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5"/>
  </p:notesMasterIdLst>
  <p:sldIdLst>
    <p:sldId id="256" r:id="rId2"/>
    <p:sldId id="257" r:id="rId3"/>
    <p:sldId id="259" r:id="rId4"/>
    <p:sldId id="261" r:id="rId5"/>
    <p:sldId id="283" r:id="rId6"/>
    <p:sldId id="285" r:id="rId7"/>
    <p:sldId id="284" r:id="rId8"/>
    <p:sldId id="289" r:id="rId9"/>
    <p:sldId id="290" r:id="rId10"/>
    <p:sldId id="286" r:id="rId11"/>
    <p:sldId id="287" r:id="rId12"/>
    <p:sldId id="288" r:id="rId13"/>
    <p:sldId id="291" r:id="rId14"/>
    <p:sldId id="292" r:id="rId15"/>
    <p:sldId id="293" r:id="rId16"/>
    <p:sldId id="258" r:id="rId17"/>
    <p:sldId id="272" r:id="rId18"/>
    <p:sldId id="276" r:id="rId19"/>
    <p:sldId id="273" r:id="rId20"/>
    <p:sldId id="277" r:id="rId21"/>
    <p:sldId id="280" r:id="rId22"/>
    <p:sldId id="281" r:id="rId23"/>
    <p:sldId id="282" r:id="rId24"/>
    <p:sldId id="278" r:id="rId25"/>
    <p:sldId id="270" r:id="rId26"/>
    <p:sldId id="275" r:id="rId27"/>
    <p:sldId id="265" r:id="rId28"/>
    <p:sldId id="271" r:id="rId29"/>
    <p:sldId id="266" r:id="rId30"/>
    <p:sldId id="274" r:id="rId31"/>
    <p:sldId id="268" r:id="rId32"/>
    <p:sldId id="294" r:id="rId33"/>
    <p:sldId id="262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5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7EE6C3"/>
    <a:srgbClr val="FFE48F"/>
    <a:srgbClr val="FF6DA8"/>
    <a:srgbClr val="FF0066"/>
    <a:srgbClr val="22AE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59" autoAdjust="0"/>
    <p:restoredTop sz="94524" autoAdjust="0"/>
  </p:normalViewPr>
  <p:slideViewPr>
    <p:cSldViewPr>
      <p:cViewPr varScale="1">
        <p:scale>
          <a:sx n="102" d="100"/>
          <a:sy n="102" d="100"/>
        </p:scale>
        <p:origin x="298" y="77"/>
      </p:cViewPr>
      <p:guideLst>
        <p:guide orient="horz" pos="1056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7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65AAD5-B350-4655-B356-9475E101884F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E15D6-45D1-44F0-9273-91EC45347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353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15D6-45D1-44F0-9273-91EC453472E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276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7101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6603"/>
            <a:ext cx="11201400" cy="100879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11201400" cy="4800600"/>
          </a:xfrm>
        </p:spPr>
        <p:txBody>
          <a:bodyPr/>
          <a:lstStyle>
            <a:lvl2pPr>
              <a:defRPr sz="22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3337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521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33400" y="286603"/>
            <a:ext cx="11125200" cy="10087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447799"/>
            <a:ext cx="5501640" cy="48767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447800"/>
            <a:ext cx="544068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737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33400" y="286603"/>
            <a:ext cx="11125200" cy="10087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447799"/>
            <a:ext cx="8153400" cy="48767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7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33400" y="286603"/>
            <a:ext cx="11125200" cy="10087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41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22575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97396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4450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286603"/>
            <a:ext cx="11201400" cy="10087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447800"/>
            <a:ext cx="11201400" cy="48006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33400" y="1295400"/>
            <a:ext cx="1115568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3344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9" r:id="rId5"/>
    <p:sldLayoutId id="2147483725" r:id="rId6"/>
    <p:sldLayoutId id="2147483726" r:id="rId7"/>
    <p:sldLayoutId id="2147483727" r:id="rId8"/>
    <p:sldLayoutId id="2147483728" r:id="rId9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C++ vs. Java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BRIEF Overview ON THE MAJOR Similarities &amp; Differences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t="17544" b="6069"/>
          <a:stretch/>
        </p:blipFill>
        <p:spPr>
          <a:xfrm>
            <a:off x="1371600" y="1219200"/>
            <a:ext cx="3777666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30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vert="horz" lIns="0" tIns="45720" rIns="0" bIns="45720" rtlCol="0" anchor="t">
            <a:normAutofit fontScale="92500" lnSpcReduction="10000"/>
          </a:bodyPr>
          <a:lstStyle/>
          <a:p>
            <a:r>
              <a:rPr lang="en-US" dirty="0">
                <a:latin typeface="Calibri" charset="0"/>
              </a:rPr>
              <a:t>In C++, you have to explicitly specify that the variable is a pointer by using * (the dereference operator) </a:t>
            </a:r>
          </a:p>
          <a:p>
            <a:pPr marL="0" indent="0">
              <a:buNone/>
            </a:pPr>
            <a:endParaRPr lang="en-US" dirty="0"/>
          </a:p>
          <a:p>
            <a:pPr marL="0">
              <a:buNone/>
            </a:pPr>
            <a:endParaRPr lang="en-US" dirty="0"/>
          </a:p>
          <a:p>
            <a:pPr marL="0">
              <a:buNone/>
            </a:pPr>
            <a:endParaRPr lang="en-US" dirty="0"/>
          </a:p>
          <a:p>
            <a:pPr marL="0">
              <a:buNone/>
            </a:pPr>
            <a:endParaRPr lang="en-US" dirty="0"/>
          </a:p>
          <a:p>
            <a:r>
              <a:rPr lang="en-US" dirty="0">
                <a:latin typeface="Calibri" charset="0"/>
              </a:rPr>
              <a:t>The -&gt; operator dereferences a pointer and accesses a member of the object pointed to. </a:t>
            </a:r>
          </a:p>
          <a:p>
            <a:r>
              <a:rPr lang="en-US" dirty="0">
                <a:latin typeface="Calibri" charset="0"/>
              </a:rPr>
              <a:t>You may use the dereference operator * and the . operator: </a:t>
            </a:r>
          </a:p>
          <a:p>
            <a:r>
              <a:rPr lang="en-US" dirty="0">
                <a:latin typeface="Calibri" charset="0"/>
              </a:rPr>
              <a:t>  </a:t>
            </a:r>
          </a:p>
          <a:p>
            <a:endParaRPr lang="en-US" dirty="0">
              <a:latin typeface="Calibri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US" dirty="0">
                <a:latin typeface="Calibri" charset="0"/>
              </a:rPr>
              <a:t>In Java, declaring a variable of class type creates a pointer that can point to an instance of that type (an object). </a:t>
            </a:r>
          </a:p>
          <a:p>
            <a:endParaRPr lang="en-US" dirty="0"/>
          </a:p>
          <a:p>
            <a:pPr marL="0">
              <a:buNone/>
            </a:pPr>
            <a:endParaRPr lang="en-US" dirty="0"/>
          </a:p>
          <a:p>
            <a:pPr marL="0">
              <a:buNone/>
            </a:pPr>
            <a:endParaRPr lang="en-US" dirty="0"/>
          </a:p>
          <a:p>
            <a:r>
              <a:rPr lang="en-US" dirty="0">
                <a:latin typeface="Calibri" charset="0"/>
              </a:rPr>
              <a:t>The dot </a:t>
            </a:r>
            <a:r>
              <a:rPr lang="en-US" dirty="0" err="1">
                <a:latin typeface="Calibri" charset="0"/>
              </a:rPr>
              <a:t>operator . dereferences</a:t>
            </a:r>
            <a:r>
              <a:rPr lang="en-US" dirty="0">
                <a:latin typeface="Calibri" charset="0"/>
              </a:rPr>
              <a:t> a pointer and accesses a member of the object pointed to.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1723101" y="5617233"/>
            <a:ext cx="237744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tabLst>
                <a:tab pos="171450" algn="l"/>
                <a:tab pos="457200" algn="l"/>
                <a:tab pos="738188" algn="l"/>
                <a:tab pos="1028700" algn="l"/>
                <a:tab pos="1312863" algn="l"/>
                <a:tab pos="1608138" algn="l"/>
                <a:tab pos="1887538" algn="l"/>
                <a:tab pos="2168525" algn="l"/>
                <a:tab pos="2462213" algn="l"/>
              </a:tabLst>
            </a:pPr>
            <a:r>
              <a:rPr lang="en-US" sz="2000" dirty="0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(*x).</a:t>
            </a:r>
            <a:r>
              <a:rPr lang="en-US" sz="2000" dirty="0" err="1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setA</a:t>
            </a:r>
            <a:r>
              <a:rPr lang="en-US" sz="2000" dirty="0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(5);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0" y="1447799"/>
            <a:ext cx="0" cy="457200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t="19969" b="9519"/>
          <a:stretch/>
        </p:blipFill>
        <p:spPr>
          <a:xfrm>
            <a:off x="5686425" y="6415742"/>
            <a:ext cx="819150" cy="36605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543800" y="2839907"/>
            <a:ext cx="2377440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t">
            <a:spAutoFit/>
          </a:bodyPr>
          <a:lstStyle/>
          <a:p>
            <a:pPr>
              <a:tabLst>
                <a:tab pos="171450" algn="l"/>
                <a:tab pos="457200" algn="l"/>
                <a:tab pos="738188" algn="l"/>
                <a:tab pos="1028700" algn="l"/>
                <a:tab pos="1312863" algn="l"/>
                <a:tab pos="1608138" algn="l"/>
                <a:tab pos="1887538" algn="l"/>
                <a:tab pos="2168525" algn="l"/>
                <a:tab pos="2462213" algn="l"/>
              </a:tabLst>
            </a:pPr>
            <a:r>
              <a:rPr lang="en-US" sz="2000" dirty="0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C x;	</a:t>
            </a:r>
          </a:p>
          <a:p>
            <a:pPr>
              <a:tabLst>
                <a:tab pos="171450" algn="l"/>
                <a:tab pos="457200" algn="l"/>
                <a:tab pos="738188" algn="l"/>
                <a:tab pos="1028700" algn="l"/>
                <a:tab pos="1312863" algn="l"/>
                <a:tab pos="1608138" algn="l"/>
                <a:tab pos="1887538" algn="l"/>
                <a:tab pos="2168525" algn="l"/>
                <a:tab pos="2462213" algn="l"/>
              </a:tabLst>
            </a:pPr>
            <a:r>
              <a:rPr lang="en-US" sz="2000" dirty="0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x = new C();</a:t>
            </a:r>
          </a:p>
          <a:p>
            <a:pPr>
              <a:tabLst>
                <a:tab pos="171450" algn="l"/>
                <a:tab pos="457200" algn="l"/>
                <a:tab pos="738188" algn="l"/>
                <a:tab pos="1028700" algn="l"/>
                <a:tab pos="1312863" algn="l"/>
                <a:tab pos="1608138" algn="l"/>
                <a:tab pos="1887538" algn="l"/>
                <a:tab pos="2168525" algn="l"/>
                <a:tab pos="2462213" algn="l"/>
              </a:tabLst>
            </a:pPr>
            <a:r>
              <a:rPr lang="en-US" sz="2000" dirty="0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x.setA(5);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37360" y="2516853"/>
            <a:ext cx="2377440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tabLst>
                <a:tab pos="171450" algn="l"/>
                <a:tab pos="457200" algn="l"/>
                <a:tab pos="738188" algn="l"/>
                <a:tab pos="1028700" algn="l"/>
                <a:tab pos="1312863" algn="l"/>
                <a:tab pos="1608138" algn="l"/>
                <a:tab pos="1887538" algn="l"/>
                <a:tab pos="2168525" algn="l"/>
                <a:tab pos="2462213" algn="l"/>
              </a:tabLst>
            </a:pPr>
            <a:r>
              <a:rPr lang="en-US" sz="2000" dirty="0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C *x;	</a:t>
            </a:r>
          </a:p>
          <a:p>
            <a:pPr>
              <a:tabLst>
                <a:tab pos="171450" algn="l"/>
                <a:tab pos="457200" algn="l"/>
                <a:tab pos="738188" algn="l"/>
                <a:tab pos="1028700" algn="l"/>
                <a:tab pos="1312863" algn="l"/>
                <a:tab pos="1608138" algn="l"/>
                <a:tab pos="1887538" algn="l"/>
                <a:tab pos="2168525" algn="l"/>
                <a:tab pos="2462213" algn="l"/>
              </a:tabLst>
            </a:pPr>
            <a:r>
              <a:rPr lang="en-US" sz="2000" dirty="0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x = new C();</a:t>
            </a:r>
          </a:p>
          <a:p>
            <a:pPr>
              <a:tabLst>
                <a:tab pos="171450" algn="l"/>
                <a:tab pos="457200" algn="l"/>
                <a:tab pos="738188" algn="l"/>
                <a:tab pos="1028700" algn="l"/>
                <a:tab pos="1312863" algn="l"/>
                <a:tab pos="1608138" algn="l"/>
                <a:tab pos="1887538" algn="l"/>
                <a:tab pos="2168525" algn="l"/>
                <a:tab pos="2462213" algn="l"/>
              </a:tabLst>
            </a:pPr>
            <a:r>
              <a:rPr lang="en-US" sz="2000" dirty="0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x-&gt;</a:t>
            </a:r>
            <a:r>
              <a:rPr lang="en-US" sz="2000" dirty="0" err="1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setA</a:t>
            </a:r>
            <a:r>
              <a:rPr lang="en-US" sz="2000" dirty="0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(5) ;</a:t>
            </a:r>
          </a:p>
        </p:txBody>
      </p:sp>
    </p:spTree>
    <p:extLst>
      <p:ext uri="{BB962C8B-B14F-4D97-AF65-F5344CB8AC3E}">
        <p14:creationId xmlns:p14="http://schemas.microsoft.com/office/powerpoint/2010/main" val="421465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Management in Java and C++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In C++, objects can be created using </a:t>
            </a:r>
            <a:r>
              <a:rPr lang="en-US" b="1" dirty="0"/>
              <a:t>new</a:t>
            </a:r>
            <a:r>
              <a:rPr lang="en-US" dirty="0"/>
              <a:t>.</a:t>
            </a:r>
            <a:r>
              <a:rPr lang="en-US" b="1" dirty="0"/>
              <a:t> </a:t>
            </a:r>
          </a:p>
          <a:p>
            <a:r>
              <a:rPr lang="en-US" dirty="0"/>
              <a:t>Memory for such objects is </a:t>
            </a:r>
            <a:r>
              <a:rPr lang="en-US" b="1" dirty="0"/>
              <a:t>not</a:t>
            </a:r>
            <a:r>
              <a:rPr lang="en-US" dirty="0"/>
              <a:t> automatically reclaimed when it can no longer be accessed in your program.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i="1" dirty="0"/>
              <a:t>Note</a:t>
            </a:r>
            <a:r>
              <a:rPr lang="en-US" dirty="0"/>
              <a:t>: automatic variables in a C++ program are reclaimed automatically. 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Java, all objects are created using </a:t>
            </a:r>
            <a:r>
              <a:rPr lang="en-US" b="1" dirty="0"/>
              <a:t>new</a:t>
            </a:r>
            <a:r>
              <a:rPr lang="en-US" dirty="0"/>
              <a:t>.</a:t>
            </a:r>
          </a:p>
          <a:p>
            <a:r>
              <a:rPr lang="en-US" dirty="0"/>
              <a:t>Memory an object takes is automatically reclaimed by the garbage collector when it can no longer be accessed.</a:t>
            </a:r>
          </a:p>
        </p:txBody>
      </p:sp>
      <p:sp>
        <p:nvSpPr>
          <p:cNvPr id="7" name="Rectangle 6"/>
          <p:cNvSpPr/>
          <p:nvPr/>
        </p:nvSpPr>
        <p:spPr>
          <a:xfrm>
            <a:off x="636495" y="3212131"/>
            <a:ext cx="5364480" cy="2031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tabLst>
                <a:tab pos="171450" algn="l"/>
                <a:tab pos="457200" algn="l"/>
                <a:tab pos="738188" algn="l"/>
                <a:tab pos="1028700" algn="l"/>
                <a:tab pos="1312863" algn="l"/>
                <a:tab pos="1608138" algn="l"/>
                <a:tab pos="1887538" algn="l"/>
                <a:tab pos="2168525" algn="l"/>
                <a:tab pos="2462213" algn="l"/>
              </a:tabLs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//create an object </a:t>
            </a:r>
          </a:p>
          <a:p>
            <a:pPr>
              <a:tabLst>
                <a:tab pos="171450" algn="l"/>
                <a:tab pos="457200" algn="l"/>
                <a:tab pos="738188" algn="l"/>
                <a:tab pos="1028700" algn="l"/>
                <a:tab pos="1312863" algn="l"/>
                <a:tab pos="1608138" algn="l"/>
                <a:tab pos="1887538" algn="l"/>
                <a:tab pos="2168525" algn="l"/>
                <a:tab pos="2462213" algn="l"/>
              </a:tabLst>
            </a:pPr>
            <a:r>
              <a:rPr lang="en-US" sz="2400" dirty="0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C* x = new C();	</a:t>
            </a:r>
          </a:p>
          <a:p>
            <a:pPr>
              <a:tabLst>
                <a:tab pos="171450" algn="l"/>
                <a:tab pos="457200" algn="l"/>
                <a:tab pos="738188" algn="l"/>
                <a:tab pos="1028700" algn="l"/>
                <a:tab pos="1312863" algn="l"/>
                <a:tab pos="1608138" algn="l"/>
                <a:tab pos="1887538" algn="l"/>
                <a:tab pos="2168525" algn="l"/>
                <a:tab pos="2462213" algn="l"/>
              </a:tabLst>
            </a:pPr>
            <a:r>
              <a:rPr lang="en-US" sz="2400" dirty="0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x = 0;					</a:t>
            </a:r>
          </a:p>
          <a:p>
            <a:pPr>
              <a:tabLst>
                <a:tab pos="171450" algn="l"/>
                <a:tab pos="457200" algn="l"/>
                <a:tab pos="738188" algn="l"/>
                <a:tab pos="1028700" algn="l"/>
                <a:tab pos="1312863" algn="l"/>
                <a:tab pos="1608138" algn="l"/>
                <a:tab pos="1887538" algn="l"/>
                <a:tab pos="2168525" algn="l"/>
                <a:tab pos="2462213" algn="l"/>
              </a:tabLst>
            </a:pPr>
            <a:endParaRPr lang="en-US" sz="1600" dirty="0">
              <a:latin typeface="Consolas" panose="020B0609020204030204" pitchFamily="49" charset="0"/>
              <a:ea typeface="Courier New" panose="02070309020205020404" pitchFamily="49" charset="0"/>
              <a:cs typeface="Consolas" panose="020B0609020204030204" pitchFamily="49" charset="0"/>
            </a:endParaRPr>
          </a:p>
          <a:p>
            <a:pPr>
              <a:tabLst>
                <a:tab pos="171450" algn="l"/>
                <a:tab pos="457200" algn="l"/>
                <a:tab pos="738188" algn="l"/>
                <a:tab pos="1028700" algn="l"/>
                <a:tab pos="1312863" algn="l"/>
                <a:tab pos="1608138" algn="l"/>
                <a:tab pos="1887538" algn="l"/>
                <a:tab pos="2168525" algn="l"/>
                <a:tab pos="2462213" algn="l"/>
              </a:tabLs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//object is inaccessible; PROBLEM</a:t>
            </a:r>
          </a:p>
          <a:p>
            <a:pPr>
              <a:tabLst>
                <a:tab pos="171450" algn="l"/>
                <a:tab pos="457200" algn="l"/>
                <a:tab pos="738188" algn="l"/>
                <a:tab pos="1028700" algn="l"/>
                <a:tab pos="1312863" algn="l"/>
                <a:tab pos="1608138" algn="l"/>
                <a:tab pos="1887538" algn="l"/>
                <a:tab pos="2168525" algn="l"/>
                <a:tab pos="2462213" algn="l"/>
              </a:tabLs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//it will not be freed...memory leak!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0" y="1447799"/>
            <a:ext cx="0" cy="457200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309359" y="3226475"/>
            <a:ext cx="5349241" cy="2031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tabLst>
                <a:tab pos="171450" algn="l"/>
                <a:tab pos="457200" algn="l"/>
                <a:tab pos="738188" algn="l"/>
                <a:tab pos="1028700" algn="l"/>
                <a:tab pos="1312863" algn="l"/>
                <a:tab pos="1608138" algn="l"/>
                <a:tab pos="1887538" algn="l"/>
                <a:tab pos="2168525" algn="l"/>
                <a:tab pos="2462213" algn="l"/>
              </a:tabLs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//create an object</a:t>
            </a:r>
          </a:p>
          <a:p>
            <a:pPr>
              <a:tabLst>
                <a:tab pos="171450" algn="l"/>
                <a:tab pos="457200" algn="l"/>
                <a:tab pos="738188" algn="l"/>
                <a:tab pos="1028700" algn="l"/>
                <a:tab pos="1312863" algn="l"/>
                <a:tab pos="1608138" algn="l"/>
                <a:tab pos="1887538" algn="l"/>
                <a:tab pos="2168525" algn="l"/>
                <a:tab pos="2462213" algn="l"/>
              </a:tabLst>
            </a:pPr>
            <a:r>
              <a:rPr lang="en-US" sz="2400" dirty="0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C x = new C();	</a:t>
            </a:r>
          </a:p>
          <a:p>
            <a:pPr>
              <a:tabLst>
                <a:tab pos="171450" algn="l"/>
                <a:tab pos="457200" algn="l"/>
                <a:tab pos="738188" algn="l"/>
                <a:tab pos="1028700" algn="l"/>
                <a:tab pos="1312863" algn="l"/>
                <a:tab pos="1608138" algn="l"/>
                <a:tab pos="1887538" algn="l"/>
                <a:tab pos="2168525" algn="l"/>
                <a:tab pos="2462213" algn="l"/>
              </a:tabLst>
            </a:pPr>
            <a:r>
              <a:rPr lang="en-US" sz="2400" dirty="0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x = null;				</a:t>
            </a:r>
          </a:p>
          <a:p>
            <a:pPr>
              <a:tabLst>
                <a:tab pos="171450" algn="l"/>
                <a:tab pos="457200" algn="l"/>
                <a:tab pos="738188" algn="l"/>
                <a:tab pos="1028700" algn="l"/>
                <a:tab pos="1312863" algn="l"/>
                <a:tab pos="1608138" algn="l"/>
                <a:tab pos="1887538" algn="l"/>
                <a:tab pos="2168525" algn="l"/>
                <a:tab pos="2462213" algn="l"/>
              </a:tabLst>
            </a:pPr>
            <a:endParaRPr lang="en-US" sz="1600" dirty="0">
              <a:latin typeface="Consolas" panose="020B0609020204030204" pitchFamily="49" charset="0"/>
              <a:ea typeface="Courier New" panose="02070309020205020404" pitchFamily="49" charset="0"/>
              <a:cs typeface="Consolas" panose="020B0609020204030204" pitchFamily="49" charset="0"/>
            </a:endParaRPr>
          </a:p>
          <a:p>
            <a:pPr>
              <a:tabLst>
                <a:tab pos="171450" algn="l"/>
                <a:tab pos="457200" algn="l"/>
                <a:tab pos="738188" algn="l"/>
                <a:tab pos="1028700" algn="l"/>
                <a:tab pos="1312863" algn="l"/>
                <a:tab pos="1608138" algn="l"/>
                <a:tab pos="1887538" algn="l"/>
                <a:tab pos="2168525" algn="l"/>
                <a:tab pos="2462213" algn="l"/>
              </a:tabLs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//object is inaccessible; </a:t>
            </a:r>
          </a:p>
          <a:p>
            <a:pPr>
              <a:tabLst>
                <a:tab pos="171450" algn="l"/>
                <a:tab pos="457200" algn="l"/>
                <a:tab pos="738188" algn="l"/>
                <a:tab pos="1028700" algn="l"/>
                <a:tab pos="1312863" algn="l"/>
                <a:tab pos="1608138" algn="l"/>
                <a:tab pos="1887538" algn="l"/>
                <a:tab pos="2168525" algn="l"/>
                <a:tab pos="2462213" algn="l"/>
              </a:tabLs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//No problem!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gc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 will free it</a:t>
            </a:r>
          </a:p>
        </p:txBody>
      </p:sp>
      <p:pic>
        <p:nvPicPr>
          <p:cNvPr id="1026" name="Picture 2" descr="https://33.media.tumblr.com/8424ed498f63a0cbc78fc14dcd353f4c/tumblr_msh4luvxFW1scncwdo1_500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359" y="5410200"/>
            <a:ext cx="990600" cy="78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96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size of variables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C++ doesn’t specify the size of its types as precisely as Java does.</a:t>
            </a:r>
          </a:p>
          <a:p>
            <a:pPr lvl="1"/>
            <a:r>
              <a:rPr lang="en-US" dirty="0"/>
              <a:t>For example, an </a:t>
            </a:r>
            <a:r>
              <a:rPr lang="en-US" b="1" dirty="0"/>
              <a:t>int</a:t>
            </a:r>
            <a:r>
              <a:rPr lang="en-US" dirty="0"/>
              <a:t> in a C++ program might be 16 bits, or 32 bits, or even 64 bits</a:t>
            </a:r>
          </a:p>
          <a:p>
            <a:pPr lvl="1"/>
            <a:r>
              <a:rPr lang="en-US" dirty="0"/>
              <a:t>C++ provides a way to tell how much memory a type takes: the </a:t>
            </a:r>
            <a:r>
              <a:rPr lang="en-US" dirty="0" err="1"/>
              <a:t>sizeof</a:t>
            </a:r>
            <a:r>
              <a:rPr lang="en-US" dirty="0"/>
              <a:t>() operator</a:t>
            </a:r>
          </a:p>
          <a:p>
            <a:pPr lvl="2"/>
            <a:r>
              <a:rPr lang="en-US" dirty="0"/>
              <a:t>For any variable x, the expression </a:t>
            </a:r>
            <a:r>
              <a:rPr lang="en-US" dirty="0" err="1"/>
              <a:t>sizeof</a:t>
            </a:r>
            <a:r>
              <a:rPr lang="en-US" dirty="0"/>
              <a:t>(x) has an integer value equal to the number of bytes to store x</a:t>
            </a:r>
          </a:p>
          <a:p>
            <a:pPr lvl="2"/>
            <a:r>
              <a:rPr lang="en-US" dirty="0"/>
              <a:t>For any </a:t>
            </a:r>
            <a:r>
              <a:rPr lang="en-US" dirty="0" err="1"/>
              <a:t>typename</a:t>
            </a:r>
            <a:r>
              <a:rPr lang="en-US" dirty="0"/>
              <a:t> T (even a user-defined type), the expression </a:t>
            </a:r>
            <a:r>
              <a:rPr lang="en-US" dirty="0" err="1"/>
              <a:t>sizeof</a:t>
            </a:r>
            <a:r>
              <a:rPr lang="en-US" dirty="0"/>
              <a:t>(T) has an integer value equal to the number of bytes (not bits) that it takes to store a variable of type T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283511"/>
              </p:ext>
            </p:extLst>
          </p:nvPr>
        </p:nvGraphicFramePr>
        <p:xfrm>
          <a:off x="2743199" y="3634740"/>
          <a:ext cx="6705602" cy="26136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0980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FangSong" panose="02010609060101010101" pitchFamily="49" charset="-122"/>
                        </a:rPr>
                        <a:t>Primitive Types</a:t>
                      </a:r>
                    </a:p>
                  </a:txBody>
                  <a:tcPr marL="7620" marR="7620" marT="762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t"/>
                      <a:r>
                        <a:rPr lang="en-US" sz="24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FangSong" panose="02010609060101010101" pitchFamily="49" charset="-122"/>
                        </a:rPr>
                        <a:t>C++</a:t>
                      </a:r>
                    </a:p>
                  </a:txBody>
                  <a:tcPr marL="7620" marR="7620" marT="762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FangSong" panose="02010609060101010101" pitchFamily="49" charset="-122"/>
                        </a:rPr>
                        <a:t>Java</a:t>
                      </a:r>
                    </a:p>
                  </a:txBody>
                  <a:tcPr marL="7620" marR="7620" marT="762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2400" b="0" i="0" u="none" strike="noStrike" kern="1200" dirty="0">
                          <a:solidFill>
                            <a:sysClr val="windowText" lastClr="000000"/>
                          </a:solidFill>
                          <a:effectLst/>
                          <a:latin typeface="FangSong" panose="02010609060101010101" pitchFamily="49" charset="-122"/>
                          <a:ea typeface="FangSong" panose="02010609060101010101" pitchFamily="49" charset="-122"/>
                          <a:cs typeface="+mn-cs"/>
                        </a:rPr>
                        <a:t>char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lvl="0" algn="l" defTabSz="914400" rtl="0" eaLnBrk="1" fontAlgn="t" latinLnBrk="0" hangingPunct="1"/>
                      <a:r>
                        <a:rPr lang="en-US" sz="2400" b="0" i="0" u="none" strike="noStrike" kern="1200" dirty="0">
                          <a:solidFill>
                            <a:sysClr val="windowText" lastClr="000000"/>
                          </a:solidFill>
                          <a:effectLst/>
                          <a:latin typeface="FangSong" panose="02010609060101010101" pitchFamily="49" charset="-122"/>
                          <a:ea typeface="FangSong" panose="02010609060101010101" pitchFamily="49" charset="-122"/>
                          <a:cs typeface="+mn-cs"/>
                        </a:rPr>
                        <a:t> &gt;= 1 byte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FangSong" panose="02010609060101010101" pitchFamily="49" charset="-122"/>
                          <a:ea typeface="FangSong" panose="02010609060101010101" pitchFamily="49" charset="-122"/>
                        </a:rPr>
                        <a:t>2 bytes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2400" b="0" i="0" u="none" strike="noStrike" kern="1200" dirty="0">
                          <a:solidFill>
                            <a:sysClr val="windowText" lastClr="000000"/>
                          </a:solidFill>
                          <a:effectLst/>
                          <a:latin typeface="FangSong" panose="02010609060101010101" pitchFamily="49" charset="-122"/>
                          <a:ea typeface="FangSong" panose="02010609060101010101" pitchFamily="49" charset="-122"/>
                          <a:cs typeface="+mn-cs"/>
                        </a:rPr>
                        <a:t>short int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lvl="0" algn="l" defTabSz="914400" rtl="0" eaLnBrk="1" fontAlgn="t" latinLnBrk="0" hangingPunct="1"/>
                      <a:r>
                        <a:rPr lang="en-US" sz="2400" b="0" i="0" u="none" strike="noStrike" kern="1200" dirty="0">
                          <a:solidFill>
                            <a:sysClr val="windowText" lastClr="000000"/>
                          </a:solidFill>
                          <a:effectLst/>
                          <a:latin typeface="FangSong" panose="02010609060101010101" pitchFamily="49" charset="-122"/>
                          <a:ea typeface="FangSong" panose="02010609060101010101" pitchFamily="49" charset="-122"/>
                          <a:cs typeface="+mn-cs"/>
                        </a:rPr>
                        <a:t> &gt;= 2 bytes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FangSong" panose="02010609060101010101" pitchFamily="49" charset="-122"/>
                          <a:ea typeface="FangSong" panose="02010609060101010101" pitchFamily="49" charset="-122"/>
                        </a:rPr>
                        <a:t>2 bytes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2400" b="0" i="0" u="none" strike="noStrike" kern="1200" dirty="0">
                          <a:solidFill>
                            <a:sysClr val="windowText" lastClr="000000"/>
                          </a:solidFill>
                          <a:effectLst/>
                          <a:latin typeface="FangSong" panose="02010609060101010101" pitchFamily="49" charset="-122"/>
                          <a:ea typeface="FangSong" panose="02010609060101010101" pitchFamily="49" charset="-122"/>
                          <a:cs typeface="+mn-cs"/>
                        </a:rPr>
                        <a:t>signed int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lvl="0" algn="l" defTabSz="914400" rtl="0" eaLnBrk="1" fontAlgn="t" latinLnBrk="0" hangingPunct="1"/>
                      <a:r>
                        <a:rPr lang="en-US" sz="2400" b="0" i="0" u="none" strike="noStrike" kern="1200" dirty="0">
                          <a:solidFill>
                            <a:sysClr val="windowText" lastClr="000000"/>
                          </a:solidFill>
                          <a:effectLst/>
                          <a:latin typeface="FangSong" panose="02010609060101010101" pitchFamily="49" charset="-122"/>
                          <a:ea typeface="FangSong" panose="02010609060101010101" pitchFamily="49" charset="-122"/>
                          <a:cs typeface="+mn-cs"/>
                        </a:rPr>
                        <a:t> &gt;= 2 bytes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FangSong" panose="02010609060101010101" pitchFamily="49" charset="-122"/>
                          <a:ea typeface="FangSong" panose="02010609060101010101" pitchFamily="49" charset="-122"/>
                        </a:rPr>
                        <a:t>4 bytes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2400" b="0" i="0" u="none" strike="noStrike" kern="1200" dirty="0">
                          <a:solidFill>
                            <a:sysClr val="windowText" lastClr="000000"/>
                          </a:solidFill>
                          <a:effectLst/>
                          <a:latin typeface="FangSong" panose="02010609060101010101" pitchFamily="49" charset="-122"/>
                          <a:ea typeface="FangSong" panose="02010609060101010101" pitchFamily="49" charset="-122"/>
                          <a:cs typeface="+mn-cs"/>
                        </a:rPr>
                        <a:t>signed long int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lvl="0" algn="l" defTabSz="914400" rtl="0" eaLnBrk="1" fontAlgn="t" latinLnBrk="0" hangingPunct="1"/>
                      <a:r>
                        <a:rPr lang="en-US" sz="2400" b="0" i="0" u="none" strike="noStrike" kern="1200" dirty="0">
                          <a:solidFill>
                            <a:sysClr val="windowText" lastClr="000000"/>
                          </a:solidFill>
                          <a:effectLst/>
                          <a:latin typeface="FangSong" panose="02010609060101010101" pitchFamily="49" charset="-122"/>
                          <a:ea typeface="FangSong" panose="02010609060101010101" pitchFamily="49" charset="-122"/>
                          <a:cs typeface="+mn-cs"/>
                        </a:rPr>
                        <a:t> &gt;= 4 bytes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FangSong" panose="02010609060101010101" pitchFamily="49" charset="-122"/>
                          <a:ea typeface="FangSong" panose="02010609060101010101" pitchFamily="49" charset="-122"/>
                        </a:rPr>
                        <a:t>8 bytes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2400" b="0" i="0" u="none" strike="noStrike" kern="1200" dirty="0">
                          <a:solidFill>
                            <a:sysClr val="windowText" lastClr="000000"/>
                          </a:solidFill>
                          <a:effectLst/>
                          <a:latin typeface="FangSong" panose="02010609060101010101" pitchFamily="49" charset="-122"/>
                          <a:ea typeface="FangSong" panose="02010609060101010101" pitchFamily="49" charset="-122"/>
                          <a:cs typeface="+mn-cs"/>
                        </a:rPr>
                        <a:t>float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lvl="0" algn="l" defTabSz="914400" rtl="0" eaLnBrk="1" fontAlgn="t" latinLnBrk="0" hangingPunct="1"/>
                      <a:r>
                        <a:rPr lang="en-US" sz="2400" b="0" i="0" u="none" strike="noStrike" kern="1200" dirty="0">
                          <a:solidFill>
                            <a:sysClr val="windowText" lastClr="000000"/>
                          </a:solidFill>
                          <a:effectLst/>
                          <a:latin typeface="FangSong" panose="02010609060101010101" pitchFamily="49" charset="-122"/>
                          <a:ea typeface="FangSong" panose="02010609060101010101" pitchFamily="49" charset="-122"/>
                          <a:cs typeface="+mn-cs"/>
                        </a:rPr>
                        <a:t> &gt;= 4 bytes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FangSong" panose="02010609060101010101" pitchFamily="49" charset="-122"/>
                          <a:ea typeface="FangSong" panose="02010609060101010101" pitchFamily="49" charset="-122"/>
                        </a:rPr>
                        <a:t>4 bytes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2400" b="0" i="0" u="none" strike="noStrike" kern="1200">
                          <a:solidFill>
                            <a:sysClr val="windowText" lastClr="000000"/>
                          </a:solidFill>
                          <a:effectLst/>
                          <a:latin typeface="FangSong" panose="02010609060101010101" pitchFamily="49" charset="-122"/>
                          <a:ea typeface="FangSong" panose="02010609060101010101" pitchFamily="49" charset="-122"/>
                          <a:cs typeface="+mn-cs"/>
                        </a:rPr>
                        <a:t>double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lvl="0" algn="l" defTabSz="914400" rtl="0" eaLnBrk="1" fontAlgn="t" latinLnBrk="0" hangingPunct="1"/>
                      <a:r>
                        <a:rPr lang="en-US" sz="2400" b="0" i="0" u="none" strike="noStrike" kern="1200" dirty="0">
                          <a:solidFill>
                            <a:sysClr val="windowText" lastClr="000000"/>
                          </a:solidFill>
                          <a:effectLst/>
                          <a:latin typeface="FangSong" panose="02010609060101010101" pitchFamily="49" charset="-122"/>
                          <a:ea typeface="FangSong" panose="02010609060101010101" pitchFamily="49" charset="-122"/>
                          <a:cs typeface="+mn-cs"/>
                        </a:rPr>
                        <a:t> &gt;= 8 bytes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FangSong" panose="02010609060101010101" pitchFamily="49" charset="-122"/>
                          <a:ea typeface="FangSong" panose="02010609060101010101" pitchFamily="49" charset="-122"/>
                        </a:rPr>
                        <a:t>8 bytes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19969" b="9519"/>
          <a:stretch/>
        </p:blipFill>
        <p:spPr>
          <a:xfrm>
            <a:off x="5686425" y="6352093"/>
            <a:ext cx="819150" cy="36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37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Arithmetic and Boolean Operators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C++ has all the arithmetic operators that Java has, and they work similarly: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C++ has all the comparison and </a:t>
            </a:r>
            <a:r>
              <a:rPr lang="en-US" dirty="0"/>
              <a:t>B</a:t>
            </a:r>
            <a:r>
              <a:rPr lang="en-US" dirty="0" smtClean="0"/>
              <a:t>oolean </a:t>
            </a:r>
            <a:r>
              <a:rPr lang="en-US" dirty="0"/>
              <a:t>operators that Java has, too:</a:t>
            </a:r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However, these operators work a bit differently, because of how C++ deals with </a:t>
            </a:r>
            <a:r>
              <a:rPr lang="en-US" dirty="0"/>
              <a:t>B</a:t>
            </a:r>
            <a:r>
              <a:rPr lang="en-US" dirty="0" smtClean="0"/>
              <a:t>oolean </a:t>
            </a:r>
            <a:r>
              <a:rPr lang="en-US" dirty="0"/>
              <a:t>values</a:t>
            </a:r>
          </a:p>
          <a:p>
            <a:pPr lvl="1"/>
            <a:r>
              <a:rPr lang="en-US" dirty="0"/>
              <a:t>One important feature of C++ operators is that they can be overloaded: you can write your own definitions of them</a:t>
            </a:r>
          </a:p>
        </p:txBody>
      </p:sp>
      <p:sp>
        <p:nvSpPr>
          <p:cNvPr id="4" name="Rectangle 3"/>
          <p:cNvSpPr/>
          <p:nvPr/>
        </p:nvSpPr>
        <p:spPr>
          <a:xfrm>
            <a:off x="3994804" y="2070868"/>
            <a:ext cx="3472796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tabLst>
                <a:tab pos="171450" algn="l"/>
                <a:tab pos="457200" algn="l"/>
                <a:tab pos="738188" algn="l"/>
                <a:tab pos="1028700" algn="l"/>
                <a:tab pos="1312863" algn="l"/>
                <a:tab pos="1608138" algn="l"/>
                <a:tab pos="1887538" algn="l"/>
                <a:tab pos="2168525" algn="l"/>
                <a:tab pos="2462213" algn="l"/>
              </a:tabLst>
            </a:pPr>
            <a:r>
              <a:rPr lang="en-US" sz="2400" dirty="0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+ - * / % ++ --</a:t>
            </a:r>
          </a:p>
        </p:txBody>
      </p:sp>
      <p:sp>
        <p:nvSpPr>
          <p:cNvPr id="5" name="Rectangle 4"/>
          <p:cNvSpPr/>
          <p:nvPr/>
        </p:nvSpPr>
        <p:spPr>
          <a:xfrm>
            <a:off x="3994804" y="3617267"/>
            <a:ext cx="3583032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tabLst>
                <a:tab pos="171450" algn="l"/>
                <a:tab pos="457200" algn="l"/>
                <a:tab pos="738188" algn="l"/>
                <a:tab pos="1028700" algn="l"/>
                <a:tab pos="1312863" algn="l"/>
                <a:tab pos="1608138" algn="l"/>
                <a:tab pos="1887538" algn="l"/>
                <a:tab pos="2168525" algn="l"/>
                <a:tab pos="2462213" algn="l"/>
              </a:tabLst>
            </a:pPr>
            <a:r>
              <a:rPr lang="en-US" sz="2400" dirty="0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&lt; &gt; == &gt;= &lt;= &amp;&amp; || !</a:t>
            </a:r>
          </a:p>
        </p:txBody>
      </p:sp>
      <p:pic>
        <p:nvPicPr>
          <p:cNvPr id="2050" name="Picture 2" descr="http://orig11.deviantart.net/0c1e/f/2012/236/6/5/ryu_vs__ken_hd_by_juniorbunny-d5c8236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887" y="5564186"/>
            <a:ext cx="1368425" cy="68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6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Boolean Expressions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C++ provides a primitive type bool, and literals true, false</a:t>
            </a:r>
          </a:p>
          <a:p>
            <a:pPr lvl="1"/>
            <a:r>
              <a:rPr lang="en-US" dirty="0"/>
              <a:t>However, in every context these are equivalent to integral values where 0 means "false", and any nonzero value means "true"</a:t>
            </a:r>
          </a:p>
          <a:p>
            <a:r>
              <a:rPr lang="en-US" dirty="0"/>
              <a:t>In Java, the test expression for each control flow construct must return an actual Boolean value (</a:t>
            </a:r>
            <a:r>
              <a:rPr lang="en-US" b="1" dirty="0"/>
              <a:t>true</a:t>
            </a:r>
            <a:r>
              <a:rPr lang="en-US" dirty="0"/>
              <a:t> or </a:t>
            </a:r>
            <a:r>
              <a:rPr lang="en-US" b="1" dirty="0"/>
              <a:t>false</a:t>
            </a:r>
            <a:r>
              <a:rPr lang="en-US" dirty="0"/>
              <a:t>).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0987" y="4572000"/>
            <a:ext cx="4086225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59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C++ Templates &amp; Java Generics </a:t>
            </a:r>
          </a:p>
        </p:txBody>
      </p:sp>
      <p:sp>
        <p:nvSpPr>
          <p:cNvPr id="4" name="Rectangle 3"/>
          <p:cNvSpPr/>
          <p:nvPr/>
        </p:nvSpPr>
        <p:spPr>
          <a:xfrm>
            <a:off x="6582782" y="1840973"/>
            <a:ext cx="5152017" cy="25545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tabLst>
                <a:tab pos="171450" algn="l"/>
                <a:tab pos="457200" algn="l"/>
                <a:tab pos="738188" algn="l"/>
                <a:tab pos="1028700" algn="l"/>
                <a:tab pos="1312863" algn="l"/>
                <a:tab pos="1608138" algn="l"/>
                <a:tab pos="1887538" algn="l"/>
                <a:tab pos="2168525" algn="l"/>
                <a:tab pos="2462213" algn="l"/>
              </a:tabLst>
            </a:pPr>
            <a:r>
              <a:rPr lang="en-US" sz="2000" dirty="0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public class C&lt;T&gt;</a:t>
            </a:r>
          </a:p>
          <a:p>
            <a:pPr>
              <a:tabLst>
                <a:tab pos="171450" algn="l"/>
                <a:tab pos="457200" algn="l"/>
                <a:tab pos="738188" algn="l"/>
                <a:tab pos="1028700" algn="l"/>
                <a:tab pos="1312863" algn="l"/>
                <a:tab pos="1608138" algn="l"/>
                <a:tab pos="1887538" algn="l"/>
                <a:tab pos="2168525" algn="l"/>
                <a:tab pos="2462213" algn="l"/>
              </a:tabLst>
            </a:pPr>
            <a:r>
              <a:rPr lang="en-US" sz="2000" dirty="0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{</a:t>
            </a:r>
          </a:p>
          <a:p>
            <a:pPr>
              <a:tabLst>
                <a:tab pos="171450" algn="l"/>
                <a:tab pos="457200" algn="l"/>
                <a:tab pos="738188" algn="l"/>
                <a:tab pos="1028700" algn="l"/>
                <a:tab pos="1312863" algn="l"/>
                <a:tab pos="1608138" algn="l"/>
                <a:tab pos="1887538" algn="l"/>
                <a:tab pos="2168525" algn="l"/>
                <a:tab pos="2462213" algn="l"/>
              </a:tabLst>
            </a:pPr>
            <a:r>
              <a:rPr lang="en-US" sz="2000" dirty="0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	public C() { a = null; }		</a:t>
            </a:r>
          </a:p>
          <a:p>
            <a:pPr>
              <a:tabLst>
                <a:tab pos="171450" algn="l"/>
                <a:tab pos="457200" algn="l"/>
                <a:tab pos="738188" algn="l"/>
                <a:tab pos="1028700" algn="l"/>
                <a:tab pos="1312863" algn="l"/>
                <a:tab pos="1608138" algn="l"/>
                <a:tab pos="1887538" algn="l"/>
                <a:tab pos="2168525" algn="l"/>
                <a:tab pos="2462213" algn="l"/>
              </a:tabLst>
            </a:pPr>
            <a:r>
              <a:rPr lang="en-US" sz="2000" dirty="0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	public C(T _a) 	{ a = _a; }</a:t>
            </a:r>
          </a:p>
          <a:p>
            <a:pPr>
              <a:tabLst>
                <a:tab pos="171450" algn="l"/>
                <a:tab pos="457200" algn="l"/>
                <a:tab pos="738188" algn="l"/>
                <a:tab pos="1028700" algn="l"/>
                <a:tab pos="1312863" algn="l"/>
                <a:tab pos="1608138" algn="l"/>
                <a:tab pos="1887538" algn="l"/>
                <a:tab pos="2168525" algn="l"/>
                <a:tab pos="2462213" algn="l"/>
              </a:tabLst>
            </a:pPr>
            <a:r>
              <a:rPr lang="en-US" sz="2000" dirty="0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	public T </a:t>
            </a:r>
            <a:r>
              <a:rPr lang="en-US" sz="2000" dirty="0" err="1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getA</a:t>
            </a:r>
            <a:r>
              <a:rPr lang="en-US" sz="2000" dirty="0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()	{ return a; }</a:t>
            </a:r>
          </a:p>
          <a:p>
            <a:pPr>
              <a:tabLst>
                <a:tab pos="171450" algn="l"/>
                <a:tab pos="457200" algn="l"/>
                <a:tab pos="738188" algn="l"/>
                <a:tab pos="1028700" algn="l"/>
                <a:tab pos="1312863" algn="l"/>
                <a:tab pos="1608138" algn="l"/>
                <a:tab pos="1887538" algn="l"/>
                <a:tab pos="2168525" algn="l"/>
                <a:tab pos="2462213" algn="l"/>
              </a:tabLst>
            </a:pPr>
            <a:r>
              <a:rPr lang="en-US" sz="2000" dirty="0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	public void </a:t>
            </a:r>
            <a:r>
              <a:rPr lang="en-US" sz="2000" dirty="0" err="1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setA</a:t>
            </a:r>
            <a:r>
              <a:rPr lang="en-US" sz="2000" dirty="0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(T _a) { a = _a; }</a:t>
            </a:r>
          </a:p>
          <a:p>
            <a:pPr>
              <a:tabLst>
                <a:tab pos="171450" algn="l"/>
                <a:tab pos="457200" algn="l"/>
                <a:tab pos="738188" algn="l"/>
                <a:tab pos="1028700" algn="l"/>
                <a:tab pos="1312863" algn="l"/>
                <a:tab pos="1608138" algn="l"/>
                <a:tab pos="1887538" algn="l"/>
                <a:tab pos="2168525" algn="l"/>
                <a:tab pos="2462213" algn="l"/>
              </a:tabLst>
            </a:pPr>
            <a:r>
              <a:rPr lang="en-US" sz="2000" dirty="0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	private T a;			</a:t>
            </a:r>
          </a:p>
          <a:p>
            <a:pPr>
              <a:tabLst>
                <a:tab pos="171450" algn="l"/>
                <a:tab pos="457200" algn="l"/>
                <a:tab pos="738188" algn="l"/>
                <a:tab pos="1028700" algn="l"/>
                <a:tab pos="1312863" algn="l"/>
                <a:tab pos="1608138" algn="l"/>
                <a:tab pos="1887538" algn="l"/>
                <a:tab pos="2168525" algn="l"/>
                <a:tab pos="2462213" algn="l"/>
              </a:tabLst>
            </a:pPr>
            <a:r>
              <a:rPr lang="en-US" sz="2000" dirty="0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5" name="Rectangle 4"/>
          <p:cNvSpPr/>
          <p:nvPr/>
        </p:nvSpPr>
        <p:spPr>
          <a:xfrm>
            <a:off x="979625" y="1497104"/>
            <a:ext cx="4603595" cy="34778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tabLst>
                <a:tab pos="171450" algn="l"/>
                <a:tab pos="457200" algn="l"/>
                <a:tab pos="738188" algn="l"/>
                <a:tab pos="1028700" algn="l"/>
                <a:tab pos="1312863" algn="l"/>
                <a:tab pos="1608138" algn="l"/>
                <a:tab pos="1887538" algn="l"/>
                <a:tab pos="2168525" algn="l"/>
                <a:tab pos="2462213" algn="l"/>
              </a:tabLst>
            </a:pPr>
            <a:r>
              <a:rPr lang="en-US" sz="2000" dirty="0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template &lt;</a:t>
            </a:r>
            <a:r>
              <a:rPr lang="en-US" sz="2000" dirty="0" err="1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typename</a:t>
            </a:r>
            <a:r>
              <a:rPr lang="en-US" sz="2000" dirty="0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 T&gt;</a:t>
            </a:r>
          </a:p>
          <a:p>
            <a:pPr>
              <a:tabLst>
                <a:tab pos="171450" algn="l"/>
                <a:tab pos="457200" algn="l"/>
                <a:tab pos="738188" algn="l"/>
                <a:tab pos="1028700" algn="l"/>
                <a:tab pos="1312863" algn="l"/>
                <a:tab pos="1608138" algn="l"/>
                <a:tab pos="1887538" algn="l"/>
                <a:tab pos="2168525" algn="l"/>
                <a:tab pos="2462213" algn="l"/>
              </a:tabLst>
            </a:pPr>
            <a:r>
              <a:rPr lang="en-US" sz="2000" dirty="0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class C</a:t>
            </a:r>
          </a:p>
          <a:p>
            <a:pPr>
              <a:tabLst>
                <a:tab pos="171450" algn="l"/>
                <a:tab pos="457200" algn="l"/>
                <a:tab pos="738188" algn="l"/>
                <a:tab pos="1028700" algn="l"/>
                <a:tab pos="1312863" algn="l"/>
                <a:tab pos="1608138" algn="l"/>
                <a:tab pos="1887538" algn="l"/>
                <a:tab pos="2168525" algn="l"/>
                <a:tab pos="2462213" algn="l"/>
              </a:tabLst>
            </a:pPr>
            <a:r>
              <a:rPr lang="en-US" sz="2000" dirty="0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{</a:t>
            </a:r>
          </a:p>
          <a:p>
            <a:pPr>
              <a:tabLst>
                <a:tab pos="171450" algn="l"/>
                <a:tab pos="457200" algn="l"/>
                <a:tab pos="738188" algn="l"/>
                <a:tab pos="1028700" algn="l"/>
                <a:tab pos="1312863" algn="l"/>
                <a:tab pos="1608138" algn="l"/>
                <a:tab pos="1887538" algn="l"/>
                <a:tab pos="2168525" algn="l"/>
                <a:tab pos="2462213" algn="l"/>
              </a:tabLst>
            </a:pPr>
            <a:r>
              <a:rPr lang="en-US" sz="2000" dirty="0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public:</a:t>
            </a:r>
          </a:p>
          <a:p>
            <a:pPr>
              <a:tabLst>
                <a:tab pos="171450" algn="l"/>
                <a:tab pos="457200" algn="l"/>
                <a:tab pos="738188" algn="l"/>
                <a:tab pos="1028700" algn="l"/>
                <a:tab pos="1312863" algn="l"/>
                <a:tab pos="1608138" algn="l"/>
                <a:tab pos="1887538" algn="l"/>
                <a:tab pos="2168525" algn="l"/>
                <a:tab pos="2462213" algn="l"/>
              </a:tabLst>
            </a:pPr>
            <a:r>
              <a:rPr lang="en-US" sz="2000" dirty="0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	C():a(0) 	{ }</a:t>
            </a:r>
          </a:p>
          <a:p>
            <a:pPr>
              <a:tabLst>
                <a:tab pos="171450" algn="l"/>
                <a:tab pos="457200" algn="l"/>
                <a:tab pos="738188" algn="l"/>
                <a:tab pos="1028700" algn="l"/>
                <a:tab pos="1312863" algn="l"/>
                <a:tab pos="1608138" algn="l"/>
                <a:tab pos="1887538" algn="l"/>
                <a:tab pos="2168525" algn="l"/>
                <a:tab pos="2462213" algn="l"/>
              </a:tabLst>
            </a:pPr>
            <a:r>
              <a:rPr lang="en-US" sz="2000" dirty="0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	C(T* _a):a(_a) 	{ }</a:t>
            </a:r>
          </a:p>
          <a:p>
            <a:pPr>
              <a:tabLst>
                <a:tab pos="171450" algn="l"/>
                <a:tab pos="457200" algn="l"/>
                <a:tab pos="738188" algn="l"/>
                <a:tab pos="1028700" algn="l"/>
                <a:tab pos="1312863" algn="l"/>
                <a:tab pos="1608138" algn="l"/>
                <a:tab pos="1887538" algn="l"/>
                <a:tab pos="2168525" algn="l"/>
                <a:tab pos="2462213" algn="l"/>
              </a:tabLst>
            </a:pPr>
            <a:r>
              <a:rPr lang="en-US" sz="2000" dirty="0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	T* </a:t>
            </a:r>
            <a:r>
              <a:rPr lang="en-US" sz="2000" dirty="0" err="1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getA</a:t>
            </a:r>
            <a:r>
              <a:rPr lang="en-US" sz="2000" dirty="0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() </a:t>
            </a:r>
            <a:r>
              <a:rPr lang="en-US" sz="2000" dirty="0" err="1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const</a:t>
            </a:r>
            <a:r>
              <a:rPr lang="en-US" sz="2000" dirty="0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	{ return a; }</a:t>
            </a:r>
          </a:p>
          <a:p>
            <a:pPr>
              <a:tabLst>
                <a:tab pos="171450" algn="l"/>
                <a:tab pos="457200" algn="l"/>
                <a:tab pos="738188" algn="l"/>
                <a:tab pos="1028700" algn="l"/>
                <a:tab pos="1312863" algn="l"/>
                <a:tab pos="1608138" algn="l"/>
                <a:tab pos="1887538" algn="l"/>
                <a:tab pos="2168525" algn="l"/>
                <a:tab pos="2462213" algn="l"/>
              </a:tabLst>
            </a:pPr>
            <a:r>
              <a:rPr lang="en-US" sz="2000" dirty="0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	void </a:t>
            </a:r>
            <a:r>
              <a:rPr lang="en-US" sz="2000" dirty="0" err="1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setA</a:t>
            </a:r>
            <a:r>
              <a:rPr lang="en-US" sz="2000" dirty="0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(T* _a)	{ a = _a; }</a:t>
            </a:r>
          </a:p>
          <a:p>
            <a:pPr>
              <a:tabLst>
                <a:tab pos="171450" algn="l"/>
                <a:tab pos="457200" algn="l"/>
                <a:tab pos="738188" algn="l"/>
                <a:tab pos="1028700" algn="l"/>
                <a:tab pos="1312863" algn="l"/>
                <a:tab pos="1608138" algn="l"/>
                <a:tab pos="1887538" algn="l"/>
                <a:tab pos="2168525" algn="l"/>
                <a:tab pos="2462213" algn="l"/>
              </a:tabLst>
            </a:pPr>
            <a:r>
              <a:rPr lang="en-US" sz="2000" dirty="0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private:</a:t>
            </a:r>
          </a:p>
          <a:p>
            <a:pPr>
              <a:tabLst>
                <a:tab pos="171450" algn="l"/>
                <a:tab pos="457200" algn="l"/>
                <a:tab pos="738188" algn="l"/>
                <a:tab pos="1028700" algn="l"/>
                <a:tab pos="1312863" algn="l"/>
                <a:tab pos="1608138" algn="l"/>
                <a:tab pos="1887538" algn="l"/>
                <a:tab pos="2168525" algn="l"/>
                <a:tab pos="2462213" algn="l"/>
              </a:tabLst>
            </a:pPr>
            <a:r>
              <a:rPr lang="en-US" sz="2000" dirty="0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	T* a;</a:t>
            </a:r>
          </a:p>
          <a:p>
            <a:pPr>
              <a:tabLst>
                <a:tab pos="171450" algn="l"/>
                <a:tab pos="457200" algn="l"/>
                <a:tab pos="738188" algn="l"/>
                <a:tab pos="1028700" algn="l"/>
                <a:tab pos="1312863" algn="l"/>
                <a:tab pos="1608138" algn="l"/>
                <a:tab pos="1887538" algn="l"/>
                <a:tab pos="2168525" algn="l"/>
                <a:tab pos="2462213" algn="l"/>
              </a:tabLst>
            </a:pPr>
            <a:r>
              <a:rPr lang="en-US" sz="2000" dirty="0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};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096000" y="1447799"/>
            <a:ext cx="0" cy="457200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5211389"/>
            <a:ext cx="19050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64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98018"/>
              </p:ext>
            </p:extLst>
          </p:nvPr>
        </p:nvGraphicFramePr>
        <p:xfrm>
          <a:off x="533400" y="1676400"/>
          <a:ext cx="11201400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2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38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7650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C++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/>
                        <a:t>Java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42946">
                <a:tc>
                  <a:txBody>
                    <a:bodyPr/>
                    <a:lstStyle/>
                    <a:p>
                      <a:r>
                        <a:rPr lang="en-US" sz="2400" b="1" dirty="0"/>
                        <a:t>WOCE</a:t>
                      </a:r>
                    </a:p>
                    <a:p>
                      <a:pPr marL="225425" indent="-225425" algn="l" defTabSz="914400" rtl="0" eaLnBrk="1" latinLnBrk="0" hangingPunct="1">
                        <a:buSzPct val="75000"/>
                        <a:buFont typeface="Wingdings" panose="05000000000000000000" pitchFamily="2" charset="2"/>
                        <a:buChar char="§"/>
                        <a:tabLst>
                          <a:tab pos="225425" algn="l"/>
                        </a:tabLst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Write once, compile everywhere 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 unique executable for each target.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WORE</a:t>
                      </a:r>
                    </a:p>
                    <a:p>
                      <a:pPr marL="225425" indent="-225425" algn="l" defTabSz="914400" rtl="0" eaLnBrk="1" latinLnBrk="0" hangingPunct="1">
                        <a:buSzPct val="75000"/>
                        <a:buFont typeface="Wingdings" panose="05000000000000000000" pitchFamily="2" charset="2"/>
                        <a:buChar char="§"/>
                        <a:tabLst>
                          <a:tab pos="225425" algn="l"/>
                        </a:tabLst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Write once, run everywhere 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 same class files will run above all target-specific JREs.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00147">
                <a:tc>
                  <a:txBody>
                    <a:bodyPr/>
                    <a:lstStyle/>
                    <a:p>
                      <a:pPr marL="225425" indent="-225425" algn="l" defTabSz="914400" rtl="0" eaLnBrk="1" latinLnBrk="0" hangingPunct="1">
                        <a:buSzPct val="75000"/>
                        <a:buFont typeface="Wingdings" panose="05000000000000000000" pitchFamily="2" charset="2"/>
                        <a:buChar char="§"/>
                        <a:tabLst>
                          <a:tab pos="225425" algn="l"/>
                        </a:tabLst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 strict relationship between class names and filenames:</a:t>
                      </a:r>
                    </a:p>
                    <a:p>
                      <a:pPr marL="682625" lvl="1" indent="-225425" algn="l" defTabSz="914400" rtl="0" eaLnBrk="1" latinLnBrk="0" hangingPunct="1">
                        <a:buSzPct val="75000"/>
                        <a:buFont typeface="Wingdings" panose="05000000000000000000" pitchFamily="2" charset="2"/>
                        <a:buChar char="§"/>
                        <a:tabLst>
                          <a:tab pos="225425" algn="l"/>
                        </a:tabLst>
                      </a:pPr>
                      <a:r>
                        <a:rPr lang="en-US" sz="2400" baseline="0" dirty="0"/>
                        <a:t>a header file and implementation file are used for each class, typically.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5425" indent="-225425" algn="l" defTabSz="914400" rtl="0" eaLnBrk="1" latinLnBrk="0" hangingPunct="1">
                        <a:buSzPct val="75000"/>
                        <a:buFont typeface="Wingdings" panose="05000000000000000000" pitchFamily="2" charset="2"/>
                        <a:buChar char="§"/>
                        <a:tabLst>
                          <a:tab pos="225425" algn="l"/>
                        </a:tabLst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Strict relationship is enforced: </a:t>
                      </a:r>
                    </a:p>
                    <a:p>
                      <a:pPr marL="682625" lvl="1" indent="-225425" algn="l" defTabSz="914400" rtl="0" eaLnBrk="1" latinLnBrk="0" hangingPunct="1">
                        <a:buSzPct val="75000"/>
                        <a:buFont typeface="Wingdings" panose="05000000000000000000" pitchFamily="2" charset="2"/>
                        <a:buChar char="§"/>
                        <a:tabLst>
                          <a:tab pos="225425" algn="l"/>
                        </a:tabLst>
                      </a:pPr>
                      <a:r>
                        <a:rPr lang="en-US" sz="2400" baseline="0" dirty="0"/>
                        <a:t>Source code for class </a:t>
                      </a:r>
                      <a:r>
                        <a:rPr lang="en-US" sz="2400" b="1" i="1" baseline="0" dirty="0" err="1"/>
                        <a:t>PayRoll</a:t>
                      </a:r>
                      <a:r>
                        <a:rPr lang="en-US" sz="2400" baseline="0" dirty="0"/>
                        <a:t> has to be in </a:t>
                      </a:r>
                      <a:r>
                        <a:rPr lang="en-US" sz="2400" b="1" i="1" baseline="0" dirty="0"/>
                        <a:t>PayRoll.java</a:t>
                      </a:r>
                      <a:r>
                        <a:rPr lang="en-US" sz="2400" i="1" baseline="0" dirty="0"/>
                        <a:t>.</a:t>
                      </a:r>
                      <a:endParaRPr lang="en-US" sz="2400" i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C++ vs. Java: Major Differences (in no particular order)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9969" b="9519"/>
          <a:stretch/>
        </p:blipFill>
        <p:spPr>
          <a:xfrm>
            <a:off x="5686425" y="6352093"/>
            <a:ext cx="819150" cy="36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61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975344"/>
              </p:ext>
            </p:extLst>
          </p:nvPr>
        </p:nvGraphicFramePr>
        <p:xfrm>
          <a:off x="533400" y="1680882"/>
          <a:ext cx="11201400" cy="4506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2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38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6388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C++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/>
                        <a:t>Java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46238">
                <a:tc>
                  <a:txBody>
                    <a:bodyPr/>
                    <a:lstStyle/>
                    <a:p>
                      <a:pPr marL="225425" indent="-225425" algn="l" defTabSz="914400" rtl="0" eaLnBrk="1" latinLnBrk="0" hangingPunct="1">
                        <a:buSzPct val="75000"/>
                        <a:buFont typeface="Wingdings" panose="05000000000000000000" pitchFamily="2" charset="2"/>
                        <a:buChar char="§"/>
                        <a:tabLst>
                          <a:tab pos="225425" algn="l"/>
                        </a:tabLst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I/O statements use cin and cout:</a:t>
                      </a:r>
                    </a:p>
                    <a:p>
                      <a:r>
                        <a:rPr lang="en-US" sz="2400" dirty="0"/>
                        <a:t>	cin &gt;&gt; x;</a:t>
                      </a:r>
                    </a:p>
                    <a:p>
                      <a:r>
                        <a:rPr lang="en-US" sz="2400" dirty="0"/>
                        <a:t>	cout &lt;&lt; y;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5425" indent="-225425" algn="l" defTabSz="914400" rtl="0" eaLnBrk="1" latinLnBrk="0" hangingPunct="1">
                        <a:buSzPct val="75000"/>
                        <a:buFont typeface="Wingdings" panose="05000000000000000000" pitchFamily="2" charset="2"/>
                        <a:buChar char="§"/>
                        <a:tabLst>
                          <a:tab pos="225425" algn="l"/>
                        </a:tabLst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I/O input mechanism is bit more complex</a:t>
                      </a:r>
                    </a:p>
                    <a:p>
                      <a:pPr marL="682625" lvl="1" indent="-225425" algn="l" defTabSz="914400" rtl="0" eaLnBrk="1" latinLnBrk="0" hangingPunct="1">
                        <a:buSzPct val="75000"/>
                        <a:buFont typeface="Wingdings" panose="05000000000000000000" pitchFamily="2" charset="2"/>
                        <a:buChar char="§"/>
                        <a:tabLst>
                          <a:tab pos="225425" algn="l"/>
                        </a:tabLst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default mechanism reads one byte at a time (System.in)</a:t>
                      </a:r>
                    </a:p>
                    <a:p>
                      <a:pPr marL="225425" indent="-225425" algn="l" defTabSz="914400" rtl="0" eaLnBrk="1" latinLnBrk="0" hangingPunct="1">
                        <a:buSzPct val="75000"/>
                        <a:buFont typeface="Wingdings" panose="05000000000000000000" pitchFamily="2" charset="2"/>
                        <a:buChar char="§"/>
                        <a:tabLst>
                          <a:tab pos="225425" algn="l"/>
                        </a:tabLst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Output is easy: </a:t>
                      </a:r>
                    </a:p>
                    <a:p>
                      <a:pPr marL="682625" lvl="1" indent="-225425" algn="l" defTabSz="914400" rtl="0" eaLnBrk="1" latinLnBrk="0" hangingPunct="1">
                        <a:buSzPct val="75000"/>
                        <a:buFont typeface="Wingdings" panose="05000000000000000000" pitchFamily="2" charset="2"/>
                        <a:buChar char="§"/>
                        <a:tabLst>
                          <a:tab pos="225425" algn="l"/>
                        </a:tabLst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System.out.println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(x);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93346">
                <a:tc>
                  <a:txBody>
                    <a:bodyPr/>
                    <a:lstStyle/>
                    <a:p>
                      <a:pPr marL="225425" indent="-225425" algn="l" defTabSz="914400" rtl="0" eaLnBrk="1" latinLnBrk="0" hangingPunct="1">
                        <a:buSzPct val="75000"/>
                        <a:buFont typeface="Wingdings" panose="05000000000000000000" pitchFamily="2" charset="2"/>
                        <a:buChar char="§"/>
                        <a:tabLst>
                          <a:tab pos="225425" algn="l"/>
                        </a:tabLst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Automatic Garbage Collection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for automatic variables</a:t>
                      </a:r>
                    </a:p>
                    <a:p>
                      <a:pPr marL="225425" indent="-225425" algn="l" defTabSz="914400" rtl="0" eaLnBrk="1" latinLnBrk="0" hangingPunct="1">
                        <a:buSzPct val="75000"/>
                        <a:buFont typeface="Wingdings" panose="05000000000000000000" pitchFamily="2" charset="2"/>
                        <a:buChar char="§"/>
                        <a:tabLst>
                          <a:tab pos="225425" algn="l"/>
                        </a:tabLst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Explicit memory management for dynamic memory allocation.</a:t>
                      </a:r>
                    </a:p>
                    <a:p>
                      <a:pPr marL="682625" lvl="1" indent="-225425" algn="l" defTabSz="914400" rtl="0" eaLnBrk="1" latinLnBrk="0" hangingPunct="1">
                        <a:buSzPct val="75000"/>
                        <a:buFont typeface="Wingdings" panose="05000000000000000000" pitchFamily="2" charset="2"/>
                        <a:buChar char="§"/>
                        <a:tabLst>
                          <a:tab pos="225425" algn="l"/>
                        </a:tabLst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Supports destructors.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5425" indent="-225425" algn="l" defTabSz="914400" rtl="0" eaLnBrk="1" latinLnBrk="0" hangingPunct="1">
                        <a:buSzPct val="75000"/>
                        <a:buFont typeface="Wingdings" panose="05000000000000000000" pitchFamily="2" charset="2"/>
                        <a:buChar char="§"/>
                        <a:tabLst>
                          <a:tab pos="225425" algn="l"/>
                        </a:tabLst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Automatic Garbage Collection.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C++ vs. Java: Major Differences (in no particular order)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9969" b="9519"/>
          <a:stretch/>
        </p:blipFill>
        <p:spPr>
          <a:xfrm>
            <a:off x="5686425" y="6352093"/>
            <a:ext cx="819150" cy="36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36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359810"/>
              </p:ext>
            </p:extLst>
          </p:nvPr>
        </p:nvGraphicFramePr>
        <p:xfrm>
          <a:off x="533400" y="1676400"/>
          <a:ext cx="112014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2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38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C++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/>
                        <a:t>Java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41120">
                <a:tc>
                  <a:txBody>
                    <a:bodyPr/>
                    <a:lstStyle/>
                    <a:p>
                      <a:pPr marL="225425" marR="0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75000"/>
                        <a:buFont typeface="Wingdings" panose="05000000000000000000" pitchFamily="2" charset="2"/>
                        <a:buChar char="§"/>
                        <a:tabLst>
                          <a:tab pos="225425" algn="l"/>
                        </a:tabLst>
                        <a:defRPr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Composite data types are accomplished through the use of 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class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struct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union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and </a:t>
                      </a:r>
                      <a:r>
                        <a:rPr lang="en-US" sz="24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typedef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5425" marR="0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75000"/>
                        <a:buFont typeface="Wingdings" panose="05000000000000000000" pitchFamily="2" charset="2"/>
                        <a:buChar char="§"/>
                        <a:tabLst>
                          <a:tab pos="225425" algn="l"/>
                        </a:tabLst>
                        <a:defRPr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Composite data types are accomplished in Java exclusively through the use of 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class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definitions.</a:t>
                      </a:r>
                    </a:p>
                    <a:p>
                      <a:pPr marL="225425" marR="0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75000"/>
                        <a:buFont typeface="Wingdings" panose="05000000000000000000" pitchFamily="2" charset="2"/>
                        <a:buChar char="§"/>
                        <a:tabLst>
                          <a:tab pos="225425" algn="l"/>
                        </a:tabLst>
                        <a:defRPr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struct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union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and </a:t>
                      </a:r>
                      <a:r>
                        <a:rPr lang="en-US" sz="24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typedef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keywords have all been removed in favor of classes.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225425" indent="-225425" algn="l" defTabSz="914400" rtl="0" eaLnBrk="1" latinLnBrk="0" hangingPunct="1">
                        <a:buSzPct val="75000"/>
                        <a:buFont typeface="Wingdings" panose="05000000000000000000" pitchFamily="2" charset="2"/>
                        <a:buChar char="§"/>
                        <a:tabLst>
                          <a:tab pos="225425" algn="l"/>
                        </a:tabLst>
                      </a:pPr>
                      <a:r>
                        <a:rPr lang="en-US" sz="2400" dirty="0"/>
                        <a:t>A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llows multiple inheritance.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5425" indent="-225425" algn="l" defTabSz="914400" rtl="0" eaLnBrk="1" latinLnBrk="0" hangingPunct="1">
                        <a:buSzPct val="75000"/>
                        <a:buFont typeface="Wingdings" panose="05000000000000000000" pitchFamily="2" charset="2"/>
                        <a:buChar char="§"/>
                        <a:tabLst>
                          <a:tab pos="225425" algn="l"/>
                        </a:tabLst>
                      </a:pPr>
                      <a:r>
                        <a:rPr lang="en-US" sz="2400" dirty="0"/>
                        <a:t>Java classes are singly inherited</a:t>
                      </a:r>
                    </a:p>
                    <a:p>
                      <a:pPr marL="225425" indent="-225425" algn="l" defTabSz="914400" rtl="0" eaLnBrk="1" latinLnBrk="0" hangingPunct="1">
                        <a:buSzPct val="75000"/>
                        <a:buFont typeface="Wingdings" panose="05000000000000000000" pitchFamily="2" charset="2"/>
                        <a:buChar char="§"/>
                        <a:tabLst>
                          <a:tab pos="225425" algn="l"/>
                        </a:tabLst>
                      </a:pPr>
                      <a:r>
                        <a:rPr lang="en-US" sz="2400" dirty="0"/>
                        <a:t>Some 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multiple-inheritance features provided through interfaces.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46760">
                <a:tc>
                  <a:txBody>
                    <a:bodyPr/>
                    <a:lstStyle/>
                    <a:p>
                      <a:pPr marL="225425" indent="-225425" algn="l" defTabSz="914400" rtl="0" eaLnBrk="1" latinLnBrk="0" hangingPunct="1">
                        <a:buSzPct val="75000"/>
                        <a:buFont typeface="Wingdings" panose="05000000000000000000" pitchFamily="2" charset="2"/>
                        <a:buChar char="§"/>
                        <a:tabLst>
                          <a:tab pos="225425" algn="l"/>
                        </a:tabLst>
                      </a:pPr>
                      <a:r>
                        <a:rPr lang="en-US" sz="2400" dirty="0"/>
                        <a:t>Can use 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template classes.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5425" indent="-225425" algn="l" defTabSz="914400" rtl="0" eaLnBrk="1" latinLnBrk="0" hangingPunct="1">
                        <a:buSzPct val="75000"/>
                        <a:buFont typeface="Wingdings" panose="05000000000000000000" pitchFamily="2" charset="2"/>
                        <a:buChar char="§"/>
                        <a:tabLst>
                          <a:tab pos="225425" algn="l"/>
                        </a:tabLst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Java does not have template classes but generic classes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can be created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C++ vs. Java: Major Differences (in no particular order)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9969" b="9519"/>
          <a:stretch/>
        </p:blipFill>
        <p:spPr>
          <a:xfrm>
            <a:off x="5686425" y="6352093"/>
            <a:ext cx="819150" cy="36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2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212792"/>
              </p:ext>
            </p:extLst>
          </p:nvPr>
        </p:nvGraphicFramePr>
        <p:xfrm>
          <a:off x="533400" y="1676400"/>
          <a:ext cx="11201400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2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38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6388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C++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/>
                        <a:t>Java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52600">
                <a:tc>
                  <a:txBody>
                    <a:bodyPr/>
                    <a:lstStyle/>
                    <a:p>
                      <a:pPr marL="225425" indent="-225425" algn="l" defTabSz="914400" rtl="0" eaLnBrk="1" latinLnBrk="0" hangingPunct="1">
                        <a:buSzPct val="75000"/>
                        <a:buFont typeface="Wingdings" panose="05000000000000000000" pitchFamily="2" charset="2"/>
                        <a:buChar char="§"/>
                        <a:tabLst>
                          <a:tab pos="225425" algn="l"/>
                        </a:tabLst>
                      </a:pPr>
                      <a:r>
                        <a:rPr lang="en-US" sz="2400" dirty="0"/>
                        <a:t>Uses </a:t>
                      </a:r>
                      <a:r>
                        <a:rPr lang="en-US" sz="24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const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keyword and can 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have pass 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by </a:t>
                      </a:r>
                      <a:r>
                        <a:rPr lang="en-US" sz="24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const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reference.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5425" indent="-225425" algn="l" defTabSz="914400" rtl="0" eaLnBrk="1" latinLnBrk="0" hangingPunct="1">
                        <a:buSzPct val="75000"/>
                        <a:buFont typeface="Wingdings" panose="05000000000000000000" pitchFamily="2" charset="2"/>
                        <a:buChar char="§"/>
                        <a:tabLst>
                          <a:tab pos="225425" algn="l"/>
                        </a:tabLst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Java does not include </a:t>
                      </a:r>
                      <a:r>
                        <a:rPr lang="en-US" sz="24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const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keyword nor the ability to pass by </a:t>
                      </a:r>
                      <a:r>
                        <a:rPr lang="en-US" sz="24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const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reference explicitly.</a:t>
                      </a:r>
                    </a:p>
                    <a:p>
                      <a:pPr marL="225425" indent="-225425" algn="l" defTabSz="914400" rtl="0" eaLnBrk="1" latinLnBrk="0" hangingPunct="1">
                        <a:buSzPct val="75000"/>
                        <a:buFont typeface="Wingdings" panose="05000000000000000000" pitchFamily="2" charset="2"/>
                        <a:buChar char="§"/>
                        <a:tabLst>
                          <a:tab pos="225425" algn="l"/>
                        </a:tabLst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Constants can be created by using the 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final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modifier when declaring class and instance variables.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69720">
                <a:tc>
                  <a:txBody>
                    <a:bodyPr/>
                    <a:lstStyle/>
                    <a:p>
                      <a:pPr marL="225425" marR="0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75000"/>
                        <a:buFont typeface="Wingdings" panose="05000000000000000000" pitchFamily="2" charset="2"/>
                        <a:buChar char="§"/>
                        <a:tabLst>
                          <a:tab pos="225425" algn="l"/>
                        </a:tabLst>
                        <a:defRPr/>
                      </a:pPr>
                      <a:r>
                        <a:rPr lang="en-US" sz="2400" dirty="0"/>
                        <a:t>T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 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if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while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and 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do-while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statements are syntactically the same</a:t>
                      </a:r>
                    </a:p>
                    <a:p>
                      <a:pPr marL="682625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75000"/>
                        <a:buFont typeface="Wingdings" panose="05000000000000000000" pitchFamily="2" charset="2"/>
                        <a:buChar char="§"/>
                        <a:tabLst>
                          <a:tab pos="225425" algn="l"/>
                        </a:tabLst>
                        <a:defRPr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test expression can return an integer, not just Boolean values.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5425" marR="0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75000"/>
                        <a:buFont typeface="Wingdings" panose="05000000000000000000" pitchFamily="2" charset="2"/>
                        <a:buChar char="§"/>
                        <a:tabLst>
                          <a:tab pos="225425" algn="l"/>
                        </a:tabLst>
                        <a:defRPr/>
                      </a:pPr>
                      <a:r>
                        <a:rPr lang="en-US" sz="2400" dirty="0"/>
                        <a:t>T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 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if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while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and 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do-while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statements are syntactically the same</a:t>
                      </a:r>
                    </a:p>
                    <a:p>
                      <a:pPr marL="682625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75000"/>
                        <a:buFont typeface="Wingdings" panose="05000000000000000000" pitchFamily="2" charset="2"/>
                        <a:buChar char="§"/>
                        <a:tabLst>
                          <a:tab pos="225425" algn="l"/>
                        </a:tabLst>
                        <a:defRPr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test expression must return an actual Boolean value (true or false).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C++ vs. Java: Major Differences (in no particular order)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9969" b="9519"/>
          <a:stretch/>
        </p:blipFill>
        <p:spPr>
          <a:xfrm>
            <a:off x="5686425" y="6352093"/>
            <a:ext cx="819150" cy="36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91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 (1969) </a:t>
            </a:r>
            <a:r>
              <a:rPr lang="en-US" dirty="0">
                <a:sym typeface="Wingdings" pitchFamily="2" charset="2"/>
              </a:rPr>
              <a:t> C++ (1979)  Java (1995)</a:t>
            </a:r>
          </a:p>
          <a:p>
            <a:r>
              <a:rPr lang="en-US" dirty="0"/>
              <a:t>Both support OOP. </a:t>
            </a:r>
          </a:p>
          <a:p>
            <a:r>
              <a:rPr lang="en-US" dirty="0"/>
              <a:t>Syntax is very close – Java has strong influence </a:t>
            </a:r>
            <a:r>
              <a:rPr lang="en-US" dirty="0" smtClean="0"/>
              <a:t>from </a:t>
            </a:r>
            <a:r>
              <a:rPr lang="en-US" dirty="0"/>
              <a:t>C/C++. </a:t>
            </a:r>
          </a:p>
          <a:p>
            <a:r>
              <a:rPr lang="en-US" dirty="0"/>
              <a:t>Easy to learn the other language when you know one of these.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300" y="3848100"/>
            <a:ext cx="58674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18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654728"/>
              </p:ext>
            </p:extLst>
          </p:nvPr>
        </p:nvGraphicFramePr>
        <p:xfrm>
          <a:off x="533400" y="1661160"/>
          <a:ext cx="112014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2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38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7253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C++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/>
                        <a:t>Java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90439">
                <a:tc>
                  <a:txBody>
                    <a:bodyPr/>
                    <a:lstStyle/>
                    <a:p>
                      <a:pPr marL="225425" indent="-225425" algn="l" defTabSz="914400" rtl="0" eaLnBrk="1" latinLnBrk="0" hangingPunct="1">
                        <a:buSzPct val="75000"/>
                        <a:buFont typeface="Wingdings" panose="05000000000000000000" pitchFamily="2" charset="2"/>
                        <a:buChar char="§"/>
                        <a:tabLst>
                          <a:tab pos="225425" algn="l"/>
                        </a:tabLst>
                      </a:pPr>
                      <a:r>
                        <a:rPr lang="en-US" sz="2400" dirty="0"/>
                        <a:t>The </a:t>
                      </a:r>
                      <a:r>
                        <a:rPr lang="en-US" sz="2400" b="1" dirty="0" err="1"/>
                        <a:t>goto</a:t>
                      </a:r>
                      <a:r>
                        <a:rPr lang="en-US" sz="2400" dirty="0"/>
                        <a:t> 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keyword can be used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5425" marR="0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75000"/>
                        <a:buFont typeface="Wingdings" panose="05000000000000000000" pitchFamily="2" charset="2"/>
                        <a:buChar char="§"/>
                        <a:tabLst>
                          <a:tab pos="225425" algn="l"/>
                        </a:tabLst>
                        <a:defRPr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</a:t>
                      </a:r>
                      <a:r>
                        <a:rPr lang="en-US" sz="24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goto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keyword does not exist in Java</a:t>
                      </a:r>
                    </a:p>
                    <a:p>
                      <a:pPr marL="225425" marR="0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75000"/>
                        <a:buFont typeface="Wingdings" panose="05000000000000000000" pitchFamily="2" charset="2"/>
                        <a:buChar char="§"/>
                        <a:tabLst>
                          <a:tab pos="225425" algn="l"/>
                        </a:tabLst>
                        <a:defRPr/>
                      </a:pPr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Labeled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“break” 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 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“continue” 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 break out of and continue executing complex switch or loop constructs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63277">
                <a:tc>
                  <a:txBody>
                    <a:bodyPr/>
                    <a:lstStyle/>
                    <a:p>
                      <a:pPr marL="225425" marR="0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75000"/>
                        <a:buFont typeface="Wingdings" panose="05000000000000000000" pitchFamily="2" charset="2"/>
                        <a:buChar char="§"/>
                        <a:tabLst>
                          <a:tab pos="225425" algn="l"/>
                        </a:tabLst>
                        <a:defRPr/>
                      </a:pPr>
                      <a:r>
                        <a:rPr lang="en-US" sz="240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There are functions that are not tied to classes.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5425" marR="0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75000"/>
                        <a:buFont typeface="Wingdings" panose="05000000000000000000" pitchFamily="2" charset="2"/>
                        <a:buChar char="§"/>
                        <a:tabLst>
                          <a:tab pos="225425" algn="l"/>
                        </a:tabLst>
                        <a:defRPr/>
                      </a:pPr>
                      <a:r>
                        <a:rPr lang="en-US" sz="240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All functions must be methods.</a:t>
                      </a:r>
                    </a:p>
                    <a:p>
                      <a:pPr marL="225425" marR="0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75000"/>
                        <a:buFont typeface="Wingdings" panose="05000000000000000000" pitchFamily="2" charset="2"/>
                        <a:buChar char="§"/>
                        <a:tabLst>
                          <a:tab pos="225425" algn="l"/>
                        </a:tabLst>
                        <a:defRPr/>
                      </a:pPr>
                      <a:r>
                        <a:rPr lang="en-US" sz="240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There are no functions that are not tied to classes.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36115">
                <a:tc>
                  <a:txBody>
                    <a:bodyPr/>
                    <a:lstStyle/>
                    <a:p>
                      <a:pPr marL="225425" indent="-225425" algn="l" defTabSz="914400" rtl="0" eaLnBrk="1" latinLnBrk="0" hangingPunct="1">
                        <a:buSzPct val="75000"/>
                        <a:buFont typeface="Wingdings" panose="05000000000000000000" pitchFamily="2" charset="2"/>
                        <a:buChar char="§"/>
                        <a:tabLst>
                          <a:tab pos="225425" algn="l"/>
                        </a:tabLst>
                      </a:pPr>
                      <a:r>
                        <a:rPr lang="en-US" sz="2400" dirty="0"/>
                        <a:t>Su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pports 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operator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overloading.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5425" indent="-225425" algn="l" defTabSz="914400" rtl="0" eaLnBrk="1" latinLnBrk="0" hangingPunct="1">
                        <a:buSzPct val="75000"/>
                        <a:buFont typeface="Wingdings" panose="05000000000000000000" pitchFamily="2" charset="2"/>
                        <a:buChar char="§"/>
                        <a:tabLst>
                          <a:tab pos="225425" algn="l"/>
                        </a:tabLst>
                      </a:pPr>
                      <a:r>
                        <a:rPr lang="en-US" sz="2400" dirty="0"/>
                        <a:t>Specifically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="1" baseline="0" dirty="0"/>
                        <a:t>operator</a:t>
                      </a:r>
                      <a:r>
                        <a:rPr lang="en-US" sz="2400" baseline="0" dirty="0"/>
                        <a:t> overloading was 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thrown out.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marL="225425" indent="-225425" algn="l" defTabSz="914400" rtl="0" eaLnBrk="1" latinLnBrk="0" hangingPunct="1">
                        <a:buSzPct val="75000"/>
                        <a:buFont typeface="Wingdings" panose="05000000000000000000" pitchFamily="2" charset="2"/>
                        <a:buChar char="§"/>
                        <a:tabLst>
                          <a:tab pos="225425" algn="l"/>
                        </a:tabLst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Support default arguments.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5425" indent="-225425" algn="l" defTabSz="914400" rtl="0" eaLnBrk="1" latinLnBrk="0" hangingPunct="1">
                        <a:buSzPct val="75000"/>
                        <a:buFont typeface="Wingdings" panose="05000000000000000000" pitchFamily="2" charset="2"/>
                        <a:buChar char="§"/>
                        <a:tabLst>
                          <a:tab pos="225425" algn="l"/>
                        </a:tabLst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Does not support default arguments.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C++ vs. Java: Major Differences (in no particular order)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9969" b="9519"/>
          <a:stretch/>
        </p:blipFill>
        <p:spPr>
          <a:xfrm>
            <a:off x="5686425" y="6352093"/>
            <a:ext cx="819150" cy="36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9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997999"/>
              </p:ext>
            </p:extLst>
          </p:nvPr>
        </p:nvGraphicFramePr>
        <p:xfrm>
          <a:off x="533400" y="1524000"/>
          <a:ext cx="11201400" cy="495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24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289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C++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/>
                        <a:t>Java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41120">
                <a:tc>
                  <a:txBody>
                    <a:bodyPr/>
                    <a:lstStyle/>
                    <a:p>
                      <a:pPr marL="225425" marR="0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75000"/>
                        <a:buFont typeface="Wingdings" panose="05000000000000000000" pitchFamily="2" charset="2"/>
                        <a:buChar char="§"/>
                        <a:tabLst>
                          <a:tab pos="225425" algn="l"/>
                        </a:tabLst>
                        <a:defRPr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programmer has to decide whether or not to use </a:t>
                      </a:r>
                      <a:r>
                        <a:rPr lang="en-US" sz="2400" u="sng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dynamic binding 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(using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the virtual keyword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75000"/>
                        <a:buFont typeface="Wingdings" panose="05000000000000000000" pitchFamily="2" charset="2"/>
                        <a:buNone/>
                        <a:tabLst>
                          <a:tab pos="225425" algn="l"/>
                        </a:tabLst>
                        <a:defRPr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Dynamic binding: http://www.cplusplus.com/forum/general/63940/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5425" marR="0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75000"/>
                        <a:buFont typeface="Wingdings" panose="05000000000000000000" pitchFamily="2" charset="2"/>
                        <a:buChar char="§"/>
                        <a:tabLst>
                          <a:tab pos="225425" algn="l"/>
                        </a:tabLst>
                        <a:defRPr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There’s no virtual keyword in Java because all non-static methods always use dynamic binding.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26920">
                <a:tc>
                  <a:txBody>
                    <a:bodyPr/>
                    <a:lstStyle/>
                    <a:p>
                      <a:pPr marL="225425" marR="0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75000"/>
                        <a:buFont typeface="Wingdings" panose="05000000000000000000" pitchFamily="2" charset="2"/>
                        <a:buChar char="§"/>
                        <a:tabLst>
                          <a:tab pos="225425" algn="l"/>
                        </a:tabLst>
                        <a:defRPr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primitive data types can be cast to objects </a:t>
                      </a:r>
                      <a:r>
                        <a:rPr lang="en-US" sz="24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(think union as an extreme</a:t>
                      </a:r>
                      <a:r>
                        <a:rPr lang="en-US" sz="24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example</a:t>
                      </a:r>
                      <a:r>
                        <a:rPr lang="en-US" sz="24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vice versa.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5425" marR="0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75000"/>
                        <a:buFont typeface="Wingdings" panose="05000000000000000000" pitchFamily="2" charset="2"/>
                        <a:buChar char="§"/>
                        <a:tabLst>
                          <a:tab pos="225425" algn="l"/>
                        </a:tabLst>
                        <a:defRPr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primitive data types cannot be cast to objects or vice versa</a:t>
                      </a:r>
                    </a:p>
                    <a:p>
                      <a:pPr marL="225425" marR="0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75000"/>
                        <a:buFont typeface="Wingdings" panose="05000000000000000000" pitchFamily="2" charset="2"/>
                        <a:buChar char="§"/>
                        <a:tabLst>
                          <a:tab pos="225425" algn="l"/>
                        </a:tabLst>
                        <a:defRPr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Automatic casting occurs only when there will be no loss of information.</a:t>
                      </a:r>
                    </a:p>
                    <a:p>
                      <a:pPr marL="225425" marR="0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75000"/>
                        <a:buFont typeface="Wingdings" panose="05000000000000000000" pitchFamily="2" charset="2"/>
                        <a:buChar char="§"/>
                        <a:tabLst>
                          <a:tab pos="225425" algn="l"/>
                        </a:tabLst>
                        <a:defRPr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 other casts must be explicit.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C++ vs. Java: Major Differences (in no particular order)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9969" b="9519"/>
          <a:stretch/>
        </p:blipFill>
        <p:spPr>
          <a:xfrm>
            <a:off x="5686425" y="6352093"/>
            <a:ext cx="819150" cy="36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34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649941"/>
              </p:ext>
            </p:extLst>
          </p:nvPr>
        </p:nvGraphicFramePr>
        <p:xfrm>
          <a:off x="533400" y="1676400"/>
          <a:ext cx="11201400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2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38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C++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/>
                        <a:t>Java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17320">
                <a:tc>
                  <a:txBody>
                    <a:bodyPr/>
                    <a:lstStyle/>
                    <a:p>
                      <a:pPr marL="225425" marR="0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75000"/>
                        <a:buFont typeface="Wingdings" panose="05000000000000000000" pitchFamily="2" charset="2"/>
                        <a:buChar char="§"/>
                        <a:tabLst>
                          <a:tab pos="225425" algn="l"/>
                        </a:tabLst>
                        <a:defRPr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 C++ primitive data types may have different sizes and behavior across platforms and operating systems.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5425" marR="0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75000"/>
                        <a:buFont typeface="Wingdings" panose="05000000000000000000" pitchFamily="2" charset="2"/>
                        <a:buChar char="§"/>
                        <a:tabLst>
                          <a:tab pos="225425" algn="l"/>
                        </a:tabLst>
                        <a:defRPr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 Java primitive data types have consistent sizes and behavior across platforms and operating systems.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225425" marR="0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75000"/>
                        <a:buFont typeface="Wingdings" panose="05000000000000000000" pitchFamily="2" charset="2"/>
                        <a:buChar char="§"/>
                        <a:tabLst>
                          <a:tab pos="225425" algn="l"/>
                        </a:tabLst>
                        <a:defRPr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There are 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unsigned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integer data types.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5425" marR="0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75000"/>
                        <a:buFont typeface="Wingdings" panose="05000000000000000000" pitchFamily="2" charset="2"/>
                        <a:buChar char="§"/>
                        <a:tabLst>
                          <a:tab pos="225425" algn="l"/>
                        </a:tabLst>
                        <a:defRPr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There are no unsigned data types (except char, which is a 16-bit unsigned integer).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225425" indent="-225425">
                        <a:buSzPct val="75000"/>
                        <a:buFont typeface="Wingdings" panose="05000000000000000000" pitchFamily="2" charset="2"/>
                        <a:buChar char="§"/>
                        <a:tabLst>
                          <a:tab pos="225425" algn="l"/>
                        </a:tabLst>
                      </a:pPr>
                      <a:r>
                        <a:rPr lang="en-US" sz="2400" dirty="0"/>
                        <a:t>Pointers, references, and pass by value are supported.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5425" indent="-225425" algn="l" defTabSz="914400" rtl="0" eaLnBrk="1" latinLnBrk="0" hangingPunct="1">
                        <a:buSzPct val="75000"/>
                        <a:buFont typeface="Wingdings" panose="05000000000000000000" pitchFamily="2" charset="2"/>
                        <a:buChar char="§"/>
                        <a:tabLst>
                          <a:tab pos="225425" algn="l"/>
                        </a:tabLst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Primitive data types always passed by value.</a:t>
                      </a:r>
                    </a:p>
                    <a:p>
                      <a:pPr marL="225425" indent="-225425" algn="l" defTabSz="914400" rtl="0" eaLnBrk="1" latinLnBrk="0" hangingPunct="1">
                        <a:buSzPct val="75000"/>
                        <a:buFont typeface="Wingdings" panose="05000000000000000000" pitchFamily="2" charset="2"/>
                        <a:buChar char="§"/>
                        <a:tabLst>
                          <a:tab pos="225425" algn="l"/>
                        </a:tabLst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Objects are passed by reference.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C++ vs. Java: Major Differences (in no particular order)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9969" b="9519"/>
          <a:stretch/>
        </p:blipFill>
        <p:spPr>
          <a:xfrm>
            <a:off x="5686425" y="6352093"/>
            <a:ext cx="819150" cy="36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23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298371"/>
              </p:ext>
            </p:extLst>
          </p:nvPr>
        </p:nvGraphicFramePr>
        <p:xfrm>
          <a:off x="533400" y="1676400"/>
          <a:ext cx="11201400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2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38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C++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/>
                        <a:t>Java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65120">
                <a:tc>
                  <a:txBody>
                    <a:bodyPr/>
                    <a:lstStyle/>
                    <a:p>
                      <a:pPr marL="225425" marR="0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75000"/>
                        <a:buFont typeface="Wingdings" panose="05000000000000000000" pitchFamily="2" charset="2"/>
                        <a:buChar char="§"/>
                        <a:tabLst>
                          <a:tab pos="225425" algn="l"/>
                        </a:tabLst>
                        <a:defRPr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Strings in C++ are 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vectors of 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characters, terminated by a null character (‘ \0’).</a:t>
                      </a:r>
                    </a:p>
                    <a:p>
                      <a:pPr marL="225425" marR="0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75000"/>
                        <a:buFont typeface="Wingdings" panose="05000000000000000000" pitchFamily="2" charset="2"/>
                        <a:buChar char="§"/>
                        <a:tabLst>
                          <a:tab pos="225425" algn="l"/>
                        </a:tabLst>
                        <a:defRPr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 operate on and manage strings, you treat them as you would any other array.</a:t>
                      </a:r>
                    </a:p>
                    <a:p>
                      <a:pPr marL="682625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75000"/>
                        <a:buFont typeface="Wingdings" panose="05000000000000000000" pitchFamily="2" charset="2"/>
                        <a:buChar char="§"/>
                        <a:tabLst>
                          <a:tab pos="225425" algn="l"/>
                        </a:tabLst>
                        <a:defRPr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Must keep track of pointer arithmetic</a:t>
                      </a:r>
                    </a:p>
                    <a:p>
                      <a:pPr marL="682625" marR="0" lvl="1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75000"/>
                        <a:buFont typeface="Wingdings" panose="05000000000000000000" pitchFamily="2" charset="2"/>
                        <a:buChar char="§"/>
                        <a:tabLst>
                          <a:tab pos="225425" algn="l"/>
                        </a:tabLst>
                        <a:defRPr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Must be careful not to stray off the end of the array.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5425" marR="0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75000"/>
                        <a:buFont typeface="Wingdings" panose="05000000000000000000" pitchFamily="2" charset="2"/>
                        <a:buChar char="§"/>
                        <a:tabLst>
                          <a:tab pos="225425" algn="l"/>
                        </a:tabLst>
                        <a:defRPr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Strings in Java are objects, and all methods that operate on strings can treat the string as a complete entity.</a:t>
                      </a:r>
                    </a:p>
                    <a:p>
                      <a:pPr marL="225425" marR="0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75000"/>
                        <a:buFont typeface="Wingdings" panose="05000000000000000000" pitchFamily="2" charset="2"/>
                        <a:buChar char="§"/>
                        <a:tabLst>
                          <a:tab pos="225425" algn="l"/>
                        </a:tabLst>
                        <a:defRPr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Strings are not terminated by a null</a:t>
                      </a:r>
                    </a:p>
                    <a:p>
                      <a:pPr marL="225425" marR="0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75000"/>
                        <a:buFont typeface="Wingdings" panose="05000000000000000000" pitchFamily="2" charset="2"/>
                        <a:buChar char="§"/>
                        <a:tabLst>
                          <a:tab pos="225425" algn="l"/>
                        </a:tabLst>
                        <a:defRPr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Like arrays, string boundaries are strictly enforced.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marL="225425" marR="0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75000"/>
                        <a:buFont typeface="Wingdings" panose="05000000000000000000" pitchFamily="2" charset="2"/>
                        <a:buChar char="§"/>
                        <a:tabLst>
                          <a:tab pos="225425" algn="l"/>
                        </a:tabLst>
                        <a:defRPr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 array bound checking.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5425" marR="0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75000"/>
                        <a:buFont typeface="Wingdings" panose="05000000000000000000" pitchFamily="2" charset="2"/>
                        <a:buChar char="§"/>
                        <a:tabLst>
                          <a:tab pos="225425" algn="l"/>
                        </a:tabLst>
                        <a:defRPr/>
                      </a:pPr>
                      <a:r>
                        <a:rPr lang="en-US" sz="2400" dirty="0"/>
                        <a:t>Array 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bounds are always checked.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C++ vs. Java: Major Differences (in no particular order)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9969" b="9519"/>
          <a:stretch/>
        </p:blipFill>
        <p:spPr>
          <a:xfrm>
            <a:off x="5686425" y="6352093"/>
            <a:ext cx="819150" cy="36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91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856681"/>
              </p:ext>
            </p:extLst>
          </p:nvPr>
        </p:nvGraphicFramePr>
        <p:xfrm>
          <a:off x="533400" y="1676400"/>
          <a:ext cx="112014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2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38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6388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C++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/>
                        <a:t>Java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pPr marL="225425" indent="-225425" algn="l" defTabSz="914400" rtl="0" eaLnBrk="1" latinLnBrk="0" hangingPunct="1">
                        <a:buSzPct val="75000"/>
                        <a:buFont typeface="Wingdings" panose="05000000000000000000" pitchFamily="2" charset="2"/>
                        <a:buChar char="§"/>
                        <a:tabLst>
                          <a:tab pos="225425" algn="l"/>
                        </a:tabLst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Has a preprocessor and can use 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#defines 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 macros.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5425" indent="-225425" algn="l" defTabSz="914400" rtl="0" eaLnBrk="1" latinLnBrk="0" hangingPunct="1">
                        <a:buSzPct val="75000"/>
                        <a:buFont typeface="Wingdings" panose="05000000000000000000" pitchFamily="2" charset="2"/>
                        <a:buChar char="§"/>
                        <a:tabLst>
                          <a:tab pos="225425" algn="l"/>
                        </a:tabLst>
                      </a:pPr>
                      <a:r>
                        <a:rPr lang="en-US" sz="2400" dirty="0"/>
                        <a:t>Does 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not have a preprocessor, and as such, does not have 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#defines 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 macros.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81200">
                <a:tc>
                  <a:txBody>
                    <a:bodyPr/>
                    <a:lstStyle/>
                    <a:p>
                      <a:pPr marL="225425" indent="-225425" algn="l" defTabSz="914400" rtl="0" eaLnBrk="1" latinLnBrk="0" hangingPunct="1">
                        <a:buSzPct val="75000"/>
                        <a:buFont typeface="Wingdings" panose="05000000000000000000" pitchFamily="2" charset="2"/>
                        <a:buChar char="§"/>
                        <a:tabLst>
                          <a:tab pos="225425" algn="l"/>
                        </a:tabLst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Command-line arguments first element in the argument vector (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argv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[0]) in C++ is the name of the program itself;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5425" indent="-225425" algn="l" defTabSz="914400" rtl="0" eaLnBrk="1" latinLnBrk="0" hangingPunct="1">
                        <a:buSzPct val="75000"/>
                        <a:buFont typeface="Wingdings" panose="05000000000000000000" pitchFamily="2" charset="2"/>
                        <a:buChar char="§"/>
                        <a:tabLst>
                          <a:tab pos="225425" algn="l"/>
                        </a:tabLst>
                      </a:pPr>
                      <a:r>
                        <a:rPr lang="en-US" sz="2400" dirty="0"/>
                        <a:t>Using 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command-line arguments, the first argument is the first of the additional arguments.</a:t>
                      </a:r>
                    </a:p>
                    <a:p>
                      <a:pPr marL="225425" indent="-225425" algn="l" defTabSz="914400" rtl="0" eaLnBrk="1" latinLnBrk="0" hangingPunct="1">
                        <a:buSzPct val="75000"/>
                        <a:buFont typeface="Wingdings" panose="05000000000000000000" pitchFamily="2" charset="2"/>
                        <a:buChar char="§"/>
                        <a:tabLst>
                          <a:tab pos="225425" algn="l"/>
                        </a:tabLst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There is no way to get hold of the actual name of the Java program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225425" indent="-225425" algn="l" defTabSz="914400" rtl="0" eaLnBrk="1" latinLnBrk="0" hangingPunct="1">
                        <a:buSzPct val="75000"/>
                        <a:buFont typeface="Wingdings" panose="05000000000000000000" pitchFamily="2" charset="2"/>
                        <a:buChar char="§"/>
                        <a:tabLst>
                          <a:tab pos="225425" algn="l"/>
                        </a:tabLst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There’s a scope resolution operator ::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5425" indent="-225425" algn="l" defTabSz="914400" rtl="0" eaLnBrk="1" latinLnBrk="0" hangingPunct="1">
                        <a:buSzPct val="75000"/>
                        <a:buFont typeface="Wingdings" panose="05000000000000000000" pitchFamily="2" charset="2"/>
                        <a:buChar char="§"/>
                        <a:tabLst>
                          <a:tab pos="225425" algn="l"/>
                        </a:tabLst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There’s no scope resolution operator ::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C++ vs. Java: Major Differences (in no particular order)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9969" b="9519"/>
          <a:stretch/>
        </p:blipFill>
        <p:spPr>
          <a:xfrm>
            <a:off x="5686425" y="6352093"/>
            <a:ext cx="819150" cy="36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69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Types of Memory used by Executable Task</a:t>
            </a:r>
          </a:p>
        </p:txBody>
      </p:sp>
      <p:sp>
        <p:nvSpPr>
          <p:cNvPr id="3" name="Rectangle 2"/>
          <p:cNvSpPr/>
          <p:nvPr/>
        </p:nvSpPr>
        <p:spPr>
          <a:xfrm>
            <a:off x="2362200" y="2199862"/>
            <a:ext cx="1676400" cy="2438400"/>
          </a:xfrm>
          <a:prstGeom prst="rect">
            <a:avLst/>
          </a:prstGeom>
          <a:solidFill>
            <a:srgbClr val="FF6DA8"/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ysClr val="windowText" lastClr="000000"/>
                </a:solidFill>
              </a:rPr>
              <a:t>Code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0" y="3505200"/>
            <a:ext cx="2133600" cy="2438400"/>
          </a:xfrm>
          <a:prstGeom prst="rect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ysClr val="windowText" lastClr="000000"/>
                </a:solidFill>
              </a:rPr>
              <a:t>Stack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0" y="1537252"/>
            <a:ext cx="2133600" cy="914400"/>
          </a:xfrm>
          <a:prstGeom prst="rect">
            <a:avLst/>
          </a:prstGeom>
          <a:solidFill>
            <a:srgbClr val="7EE6C3"/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ysClr val="windowText" lastClr="000000"/>
                </a:solidFill>
              </a:rPr>
              <a:t>data (static)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7273290" y="1838738"/>
            <a:ext cx="3810000" cy="2885662"/>
          </a:xfrm>
          <a:prstGeom prst="cloudCallout">
            <a:avLst/>
          </a:prstGeom>
          <a:solidFill>
            <a:srgbClr val="FFE48F"/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ysClr val="windowText" lastClr="000000"/>
                </a:solidFill>
              </a:rPr>
              <a:t>heap</a:t>
            </a:r>
            <a:r>
              <a:rPr lang="en-US" sz="2800" dirty="0">
                <a:solidFill>
                  <a:sysClr val="windowText" lastClr="000000"/>
                </a:solidFill>
              </a:rPr>
              <a:t> (dynamic)</a:t>
            </a:r>
          </a:p>
        </p:txBody>
      </p:sp>
    </p:spTree>
    <p:extLst>
      <p:ext uri="{BB962C8B-B14F-4D97-AF65-F5344CB8AC3E}">
        <p14:creationId xmlns:p14="http://schemas.microsoft.com/office/powerpoint/2010/main" val="338549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Program Memory</a:t>
            </a: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372482"/>
              </p:ext>
            </p:extLst>
          </p:nvPr>
        </p:nvGraphicFramePr>
        <p:xfrm>
          <a:off x="1524000" y="1447800"/>
          <a:ext cx="9677400" cy="464905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243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75302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</a:rPr>
                        <a:t>stack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← 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</a:rPr>
                        <a:t>contains automatic variables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86373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/>
                        </a:gs>
                        <a:gs pos="100000">
                          <a:srgbClr val="FFE48F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</a:rPr>
                        <a:t>heap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F"/>
                    </a:solidFill>
                  </a:tcPr>
                </a:tc>
                <a:tc>
                  <a:txBody>
                    <a:bodyPr/>
                    <a:lstStyle/>
                    <a:p>
                      <a:pPr marL="225425" indent="-225425"/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← 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</a:rPr>
                        <a:t>shared by all threads, shared libraries, and dynamically loaded modules in a process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66227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ysClr val="windowText" lastClr="000000"/>
                          </a:solidFill>
                        </a:rPr>
                        <a:t>uninitialized</a:t>
                      </a:r>
                      <a:r>
                        <a:rPr lang="en-US" sz="1600" b="0" i="1" baseline="0" dirty="0">
                          <a:solidFill>
                            <a:sysClr val="windowText" lastClr="000000"/>
                          </a:solidFill>
                        </a:rPr>
                        <a:t> data</a:t>
                      </a:r>
                    </a:p>
                    <a:p>
                      <a:pPr algn="ctr"/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</a:rPr>
                        <a:t>bss</a:t>
                      </a:r>
                      <a:endParaRPr lang="en-US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E6C3"/>
                    </a:solidFill>
                  </a:tcPr>
                </a:tc>
                <a:tc>
                  <a:txBody>
                    <a:bodyPr/>
                    <a:lstStyle/>
                    <a:p>
                      <a:pPr marL="225425" marR="0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← 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</a:rPr>
                        <a:t>contains all global variables and static variables that are initialized to zero or do not have explicit initialization (</a:t>
                      </a:r>
                      <a:r>
                        <a:rPr lang="en-US" sz="20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Block Started by Symbol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</a:rPr>
                        <a:t>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dirty="0">
                          <a:solidFill>
                            <a:sysClr val="windowText" lastClr="000000"/>
                          </a:solidFill>
                        </a:rPr>
                        <a:t>initialized</a:t>
                      </a:r>
                      <a:r>
                        <a:rPr lang="en-US" sz="1600" b="0" i="1" baseline="0" dirty="0">
                          <a:solidFill>
                            <a:sysClr val="windowText" lastClr="000000"/>
                          </a:solidFill>
                        </a:rPr>
                        <a:t> data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</a:rPr>
                        <a:t>data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E6C3"/>
                    </a:solidFill>
                  </a:tcPr>
                </a:tc>
                <a:tc>
                  <a:txBody>
                    <a:bodyPr/>
                    <a:lstStyle/>
                    <a:p>
                      <a:pPr marL="225425" marR="0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← 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</a:rPr>
                        <a:t>contains any global or static variables which have a pre-defined value and can be modified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1901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</a:rPr>
                        <a:t>text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← 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</a:rPr>
                        <a:t>contains any constant variables along with program code (Read-only)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2438400" y="2209800"/>
            <a:ext cx="0" cy="960120"/>
            <a:chOff x="3048000" y="2209800"/>
            <a:chExt cx="0" cy="960120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3048000" y="2209800"/>
              <a:ext cx="0" cy="36576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ot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3048000" y="2804160"/>
              <a:ext cx="0" cy="36576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ot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7947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	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Objects can be created as local variables just like any basic data types in C++, unlike Java.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365827" y="2317049"/>
            <a:ext cx="3536546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tabLst>
                <a:tab pos="171450" algn="l"/>
                <a:tab pos="457200" algn="l"/>
                <a:tab pos="738188" algn="l"/>
                <a:tab pos="1028700" algn="l"/>
                <a:tab pos="1312863" algn="l"/>
                <a:tab pos="1608138" algn="l"/>
                <a:tab pos="1887538" algn="l"/>
                <a:tab pos="2168525" algn="l"/>
                <a:tab pos="2462213" algn="l"/>
              </a:tabLst>
            </a:pPr>
            <a:r>
              <a:rPr lang="en-US" sz="2400" dirty="0" err="1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ComplexType</a:t>
            </a:r>
            <a:r>
              <a:rPr lang="en-US" sz="2400" dirty="0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 num1;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609600" y="3429000"/>
            <a:ext cx="10972800" cy="0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810021" y="3971270"/>
            <a:ext cx="457195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nothing equivalent</a:t>
            </a:r>
          </a:p>
          <a:p>
            <a:pPr algn="ctr"/>
            <a:r>
              <a:rPr lang="en-US" sz="2800" dirty="0"/>
              <a:t>Objects cannot be in the stack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25687" y="2317049"/>
            <a:ext cx="825803" cy="2182136"/>
          </a:xfrm>
          <a:prstGeom prst="rect">
            <a:avLst/>
          </a:prstGeom>
        </p:spPr>
        <p:txBody>
          <a:bodyPr vert="horz" wrap="none" lIns="0" tIns="45720" rIns="0" bIns="45720" rtlCol="0">
            <a:sp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C++:</a:t>
            </a:r>
          </a:p>
          <a:p>
            <a:pPr marL="0"/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/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Java:</a:t>
            </a:r>
          </a:p>
        </p:txBody>
      </p:sp>
    </p:spTree>
    <p:extLst>
      <p:ext uri="{BB962C8B-B14F-4D97-AF65-F5344CB8AC3E}">
        <p14:creationId xmlns:p14="http://schemas.microsoft.com/office/powerpoint/2010/main" val="41924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Objects in Heap</a:t>
            </a:r>
          </a:p>
        </p:txBody>
      </p:sp>
      <p:sp>
        <p:nvSpPr>
          <p:cNvPr id="6" name="Rectangle 5"/>
          <p:cNvSpPr/>
          <p:nvPr/>
        </p:nvSpPr>
        <p:spPr>
          <a:xfrm>
            <a:off x="2641532" y="2317049"/>
            <a:ext cx="6908936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tabLst>
                <a:tab pos="171450" algn="l"/>
                <a:tab pos="457200" algn="l"/>
                <a:tab pos="738188" algn="l"/>
                <a:tab pos="1028700" algn="l"/>
                <a:tab pos="1312863" algn="l"/>
                <a:tab pos="1608138" algn="l"/>
                <a:tab pos="1887538" algn="l"/>
                <a:tab pos="2168525" algn="l"/>
                <a:tab pos="2462213" algn="l"/>
              </a:tabLst>
            </a:pPr>
            <a:r>
              <a:rPr lang="en-US" sz="2400" dirty="0" err="1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ComplexType</a:t>
            </a:r>
            <a:r>
              <a:rPr lang="en-US" sz="2400" dirty="0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 *num1 = new </a:t>
            </a:r>
            <a:r>
              <a:rPr lang="en-US" sz="2400" dirty="0" err="1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ComplexType</a:t>
            </a:r>
            <a:r>
              <a:rPr lang="en-US" sz="2400" dirty="0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(…);</a:t>
            </a:r>
          </a:p>
        </p:txBody>
      </p:sp>
      <p:sp>
        <p:nvSpPr>
          <p:cNvPr id="7" name="Rectangle 6"/>
          <p:cNvSpPr/>
          <p:nvPr/>
        </p:nvSpPr>
        <p:spPr>
          <a:xfrm>
            <a:off x="2641532" y="3875543"/>
            <a:ext cx="6908936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tabLst>
                <a:tab pos="171450" algn="l"/>
                <a:tab pos="457200" algn="l"/>
                <a:tab pos="738188" algn="l"/>
                <a:tab pos="1028700" algn="l"/>
                <a:tab pos="1312863" algn="l"/>
                <a:tab pos="1608138" algn="l"/>
                <a:tab pos="1887538" algn="l"/>
                <a:tab pos="2168525" algn="l"/>
                <a:tab pos="2462213" algn="l"/>
              </a:tabLst>
            </a:pPr>
            <a:r>
              <a:rPr lang="en-US" sz="2400" dirty="0" err="1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ComplexType</a:t>
            </a:r>
            <a:r>
              <a:rPr lang="en-US" sz="2400" dirty="0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 num1 = new </a:t>
            </a:r>
            <a:r>
              <a:rPr lang="en-US" sz="2400" dirty="0" err="1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ComplexType</a:t>
            </a:r>
            <a:r>
              <a:rPr lang="en-US" sz="2400" dirty="0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(…);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" y="3429000"/>
            <a:ext cx="10972800" cy="0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>
            <a:spLocks/>
          </p:cNvSpPr>
          <p:nvPr/>
        </p:nvSpPr>
        <p:spPr>
          <a:xfrm>
            <a:off x="625687" y="2317049"/>
            <a:ext cx="825803" cy="2182136"/>
          </a:xfrm>
          <a:prstGeom prst="rect">
            <a:avLst/>
          </a:prstGeom>
        </p:spPr>
        <p:txBody>
          <a:bodyPr vert="horz" wrap="none" lIns="0" tIns="45720" rIns="0" bIns="45720" rtlCol="0">
            <a:sp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C++:</a:t>
            </a:r>
          </a:p>
          <a:p>
            <a:pPr marL="0"/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/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Java:</a:t>
            </a:r>
          </a:p>
        </p:txBody>
      </p:sp>
    </p:spTree>
    <p:extLst>
      <p:ext uri="{BB962C8B-B14F-4D97-AF65-F5344CB8AC3E}">
        <p14:creationId xmlns:p14="http://schemas.microsoft.com/office/powerpoint/2010/main" val="246176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Arrays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	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Basic data types and classes are treated the same way in C++, unlike Java.</a:t>
            </a:r>
          </a:p>
        </p:txBody>
      </p:sp>
      <p:sp>
        <p:nvSpPr>
          <p:cNvPr id="8" name="Rectangle 7"/>
          <p:cNvSpPr/>
          <p:nvPr/>
        </p:nvSpPr>
        <p:spPr>
          <a:xfrm>
            <a:off x="3846897" y="2317049"/>
            <a:ext cx="449820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tabLst>
                <a:tab pos="171450" algn="l"/>
                <a:tab pos="457200" algn="l"/>
                <a:tab pos="738188" algn="l"/>
                <a:tab pos="1028700" algn="l"/>
                <a:tab pos="1312863" algn="l"/>
                <a:tab pos="1608138" algn="l"/>
                <a:tab pos="1887538" algn="l"/>
                <a:tab pos="2168525" algn="l"/>
                <a:tab pos="2462213" algn="l"/>
              </a:tabLst>
            </a:pPr>
            <a:r>
              <a:rPr lang="en-US" sz="2400" dirty="0" err="1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ComplexNumber</a:t>
            </a:r>
            <a:r>
              <a:rPr lang="en-US" sz="2400" dirty="0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 numbers[5];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08647" y="3975965"/>
            <a:ext cx="30165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nothing equivalent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609600" y="3429000"/>
            <a:ext cx="10972800" cy="0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 txBox="1">
            <a:spLocks/>
          </p:cNvSpPr>
          <p:nvPr/>
        </p:nvSpPr>
        <p:spPr>
          <a:xfrm>
            <a:off x="625687" y="2317049"/>
            <a:ext cx="825803" cy="2182136"/>
          </a:xfrm>
          <a:prstGeom prst="rect">
            <a:avLst/>
          </a:prstGeom>
        </p:spPr>
        <p:txBody>
          <a:bodyPr vert="horz" wrap="none" lIns="0" tIns="45720" rIns="0" bIns="45720" rtlCol="0">
            <a:sp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C++:</a:t>
            </a:r>
          </a:p>
          <a:p>
            <a:pPr marL="0"/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/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Java:</a:t>
            </a:r>
          </a:p>
        </p:txBody>
      </p:sp>
    </p:spTree>
    <p:extLst>
      <p:ext uri="{BB962C8B-B14F-4D97-AF65-F5344CB8AC3E}">
        <p14:creationId xmlns:p14="http://schemas.microsoft.com/office/powerpoint/2010/main" val="274585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C++ compiler &amp; Linker usage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513007" y="5262950"/>
            <a:ext cx="3637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C++ compiler does not care about filenames.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78226" y="5262950"/>
            <a:ext cx="34157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This application runs directly on top of OS.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2209800" y="1676400"/>
            <a:ext cx="7735888" cy="4554528"/>
            <a:chOff x="2151856" y="1721882"/>
            <a:chExt cx="7735888" cy="4554528"/>
          </a:xfrm>
        </p:grpSpPr>
        <p:sp>
          <p:nvSpPr>
            <p:cNvPr id="4" name="Rectangle 3"/>
            <p:cNvSpPr/>
            <p:nvPr/>
          </p:nvSpPr>
          <p:spPr>
            <a:xfrm>
              <a:off x="2151856" y="1752600"/>
              <a:ext cx="1752600" cy="6858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ysClr val="windowText" lastClr="0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file1.cpp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4628356" y="1721882"/>
              <a:ext cx="1752600" cy="6858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sysClr val="windowText" lastClr="0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file2.cpp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35144" y="1752600"/>
              <a:ext cx="1752600" cy="6858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sysClr val="windowText" lastClr="0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filen.cpp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994085" y="1772394"/>
              <a:ext cx="4683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…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151856" y="3276600"/>
              <a:ext cx="1752600" cy="6858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sysClr val="windowText" lastClr="0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file1.o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4628356" y="3245882"/>
              <a:ext cx="1752600" cy="6858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sysClr val="windowText" lastClr="0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file2.o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35144" y="3276600"/>
              <a:ext cx="1752600" cy="6858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sysClr val="windowText" lastClr="0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filen.o</a:t>
              </a:r>
            </a:p>
          </p:txBody>
        </p:sp>
        <p:cxnSp>
          <p:nvCxnSpPr>
            <p:cNvPr id="13" name="Straight Arrow Connector 12"/>
            <p:cNvCxnSpPr>
              <a:stCxn id="4" idx="2"/>
              <a:endCxn id="8" idx="0"/>
            </p:cNvCxnSpPr>
            <p:nvPr/>
          </p:nvCxnSpPr>
          <p:spPr>
            <a:xfrm>
              <a:off x="3028156" y="2438400"/>
              <a:ext cx="0" cy="838200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5" idx="2"/>
              <a:endCxn id="9" idx="0"/>
            </p:cNvCxnSpPr>
            <p:nvPr/>
          </p:nvCxnSpPr>
          <p:spPr>
            <a:xfrm>
              <a:off x="5504656" y="2407682"/>
              <a:ext cx="0" cy="838200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6" idx="2"/>
              <a:endCxn id="10" idx="0"/>
            </p:cNvCxnSpPr>
            <p:nvPr/>
          </p:nvCxnSpPr>
          <p:spPr>
            <a:xfrm>
              <a:off x="9011444" y="2438400"/>
              <a:ext cx="0" cy="838200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5181600" y="4419600"/>
              <a:ext cx="1600200" cy="762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sysClr val="windowText" lastClr="0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Linker</a:t>
              </a:r>
            </a:p>
          </p:txBody>
        </p:sp>
        <p:cxnSp>
          <p:nvCxnSpPr>
            <p:cNvPr id="21" name="Straight Arrow Connector 20"/>
            <p:cNvCxnSpPr>
              <a:stCxn id="8" idx="2"/>
              <a:endCxn id="20" idx="1"/>
            </p:cNvCxnSpPr>
            <p:nvPr/>
          </p:nvCxnSpPr>
          <p:spPr>
            <a:xfrm>
              <a:off x="3028156" y="3962400"/>
              <a:ext cx="2387788" cy="568792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9" idx="2"/>
              <a:endCxn id="20" idx="0"/>
            </p:cNvCxnSpPr>
            <p:nvPr/>
          </p:nvCxnSpPr>
          <p:spPr>
            <a:xfrm>
              <a:off x="5504656" y="3931682"/>
              <a:ext cx="477044" cy="487918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0" idx="2"/>
              <a:endCxn id="20" idx="7"/>
            </p:cNvCxnSpPr>
            <p:nvPr/>
          </p:nvCxnSpPr>
          <p:spPr>
            <a:xfrm flipH="1">
              <a:off x="6547456" y="3962400"/>
              <a:ext cx="2463988" cy="568792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0" idx="4"/>
              <a:endCxn id="30" idx="0"/>
            </p:cNvCxnSpPr>
            <p:nvPr/>
          </p:nvCxnSpPr>
          <p:spPr>
            <a:xfrm>
              <a:off x="5981700" y="5181600"/>
              <a:ext cx="0" cy="274082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5105400" y="5455682"/>
              <a:ext cx="1752600" cy="82072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ysClr val="windowText" lastClr="0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application </a:t>
              </a:r>
              <a:br>
                <a:rPr lang="en-US" b="1" dirty="0">
                  <a:solidFill>
                    <a:sysClr val="windowText" lastClr="0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</a:br>
              <a:r>
                <a:rPr lang="en-US" b="1" dirty="0">
                  <a:solidFill>
                    <a:sysClr val="windowText" lastClr="0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(executable)</a:t>
              </a:r>
            </a:p>
          </p:txBody>
        </p:sp>
        <p:sp>
          <p:nvSpPr>
            <p:cNvPr id="31" name="Oval 30"/>
            <p:cNvSpPr/>
            <p:nvPr/>
          </p:nvSpPr>
          <p:spPr>
            <a:xfrm>
              <a:off x="2170112" y="2667000"/>
              <a:ext cx="1716088" cy="381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ysClr val="windowText" lastClr="0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Compiler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4608512" y="2636282"/>
              <a:ext cx="1792288" cy="381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ysClr val="windowText" lastClr="0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Compiler</a:t>
              </a:r>
            </a:p>
          </p:txBody>
        </p:sp>
        <p:sp>
          <p:nvSpPr>
            <p:cNvPr id="33" name="Oval 32"/>
            <p:cNvSpPr/>
            <p:nvPr/>
          </p:nvSpPr>
          <p:spPr>
            <a:xfrm>
              <a:off x="8153400" y="2667000"/>
              <a:ext cx="1716088" cy="381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ysClr val="windowText" lastClr="0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Compiler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994085" y="3245882"/>
              <a:ext cx="4683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…</a:t>
              </a:r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/>
          <a:srcRect t="19969" r="59302" b="11937"/>
          <a:stretch/>
        </p:blipFill>
        <p:spPr>
          <a:xfrm>
            <a:off x="5686425" y="6352093"/>
            <a:ext cx="333375" cy="35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55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Arrays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	Nothing equivalent for classes in Java, but possible for basic data types:</a:t>
            </a:r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256627" y="2209800"/>
            <a:ext cx="5678746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tabLst>
                <a:tab pos="171450" algn="l"/>
                <a:tab pos="457200" algn="l"/>
                <a:tab pos="738188" algn="l"/>
                <a:tab pos="1028700" algn="l"/>
                <a:tab pos="1312863" algn="l"/>
                <a:tab pos="1608138" algn="l"/>
                <a:tab pos="1887538" algn="l"/>
                <a:tab pos="2168525" algn="l"/>
                <a:tab pos="2462213" algn="l"/>
              </a:tabLst>
            </a:pPr>
            <a:r>
              <a:rPr lang="en-US" sz="2400" dirty="0" err="1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ComplexNumber</a:t>
            </a:r>
            <a:r>
              <a:rPr lang="en-US" sz="2400" dirty="0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 *numbers;</a:t>
            </a:r>
          </a:p>
          <a:p>
            <a:pPr>
              <a:tabLst>
                <a:tab pos="171450" algn="l"/>
                <a:tab pos="457200" algn="l"/>
                <a:tab pos="738188" algn="l"/>
                <a:tab pos="1028700" algn="l"/>
                <a:tab pos="1312863" algn="l"/>
                <a:tab pos="1608138" algn="l"/>
                <a:tab pos="1887538" algn="l"/>
                <a:tab pos="2168525" algn="l"/>
                <a:tab pos="2462213" algn="l"/>
              </a:tabLst>
            </a:pPr>
            <a:r>
              <a:rPr lang="en-US" sz="2400" dirty="0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numbers = new </a:t>
            </a:r>
            <a:r>
              <a:rPr lang="en-US" sz="2400" dirty="0" err="1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ComplexNumber</a:t>
            </a:r>
            <a:r>
              <a:rPr lang="en-US" sz="2400" dirty="0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[5];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56627" y="4198203"/>
            <a:ext cx="5678746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tabLst>
                <a:tab pos="171450" algn="l"/>
                <a:tab pos="457200" algn="l"/>
                <a:tab pos="738188" algn="l"/>
                <a:tab pos="1028700" algn="l"/>
                <a:tab pos="1312863" algn="l"/>
                <a:tab pos="1608138" algn="l"/>
                <a:tab pos="1887538" algn="l"/>
                <a:tab pos="2168525" algn="l"/>
                <a:tab pos="2462213" algn="l"/>
              </a:tabLst>
            </a:pPr>
            <a:r>
              <a:rPr lang="en-US" sz="2400" dirty="0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int[] numbers;</a:t>
            </a:r>
          </a:p>
          <a:p>
            <a:pPr>
              <a:tabLst>
                <a:tab pos="171450" algn="l"/>
                <a:tab pos="457200" algn="l"/>
                <a:tab pos="738188" algn="l"/>
                <a:tab pos="1028700" algn="l"/>
                <a:tab pos="1312863" algn="l"/>
                <a:tab pos="1608138" algn="l"/>
                <a:tab pos="1887538" algn="l"/>
                <a:tab pos="2168525" algn="l"/>
                <a:tab pos="2462213" algn="l"/>
              </a:tabLst>
            </a:pPr>
            <a:r>
              <a:rPr lang="en-US" sz="2400" dirty="0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numbers = new int[5];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09600" y="3429000"/>
            <a:ext cx="10972800" cy="0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 txBox="1">
            <a:spLocks/>
          </p:cNvSpPr>
          <p:nvPr/>
        </p:nvSpPr>
        <p:spPr>
          <a:xfrm>
            <a:off x="625687" y="2317049"/>
            <a:ext cx="825803" cy="2182136"/>
          </a:xfrm>
          <a:prstGeom prst="rect">
            <a:avLst/>
          </a:prstGeom>
        </p:spPr>
        <p:txBody>
          <a:bodyPr vert="horz" wrap="none" lIns="0" tIns="45720" rIns="0" bIns="45720" rtlCol="0">
            <a:sp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C++:</a:t>
            </a:r>
          </a:p>
          <a:p>
            <a:pPr marL="0"/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/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Java:</a:t>
            </a:r>
          </a:p>
        </p:txBody>
      </p:sp>
    </p:spTree>
    <p:extLst>
      <p:ext uri="{BB962C8B-B14F-4D97-AF65-F5344CB8AC3E}">
        <p14:creationId xmlns:p14="http://schemas.microsoft.com/office/powerpoint/2010/main" val="270395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 </a:t>
            </a:r>
            <a:r>
              <a:rPr lang="en-US" smtClean="0"/>
              <a:t>of 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621280" y="1676400"/>
            <a:ext cx="6949440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tabLst>
                <a:tab pos="171450" algn="l"/>
                <a:tab pos="457200" algn="l"/>
                <a:tab pos="738188" algn="l"/>
                <a:tab pos="1028700" algn="l"/>
                <a:tab pos="1312863" algn="l"/>
                <a:tab pos="1608138" algn="l"/>
                <a:tab pos="1887538" algn="l"/>
                <a:tab pos="2168525" algn="l"/>
                <a:tab pos="2462213" algn="l"/>
              </a:tabLst>
            </a:pPr>
            <a:r>
              <a:rPr lang="en-US" sz="2400" dirty="0" err="1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ComplexNumber</a:t>
            </a:r>
            <a:r>
              <a:rPr lang="en-US" sz="2400" dirty="0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  **numbers;</a:t>
            </a:r>
          </a:p>
          <a:p>
            <a:pPr>
              <a:tabLst>
                <a:tab pos="171450" algn="l"/>
                <a:tab pos="457200" algn="l"/>
                <a:tab pos="738188" algn="l"/>
                <a:tab pos="1028700" algn="l"/>
                <a:tab pos="1312863" algn="l"/>
                <a:tab pos="1608138" algn="l"/>
                <a:tab pos="1887538" algn="l"/>
                <a:tab pos="2168525" algn="l"/>
                <a:tab pos="2462213" algn="l"/>
              </a:tabLst>
            </a:pPr>
            <a:r>
              <a:rPr lang="en-US" sz="2400" dirty="0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numbers = new </a:t>
            </a:r>
            <a:r>
              <a:rPr lang="en-US" sz="2400" dirty="0" err="1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ComplexNumber</a:t>
            </a:r>
            <a:r>
              <a:rPr lang="en-US" sz="2400" dirty="0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*[5];</a:t>
            </a:r>
          </a:p>
          <a:p>
            <a:pPr>
              <a:tabLst>
                <a:tab pos="171450" algn="l"/>
                <a:tab pos="457200" algn="l"/>
                <a:tab pos="738188" algn="l"/>
                <a:tab pos="1028700" algn="l"/>
                <a:tab pos="1312863" algn="l"/>
                <a:tab pos="1608138" algn="l"/>
                <a:tab pos="1887538" algn="l"/>
                <a:tab pos="2168525" algn="l"/>
                <a:tab pos="2462213" algn="l"/>
              </a:tabLst>
            </a:pPr>
            <a:r>
              <a:rPr lang="en-US" sz="2400" dirty="0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for ( index i = 0 ; i &lt; 5 ; i++ )</a:t>
            </a:r>
          </a:p>
          <a:p>
            <a:pPr>
              <a:tabLst>
                <a:tab pos="171450" algn="l"/>
                <a:tab pos="457200" algn="l"/>
                <a:tab pos="738188" algn="l"/>
                <a:tab pos="1028700" algn="l"/>
                <a:tab pos="1312863" algn="l"/>
                <a:tab pos="1608138" algn="l"/>
                <a:tab pos="1887538" algn="l"/>
                <a:tab pos="2168525" algn="l"/>
                <a:tab pos="2462213" algn="l"/>
              </a:tabLst>
            </a:pPr>
            <a:r>
              <a:rPr lang="en-US" sz="2400" dirty="0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	numbers[i] = new </a:t>
            </a:r>
            <a:r>
              <a:rPr lang="en-US" sz="2400" dirty="0" err="1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ComplexNumber</a:t>
            </a:r>
            <a:r>
              <a:rPr lang="en-US" sz="2400" dirty="0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(…);</a:t>
            </a:r>
          </a:p>
        </p:txBody>
      </p:sp>
      <p:sp>
        <p:nvSpPr>
          <p:cNvPr id="8" name="Rectangle 7"/>
          <p:cNvSpPr/>
          <p:nvPr/>
        </p:nvSpPr>
        <p:spPr>
          <a:xfrm>
            <a:off x="2621280" y="4055185"/>
            <a:ext cx="6949440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tabLst>
                <a:tab pos="171450" algn="l"/>
                <a:tab pos="457200" algn="l"/>
                <a:tab pos="738188" algn="l"/>
                <a:tab pos="1028700" algn="l"/>
                <a:tab pos="1312863" algn="l"/>
                <a:tab pos="1608138" algn="l"/>
                <a:tab pos="1887538" algn="l"/>
                <a:tab pos="2168525" algn="l"/>
                <a:tab pos="2462213" algn="l"/>
              </a:tabLst>
            </a:pPr>
            <a:r>
              <a:rPr lang="en-US" sz="2400" dirty="0" err="1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ComplexNumber</a:t>
            </a:r>
            <a:r>
              <a:rPr lang="en-US" sz="2400" dirty="0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[]  numbers;</a:t>
            </a:r>
          </a:p>
          <a:p>
            <a:pPr>
              <a:tabLst>
                <a:tab pos="171450" algn="l"/>
                <a:tab pos="457200" algn="l"/>
                <a:tab pos="738188" algn="l"/>
                <a:tab pos="1028700" algn="l"/>
                <a:tab pos="1312863" algn="l"/>
                <a:tab pos="1608138" algn="l"/>
                <a:tab pos="1887538" algn="l"/>
                <a:tab pos="2168525" algn="l"/>
                <a:tab pos="2462213" algn="l"/>
              </a:tabLst>
            </a:pPr>
            <a:r>
              <a:rPr lang="en-US" sz="2400" dirty="0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numbers = new </a:t>
            </a:r>
            <a:r>
              <a:rPr lang="en-US" sz="2400" dirty="0" err="1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ComplexNumber</a:t>
            </a:r>
            <a:r>
              <a:rPr lang="en-US" sz="2400" dirty="0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 [5];</a:t>
            </a:r>
          </a:p>
          <a:p>
            <a:pPr>
              <a:tabLst>
                <a:tab pos="171450" algn="l"/>
                <a:tab pos="457200" algn="l"/>
                <a:tab pos="738188" algn="l"/>
                <a:tab pos="1028700" algn="l"/>
                <a:tab pos="1312863" algn="l"/>
                <a:tab pos="1608138" algn="l"/>
                <a:tab pos="1887538" algn="l"/>
                <a:tab pos="2168525" algn="l"/>
                <a:tab pos="2462213" algn="l"/>
              </a:tabLst>
            </a:pPr>
            <a:r>
              <a:rPr lang="en-US" sz="2400" dirty="0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for ( index i = 0 ; i &lt; 5 ; i++ )</a:t>
            </a:r>
          </a:p>
          <a:p>
            <a:pPr>
              <a:tabLst>
                <a:tab pos="171450" algn="l"/>
                <a:tab pos="457200" algn="l"/>
                <a:tab pos="738188" algn="l"/>
                <a:tab pos="1028700" algn="l"/>
                <a:tab pos="1312863" algn="l"/>
                <a:tab pos="1608138" algn="l"/>
                <a:tab pos="1887538" algn="l"/>
                <a:tab pos="2168525" algn="l"/>
                <a:tab pos="2462213" algn="l"/>
              </a:tabLst>
            </a:pPr>
            <a:r>
              <a:rPr lang="en-US" sz="2400" dirty="0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	 numbers[i] = new </a:t>
            </a:r>
            <a:r>
              <a:rPr lang="en-US" sz="2400" dirty="0" err="1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ComplexNumber</a:t>
            </a:r>
            <a:r>
              <a:rPr lang="en-US" sz="2400" dirty="0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(…);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09600" y="3429000"/>
            <a:ext cx="10972800" cy="0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>
            <a:spLocks/>
          </p:cNvSpPr>
          <p:nvPr/>
        </p:nvSpPr>
        <p:spPr>
          <a:xfrm>
            <a:off x="625687" y="2317049"/>
            <a:ext cx="825803" cy="2182136"/>
          </a:xfrm>
          <a:prstGeom prst="rect">
            <a:avLst/>
          </a:prstGeom>
        </p:spPr>
        <p:txBody>
          <a:bodyPr vert="horz" wrap="none" lIns="0" tIns="45720" rIns="0" bIns="45720" rtlCol="0">
            <a:sp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C++:</a:t>
            </a:r>
          </a:p>
          <a:p>
            <a:pPr marL="0"/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/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Java:</a:t>
            </a:r>
          </a:p>
        </p:txBody>
      </p:sp>
    </p:spTree>
    <p:extLst>
      <p:ext uri="{BB962C8B-B14F-4D97-AF65-F5344CB8AC3E}">
        <p14:creationId xmlns:p14="http://schemas.microsoft.com/office/powerpoint/2010/main" val="112297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biggest potential stumbling block is…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Speed? </a:t>
            </a:r>
          </a:p>
          <a:p>
            <a:pPr lvl="1"/>
            <a:r>
              <a:rPr lang="en-US" dirty="0"/>
              <a:t>Interpreted Java runs something like 20 times slower than C++. </a:t>
            </a:r>
          </a:p>
          <a:p>
            <a:pPr lvl="1"/>
            <a:r>
              <a:rPr lang="en-US" dirty="0"/>
              <a:t>Compiler optimizers available.</a:t>
            </a:r>
          </a:p>
          <a:p>
            <a:pPr lvl="1"/>
            <a:r>
              <a:rPr lang="en-US" dirty="0"/>
              <a:t>Nothing prevents the Java language from being compiled and there are just-in-time compilers </a:t>
            </a:r>
            <a:r>
              <a:rPr lang="en-US" dirty="0" smtClean="0"/>
              <a:t>which </a:t>
            </a:r>
            <a:r>
              <a:rPr lang="en-US" dirty="0"/>
              <a:t>offer significant speed-ups. </a:t>
            </a:r>
          </a:p>
          <a:p>
            <a:pPr lvl="2"/>
            <a:r>
              <a:rPr lang="en-US" dirty="0"/>
              <a:t>A JIT turns Java bytecode (a program that contains instructions that must be interpreted) into instructions that can be sent directly to the processor.</a:t>
            </a:r>
          </a:p>
          <a:p>
            <a:pPr lvl="2"/>
            <a:r>
              <a:rPr lang="en-US" dirty="0"/>
              <a:t>A JIT compiler runs after the program has started and compiles the code on the fly (or just-in-time, as it's called) into a form that's usually faster like the host CPU's native instruction set.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38323"/>
          <a:stretch/>
        </p:blipFill>
        <p:spPr>
          <a:xfrm>
            <a:off x="4700587" y="5105400"/>
            <a:ext cx="2867025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76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Dr. </a:t>
            </a:r>
            <a:r>
              <a:rPr lang="en-US" dirty="0" err="1"/>
              <a:t>Jeyakesavan</a:t>
            </a:r>
            <a:r>
              <a:rPr lang="en-US" dirty="0"/>
              <a:t> </a:t>
            </a:r>
            <a:r>
              <a:rPr lang="en-US" dirty="0" err="1"/>
              <a:t>Veerasamy</a:t>
            </a:r>
            <a:r>
              <a:rPr lang="en-US" dirty="0"/>
              <a:t>, Director of CS </a:t>
            </a:r>
            <a:r>
              <a:rPr lang="en-US" dirty="0" err="1"/>
              <a:t>UTDesign</a:t>
            </a:r>
            <a:r>
              <a:rPr lang="en-US" dirty="0"/>
              <a:t> Program &amp; CS Teaching Faculty jeyv@utdallas.edu</a:t>
            </a:r>
            <a:br>
              <a:rPr lang="en-US" dirty="0"/>
            </a:br>
            <a:r>
              <a:rPr lang="en-US" dirty="0"/>
              <a:t>University of Texas at Dallas, USA </a:t>
            </a:r>
          </a:p>
          <a:p>
            <a:r>
              <a:rPr lang="en-US" dirty="0"/>
              <a:t>C++ tutorials: http://www.cplusplus.com/files/tutorial.pdf, http://www.learncpp.com/</a:t>
            </a:r>
          </a:p>
          <a:p>
            <a:r>
              <a:rPr lang="en-US" dirty="0"/>
              <a:t>C++ reference: http://en.cppreference.com/w/ </a:t>
            </a:r>
          </a:p>
          <a:p>
            <a:r>
              <a:rPr lang="en-US" dirty="0"/>
              <a:t>Java tutorial: http://docs.oracle.com/javase/tutorial/</a:t>
            </a:r>
          </a:p>
          <a:p>
            <a:r>
              <a:rPr lang="en-US" dirty="0"/>
              <a:t>Java API documentation: http://docs.oracle.com/javase/6/docs/api/</a:t>
            </a:r>
          </a:p>
        </p:txBody>
      </p:sp>
    </p:spTree>
    <p:extLst>
      <p:ext uri="{BB962C8B-B14F-4D97-AF65-F5344CB8AC3E}">
        <p14:creationId xmlns:p14="http://schemas.microsoft.com/office/powerpoint/2010/main" val="1987049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Java compiler usage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209800" y="1676400"/>
            <a:ext cx="7735888" cy="4225869"/>
            <a:chOff x="2151856" y="1447800"/>
            <a:chExt cx="7735888" cy="4225869"/>
          </a:xfrm>
        </p:grpSpPr>
        <p:sp>
          <p:nvSpPr>
            <p:cNvPr id="3" name="Rectangle 2"/>
            <p:cNvSpPr/>
            <p:nvPr/>
          </p:nvSpPr>
          <p:spPr>
            <a:xfrm>
              <a:off x="3666014" y="5148553"/>
              <a:ext cx="5334000" cy="52511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solidFill>
                    <a:sysClr val="windowText" lastClr="000000"/>
                  </a:solidFill>
                </a:rPr>
                <a:t>Operating System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666014" y="4628405"/>
              <a:ext cx="5334000" cy="52511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Java Runtime Environment (JRE)</a:t>
              </a: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2151856" y="1447800"/>
              <a:ext cx="7735888" cy="3180605"/>
              <a:chOff x="2151856" y="1721882"/>
              <a:chExt cx="7735888" cy="3180605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2151856" y="1752600"/>
                <a:ext cx="1752600" cy="6858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ysClr val="windowText" lastClr="00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file1.java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4628356" y="1721882"/>
                <a:ext cx="1752600" cy="685800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ysClr val="windowText" lastClr="00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file2.java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8135144" y="1752600"/>
                <a:ext cx="1752600" cy="68580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ysClr val="windowText" lastClr="00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filen.java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6994085" y="1772394"/>
                <a:ext cx="46839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…</a:t>
                </a: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151856" y="3276600"/>
                <a:ext cx="1752600" cy="6858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ysClr val="windowText" lastClr="00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file1.class</a:t>
                </a: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4628356" y="3245882"/>
                <a:ext cx="1752600" cy="685800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ysClr val="windowText" lastClr="00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file2.class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8135144" y="3276600"/>
                <a:ext cx="1752600" cy="68580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ysClr val="windowText" lastClr="00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filen.class</a:t>
                </a:r>
              </a:p>
            </p:txBody>
          </p:sp>
          <p:cxnSp>
            <p:nvCxnSpPr>
              <p:cNvPr id="38" name="Straight Arrow Connector 37"/>
              <p:cNvCxnSpPr>
                <a:stCxn id="24" idx="2"/>
                <a:endCxn id="30" idx="0"/>
              </p:cNvCxnSpPr>
              <p:nvPr/>
            </p:nvCxnSpPr>
            <p:spPr>
              <a:xfrm>
                <a:off x="3028156" y="2438400"/>
                <a:ext cx="0" cy="838200"/>
              </a:xfrm>
              <a:prstGeom prst="straightConnector1">
                <a:avLst/>
              </a:prstGeom>
              <a:ln w="28575">
                <a:prstDash val="sysDot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>
                <a:stCxn id="25" idx="2"/>
                <a:endCxn id="36" idx="0"/>
              </p:cNvCxnSpPr>
              <p:nvPr/>
            </p:nvCxnSpPr>
            <p:spPr>
              <a:xfrm>
                <a:off x="5504656" y="2407682"/>
                <a:ext cx="0" cy="838200"/>
              </a:xfrm>
              <a:prstGeom prst="straightConnector1">
                <a:avLst/>
              </a:prstGeom>
              <a:ln w="28575">
                <a:prstDash val="sysDot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>
                <a:stCxn id="26" idx="2"/>
                <a:endCxn id="37" idx="0"/>
              </p:cNvCxnSpPr>
              <p:nvPr/>
            </p:nvCxnSpPr>
            <p:spPr>
              <a:xfrm>
                <a:off x="9011444" y="2438400"/>
                <a:ext cx="0" cy="838200"/>
              </a:xfrm>
              <a:prstGeom prst="straightConnector1">
                <a:avLst/>
              </a:prstGeom>
              <a:ln w="28575">
                <a:prstDash val="sysDot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>
                <a:stCxn id="30" idx="2"/>
              </p:cNvCxnSpPr>
              <p:nvPr/>
            </p:nvCxnSpPr>
            <p:spPr>
              <a:xfrm>
                <a:off x="3028156" y="3962400"/>
                <a:ext cx="1046956" cy="909369"/>
              </a:xfrm>
              <a:prstGeom prst="straightConnector1">
                <a:avLst/>
              </a:prstGeom>
              <a:ln w="28575">
                <a:prstDash val="sysDot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>
                <a:stCxn id="36" idx="2"/>
                <a:endCxn id="28" idx="0"/>
              </p:cNvCxnSpPr>
              <p:nvPr/>
            </p:nvCxnSpPr>
            <p:spPr>
              <a:xfrm>
                <a:off x="5504656" y="3931682"/>
                <a:ext cx="828358" cy="970805"/>
              </a:xfrm>
              <a:prstGeom prst="straightConnector1">
                <a:avLst/>
              </a:prstGeom>
              <a:ln w="28575">
                <a:prstDash val="sysDot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>
                <a:stCxn id="37" idx="2"/>
              </p:cNvCxnSpPr>
              <p:nvPr/>
            </p:nvCxnSpPr>
            <p:spPr>
              <a:xfrm flipH="1">
                <a:off x="8229600" y="3962400"/>
                <a:ext cx="781844" cy="909369"/>
              </a:xfrm>
              <a:prstGeom prst="straightConnector1">
                <a:avLst/>
              </a:prstGeom>
              <a:ln w="28575">
                <a:prstDash val="sysDot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7" name="Oval 46"/>
              <p:cNvSpPr/>
              <p:nvPr/>
            </p:nvSpPr>
            <p:spPr>
              <a:xfrm>
                <a:off x="2170112" y="2667000"/>
                <a:ext cx="1716088" cy="3810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ysClr val="windowText" lastClr="00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Compiler</a:t>
                </a:r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4608512" y="2636282"/>
                <a:ext cx="1792288" cy="3810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ysClr val="windowText" lastClr="00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Compiler</a:t>
                </a:r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8153400" y="2667000"/>
                <a:ext cx="1716088" cy="3810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ysClr val="windowText" lastClr="00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Compiler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994085" y="3245882"/>
                <a:ext cx="46839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…</a:t>
                </a:r>
              </a:p>
            </p:txBody>
          </p:sp>
        </p:grpSp>
      </p:grp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/>
          <a:srcRect l="59302" t="19969" r="1" b="11937"/>
          <a:stretch/>
        </p:blipFill>
        <p:spPr>
          <a:xfrm>
            <a:off x="6172200" y="6352093"/>
            <a:ext cx="333374" cy="35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80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classes and objects in Java &amp; C++</a:t>
            </a:r>
          </a:p>
        </p:txBody>
      </p:sp>
      <p:sp>
        <p:nvSpPr>
          <p:cNvPr id="9" name="Rectangle 8"/>
          <p:cNvSpPr/>
          <p:nvPr/>
        </p:nvSpPr>
        <p:spPr>
          <a:xfrm>
            <a:off x="6476999" y="1676400"/>
            <a:ext cx="4663440" cy="37856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tabLst>
                <a:tab pos="171450" algn="l"/>
                <a:tab pos="457200" algn="l"/>
                <a:tab pos="738188" algn="l"/>
                <a:tab pos="1028700" algn="l"/>
                <a:tab pos="1312863" algn="l"/>
                <a:tab pos="1608138" algn="l"/>
                <a:tab pos="1887538" algn="l"/>
                <a:tab pos="2168525" algn="l"/>
                <a:tab pos="2462213" algn="l"/>
              </a:tabLst>
            </a:pPr>
            <a:r>
              <a:rPr lang="en-US" sz="2400" dirty="0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public class C</a:t>
            </a:r>
          </a:p>
          <a:p>
            <a:pPr>
              <a:tabLst>
                <a:tab pos="171450" algn="l"/>
                <a:tab pos="457200" algn="l"/>
                <a:tab pos="738188" algn="l"/>
                <a:tab pos="1028700" algn="l"/>
                <a:tab pos="1312863" algn="l"/>
                <a:tab pos="1608138" algn="l"/>
                <a:tab pos="1887538" algn="l"/>
                <a:tab pos="2168525" algn="l"/>
                <a:tab pos="2462213" algn="l"/>
              </a:tabLst>
            </a:pPr>
            <a:r>
              <a:rPr lang="en-US" sz="2400" dirty="0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{</a:t>
            </a:r>
          </a:p>
          <a:p>
            <a:pPr>
              <a:tabLst>
                <a:tab pos="171450" algn="l"/>
                <a:tab pos="457200" algn="l"/>
                <a:tab pos="738188" algn="l"/>
                <a:tab pos="1028700" algn="l"/>
                <a:tab pos="1312863" algn="l"/>
                <a:tab pos="1608138" algn="l"/>
                <a:tab pos="1887538" algn="l"/>
                <a:tab pos="2168525" algn="l"/>
                <a:tab pos="2462213" algn="l"/>
              </a:tabLst>
            </a:pPr>
            <a:r>
              <a:rPr lang="en-US" sz="2400" dirty="0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	private int a;</a:t>
            </a:r>
          </a:p>
          <a:p>
            <a:pPr>
              <a:tabLst>
                <a:tab pos="171450" algn="l"/>
                <a:tab pos="457200" algn="l"/>
                <a:tab pos="738188" algn="l"/>
                <a:tab pos="1028700" algn="l"/>
                <a:tab pos="1312863" algn="l"/>
                <a:tab pos="1608138" algn="l"/>
                <a:tab pos="1887538" algn="l"/>
                <a:tab pos="2168525" algn="l"/>
                <a:tab pos="2462213" algn="l"/>
              </a:tabLst>
            </a:pPr>
            <a:r>
              <a:rPr lang="en-US" sz="2400" dirty="0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	</a:t>
            </a:r>
          </a:p>
          <a:p>
            <a:pPr>
              <a:tabLst>
                <a:tab pos="171450" algn="l"/>
                <a:tab pos="457200" algn="l"/>
                <a:tab pos="738188" algn="l"/>
                <a:tab pos="1028700" algn="l"/>
                <a:tab pos="1312863" algn="l"/>
                <a:tab pos="1608138" algn="l"/>
                <a:tab pos="1887538" algn="l"/>
                <a:tab pos="2168525" algn="l"/>
                <a:tab pos="2462213" algn="l"/>
              </a:tabLst>
            </a:pPr>
            <a:r>
              <a:rPr lang="en-US" sz="2400" dirty="0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	public void </a:t>
            </a:r>
            <a:r>
              <a:rPr lang="en-US" sz="2400" dirty="0" err="1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setA</a:t>
            </a:r>
            <a:r>
              <a:rPr lang="en-US" sz="2400" dirty="0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(int a) </a:t>
            </a:r>
          </a:p>
          <a:p>
            <a:pPr>
              <a:tabLst>
                <a:tab pos="171450" algn="l"/>
                <a:tab pos="457200" algn="l"/>
                <a:tab pos="738188" algn="l"/>
                <a:tab pos="1028700" algn="l"/>
                <a:tab pos="1312863" algn="l"/>
                <a:tab pos="1608138" algn="l"/>
                <a:tab pos="1887538" algn="l"/>
                <a:tab pos="2168525" algn="l"/>
                <a:tab pos="2462213" algn="l"/>
              </a:tabLst>
            </a:pPr>
            <a:r>
              <a:rPr lang="en-US" sz="2400" dirty="0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		{ </a:t>
            </a:r>
            <a:r>
              <a:rPr lang="en-US" sz="2400" dirty="0" err="1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this.a</a:t>
            </a:r>
            <a:r>
              <a:rPr lang="en-US" sz="2400" dirty="0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 = a; }</a:t>
            </a:r>
          </a:p>
          <a:p>
            <a:pPr>
              <a:tabLst>
                <a:tab pos="171450" algn="l"/>
                <a:tab pos="457200" algn="l"/>
                <a:tab pos="738188" algn="l"/>
                <a:tab pos="1028700" algn="l"/>
                <a:tab pos="1312863" algn="l"/>
                <a:tab pos="1608138" algn="l"/>
                <a:tab pos="1887538" algn="l"/>
                <a:tab pos="2168525" algn="l"/>
                <a:tab pos="2462213" algn="l"/>
              </a:tabLst>
            </a:pPr>
            <a:r>
              <a:rPr lang="en-US" sz="2400" dirty="0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	public int </a:t>
            </a:r>
            <a:r>
              <a:rPr lang="en-US" sz="2400" dirty="0" err="1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getA</a:t>
            </a:r>
            <a:r>
              <a:rPr lang="en-US" sz="2400" dirty="0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() </a:t>
            </a:r>
          </a:p>
          <a:p>
            <a:pPr>
              <a:tabLst>
                <a:tab pos="171450" algn="l"/>
                <a:tab pos="457200" algn="l"/>
                <a:tab pos="738188" algn="l"/>
                <a:tab pos="1028700" algn="l"/>
                <a:tab pos="1312863" algn="l"/>
                <a:tab pos="1608138" algn="l"/>
                <a:tab pos="1887538" algn="l"/>
                <a:tab pos="2168525" algn="l"/>
                <a:tab pos="2462213" algn="l"/>
              </a:tabLst>
            </a:pPr>
            <a:r>
              <a:rPr lang="en-US" sz="2400" dirty="0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		{ return a; }</a:t>
            </a:r>
          </a:p>
          <a:p>
            <a:pPr>
              <a:tabLst>
                <a:tab pos="171450" algn="l"/>
                <a:tab pos="457200" algn="l"/>
                <a:tab pos="738188" algn="l"/>
                <a:tab pos="1028700" algn="l"/>
                <a:tab pos="1312863" algn="l"/>
                <a:tab pos="1608138" algn="l"/>
                <a:tab pos="1887538" algn="l"/>
                <a:tab pos="2168525" algn="l"/>
                <a:tab pos="2462213" algn="l"/>
              </a:tabLst>
            </a:pPr>
            <a:r>
              <a:rPr lang="en-US" sz="2400" dirty="0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}</a:t>
            </a:r>
          </a:p>
          <a:p>
            <a:pPr>
              <a:tabLst>
                <a:tab pos="171450" algn="l"/>
                <a:tab pos="457200" algn="l"/>
                <a:tab pos="738188" algn="l"/>
                <a:tab pos="1028700" algn="l"/>
                <a:tab pos="1312863" algn="l"/>
                <a:tab pos="1608138" algn="l"/>
                <a:tab pos="1887538" algn="l"/>
                <a:tab pos="2168525" algn="l"/>
                <a:tab pos="2462213" algn="l"/>
              </a:tabLst>
            </a:pPr>
            <a:endParaRPr lang="en-US" sz="2400" dirty="0">
              <a:latin typeface="Consolas" panose="020B0609020204030204" pitchFamily="49" charset="0"/>
              <a:ea typeface="Courier New" panose="02070309020205020404" pitchFamily="49" charset="0"/>
              <a:cs typeface="Consolas" panose="020B0609020204030204" pitchFamily="49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08709" y="1676400"/>
            <a:ext cx="4663440" cy="37856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tabLst>
                <a:tab pos="171450" algn="l"/>
                <a:tab pos="457200" algn="l"/>
                <a:tab pos="738188" algn="l"/>
                <a:tab pos="1028700" algn="l"/>
                <a:tab pos="1312863" algn="l"/>
                <a:tab pos="1608138" algn="l"/>
                <a:tab pos="1887538" algn="l"/>
                <a:tab pos="2168525" algn="l"/>
                <a:tab pos="2462213" algn="l"/>
              </a:tabLst>
            </a:pPr>
            <a:r>
              <a:rPr lang="en-US" sz="2400" dirty="0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class C</a:t>
            </a:r>
          </a:p>
          <a:p>
            <a:pPr>
              <a:tabLst>
                <a:tab pos="171450" algn="l"/>
                <a:tab pos="457200" algn="l"/>
                <a:tab pos="738188" algn="l"/>
                <a:tab pos="1028700" algn="l"/>
                <a:tab pos="1312863" algn="l"/>
                <a:tab pos="1608138" algn="l"/>
                <a:tab pos="1887538" algn="l"/>
                <a:tab pos="2168525" algn="l"/>
                <a:tab pos="2462213" algn="l"/>
              </a:tabLst>
            </a:pPr>
            <a:r>
              <a:rPr lang="en-US" sz="2400" dirty="0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{</a:t>
            </a:r>
          </a:p>
          <a:p>
            <a:pPr>
              <a:tabLst>
                <a:tab pos="171450" algn="l"/>
                <a:tab pos="457200" algn="l"/>
                <a:tab pos="738188" algn="l"/>
                <a:tab pos="1028700" algn="l"/>
                <a:tab pos="1312863" algn="l"/>
                <a:tab pos="1608138" algn="l"/>
                <a:tab pos="1887538" algn="l"/>
                <a:tab pos="2168525" algn="l"/>
                <a:tab pos="2462213" algn="l"/>
              </a:tabLst>
            </a:pPr>
            <a:r>
              <a:rPr lang="en-US" sz="2400" dirty="0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	private:</a:t>
            </a:r>
          </a:p>
          <a:p>
            <a:pPr>
              <a:tabLst>
                <a:tab pos="171450" algn="l"/>
                <a:tab pos="457200" algn="l"/>
                <a:tab pos="738188" algn="l"/>
                <a:tab pos="1028700" algn="l"/>
                <a:tab pos="1312863" algn="l"/>
                <a:tab pos="1608138" algn="l"/>
                <a:tab pos="1887538" algn="l"/>
                <a:tab pos="2168525" algn="l"/>
                <a:tab pos="2462213" algn="l"/>
              </a:tabLst>
            </a:pPr>
            <a:r>
              <a:rPr lang="en-US" sz="2400" dirty="0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		int a;				</a:t>
            </a:r>
          </a:p>
          <a:p>
            <a:pPr>
              <a:tabLst>
                <a:tab pos="171450" algn="l"/>
                <a:tab pos="457200" algn="l"/>
                <a:tab pos="738188" algn="l"/>
                <a:tab pos="1028700" algn="l"/>
                <a:tab pos="1312863" algn="l"/>
                <a:tab pos="1608138" algn="l"/>
                <a:tab pos="1887538" algn="l"/>
                <a:tab pos="2168525" algn="l"/>
                <a:tab pos="2462213" algn="l"/>
              </a:tabLst>
            </a:pPr>
            <a:r>
              <a:rPr lang="en-US" sz="2400" dirty="0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	public:</a:t>
            </a:r>
          </a:p>
          <a:p>
            <a:pPr>
              <a:tabLst>
                <a:tab pos="171450" algn="l"/>
                <a:tab pos="457200" algn="l"/>
                <a:tab pos="738188" algn="l"/>
                <a:tab pos="1028700" algn="l"/>
                <a:tab pos="1312863" algn="l"/>
                <a:tab pos="1608138" algn="l"/>
                <a:tab pos="1887538" algn="l"/>
                <a:tab pos="2168525" algn="l"/>
                <a:tab pos="2462213" algn="l"/>
              </a:tabLst>
            </a:pPr>
            <a:r>
              <a:rPr lang="en-US" sz="2400" dirty="0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		void </a:t>
            </a:r>
            <a:r>
              <a:rPr lang="en-US" sz="2400" dirty="0" err="1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setA</a:t>
            </a:r>
            <a:r>
              <a:rPr lang="en-US" sz="2400" dirty="0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(int a) </a:t>
            </a:r>
          </a:p>
          <a:p>
            <a:pPr>
              <a:tabLst>
                <a:tab pos="171450" algn="l"/>
                <a:tab pos="457200" algn="l"/>
                <a:tab pos="738188" algn="l"/>
                <a:tab pos="1028700" algn="l"/>
                <a:tab pos="1312863" algn="l"/>
                <a:tab pos="1608138" algn="l"/>
                <a:tab pos="1887538" algn="l"/>
                <a:tab pos="2168525" algn="l"/>
                <a:tab pos="2462213" algn="l"/>
              </a:tabLst>
            </a:pPr>
            <a:r>
              <a:rPr lang="en-US" sz="2400" dirty="0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			{ this-&gt;a = a; }</a:t>
            </a:r>
          </a:p>
          <a:p>
            <a:pPr>
              <a:tabLst>
                <a:tab pos="171450" algn="l"/>
                <a:tab pos="457200" algn="l"/>
                <a:tab pos="738188" algn="l"/>
                <a:tab pos="1028700" algn="l"/>
                <a:tab pos="1312863" algn="l"/>
                <a:tab pos="1608138" algn="l"/>
                <a:tab pos="1887538" algn="l"/>
                <a:tab pos="2168525" algn="l"/>
                <a:tab pos="2462213" algn="l"/>
              </a:tabLst>
            </a:pPr>
            <a:r>
              <a:rPr lang="en-US" sz="2400" dirty="0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		int </a:t>
            </a:r>
            <a:r>
              <a:rPr lang="en-US" sz="2400" dirty="0" err="1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getA</a:t>
            </a:r>
            <a:r>
              <a:rPr lang="en-US" sz="2400" dirty="0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()</a:t>
            </a:r>
          </a:p>
          <a:p>
            <a:pPr>
              <a:tabLst>
                <a:tab pos="171450" algn="l"/>
                <a:tab pos="457200" algn="l"/>
                <a:tab pos="738188" algn="l"/>
                <a:tab pos="1028700" algn="l"/>
                <a:tab pos="1312863" algn="l"/>
                <a:tab pos="1608138" algn="l"/>
                <a:tab pos="1887538" algn="l"/>
                <a:tab pos="2168525" algn="l"/>
                <a:tab pos="2462213" algn="l"/>
              </a:tabLst>
            </a:pPr>
            <a:r>
              <a:rPr lang="en-US" sz="2400" dirty="0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			{ return a; }</a:t>
            </a:r>
          </a:p>
          <a:p>
            <a:pPr>
              <a:tabLst>
                <a:tab pos="171450" algn="l"/>
                <a:tab pos="457200" algn="l"/>
                <a:tab pos="738188" algn="l"/>
                <a:tab pos="1028700" algn="l"/>
                <a:tab pos="1312863" algn="l"/>
                <a:tab pos="1608138" algn="l"/>
                <a:tab pos="1887538" algn="l"/>
                <a:tab pos="2168525" algn="l"/>
                <a:tab pos="2462213" algn="l"/>
              </a:tabLst>
            </a:pPr>
            <a:r>
              <a:rPr lang="en-US" sz="2400" dirty="0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};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096000" y="1447799"/>
            <a:ext cx="0" cy="457200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19969" b="9519"/>
          <a:stretch/>
        </p:blipFill>
        <p:spPr>
          <a:xfrm>
            <a:off x="5686425" y="6352093"/>
            <a:ext cx="819150" cy="36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61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 C++, a visibility specifier (public:, protected:, or private:) sets off a section of member declarations</a:t>
            </a:r>
          </a:p>
          <a:p>
            <a:pPr lvl="1"/>
            <a:r>
              <a:rPr lang="en-US" dirty="0"/>
              <a:t>If missing, the members have private visibility</a:t>
            </a:r>
          </a:p>
          <a:p>
            <a:r>
              <a:rPr lang="en-US" dirty="0"/>
              <a:t>In C++, the body of the class definition should end with a semicolon ; after the closing brace } </a:t>
            </a:r>
          </a:p>
          <a:p>
            <a:r>
              <a:rPr lang="en-US" dirty="0"/>
              <a:t>C++ will provide a public default constructor if you do not define any</a:t>
            </a:r>
          </a:p>
          <a:p>
            <a:pPr lvl="1"/>
            <a:r>
              <a:rPr lang="en-US" dirty="0"/>
              <a:t>It is </a:t>
            </a:r>
            <a:r>
              <a:rPr lang="en-US" b="1" dirty="0"/>
              <a:t>not</a:t>
            </a:r>
            <a:r>
              <a:rPr lang="en-US" dirty="0"/>
              <a:t> guaranteed to initialize primitive member variables for you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In Java, a visibility specifier (public, protected, or private) is attached to each member declaration</a:t>
            </a:r>
          </a:p>
          <a:p>
            <a:pPr lvl="1"/>
            <a:r>
              <a:rPr lang="en-US" dirty="0"/>
              <a:t>If missing, the member has “package” visibility</a:t>
            </a:r>
          </a:p>
          <a:p>
            <a:r>
              <a:rPr lang="en-US" dirty="0"/>
              <a:t>Java does </a:t>
            </a:r>
            <a:r>
              <a:rPr lang="en-US" b="1" dirty="0"/>
              <a:t>not</a:t>
            </a:r>
            <a:r>
              <a:rPr lang="en-US" dirty="0"/>
              <a:t> </a:t>
            </a:r>
            <a:r>
              <a:rPr lang="en-US" dirty="0" smtClean="0"/>
              <a:t>require </a:t>
            </a:r>
            <a:r>
              <a:rPr lang="en-US" dirty="0"/>
              <a:t>the semicolon</a:t>
            </a:r>
          </a:p>
          <a:p>
            <a:endParaRPr lang="en-US" dirty="0"/>
          </a:p>
          <a:p>
            <a:r>
              <a:rPr lang="en-US" dirty="0"/>
              <a:t>Java will provide a public default constructor if you do not define any</a:t>
            </a:r>
          </a:p>
          <a:p>
            <a:pPr lvl="1"/>
            <a:r>
              <a:rPr lang="en-US" dirty="0"/>
              <a:t>It will initialize primitive member variables for you</a:t>
            </a:r>
          </a:p>
          <a:p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6096000" y="1447799"/>
            <a:ext cx="0" cy="457200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9969" b="9519"/>
          <a:stretch/>
        </p:blipFill>
        <p:spPr>
          <a:xfrm>
            <a:off x="5686425" y="6352093"/>
            <a:ext cx="819150" cy="36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00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Simple classes and objects in C++ &amp; Java</a:t>
            </a:r>
          </a:p>
        </p:txBody>
      </p:sp>
      <p:sp>
        <p:nvSpPr>
          <p:cNvPr id="9" name="Rectangle 8"/>
          <p:cNvSpPr/>
          <p:nvPr/>
        </p:nvSpPr>
        <p:spPr>
          <a:xfrm>
            <a:off x="6210300" y="1828800"/>
            <a:ext cx="5753100" cy="37856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tabLst>
                <a:tab pos="171450" algn="l"/>
                <a:tab pos="457200" algn="l"/>
                <a:tab pos="738188" algn="l"/>
                <a:tab pos="1028700" algn="l"/>
                <a:tab pos="1312863" algn="l"/>
                <a:tab pos="1608138" algn="l"/>
                <a:tab pos="1887538" algn="l"/>
                <a:tab pos="2168525" algn="l"/>
                <a:tab pos="2462213" algn="l"/>
              </a:tabLst>
            </a:pPr>
            <a:r>
              <a:rPr lang="en-US" sz="2000" dirty="0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Package </a:t>
            </a:r>
            <a:r>
              <a:rPr lang="en-US" sz="2000" dirty="0" err="1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edu.fit.camorde.examples</a:t>
            </a:r>
            <a:r>
              <a:rPr lang="en-US" sz="2000" dirty="0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;</a:t>
            </a:r>
          </a:p>
          <a:p>
            <a:pPr>
              <a:tabLst>
                <a:tab pos="171450" algn="l"/>
                <a:tab pos="457200" algn="l"/>
                <a:tab pos="738188" algn="l"/>
                <a:tab pos="1028700" algn="l"/>
                <a:tab pos="1312863" algn="l"/>
                <a:tab pos="1608138" algn="l"/>
                <a:tab pos="1887538" algn="l"/>
                <a:tab pos="2168525" algn="l"/>
                <a:tab pos="2462213" algn="l"/>
              </a:tabLst>
            </a:pPr>
            <a:endParaRPr lang="en-US" sz="2000" dirty="0">
              <a:latin typeface="Consolas" panose="020B0609020204030204" pitchFamily="49" charset="0"/>
              <a:ea typeface="Courier New" panose="02070309020205020404" pitchFamily="49" charset="0"/>
              <a:cs typeface="Consolas" panose="020B0609020204030204" pitchFamily="49" charset="0"/>
            </a:endParaRPr>
          </a:p>
          <a:p>
            <a:pPr>
              <a:tabLst>
                <a:tab pos="171450" algn="l"/>
                <a:tab pos="457200" algn="l"/>
                <a:tab pos="738188" algn="l"/>
                <a:tab pos="1028700" algn="l"/>
                <a:tab pos="1312863" algn="l"/>
                <a:tab pos="1608138" algn="l"/>
                <a:tab pos="1887538" algn="l"/>
                <a:tab pos="2168525" algn="l"/>
                <a:tab pos="2462213" algn="l"/>
              </a:tabLst>
            </a:pPr>
            <a:r>
              <a:rPr lang="en-US" sz="2000" dirty="0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public class Hello </a:t>
            </a:r>
          </a:p>
          <a:p>
            <a:pPr>
              <a:tabLst>
                <a:tab pos="171450" algn="l"/>
                <a:tab pos="457200" algn="l"/>
                <a:tab pos="738188" algn="l"/>
                <a:tab pos="1028700" algn="l"/>
                <a:tab pos="1312863" algn="l"/>
                <a:tab pos="1608138" algn="l"/>
                <a:tab pos="1887538" algn="l"/>
                <a:tab pos="2168525" algn="l"/>
                <a:tab pos="2462213" algn="l"/>
              </a:tabLst>
            </a:pPr>
            <a:r>
              <a:rPr lang="en-US" sz="2000" dirty="0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{</a:t>
            </a:r>
          </a:p>
          <a:p>
            <a:pPr>
              <a:tabLst>
                <a:tab pos="171450" algn="l"/>
                <a:tab pos="457200" algn="l"/>
                <a:tab pos="738188" algn="l"/>
                <a:tab pos="1028700" algn="l"/>
                <a:tab pos="1312863" algn="l"/>
                <a:tab pos="1608138" algn="l"/>
                <a:tab pos="1887538" algn="l"/>
                <a:tab pos="2168525" algn="l"/>
                <a:tab pos="2462213" algn="l"/>
              </a:tabLst>
            </a:pPr>
            <a:r>
              <a:rPr lang="en-US" sz="2000" dirty="0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	public static void main(String[] </a:t>
            </a:r>
            <a:r>
              <a:rPr lang="en-US" sz="2000" dirty="0" err="1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args</a:t>
            </a:r>
            <a:r>
              <a:rPr lang="en-US" sz="2000" dirty="0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)</a:t>
            </a:r>
          </a:p>
          <a:p>
            <a:pPr>
              <a:tabLst>
                <a:tab pos="171450" algn="l"/>
                <a:tab pos="457200" algn="l"/>
                <a:tab pos="738188" algn="l"/>
                <a:tab pos="1028700" algn="l"/>
                <a:tab pos="1312863" algn="l"/>
                <a:tab pos="1608138" algn="l"/>
                <a:tab pos="1887538" algn="l"/>
                <a:tab pos="2168525" algn="l"/>
                <a:tab pos="2462213" algn="l"/>
              </a:tabLst>
            </a:pPr>
            <a:r>
              <a:rPr lang="en-US" sz="2000" dirty="0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	{</a:t>
            </a:r>
          </a:p>
          <a:p>
            <a:pPr>
              <a:tabLst>
                <a:tab pos="171450" algn="l"/>
                <a:tab pos="457200" algn="l"/>
                <a:tab pos="738188" algn="l"/>
                <a:tab pos="1028700" algn="l"/>
                <a:tab pos="1312863" algn="l"/>
                <a:tab pos="1608138" algn="l"/>
                <a:tab pos="1887538" algn="l"/>
                <a:tab pos="2168525" algn="l"/>
                <a:tab pos="2462213" algn="l"/>
              </a:tabLst>
            </a:pPr>
            <a:r>
              <a:rPr lang="en-US" sz="2000" dirty="0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		C x;						</a:t>
            </a:r>
          </a:p>
          <a:p>
            <a:pPr>
              <a:tabLst>
                <a:tab pos="171450" algn="l"/>
                <a:tab pos="457200" algn="l"/>
                <a:tab pos="738188" algn="l"/>
                <a:tab pos="1028700" algn="l"/>
                <a:tab pos="1312863" algn="l"/>
                <a:tab pos="1608138" algn="l"/>
                <a:tab pos="1887538" algn="l"/>
                <a:tab pos="2168525" algn="l"/>
                <a:tab pos="2462213" algn="l"/>
              </a:tabLst>
            </a:pPr>
            <a:r>
              <a:rPr lang="en-US" sz="2000" dirty="0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		x = new C();		</a:t>
            </a:r>
          </a:p>
          <a:p>
            <a:pPr>
              <a:tabLst>
                <a:tab pos="171450" algn="l"/>
                <a:tab pos="457200" algn="l"/>
                <a:tab pos="738188" algn="l"/>
                <a:tab pos="1028700" algn="l"/>
                <a:tab pos="1312863" algn="l"/>
                <a:tab pos="1608138" algn="l"/>
                <a:tab pos="1887538" algn="l"/>
                <a:tab pos="2168525" algn="l"/>
                <a:tab pos="2462213" algn="l"/>
              </a:tabLst>
            </a:pPr>
            <a:r>
              <a:rPr lang="en-US" sz="2000" dirty="0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		</a:t>
            </a:r>
            <a:r>
              <a:rPr lang="en-US" sz="2000" dirty="0" err="1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x.setA</a:t>
            </a:r>
            <a:r>
              <a:rPr lang="en-US" sz="2000" dirty="0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(5);			</a:t>
            </a:r>
          </a:p>
          <a:p>
            <a:pPr>
              <a:tabLst>
                <a:tab pos="171450" algn="l"/>
                <a:tab pos="457200" algn="l"/>
                <a:tab pos="738188" algn="l"/>
                <a:tab pos="1028700" algn="l"/>
                <a:tab pos="1312863" algn="l"/>
                <a:tab pos="1608138" algn="l"/>
                <a:tab pos="1887538" algn="l"/>
                <a:tab pos="2168525" algn="l"/>
                <a:tab pos="2462213" algn="l"/>
              </a:tabLst>
            </a:pPr>
            <a:r>
              <a:rPr lang="en-US" sz="2000" dirty="0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		</a:t>
            </a:r>
            <a:r>
              <a:rPr lang="en-US" sz="2000" dirty="0" err="1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System.out.println</a:t>
            </a:r>
            <a:r>
              <a:rPr lang="en-US" sz="2000" dirty="0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x.getA</a:t>
            </a:r>
            <a:r>
              <a:rPr lang="en-US" sz="2000" dirty="0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());</a:t>
            </a:r>
          </a:p>
          <a:p>
            <a:pPr>
              <a:tabLst>
                <a:tab pos="171450" algn="l"/>
                <a:tab pos="457200" algn="l"/>
                <a:tab pos="738188" algn="l"/>
                <a:tab pos="1028700" algn="l"/>
                <a:tab pos="1312863" algn="l"/>
                <a:tab pos="1608138" algn="l"/>
                <a:tab pos="1887538" algn="l"/>
                <a:tab pos="2168525" algn="l"/>
                <a:tab pos="2462213" algn="l"/>
              </a:tabLst>
            </a:pPr>
            <a:r>
              <a:rPr lang="en-US" sz="2000" dirty="0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	}</a:t>
            </a:r>
          </a:p>
          <a:p>
            <a:pPr>
              <a:tabLst>
                <a:tab pos="171450" algn="l"/>
                <a:tab pos="457200" algn="l"/>
                <a:tab pos="738188" algn="l"/>
                <a:tab pos="1028700" algn="l"/>
                <a:tab pos="1312863" algn="l"/>
                <a:tab pos="1608138" algn="l"/>
                <a:tab pos="1887538" algn="l"/>
                <a:tab pos="2168525" algn="l"/>
                <a:tab pos="2462213" algn="l"/>
              </a:tabLst>
            </a:pPr>
            <a:r>
              <a:rPr lang="en-US" sz="2000" dirty="0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9600" y="1828800"/>
            <a:ext cx="5410200" cy="28623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tabLst>
                <a:tab pos="171450" algn="l"/>
                <a:tab pos="457200" algn="l"/>
                <a:tab pos="738188" algn="l"/>
                <a:tab pos="1028700" algn="l"/>
                <a:tab pos="1312863" algn="l"/>
                <a:tab pos="1608138" algn="l"/>
                <a:tab pos="1887538" algn="l"/>
                <a:tab pos="2168525" algn="l"/>
                <a:tab pos="2462213" algn="l"/>
              </a:tabLst>
            </a:pPr>
            <a:r>
              <a:rPr lang="en-US" sz="2000" dirty="0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#include &lt;iostream&gt;</a:t>
            </a:r>
          </a:p>
          <a:p>
            <a:pPr>
              <a:tabLst>
                <a:tab pos="171450" algn="l"/>
                <a:tab pos="457200" algn="l"/>
                <a:tab pos="738188" algn="l"/>
                <a:tab pos="1028700" algn="l"/>
                <a:tab pos="1312863" algn="l"/>
                <a:tab pos="1608138" algn="l"/>
                <a:tab pos="1887538" algn="l"/>
                <a:tab pos="2168525" algn="l"/>
                <a:tab pos="2462213" algn="l"/>
              </a:tabLst>
            </a:pPr>
            <a:endParaRPr lang="en-US" sz="1400" dirty="0">
              <a:latin typeface="Consolas" panose="020B0609020204030204" pitchFamily="49" charset="0"/>
              <a:ea typeface="Courier New" panose="02070309020205020404" pitchFamily="49" charset="0"/>
              <a:cs typeface="Consolas" panose="020B0609020204030204" pitchFamily="49" charset="0"/>
            </a:endParaRPr>
          </a:p>
          <a:p>
            <a:pPr>
              <a:tabLst>
                <a:tab pos="171450" algn="l"/>
                <a:tab pos="457200" algn="l"/>
                <a:tab pos="738188" algn="l"/>
                <a:tab pos="1028700" algn="l"/>
                <a:tab pos="1312863" algn="l"/>
                <a:tab pos="1608138" algn="l"/>
                <a:tab pos="1887538" algn="l"/>
                <a:tab pos="2168525" algn="l"/>
                <a:tab pos="2462213" algn="l"/>
              </a:tabLst>
            </a:pPr>
            <a:r>
              <a:rPr lang="en-US" sz="2000" dirty="0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int main()</a:t>
            </a:r>
          </a:p>
          <a:p>
            <a:pPr>
              <a:tabLst>
                <a:tab pos="171450" algn="l"/>
                <a:tab pos="457200" algn="l"/>
                <a:tab pos="738188" algn="l"/>
                <a:tab pos="1028700" algn="l"/>
                <a:tab pos="1312863" algn="l"/>
                <a:tab pos="1608138" algn="l"/>
                <a:tab pos="1887538" algn="l"/>
                <a:tab pos="2168525" algn="l"/>
                <a:tab pos="2462213" algn="l"/>
              </a:tabLst>
            </a:pPr>
            <a:r>
              <a:rPr lang="en-US" sz="2000" dirty="0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{</a:t>
            </a:r>
          </a:p>
          <a:p>
            <a:pPr>
              <a:tabLst>
                <a:tab pos="171450" algn="l"/>
                <a:tab pos="457200" algn="l"/>
                <a:tab pos="738188" algn="l"/>
                <a:tab pos="1028700" algn="l"/>
                <a:tab pos="1312863" algn="l"/>
                <a:tab pos="1608138" algn="l"/>
                <a:tab pos="1887538" algn="l"/>
                <a:tab pos="2168525" algn="l"/>
                <a:tab pos="2462213" algn="l"/>
              </a:tabLst>
            </a:pPr>
            <a:r>
              <a:rPr lang="en-US" sz="2000" dirty="0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	C* x;						</a:t>
            </a:r>
          </a:p>
          <a:p>
            <a:pPr>
              <a:tabLst>
                <a:tab pos="171450" algn="l"/>
                <a:tab pos="457200" algn="l"/>
                <a:tab pos="738188" algn="l"/>
                <a:tab pos="1028700" algn="l"/>
                <a:tab pos="1312863" algn="l"/>
                <a:tab pos="1608138" algn="l"/>
                <a:tab pos="1887538" algn="l"/>
                <a:tab pos="2168525" algn="l"/>
                <a:tab pos="2462213" algn="l"/>
              </a:tabLst>
            </a:pPr>
            <a:r>
              <a:rPr lang="en-US" sz="2000" dirty="0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	x = new C();			</a:t>
            </a:r>
          </a:p>
          <a:p>
            <a:pPr>
              <a:tabLst>
                <a:tab pos="171450" algn="l"/>
                <a:tab pos="457200" algn="l"/>
                <a:tab pos="738188" algn="l"/>
                <a:tab pos="1028700" algn="l"/>
                <a:tab pos="1312863" algn="l"/>
                <a:tab pos="1608138" algn="l"/>
                <a:tab pos="1887538" algn="l"/>
                <a:tab pos="2168525" algn="l"/>
                <a:tab pos="2462213" algn="l"/>
              </a:tabLst>
            </a:pPr>
            <a:r>
              <a:rPr lang="en-US" sz="2000" dirty="0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	x-&gt;</a:t>
            </a:r>
            <a:r>
              <a:rPr lang="en-US" sz="2000" dirty="0" err="1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setA</a:t>
            </a:r>
            <a:r>
              <a:rPr lang="en-US" sz="2000" dirty="0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(5);				</a:t>
            </a:r>
          </a:p>
          <a:p>
            <a:pPr>
              <a:tabLst>
                <a:tab pos="171450" algn="l"/>
                <a:tab pos="457200" algn="l"/>
                <a:tab pos="738188" algn="l"/>
                <a:tab pos="1028700" algn="l"/>
                <a:tab pos="1312863" algn="l"/>
                <a:tab pos="1608138" algn="l"/>
                <a:tab pos="1887538" algn="l"/>
                <a:tab pos="2168525" algn="l"/>
                <a:tab pos="2462213" algn="l"/>
              </a:tabLst>
            </a:pPr>
            <a:r>
              <a:rPr lang="en-US" sz="2000" dirty="0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	std::cout &lt;&lt; x-&gt;</a:t>
            </a:r>
            <a:r>
              <a:rPr lang="en-US" sz="2000" dirty="0" err="1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getA</a:t>
            </a:r>
            <a:r>
              <a:rPr lang="en-US" sz="2000" dirty="0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()&lt;&lt; std::endl;</a:t>
            </a:r>
          </a:p>
          <a:p>
            <a:pPr>
              <a:tabLst>
                <a:tab pos="171450" algn="l"/>
                <a:tab pos="457200" algn="l"/>
                <a:tab pos="738188" algn="l"/>
                <a:tab pos="1028700" algn="l"/>
                <a:tab pos="1312863" algn="l"/>
                <a:tab pos="1608138" algn="l"/>
                <a:tab pos="1887538" algn="l"/>
                <a:tab pos="2168525" algn="l"/>
                <a:tab pos="2462213" algn="l"/>
              </a:tabLst>
            </a:pPr>
            <a:r>
              <a:rPr lang="en-US" sz="2000" dirty="0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}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0" y="1447799"/>
            <a:ext cx="0" cy="457200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400" t="8483"/>
          <a:stretch/>
        </p:blipFill>
        <p:spPr>
          <a:xfrm>
            <a:off x="5514975" y="5656766"/>
            <a:ext cx="1162050" cy="118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14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Variable declarations have similar syntax…</a:t>
            </a:r>
            <a:endParaRPr lang="en-US" sz="12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If C is a class in </a:t>
            </a:r>
            <a:r>
              <a:rPr lang="en-US" b="1" dirty="0"/>
              <a:t>C++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Declares x to be of type C.</a:t>
            </a:r>
          </a:p>
          <a:p>
            <a:pPr lvl="1"/>
            <a:r>
              <a:rPr lang="en-US" dirty="0"/>
              <a:t>Creates an object that is an instance of the class C, using the default constructor of the class.</a:t>
            </a:r>
          </a:p>
          <a:p>
            <a:pPr lvl="1"/>
            <a:r>
              <a:rPr lang="en-US" dirty="0"/>
              <a:t>x directly names this object; it is not a pointer.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If C is a class in </a:t>
            </a:r>
            <a:r>
              <a:rPr lang="en-US" b="1" dirty="0"/>
              <a:t>Java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Declares x to be of type C.</a:t>
            </a:r>
          </a:p>
          <a:p>
            <a:pPr lvl="1"/>
            <a:r>
              <a:rPr lang="en-US" dirty="0"/>
              <a:t>Does not create an object that is an instance of the class C.</a:t>
            </a:r>
          </a:p>
          <a:p>
            <a:pPr lvl="1"/>
            <a:r>
              <a:rPr lang="en-US" dirty="0"/>
              <a:t>It creates a pointer that can point to such an object, but does not create any object.</a:t>
            </a:r>
          </a:p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62200" y="1981200"/>
            <a:ext cx="106680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tabLst>
                <a:tab pos="171450" algn="l"/>
                <a:tab pos="457200" algn="l"/>
                <a:tab pos="738188" algn="l"/>
                <a:tab pos="1028700" algn="l"/>
                <a:tab pos="1312863" algn="l"/>
                <a:tab pos="1608138" algn="l"/>
                <a:tab pos="1887538" algn="l"/>
                <a:tab pos="2168525" algn="l"/>
                <a:tab pos="2462213" algn="l"/>
              </a:tabLst>
            </a:pPr>
            <a:r>
              <a:rPr lang="en-US" sz="2800" dirty="0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C x;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001000" y="1981200"/>
            <a:ext cx="106680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tabLst>
                <a:tab pos="171450" algn="l"/>
                <a:tab pos="457200" algn="l"/>
                <a:tab pos="738188" algn="l"/>
                <a:tab pos="1028700" algn="l"/>
                <a:tab pos="1312863" algn="l"/>
                <a:tab pos="1608138" algn="l"/>
                <a:tab pos="1887538" algn="l"/>
                <a:tab pos="2168525" algn="l"/>
                <a:tab pos="2462213" algn="l"/>
              </a:tabLst>
            </a:pPr>
            <a:r>
              <a:rPr lang="en-US" sz="2800" dirty="0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C x;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124200" y="5403056"/>
            <a:ext cx="83628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…but could have very different semantics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6096000" y="1447799"/>
            <a:ext cx="0" cy="457200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t="19969" b="9519"/>
          <a:stretch/>
        </p:blipFill>
        <p:spPr>
          <a:xfrm>
            <a:off x="5686425" y="6415742"/>
            <a:ext cx="819150" cy="36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5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C++ treats primitive types and classes similarly…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Compare the semantics of these declarations in C++ vs. Java: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823241" y="2645082"/>
            <a:ext cx="2705100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tabLst>
                <a:tab pos="171450" algn="l"/>
                <a:tab pos="457200" algn="l"/>
                <a:tab pos="738188" algn="l"/>
                <a:tab pos="1028700" algn="l"/>
                <a:tab pos="1312863" algn="l"/>
                <a:tab pos="1608138" algn="l"/>
                <a:tab pos="1887538" algn="l"/>
                <a:tab pos="2168525" algn="l"/>
                <a:tab pos="2462213" algn="l"/>
              </a:tabLst>
            </a:pPr>
            <a:r>
              <a:rPr lang="en-US" sz="3600" dirty="0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C x;</a:t>
            </a:r>
          </a:p>
          <a:p>
            <a:pPr>
              <a:tabLst>
                <a:tab pos="171450" algn="l"/>
                <a:tab pos="457200" algn="l"/>
                <a:tab pos="738188" algn="l"/>
                <a:tab pos="1028700" algn="l"/>
                <a:tab pos="1312863" algn="l"/>
                <a:tab pos="1608138" algn="l"/>
                <a:tab pos="1887538" algn="l"/>
                <a:tab pos="2168525" algn="l"/>
                <a:tab pos="2462213" algn="l"/>
              </a:tabLst>
            </a:pPr>
            <a:r>
              <a:rPr lang="en-US" sz="3600" dirty="0">
                <a:latin typeface="Consolas" panose="020B0609020204030204" pitchFamily="49" charset="0"/>
                <a:ea typeface="Courier New" panose="02070309020205020404" pitchFamily="49" charset="0"/>
                <a:cs typeface="Consolas" panose="020B0609020204030204" pitchFamily="49" charset="0"/>
              </a:rPr>
              <a:t>int a;</a:t>
            </a:r>
          </a:p>
        </p:txBody>
      </p:sp>
      <p:sp>
        <p:nvSpPr>
          <p:cNvPr id="7" name="Rectangle 6"/>
          <p:cNvSpPr/>
          <p:nvPr/>
        </p:nvSpPr>
        <p:spPr>
          <a:xfrm>
            <a:off x="539675" y="5410200"/>
            <a:ext cx="105770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… Java</a:t>
            </a:r>
            <a:r>
              <a:rPr lang="en-US" sz="4000" dirty="0"/>
              <a:t> </a:t>
            </a:r>
            <a:r>
              <a:rPr lang="en-US" sz="40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treats primitive types and classes differently!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19969" b="9519"/>
          <a:stretch/>
        </p:blipFill>
        <p:spPr>
          <a:xfrm>
            <a:off x="5686425" y="6415742"/>
            <a:ext cx="819150" cy="36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41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1425</TotalTime>
  <Words>2195</Words>
  <Application>Microsoft Office PowerPoint</Application>
  <PresentationFormat>Widescreen</PresentationFormat>
  <Paragraphs>415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FangSong</vt:lpstr>
      <vt:lpstr>Calibri</vt:lpstr>
      <vt:lpstr>Calibri Light</vt:lpstr>
      <vt:lpstr>Consolas</vt:lpstr>
      <vt:lpstr>Courier New</vt:lpstr>
      <vt:lpstr>Wingdings</vt:lpstr>
      <vt:lpstr>Retrospect</vt:lpstr>
      <vt:lpstr>C++ vs. Java </vt:lpstr>
      <vt:lpstr>History</vt:lpstr>
      <vt:lpstr>C++ compiler &amp; Linker usage</vt:lpstr>
      <vt:lpstr>Java compiler usage</vt:lpstr>
      <vt:lpstr>Simple classes and objects in Java &amp; C++</vt:lpstr>
      <vt:lpstr>Class Definitions</vt:lpstr>
      <vt:lpstr>Simple classes and objects in C++ &amp; Java</vt:lpstr>
      <vt:lpstr>Variable declarations have similar syntax…</vt:lpstr>
      <vt:lpstr>C++ treats primitive types and classes similarly…</vt:lpstr>
      <vt:lpstr>Pointers</vt:lpstr>
      <vt:lpstr>Memory Management in Java and C++</vt:lpstr>
      <vt:lpstr>The size of variables</vt:lpstr>
      <vt:lpstr>Arithmetic and Boolean Operators</vt:lpstr>
      <vt:lpstr>Boolean Expressions</vt:lpstr>
      <vt:lpstr>C++ Templates &amp; Java Generics </vt:lpstr>
      <vt:lpstr>C++ vs. Java: Major Differences (in no particular order)</vt:lpstr>
      <vt:lpstr>C++ vs. Java: Major Differences (in no particular order)</vt:lpstr>
      <vt:lpstr>C++ vs. Java: Major Differences (in no particular order)</vt:lpstr>
      <vt:lpstr>C++ vs. Java: Major Differences (in no particular order)</vt:lpstr>
      <vt:lpstr>C++ vs. Java: Major Differences (in no particular order)</vt:lpstr>
      <vt:lpstr>C++ vs. Java: Major Differences (in no particular order)</vt:lpstr>
      <vt:lpstr>C++ vs. Java: Major Differences (in no particular order)</vt:lpstr>
      <vt:lpstr>C++ vs. Java: Major Differences (in no particular order)</vt:lpstr>
      <vt:lpstr>C++ vs. Java: Major Differences (in no particular order)</vt:lpstr>
      <vt:lpstr>Types of Memory used by Executable Task</vt:lpstr>
      <vt:lpstr>Program Memory</vt:lpstr>
      <vt:lpstr>Objects</vt:lpstr>
      <vt:lpstr>Objects in Heap</vt:lpstr>
      <vt:lpstr>Arrays</vt:lpstr>
      <vt:lpstr>Arrays</vt:lpstr>
      <vt:lpstr>Array of arrays</vt:lpstr>
      <vt:lpstr>The biggest potential stumbling block is…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C++ vs. Java:  Similiarities &amp; Differences</dc:title>
  <dc:creator>Veerasamy, Jeyakesavan</dc:creator>
  <cp:lastModifiedBy>Debasis Mitra</cp:lastModifiedBy>
  <cp:revision>154</cp:revision>
  <dcterms:created xsi:type="dcterms:W3CDTF">2012-09-28T21:24:42Z</dcterms:created>
  <dcterms:modified xsi:type="dcterms:W3CDTF">2018-04-10T13:20:53Z</dcterms:modified>
</cp:coreProperties>
</file>