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69" r:id="rId16"/>
    <p:sldId id="279" r:id="rId17"/>
    <p:sldId id="270" r:id="rId18"/>
    <p:sldId id="280" r:id="rId19"/>
    <p:sldId id="271" r:id="rId20"/>
    <p:sldId id="272" r:id="rId21"/>
    <p:sldId id="273" r:id="rId22"/>
    <p:sldId id="274" r:id="rId23"/>
    <p:sldId id="275" r:id="rId24"/>
    <p:sldId id="276" r:id="rId25"/>
    <p:sldId id="277"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
      <p:font typeface="Palatino Linotype" panose="02040502050505030304"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880cbab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6880cbab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6880cbab0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16880cbab01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67863" y="694313"/>
            <a:ext cx="8861721"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Title.  </a:t>
            </a:r>
            <a:r>
              <a:rPr lang="en" sz="1400" b="0" i="1" u="sng" strike="noStrike" cap="none" dirty="0">
                <a:solidFill>
                  <a:srgbClr val="000000"/>
                </a:solidFill>
                <a:latin typeface="Arial"/>
                <a:ea typeface="Arial"/>
                <a:cs typeface="Arial"/>
                <a:sym typeface="Arial"/>
              </a:rPr>
              <a:t>Motion-compensated Inverse Radon Transformation using Deep Learning: a Medical application</a:t>
            </a:r>
            <a:endParaRPr u="sng" dirty="0"/>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Presenters. Haoran Chang, Ph.D. Candidate, FIT;  and  Debasis Mitra, Professor, FIT</a:t>
            </a:r>
            <a:endParaRPr dirty="0"/>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Abstract.  Radon Transform (RT), invented in 1917 by Johann Radon, has its use in medical imaging,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astronomy, Seismic imaging, and physics. RT and its inverse, IRT, transform an image between difference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spaces, as Fourier Transform (FT) and its inverse, IFT do. RT and FT are quite inter-related mathematically.</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Many of the imaging applications of RT-IRT are affected by motions of the imaged object during data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acquisition. For example, RT allows non-invasive imaging of heart, but a heart beats too fast during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some of the imaging modalities with coarse timing-resolutions. While the issues of noise-removed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IRT is a subject of research and practice over a half-century, applications of Convolutional Neural </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Network (CNN) in IRT is only recently being explored. In this work, we show how such a network</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may correct for cardiac motion using IRT in image reconstruction that is solely based on CNN.</a:t>
            </a:r>
            <a:endParaRPr dirty="0"/>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We compare our novel network against some existing paradigms of Deep Learning.</a:t>
            </a:r>
            <a:endParaRPr dirty="0"/>
          </a:p>
          <a:p>
            <a:pPr marL="0" marR="0" lvl="0" indent="0" algn="just"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Key Words.  Medical image Reconstruction; Motion Correction; Inverse Radon Transformation; </a:t>
            </a:r>
            <a:endParaRPr dirty="0"/>
          </a:p>
          <a:p>
            <a:pPr marL="0" marR="0" lvl="0" indent="0" algn="l" rtl="0">
              <a:lnSpc>
                <a:spcPct val="100000"/>
              </a:lnSpc>
              <a:spcBef>
                <a:spcPts val="0"/>
              </a:spcBef>
              <a:spcAft>
                <a:spcPts val="0"/>
              </a:spcAft>
              <a:buNone/>
            </a:pPr>
            <a:r>
              <a:rPr lang="en" sz="1400" b="0" i="1" u="none" strike="noStrike" cap="none" dirty="0">
                <a:solidFill>
                  <a:srgbClr val="000000"/>
                </a:solidFill>
                <a:latin typeface="Arial"/>
                <a:ea typeface="Arial"/>
                <a:cs typeface="Arial"/>
                <a:sym typeface="Arial"/>
              </a:rPr>
              <a:t>Deep Learning; Convolutional Encoder Decoder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dirty="0"/>
              <a:t>Original Data - Pseudo Heart</a:t>
            </a:r>
            <a:endParaRPr dirty="0"/>
          </a:p>
        </p:txBody>
      </p:sp>
      <p:pic>
        <p:nvPicPr>
          <p:cNvPr id="138" name="Google Shape;138;p21"/>
          <p:cNvPicPr preferRelativeResize="0"/>
          <p:nvPr/>
        </p:nvPicPr>
        <p:blipFill>
          <a:blip r:embed="rId3">
            <a:alphaModFix/>
          </a:blip>
          <a:stretch>
            <a:fillRect/>
          </a:stretch>
        </p:blipFill>
        <p:spPr>
          <a:xfrm>
            <a:off x="477249" y="1991450"/>
            <a:ext cx="2060499" cy="2063075"/>
          </a:xfrm>
          <a:prstGeom prst="rect">
            <a:avLst/>
          </a:prstGeom>
          <a:noFill/>
          <a:ln>
            <a:noFill/>
          </a:ln>
        </p:spPr>
      </p:pic>
      <p:pic>
        <p:nvPicPr>
          <p:cNvPr id="139" name="Google Shape;139;p21"/>
          <p:cNvPicPr preferRelativeResize="0"/>
          <p:nvPr/>
        </p:nvPicPr>
        <p:blipFill>
          <a:blip r:embed="rId4">
            <a:alphaModFix/>
          </a:blip>
          <a:stretch>
            <a:fillRect/>
          </a:stretch>
        </p:blipFill>
        <p:spPr>
          <a:xfrm>
            <a:off x="3008276" y="2361801"/>
            <a:ext cx="5824026" cy="1322350"/>
          </a:xfrm>
          <a:prstGeom prst="rect">
            <a:avLst/>
          </a:prstGeom>
          <a:noFill/>
          <a:ln>
            <a:noFill/>
          </a:ln>
        </p:spPr>
      </p:pic>
      <p:sp>
        <p:nvSpPr>
          <p:cNvPr id="8" name="Google Shape;153;p23">
            <a:extLst>
              <a:ext uri="{FF2B5EF4-FFF2-40B4-BE49-F238E27FC236}">
                <a16:creationId xmlns:a16="http://schemas.microsoft.com/office/drawing/2014/main" id="{E3652D82-DF1E-4882-8E67-2F94070E21D8}"/>
              </a:ext>
            </a:extLst>
          </p:cNvPr>
          <p:cNvSpPr txBox="1">
            <a:spLocks noGrp="1"/>
          </p:cNvSpPr>
          <p:nvPr>
            <p:ph type="title"/>
          </p:nvPr>
        </p:nvSpPr>
        <p:spPr>
          <a:xfrm>
            <a:off x="311700" y="160287"/>
            <a:ext cx="8520600" cy="9286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Data Preparation for Training and Validation </a:t>
            </a:r>
            <a:br>
              <a:rPr lang="en" dirty="0"/>
            </a:br>
            <a:r>
              <a:rPr lang="en-US" dirty="0"/>
              <a:t>for Deep Learning</a:t>
            </a:r>
            <a:endParaRPr dirty="0"/>
          </a:p>
        </p:txBody>
      </p:sp>
      <p:sp>
        <p:nvSpPr>
          <p:cNvPr id="2" name="Slide Number Placeholder 1">
            <a:extLst>
              <a:ext uri="{FF2B5EF4-FFF2-40B4-BE49-F238E27FC236}">
                <a16:creationId xmlns:a16="http://schemas.microsoft.com/office/drawing/2014/main" id="{0A67D65D-F8D1-4E5F-84B0-C8E4BEC8E8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Augmentation - Randomly select some frames and perform affine transformations</a:t>
            </a:r>
            <a:endParaRPr/>
          </a:p>
        </p:txBody>
      </p:sp>
      <p:pic>
        <p:nvPicPr>
          <p:cNvPr id="146" name="Google Shape;146;p22"/>
          <p:cNvPicPr preferRelativeResize="0"/>
          <p:nvPr/>
        </p:nvPicPr>
        <p:blipFill rotWithShape="1">
          <a:blip r:embed="rId3">
            <a:alphaModFix/>
          </a:blip>
          <a:srcRect/>
          <a:stretch/>
        </p:blipFill>
        <p:spPr>
          <a:xfrm>
            <a:off x="311696" y="2507646"/>
            <a:ext cx="1554375" cy="1554375"/>
          </a:xfrm>
          <a:prstGeom prst="rect">
            <a:avLst/>
          </a:prstGeom>
          <a:noFill/>
          <a:ln>
            <a:noFill/>
          </a:ln>
        </p:spPr>
      </p:pic>
      <p:pic>
        <p:nvPicPr>
          <p:cNvPr id="147" name="Google Shape;147;p22"/>
          <p:cNvPicPr preferRelativeResize="0"/>
          <p:nvPr/>
        </p:nvPicPr>
        <p:blipFill rotWithShape="1">
          <a:blip r:embed="rId4">
            <a:alphaModFix/>
          </a:blip>
          <a:srcRect/>
          <a:stretch/>
        </p:blipFill>
        <p:spPr>
          <a:xfrm>
            <a:off x="2835525" y="2701038"/>
            <a:ext cx="5917648" cy="1167600"/>
          </a:xfrm>
          <a:prstGeom prst="rect">
            <a:avLst/>
          </a:prstGeom>
          <a:noFill/>
          <a:ln>
            <a:noFill/>
          </a:ln>
        </p:spPr>
      </p:pic>
      <p:sp>
        <p:nvSpPr>
          <p:cNvPr id="148" name="Google Shape;148;p22"/>
          <p:cNvSpPr/>
          <p:nvPr/>
        </p:nvSpPr>
        <p:spPr>
          <a:xfrm>
            <a:off x="1965075" y="3165225"/>
            <a:ext cx="778200" cy="210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3;p23">
            <a:extLst>
              <a:ext uri="{FF2B5EF4-FFF2-40B4-BE49-F238E27FC236}">
                <a16:creationId xmlns:a16="http://schemas.microsoft.com/office/drawing/2014/main" id="{0F1F9DCF-3B5E-40C0-B00B-ABE8B7285D2D}"/>
              </a:ext>
            </a:extLst>
          </p:cNvPr>
          <p:cNvSpPr txBox="1">
            <a:spLocks/>
          </p:cNvSpPr>
          <p:nvPr/>
        </p:nvSpPr>
        <p:spPr>
          <a:xfrm>
            <a:off x="464100" y="597425"/>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ct val="111111"/>
            </a:pPr>
            <a:r>
              <a:rPr lang="en-US"/>
              <a:t>Data Preparation for Training and Validation</a:t>
            </a:r>
            <a:endParaRPr lang="en-US" dirty="0"/>
          </a:p>
        </p:txBody>
      </p:sp>
      <p:sp>
        <p:nvSpPr>
          <p:cNvPr id="2" name="Slide Number Placeholder 1">
            <a:extLst>
              <a:ext uri="{FF2B5EF4-FFF2-40B4-BE49-F238E27FC236}">
                <a16:creationId xmlns:a16="http://schemas.microsoft.com/office/drawing/2014/main" id="{A37CC9DE-8293-416F-B63B-161EC9BC5B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Data Preparation for Training and Validation</a:t>
            </a:r>
            <a:endParaRPr dirty="0"/>
          </a:p>
        </p:txBody>
      </p:sp>
      <p:sp>
        <p:nvSpPr>
          <p:cNvPr id="154" name="Google Shape;154;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Blurring - Affine motion</a:t>
            </a:r>
            <a:endParaRPr/>
          </a:p>
        </p:txBody>
      </p:sp>
      <p:pic>
        <p:nvPicPr>
          <p:cNvPr id="155" name="Google Shape;155;p23"/>
          <p:cNvPicPr preferRelativeResize="0"/>
          <p:nvPr/>
        </p:nvPicPr>
        <p:blipFill rotWithShape="1">
          <a:blip r:embed="rId3">
            <a:alphaModFix/>
          </a:blip>
          <a:srcRect/>
          <a:stretch/>
        </p:blipFill>
        <p:spPr>
          <a:xfrm>
            <a:off x="1444075" y="3681725"/>
            <a:ext cx="6255859" cy="1234325"/>
          </a:xfrm>
          <a:prstGeom prst="rect">
            <a:avLst/>
          </a:prstGeom>
          <a:noFill/>
          <a:ln>
            <a:noFill/>
          </a:ln>
        </p:spPr>
      </p:pic>
      <p:pic>
        <p:nvPicPr>
          <p:cNvPr id="156" name="Google Shape;156;p23"/>
          <p:cNvPicPr preferRelativeResize="0"/>
          <p:nvPr/>
        </p:nvPicPr>
        <p:blipFill rotWithShape="1">
          <a:blip r:embed="rId4">
            <a:alphaModFix/>
          </a:blip>
          <a:srcRect/>
          <a:stretch/>
        </p:blipFill>
        <p:spPr>
          <a:xfrm>
            <a:off x="1444024" y="1672351"/>
            <a:ext cx="6255948" cy="1234325"/>
          </a:xfrm>
          <a:prstGeom prst="rect">
            <a:avLst/>
          </a:prstGeom>
          <a:noFill/>
          <a:ln>
            <a:noFill/>
          </a:ln>
        </p:spPr>
      </p:pic>
      <p:sp>
        <p:nvSpPr>
          <p:cNvPr id="157" name="Google Shape;157;p23"/>
          <p:cNvSpPr/>
          <p:nvPr/>
        </p:nvSpPr>
        <p:spPr>
          <a:xfrm>
            <a:off x="4510450" y="3020150"/>
            <a:ext cx="184800" cy="572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381E671-F698-4BBC-934F-36FA798803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Neural Network Model for Image Reconstruction</a:t>
            </a:r>
            <a:endParaRPr/>
          </a:p>
        </p:txBody>
      </p:sp>
      <p:sp>
        <p:nvSpPr>
          <p:cNvPr id="163" name="Google Shape;163;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Convolutional Encoder-Decoder with Self-Attention</a:t>
            </a:r>
            <a:endParaRPr/>
          </a:p>
        </p:txBody>
      </p:sp>
      <p:pic>
        <p:nvPicPr>
          <p:cNvPr id="164" name="Google Shape;164;p24"/>
          <p:cNvPicPr preferRelativeResize="0"/>
          <p:nvPr/>
        </p:nvPicPr>
        <p:blipFill rotWithShape="1">
          <a:blip r:embed="rId3">
            <a:alphaModFix/>
          </a:blip>
          <a:srcRect/>
          <a:stretch/>
        </p:blipFill>
        <p:spPr>
          <a:xfrm>
            <a:off x="1600200" y="1708650"/>
            <a:ext cx="5943600" cy="3086100"/>
          </a:xfrm>
          <a:prstGeom prst="rect">
            <a:avLst/>
          </a:prstGeom>
          <a:noFill/>
          <a:ln>
            <a:noFill/>
          </a:ln>
        </p:spPr>
      </p:pic>
      <p:sp>
        <p:nvSpPr>
          <p:cNvPr id="2" name="Slide Number Placeholder 1">
            <a:extLst>
              <a:ext uri="{FF2B5EF4-FFF2-40B4-BE49-F238E27FC236}">
                <a16:creationId xmlns:a16="http://schemas.microsoft.com/office/drawing/2014/main" id="{4D3272E8-A587-454A-A071-C2995E0527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Neural Network Model</a:t>
            </a:r>
            <a:endParaRPr/>
          </a:p>
        </p:txBody>
      </p:sp>
      <p:sp>
        <p:nvSpPr>
          <p:cNvPr id="170" name="Google Shape;170;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CEDA - Encoder Block</a:t>
            </a:r>
            <a:endParaRPr/>
          </a:p>
        </p:txBody>
      </p:sp>
      <p:pic>
        <p:nvPicPr>
          <p:cNvPr id="171" name="Google Shape;171;p25"/>
          <p:cNvPicPr preferRelativeResize="0"/>
          <p:nvPr/>
        </p:nvPicPr>
        <p:blipFill rotWithShape="1">
          <a:blip r:embed="rId3">
            <a:alphaModFix/>
          </a:blip>
          <a:srcRect/>
          <a:stretch/>
        </p:blipFill>
        <p:spPr>
          <a:xfrm>
            <a:off x="1130376" y="1987900"/>
            <a:ext cx="6883249" cy="2509375"/>
          </a:xfrm>
          <a:prstGeom prst="rect">
            <a:avLst/>
          </a:prstGeom>
          <a:noFill/>
          <a:ln>
            <a:noFill/>
          </a:ln>
        </p:spPr>
      </p:pic>
      <p:sp>
        <p:nvSpPr>
          <p:cNvPr id="2" name="Slide Number Placeholder 1">
            <a:extLst>
              <a:ext uri="{FF2B5EF4-FFF2-40B4-BE49-F238E27FC236}">
                <a16:creationId xmlns:a16="http://schemas.microsoft.com/office/drawing/2014/main" id="{B93090AA-E373-4EA8-93F3-59A871068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Neural Network Model</a:t>
            </a:r>
            <a:endParaRPr/>
          </a:p>
        </p:txBody>
      </p:sp>
      <p:sp>
        <p:nvSpPr>
          <p:cNvPr id="177" name="Google Shape;17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CEDA - Decoder Block</a:t>
            </a:r>
            <a:endParaRPr/>
          </a:p>
        </p:txBody>
      </p:sp>
      <p:pic>
        <p:nvPicPr>
          <p:cNvPr id="178" name="Google Shape;178;p26"/>
          <p:cNvPicPr preferRelativeResize="0"/>
          <p:nvPr/>
        </p:nvPicPr>
        <p:blipFill rotWithShape="1">
          <a:blip r:embed="rId3">
            <a:alphaModFix/>
          </a:blip>
          <a:srcRect/>
          <a:stretch/>
        </p:blipFill>
        <p:spPr>
          <a:xfrm>
            <a:off x="995975" y="1895575"/>
            <a:ext cx="7152057" cy="2607350"/>
          </a:xfrm>
          <a:prstGeom prst="rect">
            <a:avLst/>
          </a:prstGeom>
          <a:noFill/>
          <a:ln>
            <a:noFill/>
          </a:ln>
        </p:spPr>
      </p:pic>
      <p:sp>
        <p:nvSpPr>
          <p:cNvPr id="2" name="Slide Number Placeholder 1">
            <a:extLst>
              <a:ext uri="{FF2B5EF4-FFF2-40B4-BE49-F238E27FC236}">
                <a16:creationId xmlns:a16="http://schemas.microsoft.com/office/drawing/2014/main" id="{33594DB2-F3A2-4DDE-B2F9-52C2CEC281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BDE91F-1814-47C8-89F5-220FE3D5F8FB}"/>
              </a:ext>
            </a:extLst>
          </p:cNvPr>
          <p:cNvSpPr txBox="1"/>
          <p:nvPr/>
        </p:nvSpPr>
        <p:spPr>
          <a:xfrm>
            <a:off x="658108" y="1257300"/>
            <a:ext cx="7827784" cy="369332"/>
          </a:xfrm>
          <a:prstGeom prst="rect">
            <a:avLst/>
          </a:prstGeom>
          <a:noFill/>
        </p:spPr>
        <p:txBody>
          <a:bodyPr wrap="none" rtlCol="0">
            <a:spAutoFit/>
          </a:bodyPr>
          <a:lstStyle/>
          <a:p>
            <a:r>
              <a:rPr lang="en-US" sz="1800" dirty="0"/>
              <a:t>Conventional noise reduction with Deep Learning are performed by U-net</a:t>
            </a:r>
          </a:p>
        </p:txBody>
      </p:sp>
    </p:spTree>
    <p:extLst>
      <p:ext uri="{BB962C8B-B14F-4D97-AF65-F5344CB8AC3E}">
        <p14:creationId xmlns:p14="http://schemas.microsoft.com/office/powerpoint/2010/main" val="325966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U-net </a:t>
            </a:r>
            <a:r>
              <a:rPr lang="en" dirty="0"/>
              <a:t>Model for Noise-reduction</a:t>
            </a:r>
            <a:endParaRPr dirty="0"/>
          </a:p>
        </p:txBody>
      </p:sp>
      <p:sp>
        <p:nvSpPr>
          <p:cNvPr id="184" name="Google Shape;184;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U-net (for comparison against ours)</a:t>
            </a:r>
            <a:endParaRPr/>
          </a:p>
        </p:txBody>
      </p:sp>
      <p:pic>
        <p:nvPicPr>
          <p:cNvPr id="185" name="Google Shape;185;p27"/>
          <p:cNvPicPr preferRelativeResize="0"/>
          <p:nvPr/>
        </p:nvPicPr>
        <p:blipFill rotWithShape="1">
          <a:blip r:embed="rId3">
            <a:alphaModFix/>
          </a:blip>
          <a:srcRect/>
          <a:stretch/>
        </p:blipFill>
        <p:spPr>
          <a:xfrm>
            <a:off x="1600200" y="1550375"/>
            <a:ext cx="5943600" cy="3324225"/>
          </a:xfrm>
          <a:prstGeom prst="rect">
            <a:avLst/>
          </a:prstGeom>
          <a:noFill/>
          <a:ln>
            <a:noFill/>
          </a:ln>
        </p:spPr>
      </p:pic>
      <p:sp>
        <p:nvSpPr>
          <p:cNvPr id="2" name="Slide Number Placeholder 1">
            <a:extLst>
              <a:ext uri="{FF2B5EF4-FFF2-40B4-BE49-F238E27FC236}">
                <a16:creationId xmlns:a16="http://schemas.microsoft.com/office/drawing/2014/main" id="{81C5085C-1B37-4E7D-AE83-00D4DE63E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BDE91F-1814-47C8-89F5-220FE3D5F8FB}"/>
              </a:ext>
            </a:extLst>
          </p:cNvPr>
          <p:cNvSpPr txBox="1"/>
          <p:nvPr/>
        </p:nvSpPr>
        <p:spPr>
          <a:xfrm>
            <a:off x="658108" y="1257300"/>
            <a:ext cx="6699270" cy="923330"/>
          </a:xfrm>
          <a:prstGeom prst="rect">
            <a:avLst/>
          </a:prstGeom>
          <a:noFill/>
        </p:spPr>
        <p:txBody>
          <a:bodyPr wrap="none" rtlCol="0">
            <a:spAutoFit/>
          </a:bodyPr>
          <a:lstStyle/>
          <a:p>
            <a:r>
              <a:rPr lang="en-US" sz="1800" dirty="0"/>
              <a:t>Conventional noise reduction are performed by U-net</a:t>
            </a:r>
          </a:p>
          <a:p>
            <a:endParaRPr lang="en-US" sz="1800" dirty="0"/>
          </a:p>
          <a:p>
            <a:r>
              <a:rPr lang="en-US" sz="1800" i="1" dirty="0"/>
              <a:t>However, </a:t>
            </a:r>
            <a:r>
              <a:rPr lang="en-US" sz="1800" dirty="0"/>
              <a:t>U-net maps from image-space to similar image-space</a:t>
            </a:r>
            <a:endParaRPr lang="en-US" sz="1800" i="1" dirty="0"/>
          </a:p>
        </p:txBody>
      </p:sp>
    </p:spTree>
    <p:extLst>
      <p:ext uri="{BB962C8B-B14F-4D97-AF65-F5344CB8AC3E}">
        <p14:creationId xmlns:p14="http://schemas.microsoft.com/office/powerpoint/2010/main" val="42809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211688" y="174875"/>
            <a:ext cx="8520600" cy="475206"/>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Result: </a:t>
            </a:r>
            <a:r>
              <a:rPr lang="en-US" dirty="0"/>
              <a:t>reconstructions</a:t>
            </a:r>
            <a:endParaRPr dirty="0"/>
          </a:p>
        </p:txBody>
      </p:sp>
      <p:pic>
        <p:nvPicPr>
          <p:cNvPr id="192" name="Google Shape;192;p28"/>
          <p:cNvPicPr preferRelativeResize="0"/>
          <p:nvPr/>
        </p:nvPicPr>
        <p:blipFill>
          <a:blip r:embed="rId3">
            <a:alphaModFix/>
          </a:blip>
          <a:stretch>
            <a:fillRect/>
          </a:stretch>
        </p:blipFill>
        <p:spPr>
          <a:xfrm>
            <a:off x="2848973" y="1036823"/>
            <a:ext cx="5822100" cy="3890600"/>
          </a:xfrm>
          <a:prstGeom prst="rect">
            <a:avLst/>
          </a:prstGeom>
          <a:noFill/>
          <a:ln>
            <a:noFill/>
          </a:ln>
        </p:spPr>
      </p:pic>
      <p:sp>
        <p:nvSpPr>
          <p:cNvPr id="4" name="Slide Number Placeholder 3">
            <a:extLst>
              <a:ext uri="{FF2B5EF4-FFF2-40B4-BE49-F238E27FC236}">
                <a16:creationId xmlns:a16="http://schemas.microsoft.com/office/drawing/2014/main" id="{4455EA40-FCFB-4A57-818F-34B4351A6E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extBox 4">
            <a:extLst>
              <a:ext uri="{FF2B5EF4-FFF2-40B4-BE49-F238E27FC236}">
                <a16:creationId xmlns:a16="http://schemas.microsoft.com/office/drawing/2014/main" id="{F0C217F6-150B-4591-9EA3-D3FA14D1A300}"/>
              </a:ext>
            </a:extLst>
          </p:cNvPr>
          <p:cNvSpPr txBox="1"/>
          <p:nvPr/>
        </p:nvSpPr>
        <p:spPr>
          <a:xfrm>
            <a:off x="2993231" y="720341"/>
            <a:ext cx="5602816" cy="246221"/>
          </a:xfrm>
          <a:prstGeom prst="rect">
            <a:avLst/>
          </a:prstGeom>
          <a:noFill/>
        </p:spPr>
        <p:txBody>
          <a:bodyPr wrap="none" rtlCol="0">
            <a:spAutoFit/>
          </a:bodyPr>
          <a:lstStyle/>
          <a:p>
            <a:r>
              <a:rPr lang="en-US" sz="1000" dirty="0"/>
              <a:t>Image-0               Image-1              Image-2               Image-3              Image-4                Image-5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Radon Transform</a:t>
            </a:r>
            <a:endParaRPr/>
          </a:p>
        </p:txBody>
      </p:sp>
      <p:sp>
        <p:nvSpPr>
          <p:cNvPr id="60" name="Google Shape;6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Integral Projection</a:t>
            </a:r>
            <a:endParaRPr/>
          </a:p>
        </p:txBody>
      </p:sp>
      <p:pic>
        <p:nvPicPr>
          <p:cNvPr id="61" name="Google Shape;61;p14"/>
          <p:cNvPicPr preferRelativeResize="0"/>
          <p:nvPr/>
        </p:nvPicPr>
        <p:blipFill rotWithShape="1">
          <a:blip r:embed="rId3">
            <a:alphaModFix/>
          </a:blip>
          <a:srcRect/>
          <a:stretch/>
        </p:blipFill>
        <p:spPr>
          <a:xfrm>
            <a:off x="2533399" y="1727674"/>
            <a:ext cx="3549700" cy="3041799"/>
          </a:xfrm>
          <a:prstGeom prst="rect">
            <a:avLst/>
          </a:prstGeom>
          <a:noFill/>
          <a:ln>
            <a:noFill/>
          </a:ln>
        </p:spPr>
      </p:pic>
      <p:sp>
        <p:nvSpPr>
          <p:cNvPr id="2" name="Slide Number Placeholder 1">
            <a:extLst>
              <a:ext uri="{FF2B5EF4-FFF2-40B4-BE49-F238E27FC236}">
                <a16:creationId xmlns:a16="http://schemas.microsoft.com/office/drawing/2014/main" id="{5CC41CB1-8E29-490F-8F88-6CDE4C9F40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a:buSzPct val="111111"/>
            </a:pPr>
            <a:r>
              <a:rPr lang="en" dirty="0"/>
              <a:t>Result: </a:t>
            </a:r>
            <a:r>
              <a:rPr lang="en-US" sz="2200" i="1" dirty="0"/>
              <a:t>Comparison Metrics</a:t>
            </a:r>
            <a:endParaRPr sz="2200" i="1" dirty="0"/>
          </a:p>
        </p:txBody>
      </p:sp>
      <p:sp>
        <p:nvSpPr>
          <p:cNvPr id="198" name="Google Shape;198;p29"/>
          <p:cNvSpPr txBox="1">
            <a:spLocks noGrp="1"/>
          </p:cNvSpPr>
          <p:nvPr>
            <p:ph type="body" idx="1"/>
          </p:nvPr>
        </p:nvSpPr>
        <p:spPr>
          <a:xfrm>
            <a:off x="311700" y="1152475"/>
            <a:ext cx="8520600" cy="35823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1200"/>
              </a:spcBef>
              <a:spcAft>
                <a:spcPts val="0"/>
              </a:spcAft>
              <a:buSzPts val="1400"/>
              <a:buAutoNum type="arabicPeriod"/>
            </a:pPr>
            <a:r>
              <a:rPr lang="en" sz="1400" dirty="0"/>
              <a:t>Visual Information Fidelity (VIF)</a:t>
            </a:r>
            <a:endParaRPr sz="1400" dirty="0"/>
          </a:p>
          <a:p>
            <a:pPr marL="457200" lvl="0" indent="0" algn="l" rtl="0">
              <a:lnSpc>
                <a:spcPct val="115000"/>
              </a:lnSpc>
              <a:spcBef>
                <a:spcPts val="1200"/>
              </a:spcBef>
              <a:spcAft>
                <a:spcPts val="0"/>
              </a:spcAft>
              <a:buNone/>
            </a:pPr>
            <a:endParaRPr sz="1400" dirty="0"/>
          </a:p>
          <a:p>
            <a:pPr marL="457200" lvl="0" indent="0" algn="l" rtl="0">
              <a:lnSpc>
                <a:spcPct val="115000"/>
              </a:lnSpc>
              <a:spcBef>
                <a:spcPts val="1200"/>
              </a:spcBef>
              <a:spcAft>
                <a:spcPts val="0"/>
              </a:spcAft>
              <a:buNone/>
            </a:pPr>
            <a:endParaRPr sz="1400" dirty="0"/>
          </a:p>
          <a:p>
            <a:pPr marL="457200" lvl="0" indent="0" algn="l" rtl="0">
              <a:lnSpc>
                <a:spcPct val="115000"/>
              </a:lnSpc>
              <a:spcBef>
                <a:spcPts val="1200"/>
              </a:spcBef>
              <a:spcAft>
                <a:spcPts val="0"/>
              </a:spcAft>
              <a:buNone/>
            </a:pPr>
            <a:r>
              <a:rPr lang="en" sz="1400" dirty="0"/>
              <a:t>Where:</a:t>
            </a:r>
            <a:endParaRPr sz="1400" dirty="0"/>
          </a:p>
          <a:p>
            <a:pPr marL="457200" lvl="0" indent="457200" algn="l" rtl="0">
              <a:lnSpc>
                <a:spcPct val="115000"/>
              </a:lnSpc>
              <a:spcBef>
                <a:spcPts val="1200"/>
              </a:spcBef>
              <a:spcAft>
                <a:spcPts val="0"/>
              </a:spcAft>
              <a:buNone/>
            </a:pPr>
            <a:r>
              <a:rPr lang="en" sz="1400" dirty="0"/>
              <a:t>I(x;y) - Mutual information between x and y</a:t>
            </a:r>
            <a:endParaRPr sz="1400" dirty="0"/>
          </a:p>
          <a:p>
            <a:pPr marL="457200" lvl="0" indent="457200" algn="l" rtl="0">
              <a:lnSpc>
                <a:spcPct val="115000"/>
              </a:lnSpc>
              <a:spcBef>
                <a:spcPts val="1200"/>
              </a:spcBef>
              <a:spcAft>
                <a:spcPts val="0"/>
              </a:spcAft>
              <a:buNone/>
            </a:pPr>
            <a:r>
              <a:rPr lang="en" sz="1400" dirty="0"/>
              <a:t>C - Reference image</a:t>
            </a:r>
            <a:endParaRPr sz="1400" dirty="0"/>
          </a:p>
          <a:p>
            <a:pPr marL="457200" lvl="0" indent="457200" algn="l" rtl="0">
              <a:lnSpc>
                <a:spcPct val="115000"/>
              </a:lnSpc>
              <a:spcBef>
                <a:spcPts val="1200"/>
              </a:spcBef>
              <a:spcAft>
                <a:spcPts val="0"/>
              </a:spcAft>
              <a:buNone/>
            </a:pPr>
            <a:r>
              <a:rPr lang="en" sz="1400" dirty="0"/>
              <a:t>E - Visual signal of C at the output of human visual system (HVS)</a:t>
            </a:r>
            <a:endParaRPr sz="1400" dirty="0"/>
          </a:p>
          <a:p>
            <a:pPr marL="457200" lvl="0" indent="457200" algn="l" rtl="0">
              <a:lnSpc>
                <a:spcPct val="115000"/>
              </a:lnSpc>
              <a:spcBef>
                <a:spcPts val="1200"/>
              </a:spcBef>
              <a:spcAft>
                <a:spcPts val="1200"/>
              </a:spcAft>
              <a:buSzPts val="1800"/>
              <a:buNone/>
            </a:pPr>
            <a:r>
              <a:rPr lang="en" sz="1400" dirty="0"/>
              <a:t>F - Visual signal of distorted C at the output of HVS</a:t>
            </a:r>
            <a:endParaRPr sz="1400" dirty="0"/>
          </a:p>
        </p:txBody>
      </p:sp>
      <p:pic>
        <p:nvPicPr>
          <p:cNvPr id="199" name="Google Shape;199;p29" descr="{&quot;mathml&quot;:&quot;&lt;math style=\&quot;font-family:stix;font-size:16px;\&quot; xmlns=\&quot;http://www.w3.org/1998/Math/MathML\&quot;&gt;&lt;mstyle mathsize=\&quot;16px\&quot;&gt;&lt;mi&gt;V&lt;/mi&gt;&lt;mi&gt;I&lt;/mi&gt;&lt;mi&gt;F&lt;/mi&gt;&lt;mo&gt;=&lt;/mo&gt;&lt;mfrac&gt;&lt;mrow&gt;&lt;mi&gt;D&lt;/mi&gt;&lt;mi&gt;i&lt;/mi&gt;&lt;mi&gt;s&lt;/mi&gt;&lt;mi&gt;t&lt;/mi&gt;&lt;mi&gt;o&lt;/mi&gt;&lt;mi&gt;r&lt;/mi&gt;&lt;mi&gt;t&lt;/mi&gt;&lt;mi&gt;e&lt;/mi&gt;&lt;mi&gt;d&lt;/mi&gt;&lt;mo&gt;&amp;#xA0;&lt;/mo&gt;&lt;mi&gt;I&lt;/mi&gt;&lt;mi&gt;m&lt;/mi&gt;&lt;mi&gt;a&lt;/mi&gt;&lt;mi&gt;g&lt;/mi&gt;&lt;mi&gt;e&lt;/mi&gt;&lt;mo&gt;&amp;#xA0;&lt;/mo&gt;&lt;mi&gt;I&lt;/mi&gt;&lt;mi&gt;n&lt;/mi&gt;&lt;mi&gt;f&lt;/mi&gt;&lt;mi&gt;o&lt;/mi&gt;&lt;mi&gt;r&lt;/mi&gt;&lt;mi&gt;m&lt;/mi&gt;&lt;mi&gt;a&lt;/mi&gt;&lt;mi&gt;t&lt;/mi&gt;&lt;mi&gt;i&lt;/mi&gt;&lt;mi&gt;o&lt;/mi&gt;&lt;mi&gt;n&lt;/mi&gt;&lt;/mrow&gt;&lt;mrow&gt;&lt;mi&gt;R&lt;/mi&gt;&lt;mi&gt;e&lt;/mi&gt;&lt;mi&gt;f&lt;/mi&gt;&lt;mi&gt;e&lt;/mi&gt;&lt;mi&gt;r&lt;/mi&gt;&lt;mi&gt;e&lt;/mi&gt;&lt;mi&gt;n&lt;/mi&gt;&lt;mi&gt;c&lt;/mi&gt;&lt;mi&gt;e&lt;/mi&gt;&lt;mo&gt;&amp;#xA0;&lt;/mo&gt;&lt;mi&gt;I&lt;/mi&gt;&lt;mi&gt;m&lt;/mi&gt;&lt;mi&gt;a&lt;/mi&gt;&lt;mi&gt;g&lt;/mi&gt;&lt;mi&gt;e&lt;/mi&gt;&lt;mo&gt;&amp;#xA0;&lt;/mo&gt;&lt;mi&gt;I&lt;/mi&gt;&lt;mi&gt;n&lt;/mi&gt;&lt;mi&gt;f&lt;/mi&gt;&lt;mi&gt;o&lt;/mi&gt;&lt;mi&gt;r&lt;/mi&gt;&lt;mi&gt;m&lt;/mi&gt;&lt;mi&gt;a&lt;/mi&gt;&lt;mi&gt;t&lt;/mi&gt;&lt;mi&gt;i&lt;/mi&gt;&lt;mi&gt;o&lt;/mi&gt;&lt;mi&gt;n&lt;/mi&gt;&lt;/mrow&gt;&lt;/mfrac&gt;&lt;mo&gt;=&lt;/mo&gt;&lt;mfrac&gt;&lt;mrow&gt;&lt;mi&gt;I&lt;/mi&gt;&lt;mfenced&gt;&lt;mrow&gt;&lt;mi&gt;C&lt;/mi&gt;&lt;mo&gt;;&lt;/mo&gt;&lt;mi&gt;F&lt;/mi&gt;&lt;/mrow&gt;&lt;/mfenced&gt;&lt;/mrow&gt;&lt;mrow&gt;&lt;mi&gt;I&lt;/mi&gt;&lt;mfenced&gt;&lt;mrow&gt;&lt;mi&gt;C&lt;/mi&gt;&lt;mo&gt;;&lt;/mo&gt;&lt;mi&gt;E&lt;/mi&gt;&lt;/mrow&gt;&lt;/mfenced&gt;&lt;/mrow&gt;&lt;/mfrac&gt;&lt;/mstyle&gt;&lt;/math&gt;&quot;,&quot;truncated&quot;:false}" title="V I F equals fraction numerator D i s t o r t e d space I m a g e space I n f o r m a t i o n over denominator R e f e r e n c e space I m a g e space I n f o r m a t i o n end fraction equals fraction numerator I open parentheses C semicolon F close parentheses over denominator I open parentheses C semicolon E close parentheses end fraction"/>
          <p:cNvPicPr preferRelativeResize="0"/>
          <p:nvPr/>
        </p:nvPicPr>
        <p:blipFill>
          <a:blip r:embed="rId3">
            <a:alphaModFix/>
          </a:blip>
          <a:stretch>
            <a:fillRect/>
          </a:stretch>
        </p:blipFill>
        <p:spPr>
          <a:xfrm>
            <a:off x="2515581" y="2169323"/>
            <a:ext cx="4112837" cy="508203"/>
          </a:xfrm>
          <a:prstGeom prst="rect">
            <a:avLst/>
          </a:prstGeom>
          <a:noFill/>
          <a:ln>
            <a:noFill/>
          </a:ln>
        </p:spPr>
      </p:pic>
      <p:sp>
        <p:nvSpPr>
          <p:cNvPr id="2" name="Slide Number Placeholder 1">
            <a:extLst>
              <a:ext uri="{FF2B5EF4-FFF2-40B4-BE49-F238E27FC236}">
                <a16:creationId xmlns:a16="http://schemas.microsoft.com/office/drawing/2014/main" id="{9DEF6C23-17A3-449B-BB6F-EFD7C12B2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a:t>
            </a:r>
            <a:endParaRPr/>
          </a:p>
        </p:txBody>
      </p:sp>
      <p:sp>
        <p:nvSpPr>
          <p:cNvPr id="205" name="Google Shape;205;p30"/>
          <p:cNvSpPr txBox="1">
            <a:spLocks noGrp="1"/>
          </p:cNvSpPr>
          <p:nvPr>
            <p:ph type="body" idx="1"/>
          </p:nvPr>
        </p:nvSpPr>
        <p:spPr>
          <a:xfrm>
            <a:off x="311700" y="1152475"/>
            <a:ext cx="8520600" cy="3582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Comparison</a:t>
            </a:r>
            <a:endParaRPr/>
          </a:p>
          <a:p>
            <a:pPr marL="457200" lvl="0" indent="-317500" algn="l" rtl="0">
              <a:lnSpc>
                <a:spcPct val="115000"/>
              </a:lnSpc>
              <a:spcBef>
                <a:spcPts val="1200"/>
              </a:spcBef>
              <a:spcAft>
                <a:spcPts val="0"/>
              </a:spcAft>
              <a:buSzPts val="1400"/>
              <a:buChar char="●"/>
            </a:pPr>
            <a:r>
              <a:rPr lang="en" sz="1400"/>
              <a:t>Visual Information Fidelity (VIF)</a:t>
            </a:r>
            <a:endParaRPr sz="1400"/>
          </a:p>
        </p:txBody>
      </p:sp>
      <p:pic>
        <p:nvPicPr>
          <p:cNvPr id="206" name="Google Shape;206;p30"/>
          <p:cNvPicPr preferRelativeResize="0"/>
          <p:nvPr/>
        </p:nvPicPr>
        <p:blipFill>
          <a:blip r:embed="rId3">
            <a:alphaModFix/>
          </a:blip>
          <a:stretch>
            <a:fillRect/>
          </a:stretch>
        </p:blipFill>
        <p:spPr>
          <a:xfrm>
            <a:off x="311700" y="2173212"/>
            <a:ext cx="8520602" cy="2425538"/>
          </a:xfrm>
          <a:prstGeom prst="rect">
            <a:avLst/>
          </a:prstGeom>
          <a:noFill/>
          <a:ln>
            <a:noFill/>
          </a:ln>
        </p:spPr>
      </p:pic>
      <p:sp>
        <p:nvSpPr>
          <p:cNvPr id="2" name="Slide Number Placeholder 1">
            <a:extLst>
              <a:ext uri="{FF2B5EF4-FFF2-40B4-BE49-F238E27FC236}">
                <a16:creationId xmlns:a16="http://schemas.microsoft.com/office/drawing/2014/main" id="{9087C60E-BE1E-4B40-8653-BA6EE1E846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Result: </a:t>
            </a:r>
            <a:r>
              <a:rPr lang="en-US" sz="2200" i="1" dirty="0"/>
              <a:t>Comparison Metrics</a:t>
            </a:r>
            <a:endParaRPr sz="2200" i="1" dirty="0"/>
          </a:p>
        </p:txBody>
      </p:sp>
      <p:sp>
        <p:nvSpPr>
          <p:cNvPr id="212" name="Google Shape;21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39700" lvl="0" indent="0" algn="l" rtl="0">
              <a:lnSpc>
                <a:spcPct val="95000"/>
              </a:lnSpc>
              <a:spcBef>
                <a:spcPts val="1200"/>
              </a:spcBef>
              <a:spcAft>
                <a:spcPts val="0"/>
              </a:spcAft>
              <a:buSzPts val="1400"/>
              <a:buNone/>
            </a:pPr>
            <a:r>
              <a:rPr lang="en" sz="1400" dirty="0"/>
              <a:t>2.  Signal-to-noise Ratio (SNR)</a:t>
            </a:r>
            <a:endParaRPr sz="1400" dirty="0"/>
          </a:p>
          <a:p>
            <a:pPr marL="457200" lvl="0" indent="0" algn="l" rtl="0">
              <a:lnSpc>
                <a:spcPct val="95000"/>
              </a:lnSpc>
              <a:spcBef>
                <a:spcPts val="1200"/>
              </a:spcBef>
              <a:spcAft>
                <a:spcPts val="0"/>
              </a:spcAft>
              <a:buSzPts val="1800"/>
              <a:buNone/>
            </a:pPr>
            <a:endParaRPr sz="1400" dirty="0"/>
          </a:p>
          <a:p>
            <a:pPr marL="457200" lvl="0" indent="0" algn="l" rtl="0">
              <a:lnSpc>
                <a:spcPct val="95000"/>
              </a:lnSpc>
              <a:spcBef>
                <a:spcPts val="1200"/>
              </a:spcBef>
              <a:spcAft>
                <a:spcPts val="0"/>
              </a:spcAft>
              <a:buSzPts val="1800"/>
              <a:buNone/>
            </a:pPr>
            <a:endParaRPr sz="1400" dirty="0"/>
          </a:p>
          <a:p>
            <a:pPr marL="139700" lvl="0" indent="0" algn="l" rtl="0">
              <a:lnSpc>
                <a:spcPct val="95000"/>
              </a:lnSpc>
              <a:spcBef>
                <a:spcPts val="1200"/>
              </a:spcBef>
              <a:spcAft>
                <a:spcPts val="0"/>
              </a:spcAft>
              <a:buSzPts val="1400"/>
              <a:buNone/>
            </a:pPr>
            <a:r>
              <a:rPr lang="en" sz="1400" dirty="0"/>
              <a:t>3.  Contrast-to-noise Ratio (CNR)</a:t>
            </a:r>
            <a:endParaRPr sz="1400" dirty="0"/>
          </a:p>
          <a:p>
            <a:pPr marL="457200" lvl="0" indent="0" algn="l" rtl="0">
              <a:lnSpc>
                <a:spcPct val="95000"/>
              </a:lnSpc>
              <a:spcBef>
                <a:spcPts val="1200"/>
              </a:spcBef>
              <a:spcAft>
                <a:spcPts val="1200"/>
              </a:spcAft>
              <a:buSzPts val="1800"/>
              <a:buNone/>
            </a:pPr>
            <a:endParaRPr sz="1400" dirty="0"/>
          </a:p>
        </p:txBody>
      </p:sp>
      <p:pic>
        <p:nvPicPr>
          <p:cNvPr id="213" name="Google Shape;213;p31" title="[89,89,89,&quot;https://latex-staging.easygenerator.com/eqneditor/editor.php?latex=%0ASNR%20%3D%20%5Cfrac%7B%5Cmu_%7BROI%7D%7D%7B%5Csigma_%7Bbackground%7D%7D%0A#0&quot;]"/>
          <p:cNvPicPr preferRelativeResize="0"/>
          <p:nvPr/>
        </p:nvPicPr>
        <p:blipFill rotWithShape="1">
          <a:blip r:embed="rId3">
            <a:alphaModFix/>
          </a:blip>
          <a:srcRect/>
          <a:stretch/>
        </p:blipFill>
        <p:spPr>
          <a:xfrm>
            <a:off x="3122925" y="1966175"/>
            <a:ext cx="1676399" cy="444500"/>
          </a:xfrm>
          <a:prstGeom prst="rect">
            <a:avLst/>
          </a:prstGeom>
          <a:noFill/>
          <a:ln>
            <a:noFill/>
          </a:ln>
        </p:spPr>
      </p:pic>
      <p:pic>
        <p:nvPicPr>
          <p:cNvPr id="214" name="Google Shape;214;p31" title="[89,89,89,&quot;https://latex-staging.easygenerator.com/eqneditor/editor.php?latex=%0ACNR%20%3D%20%5Cfrac%7B%5Cmu_%7BROI%7D-%5Cmu_%7Bbackground%7D%7D%7B%5Csigma_%7Bbackground%7D%7D%0A#0&quot;]"/>
          <p:cNvPicPr preferRelativeResize="0"/>
          <p:nvPr/>
        </p:nvPicPr>
        <p:blipFill rotWithShape="1">
          <a:blip r:embed="rId4">
            <a:alphaModFix/>
          </a:blip>
          <a:srcRect/>
          <a:stretch/>
        </p:blipFill>
        <p:spPr>
          <a:xfrm>
            <a:off x="2754625" y="3359125"/>
            <a:ext cx="2413002" cy="444500"/>
          </a:xfrm>
          <a:prstGeom prst="rect">
            <a:avLst/>
          </a:prstGeom>
          <a:noFill/>
          <a:ln>
            <a:noFill/>
          </a:ln>
        </p:spPr>
      </p:pic>
      <p:sp>
        <p:nvSpPr>
          <p:cNvPr id="2" name="Slide Number Placeholder 1">
            <a:extLst>
              <a:ext uri="{FF2B5EF4-FFF2-40B4-BE49-F238E27FC236}">
                <a16:creationId xmlns:a16="http://schemas.microsoft.com/office/drawing/2014/main" id="{18BF3EA2-E490-4AB9-91F5-AC760FD863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TextBox 2">
            <a:extLst>
              <a:ext uri="{FF2B5EF4-FFF2-40B4-BE49-F238E27FC236}">
                <a16:creationId xmlns:a16="http://schemas.microsoft.com/office/drawing/2014/main" id="{A292931B-C322-49A1-8C42-5D8FEFABC3B0}"/>
              </a:ext>
            </a:extLst>
          </p:cNvPr>
          <p:cNvSpPr txBox="1"/>
          <p:nvPr/>
        </p:nvSpPr>
        <p:spPr>
          <a:xfrm>
            <a:off x="6100763" y="1966175"/>
            <a:ext cx="2460930" cy="954107"/>
          </a:xfrm>
          <a:prstGeom prst="rect">
            <a:avLst/>
          </a:prstGeom>
          <a:noFill/>
        </p:spPr>
        <p:txBody>
          <a:bodyPr wrap="none" rtlCol="0">
            <a:spAutoFit/>
          </a:bodyPr>
          <a:lstStyle/>
          <a:p>
            <a:r>
              <a:rPr lang="en-US" dirty="0"/>
              <a:t> µ is mean and </a:t>
            </a:r>
          </a:p>
          <a:p>
            <a:r>
              <a:rPr lang="en-US" dirty="0"/>
              <a:t>sigma is standard deviation</a:t>
            </a:r>
          </a:p>
          <a:p>
            <a:endParaRPr lang="en-US" dirty="0"/>
          </a:p>
          <a:p>
            <a:r>
              <a:rPr lang="en-US" i="1" dirty="0"/>
              <a:t>ROI region of interest (heart)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a:t>
            </a:r>
            <a:endParaRPr/>
          </a:p>
        </p:txBody>
      </p:sp>
      <p:sp>
        <p:nvSpPr>
          <p:cNvPr id="220" name="Google Shape;220;p32"/>
          <p:cNvSpPr txBox="1">
            <a:spLocks noGrp="1"/>
          </p:cNvSpPr>
          <p:nvPr>
            <p:ph type="body" idx="1"/>
          </p:nvPr>
        </p:nvSpPr>
        <p:spPr>
          <a:xfrm>
            <a:off x="311700" y="923200"/>
            <a:ext cx="8520600" cy="3645600"/>
          </a:xfrm>
          <a:prstGeom prst="rect">
            <a:avLst/>
          </a:prstGeom>
          <a:noFill/>
          <a:ln>
            <a:noFill/>
          </a:ln>
        </p:spPr>
        <p:txBody>
          <a:bodyPr spcFirstLastPara="1" wrap="square" lIns="91425" tIns="91425" rIns="91425" bIns="91425" anchor="t" anchorCtr="0">
            <a:noAutofit/>
          </a:bodyPr>
          <a:lstStyle/>
          <a:p>
            <a:pPr marL="457200" lvl="0" indent="-317500" algn="l" rtl="0">
              <a:lnSpc>
                <a:spcPct val="95000"/>
              </a:lnSpc>
              <a:spcBef>
                <a:spcPts val="1200"/>
              </a:spcBef>
              <a:spcAft>
                <a:spcPts val="0"/>
              </a:spcAft>
              <a:buSzPts val="1400"/>
              <a:buChar char="●"/>
            </a:pPr>
            <a:r>
              <a:rPr lang="en" sz="1400"/>
              <a:t>Signal-to-noise Ratio (SNR)</a:t>
            </a:r>
            <a:endParaRPr sz="1400"/>
          </a:p>
          <a:p>
            <a:pPr marL="457200" lvl="0" indent="0" algn="l" rtl="0">
              <a:lnSpc>
                <a:spcPct val="95000"/>
              </a:lnSpc>
              <a:spcBef>
                <a:spcPts val="1200"/>
              </a:spcBef>
              <a:spcAft>
                <a:spcPts val="0"/>
              </a:spcAft>
              <a:buSzPts val="1800"/>
              <a:buNone/>
            </a:pPr>
            <a:endParaRPr sz="1400"/>
          </a:p>
          <a:p>
            <a:pPr marL="457200" lvl="0" indent="0" algn="l" rtl="0">
              <a:lnSpc>
                <a:spcPct val="95000"/>
              </a:lnSpc>
              <a:spcBef>
                <a:spcPts val="1200"/>
              </a:spcBef>
              <a:spcAft>
                <a:spcPts val="0"/>
              </a:spcAft>
              <a:buSzPts val="1800"/>
              <a:buNone/>
            </a:pPr>
            <a:endParaRPr sz="1400"/>
          </a:p>
          <a:p>
            <a:pPr marL="457200" lvl="0" indent="0" algn="l" rtl="0">
              <a:lnSpc>
                <a:spcPct val="95000"/>
              </a:lnSpc>
              <a:spcBef>
                <a:spcPts val="1200"/>
              </a:spcBef>
              <a:spcAft>
                <a:spcPts val="0"/>
              </a:spcAft>
              <a:buNone/>
            </a:pPr>
            <a:endParaRPr sz="1400"/>
          </a:p>
          <a:p>
            <a:pPr marL="0" lvl="0" indent="0" algn="l" rtl="0">
              <a:lnSpc>
                <a:spcPct val="95000"/>
              </a:lnSpc>
              <a:spcBef>
                <a:spcPts val="1200"/>
              </a:spcBef>
              <a:spcAft>
                <a:spcPts val="0"/>
              </a:spcAft>
              <a:buNone/>
            </a:pPr>
            <a:endParaRPr sz="1400"/>
          </a:p>
          <a:p>
            <a:pPr marL="0" lvl="0" indent="0" algn="l" rtl="0">
              <a:lnSpc>
                <a:spcPct val="95000"/>
              </a:lnSpc>
              <a:spcBef>
                <a:spcPts val="1200"/>
              </a:spcBef>
              <a:spcAft>
                <a:spcPts val="0"/>
              </a:spcAft>
              <a:buNone/>
            </a:pPr>
            <a:endParaRPr sz="1400"/>
          </a:p>
          <a:p>
            <a:pPr marL="457200" lvl="0" indent="-317500" algn="l" rtl="0">
              <a:lnSpc>
                <a:spcPct val="95000"/>
              </a:lnSpc>
              <a:spcBef>
                <a:spcPts val="1200"/>
              </a:spcBef>
              <a:spcAft>
                <a:spcPts val="0"/>
              </a:spcAft>
              <a:buSzPts val="1400"/>
              <a:buChar char="●"/>
            </a:pPr>
            <a:r>
              <a:rPr lang="en" sz="1400"/>
              <a:t>Contrast-to-noise Ratio (CNR)</a:t>
            </a:r>
            <a:endParaRPr sz="1400"/>
          </a:p>
          <a:p>
            <a:pPr marL="457200" lvl="0" indent="0" algn="l" rtl="0">
              <a:lnSpc>
                <a:spcPct val="95000"/>
              </a:lnSpc>
              <a:spcBef>
                <a:spcPts val="1200"/>
              </a:spcBef>
              <a:spcAft>
                <a:spcPts val="1200"/>
              </a:spcAft>
              <a:buSzPts val="1800"/>
              <a:buNone/>
            </a:pPr>
            <a:endParaRPr sz="1400"/>
          </a:p>
        </p:txBody>
      </p:sp>
      <p:pic>
        <p:nvPicPr>
          <p:cNvPr id="221" name="Google Shape;221;p32"/>
          <p:cNvPicPr preferRelativeResize="0"/>
          <p:nvPr/>
        </p:nvPicPr>
        <p:blipFill>
          <a:blip r:embed="rId3">
            <a:alphaModFix/>
          </a:blip>
          <a:stretch>
            <a:fillRect/>
          </a:stretch>
        </p:blipFill>
        <p:spPr>
          <a:xfrm>
            <a:off x="1343875" y="1136375"/>
            <a:ext cx="6456248" cy="1844199"/>
          </a:xfrm>
          <a:prstGeom prst="rect">
            <a:avLst/>
          </a:prstGeom>
          <a:noFill/>
          <a:ln>
            <a:noFill/>
          </a:ln>
        </p:spPr>
      </p:pic>
      <p:pic>
        <p:nvPicPr>
          <p:cNvPr id="222" name="Google Shape;222;p32"/>
          <p:cNvPicPr preferRelativeResize="0"/>
          <p:nvPr/>
        </p:nvPicPr>
        <p:blipFill>
          <a:blip r:embed="rId4">
            <a:alphaModFix/>
          </a:blip>
          <a:stretch>
            <a:fillRect/>
          </a:stretch>
        </p:blipFill>
        <p:spPr>
          <a:xfrm>
            <a:off x="1343875" y="3299300"/>
            <a:ext cx="6456253" cy="1844199"/>
          </a:xfrm>
          <a:prstGeom prst="rect">
            <a:avLst/>
          </a:prstGeom>
          <a:noFill/>
          <a:ln>
            <a:noFill/>
          </a:ln>
        </p:spPr>
      </p:pic>
      <p:sp>
        <p:nvSpPr>
          <p:cNvPr id="2" name="Slide Number Placeholder 1">
            <a:extLst>
              <a:ext uri="{FF2B5EF4-FFF2-40B4-BE49-F238E27FC236}">
                <a16:creationId xmlns:a16="http://schemas.microsoft.com/office/drawing/2014/main" id="{ADC2CFE8-D70B-4249-8F12-F505869B30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a:t>
            </a:r>
            <a:endParaRPr/>
          </a:p>
        </p:txBody>
      </p:sp>
      <p:sp>
        <p:nvSpPr>
          <p:cNvPr id="228" name="Google Shape;22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dirty="0"/>
              <a:t>Comparison (mean and stdv)</a:t>
            </a:r>
            <a:endParaRPr dirty="0"/>
          </a:p>
        </p:txBody>
      </p:sp>
      <p:pic>
        <p:nvPicPr>
          <p:cNvPr id="229" name="Google Shape;229;p33"/>
          <p:cNvPicPr preferRelativeResize="0"/>
          <p:nvPr/>
        </p:nvPicPr>
        <p:blipFill>
          <a:blip r:embed="rId3">
            <a:alphaModFix/>
          </a:blip>
          <a:stretch>
            <a:fillRect/>
          </a:stretch>
        </p:blipFill>
        <p:spPr>
          <a:xfrm>
            <a:off x="791300" y="1857450"/>
            <a:ext cx="2251124" cy="2310101"/>
          </a:xfrm>
          <a:prstGeom prst="rect">
            <a:avLst/>
          </a:prstGeom>
          <a:noFill/>
          <a:ln>
            <a:noFill/>
          </a:ln>
        </p:spPr>
      </p:pic>
      <p:pic>
        <p:nvPicPr>
          <p:cNvPr id="230" name="Google Shape;230;p33"/>
          <p:cNvPicPr preferRelativeResize="0"/>
          <p:nvPr/>
        </p:nvPicPr>
        <p:blipFill>
          <a:blip r:embed="rId4">
            <a:alphaModFix/>
          </a:blip>
          <a:stretch>
            <a:fillRect/>
          </a:stretch>
        </p:blipFill>
        <p:spPr>
          <a:xfrm>
            <a:off x="3446436" y="1845475"/>
            <a:ext cx="2251125" cy="2334038"/>
          </a:xfrm>
          <a:prstGeom prst="rect">
            <a:avLst/>
          </a:prstGeom>
          <a:noFill/>
          <a:ln>
            <a:noFill/>
          </a:ln>
        </p:spPr>
      </p:pic>
      <p:pic>
        <p:nvPicPr>
          <p:cNvPr id="231" name="Google Shape;231;p33"/>
          <p:cNvPicPr preferRelativeResize="0"/>
          <p:nvPr/>
        </p:nvPicPr>
        <p:blipFill>
          <a:blip r:embed="rId5">
            <a:alphaModFix/>
          </a:blip>
          <a:stretch>
            <a:fillRect/>
          </a:stretch>
        </p:blipFill>
        <p:spPr>
          <a:xfrm>
            <a:off x="6101550" y="1845487"/>
            <a:ext cx="2251125" cy="2334020"/>
          </a:xfrm>
          <a:prstGeom prst="rect">
            <a:avLst/>
          </a:prstGeom>
          <a:noFill/>
          <a:ln>
            <a:noFill/>
          </a:ln>
        </p:spPr>
      </p:pic>
      <p:sp>
        <p:nvSpPr>
          <p:cNvPr id="2" name="TextBox 1">
            <a:extLst>
              <a:ext uri="{FF2B5EF4-FFF2-40B4-BE49-F238E27FC236}">
                <a16:creationId xmlns:a16="http://schemas.microsoft.com/office/drawing/2014/main" id="{7DDF2171-0E50-43C8-A64F-413B28DC6572}"/>
              </a:ext>
            </a:extLst>
          </p:cNvPr>
          <p:cNvSpPr txBox="1"/>
          <p:nvPr/>
        </p:nvSpPr>
        <p:spPr>
          <a:xfrm>
            <a:off x="673931" y="4167551"/>
            <a:ext cx="761747" cy="230832"/>
          </a:xfrm>
          <a:prstGeom prst="rect">
            <a:avLst/>
          </a:prstGeom>
          <a:noFill/>
        </p:spPr>
        <p:txBody>
          <a:bodyPr wrap="none" rtlCol="0">
            <a:spAutoFit/>
          </a:bodyPr>
          <a:lstStyle/>
          <a:p>
            <a:r>
              <a:rPr lang="en-US" sz="900" b="1" dirty="0"/>
              <a:t>0.54±0.042</a:t>
            </a:r>
          </a:p>
        </p:txBody>
      </p:sp>
      <p:sp>
        <p:nvSpPr>
          <p:cNvPr id="8" name="TextBox 7">
            <a:extLst>
              <a:ext uri="{FF2B5EF4-FFF2-40B4-BE49-F238E27FC236}">
                <a16:creationId xmlns:a16="http://schemas.microsoft.com/office/drawing/2014/main" id="{2AA269F4-94B3-4120-B99E-65D21E80C1D4}"/>
              </a:ext>
            </a:extLst>
          </p:cNvPr>
          <p:cNvSpPr txBox="1"/>
          <p:nvPr/>
        </p:nvSpPr>
        <p:spPr>
          <a:xfrm>
            <a:off x="1579886" y="4169314"/>
            <a:ext cx="761747" cy="230832"/>
          </a:xfrm>
          <a:prstGeom prst="rect">
            <a:avLst/>
          </a:prstGeom>
          <a:noFill/>
        </p:spPr>
        <p:txBody>
          <a:bodyPr wrap="none" rtlCol="0">
            <a:spAutoFit/>
          </a:bodyPr>
          <a:lstStyle/>
          <a:p>
            <a:r>
              <a:rPr lang="en-US" sz="900" b="1" dirty="0"/>
              <a:t>0.55±0.036</a:t>
            </a:r>
          </a:p>
        </p:txBody>
      </p:sp>
      <p:sp>
        <p:nvSpPr>
          <p:cNvPr id="9" name="TextBox 8">
            <a:extLst>
              <a:ext uri="{FF2B5EF4-FFF2-40B4-BE49-F238E27FC236}">
                <a16:creationId xmlns:a16="http://schemas.microsoft.com/office/drawing/2014/main" id="{3E63B425-5CC2-4CC3-9110-1178E2309707}"/>
              </a:ext>
            </a:extLst>
          </p:cNvPr>
          <p:cNvSpPr txBox="1"/>
          <p:nvPr/>
        </p:nvSpPr>
        <p:spPr>
          <a:xfrm>
            <a:off x="2391909" y="4165219"/>
            <a:ext cx="761747" cy="230832"/>
          </a:xfrm>
          <a:prstGeom prst="rect">
            <a:avLst/>
          </a:prstGeom>
          <a:noFill/>
        </p:spPr>
        <p:txBody>
          <a:bodyPr wrap="none" rtlCol="0">
            <a:spAutoFit/>
          </a:bodyPr>
          <a:lstStyle/>
          <a:p>
            <a:r>
              <a:rPr lang="en-US" sz="900" b="1" dirty="0"/>
              <a:t>0.45±0.082</a:t>
            </a:r>
          </a:p>
        </p:txBody>
      </p:sp>
      <p:sp>
        <p:nvSpPr>
          <p:cNvPr id="12" name="TextBox 11">
            <a:extLst>
              <a:ext uri="{FF2B5EF4-FFF2-40B4-BE49-F238E27FC236}">
                <a16:creationId xmlns:a16="http://schemas.microsoft.com/office/drawing/2014/main" id="{1597A428-DED5-428E-B8B6-DB9603C0136E}"/>
              </a:ext>
            </a:extLst>
          </p:cNvPr>
          <p:cNvSpPr txBox="1"/>
          <p:nvPr/>
        </p:nvSpPr>
        <p:spPr>
          <a:xfrm>
            <a:off x="3314740" y="4165219"/>
            <a:ext cx="825867" cy="230832"/>
          </a:xfrm>
          <a:prstGeom prst="rect">
            <a:avLst/>
          </a:prstGeom>
          <a:noFill/>
        </p:spPr>
        <p:txBody>
          <a:bodyPr wrap="none" rtlCol="0">
            <a:spAutoFit/>
          </a:bodyPr>
          <a:lstStyle/>
          <a:p>
            <a:r>
              <a:rPr lang="en-US" sz="900" b="1" dirty="0"/>
              <a:t>30.44±10.66</a:t>
            </a:r>
          </a:p>
        </p:txBody>
      </p:sp>
      <p:sp>
        <p:nvSpPr>
          <p:cNvPr id="13" name="TextBox 12">
            <a:extLst>
              <a:ext uri="{FF2B5EF4-FFF2-40B4-BE49-F238E27FC236}">
                <a16:creationId xmlns:a16="http://schemas.microsoft.com/office/drawing/2014/main" id="{E43EF061-CAD8-4022-A9A2-962342714E82}"/>
              </a:ext>
            </a:extLst>
          </p:cNvPr>
          <p:cNvSpPr txBox="1"/>
          <p:nvPr/>
        </p:nvSpPr>
        <p:spPr>
          <a:xfrm>
            <a:off x="4220388" y="4172366"/>
            <a:ext cx="825867" cy="230832"/>
          </a:xfrm>
          <a:prstGeom prst="rect">
            <a:avLst/>
          </a:prstGeom>
          <a:noFill/>
        </p:spPr>
        <p:txBody>
          <a:bodyPr wrap="none" rtlCol="0">
            <a:spAutoFit/>
          </a:bodyPr>
          <a:lstStyle/>
          <a:p>
            <a:r>
              <a:rPr lang="en-US" sz="900" b="1" dirty="0"/>
              <a:t>32.12±11.96</a:t>
            </a:r>
          </a:p>
        </p:txBody>
      </p:sp>
      <p:sp>
        <p:nvSpPr>
          <p:cNvPr id="14" name="TextBox 13">
            <a:extLst>
              <a:ext uri="{FF2B5EF4-FFF2-40B4-BE49-F238E27FC236}">
                <a16:creationId xmlns:a16="http://schemas.microsoft.com/office/drawing/2014/main" id="{361C2797-DFBF-4305-81F6-BCAAD6699210}"/>
              </a:ext>
            </a:extLst>
          </p:cNvPr>
          <p:cNvSpPr txBox="1"/>
          <p:nvPr/>
        </p:nvSpPr>
        <p:spPr>
          <a:xfrm>
            <a:off x="5009028" y="4181039"/>
            <a:ext cx="761747" cy="230832"/>
          </a:xfrm>
          <a:prstGeom prst="rect">
            <a:avLst/>
          </a:prstGeom>
          <a:noFill/>
        </p:spPr>
        <p:txBody>
          <a:bodyPr wrap="none" rtlCol="0">
            <a:spAutoFit/>
          </a:bodyPr>
          <a:lstStyle/>
          <a:p>
            <a:r>
              <a:rPr lang="en-US" sz="900" b="1" dirty="0"/>
              <a:t>20.88±9.72</a:t>
            </a:r>
          </a:p>
        </p:txBody>
      </p:sp>
      <p:sp>
        <p:nvSpPr>
          <p:cNvPr id="3" name="Slide Number Placeholder 2">
            <a:extLst>
              <a:ext uri="{FF2B5EF4-FFF2-40B4-BE49-F238E27FC236}">
                <a16:creationId xmlns:a16="http://schemas.microsoft.com/office/drawing/2014/main" id="{46D31AC3-5031-4D08-B7EC-C351372E42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9AD2C-2135-4105-BC76-E072C438263E}"/>
              </a:ext>
            </a:extLst>
          </p:cNvPr>
          <p:cNvSpPr/>
          <p:nvPr/>
        </p:nvSpPr>
        <p:spPr>
          <a:xfrm>
            <a:off x="964406" y="1395174"/>
            <a:ext cx="7215188" cy="1631216"/>
          </a:xfrm>
          <a:prstGeom prst="rect">
            <a:avLst/>
          </a:prstGeom>
        </p:spPr>
        <p:txBody>
          <a:bodyPr wrap="square">
            <a:spAutoFit/>
          </a:bodyPr>
          <a:lstStyle/>
          <a:p>
            <a:r>
              <a:rPr lang="en-US" sz="2000" i="1" u="sng" dirty="0">
                <a:latin typeface="NimbusRomNo9L-Regu"/>
              </a:rPr>
              <a:t>VIF</a:t>
            </a:r>
            <a:r>
              <a:rPr lang="en-US" sz="2000" dirty="0">
                <a:latin typeface="NimbusRomNo9L-Regu"/>
              </a:rPr>
              <a:t>:</a:t>
            </a:r>
          </a:p>
          <a:p>
            <a:r>
              <a:rPr lang="en-US" sz="2000" dirty="0">
                <a:latin typeface="NimbusRomNo9L-Regu"/>
              </a:rPr>
              <a:t>44 out of 50 reconstructed images CEDA reconstruction is better than U-net denoising</a:t>
            </a:r>
            <a:r>
              <a:rPr lang="en-US" sz="2000">
                <a:latin typeface="NimbusRomNo9L-Regu"/>
              </a:rPr>
              <a:t>, </a:t>
            </a:r>
          </a:p>
          <a:p>
            <a:endParaRPr lang="en-US" sz="2000" dirty="0">
              <a:latin typeface="NimbusRomNo9L-Regu"/>
            </a:endParaRPr>
          </a:p>
          <a:p>
            <a:r>
              <a:rPr lang="en-US" sz="2000" dirty="0">
                <a:latin typeface="NimbusRomNo9L-Regu"/>
              </a:rPr>
              <a:t>and 26 reconstructed images with CEDA is better than CED.</a:t>
            </a:r>
            <a:endParaRPr lang="en-US" sz="2000" dirty="0"/>
          </a:p>
        </p:txBody>
      </p:sp>
    </p:spTree>
    <p:extLst>
      <p:ext uri="{BB962C8B-B14F-4D97-AF65-F5344CB8AC3E}">
        <p14:creationId xmlns:p14="http://schemas.microsoft.com/office/powerpoint/2010/main" val="411027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Radon Transform</a:t>
            </a:r>
            <a:endParaRPr/>
          </a:p>
        </p:txBody>
      </p:sp>
      <p:sp>
        <p:nvSpPr>
          <p:cNvPr id="67" name="Google Shape;6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Sinogram</a:t>
            </a:r>
            <a:endParaRPr/>
          </a:p>
        </p:txBody>
      </p:sp>
      <p:pic>
        <p:nvPicPr>
          <p:cNvPr id="68" name="Google Shape;68;p15"/>
          <p:cNvPicPr preferRelativeResize="0"/>
          <p:nvPr/>
        </p:nvPicPr>
        <p:blipFill rotWithShape="1">
          <a:blip r:embed="rId3">
            <a:alphaModFix/>
          </a:blip>
          <a:srcRect/>
          <a:stretch/>
        </p:blipFill>
        <p:spPr>
          <a:xfrm>
            <a:off x="4899726" y="1745503"/>
            <a:ext cx="3602850" cy="2713425"/>
          </a:xfrm>
          <a:prstGeom prst="rect">
            <a:avLst/>
          </a:prstGeom>
          <a:noFill/>
          <a:ln>
            <a:noFill/>
          </a:ln>
        </p:spPr>
      </p:pic>
      <p:pic>
        <p:nvPicPr>
          <p:cNvPr id="69" name="Google Shape;69;p15"/>
          <p:cNvPicPr preferRelativeResize="0"/>
          <p:nvPr/>
        </p:nvPicPr>
        <p:blipFill rotWithShape="1">
          <a:blip r:embed="rId4">
            <a:alphaModFix/>
          </a:blip>
          <a:srcRect/>
          <a:stretch/>
        </p:blipFill>
        <p:spPr>
          <a:xfrm>
            <a:off x="589100" y="1991450"/>
            <a:ext cx="2221525" cy="2221525"/>
          </a:xfrm>
          <a:prstGeom prst="rect">
            <a:avLst/>
          </a:prstGeom>
          <a:noFill/>
          <a:ln>
            <a:noFill/>
          </a:ln>
        </p:spPr>
      </p:pic>
      <p:sp>
        <p:nvSpPr>
          <p:cNvPr id="70" name="Google Shape;70;p15"/>
          <p:cNvSpPr txBox="1"/>
          <p:nvPr/>
        </p:nvSpPr>
        <p:spPr>
          <a:xfrm>
            <a:off x="1053650" y="1606550"/>
            <a:ext cx="12924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Phantom</a:t>
            </a:r>
            <a:endParaRPr sz="1300" b="0" i="0" u="none" strike="noStrike" cap="none">
              <a:solidFill>
                <a:srgbClr val="000000"/>
              </a:solidFill>
              <a:latin typeface="Arial"/>
              <a:ea typeface="Arial"/>
              <a:cs typeface="Arial"/>
              <a:sym typeface="Arial"/>
            </a:endParaRPr>
          </a:p>
        </p:txBody>
      </p:sp>
      <p:sp>
        <p:nvSpPr>
          <p:cNvPr id="71" name="Google Shape;71;p15"/>
          <p:cNvSpPr/>
          <p:nvPr/>
        </p:nvSpPr>
        <p:spPr>
          <a:xfrm>
            <a:off x="3152050" y="2901450"/>
            <a:ext cx="1382400" cy="26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5"/>
          <p:cNvSpPr txBox="1"/>
          <p:nvPr/>
        </p:nvSpPr>
        <p:spPr>
          <a:xfrm>
            <a:off x="290150" y="4840175"/>
            <a:ext cx="46422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From wiki page “Radon Transform”: https://en.wikipedia.org/wiki/Radon_transform</a:t>
            </a:r>
            <a:endParaRPr sz="700" b="0" i="0" u="none" strike="noStrike" cap="none">
              <a:solidFill>
                <a:srgbClr val="000000"/>
              </a:solidFill>
              <a:latin typeface="Arial"/>
              <a:ea typeface="Arial"/>
              <a:cs typeface="Arial"/>
              <a:sym typeface="Arial"/>
            </a:endParaRPr>
          </a:p>
        </p:txBody>
      </p:sp>
      <p:sp>
        <p:nvSpPr>
          <p:cNvPr id="73" name="Google Shape;73;p15"/>
          <p:cNvSpPr txBox="1"/>
          <p:nvPr/>
        </p:nvSpPr>
        <p:spPr>
          <a:xfrm>
            <a:off x="3038800" y="2571750"/>
            <a:ext cx="1608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Radon Transform</a:t>
            </a:r>
            <a:endParaRPr sz="11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BD4CEE5-7DC6-406D-8AC2-A1B3AB5903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Radon Transform</a:t>
            </a:r>
            <a:endParaRPr/>
          </a:p>
        </p:txBody>
      </p:sp>
      <p:sp>
        <p:nvSpPr>
          <p:cNvPr id="79" name="Google Shape;79;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Sinogram (Animation)</a:t>
            </a:r>
            <a:endParaRPr/>
          </a:p>
        </p:txBody>
      </p:sp>
      <p:pic>
        <p:nvPicPr>
          <p:cNvPr id="80" name="Google Shape;80;p16"/>
          <p:cNvPicPr preferRelativeResize="0"/>
          <p:nvPr/>
        </p:nvPicPr>
        <p:blipFill rotWithShape="1">
          <a:blip r:embed="rId3">
            <a:alphaModFix/>
          </a:blip>
          <a:srcRect/>
          <a:stretch/>
        </p:blipFill>
        <p:spPr>
          <a:xfrm>
            <a:off x="2131800" y="1739650"/>
            <a:ext cx="5605125" cy="2242050"/>
          </a:xfrm>
          <a:prstGeom prst="rect">
            <a:avLst/>
          </a:prstGeom>
          <a:noFill/>
          <a:ln>
            <a:noFill/>
          </a:ln>
        </p:spPr>
      </p:pic>
      <p:sp>
        <p:nvSpPr>
          <p:cNvPr id="81" name="Google Shape;81;p16"/>
          <p:cNvSpPr txBox="1"/>
          <p:nvPr/>
        </p:nvSpPr>
        <p:spPr>
          <a:xfrm>
            <a:off x="2131750" y="3908025"/>
            <a:ext cx="5605200" cy="769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950"/>
              <a:buFont typeface="Arial"/>
              <a:buNone/>
            </a:pPr>
            <a:r>
              <a:rPr lang="en" sz="950" b="0" i="0" u="none" strike="noStrike" cap="none">
                <a:solidFill>
                  <a:srgbClr val="202122"/>
                </a:solidFill>
                <a:highlight>
                  <a:srgbClr val="F8F9FA"/>
                </a:highlight>
                <a:latin typeface="Arial"/>
                <a:ea typeface="Arial"/>
                <a:cs typeface="Arial"/>
                <a:sym typeface="Arial"/>
              </a:rPr>
              <a:t>Horizontal projections through the shape result in an accumulated signal (middle bar). The sinogram on the right is generated by collecting many such projections as the shape rotates. Here, color is used to highlight which object is producing which part of the signal. Note how straight features, when aligned with the projection direction, result in stronger signals.</a:t>
            </a:r>
            <a:endParaRPr sz="1400" b="0" i="0" u="none" strike="noStrike" cap="none">
              <a:solidFill>
                <a:srgbClr val="000000"/>
              </a:solidFill>
              <a:latin typeface="Arial"/>
              <a:ea typeface="Arial"/>
              <a:cs typeface="Arial"/>
              <a:sym typeface="Arial"/>
            </a:endParaRPr>
          </a:p>
        </p:txBody>
      </p:sp>
      <p:sp>
        <p:nvSpPr>
          <p:cNvPr id="82" name="Google Shape;82;p16"/>
          <p:cNvSpPr txBox="1"/>
          <p:nvPr/>
        </p:nvSpPr>
        <p:spPr>
          <a:xfrm>
            <a:off x="290150" y="4840175"/>
            <a:ext cx="46422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From wiki page “Radon Transform”: https://en.wikipedia.org/wiki/Radon_transform</a:t>
            </a:r>
            <a:endParaRPr sz="7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1B438B2-2D24-417D-B225-E8EE100CA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Inverse Radon Transform (Backprojection)</a:t>
            </a:r>
            <a:endParaRPr/>
          </a:p>
        </p:txBody>
      </p:sp>
      <p:sp>
        <p:nvSpPr>
          <p:cNvPr id="88" name="Google Shape;8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89" name="Google Shape;89;p17"/>
          <p:cNvPicPr preferRelativeResize="0"/>
          <p:nvPr/>
        </p:nvPicPr>
        <p:blipFill rotWithShape="1">
          <a:blip r:embed="rId3">
            <a:alphaModFix/>
          </a:blip>
          <a:srcRect/>
          <a:stretch/>
        </p:blipFill>
        <p:spPr>
          <a:xfrm>
            <a:off x="92298" y="1980248"/>
            <a:ext cx="2054850" cy="1760850"/>
          </a:xfrm>
          <a:prstGeom prst="rect">
            <a:avLst/>
          </a:prstGeom>
          <a:noFill/>
          <a:ln>
            <a:noFill/>
          </a:ln>
        </p:spPr>
      </p:pic>
      <p:pic>
        <p:nvPicPr>
          <p:cNvPr id="90" name="Google Shape;90;p17"/>
          <p:cNvPicPr preferRelativeResize="0"/>
          <p:nvPr/>
        </p:nvPicPr>
        <p:blipFill rotWithShape="1">
          <a:blip r:embed="rId4">
            <a:alphaModFix/>
          </a:blip>
          <a:srcRect/>
          <a:stretch/>
        </p:blipFill>
        <p:spPr>
          <a:xfrm>
            <a:off x="2463675" y="1353925"/>
            <a:ext cx="2136175" cy="1217825"/>
          </a:xfrm>
          <a:prstGeom prst="rect">
            <a:avLst/>
          </a:prstGeom>
          <a:noFill/>
          <a:ln>
            <a:noFill/>
          </a:ln>
        </p:spPr>
      </p:pic>
      <p:pic>
        <p:nvPicPr>
          <p:cNvPr id="91" name="Google Shape;91;p17"/>
          <p:cNvPicPr preferRelativeResize="0"/>
          <p:nvPr/>
        </p:nvPicPr>
        <p:blipFill rotWithShape="1">
          <a:blip r:embed="rId5">
            <a:alphaModFix/>
          </a:blip>
          <a:srcRect/>
          <a:stretch/>
        </p:blipFill>
        <p:spPr>
          <a:xfrm>
            <a:off x="2463686" y="3033349"/>
            <a:ext cx="1267600" cy="1839350"/>
          </a:xfrm>
          <a:prstGeom prst="rect">
            <a:avLst/>
          </a:prstGeom>
          <a:noFill/>
          <a:ln>
            <a:noFill/>
          </a:ln>
        </p:spPr>
      </p:pic>
      <p:sp>
        <p:nvSpPr>
          <p:cNvPr id="92" name="Google Shape;92;p17"/>
          <p:cNvSpPr/>
          <p:nvPr/>
        </p:nvSpPr>
        <p:spPr>
          <a:xfrm>
            <a:off x="4599850" y="2835525"/>
            <a:ext cx="488100" cy="5013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3" name="Google Shape;93;p17"/>
          <p:cNvCxnSpPr>
            <a:stCxn id="90" idx="3"/>
            <a:endCxn id="92" idx="3"/>
          </p:cNvCxnSpPr>
          <p:nvPr/>
        </p:nvCxnSpPr>
        <p:spPr>
          <a:xfrm>
            <a:off x="4599850" y="1962838"/>
            <a:ext cx="244200" cy="939000"/>
          </a:xfrm>
          <a:prstGeom prst="curvedConnector2">
            <a:avLst/>
          </a:prstGeom>
          <a:noFill/>
          <a:ln w="9525" cap="flat" cmpd="sng">
            <a:solidFill>
              <a:schemeClr val="dk2"/>
            </a:solidFill>
            <a:prstDash val="solid"/>
            <a:round/>
            <a:headEnd type="none" w="sm" len="sm"/>
            <a:tailEnd type="stealth" w="med" len="med"/>
          </a:ln>
        </p:spPr>
      </p:cxnSp>
      <p:cxnSp>
        <p:nvCxnSpPr>
          <p:cNvPr id="94" name="Google Shape;94;p17"/>
          <p:cNvCxnSpPr>
            <a:stCxn id="91" idx="3"/>
            <a:endCxn id="92" idx="1"/>
          </p:cNvCxnSpPr>
          <p:nvPr/>
        </p:nvCxnSpPr>
        <p:spPr>
          <a:xfrm rot="10800000" flipH="1">
            <a:off x="3731286" y="3270524"/>
            <a:ext cx="1112700" cy="682500"/>
          </a:xfrm>
          <a:prstGeom prst="curvedConnector2">
            <a:avLst/>
          </a:prstGeom>
          <a:noFill/>
          <a:ln w="9525" cap="flat" cmpd="sng">
            <a:solidFill>
              <a:schemeClr val="dk2"/>
            </a:solidFill>
            <a:prstDash val="solid"/>
            <a:round/>
            <a:headEnd type="none" w="sm" len="sm"/>
            <a:tailEnd type="stealth" w="med" len="med"/>
          </a:ln>
        </p:spPr>
      </p:cxnSp>
      <p:sp>
        <p:nvSpPr>
          <p:cNvPr id="95" name="Google Shape;95;p17"/>
          <p:cNvSpPr/>
          <p:nvPr/>
        </p:nvSpPr>
        <p:spPr>
          <a:xfrm>
            <a:off x="5087950" y="2921475"/>
            <a:ext cx="561300" cy="32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6" name="Google Shape;96;p17"/>
          <p:cNvCxnSpPr>
            <a:endCxn id="90" idx="1"/>
          </p:cNvCxnSpPr>
          <p:nvPr/>
        </p:nvCxnSpPr>
        <p:spPr>
          <a:xfrm rot="10800000" flipH="1">
            <a:off x="1965075" y="1962838"/>
            <a:ext cx="498600" cy="529800"/>
          </a:xfrm>
          <a:prstGeom prst="straightConnector1">
            <a:avLst/>
          </a:prstGeom>
          <a:noFill/>
          <a:ln w="9525" cap="flat" cmpd="sng">
            <a:solidFill>
              <a:schemeClr val="dk2"/>
            </a:solidFill>
            <a:prstDash val="solid"/>
            <a:round/>
            <a:headEnd type="none" w="sm" len="sm"/>
            <a:tailEnd type="stealth" w="med" len="med"/>
          </a:ln>
        </p:spPr>
      </p:cxnSp>
      <p:cxnSp>
        <p:nvCxnSpPr>
          <p:cNvPr id="97" name="Google Shape;97;p17"/>
          <p:cNvCxnSpPr/>
          <p:nvPr/>
        </p:nvCxnSpPr>
        <p:spPr>
          <a:xfrm>
            <a:off x="1938700" y="3798275"/>
            <a:ext cx="527700" cy="540600"/>
          </a:xfrm>
          <a:prstGeom prst="straightConnector1">
            <a:avLst/>
          </a:prstGeom>
          <a:noFill/>
          <a:ln w="9525" cap="flat" cmpd="sng">
            <a:solidFill>
              <a:schemeClr val="dk2"/>
            </a:solidFill>
            <a:prstDash val="solid"/>
            <a:round/>
            <a:headEnd type="none" w="sm" len="sm"/>
            <a:tailEnd type="stealth" w="med" len="med"/>
          </a:ln>
        </p:spPr>
      </p:cxnSp>
      <p:pic>
        <p:nvPicPr>
          <p:cNvPr id="98" name="Google Shape;98;p17"/>
          <p:cNvPicPr preferRelativeResize="0"/>
          <p:nvPr/>
        </p:nvPicPr>
        <p:blipFill rotWithShape="1">
          <a:blip r:embed="rId6">
            <a:alphaModFix/>
          </a:blip>
          <a:srcRect/>
          <a:stretch/>
        </p:blipFill>
        <p:spPr>
          <a:xfrm>
            <a:off x="5649250" y="2564061"/>
            <a:ext cx="1048150" cy="1044225"/>
          </a:xfrm>
          <a:prstGeom prst="rect">
            <a:avLst/>
          </a:prstGeom>
          <a:noFill/>
          <a:ln>
            <a:noFill/>
          </a:ln>
        </p:spPr>
      </p:pic>
      <p:pic>
        <p:nvPicPr>
          <p:cNvPr id="99" name="Google Shape;99;p17"/>
          <p:cNvPicPr preferRelativeResize="0"/>
          <p:nvPr/>
        </p:nvPicPr>
        <p:blipFill rotWithShape="1">
          <a:blip r:embed="rId7">
            <a:alphaModFix/>
          </a:blip>
          <a:srcRect/>
          <a:stretch/>
        </p:blipFill>
        <p:spPr>
          <a:xfrm>
            <a:off x="7784148" y="2564038"/>
            <a:ext cx="1048150" cy="1044239"/>
          </a:xfrm>
          <a:prstGeom prst="rect">
            <a:avLst/>
          </a:prstGeom>
          <a:noFill/>
          <a:ln>
            <a:noFill/>
          </a:ln>
        </p:spPr>
      </p:pic>
      <p:cxnSp>
        <p:nvCxnSpPr>
          <p:cNvPr id="100" name="Google Shape;100;p17"/>
          <p:cNvCxnSpPr>
            <a:stCxn id="98" idx="3"/>
            <a:endCxn id="99" idx="1"/>
          </p:cNvCxnSpPr>
          <p:nvPr/>
        </p:nvCxnSpPr>
        <p:spPr>
          <a:xfrm>
            <a:off x="6697400" y="3086174"/>
            <a:ext cx="1086600" cy="0"/>
          </a:xfrm>
          <a:prstGeom prst="straightConnector1">
            <a:avLst/>
          </a:prstGeom>
          <a:noFill/>
          <a:ln w="9525" cap="flat" cmpd="sng">
            <a:solidFill>
              <a:schemeClr val="dk2"/>
            </a:solidFill>
            <a:prstDash val="solid"/>
            <a:round/>
            <a:headEnd type="none" w="sm" len="sm"/>
            <a:tailEnd type="triangle" w="med" len="med"/>
          </a:ln>
        </p:spPr>
      </p:cxnSp>
      <p:sp>
        <p:nvSpPr>
          <p:cNvPr id="101" name="Google Shape;101;p17"/>
          <p:cNvSpPr txBox="1"/>
          <p:nvPr/>
        </p:nvSpPr>
        <p:spPr>
          <a:xfrm>
            <a:off x="6518000" y="3086175"/>
            <a:ext cx="14454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Divided by 2</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of projections)</a:t>
            </a:r>
            <a:endParaRPr sz="11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9EABADB9-9170-4D25-AAF7-F169C77D46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Inverse Radon Transform (Backprojection)</a:t>
            </a:r>
            <a:endParaRPr/>
          </a:p>
        </p:txBody>
      </p:sp>
      <p:pic>
        <p:nvPicPr>
          <p:cNvPr id="107" name="Google Shape;107;p18"/>
          <p:cNvPicPr preferRelativeResize="0"/>
          <p:nvPr/>
        </p:nvPicPr>
        <p:blipFill rotWithShape="1">
          <a:blip r:embed="rId3">
            <a:alphaModFix/>
          </a:blip>
          <a:srcRect/>
          <a:stretch/>
        </p:blipFill>
        <p:spPr>
          <a:xfrm>
            <a:off x="2037612" y="1376663"/>
            <a:ext cx="5227024" cy="2581576"/>
          </a:xfrm>
          <a:prstGeom prst="rect">
            <a:avLst/>
          </a:prstGeom>
          <a:noFill/>
          <a:ln>
            <a:noFill/>
          </a:ln>
        </p:spPr>
      </p:pic>
      <p:sp>
        <p:nvSpPr>
          <p:cNvPr id="108" name="Google Shape;108;p18"/>
          <p:cNvSpPr txBox="1"/>
          <p:nvPr/>
        </p:nvSpPr>
        <p:spPr>
          <a:xfrm>
            <a:off x="1960650" y="3868800"/>
            <a:ext cx="5222700" cy="7389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rgbClr val="756D6F"/>
                </a:solidFill>
                <a:highlight>
                  <a:srgbClr val="FFFFFF"/>
                </a:highlight>
                <a:latin typeface="Arial"/>
                <a:ea typeface="Arial"/>
                <a:cs typeface="Arial"/>
                <a:sym typeface="Arial"/>
              </a:rPr>
              <a:t>(A) Slice used to create projections. (B–G) 1, 3, 4, 16, 32, and 64 projections equally distributed over 360° are used to reconstruct slice using backprojection algorithm. </a:t>
            </a:r>
            <a:endParaRPr sz="1700" b="0" i="0" u="none" strike="noStrike" cap="none">
              <a:solidFill>
                <a:srgbClr val="000000"/>
              </a:solidFill>
              <a:latin typeface="Arial"/>
              <a:ea typeface="Arial"/>
              <a:cs typeface="Arial"/>
              <a:sym typeface="Arial"/>
            </a:endParaRPr>
          </a:p>
        </p:txBody>
      </p:sp>
      <p:sp>
        <p:nvSpPr>
          <p:cNvPr id="109" name="Google Shape;109;p18"/>
          <p:cNvSpPr txBox="1"/>
          <p:nvPr/>
        </p:nvSpPr>
        <p:spPr>
          <a:xfrm>
            <a:off x="290150" y="4840175"/>
            <a:ext cx="4642200" cy="30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Figure from “</a:t>
            </a:r>
            <a:r>
              <a:rPr lang="en" sz="700" b="0" i="0" u="none" strike="noStrike" cap="none">
                <a:solidFill>
                  <a:srgbClr val="574143"/>
                </a:solidFill>
                <a:highlight>
                  <a:srgbClr val="FFFFFF"/>
                </a:highlight>
                <a:latin typeface="Georgia"/>
                <a:ea typeface="Georgia"/>
                <a:cs typeface="Georgia"/>
                <a:sym typeface="Georgia"/>
              </a:rPr>
              <a:t>Analytic and Iterative Reconstruction Algorithms in SPECT</a:t>
            </a:r>
            <a:r>
              <a:rPr lang="en" sz="700" b="0" i="0" u="none" strike="noStrike" cap="none">
                <a:solidFill>
                  <a:srgbClr val="000000"/>
                </a:solidFill>
                <a:latin typeface="Arial"/>
                <a:ea typeface="Arial"/>
                <a:cs typeface="Arial"/>
                <a:sym typeface="Arial"/>
              </a:rPr>
              <a:t>” by </a:t>
            </a:r>
            <a:r>
              <a:rPr lang="en" sz="700" b="0" i="0" u="none" strike="noStrike" cap="none">
                <a:solidFill>
                  <a:srgbClr val="2E2B2B"/>
                </a:solidFill>
                <a:highlight>
                  <a:srgbClr val="FFFFFF"/>
                </a:highlight>
                <a:latin typeface="Arial"/>
                <a:ea typeface="Arial"/>
                <a:cs typeface="Arial"/>
                <a:sym typeface="Arial"/>
              </a:rPr>
              <a:t>Philippe P. Bruyan</a:t>
            </a:r>
            <a:r>
              <a:rPr lang="en" sz="750" b="0" i="0" u="none" strike="noStrike" cap="none">
                <a:solidFill>
                  <a:srgbClr val="2E2B2B"/>
                </a:solidFill>
                <a:highlight>
                  <a:srgbClr val="FFFFFF"/>
                </a:highlight>
                <a:latin typeface="Arial"/>
                <a:ea typeface="Arial"/>
                <a:cs typeface="Arial"/>
                <a:sym typeface="Arial"/>
              </a:rPr>
              <a:t>t</a:t>
            </a:r>
            <a:endParaRPr sz="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D79AEADB-52DC-4A79-AAC9-BE521D6056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1485900" y="123825"/>
            <a:ext cx="6172200" cy="82867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28571"/>
              </a:lnSpc>
              <a:spcBef>
                <a:spcPts val="0"/>
              </a:spcBef>
              <a:spcAft>
                <a:spcPts val="0"/>
              </a:spcAft>
              <a:buSzPct val="148148"/>
              <a:buNone/>
            </a:pPr>
            <a:r>
              <a:rPr lang="en" sz="2100" b="1" i="1"/>
              <a:t>Computed Tomography:  Absorption of X-ray</a:t>
            </a:r>
            <a:br>
              <a:rPr lang="en" sz="2100" b="1" i="1"/>
            </a:br>
            <a:r>
              <a:rPr lang="en" sz="2100" b="1" i="1"/>
              <a:t>Anatomical Imaging</a:t>
            </a:r>
            <a:endParaRPr/>
          </a:p>
        </p:txBody>
      </p:sp>
      <p:sp>
        <p:nvSpPr>
          <p:cNvPr id="115" name="Google Shape;115;p19"/>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noAutofit/>
          </a:bodyPr>
          <a:lstStyle/>
          <a:p>
            <a:pPr marL="0" marR="0" lvl="0" indent="0" algn="r" rtl="0">
              <a:lnSpc>
                <a:spcPct val="100000"/>
              </a:lnSpc>
              <a:spcBef>
                <a:spcPts val="0"/>
              </a:spcBef>
              <a:spcAft>
                <a:spcPts val="0"/>
              </a:spcAft>
              <a:buNone/>
            </a:pPr>
            <a:fld id="{7B970F92-4643-4404-8D49-E92CE1A33085}" type="datetime1">
              <a:rPr lang="en-US" smtClean="0"/>
              <a:t>10/21/2022</a:t>
            </a:fld>
            <a:endParaRPr/>
          </a:p>
        </p:txBody>
      </p:sp>
      <p:sp>
        <p:nvSpPr>
          <p:cNvPr id="117" name="Google Shape;11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118" name="Google Shape;118;p19"/>
          <p:cNvPicPr preferRelativeResize="0"/>
          <p:nvPr/>
        </p:nvPicPr>
        <p:blipFill rotWithShape="1">
          <a:blip r:embed="rId3">
            <a:alphaModFix/>
          </a:blip>
          <a:srcRect/>
          <a:stretch/>
        </p:blipFill>
        <p:spPr>
          <a:xfrm>
            <a:off x="4943134" y="1133279"/>
            <a:ext cx="2245316" cy="2051220"/>
          </a:xfrm>
          <a:prstGeom prst="rect">
            <a:avLst/>
          </a:prstGeom>
          <a:noFill/>
          <a:ln>
            <a:noFill/>
          </a:ln>
        </p:spPr>
      </p:pic>
      <p:pic>
        <p:nvPicPr>
          <p:cNvPr id="119" name="Google Shape;119;p19"/>
          <p:cNvPicPr preferRelativeResize="0"/>
          <p:nvPr/>
        </p:nvPicPr>
        <p:blipFill rotWithShape="1">
          <a:blip r:embed="rId4">
            <a:alphaModFix/>
          </a:blip>
          <a:srcRect/>
          <a:stretch/>
        </p:blipFill>
        <p:spPr>
          <a:xfrm>
            <a:off x="3322400" y="3184500"/>
            <a:ext cx="2175377" cy="1731697"/>
          </a:xfrm>
          <a:prstGeom prst="rect">
            <a:avLst/>
          </a:prstGeom>
          <a:noFill/>
          <a:ln>
            <a:noFill/>
          </a:ln>
        </p:spPr>
      </p:pic>
      <p:sp>
        <p:nvSpPr>
          <p:cNvPr id="120" name="Google Shape;120;p19"/>
          <p:cNvSpPr txBox="1"/>
          <p:nvPr/>
        </p:nvSpPr>
        <p:spPr>
          <a:xfrm>
            <a:off x="3773091" y="2005468"/>
            <a:ext cx="95891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 sz="1350" b="1" i="0" u="none" strike="noStrike" cap="none">
                <a:solidFill>
                  <a:schemeClr val="dk1"/>
                </a:solidFill>
                <a:latin typeface="Palatino Linotype"/>
                <a:ea typeface="Palatino Linotype"/>
                <a:cs typeface="Palatino Linotype"/>
                <a:sym typeface="Palatino Linotype"/>
              </a:rPr>
              <a:t>20-40 keV</a:t>
            </a:r>
            <a:endParaRPr sz="1350" b="1" i="0" u="none" strike="noStrike" cap="none">
              <a:solidFill>
                <a:schemeClr val="dk1"/>
              </a:solidFill>
              <a:latin typeface="Palatino Linotype"/>
              <a:ea typeface="Palatino Linotype"/>
              <a:cs typeface="Palatino Linotype"/>
              <a:sym typeface="Palatino Linotype"/>
            </a:endParaRPr>
          </a:p>
        </p:txBody>
      </p:sp>
      <p:pic>
        <p:nvPicPr>
          <p:cNvPr id="121" name="Google Shape;121;p19"/>
          <p:cNvPicPr preferRelativeResize="0"/>
          <p:nvPr/>
        </p:nvPicPr>
        <p:blipFill rotWithShape="1">
          <a:blip r:embed="rId5">
            <a:alphaModFix/>
          </a:blip>
          <a:srcRect/>
          <a:stretch/>
        </p:blipFill>
        <p:spPr>
          <a:xfrm>
            <a:off x="1804312" y="1133279"/>
            <a:ext cx="1642499" cy="20512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1485900" y="101379"/>
            <a:ext cx="6172200" cy="650019"/>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7142"/>
              </a:lnSpc>
              <a:spcBef>
                <a:spcPts val="0"/>
              </a:spcBef>
              <a:spcAft>
                <a:spcPts val="0"/>
              </a:spcAft>
              <a:buSzPct val="148148"/>
              <a:buNone/>
            </a:pPr>
            <a:r>
              <a:rPr lang="en" sz="2100"/>
              <a:t>Emission Tomography:</a:t>
            </a:r>
            <a:br>
              <a:rPr lang="en" sz="2100"/>
            </a:br>
            <a:r>
              <a:rPr lang="en" sz="2100"/>
              <a:t>Functional Imaging</a:t>
            </a:r>
            <a:endParaRPr/>
          </a:p>
        </p:txBody>
      </p:sp>
      <p:sp>
        <p:nvSpPr>
          <p:cNvPr id="127" name="Google Shape;127;p20"/>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noAutofit/>
          </a:bodyPr>
          <a:lstStyle/>
          <a:p>
            <a:pPr marL="0" marR="0" lvl="0" indent="0" algn="r" rtl="0">
              <a:lnSpc>
                <a:spcPct val="100000"/>
              </a:lnSpc>
              <a:spcBef>
                <a:spcPts val="0"/>
              </a:spcBef>
              <a:spcAft>
                <a:spcPts val="0"/>
              </a:spcAft>
              <a:buNone/>
            </a:pPr>
            <a:fld id="{5BD42280-4031-42D4-B9BE-5277CCAE4683}" type="datetime1">
              <a:rPr lang="en-US" smtClean="0"/>
              <a:t>10/21/2022</a:t>
            </a:fld>
            <a:endParaRPr/>
          </a:p>
        </p:txBody>
      </p:sp>
      <p:sp>
        <p:nvSpPr>
          <p:cNvPr id="129" name="Google Shape;1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pic>
        <p:nvPicPr>
          <p:cNvPr id="130" name="Google Shape;130;p20" descr="http://www.pnas.org/content/97/16/9226/F1.large.jpg"/>
          <p:cNvPicPr preferRelativeResize="0"/>
          <p:nvPr/>
        </p:nvPicPr>
        <p:blipFill rotWithShape="1">
          <a:blip r:embed="rId3">
            <a:alphaModFix/>
          </a:blip>
          <a:srcRect/>
          <a:stretch/>
        </p:blipFill>
        <p:spPr>
          <a:xfrm>
            <a:off x="1961650" y="870669"/>
            <a:ext cx="5392985" cy="3548270"/>
          </a:xfrm>
          <a:prstGeom prst="rect">
            <a:avLst/>
          </a:prstGeom>
          <a:noFill/>
          <a:ln>
            <a:noFill/>
          </a:ln>
        </p:spPr>
      </p:pic>
      <p:sp>
        <p:nvSpPr>
          <p:cNvPr id="131" name="Google Shape;131;p20"/>
          <p:cNvSpPr txBox="1"/>
          <p:nvPr/>
        </p:nvSpPr>
        <p:spPr>
          <a:xfrm>
            <a:off x="3773091" y="4176564"/>
            <a:ext cx="422790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1" u="none" strike="noStrike" cap="none">
                <a:solidFill>
                  <a:srgbClr val="000000"/>
                </a:solidFill>
                <a:latin typeface="Arial"/>
                <a:ea typeface="Arial"/>
                <a:cs typeface="Arial"/>
                <a:sym typeface="Arial"/>
              </a:rPr>
              <a:t>Source: ME Phelps, PNAS, 97(16)  9226–9233, 2000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EDA89B-3F6F-488A-AAE1-3923EE95F182}"/>
              </a:ext>
            </a:extLst>
          </p:cNvPr>
          <p:cNvSpPr txBox="1"/>
          <p:nvPr/>
        </p:nvSpPr>
        <p:spPr>
          <a:xfrm>
            <a:off x="459335" y="457200"/>
            <a:ext cx="8225329" cy="1477328"/>
          </a:xfrm>
          <a:prstGeom prst="rect">
            <a:avLst/>
          </a:prstGeom>
          <a:noFill/>
        </p:spPr>
        <p:txBody>
          <a:bodyPr wrap="none" rtlCol="0">
            <a:spAutoFit/>
          </a:bodyPr>
          <a:lstStyle/>
          <a:p>
            <a:r>
              <a:rPr lang="en-US" sz="1800" i="1" u="sng" dirty="0"/>
              <a:t>Problem we are addressing</a:t>
            </a:r>
            <a:r>
              <a:rPr lang="en-US" sz="1800" i="1" dirty="0"/>
              <a:t>: How to Inverse Motion-added Radon Transform?</a:t>
            </a:r>
          </a:p>
          <a:p>
            <a:endParaRPr lang="en-US" sz="1800" i="1" dirty="0"/>
          </a:p>
          <a:p>
            <a:r>
              <a:rPr lang="en-US" sz="1800" i="1" dirty="0"/>
              <a:t>Motion types in medical imaging: Beating heart, Respiration, Patient motion, …</a:t>
            </a:r>
          </a:p>
          <a:p>
            <a:endParaRPr lang="en-US" sz="1800" i="1" dirty="0"/>
          </a:p>
          <a:p>
            <a:r>
              <a:rPr lang="en-US" sz="1800" i="1" dirty="0"/>
              <a:t>Creates blurriness in sinogram, and results in artifacts Reconstructed images</a:t>
            </a:r>
          </a:p>
        </p:txBody>
      </p:sp>
      <p:pic>
        <p:nvPicPr>
          <p:cNvPr id="3" name="Picture 2">
            <a:extLst>
              <a:ext uri="{FF2B5EF4-FFF2-40B4-BE49-F238E27FC236}">
                <a16:creationId xmlns:a16="http://schemas.microsoft.com/office/drawing/2014/main" id="{575EB89F-411C-4C84-91CD-0114A9314B70}"/>
              </a:ext>
            </a:extLst>
          </p:cNvPr>
          <p:cNvPicPr>
            <a:picLocks noChangeAspect="1"/>
          </p:cNvPicPr>
          <p:nvPr/>
        </p:nvPicPr>
        <p:blipFill>
          <a:blip r:embed="rId2"/>
          <a:stretch>
            <a:fillRect/>
          </a:stretch>
        </p:blipFill>
        <p:spPr>
          <a:xfrm>
            <a:off x="6167438" y="2264568"/>
            <a:ext cx="2219325" cy="2219325"/>
          </a:xfrm>
          <a:prstGeom prst="rect">
            <a:avLst/>
          </a:prstGeom>
        </p:spPr>
      </p:pic>
    </p:spTree>
    <p:extLst>
      <p:ext uri="{BB962C8B-B14F-4D97-AF65-F5344CB8AC3E}">
        <p14:creationId xmlns:p14="http://schemas.microsoft.com/office/powerpoint/2010/main" val="32217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765</Words>
  <Application>Microsoft Office PowerPoint</Application>
  <PresentationFormat>On-screen Show (16:9)</PresentationFormat>
  <Paragraphs>126</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Georgia</vt:lpstr>
      <vt:lpstr>Palatino Linotype</vt:lpstr>
      <vt:lpstr>NimbusRomNo9L-Regu</vt:lpstr>
      <vt:lpstr>Simple Light</vt:lpstr>
      <vt:lpstr>PowerPoint Presentation</vt:lpstr>
      <vt:lpstr>Radon Transform</vt:lpstr>
      <vt:lpstr>Radon Transform</vt:lpstr>
      <vt:lpstr>Radon Transform</vt:lpstr>
      <vt:lpstr>Inverse Radon Transform (Backprojection)</vt:lpstr>
      <vt:lpstr>Inverse Radon Transform (Backprojection)</vt:lpstr>
      <vt:lpstr>Computed Tomography:  Absorption of X-ray Anatomical Imaging</vt:lpstr>
      <vt:lpstr>Emission Tomography: Functional Imaging</vt:lpstr>
      <vt:lpstr>PowerPoint Presentation</vt:lpstr>
      <vt:lpstr>Data Preparation for Training and Validation  for Deep Learning</vt:lpstr>
      <vt:lpstr>PowerPoint Presentation</vt:lpstr>
      <vt:lpstr>Data Preparation for Training and Validation</vt:lpstr>
      <vt:lpstr>Neural Network Model for Image Reconstruction</vt:lpstr>
      <vt:lpstr>Neural Network Model</vt:lpstr>
      <vt:lpstr>Neural Network Model</vt:lpstr>
      <vt:lpstr>PowerPoint Presentation</vt:lpstr>
      <vt:lpstr>U-net Model for Noise-reduction</vt:lpstr>
      <vt:lpstr>PowerPoint Presentation</vt:lpstr>
      <vt:lpstr>Result: reconstructions</vt:lpstr>
      <vt:lpstr>Result: Comparison Metrics</vt:lpstr>
      <vt:lpstr>Result</vt:lpstr>
      <vt:lpstr>Result: Comparison Metrics</vt:lpstr>
      <vt:lpstr>Result</vt:lpstr>
      <vt:lpstr>Result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Debasis Mitra</dc:creator>
  <cp:lastModifiedBy>Debasis Mitra</cp:lastModifiedBy>
  <cp:revision>23</cp:revision>
  <dcterms:modified xsi:type="dcterms:W3CDTF">2022-10-21T15:27:19Z</dcterms:modified>
</cp:coreProperties>
</file>