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7" r:id="rId5"/>
    <p:sldId id="262" r:id="rId6"/>
    <p:sldId id="264" r:id="rId7"/>
    <p:sldId id="268" r:id="rId8"/>
    <p:sldId id="260" r:id="rId9"/>
    <p:sldId id="263" r:id="rId10"/>
    <p:sldId id="265" r:id="rId11"/>
    <p:sldId id="259" r:id="rId12"/>
    <p:sldId id="261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0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609"/>
  </p:normalViewPr>
  <p:slideViewPr>
    <p:cSldViewPr snapToGrid="0" snapToObjects="1">
      <p:cViewPr varScale="1">
        <p:scale>
          <a:sx n="125" d="100"/>
          <a:sy n="125" d="100"/>
        </p:scale>
        <p:origin x="19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FB8EC-BC83-F648-8204-BADCEBAD7A32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8F244-1654-1443-AB53-A90422159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1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IDW in that it measures surrounding weights to derive prediction at unmeasured location.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8F244-1654-1443-AB53-A904221591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3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Semi-parametric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8F244-1654-1443-AB53-A904221591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7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User-defined model. One can use least-square, maximum likelihood and Bayesian methods for creating these.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8F244-1654-1443-AB53-A904221591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0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often in time series, Big violation is a trend in the mean (due to presence of a unit root or due to a deterministic trend)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8F244-1654-1443-AB53-A904221591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Partitions plane into regions based on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8F244-1654-1443-AB53-A904221591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7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907A0A-02E4-9F4F-AEAA-179AB38B7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16E3F59-432D-8245-8CDE-BE874422C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8113EE-9D63-0142-ADE6-97C435B77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C0E50-9779-DE4D-B126-81ACFFB9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B33E0-4120-B241-8C17-ACD637E7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E3665-73A0-0F44-853E-CBF699EF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08E679-A9CF-EB4E-95A9-CB35E2F76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F989EE-BF0B-7A4A-896F-159D05B8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1CAD0F-8CF2-BA46-BFE9-847D70CD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D2348E-1AA3-8949-BCEE-944DA837B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8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666F38-6EE9-F345-AD15-8E2A88DD8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9DA4DC-28C2-D348-ACE9-CD3A3CAE7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1F38D-5E21-E541-A643-961094D1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70585B-C57B-A542-8A70-578B3FEF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2AEAE6-4723-3D4F-9693-A7843041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1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87CEB1-B8D2-CB4D-9BDD-EFF84AA5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8D80F2-C44B-8747-BE01-7556E44F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83024C-02AA-B048-8CC3-F259F9F9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36992-A3DA-7B4D-B233-A68345E8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7D2358-001E-294A-B7AB-566DC8DA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8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4D485-0034-9C49-A4F2-A7B141C8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2FA41-9016-7744-9520-080324B44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C80300-D8A3-1044-B7BC-F626EA46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A429B3-9634-B44B-A031-59ED52FC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534A2F-278E-E446-80AA-F136D444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61740-18B8-DA43-89BB-BA83CA47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D54C02-6E2A-FF46-AA6C-94A5F891C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7105ED-039F-BB4D-8E2B-CC56B6887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9DA6FD-11FF-B445-AB3D-3F9AC9F2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8005D5-4073-3E41-B7D9-71BBDB9A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210B89-2380-2246-A611-3CED294A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4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201E5-5244-9740-8E13-0E9E2617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BB43B1-412F-F54E-9412-AAA00A455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C25F9A-0124-C148-966E-3AD9DDE25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1DD9200-DF03-084E-AC99-653F403AA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1AF0F1-3B3B-1A4D-BC57-D6307661F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F0DD23B-C8C9-094D-8F99-8E547A6C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9A7335-1AFB-704F-9452-048302DB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4EF259-5BA8-264C-8C81-D0977B38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4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1A0D3-03F6-7640-A48B-C27A5D57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7AEAD30-1E6A-2E41-A8FA-DD52D95E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6AECF0-8972-9042-B020-5B2EA380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B55716-1C14-5841-BAA1-12E6A01C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13248A-FC07-824C-8EA7-2FB5F886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274F07-8DD6-4749-AB90-95FD8218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C00A75-6B87-DE42-BD23-9ADC8C3F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B2F5FE-0AF6-0E4F-A01B-B1219D73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0A5028-4DED-1D43-A6D3-54D8B81E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7E23CF-97EF-1F48-B736-5398C4EB3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73AA02-1F5A-6540-A22F-4F4039B5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C30CF9-AB7F-8442-A142-62E148E8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F930A7-ACF4-674F-B2BA-0C91DEFF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4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60FED-7765-C84E-824E-28A66AAA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BA90C3-C3B6-9B49-9C60-4F777C2C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E971C3-F881-5145-9D5F-3CBD06E42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FBFFA-D1D6-FD49-9494-7AA620D2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D0A029-C191-6041-9F25-D65118A2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02ABC9-736D-D242-BA48-927A0005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A1C255-32FF-F049-89D8-AF1CBFA6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FC2C17-F4C2-A342-8836-F7CD0BCC2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CD65D2-2756-584B-8E88-B202F659E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53F60-8777-A748-BD53-57321C3B7AB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55C2C7-1A68-144E-8535-61C5E58AC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FACCE0-C842-FE4A-A9DF-03B4A851E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86483-0774-BD4E-9313-F1719E58C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5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1FF87-11F4-7A4D-8C8E-2F5573936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Kriging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21C883-4806-D44F-BC8E-E14A3DEA2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099" y="3509963"/>
            <a:ext cx="9144000" cy="1655762"/>
          </a:xfrm>
        </p:spPr>
        <p:txBody>
          <a:bodyPr/>
          <a:lstStyle/>
          <a:p>
            <a:r>
              <a:rPr lang="en-US" dirty="0"/>
              <a:t>Valerie </a:t>
            </a:r>
            <a:r>
              <a:rPr lang="en-US" dirty="0" err="1"/>
              <a:t>Kobzarenko</a:t>
            </a:r>
            <a:r>
              <a:rPr lang="en-US" dirty="0"/>
              <a:t> &amp; Stephen </a:t>
            </a:r>
            <a:r>
              <a:rPr lang="en-US" dirty="0" err="1"/>
              <a:t>Butalla</a:t>
            </a:r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E7AA4-6E6B-C548-BFE1-A3BB0C4258BF}"/>
              </a:ext>
            </a:extLst>
          </p:cNvPr>
          <p:cNvSpPr/>
          <p:nvPr/>
        </p:nvSpPr>
        <p:spPr>
          <a:xfrm>
            <a:off x="-175260" y="-275430"/>
            <a:ext cx="12367260" cy="1875630"/>
          </a:xfrm>
          <a:prstGeom prst="rect">
            <a:avLst/>
          </a:prstGeom>
          <a:solidFill>
            <a:srgbClr val="7708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8CDF33-86C6-1F40-8F87-7E35C42C0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60" y="4907756"/>
            <a:ext cx="2956718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44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E7B26-1A68-0D4E-981B-B5808297F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Soil sample example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BD9E8B7-DCB6-5D40-BFBF-220062748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63" y="2435281"/>
            <a:ext cx="5471137" cy="3250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36A8BE-1496-054D-943B-654F8A76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913" y="2197184"/>
            <a:ext cx="5584498" cy="3127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331C06-81AA-7D45-BA03-273585C9F87F}"/>
              </a:ext>
            </a:extLst>
          </p:cNvPr>
          <p:cNvSpPr txBox="1"/>
          <p:nvPr/>
        </p:nvSpPr>
        <p:spPr>
          <a:xfrm>
            <a:off x="1259456" y="5685461"/>
            <a:ext cx="526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Trends present (</a:t>
            </a:r>
            <a:r>
              <a:rPr lang="en-US" dirty="0" err="1"/>
              <a:t>e.g</a:t>
            </a:r>
            <a:r>
              <a:rPr lang="en-US" dirty="0"/>
              <a:t> Blue is N-S and green is E-W) but these trends are not significant enough to cause issue. </a:t>
            </a:r>
          </a:p>
        </p:txBody>
      </p:sp>
    </p:spTree>
    <p:extLst>
      <p:ext uri="{BB962C8B-B14F-4D97-AF65-F5344CB8AC3E}">
        <p14:creationId xmlns:p14="http://schemas.microsoft.com/office/powerpoint/2010/main" val="24311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C2D8F-851A-E647-B323-D58C7E94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Types of Kriging: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F341-5240-DB45-B029-1A3812490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36125" cy="4281877"/>
          </a:xfrm>
        </p:spPr>
        <p:txBody>
          <a:bodyPr>
            <a:normAutofit/>
          </a:bodyPr>
          <a:lstStyle/>
          <a:p>
            <a:r>
              <a:rPr lang="en-US" sz="1900" dirty="0"/>
              <a:t>Universal kriging: Relaxes the assumption of stationarity</a:t>
            </a:r>
          </a:p>
          <a:p>
            <a:pPr lvl="1"/>
            <a:r>
              <a:rPr lang="en-US" sz="1900" dirty="0"/>
              <a:t> Allows the mean of the values to differ in a deterministic way in different locations.</a:t>
            </a:r>
          </a:p>
          <a:p>
            <a:pPr lvl="1"/>
            <a:r>
              <a:rPr lang="en-US" sz="1900" dirty="0"/>
              <a:t>Variance is held constant across the entire field</a:t>
            </a:r>
          </a:p>
          <a:p>
            <a:pPr lvl="1"/>
            <a:r>
              <a:rPr lang="en-US" sz="1900" dirty="0"/>
              <a:t>Often used in environmental exposure. </a:t>
            </a:r>
          </a:p>
          <a:p>
            <a:r>
              <a:rPr lang="en-US" sz="1900" dirty="0"/>
              <a:t>Block Kriging: Estimates the average values over some “gridded blocks” as opposed to single points. </a:t>
            </a:r>
          </a:p>
          <a:p>
            <a:pPr lvl="1"/>
            <a:r>
              <a:rPr lang="en-US" sz="1900" dirty="0"/>
              <a:t>Often have smaller prediction errors than for individual points. </a:t>
            </a:r>
          </a:p>
          <a:p>
            <a:pPr lvl="1"/>
            <a:r>
              <a:rPr lang="en-US" sz="1900" dirty="0"/>
              <a:t>Ordinary block concentration and regression block </a:t>
            </a:r>
          </a:p>
          <a:p>
            <a:endParaRPr lang="en-US" sz="1900" dirty="0"/>
          </a:p>
          <a:p>
            <a:pPr marL="457200" lvl="1" indent="0">
              <a:buNone/>
            </a:pP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AECC8F-0E0E-AE43-B68D-7880F8B3A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4" r="-1" b="-1"/>
          <a:stretch/>
        </p:blipFill>
        <p:spPr>
          <a:xfrm>
            <a:off x="8279949" y="3519129"/>
            <a:ext cx="3073851" cy="25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5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44BBC-7F20-F749-99D1-7066E1F3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FD5B4-8C44-B446-A01D-9B4E6C63C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“Expensive” method – </a:t>
            </a:r>
            <a:r>
              <a:rPr lang="en-US" i="1" dirty="0"/>
              <a:t>O(N</a:t>
            </a:r>
            <a:r>
              <a:rPr lang="en-US" i="1" baseline="30000" dirty="0"/>
              <a:t>3</a:t>
            </a:r>
            <a:r>
              <a:rPr lang="en-US" i="1" dirty="0"/>
              <a:t>) </a:t>
            </a:r>
            <a:r>
              <a:rPr lang="en-US" dirty="0"/>
              <a:t>operations to digest the data</a:t>
            </a:r>
          </a:p>
          <a:p>
            <a:r>
              <a:rPr lang="en-US" dirty="0"/>
              <a:t>Takes </a:t>
            </a:r>
            <a:r>
              <a:rPr lang="en-US" i="1" dirty="0"/>
              <a:t>O(N) </a:t>
            </a:r>
            <a:r>
              <a:rPr lang="en-US" dirty="0"/>
              <a:t>operations for each interpolated value. </a:t>
            </a:r>
          </a:p>
          <a:p>
            <a:r>
              <a:rPr lang="en-US" dirty="0"/>
              <a:t>Takes </a:t>
            </a:r>
            <a:r>
              <a:rPr lang="en-US" i="1" dirty="0"/>
              <a:t>O(N</a:t>
            </a:r>
            <a:r>
              <a:rPr lang="en-US" i="1" baseline="30000" dirty="0"/>
              <a:t>2</a:t>
            </a:r>
            <a:r>
              <a:rPr lang="en-US" i="1" dirty="0"/>
              <a:t>) </a:t>
            </a:r>
            <a:r>
              <a:rPr lang="en-US" dirty="0"/>
              <a:t>to provide accuracy estimate per value. </a:t>
            </a:r>
          </a:p>
          <a:p>
            <a:r>
              <a:rPr lang="en-US" dirty="0"/>
              <a:t>Accuracy limited when:</a:t>
            </a:r>
          </a:p>
          <a:p>
            <a:pPr lvl="1"/>
            <a:r>
              <a:rPr lang="en-US" dirty="0"/>
              <a:t> Number of samples is limited </a:t>
            </a:r>
          </a:p>
          <a:p>
            <a:pPr lvl="1"/>
            <a:r>
              <a:rPr lang="en-US" dirty="0"/>
              <a:t>Data is not spatially correlated </a:t>
            </a:r>
          </a:p>
          <a:p>
            <a:pPr lvl="1"/>
            <a:r>
              <a:rPr lang="en-US" dirty="0"/>
              <a:t>Data is limited in the spatial scope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8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9E151E-2992-834D-81C3-3D6D7C4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FA491B1-E19A-6C4B-81D1-4F97DE9F4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689" y="1547329"/>
            <a:ext cx="8800900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E852B5-5302-FC43-B2A7-74CB2904E353}"/>
              </a:ext>
            </a:extLst>
          </p:cNvPr>
          <p:cNvSpPr txBox="1"/>
          <p:nvPr/>
        </p:nvSpPr>
        <p:spPr>
          <a:xfrm>
            <a:off x="2365513" y="5898667"/>
            <a:ext cx="322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estimate 5,5</a:t>
            </a:r>
          </a:p>
        </p:txBody>
      </p:sp>
    </p:spTree>
    <p:extLst>
      <p:ext uri="{BB962C8B-B14F-4D97-AF65-F5344CB8AC3E}">
        <p14:creationId xmlns:p14="http://schemas.microsoft.com/office/powerpoint/2010/main" val="1991841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3E20E-4570-7C4C-B76F-63182A44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Ordinary kriging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D10EE6-4168-1A4A-8F40-CF179D349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20"/>
          <a:stretch/>
        </p:blipFill>
        <p:spPr>
          <a:xfrm>
            <a:off x="1816100" y="2100470"/>
            <a:ext cx="7645400" cy="929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57F1A3-006E-DF4C-A7F9-74B497BCB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5"/>
          <a:stretch/>
        </p:blipFill>
        <p:spPr>
          <a:xfrm>
            <a:off x="2730500" y="3030469"/>
            <a:ext cx="5638800" cy="1405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56E010-1863-1842-B6B2-6824791CD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00" y="4780998"/>
            <a:ext cx="7137400" cy="1231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35518-3CF0-9A4C-9E1C-5A09B282D5A2}"/>
              </a:ext>
            </a:extLst>
          </p:cNvPr>
          <p:cNvSpPr txBox="1"/>
          <p:nvPr/>
        </p:nvSpPr>
        <p:spPr>
          <a:xfrm>
            <a:off x="228324" y="3500093"/>
            <a:ext cx="279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Minimum variance: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3E6CE7-E92C-A341-A964-94994FB6454D}"/>
              </a:ext>
            </a:extLst>
          </p:cNvPr>
          <p:cNvSpPr txBox="1"/>
          <p:nvPr/>
        </p:nvSpPr>
        <p:spPr>
          <a:xfrm>
            <a:off x="266010" y="2564365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Estimation:</a:t>
            </a:r>
          </a:p>
        </p:txBody>
      </p:sp>
    </p:spTree>
    <p:extLst>
      <p:ext uri="{BB962C8B-B14F-4D97-AF65-F5344CB8AC3E}">
        <p14:creationId xmlns:p14="http://schemas.microsoft.com/office/powerpoint/2010/main" val="3608756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F5541-7E61-DE41-99CC-3DCBAB4A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Example cont: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6ADAAE7-F5FC-214F-946D-339B3C800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574" y="1434514"/>
            <a:ext cx="3263900" cy="17145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F6464F0-7D96-0D44-A316-D0CB9D20DD14}"/>
                  </a:ext>
                </a:extLst>
              </p:cNvPr>
              <p:cNvSpPr txBox="1"/>
              <p:nvPr/>
            </p:nvSpPr>
            <p:spPr>
              <a:xfrm>
                <a:off x="4969565" y="1908313"/>
                <a:ext cx="4989444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is the matrix of the semi-variance between the pairs, b is the vector of semi variances between each data point and lambda is the vector of weight while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is the </a:t>
                </a:r>
                <a:r>
                  <a:rPr lang="en-US" dirty="0" err="1"/>
                  <a:t>lagrangian</a:t>
                </a:r>
                <a:r>
                  <a:rPr lang="en-US" dirty="0"/>
                  <a:t> for solving equations.</a:t>
                </a:r>
              </a:p>
              <a:p>
                <a:r>
                  <a:rPr lang="en-US" dirty="0"/>
                  <a:t>C</a:t>
                </a:r>
                <a:r>
                  <a:rPr lang="en-US" baseline="-25000" dirty="0"/>
                  <a:t>0</a:t>
                </a:r>
                <a:r>
                  <a:rPr lang="en-US" dirty="0"/>
                  <a:t> = 2.5, C</a:t>
                </a:r>
                <a:r>
                  <a:rPr lang="en-US" baseline="-25000" dirty="0"/>
                  <a:t>1</a:t>
                </a:r>
                <a:r>
                  <a:rPr lang="en-US" dirty="0"/>
                  <a:t> = 7.5, while the range a, is equal to 10.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 value @ 5,5 = weights * z</a:t>
                </a:r>
              </a:p>
              <a:p>
                <a:r>
                  <a:rPr lang="en-US" dirty="0"/>
                  <a:t>=4.3985</a:t>
                </a:r>
              </a:p>
              <a:p>
                <a:endParaRPr lang="en-US" dirty="0"/>
              </a:p>
              <a:p>
                <a:r>
                  <a:rPr lang="en-US" dirty="0"/>
                  <a:t>With estimation variance it is (weight*b)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=4.2177 + (-.1544)</a:t>
                </a:r>
              </a:p>
              <a:p>
                <a:r>
                  <a:rPr lang="en-US" dirty="0"/>
                  <a:t>=4.0628</a:t>
                </a:r>
              </a:p>
              <a:p>
                <a:endParaRPr lang="en-US" dirty="0"/>
              </a:p>
              <a:p>
                <a:r>
                  <a:rPr lang="en-US" dirty="0"/>
                  <a:t>No bias since random stationary function used.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6464F0-7D96-0D44-A316-D0CB9D20D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65" y="1908313"/>
                <a:ext cx="4989444" cy="4524315"/>
              </a:xfrm>
              <a:prstGeom prst="rect">
                <a:avLst/>
              </a:prstGeom>
              <a:blipFill>
                <a:blip r:embed="rId3"/>
                <a:stretch>
                  <a:fillRect l="-761" t="-279" r="-254" b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199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49C891-B255-6E4C-B583-5C9F779B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705BD6-4BA9-0A43-888C-1C6C3148C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Inverse distance weight as well as Spline interpolation methods are deterministic interpolation </a:t>
            </a:r>
          </a:p>
          <a:p>
            <a:pPr lvl="1"/>
            <a:r>
              <a:rPr lang="en-US" dirty="0"/>
              <a:t>Directly based on surrounding measure values /mathematical formulas to determine smoothness. </a:t>
            </a:r>
          </a:p>
          <a:p>
            <a:r>
              <a:rPr lang="en-US" dirty="0"/>
              <a:t>Another ”family” of interpolation models is geostatistical </a:t>
            </a:r>
          </a:p>
          <a:p>
            <a:pPr lvl="1"/>
            <a:r>
              <a:rPr lang="en-US" dirty="0"/>
              <a:t>Based on statistical models (statistical relationships among its measured points</a:t>
            </a:r>
          </a:p>
          <a:p>
            <a:pPr lvl="1"/>
            <a:r>
              <a:rPr lang="en-US" dirty="0"/>
              <a:t>Includes autocorrelation </a:t>
            </a:r>
          </a:p>
          <a:p>
            <a:pPr lvl="1"/>
            <a:r>
              <a:rPr lang="en-US" dirty="0"/>
              <a:t>Provides a prediction surface with a measure of certain accuracy. </a:t>
            </a:r>
          </a:p>
        </p:txBody>
      </p:sp>
    </p:spTree>
    <p:extLst>
      <p:ext uri="{BB962C8B-B14F-4D97-AF65-F5344CB8AC3E}">
        <p14:creationId xmlns:p14="http://schemas.microsoft.com/office/powerpoint/2010/main" val="428557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601F2-123B-E948-87EF-B5B4874C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94" y="708817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Kriging: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CC4F96-C652-3E47-852D-A1ABBB6C8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66" y="2716608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Used in soil science and geology </a:t>
            </a:r>
          </a:p>
          <a:p>
            <a:r>
              <a:rPr lang="en-US" sz="1800" dirty="0"/>
              <a:t>Originated in mining</a:t>
            </a:r>
          </a:p>
          <a:p>
            <a:r>
              <a:rPr lang="en-US" sz="1800" dirty="0"/>
              <a:t>Named after South African mining engineer Danie Krige.</a:t>
            </a:r>
          </a:p>
          <a:p>
            <a:pPr lvl="1"/>
            <a:r>
              <a:rPr lang="en-US" sz="1400" dirty="0"/>
              <a:t>Used it for gold ore distribution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54303F-46B3-0847-A66A-5048FAF6E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0" b="-1"/>
          <a:stretch/>
        </p:blipFill>
        <p:spPr>
          <a:xfrm>
            <a:off x="6627513" y="256042"/>
            <a:ext cx="5619388" cy="5102342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FC1D3A-3793-DF40-BDCC-611F710E022E}"/>
              </a:ext>
            </a:extLst>
          </p:cNvPr>
          <p:cNvSpPr txBox="1"/>
          <p:nvPr/>
        </p:nvSpPr>
        <p:spPr>
          <a:xfrm>
            <a:off x="5804590" y="5578697"/>
            <a:ext cx="6565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**Unlike IDW where the unknown weight at I value depends on the distance, kriging depends on the distance at points as well as the overall spatial arrangement of the measure points </a:t>
            </a:r>
          </a:p>
        </p:txBody>
      </p:sp>
    </p:spTree>
    <p:extLst>
      <p:ext uri="{BB962C8B-B14F-4D97-AF65-F5344CB8AC3E}">
        <p14:creationId xmlns:p14="http://schemas.microsoft.com/office/powerpoint/2010/main" val="319027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081DD-CB36-C84E-8E29-58123B8A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Kriging </a:t>
            </a:r>
            <a:r>
              <a:rPr lang="en-US" dirty="0" err="1"/>
              <a:t>cont</a:t>
            </a:r>
            <a:r>
              <a:rPr lang="en-US" dirty="0"/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3B2CB2-83D2-0548-8988-345AEE9CA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18" y="1690688"/>
            <a:ext cx="2197100" cy="78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E9CA7398-DCE6-2D43-9E4F-C45021225300}"/>
                  </a:ext>
                </a:extLst>
              </p:cNvPr>
              <p:cNvSpPr/>
              <p:nvPr/>
            </p:nvSpPr>
            <p:spPr>
              <a:xfrm>
                <a:off x="994914" y="2603322"/>
                <a:ext cx="6096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i="1" dirty="0"/>
                  <a:t>Z(</a:t>
                </a:r>
                <a:r>
                  <a:rPr lang="en-US" i="1" dirty="0" err="1"/>
                  <a:t>s</a:t>
                </a:r>
                <a:r>
                  <a:rPr lang="en-US" i="1" baseline="-25000" dirty="0" err="1"/>
                  <a:t>i</a:t>
                </a:r>
                <a:r>
                  <a:rPr lang="en-US" i="1" dirty="0"/>
                  <a:t>) is the measure value at the location </a:t>
                </a:r>
                <a:r>
                  <a:rPr lang="en-US" i="1" dirty="0" err="1"/>
                  <a:t>i</a:t>
                </a:r>
                <a:r>
                  <a:rPr lang="en-US" i="1" dirty="0"/>
                  <a:t>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/>
                  <a:t> is the unknown weight at the I value</a:t>
                </a:r>
              </a:p>
              <a:p>
                <a:r>
                  <a:rPr lang="en-US" i="1" dirty="0"/>
                  <a:t>S</a:t>
                </a:r>
                <a:r>
                  <a:rPr lang="en-US" i="1" baseline="-25000" dirty="0"/>
                  <a:t>0</a:t>
                </a:r>
                <a:r>
                  <a:rPr lang="en-US" i="1" dirty="0"/>
                  <a:t> is the prediction location</a:t>
                </a:r>
              </a:p>
              <a:p>
                <a:r>
                  <a:rPr lang="en-US" i="1" dirty="0"/>
                  <a:t>N is the number of measured values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CA7398-DCE6-2D43-9E4F-C45021225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914" y="2603322"/>
                <a:ext cx="6096000" cy="1200329"/>
              </a:xfrm>
              <a:prstGeom prst="rect">
                <a:avLst/>
              </a:prstGeom>
              <a:blipFill>
                <a:blip r:embed="rId4"/>
                <a:stretch>
                  <a:fillRect l="-624" t="-104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C1EB8F-0FAB-4A4A-B213-A5C9D8F15FCE}"/>
                  </a:ext>
                </a:extLst>
              </p:cNvPr>
              <p:cNvSpPr txBox="1"/>
              <p:nvPr/>
            </p:nvSpPr>
            <p:spPr>
              <a:xfrm>
                <a:off x="7090914" y="1690688"/>
                <a:ext cx="2197100" cy="7789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C1EB8F-0FAB-4A4A-B213-A5C9D8F15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914" y="1690688"/>
                <a:ext cx="2197100" cy="778931"/>
              </a:xfrm>
              <a:prstGeom prst="rect">
                <a:avLst/>
              </a:prstGeom>
              <a:blipFill>
                <a:blip r:embed="rId5"/>
                <a:stretch>
                  <a:fillRect l="-10345" t="-111290" b="-1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AC403A-2D4F-6E47-A7DF-F3E7B5847C40}"/>
              </a:ext>
            </a:extLst>
          </p:cNvPr>
          <p:cNvSpPr txBox="1"/>
          <p:nvPr/>
        </p:nvSpPr>
        <p:spPr>
          <a:xfrm>
            <a:off x="7090914" y="2777706"/>
            <a:ext cx="4606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 for weights for Ordinary Kriging:  Weights need to add up to 1. Yet, in Kriging the  weights can be positive or negative.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3FCCB2-43E4-D24E-9BA2-EC806922DFE9}"/>
              </a:ext>
            </a:extLst>
          </p:cNvPr>
          <p:cNvSpPr txBox="1"/>
          <p:nvPr/>
        </p:nvSpPr>
        <p:spPr>
          <a:xfrm>
            <a:off x="1436810" y="4429004"/>
            <a:ext cx="898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Error estimation: Normally error can be computed using the estimated value and the true value.  Yet, the true value is not known, so in remediation, a stationary random function can be used with several random variables.  </a:t>
            </a:r>
          </a:p>
        </p:txBody>
      </p:sp>
    </p:spTree>
    <p:extLst>
      <p:ext uri="{BB962C8B-B14F-4D97-AF65-F5344CB8AC3E}">
        <p14:creationId xmlns:p14="http://schemas.microsoft.com/office/powerpoint/2010/main" val="1484290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E5A102-D4D3-9740-BE6D-68B067D7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47032" cy="4351338"/>
          </a:xfrm>
        </p:spPr>
        <p:txBody>
          <a:bodyPr>
            <a:normAutofit/>
          </a:bodyPr>
          <a:lstStyle/>
          <a:p>
            <a:r>
              <a:rPr lang="en-US" sz="2000" dirty="0"/>
              <a:t>Key concept is the </a:t>
            </a:r>
            <a:r>
              <a:rPr lang="en-US" sz="2000" b="1" dirty="0"/>
              <a:t>semi-variogram</a:t>
            </a:r>
          </a:p>
          <a:p>
            <a:r>
              <a:rPr lang="en-US" sz="2000" dirty="0"/>
              <a:t>The semi-variogram helps quantify autocorrelation by graphing the variance of all pairs according to the distance. </a:t>
            </a:r>
          </a:p>
          <a:p>
            <a:r>
              <a:rPr lang="en-US" sz="2000" dirty="0"/>
              <a:t>At a particular range becomes independent. </a:t>
            </a:r>
          </a:p>
          <a:p>
            <a:r>
              <a:rPr lang="en-US" sz="2000" b="1" dirty="0"/>
              <a:t>Sill-</a:t>
            </a:r>
            <a:r>
              <a:rPr lang="en-US" sz="2000" dirty="0"/>
              <a:t> No more spatial autocorrelation/relationship between closeness of the points. </a:t>
            </a:r>
            <a:r>
              <a:rPr lang="en-US" sz="2000" b="1" dirty="0"/>
              <a:t> 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D872E-799F-A342-AA33-975B4103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Kriging </a:t>
            </a:r>
            <a:r>
              <a:rPr lang="en-US" dirty="0" err="1"/>
              <a:t>cont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0A5C87-CB6C-9340-A4A7-039F6D551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82"/>
          <a:stretch/>
        </p:blipFill>
        <p:spPr>
          <a:xfrm>
            <a:off x="5431536" y="1292659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4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C1893-027E-BD49-AABF-8F8AD0E1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Semi-variogram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2B583-58A9-2342-B4E5-5C007B83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252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Semi-variance value is just half the square distance between values. </a:t>
            </a:r>
          </a:p>
          <a:p>
            <a:r>
              <a:rPr lang="en-US" sz="2000" dirty="0"/>
              <a:t>Spherical is most commonly used</a:t>
            </a:r>
          </a:p>
          <a:p>
            <a:r>
              <a:rPr lang="en-US" sz="2000" dirty="0"/>
              <a:t>Theoretically, when there is 0 separation (or lag = 0) the semi-variogram should also be 0.  Yet, at small values semi-variogram exhibits a jump). </a:t>
            </a:r>
          </a:p>
          <a:p>
            <a:pPr lvl="1"/>
            <a:r>
              <a:rPr lang="en-US" sz="1600" dirty="0"/>
              <a:t>Nugget effect (the y-intercept)</a:t>
            </a:r>
          </a:p>
          <a:p>
            <a:pPr lvl="1"/>
            <a:r>
              <a:rPr lang="en-US" sz="1600" dirty="0"/>
              <a:t>Can be attributed to measurement errors</a:t>
            </a:r>
          </a:p>
          <a:p>
            <a:pPr lvl="1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78E034-1D35-AD49-AE70-F1FABB85A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0" r="1" b="1"/>
          <a:stretch/>
        </p:blipFill>
        <p:spPr>
          <a:xfrm>
            <a:off x="5760720" y="1690688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3FF952-CA4F-6B4D-836A-E9A558A8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E7456B-6705-D04D-97C1-0D485BE0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83" y="1988631"/>
            <a:ext cx="6554149" cy="1780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69548B-2042-4142-A297-604CC1F69F32}"/>
              </a:ext>
            </a:extLst>
          </p:cNvPr>
          <p:cNvSpPr txBox="1"/>
          <p:nvPr/>
        </p:nvSpPr>
        <p:spPr>
          <a:xfrm>
            <a:off x="838200" y="1642545"/>
            <a:ext cx="606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Spherical:  where a is the range and c</a:t>
            </a:r>
            <a:r>
              <a:rPr lang="en-US" baseline="-25000" dirty="0"/>
              <a:t>o</a:t>
            </a:r>
            <a:r>
              <a:rPr lang="en-US" dirty="0"/>
              <a:t> is the nugget variance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4F9048-F5D5-2348-8BEF-483E46EA8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4555054"/>
            <a:ext cx="3954443" cy="1780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5E1A3C-F573-FF4E-BAAE-16F85BA2FC0C}"/>
              </a:ext>
            </a:extLst>
          </p:cNvPr>
          <p:cNvSpPr txBox="1"/>
          <p:nvPr/>
        </p:nvSpPr>
        <p:spPr>
          <a:xfrm>
            <a:off x="1104181" y="438825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Exponential: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77C41A-5434-9B47-A165-507A8CC50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722" y="2139193"/>
            <a:ext cx="3981329" cy="1479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2A9ED3-B38F-4B46-804A-92C30A0AFF66}"/>
              </a:ext>
            </a:extLst>
          </p:cNvPr>
          <p:cNvSpPr txBox="1"/>
          <p:nvPr/>
        </p:nvSpPr>
        <p:spPr>
          <a:xfrm>
            <a:off x="8315865" y="1657331"/>
            <a:ext cx="231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52ADF28-6786-454B-B2D8-882B2FCDB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86" y="4464836"/>
            <a:ext cx="2387600" cy="1104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C994B4E-8C78-A148-AF19-39FEEC023A6B}"/>
              </a:ext>
            </a:extLst>
          </p:cNvPr>
          <p:cNvSpPr txBox="1"/>
          <p:nvPr/>
        </p:nvSpPr>
        <p:spPr>
          <a:xfrm>
            <a:off x="8070722" y="4157932"/>
            <a:ext cx="290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Linear:</a:t>
            </a:r>
          </a:p>
        </p:txBody>
      </p:sp>
    </p:spTree>
    <p:extLst>
      <p:ext uri="{BB962C8B-B14F-4D97-AF65-F5344CB8AC3E}">
        <p14:creationId xmlns:p14="http://schemas.microsoft.com/office/powerpoint/2010/main" val="289759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7B0916-A9AF-704D-840E-910BF3964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Assumptions for ordinary Kriging: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B01E85-915E-E24D-8318-32C6767F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5484" cy="4351338"/>
          </a:xfrm>
        </p:spPr>
        <p:txBody>
          <a:bodyPr>
            <a:normAutofit/>
          </a:bodyPr>
          <a:lstStyle/>
          <a:p>
            <a:r>
              <a:rPr lang="en-US" sz="2000" dirty="0"/>
              <a:t>Stationarity- Joint probability across the distribution does not vary. </a:t>
            </a:r>
          </a:p>
          <a:p>
            <a:pPr lvl="1"/>
            <a:r>
              <a:rPr lang="en-US" sz="1600" dirty="0"/>
              <a:t>Parameters such as overall mean of the dataset, the range as well as the sill do not vary across the study space. </a:t>
            </a:r>
          </a:p>
          <a:p>
            <a:r>
              <a:rPr lang="en-US" sz="2000" dirty="0"/>
              <a:t>Isotropy- uniformity in all directions </a:t>
            </a:r>
          </a:p>
          <a:p>
            <a:r>
              <a:rPr lang="en-US" sz="2000" dirty="0"/>
              <a:t>Data needs to have normal distribution</a:t>
            </a:r>
          </a:p>
          <a:p>
            <a:r>
              <a:rPr lang="en-US" sz="2000" dirty="0"/>
              <a:t>Data does not have trends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64AB86-6874-A643-A2FA-C33F8C30A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7" r="5270" b="-3"/>
          <a:stretch/>
        </p:blipFill>
        <p:spPr>
          <a:xfrm>
            <a:off x="6338316" y="1904281"/>
            <a:ext cx="5074070" cy="4272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43A375-392F-744E-98FD-DA28FE76D5C7}"/>
              </a:ext>
            </a:extLst>
          </p:cNvPr>
          <p:cNvSpPr txBox="1"/>
          <p:nvPr/>
        </p:nvSpPr>
        <p:spPr>
          <a:xfrm>
            <a:off x="6633298" y="1719615"/>
            <a:ext cx="555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data collected from soil samples in field.</a:t>
            </a:r>
          </a:p>
        </p:txBody>
      </p:sp>
    </p:spTree>
    <p:extLst>
      <p:ext uri="{BB962C8B-B14F-4D97-AF65-F5344CB8AC3E}">
        <p14:creationId xmlns:p14="http://schemas.microsoft.com/office/powerpoint/2010/main" val="376276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E5DD09-DF14-7A4A-82F6-AAFEF247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Checking for Stationarity: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5DADB6-65AE-9542-B25B-6C557AAF9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5484" cy="4351338"/>
          </a:xfrm>
        </p:spPr>
        <p:txBody>
          <a:bodyPr>
            <a:normAutofit/>
          </a:bodyPr>
          <a:lstStyle/>
          <a:p>
            <a:r>
              <a:rPr lang="en-US" sz="2000" dirty="0"/>
              <a:t>One can generate a Voronoi map which symbolizes entropy (or the variation between neighbors or the standard deviation in order to see the randomness)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. What if data is not stationary? </a:t>
            </a:r>
          </a:p>
          <a:p>
            <a:pPr lvl="1"/>
            <a:r>
              <a:rPr lang="en-US" sz="1600" dirty="0"/>
              <a:t>Empirical Bayesian Kriging can treat local variance separately (basically does kriging locally and in different areas)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89B63-3B23-8D42-94AF-B87A34F43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" r="24884"/>
          <a:stretch/>
        </p:blipFill>
        <p:spPr>
          <a:xfrm>
            <a:off x="6338316" y="1904281"/>
            <a:ext cx="507407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78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795</Words>
  <Application>Microsoft Office PowerPoint</Application>
  <PresentationFormat>Widescreen</PresentationFormat>
  <Paragraphs>99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Baskerville</vt:lpstr>
      <vt:lpstr>Calibri</vt:lpstr>
      <vt:lpstr>Calibri Light</vt:lpstr>
      <vt:lpstr>Cambria Math</vt:lpstr>
      <vt:lpstr>Office Theme</vt:lpstr>
      <vt:lpstr>Kriging</vt:lpstr>
      <vt:lpstr>Intro:</vt:lpstr>
      <vt:lpstr>Kriging: </vt:lpstr>
      <vt:lpstr>Kriging cont: </vt:lpstr>
      <vt:lpstr>Kriging cont:</vt:lpstr>
      <vt:lpstr>Semi-variogram</vt:lpstr>
      <vt:lpstr>Models:</vt:lpstr>
      <vt:lpstr>Assumptions for ordinary Kriging:</vt:lpstr>
      <vt:lpstr>Checking for Stationarity: </vt:lpstr>
      <vt:lpstr>Soil sample example</vt:lpstr>
      <vt:lpstr>Types of Kriging:</vt:lpstr>
      <vt:lpstr>Limitations: </vt:lpstr>
      <vt:lpstr>Example:</vt:lpstr>
      <vt:lpstr>Use Ordinary kriging</vt:lpstr>
      <vt:lpstr>Example cont: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Kriging</dc:title>
  <dc:creator>Valerie Kobzarenko</dc:creator>
  <cp:lastModifiedBy>Debasis Mitra</cp:lastModifiedBy>
  <cp:revision>16</cp:revision>
  <dcterms:created xsi:type="dcterms:W3CDTF">2019-09-21T15:19:24Z</dcterms:created>
  <dcterms:modified xsi:type="dcterms:W3CDTF">2019-09-24T15:37:11Z</dcterms:modified>
</cp:coreProperties>
</file>