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10/6/2021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0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9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1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8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4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1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6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70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7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5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10/6/2021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4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0.png"/><Relationship Id="rId15" Type="http://schemas.openxmlformats.org/officeDocument/2006/relationships/image" Target="../media/image16.png"/><Relationship Id="rId10" Type="http://schemas.openxmlformats.org/officeDocument/2006/relationships/image" Target="../media/image9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766686-1220-45DC-9F86-940DB2E0D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2614" y="1625608"/>
            <a:ext cx="4655719" cy="27221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800" dirty="0"/>
              <a:t>Cubic Spline Interpolation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15173-C528-4FBC-B52A-7CE3A7260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2614" y="4466845"/>
            <a:ext cx="4655719" cy="882904"/>
          </a:xfrm>
        </p:spPr>
        <p:txBody>
          <a:bodyPr>
            <a:normAutofit/>
          </a:bodyPr>
          <a:lstStyle/>
          <a:p>
            <a:r>
              <a:rPr lang="en-US" dirty="0"/>
              <a:t>Daniel Wall</a:t>
            </a:r>
          </a:p>
        </p:txBody>
      </p:sp>
      <p:pic>
        <p:nvPicPr>
          <p:cNvPr id="4" name="Picture 3" descr="Complex maths formulae on a blackboard">
            <a:extLst>
              <a:ext uri="{FF2B5EF4-FFF2-40B4-BE49-F238E27FC236}">
                <a16:creationId xmlns:a16="http://schemas.microsoft.com/office/drawing/2014/main" id="{6EA3745B-9399-48D4-9BB1-75DF72C9F8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25" r="10902" b="-1"/>
          <a:stretch/>
        </p:blipFill>
        <p:spPr>
          <a:xfrm>
            <a:off x="20" y="10"/>
            <a:ext cx="6038037" cy="6857990"/>
          </a:xfrm>
          <a:prstGeom prst="rect">
            <a:avLst/>
          </a:prstGeom>
        </p:spPr>
      </p:pic>
      <p:sp>
        <p:nvSpPr>
          <p:cNvPr id="11" name="Cross 10">
            <a:extLst>
              <a:ext uri="{FF2B5EF4-FFF2-40B4-BE49-F238E27FC236}">
                <a16:creationId xmlns:a16="http://schemas.microsoft.com/office/drawing/2014/main" id="{12E8ED90-6D42-AE40-963A-3924EE207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30625" y="562356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19D20-29A0-4112-A27C-2243D65F2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Interpolation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45EBD-7BFD-44D0-AB2B-3485514F9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Rational interpolation is preferable to polynomial interpolation when there are poles (zeroes in the denominator)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60B080-A29D-405C-82F1-2842CDB348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767"/>
          <a:stretch/>
        </p:blipFill>
        <p:spPr>
          <a:xfrm>
            <a:off x="374649" y="4036952"/>
            <a:ext cx="5721351" cy="86689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A2BD512-CDEE-44DC-9BBC-EB05E89A6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5720" y="4841523"/>
            <a:ext cx="962159" cy="4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619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AD47E-A6DE-424B-A75F-AC91CB048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476859"/>
            <a:ext cx="8267296" cy="876466"/>
          </a:xfrm>
        </p:spPr>
        <p:txBody>
          <a:bodyPr/>
          <a:lstStyle/>
          <a:p>
            <a:r>
              <a:rPr lang="en-US" dirty="0" err="1"/>
              <a:t>Bulirsch-Stoer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936EA-97D2-4411-AAB0-A9EE76012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1596850"/>
            <a:ext cx="5530850" cy="4295949"/>
          </a:xfrm>
        </p:spPr>
        <p:txBody>
          <a:bodyPr/>
          <a:lstStyle/>
          <a:p>
            <a:r>
              <a:rPr lang="en-US" dirty="0"/>
              <a:t>Similar to Neville’s algorithm (though denoted with </a:t>
            </a:r>
            <a:r>
              <a:rPr lang="en-US" i="1" dirty="0"/>
              <a:t>R </a:t>
            </a:r>
            <a:r>
              <a:rPr lang="en-US" dirty="0"/>
              <a:t>instead of </a:t>
            </a:r>
            <a:r>
              <a:rPr lang="en-US" i="1" dirty="0"/>
              <a:t>P</a:t>
            </a:r>
            <a:r>
              <a:rPr lang="en-US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8F395D-0421-4266-BDF1-A28F6D299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712" y="983993"/>
            <a:ext cx="5727288" cy="19624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76A156-B6BD-420D-B748-874C25FB6AA1}"/>
              </a:ext>
            </a:extLst>
          </p:cNvPr>
          <p:cNvSpPr txBox="1"/>
          <p:nvPr/>
        </p:nvSpPr>
        <p:spPr>
          <a:xfrm>
            <a:off x="7102273" y="730426"/>
            <a:ext cx="21463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Neville’s algorithm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1FA377-37FA-496D-B4BA-116A78AC0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946417"/>
            <a:ext cx="8326012" cy="14384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C7337A-0BD4-4155-9C85-48065EC9AA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6001" y="4311428"/>
            <a:ext cx="7421011" cy="158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97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3D2EE-20F2-42A1-B36D-813023614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839979"/>
          </a:xfrm>
        </p:spPr>
        <p:txBody>
          <a:bodyPr/>
          <a:lstStyle/>
          <a:p>
            <a:r>
              <a:rPr lang="en-US" dirty="0"/>
              <a:t>Linear Interpolation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F8117-6BB5-4219-BB5D-E616BD8AA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81" y="2199779"/>
            <a:ext cx="8267296" cy="3188586"/>
          </a:xfrm>
        </p:spPr>
        <p:txBody>
          <a:bodyPr/>
          <a:lstStyle/>
          <a:p>
            <a:r>
              <a:rPr lang="en-US" dirty="0"/>
              <a:t>Simple line drawn between each set of two points</a:t>
            </a:r>
          </a:p>
          <a:p>
            <a:r>
              <a:rPr lang="en-US" dirty="0"/>
              <a:t>Equation given by special case of Lagrange formula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F3B7974-03B5-4265-BBEA-1D6C506EB189}"/>
                  </a:ext>
                </a:extLst>
              </p:cNvPr>
              <p:cNvSpPr txBox="1"/>
              <p:nvPr/>
            </p:nvSpPr>
            <p:spPr>
              <a:xfrm>
                <a:off x="6605895" y="4266513"/>
                <a:ext cx="4552350" cy="1995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 is designed such that:</a:t>
                </a:r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400" b="0" dirty="0"/>
              </a:p>
              <a:p>
                <a:endParaRPr lang="en-US" sz="2400" b="0" dirty="0"/>
              </a:p>
              <a:p>
                <a:r>
                  <a:rPr lang="en-US" sz="2400" dirty="0"/>
                  <a:t>Vice versa for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dirty="0"/>
                  <a:t> 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F3B7974-03B5-4265-BBEA-1D6C506EB1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5895" y="4266513"/>
                <a:ext cx="4552350" cy="1995162"/>
              </a:xfrm>
              <a:prstGeom prst="rect">
                <a:avLst/>
              </a:prstGeom>
              <a:blipFill>
                <a:blip r:embed="rId2"/>
                <a:stretch>
                  <a:fillRect l="-2145" t="-2446" b="-6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B5B2F909-2B91-41D9-A956-C94C0AEBF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546" y="3732329"/>
            <a:ext cx="2562583" cy="5620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9D3FBD-10FA-4194-A35E-E06A0D9373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6510" y="3794072"/>
            <a:ext cx="924054" cy="5334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EF7ECCF-8A64-4EC6-956F-9F39E968DB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851380"/>
            <a:ext cx="6096000" cy="102884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BEDC692-2BB6-4D37-A918-DDE68ED1D9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4492" y="5777119"/>
            <a:ext cx="981212" cy="46679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D99377B-39E9-4B9F-BED2-3585BE293B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201" y="4456966"/>
            <a:ext cx="1047896" cy="43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99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6E088-7911-45F1-931C-32D75804C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977776"/>
            <a:ext cx="8267296" cy="1446550"/>
          </a:xfrm>
        </p:spPr>
        <p:txBody>
          <a:bodyPr/>
          <a:lstStyle/>
          <a:p>
            <a:r>
              <a:rPr lang="en-US" dirty="0"/>
              <a:t>Finding the Cubic Spline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F6A1B-27EE-4732-9C7C-9466C0816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691638"/>
            <a:ext cx="8267296" cy="3188586"/>
          </a:xfrm>
        </p:spPr>
        <p:txBody>
          <a:bodyPr/>
          <a:lstStyle/>
          <a:p>
            <a:r>
              <a:rPr lang="en-US" dirty="0"/>
              <a:t>Suppose we were given values for the second derivative at each point: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j+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We could then choose a cubic polynomial such that its second derivative varies linearly between the points</a:t>
            </a:r>
            <a:endParaRPr lang="en-US" b="0" dirty="0"/>
          </a:p>
          <a:p>
            <a:r>
              <a:rPr lang="en-US" dirty="0"/>
              <a:t>Achieved by performing linear interpolation on the second derivative values</a:t>
            </a:r>
          </a:p>
        </p:txBody>
      </p:sp>
    </p:spTree>
    <p:extLst>
      <p:ext uri="{BB962C8B-B14F-4D97-AF65-F5344CB8AC3E}">
        <p14:creationId xmlns:p14="http://schemas.microsoft.com/office/powerpoint/2010/main" val="395388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DBED8-551F-41B0-B24D-26FCFF4B3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813" y="1377188"/>
            <a:ext cx="5196151" cy="4699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New cubic polynomial: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Add new polynomial to eq.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(3.3.1)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6C4F509-A5A7-43E7-A007-DEAA9277D278}"/>
                  </a:ext>
                </a:extLst>
              </p:cNvPr>
              <p:cNvSpPr txBox="1"/>
              <p:nvPr/>
            </p:nvSpPr>
            <p:spPr>
              <a:xfrm>
                <a:off x="1534683" y="2985516"/>
                <a:ext cx="1148187" cy="5112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∬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3200" dirty="0"/>
                  <a:t> =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6C4F509-A5A7-43E7-A007-DEAA9277D2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683" y="2985516"/>
                <a:ext cx="1148187" cy="511230"/>
              </a:xfrm>
              <a:prstGeom prst="rect">
                <a:avLst/>
              </a:prstGeom>
              <a:blipFill>
                <a:blip r:embed="rId7"/>
                <a:stretch>
                  <a:fillRect t="-20238" r="-13298" b="-47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C965201-16BF-48E4-8F56-B77610ED87BD}"/>
                  </a:ext>
                </a:extLst>
              </p:cNvPr>
              <p:cNvSpPr txBox="1"/>
              <p:nvPr/>
            </p:nvSpPr>
            <p:spPr>
              <a:xfrm>
                <a:off x="1149963" y="3981396"/>
                <a:ext cx="1351661" cy="6035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∬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3200" dirty="0"/>
                  <a:t> =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C965201-16BF-48E4-8F56-B77610ED8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963" y="3981396"/>
                <a:ext cx="1351661" cy="603563"/>
              </a:xfrm>
              <a:prstGeom prst="rect">
                <a:avLst/>
              </a:prstGeom>
              <a:blipFill>
                <a:blip r:embed="rId8"/>
                <a:stretch>
                  <a:fillRect t="-9091" r="-452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F496A7E-1DE4-4515-ADD5-7807AFF225F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97806" y="1931798"/>
            <a:ext cx="2038635" cy="5525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55BA86-6B98-4FF3-9369-1C4DD25917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5004" y="2965977"/>
            <a:ext cx="809738" cy="67636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0324EA9-87AC-4546-AE4A-00D2F231A45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41859" y="2902946"/>
            <a:ext cx="3219899" cy="67636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7F04CDF-6C20-4FF6-B9AB-7774F2ED5D1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0203" y="3918508"/>
            <a:ext cx="905001" cy="5906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B3CDEB4-42F9-4F13-94C9-E0E0EB2BD2A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10222" y="3979299"/>
            <a:ext cx="3343742" cy="69542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4E1CBFB-F293-49CA-B2CC-2CD2160F0EC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7813" y="5371952"/>
            <a:ext cx="4953691" cy="56205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E3D456B-2522-4FBE-BF9C-86EB88FB212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06068" y="6006407"/>
            <a:ext cx="1047896" cy="41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5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1F6EB-B08D-4582-8CE7-E17646942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1085850"/>
            <a:ext cx="8464550" cy="4794374"/>
          </a:xfrm>
        </p:spPr>
        <p:txBody>
          <a:bodyPr/>
          <a:lstStyle/>
          <a:p>
            <a:r>
              <a:rPr lang="en-US" dirty="0"/>
              <a:t>However, these second derivative values are not known</a:t>
            </a:r>
          </a:p>
          <a:p>
            <a:r>
              <a:rPr lang="en-US" dirty="0"/>
              <a:t>To find them, we can start by taking the derivative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(3.3.3) </a:t>
            </a:r>
            <a:r>
              <a:rPr lang="en-US" dirty="0"/>
              <a:t>and requiring that the first derivative always be continuous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B888BE-B7B7-4DB2-B576-459233D9D5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24"/>
          <a:stretch/>
        </p:blipFill>
        <p:spPr>
          <a:xfrm>
            <a:off x="430444" y="3354609"/>
            <a:ext cx="5508538" cy="9431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7E950A-115B-4657-A025-A22192F5C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0290" y="4193793"/>
            <a:ext cx="4620270" cy="93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8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58309-624E-4A66-9377-A43374C88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867902"/>
            <a:ext cx="8920596" cy="928879"/>
          </a:xfrm>
        </p:spPr>
        <p:txBody>
          <a:bodyPr/>
          <a:lstStyle/>
          <a:p>
            <a:r>
              <a:rPr lang="en-US" dirty="0"/>
              <a:t>Making the first derivative continuous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762A7-3F1A-43CE-9497-C3F838B34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33600"/>
            <a:ext cx="8267296" cy="3746624"/>
          </a:xfrm>
        </p:spPr>
        <p:txBody>
          <a:bodyPr/>
          <a:lstStyle/>
          <a:p>
            <a:r>
              <a:rPr lang="en-US" dirty="0"/>
              <a:t>Set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dy/dx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/>
              <a:t> on the interval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equal to</a:t>
            </a:r>
          </a:p>
          <a:p>
            <a:pPr marL="0" indent="0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dy/dx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/>
              <a:t> on the interval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EFD293-BD32-48E6-A733-871B39CFE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6096000" cy="8190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D1142A-0318-4EC5-880E-A22280302E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955" y="4409772"/>
            <a:ext cx="3324689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7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2C7CF-3F58-4201-9B22-D6B0162D5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865379"/>
          </a:xfrm>
        </p:spPr>
        <p:txBody>
          <a:bodyPr/>
          <a:lstStyle/>
          <a:p>
            <a:r>
              <a:rPr lang="en-US" dirty="0"/>
              <a:t>Equations and unknowns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605E8-F2DB-44D2-87ED-22DCA7EF4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070100"/>
            <a:ext cx="8267296" cy="3810124"/>
          </a:xfrm>
        </p:spPr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 </a:t>
            </a:r>
            <a:r>
              <a:rPr lang="en-US" dirty="0"/>
              <a:t>linear equations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 </a:t>
            </a:r>
            <a:r>
              <a:rPr lang="en-US" dirty="0"/>
              <a:t>intervals,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 </a:t>
            </a:r>
            <a:r>
              <a:rPr lang="en-US" dirty="0"/>
              <a:t>shared points between these intervals)</a:t>
            </a:r>
          </a:p>
          <a:p>
            <a:r>
              <a:rPr lang="en-US" i="1" dirty="0"/>
              <a:t>N</a:t>
            </a:r>
            <a:r>
              <a:rPr lang="en-US" dirty="0"/>
              <a:t> unknowns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 </a:t>
            </a:r>
            <a:r>
              <a:rPr lang="en-US" dirty="0"/>
              <a:t>at each point)</a:t>
            </a:r>
          </a:p>
          <a:p>
            <a:r>
              <a:rPr lang="en-US" dirty="0"/>
              <a:t>Need two more conditions. Most commonly:</a:t>
            </a:r>
          </a:p>
          <a:p>
            <a:pPr lvl="1"/>
            <a:r>
              <a:rPr lang="en-US" dirty="0"/>
              <a:t>Set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and/or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 </a:t>
            </a:r>
            <a:r>
              <a:rPr lang="en-US" dirty="0"/>
              <a:t>equal to 0 (</a:t>
            </a:r>
            <a:r>
              <a:rPr lang="en-US" i="1" dirty="0"/>
              <a:t>Natural cubic spline)</a:t>
            </a:r>
          </a:p>
          <a:p>
            <a:pPr lvl="1"/>
            <a:r>
              <a:rPr lang="en-US" dirty="0"/>
              <a:t>Set either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 </a:t>
            </a:r>
            <a:r>
              <a:rPr lang="en-US" dirty="0"/>
              <a:t>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 </a:t>
            </a:r>
            <a:r>
              <a:rPr lang="en-US" dirty="0"/>
              <a:t>equal to values calculated 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(3.3.5)</a:t>
            </a:r>
          </a:p>
          <a:p>
            <a:pPr lvl="1"/>
            <a:r>
              <a:rPr lang="en-US" dirty="0"/>
              <a:t>Estimate first derivatives at endpoints</a:t>
            </a:r>
          </a:p>
        </p:txBody>
      </p:sp>
    </p:spTree>
    <p:extLst>
      <p:ext uri="{BB962C8B-B14F-4D97-AF65-F5344CB8AC3E}">
        <p14:creationId xmlns:p14="http://schemas.microsoft.com/office/powerpoint/2010/main" val="476388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81801-F21C-4763-BB7E-5E937A4EE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1C25B-D073-4F40-8CE4-4A1F3BC92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set of linear equations results in a tridiagonal matrix</a:t>
            </a:r>
          </a:p>
          <a:p>
            <a:r>
              <a:rPr lang="en-US" dirty="0"/>
              <a:t>Useful because it can be solved using the tridiagonal algorithm in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operations</a:t>
            </a:r>
          </a:p>
        </p:txBody>
      </p:sp>
    </p:spTree>
    <p:extLst>
      <p:ext uri="{BB962C8B-B14F-4D97-AF65-F5344CB8AC3E}">
        <p14:creationId xmlns:p14="http://schemas.microsoft.com/office/powerpoint/2010/main" val="2672565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766686-1220-45DC-9F86-940DB2E0D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2614" y="1625608"/>
            <a:ext cx="4655719" cy="272216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6800" dirty="0"/>
              <a:t>Rational Function Interpolation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15173-C528-4FBC-B52A-7CE3A7260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62614" y="4466845"/>
            <a:ext cx="4655719" cy="88290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 descr="Complex maths formulae on a blackboard">
            <a:extLst>
              <a:ext uri="{FF2B5EF4-FFF2-40B4-BE49-F238E27FC236}">
                <a16:creationId xmlns:a16="http://schemas.microsoft.com/office/drawing/2014/main" id="{6EA3745B-9399-48D4-9BB1-75DF72C9F8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25" r="10902" b="-1"/>
          <a:stretch/>
        </p:blipFill>
        <p:spPr>
          <a:xfrm>
            <a:off x="20" y="10"/>
            <a:ext cx="6038037" cy="6857990"/>
          </a:xfrm>
          <a:prstGeom prst="rect">
            <a:avLst/>
          </a:prstGeom>
        </p:spPr>
      </p:pic>
      <p:sp>
        <p:nvSpPr>
          <p:cNvPr id="11" name="Cross 10">
            <a:extLst>
              <a:ext uri="{FF2B5EF4-FFF2-40B4-BE49-F238E27FC236}">
                <a16:creationId xmlns:a16="http://schemas.microsoft.com/office/drawing/2014/main" id="{12E8ED90-6D42-AE40-963A-3924EE207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30625" y="562356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1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adrid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443</TotalTime>
  <Words>331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Cambria Math</vt:lpstr>
      <vt:lpstr>Seaford Display</vt:lpstr>
      <vt:lpstr>System Font Regular</vt:lpstr>
      <vt:lpstr>Tenorite</vt:lpstr>
      <vt:lpstr>Times New Roman</vt:lpstr>
      <vt:lpstr>MadridVTI</vt:lpstr>
      <vt:lpstr>Cubic Spline Interpolation</vt:lpstr>
      <vt:lpstr>Linear Interpolation</vt:lpstr>
      <vt:lpstr>Finding the Cubic Spline</vt:lpstr>
      <vt:lpstr>PowerPoint Presentation</vt:lpstr>
      <vt:lpstr>PowerPoint Presentation</vt:lpstr>
      <vt:lpstr>Making the first derivative continuous</vt:lpstr>
      <vt:lpstr>Equations and unknowns</vt:lpstr>
      <vt:lpstr>PowerPoint Presentation</vt:lpstr>
      <vt:lpstr>Rational Function Interpolation</vt:lpstr>
      <vt:lpstr>Rational Interpolation</vt:lpstr>
      <vt:lpstr>Bulirsch-Stoer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Daniel Wall</dc:creator>
  <cp:lastModifiedBy>Daniel W</cp:lastModifiedBy>
  <cp:revision>6</cp:revision>
  <dcterms:created xsi:type="dcterms:W3CDTF">2021-10-05T16:37:20Z</dcterms:created>
  <dcterms:modified xsi:type="dcterms:W3CDTF">2021-10-07T04:19:07Z</dcterms:modified>
</cp:coreProperties>
</file>