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59" r:id="rId4"/>
    <p:sldId id="261" r:id="rId5"/>
    <p:sldId id="258" r:id="rId6"/>
    <p:sldId id="262" r:id="rId7"/>
    <p:sldId id="278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305" r:id="rId16"/>
    <p:sldId id="306" r:id="rId17"/>
    <p:sldId id="307" r:id="rId18"/>
    <p:sldId id="308" r:id="rId19"/>
    <p:sldId id="309" r:id="rId20"/>
    <p:sldId id="311" r:id="rId21"/>
    <p:sldId id="314" r:id="rId22"/>
    <p:sldId id="315" r:id="rId23"/>
    <p:sldId id="276" r:id="rId24"/>
    <p:sldId id="277" r:id="rId25"/>
    <p:sldId id="274" r:id="rId26"/>
    <p:sldId id="272" r:id="rId27"/>
    <p:sldId id="275" r:id="rId28"/>
    <p:sldId id="273" r:id="rId29"/>
    <p:sldId id="279" r:id="rId30"/>
    <p:sldId id="280" r:id="rId31"/>
    <p:sldId id="281" r:id="rId32"/>
    <p:sldId id="323" r:id="rId33"/>
    <p:sldId id="319" r:id="rId34"/>
    <p:sldId id="286" r:id="rId35"/>
    <p:sldId id="287" r:id="rId36"/>
    <p:sldId id="288" r:id="rId37"/>
    <p:sldId id="289" r:id="rId38"/>
    <p:sldId id="290" r:id="rId39"/>
    <p:sldId id="291" r:id="rId40"/>
    <p:sldId id="293" r:id="rId41"/>
    <p:sldId id="294" r:id="rId42"/>
    <p:sldId id="297" r:id="rId43"/>
    <p:sldId id="298" r:id="rId44"/>
    <p:sldId id="313" r:id="rId45"/>
    <p:sldId id="300" r:id="rId46"/>
    <p:sldId id="295" r:id="rId47"/>
    <p:sldId id="321" r:id="rId48"/>
    <p:sldId id="326" r:id="rId49"/>
    <p:sldId id="324" r:id="rId50"/>
    <p:sldId id="325" r:id="rId51"/>
    <p:sldId id="331" r:id="rId52"/>
    <p:sldId id="320" r:id="rId53"/>
    <p:sldId id="302" r:id="rId54"/>
    <p:sldId id="301" r:id="rId55"/>
    <p:sldId id="303" r:id="rId56"/>
    <p:sldId id="304" r:id="rId57"/>
    <p:sldId id="330" r:id="rId58"/>
    <p:sldId id="332" r:id="rId59"/>
    <p:sldId id="328" r:id="rId60"/>
    <p:sldId id="329" r:id="rId61"/>
    <p:sldId id="327" r:id="rId6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6E4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0" autoAdjust="0"/>
    <p:restoredTop sz="94664" autoAdjust="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75E03E3-A9AA-434C-BC8B-3D59A0279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B75DE0-7D2F-4993-A83A-38D0863FB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76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EAA75-A98E-49DB-8903-EC54C54DF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A9F17-DBC5-4296-AE24-645705BDB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0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328B6-9D9F-4437-87A8-35540A004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22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9EA1C-5F19-4FBC-A969-D061943DB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43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5A168-7006-4013-A0A3-9C09A2E0D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8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324D9-F2FE-40A6-8ACD-B1141F0D3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3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96D4D-FBFA-44DE-8353-4FF8F367F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8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361F4-F6E6-4D08-B578-D1F604D6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6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FC174-7AE4-479F-AFAB-3ED6FC00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3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E434B-C201-4CF0-A2DE-F8A0A8A00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3C8C1-88A1-4D40-8B0D-C5343F58B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3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5A3AB-7E03-4B70-985A-ADEEB8945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7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F3B73-EC97-49C9-AD04-670F1C3B1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5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8D106C3-EF2A-4EA5-9C55-C9DD584AE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Animation and 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Philip Chan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plotting an equation on graph paper</a:t>
            </a:r>
          </a:p>
          <a:p>
            <a:r>
              <a:rPr lang="en-US" dirty="0" smtClean="0"/>
              <a:t>Given an equation: y = f(x)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91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plotting an equation on graph paper</a:t>
            </a:r>
          </a:p>
          <a:p>
            <a:r>
              <a:rPr lang="en-US" dirty="0" smtClean="0"/>
              <a:t>Given an equation: y = f(x)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Determine the x interval (domain)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Sample x values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Calculate the corresponding y values (range)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Plot the (x, y) pairs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8555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equation for a line?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319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equation for a line?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 = mx + b</a:t>
            </a:r>
          </a:p>
          <a:p>
            <a:pPr lvl="1"/>
            <a:r>
              <a:rPr lang="en-US" dirty="0" smtClean="0"/>
              <a:t>What is m?</a:t>
            </a:r>
          </a:p>
          <a:p>
            <a:pPr lvl="1"/>
            <a:r>
              <a:rPr lang="en-US" dirty="0" smtClean="0"/>
              <a:t>What is b?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5584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dirty="0"/>
              <a:t>Given (x1, y1) [start] and (x2, y2</a:t>
            </a:r>
            <a:r>
              <a:rPr lang="en-US" dirty="0" smtClean="0"/>
              <a:t>) [end]?</a:t>
            </a:r>
            <a:endParaRPr lang="en-US" dirty="0"/>
          </a:p>
          <a:p>
            <a:pPr marL="742950" lvl="2" indent="-342900">
              <a:buSzPct val="90000"/>
            </a:pPr>
            <a:r>
              <a:rPr lang="en-US" dirty="0"/>
              <a:t>How to determine m and </a:t>
            </a:r>
            <a:r>
              <a:rPr lang="en-US" dirty="0" smtClean="0"/>
              <a:t>b?</a:t>
            </a:r>
          </a:p>
          <a:p>
            <a:pPr marL="400050" lvl="2" indent="0">
              <a:buSzPct val="90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24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Slope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068320" y="1676400"/>
            <a:ext cx="2971800" cy="23622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72200" y="149173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(x2, y2)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199" y="41148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(x1, y1)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57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Slope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068320" y="1676400"/>
            <a:ext cx="2971800" cy="2362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72200" y="149173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(x2, y2)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199" y="41148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(x1, y1)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40120" y="1676400"/>
            <a:ext cx="0" cy="23622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68320" y="4038600"/>
            <a:ext cx="2971800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01653" y="26728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91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Slope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068320" y="1676400"/>
            <a:ext cx="2971800" cy="2362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72200" y="149173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(x2, y2)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199" y="41148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(x1, y1)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40120" y="1676400"/>
            <a:ext cx="0" cy="23622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68320" y="4038600"/>
            <a:ext cx="2971800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72200" y="271272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2-y1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97767" y="42809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47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Slope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>
              <a:buSzPct val="90000"/>
            </a:pPr>
            <a:endParaRPr lang="en-US" dirty="0" smtClean="0"/>
          </a:p>
          <a:p>
            <a:pPr marL="742950" lvl="2" indent="-342900">
              <a:buSzPct val="90000"/>
            </a:pPr>
            <a:endParaRPr lang="en-US" dirty="0"/>
          </a:p>
          <a:p>
            <a:pPr marL="742950" lvl="2" indent="-342900">
              <a:buSzPct val="90000"/>
            </a:pPr>
            <a:endParaRPr lang="en-US" dirty="0" smtClean="0"/>
          </a:p>
          <a:p>
            <a:pPr marL="742950" lvl="2" indent="-342900">
              <a:buSzPct val="90000"/>
            </a:pPr>
            <a:endParaRPr lang="en-US" dirty="0"/>
          </a:p>
          <a:p>
            <a:pPr marL="742950" lvl="2" indent="-342900">
              <a:buSzPct val="90000"/>
            </a:pPr>
            <a:endParaRPr lang="en-US" dirty="0" smtClean="0"/>
          </a:p>
          <a:p>
            <a:pPr marL="742950" lvl="2" indent="-342900">
              <a:buSzPct val="90000"/>
            </a:pPr>
            <a:endParaRPr lang="en-US" dirty="0"/>
          </a:p>
          <a:p>
            <a:pPr marL="742950" lvl="2" indent="-342900">
              <a:buSzPct val="90000"/>
            </a:pPr>
            <a:endParaRPr lang="en-US" dirty="0" smtClean="0"/>
          </a:p>
          <a:p>
            <a:pPr marL="742950" lvl="2" indent="-342900">
              <a:buSzPct val="90000"/>
            </a:pPr>
            <a:endParaRPr lang="en-US" dirty="0"/>
          </a:p>
          <a:p>
            <a:pPr marL="342900" lvl="1" indent="-342900">
              <a:buSzPct val="90000"/>
            </a:pPr>
            <a:r>
              <a:rPr lang="en-US" dirty="0"/>
              <a:t>m</a:t>
            </a:r>
            <a:r>
              <a:rPr lang="en-US" dirty="0" smtClean="0"/>
              <a:t> = rise </a:t>
            </a:r>
            <a:r>
              <a:rPr lang="en-US" dirty="0"/>
              <a:t>/ run</a:t>
            </a:r>
          </a:p>
          <a:p>
            <a:pPr marL="342900" lvl="1" indent="-342900">
              <a:buSzPct val="90000"/>
            </a:pP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068320" y="1676400"/>
            <a:ext cx="2971800" cy="2362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72200" y="149173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(x2, y2)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199" y="41148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(x1, y1)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40120" y="1676400"/>
            <a:ext cx="0" cy="23622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68320" y="4038600"/>
            <a:ext cx="2971800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72200" y="271272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2-y1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97767" y="428093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2-x1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59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Slope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>
              <a:buSzPct val="90000"/>
            </a:pPr>
            <a:endParaRPr lang="en-US" dirty="0" smtClean="0"/>
          </a:p>
          <a:p>
            <a:pPr marL="742950" lvl="2" indent="-342900">
              <a:buSzPct val="90000"/>
            </a:pPr>
            <a:endParaRPr lang="en-US" dirty="0"/>
          </a:p>
          <a:p>
            <a:pPr marL="742950" lvl="2" indent="-342900">
              <a:buSzPct val="90000"/>
            </a:pPr>
            <a:endParaRPr lang="en-US" dirty="0" smtClean="0"/>
          </a:p>
          <a:p>
            <a:pPr marL="742950" lvl="2" indent="-342900">
              <a:buSzPct val="90000"/>
            </a:pPr>
            <a:endParaRPr lang="en-US" dirty="0"/>
          </a:p>
          <a:p>
            <a:pPr marL="742950" lvl="2" indent="-342900">
              <a:buSzPct val="90000"/>
            </a:pPr>
            <a:endParaRPr lang="en-US" dirty="0" smtClean="0"/>
          </a:p>
          <a:p>
            <a:pPr marL="742950" lvl="2" indent="-342900">
              <a:buSzPct val="90000"/>
            </a:pPr>
            <a:endParaRPr lang="en-US" dirty="0"/>
          </a:p>
          <a:p>
            <a:pPr marL="742950" lvl="2" indent="-342900">
              <a:buSzPct val="90000"/>
            </a:pPr>
            <a:endParaRPr lang="en-US" dirty="0" smtClean="0"/>
          </a:p>
          <a:p>
            <a:pPr marL="742950" lvl="2" indent="-342900">
              <a:buSzPct val="90000"/>
            </a:pPr>
            <a:endParaRPr lang="en-US" dirty="0"/>
          </a:p>
          <a:p>
            <a:pPr marL="342900" lvl="1" indent="-342900">
              <a:buSzPct val="90000"/>
            </a:pPr>
            <a:r>
              <a:rPr lang="en-US" dirty="0"/>
              <a:t>m</a:t>
            </a:r>
            <a:r>
              <a:rPr lang="en-US" dirty="0" smtClean="0"/>
              <a:t> = rise </a:t>
            </a:r>
            <a:r>
              <a:rPr lang="en-US" dirty="0"/>
              <a:t>/ run</a:t>
            </a:r>
          </a:p>
          <a:p>
            <a:pPr marL="342900" lvl="1" indent="-342900">
              <a:buSzPct val="90000"/>
            </a:pPr>
            <a:r>
              <a:rPr lang="en-US" dirty="0" smtClean="0"/>
              <a:t>m = (y2 </a:t>
            </a:r>
            <a:r>
              <a:rPr lang="en-US" dirty="0"/>
              <a:t>– y1) / (x2 – x1)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068320" y="1676400"/>
            <a:ext cx="2971800" cy="2362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72200" y="149173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(x2, y2)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199" y="41148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(x1, y1)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40120" y="1676400"/>
            <a:ext cx="0" cy="23622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68320" y="4038600"/>
            <a:ext cx="2971800" cy="0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72200" y="271272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2-y1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97767" y="428093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2-x1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3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Hand-drawn</a:t>
            </a:r>
          </a:p>
          <a:p>
            <a:pPr lvl="1"/>
            <a:r>
              <a:rPr lang="en-US" dirty="0" smtClean="0"/>
              <a:t>Early Disney movies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6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y-intercept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90000"/>
            </a:pPr>
            <a:r>
              <a:rPr lang="en-US" dirty="0"/>
              <a:t>y = mx + </a:t>
            </a:r>
            <a:r>
              <a:rPr lang="en-US" dirty="0" smtClean="0"/>
              <a:t>b</a:t>
            </a:r>
            <a:endParaRPr lang="en-US" dirty="0"/>
          </a:p>
          <a:p>
            <a:pPr marL="342900" lvl="1" indent="-342900">
              <a:buSzPct val="90000"/>
            </a:pPr>
            <a:r>
              <a:rPr lang="en-US" dirty="0"/>
              <a:t>Plug in the calculated </a:t>
            </a:r>
            <a:r>
              <a:rPr lang="en-US" dirty="0" smtClean="0"/>
              <a:t>m and given (x1,y1)</a:t>
            </a:r>
          </a:p>
          <a:p>
            <a:pPr marL="742950" lvl="2" indent="-342900">
              <a:buSzPct val="90000"/>
            </a:pPr>
            <a:r>
              <a:rPr lang="en-US" dirty="0"/>
              <a:t>y1 = m*x1 + </a:t>
            </a:r>
            <a:r>
              <a:rPr lang="en-US" dirty="0" smtClean="0"/>
              <a:t>b</a:t>
            </a:r>
            <a:endParaRPr lang="en-US" dirty="0"/>
          </a:p>
          <a:p>
            <a:pPr marL="342900" lvl="1" indent="-342900">
              <a:buSzPct val="90000"/>
            </a:pPr>
            <a:r>
              <a:rPr lang="en-US" dirty="0"/>
              <a:t>Solve for </a:t>
            </a:r>
            <a:r>
              <a:rPr lang="en-US" dirty="0" smtClean="0"/>
              <a:t>b</a:t>
            </a:r>
            <a:endParaRPr lang="en-US" dirty="0"/>
          </a:p>
          <a:p>
            <a:pPr marL="742950" lvl="2" indent="-342900">
              <a:buSzPct val="90000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560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y-intercept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90000"/>
            </a:pPr>
            <a:r>
              <a:rPr lang="en-US" dirty="0"/>
              <a:t>y = mx + </a:t>
            </a:r>
            <a:r>
              <a:rPr lang="en-US" dirty="0" smtClean="0"/>
              <a:t>b</a:t>
            </a:r>
            <a:endParaRPr lang="en-US" dirty="0"/>
          </a:p>
          <a:p>
            <a:pPr marL="342900" lvl="1" indent="-342900">
              <a:buSzPct val="90000"/>
            </a:pPr>
            <a:r>
              <a:rPr lang="en-US" dirty="0"/>
              <a:t>Plug in the calculated </a:t>
            </a:r>
            <a:r>
              <a:rPr lang="en-US" dirty="0" smtClean="0"/>
              <a:t>m and given (x1,y1)</a:t>
            </a:r>
          </a:p>
          <a:p>
            <a:pPr marL="742950" lvl="2" indent="-342900">
              <a:buSzPct val="90000"/>
            </a:pPr>
            <a:r>
              <a:rPr lang="en-US" dirty="0"/>
              <a:t>y1 = m*x1 + </a:t>
            </a:r>
            <a:r>
              <a:rPr lang="en-US" dirty="0" smtClean="0"/>
              <a:t>b</a:t>
            </a:r>
            <a:endParaRPr lang="en-US" dirty="0"/>
          </a:p>
          <a:p>
            <a:pPr marL="342900" lvl="1" indent="-342900">
              <a:buSzPct val="90000"/>
            </a:pPr>
            <a:r>
              <a:rPr lang="en-US" dirty="0"/>
              <a:t>Solve for </a:t>
            </a:r>
            <a:r>
              <a:rPr lang="en-US" dirty="0" smtClean="0"/>
              <a:t>b</a:t>
            </a:r>
          </a:p>
          <a:p>
            <a:pPr marL="742950" lvl="2" indent="-342900">
              <a:buSzPct val="90000"/>
            </a:pPr>
            <a:r>
              <a:rPr lang="en-US" dirty="0" smtClean="0"/>
              <a:t>b = ?</a:t>
            </a:r>
            <a:endParaRPr lang="en-US" dirty="0"/>
          </a:p>
          <a:p>
            <a:pPr marL="742950" lvl="2" indent="-342900">
              <a:buSzPct val="90000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05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y-intercept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90000"/>
            </a:pPr>
            <a:r>
              <a:rPr lang="en-US" dirty="0"/>
              <a:t>y = mx + </a:t>
            </a:r>
            <a:r>
              <a:rPr lang="en-US" dirty="0" smtClean="0"/>
              <a:t>b</a:t>
            </a:r>
            <a:endParaRPr lang="en-US" dirty="0"/>
          </a:p>
          <a:p>
            <a:pPr marL="342900" lvl="1" indent="-342900">
              <a:buSzPct val="90000"/>
            </a:pPr>
            <a:r>
              <a:rPr lang="en-US" dirty="0"/>
              <a:t>Plug in the calculated </a:t>
            </a:r>
            <a:r>
              <a:rPr lang="en-US" dirty="0" smtClean="0"/>
              <a:t>m and given (x1,y1)</a:t>
            </a:r>
          </a:p>
          <a:p>
            <a:pPr marL="742950" lvl="2" indent="-342900">
              <a:buSzPct val="90000"/>
            </a:pPr>
            <a:r>
              <a:rPr lang="en-US" dirty="0"/>
              <a:t>y1 = m*x1 + </a:t>
            </a:r>
            <a:r>
              <a:rPr lang="en-US" dirty="0" smtClean="0"/>
              <a:t>b</a:t>
            </a:r>
            <a:endParaRPr lang="en-US" dirty="0"/>
          </a:p>
          <a:p>
            <a:pPr marL="342900" lvl="1" indent="-342900">
              <a:buSzPct val="90000"/>
            </a:pPr>
            <a:r>
              <a:rPr lang="en-US" dirty="0"/>
              <a:t>Solve for </a:t>
            </a:r>
            <a:r>
              <a:rPr lang="en-US" dirty="0" smtClean="0"/>
              <a:t>b</a:t>
            </a:r>
          </a:p>
          <a:p>
            <a:pPr marL="742950" lvl="2" indent="-342900">
              <a:buSzPct val="90000"/>
            </a:pPr>
            <a:r>
              <a:rPr lang="en-US" dirty="0"/>
              <a:t>b</a:t>
            </a:r>
            <a:r>
              <a:rPr lang="en-US" dirty="0" smtClean="0"/>
              <a:t> = y1 - m*x1</a:t>
            </a:r>
            <a:endParaRPr lang="en-US" dirty="0"/>
          </a:p>
          <a:p>
            <a:pPr marL="742950" lvl="2" indent="-342900">
              <a:buSzPct val="90000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05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 = slope = (y2 – y1) / (x2 – x1)</a:t>
            </a:r>
          </a:p>
          <a:p>
            <a:r>
              <a:rPr lang="en-US" dirty="0" smtClean="0"/>
              <a:t>Could have a problem?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6117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 = slope = (y2 – y1) / (x2 – x1)</a:t>
            </a:r>
          </a:p>
          <a:p>
            <a:r>
              <a:rPr lang="en-US" dirty="0" smtClean="0"/>
              <a:t>Could have a problem?</a:t>
            </a:r>
          </a:p>
          <a:p>
            <a:endParaRPr lang="en-US" dirty="0" smtClean="0"/>
          </a:p>
          <a:p>
            <a:r>
              <a:rPr lang="en-US" dirty="0" smtClean="0"/>
              <a:t>x2 – x1 could be zero</a:t>
            </a:r>
          </a:p>
          <a:p>
            <a:r>
              <a:rPr lang="en-US" dirty="0" smtClean="0"/>
              <a:t>Division by zero!</a:t>
            </a:r>
          </a:p>
          <a:p>
            <a:r>
              <a:rPr lang="en-US" dirty="0" smtClean="0"/>
              <a:t>What kind of line is that?</a:t>
            </a:r>
          </a:p>
        </p:txBody>
      </p:sp>
    </p:spTree>
    <p:extLst>
      <p:ext uri="{BB962C8B-B14F-4D97-AF65-F5344CB8AC3E}">
        <p14:creationId xmlns:p14="http://schemas.microsoft.com/office/powerpoint/2010/main" val="39304307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1 is the same as x2</a:t>
            </a:r>
          </a:p>
          <a:p>
            <a:r>
              <a:rPr lang="en-US" dirty="0" smtClean="0"/>
              <a:t>Don’t need the equation</a:t>
            </a:r>
          </a:p>
          <a:p>
            <a:r>
              <a:rPr lang="en-US" dirty="0"/>
              <a:t>C</a:t>
            </a:r>
            <a:r>
              <a:rPr lang="en-US" dirty="0" smtClean="0"/>
              <a:t>hange y values from y1 to y2</a:t>
            </a:r>
          </a:p>
          <a:p>
            <a:pPr lvl="1"/>
            <a:r>
              <a:rPr lang="en-US" dirty="0" smtClean="0"/>
              <a:t>Without changing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19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Line --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96200" cy="4876800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dirty="0"/>
              <a:t>Given (x1, y1) [start] and (x2, y2</a:t>
            </a:r>
            <a:r>
              <a:rPr lang="en-US" dirty="0" smtClean="0"/>
              <a:t>) [end]</a:t>
            </a:r>
            <a:endParaRPr lang="en-US" dirty="0"/>
          </a:p>
          <a:p>
            <a:pPr marL="342900" lvl="1" indent="-342900">
              <a:buClr>
                <a:schemeClr val="folHlink"/>
              </a:buClr>
              <a:buSzPct val="90000"/>
            </a:pPr>
            <a:endParaRPr lang="en-US" dirty="0"/>
          </a:p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dirty="0"/>
              <a:t>y</a:t>
            </a:r>
            <a:r>
              <a:rPr lang="en-US" dirty="0" smtClean="0"/>
              <a:t> = mx + b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endParaRPr lang="en-US" dirty="0"/>
          </a:p>
          <a:p>
            <a:pPr marL="342900" lvl="1" indent="-342900">
              <a:buSzPct val="90000"/>
            </a:pPr>
            <a:r>
              <a:rPr lang="en-US" dirty="0" smtClean="0"/>
              <a:t>m = (y2 – y1) / (x2 – x1)</a:t>
            </a:r>
          </a:p>
          <a:p>
            <a:pPr marL="742950" lvl="2" indent="-342900">
              <a:buSzPct val="90000"/>
            </a:pPr>
            <a:r>
              <a:rPr lang="en-US" dirty="0" smtClean="0"/>
              <a:t>If x2 and x1 are not the same</a:t>
            </a:r>
          </a:p>
          <a:p>
            <a:pPr marL="342900" lvl="1" indent="-342900">
              <a:buSzPct val="90000"/>
            </a:pPr>
            <a:r>
              <a:rPr lang="en-US" dirty="0" smtClean="0"/>
              <a:t>b = y1 - m*x1</a:t>
            </a:r>
            <a:endParaRPr lang="en-US" dirty="0"/>
          </a:p>
          <a:p>
            <a:pPr marL="342900" lvl="1" indent="-342900">
              <a:buSzPct val="90000"/>
            </a:pPr>
            <a:endParaRPr lang="en-US" dirty="0" smtClean="0"/>
          </a:p>
          <a:p>
            <a:pPr marL="342900" lvl="1" indent="-342900">
              <a:buSzPct val="90000"/>
            </a:pPr>
            <a:endParaRPr lang="en-US" dirty="0" smtClean="0"/>
          </a:p>
          <a:p>
            <a:pPr marL="400050" lvl="2" indent="0">
              <a:buSzPct val="9000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643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Line (reminder)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plotting an equation on graph paper</a:t>
            </a:r>
          </a:p>
          <a:p>
            <a:r>
              <a:rPr lang="en-US" dirty="0" smtClean="0"/>
              <a:t>Given an equation: y = f(x)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Determine the x interval (domain)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Sample x values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Calculate the corresponding y values (range)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Plot the (x, y</a:t>
            </a:r>
            <a:r>
              <a:rPr lang="en-US" smtClean="0"/>
              <a:t>) pairs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5569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not a vertical line</a:t>
            </a:r>
          </a:p>
          <a:p>
            <a:pPr lvl="1"/>
            <a:r>
              <a:rPr lang="en-US" dirty="0"/>
              <a:t>Find equation for the line</a:t>
            </a:r>
          </a:p>
          <a:p>
            <a:pPr lvl="2"/>
            <a:r>
              <a:rPr lang="en-US" dirty="0"/>
              <a:t>By calculating </a:t>
            </a:r>
            <a:r>
              <a:rPr lang="en-US" dirty="0" smtClean="0"/>
              <a:t>slope (m) </a:t>
            </a:r>
            <a:r>
              <a:rPr lang="en-US"/>
              <a:t>and </a:t>
            </a:r>
            <a:r>
              <a:rPr lang="en-US" smtClean="0"/>
              <a:t>y-intercept (b)</a:t>
            </a:r>
            <a:endParaRPr lang="en-US" dirty="0" smtClean="0"/>
          </a:p>
          <a:p>
            <a:pPr lvl="1"/>
            <a:r>
              <a:rPr lang="en-US" dirty="0" smtClean="0"/>
              <a:t>For each x value from x1 to x2 (domain)</a:t>
            </a:r>
          </a:p>
          <a:p>
            <a:pPr lvl="2"/>
            <a:r>
              <a:rPr lang="en-US" dirty="0" smtClean="0"/>
              <a:t>Calculate corresponding y value</a:t>
            </a:r>
          </a:p>
          <a:p>
            <a:pPr lvl="2"/>
            <a:r>
              <a:rPr lang="en-US" dirty="0" smtClean="0"/>
              <a:t>Plot the (x, y) pair</a:t>
            </a:r>
          </a:p>
          <a:p>
            <a:r>
              <a:rPr lang="en-US" dirty="0" smtClean="0"/>
              <a:t>Else</a:t>
            </a:r>
          </a:p>
          <a:p>
            <a:pPr lvl="1"/>
            <a:r>
              <a:rPr lang="en-US" dirty="0" smtClean="0"/>
              <a:t>For each y value from y1 to y2</a:t>
            </a:r>
          </a:p>
          <a:p>
            <a:pPr lvl="2"/>
            <a:r>
              <a:rPr lang="en-US" dirty="0" smtClean="0"/>
              <a:t>Plot the (x, y) pair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39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Drawing a Circle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8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Hand-drawn</a:t>
            </a:r>
          </a:p>
          <a:p>
            <a:pPr lvl="1"/>
            <a:r>
              <a:rPr lang="en-US" dirty="0" smtClean="0"/>
              <a:t>Early Disney movies</a:t>
            </a:r>
          </a:p>
          <a:p>
            <a:r>
              <a:rPr lang="en-US" dirty="0" smtClean="0"/>
              <a:t>Computer-drawn</a:t>
            </a:r>
          </a:p>
          <a:p>
            <a:pPr lvl="1"/>
            <a:r>
              <a:rPr lang="en-US" dirty="0" smtClean="0"/>
              <a:t>Pixar movies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50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Center (a, b)</a:t>
            </a:r>
          </a:p>
          <a:p>
            <a:pPr lvl="1"/>
            <a:r>
              <a:rPr lang="en-US" dirty="0" smtClean="0"/>
              <a:t>Radius r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A circle centered at (</a:t>
            </a:r>
            <a:r>
              <a:rPr lang="en-US" dirty="0" err="1" smtClean="0"/>
              <a:t>a,b</a:t>
            </a:r>
            <a:r>
              <a:rPr lang="en-US" dirty="0" smtClean="0"/>
              <a:t>) with radius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3487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a line</a:t>
            </a:r>
          </a:p>
          <a:p>
            <a:pPr lvl="1"/>
            <a:r>
              <a:rPr lang="en-US" dirty="0" smtClean="0"/>
              <a:t>Find the equation</a:t>
            </a:r>
          </a:p>
          <a:p>
            <a:pPr lvl="1"/>
            <a:r>
              <a:rPr lang="en-US" dirty="0" smtClean="0"/>
              <a:t>Sample x values</a:t>
            </a:r>
          </a:p>
          <a:p>
            <a:pPr lvl="2"/>
            <a:r>
              <a:rPr lang="en-US" dirty="0" smtClean="0"/>
              <a:t>Calculate the corresponding y values</a:t>
            </a:r>
          </a:p>
          <a:p>
            <a:pPr lvl="2"/>
            <a:r>
              <a:rPr lang="en-US" dirty="0" smtClean="0"/>
              <a:t>Plot the (</a:t>
            </a:r>
            <a:r>
              <a:rPr lang="en-US" dirty="0" err="1" smtClean="0"/>
              <a:t>x,y</a:t>
            </a:r>
            <a:r>
              <a:rPr lang="en-US" dirty="0" smtClean="0"/>
              <a:t>)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92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7"/>
          </p:cNvCxnSpPr>
          <p:nvPr/>
        </p:nvCxnSpPr>
        <p:spPr>
          <a:xfrm flipH="1">
            <a:off x="4795520" y="2941565"/>
            <a:ext cx="1209795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63402" y="418084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8402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2557" y="317409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43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7"/>
          </p:cNvCxnSpPr>
          <p:nvPr/>
        </p:nvCxnSpPr>
        <p:spPr>
          <a:xfrm flipH="1">
            <a:off x="4795520" y="2941565"/>
            <a:ext cx="1209795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795520" y="4145280"/>
            <a:ext cx="12097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7"/>
          </p:cNvCxnSpPr>
          <p:nvPr/>
        </p:nvCxnSpPr>
        <p:spPr>
          <a:xfrm>
            <a:off x="6005315" y="2941565"/>
            <a:ext cx="0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63402" y="418084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8402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2557" y="317409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27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7"/>
          </p:cNvCxnSpPr>
          <p:nvPr/>
        </p:nvCxnSpPr>
        <p:spPr>
          <a:xfrm flipH="1">
            <a:off x="4795520" y="2941565"/>
            <a:ext cx="1209795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795520" y="4145280"/>
            <a:ext cx="12097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7"/>
          </p:cNvCxnSpPr>
          <p:nvPr/>
        </p:nvCxnSpPr>
        <p:spPr>
          <a:xfrm>
            <a:off x="6005315" y="2941565"/>
            <a:ext cx="0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63402" y="418084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8402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2557" y="317409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3362" y="41808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046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7"/>
          </p:cNvCxnSpPr>
          <p:nvPr/>
        </p:nvCxnSpPr>
        <p:spPr>
          <a:xfrm flipH="1">
            <a:off x="4795520" y="2941565"/>
            <a:ext cx="1209795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804917" y="4145280"/>
            <a:ext cx="12097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7"/>
          </p:cNvCxnSpPr>
          <p:nvPr/>
        </p:nvCxnSpPr>
        <p:spPr>
          <a:xfrm>
            <a:off x="6005315" y="2941565"/>
            <a:ext cx="0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63402" y="418084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8402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2557" y="317409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3362" y="41859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8755" y="3505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99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7"/>
          </p:cNvCxnSpPr>
          <p:nvPr/>
        </p:nvCxnSpPr>
        <p:spPr>
          <a:xfrm flipH="1">
            <a:off x="4795520" y="2941565"/>
            <a:ext cx="1209795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795520" y="4145280"/>
            <a:ext cx="12097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7"/>
          </p:cNvCxnSpPr>
          <p:nvPr/>
        </p:nvCxnSpPr>
        <p:spPr>
          <a:xfrm>
            <a:off x="6005315" y="2941565"/>
            <a:ext cx="0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63402" y="418084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8402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2557" y="317409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3362" y="41859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5315" y="33587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453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7"/>
          </p:cNvCxnSpPr>
          <p:nvPr/>
        </p:nvCxnSpPr>
        <p:spPr>
          <a:xfrm flipH="1">
            <a:off x="4795520" y="2941565"/>
            <a:ext cx="1209795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795520" y="4145280"/>
            <a:ext cx="12097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7"/>
          </p:cNvCxnSpPr>
          <p:nvPr/>
        </p:nvCxnSpPr>
        <p:spPr>
          <a:xfrm>
            <a:off x="6005315" y="2941565"/>
            <a:ext cx="0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63402" y="418084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8402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2557" y="317409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3362" y="41859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5315" y="33587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568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We want to sample x and get y values</a:t>
                </a:r>
              </a:p>
              <a:p>
                <a:pPr lvl="2"/>
                <a:r>
                  <a:rPr lang="en-US" dirty="0" smtClean="0"/>
                  <a:t>Solve for 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8972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We want to sample x and get y values</a:t>
                </a:r>
              </a:p>
              <a:p>
                <a:pPr lvl="2"/>
                <a:r>
                  <a:rPr lang="en-US" dirty="0" smtClean="0"/>
                  <a:t>Solve for 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34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Animation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sequence </a:t>
            </a:r>
            <a:r>
              <a:rPr lang="en-US" dirty="0"/>
              <a:t>of </a:t>
            </a:r>
            <a:r>
              <a:rPr lang="en-US" dirty="0" smtClean="0"/>
              <a:t>drawings</a:t>
            </a:r>
          </a:p>
          <a:p>
            <a:pPr lvl="1"/>
            <a:r>
              <a:rPr lang="en-US" dirty="0" smtClean="0"/>
              <a:t>Shown to the audience quickly</a:t>
            </a:r>
            <a:endParaRPr lang="en-US" dirty="0"/>
          </a:p>
          <a:p>
            <a:pPr lvl="2"/>
            <a:r>
              <a:rPr lang="en-US" dirty="0"/>
              <a:t>“flip </a:t>
            </a:r>
            <a:r>
              <a:rPr lang="en-US" dirty="0" smtClean="0"/>
              <a:t>book”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053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We want to sample x and get y values</a:t>
                </a:r>
              </a:p>
              <a:p>
                <a:pPr lvl="2"/>
                <a:r>
                  <a:rPr lang="en-US" dirty="0" smtClean="0"/>
                  <a:t>Solve for 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63219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a Circle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We want to sample x and get y values</a:t>
                </a:r>
              </a:p>
              <a:p>
                <a:pPr lvl="2"/>
                <a:r>
                  <a:rPr lang="en-US" dirty="0" smtClean="0"/>
                  <a:t>Solve for 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7566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of x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7"/>
          </p:cNvCxnSpPr>
          <p:nvPr/>
        </p:nvCxnSpPr>
        <p:spPr>
          <a:xfrm flipH="1">
            <a:off x="4795520" y="2941565"/>
            <a:ext cx="1209795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795520" y="4145280"/>
            <a:ext cx="12097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7"/>
          </p:cNvCxnSpPr>
          <p:nvPr/>
        </p:nvCxnSpPr>
        <p:spPr>
          <a:xfrm>
            <a:off x="6005315" y="2941565"/>
            <a:ext cx="0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63402" y="418084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8402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2557" y="317409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3362" y="41859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5315" y="33587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396418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(?,</a:t>
            </a:r>
            <a:r>
              <a:rPr lang="en-US" dirty="0"/>
              <a:t>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396418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(?,</a:t>
            </a:r>
            <a:r>
              <a:rPr lang="en-US" dirty="0"/>
              <a:t>?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570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of x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7"/>
          </p:cNvCxnSpPr>
          <p:nvPr/>
        </p:nvCxnSpPr>
        <p:spPr>
          <a:xfrm flipH="1">
            <a:off x="4795520" y="2941565"/>
            <a:ext cx="1209795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795520" y="4145280"/>
            <a:ext cx="12097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7"/>
          </p:cNvCxnSpPr>
          <p:nvPr/>
        </p:nvCxnSpPr>
        <p:spPr>
          <a:xfrm>
            <a:off x="6005315" y="2941565"/>
            <a:ext cx="0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63402" y="418084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8402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2557" y="317409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3362" y="41859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5315" y="33587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3964186"/>
            <a:ext cx="922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a+r</a:t>
            </a:r>
            <a:r>
              <a:rPr lang="en-US" dirty="0" smtClean="0"/>
              <a:t>, b)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3964186"/>
            <a:ext cx="86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(a-r, 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729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x Value has Two y Values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7"/>
          </p:cNvCxnSpPr>
          <p:nvPr/>
        </p:nvCxnSpPr>
        <p:spPr>
          <a:xfrm flipH="1">
            <a:off x="4795520" y="2941565"/>
            <a:ext cx="1209795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795520" y="4145280"/>
            <a:ext cx="12097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7"/>
          </p:cNvCxnSpPr>
          <p:nvPr/>
        </p:nvCxnSpPr>
        <p:spPr>
          <a:xfrm>
            <a:off x="6005315" y="2941565"/>
            <a:ext cx="0" cy="120371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63402" y="418084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268402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2557" y="317409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3362" y="41859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5315" y="33587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y-b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3964186"/>
            <a:ext cx="922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a+r</a:t>
            </a:r>
            <a:r>
              <a:rPr lang="en-US" dirty="0" smtClean="0"/>
              <a:t>, b)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3964186"/>
            <a:ext cx="86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(a-r, 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234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x Value has Two y Values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i="1" dirty="0" smtClean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±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i="1" dirty="0">
                  <a:latin typeface="Cambria Math"/>
                </a:endParaRP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6182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x value from a-r to </a:t>
            </a:r>
            <a:r>
              <a:rPr lang="en-US" dirty="0" err="1" smtClean="0"/>
              <a:t>a+r</a:t>
            </a:r>
            <a:r>
              <a:rPr lang="en-US" dirty="0" smtClean="0"/>
              <a:t> (domain)</a:t>
            </a:r>
          </a:p>
          <a:p>
            <a:pPr lvl="1"/>
            <a:r>
              <a:rPr lang="en-US" dirty="0" smtClean="0"/>
              <a:t>Calculate the corresponding two y values</a:t>
            </a:r>
          </a:p>
          <a:p>
            <a:pPr lvl="2"/>
            <a:r>
              <a:rPr lang="en-US" dirty="0" smtClean="0"/>
              <a:t>Using the </a:t>
            </a:r>
            <a:r>
              <a:rPr lang="en-US" dirty="0"/>
              <a:t>equation for a</a:t>
            </a:r>
            <a:r>
              <a:rPr lang="en-US" dirty="0" smtClean="0"/>
              <a:t> circle</a:t>
            </a:r>
          </a:p>
          <a:p>
            <a:pPr lvl="1"/>
            <a:r>
              <a:rPr lang="en-US" dirty="0" smtClean="0"/>
              <a:t>Plot the two (</a:t>
            </a:r>
            <a:r>
              <a:rPr lang="en-US" dirty="0" err="1" smtClean="0"/>
              <a:t>x,y</a:t>
            </a:r>
            <a:r>
              <a:rPr lang="en-US" dirty="0" smtClean="0"/>
              <a:t>)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888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Drawing a Filled Circle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586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the Circle with a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349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the Circle with a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would you systematically fill it by hand?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8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stick figure kicking a ball</a:t>
            </a:r>
          </a:p>
          <a:p>
            <a:r>
              <a:rPr lang="en-US" dirty="0" smtClean="0"/>
              <a:t>What are the basic shapes that you need?</a:t>
            </a:r>
          </a:p>
        </p:txBody>
      </p:sp>
    </p:spTree>
    <p:extLst>
      <p:ext uri="{BB962C8B-B14F-4D97-AF65-F5344CB8AC3E}">
        <p14:creationId xmlns:p14="http://schemas.microsoft.com/office/powerpoint/2010/main" val="149916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the Circle with a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Hint: you have two y values for each 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78480" y="2428240"/>
            <a:ext cx="3429000" cy="35052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253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x value from a-r to </a:t>
            </a:r>
            <a:r>
              <a:rPr lang="en-US" dirty="0" err="1" smtClean="0"/>
              <a:t>a+r</a:t>
            </a:r>
            <a:r>
              <a:rPr lang="en-US" dirty="0" smtClean="0"/>
              <a:t> (domain)</a:t>
            </a:r>
          </a:p>
          <a:p>
            <a:pPr lvl="1"/>
            <a:r>
              <a:rPr lang="en-US" dirty="0" smtClean="0"/>
              <a:t>Calculate the corresponding two y values (y1 and y2)</a:t>
            </a:r>
          </a:p>
          <a:p>
            <a:pPr lvl="2"/>
            <a:r>
              <a:rPr lang="en-US" dirty="0" smtClean="0"/>
              <a:t>Using the </a:t>
            </a:r>
            <a:r>
              <a:rPr lang="en-US" dirty="0"/>
              <a:t>equation for a</a:t>
            </a:r>
            <a:r>
              <a:rPr lang="en-US" dirty="0" smtClean="0"/>
              <a:t> circle</a:t>
            </a:r>
          </a:p>
          <a:p>
            <a:pPr lvl="1"/>
            <a:r>
              <a:rPr lang="en-US" dirty="0" smtClean="0"/>
              <a:t>Draw vertical line between (x,y1</a:t>
            </a:r>
            <a:r>
              <a:rPr lang="en-US" smtClean="0"/>
              <a:t>) and </a:t>
            </a:r>
            <a:r>
              <a:rPr lang="en-US" dirty="0" smtClean="0"/>
              <a:t>(x,y2)</a:t>
            </a:r>
          </a:p>
        </p:txBody>
      </p:sp>
    </p:spTree>
    <p:extLst>
      <p:ext uri="{BB962C8B-B14F-4D97-AF65-F5344CB8AC3E}">
        <p14:creationId xmlns:p14="http://schemas.microsoft.com/office/powerpoint/2010/main" val="34052703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Drawing a Moving Ball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111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Moving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ideas for moving a ball?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101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Moving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Drawing the ball in a different location for each frame/image</a:t>
            </a:r>
          </a:p>
          <a:p>
            <a:r>
              <a:rPr lang="en-US" dirty="0" smtClean="0"/>
              <a:t>Sequence of images</a:t>
            </a:r>
          </a:p>
          <a:p>
            <a:pPr lvl="1"/>
            <a:r>
              <a:rPr lang="en-US" dirty="0" smtClean="0"/>
              <a:t>flipbook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7323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 Ball in a Straight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Center of ball and starting point (x1,y1)</a:t>
            </a:r>
          </a:p>
          <a:p>
            <a:pPr lvl="1"/>
            <a:r>
              <a:rPr lang="en-US" dirty="0" smtClean="0"/>
              <a:t>Radius of ball r</a:t>
            </a:r>
            <a:endParaRPr lang="en-US" dirty="0"/>
          </a:p>
          <a:p>
            <a:pPr lvl="1"/>
            <a:r>
              <a:rPr lang="en-US" dirty="0" smtClean="0"/>
              <a:t>Ending point (x2, y2)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oving a ball with radius r </a:t>
            </a:r>
          </a:p>
          <a:p>
            <a:pPr lvl="2"/>
            <a:r>
              <a:rPr lang="en-US" dirty="0" smtClean="0"/>
              <a:t>from (x1, x2) to (x2, y2)</a:t>
            </a:r>
          </a:p>
        </p:txBody>
      </p:sp>
    </p:spTree>
    <p:extLst>
      <p:ext uri="{BB962C8B-B14F-4D97-AF65-F5344CB8AC3E}">
        <p14:creationId xmlns:p14="http://schemas.microsoft.com/office/powerpoint/2010/main" val="13303003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 Ball in a Straight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Redraw the ball</a:t>
            </a:r>
          </a:p>
          <a:p>
            <a:pPr lvl="1"/>
            <a:r>
              <a:rPr lang="en-US" dirty="0" smtClean="0"/>
              <a:t>At a different center</a:t>
            </a:r>
          </a:p>
          <a:p>
            <a:pPr lvl="1"/>
            <a:r>
              <a:rPr lang="en-US" dirty="0" smtClean="0"/>
              <a:t>Along </a:t>
            </a:r>
            <a:r>
              <a:rPr lang="en-US" dirty="0"/>
              <a:t>a</a:t>
            </a:r>
            <a:r>
              <a:rPr lang="en-US" dirty="0" smtClean="0"/>
              <a:t> straight line</a:t>
            </a:r>
          </a:p>
          <a:p>
            <a:pPr lvl="2"/>
            <a:r>
              <a:rPr lang="en-US" dirty="0" smtClean="0"/>
              <a:t>Using the equation for a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875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a Moving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pictures</a:t>
            </a:r>
          </a:p>
          <a:p>
            <a:pPr lvl="1"/>
            <a:r>
              <a:rPr lang="en-US" dirty="0" smtClean="0"/>
              <a:t>Each picture is different</a:t>
            </a:r>
          </a:p>
          <a:p>
            <a:pPr lvl="2"/>
            <a:r>
              <a:rPr lang="en-US" dirty="0" smtClean="0"/>
              <a:t>Ball at different locations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85401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a Moving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pictures</a:t>
            </a:r>
          </a:p>
          <a:p>
            <a:pPr lvl="1"/>
            <a:r>
              <a:rPr lang="en-US" dirty="0" smtClean="0"/>
              <a:t>Each picture is different</a:t>
            </a:r>
          </a:p>
          <a:p>
            <a:pPr lvl="2"/>
            <a:r>
              <a:rPr lang="en-US" dirty="0" smtClean="0"/>
              <a:t>Ball at different locations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picture</a:t>
            </a:r>
          </a:p>
          <a:p>
            <a:pPr lvl="1"/>
            <a:r>
              <a:rPr lang="en-US" dirty="0" smtClean="0"/>
              <a:t>Edit the picture</a:t>
            </a:r>
          </a:p>
          <a:p>
            <a:pPr lvl="2"/>
            <a:r>
              <a:rPr lang="en-US" dirty="0" smtClean="0"/>
              <a:t>Ball at different locations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76174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a Moving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pictures</a:t>
            </a:r>
          </a:p>
          <a:p>
            <a:pPr lvl="1"/>
            <a:r>
              <a:rPr lang="en-US" dirty="0" smtClean="0"/>
              <a:t>Each picture is different</a:t>
            </a:r>
          </a:p>
          <a:p>
            <a:pPr lvl="2"/>
            <a:r>
              <a:rPr lang="en-US" dirty="0" smtClean="0"/>
              <a:t>Ball at different locations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picture</a:t>
            </a:r>
          </a:p>
          <a:p>
            <a:pPr lvl="1"/>
            <a:r>
              <a:rPr lang="en-US" dirty="0" smtClean="0"/>
              <a:t>Edit the picture</a:t>
            </a:r>
          </a:p>
          <a:p>
            <a:pPr lvl="2"/>
            <a:r>
              <a:rPr lang="en-US" dirty="0" smtClean="0"/>
              <a:t>Ball at different locations</a:t>
            </a:r>
            <a:endParaRPr lang="en-US" dirty="0"/>
          </a:p>
          <a:p>
            <a:r>
              <a:rPr lang="en-US" dirty="0" smtClean="0"/>
              <a:t>Tradeoffs?</a:t>
            </a:r>
          </a:p>
          <a:p>
            <a:pPr lvl="1"/>
            <a:r>
              <a:rPr lang="en-US" dirty="0" smtClean="0"/>
              <a:t>When the picture has only a moving ball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640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stick figure kicking a ball</a:t>
            </a:r>
          </a:p>
          <a:p>
            <a:r>
              <a:rPr lang="en-US" dirty="0" smtClean="0"/>
              <a:t>What are the basic shapes that you need?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ines</a:t>
            </a:r>
          </a:p>
          <a:p>
            <a:pPr lvl="1"/>
            <a:r>
              <a:rPr lang="en-US" dirty="0" smtClean="0"/>
              <a:t>circles</a:t>
            </a:r>
          </a:p>
        </p:txBody>
      </p:sp>
    </p:spTree>
    <p:extLst>
      <p:ext uri="{BB962C8B-B14F-4D97-AF65-F5344CB8AC3E}">
        <p14:creationId xmlns:p14="http://schemas.microsoft.com/office/powerpoint/2010/main" val="35608236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a Moving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pictures</a:t>
            </a:r>
          </a:p>
          <a:p>
            <a:pPr lvl="1"/>
            <a:r>
              <a:rPr lang="en-US" dirty="0" smtClean="0"/>
              <a:t>Each picture is different</a:t>
            </a:r>
          </a:p>
          <a:p>
            <a:pPr lvl="2"/>
            <a:r>
              <a:rPr lang="en-US" dirty="0" smtClean="0"/>
              <a:t>Ball at different locations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picture</a:t>
            </a:r>
          </a:p>
          <a:p>
            <a:pPr lvl="1"/>
            <a:r>
              <a:rPr lang="en-US" dirty="0" smtClean="0"/>
              <a:t>Edit the picture</a:t>
            </a:r>
          </a:p>
          <a:p>
            <a:pPr lvl="2"/>
            <a:r>
              <a:rPr lang="en-US" dirty="0" smtClean="0"/>
              <a:t>Ball at different locations</a:t>
            </a:r>
            <a:endParaRPr lang="en-US" dirty="0"/>
          </a:p>
          <a:p>
            <a:r>
              <a:rPr lang="en-US" dirty="0" smtClean="0"/>
              <a:t>Tradeoffs?</a:t>
            </a:r>
          </a:p>
          <a:p>
            <a:pPr lvl="1"/>
            <a:r>
              <a:rPr lang="en-US" dirty="0" smtClean="0"/>
              <a:t>When the picture has only a moving ball</a:t>
            </a:r>
          </a:p>
          <a:p>
            <a:pPr lvl="1"/>
            <a:r>
              <a:rPr lang="en-US" dirty="0" smtClean="0"/>
              <a:t>When the picture has many stationary objects (e.g. buildings), and only one moving ball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400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Summary (using only one picture)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each (</a:t>
            </a:r>
            <a:r>
              <a:rPr lang="en-US" dirty="0" err="1" smtClean="0"/>
              <a:t>x,y</a:t>
            </a:r>
            <a:r>
              <a:rPr lang="en-US" dirty="0" smtClean="0"/>
              <a:t>) along a straight line from (x1,y1) to (x2,y2)</a:t>
            </a:r>
          </a:p>
          <a:p>
            <a:pPr lvl="1"/>
            <a:r>
              <a:rPr lang="en-US" dirty="0" smtClean="0"/>
              <a:t>Draw a filled circle centered at 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Show the picture</a:t>
            </a:r>
          </a:p>
          <a:p>
            <a:pPr lvl="1"/>
            <a:r>
              <a:rPr lang="en-US" smtClean="0"/>
              <a:t>Delay/sleep for some time</a:t>
            </a:r>
            <a:endParaRPr lang="en-US" dirty="0" smtClean="0"/>
          </a:p>
          <a:p>
            <a:pPr lvl="2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Erase the filled circle centered at 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How?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457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Drawing a 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57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Starting point: (x1, y1)</a:t>
            </a:r>
          </a:p>
          <a:p>
            <a:pPr lvl="1"/>
            <a:r>
              <a:rPr lang="en-US" dirty="0" smtClean="0"/>
              <a:t>Ending point: (x2, y2)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A line from </a:t>
            </a:r>
            <a:r>
              <a:rPr lang="en-US" smtClean="0"/>
              <a:t>(</a:t>
            </a:r>
            <a:r>
              <a:rPr lang="en-US" smtClean="0"/>
              <a:t>x1,y1) </a:t>
            </a:r>
            <a:r>
              <a:rPr lang="en-US" dirty="0" smtClean="0"/>
              <a:t>to (x2, y2)</a:t>
            </a:r>
          </a:p>
          <a:p>
            <a:r>
              <a:rPr lang="en-US" dirty="0" smtClean="0"/>
              <a:t>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2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plotting an equation on graph paper</a:t>
            </a:r>
          </a:p>
        </p:txBody>
      </p:sp>
    </p:spTree>
    <p:extLst>
      <p:ext uri="{BB962C8B-B14F-4D97-AF65-F5344CB8AC3E}">
        <p14:creationId xmlns:p14="http://schemas.microsoft.com/office/powerpoint/2010/main" val="1741424201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33076</TotalTime>
  <Words>1586</Words>
  <Application>Microsoft Office PowerPoint</Application>
  <PresentationFormat>On-screen Show (4:3)</PresentationFormat>
  <Paragraphs>325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Layers</vt:lpstr>
      <vt:lpstr>Animation and CS</vt:lpstr>
      <vt:lpstr>Animation</vt:lpstr>
      <vt:lpstr>Animation</vt:lpstr>
      <vt:lpstr> Animation </vt:lpstr>
      <vt:lpstr>A simple animation</vt:lpstr>
      <vt:lpstr>A simple animation</vt:lpstr>
      <vt:lpstr>Drawing a Line</vt:lpstr>
      <vt:lpstr>Drawing a Line</vt:lpstr>
      <vt:lpstr>Drawing a Line</vt:lpstr>
      <vt:lpstr>Drawing a Line</vt:lpstr>
      <vt:lpstr>Drawing a Line</vt:lpstr>
      <vt:lpstr>Equation for a Line</vt:lpstr>
      <vt:lpstr>Equation for a Line</vt:lpstr>
      <vt:lpstr>Equation for a Line</vt:lpstr>
      <vt:lpstr>Finding Slope m</vt:lpstr>
      <vt:lpstr>Finding Slope m</vt:lpstr>
      <vt:lpstr>Finding Slope m</vt:lpstr>
      <vt:lpstr>Finding Slope m</vt:lpstr>
      <vt:lpstr>Finding Slope m</vt:lpstr>
      <vt:lpstr>Finding y-intercept b</vt:lpstr>
      <vt:lpstr>Finding y-intercept b</vt:lpstr>
      <vt:lpstr>Finding y-intercept b</vt:lpstr>
      <vt:lpstr>Calculating Slope</vt:lpstr>
      <vt:lpstr>Calculating Slope</vt:lpstr>
      <vt:lpstr>Vertical Lines</vt:lpstr>
      <vt:lpstr>Equation for a Line -- Summary</vt:lpstr>
      <vt:lpstr>Drawing a Line (reminder)</vt:lpstr>
      <vt:lpstr>Algorithm Summary</vt:lpstr>
      <vt:lpstr>Drawing a Circle</vt:lpstr>
      <vt:lpstr>Drawing a Circle</vt:lpstr>
      <vt:lpstr>Drawing a Circle</vt:lpstr>
      <vt:lpstr>Equation for a Circle</vt:lpstr>
      <vt:lpstr>Equation for a Circle</vt:lpstr>
      <vt:lpstr>Equation for a Circle</vt:lpstr>
      <vt:lpstr>Equation for a Circle</vt:lpstr>
      <vt:lpstr>Equation for a Circle</vt:lpstr>
      <vt:lpstr>Equation for a Circle</vt:lpstr>
      <vt:lpstr>Equation for a Circle</vt:lpstr>
      <vt:lpstr>Equation for a Circle</vt:lpstr>
      <vt:lpstr>Equation for a Circle</vt:lpstr>
      <vt:lpstr>Equation for a Circle</vt:lpstr>
      <vt:lpstr>Domain of x Values</vt:lpstr>
      <vt:lpstr>Domain of x Values</vt:lpstr>
      <vt:lpstr>Each x Value has Two y Values</vt:lpstr>
      <vt:lpstr>Each x Value has Two y Values</vt:lpstr>
      <vt:lpstr>Algorithm Summary</vt:lpstr>
      <vt:lpstr>Drawing a Filled Circle</vt:lpstr>
      <vt:lpstr>Fill the Circle with a Color</vt:lpstr>
      <vt:lpstr>Fill the Circle with a Color</vt:lpstr>
      <vt:lpstr>Fill the Circle with a Color</vt:lpstr>
      <vt:lpstr>Algorithm Summary</vt:lpstr>
      <vt:lpstr>Drawing a Moving Ball</vt:lpstr>
      <vt:lpstr>Drawing a Moving Ball</vt:lpstr>
      <vt:lpstr>Drawing a Moving Ball</vt:lpstr>
      <vt:lpstr>Moving a Ball in a Straight Line</vt:lpstr>
      <vt:lpstr>Moving a Ball in a Straight Line</vt:lpstr>
      <vt:lpstr>Two Approaches to a Moving Ball</vt:lpstr>
      <vt:lpstr>Two Approaches to a Moving Ball</vt:lpstr>
      <vt:lpstr>Two Approaches to a Moving Ball</vt:lpstr>
      <vt:lpstr>Two Approaches to a Moving Ball</vt:lpstr>
      <vt:lpstr>Algorithm Summary (using only one picture)</vt:lpstr>
    </vt:vector>
  </TitlesOfParts>
  <Company>Florida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and CS</dc:title>
  <dc:creator>pkc</dc:creator>
  <cp:lastModifiedBy>Philip  Chan</cp:lastModifiedBy>
  <cp:revision>1159</cp:revision>
  <dcterms:created xsi:type="dcterms:W3CDTF">2010-02-05T18:14:00Z</dcterms:created>
  <dcterms:modified xsi:type="dcterms:W3CDTF">2015-07-23T22:02:54Z</dcterms:modified>
</cp:coreProperties>
</file>