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543" r:id="rId2"/>
    <p:sldId id="516" r:id="rId3"/>
    <p:sldId id="575" r:id="rId4"/>
    <p:sldId id="517" r:id="rId5"/>
    <p:sldId id="574" r:id="rId6"/>
    <p:sldId id="576" r:id="rId7"/>
    <p:sldId id="530" r:id="rId8"/>
    <p:sldId id="521" r:id="rId9"/>
    <p:sldId id="519" r:id="rId10"/>
    <p:sldId id="520" r:id="rId11"/>
    <p:sldId id="544" r:id="rId12"/>
    <p:sldId id="525" r:id="rId13"/>
    <p:sldId id="555" r:id="rId14"/>
    <p:sldId id="549" r:id="rId15"/>
    <p:sldId id="550" r:id="rId16"/>
    <p:sldId id="551" r:id="rId17"/>
    <p:sldId id="552" r:id="rId18"/>
    <p:sldId id="529" r:id="rId19"/>
    <p:sldId id="533" r:id="rId20"/>
    <p:sldId id="538" r:id="rId21"/>
    <p:sldId id="545" r:id="rId22"/>
    <p:sldId id="557" r:id="rId23"/>
    <p:sldId id="526" r:id="rId24"/>
    <p:sldId id="554" r:id="rId25"/>
    <p:sldId id="556" r:id="rId26"/>
    <p:sldId id="553" r:id="rId27"/>
    <p:sldId id="546" r:id="rId28"/>
    <p:sldId id="558" r:id="rId29"/>
    <p:sldId id="527" r:id="rId30"/>
    <p:sldId id="559" r:id="rId31"/>
    <p:sldId id="560" r:id="rId32"/>
    <p:sldId id="561" r:id="rId33"/>
    <p:sldId id="563" r:id="rId34"/>
    <p:sldId id="565" r:id="rId35"/>
    <p:sldId id="566" r:id="rId36"/>
    <p:sldId id="564" r:id="rId37"/>
    <p:sldId id="571" r:id="rId38"/>
    <p:sldId id="572" r:id="rId39"/>
    <p:sldId id="567" r:id="rId40"/>
    <p:sldId id="568" r:id="rId41"/>
    <p:sldId id="569" r:id="rId42"/>
    <p:sldId id="573" r:id="rId43"/>
    <p:sldId id="548" r:id="rId44"/>
    <p:sldId id="587" r:id="rId45"/>
    <p:sldId id="522" r:id="rId46"/>
    <p:sldId id="580" r:id="rId47"/>
    <p:sldId id="531" r:id="rId48"/>
    <p:sldId id="586" r:id="rId49"/>
    <p:sldId id="588" r:id="rId50"/>
    <p:sldId id="581" r:id="rId51"/>
    <p:sldId id="582" r:id="rId52"/>
    <p:sldId id="589" r:id="rId53"/>
    <p:sldId id="585" r:id="rId54"/>
    <p:sldId id="532" r:id="rId55"/>
    <p:sldId id="523" r:id="rId56"/>
    <p:sldId id="590" r:id="rId57"/>
    <p:sldId id="537" r:id="rId58"/>
    <p:sldId id="592" r:id="rId59"/>
    <p:sldId id="577" r:id="rId60"/>
    <p:sldId id="578" r:id="rId61"/>
    <p:sldId id="579" r:id="rId62"/>
    <p:sldId id="591" r:id="rId63"/>
    <p:sldId id="534" r:id="rId64"/>
    <p:sldId id="593" r:id="rId65"/>
    <p:sldId id="536" r:id="rId66"/>
    <p:sldId id="539" r:id="rId67"/>
    <p:sldId id="540" r:id="rId68"/>
    <p:sldId id="541" r:id="rId69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3" autoAdjust="0"/>
    <p:restoredTop sz="94541" autoAdjust="0"/>
  </p:normalViewPr>
  <p:slideViewPr>
    <p:cSldViewPr>
      <p:cViewPr varScale="1">
        <p:scale>
          <a:sx n="92" d="100"/>
          <a:sy n="92" d="100"/>
        </p:scale>
        <p:origin x="-1038" y="-10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41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11293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/>
        </p:spPr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</p:spPr>
        <p:txBody>
          <a:bodyPr lIns="95007" tIns="47499" rIns="95007" bIns="47499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1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4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4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17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3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8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4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67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31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6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 Third Level</a:t>
            </a:r>
          </a:p>
        </p:txBody>
      </p:sp>
      <p:grpSp>
        <p:nvGrpSpPr>
          <p:cNvPr id="1040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3" name="Group 19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F2DC5822-612B-4EE1-873E-40B6B84500BF}" type="slidenum">
                <a:rPr lang="en-US" altLang="en-US" sz="1200" b="0"/>
                <a:pPr>
                  <a:lnSpc>
                    <a:spcPts val="2000"/>
                  </a:lnSpc>
                </a:pPr>
                <a:t>‹#›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pPr algn="ctr"/>
            <a:r>
              <a:rPr lang="en-US" altLang="en-US"/>
              <a:t>Data Mining </a:t>
            </a:r>
            <a:br>
              <a:rPr lang="en-US" altLang="en-US"/>
            </a:br>
            <a:r>
              <a:rPr lang="en-US" altLang="en-US"/>
              <a:t>Anomaly Detection</a:t>
            </a:r>
          </a:p>
        </p:txBody>
      </p:sp>
      <p:sp>
        <p:nvSpPr>
          <p:cNvPr id="1867779" name="Rectangle 3"/>
          <p:cNvSpPr>
            <a:spLocks noChangeArrowheads="1"/>
          </p:cNvSpPr>
          <p:nvPr/>
        </p:nvSpPr>
        <p:spPr bwMode="auto">
          <a:xfrm>
            <a:off x="381000" y="1949450"/>
            <a:ext cx="8229600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Lecture Notes for Chapter 10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/>
              <a:t>Tan, Steinbach, Kumar</a:t>
            </a:r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endParaRPr lang="en-US" altLang="en-US" sz="2000" b="0"/>
          </a:p>
        </p:txBody>
      </p:sp>
      <p:grpSp>
        <p:nvGrpSpPr>
          <p:cNvPr id="1867780" name="Group 4"/>
          <p:cNvGrpSpPr>
            <a:grpSpLocks/>
          </p:cNvGrpSpPr>
          <p:nvPr/>
        </p:nvGrpSpPr>
        <p:grpSpPr bwMode="auto">
          <a:xfrm>
            <a:off x="304800" y="990600"/>
            <a:ext cx="8534400" cy="152400"/>
            <a:chOff x="264" y="788"/>
            <a:chExt cx="5232" cy="124"/>
          </a:xfrm>
        </p:grpSpPr>
        <p:sp>
          <p:nvSpPr>
            <p:cNvPr id="1867781" name="Rectangle 5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82" name="Rectangle 6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7783" name="Group 7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867784" name="Rectangle 8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85" name="Rectangle 9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21AC58F7-112E-497E-BB36-672DDBE178E3}" type="slidenum">
                <a:rPr lang="en-US" altLang="en-US" sz="1200" b="0"/>
                <a:pPr>
                  <a:lnSpc>
                    <a:spcPts val="2000"/>
                  </a:lnSpc>
                </a:pPr>
                <a:t>1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Convex Hull Method</a:t>
            </a: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Extreme points are assumed to be outliers</a:t>
            </a:r>
          </a:p>
          <a:p>
            <a:pPr marL="342900" indent="-342900"/>
            <a:r>
              <a:rPr lang="en-US" altLang="en-US"/>
              <a:t>Use convex hull method to detect extreme values</a:t>
            </a:r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r>
              <a:rPr lang="en-US" altLang="en-US"/>
              <a:t>What if the outlier occurs in the middle of the data?</a:t>
            </a:r>
          </a:p>
        </p:txBody>
      </p:sp>
      <p:pic>
        <p:nvPicPr>
          <p:cNvPr id="180941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150" y="2286000"/>
            <a:ext cx="6626225" cy="2967038"/>
          </a:xfrm>
          <a:noFill/>
          <a:ln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Anomaly/Outlier </a:t>
            </a:r>
            <a:r>
              <a:rPr lang="en-US" dirty="0"/>
              <a:t>D</a:t>
            </a:r>
            <a:r>
              <a:rPr lang="en-US" dirty="0" smtClean="0"/>
              <a:t>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Proximity-based (10.3)</a:t>
            </a:r>
          </a:p>
          <a:p>
            <a:r>
              <a:rPr lang="en-US" dirty="0" smtClean="0"/>
              <a:t>Density-based (10.4)</a:t>
            </a:r>
          </a:p>
          <a:p>
            <a:r>
              <a:rPr lang="en-US" dirty="0" smtClean="0"/>
              <a:t>Clustering-based (10.5)</a:t>
            </a:r>
          </a:p>
          <a:p>
            <a:r>
              <a:rPr lang="en-US" dirty="0" smtClean="0"/>
              <a:t>Statistical (10.1)</a:t>
            </a:r>
          </a:p>
        </p:txBody>
      </p:sp>
    </p:spTree>
    <p:extLst>
      <p:ext uri="{BB962C8B-B14F-4D97-AF65-F5344CB8AC3E}">
        <p14:creationId xmlns:p14="http://schemas.microsoft.com/office/powerpoint/2010/main" val="150740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Nearest-Neighbor Based Approach</a:t>
            </a:r>
          </a:p>
        </p:txBody>
      </p:sp>
      <p:sp>
        <p:nvSpPr>
          <p:cNvPr id="181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dirty="0"/>
              <a:t>Approach:</a:t>
            </a:r>
          </a:p>
          <a:p>
            <a:pPr marL="742950" lvl="1" indent="-285750"/>
            <a:r>
              <a:rPr lang="en-US" altLang="en-US" dirty="0"/>
              <a:t>Compute the distance between every pair of data points</a:t>
            </a:r>
          </a:p>
          <a:p>
            <a:pPr lvl="4"/>
            <a:endParaRPr lang="en-US" altLang="en-US" dirty="0"/>
          </a:p>
          <a:p>
            <a:pPr marL="742950" lvl="1" indent="-285750"/>
            <a:r>
              <a:rPr lang="en-US" altLang="en-US" dirty="0"/>
              <a:t>There are various ways to define outliers:</a:t>
            </a:r>
          </a:p>
          <a:p>
            <a:pPr marL="1143000" lvl="2" indent="-228600"/>
            <a:r>
              <a:rPr lang="en-US" altLang="en-US" dirty="0" smtClean="0"/>
              <a:t>fewer </a:t>
            </a:r>
            <a:r>
              <a:rPr lang="en-US" altLang="en-US" dirty="0"/>
              <a:t>than </a:t>
            </a:r>
            <a:r>
              <a:rPr lang="en-US" altLang="en-US" i="1" dirty="0"/>
              <a:t>p</a:t>
            </a:r>
            <a:r>
              <a:rPr lang="en-US" altLang="en-US" dirty="0"/>
              <a:t> neighboring points within a distance </a:t>
            </a:r>
            <a:r>
              <a:rPr lang="en-US" altLang="en-US" i="1" dirty="0" smtClean="0"/>
              <a:t>d</a:t>
            </a:r>
            <a:endParaRPr lang="en-US" altLang="en-US" i="1" dirty="0"/>
          </a:p>
          <a:p>
            <a:pPr lvl="4"/>
            <a:endParaRPr lang="en-US" altLang="en-US" dirty="0"/>
          </a:p>
          <a:p>
            <a:pPr marL="1143000" lvl="2" indent="-228600"/>
            <a:r>
              <a:rPr lang="en-US" altLang="en-US" dirty="0"/>
              <a:t>The top n </a:t>
            </a:r>
            <a:r>
              <a:rPr lang="en-US" altLang="en-US" dirty="0" smtClean="0"/>
              <a:t>whose </a:t>
            </a:r>
            <a:r>
              <a:rPr lang="en-US" altLang="en-US" dirty="0"/>
              <a:t>distance to the kth nearest neighbor is greatest</a:t>
            </a:r>
          </a:p>
          <a:p>
            <a:pPr lvl="4"/>
            <a:endParaRPr lang="en-US" altLang="en-US" dirty="0"/>
          </a:p>
          <a:p>
            <a:pPr marL="1143000" lvl="2" indent="-228600"/>
            <a:r>
              <a:rPr lang="en-US" altLang="en-US" dirty="0"/>
              <a:t>The top n </a:t>
            </a:r>
            <a:r>
              <a:rPr lang="en-US" altLang="en-US" dirty="0" smtClean="0"/>
              <a:t>whose </a:t>
            </a:r>
            <a:r>
              <a:rPr lang="en-US" altLang="en-US" dirty="0"/>
              <a:t>average distance to the k nearest neighbors is greatest </a:t>
            </a:r>
          </a:p>
          <a:p>
            <a:pPr marL="1143000" lvl="2" indent="-228600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Weaknesses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O(m^2) time [m data points]</a:t>
            </a:r>
          </a:p>
          <a:p>
            <a:r>
              <a:rPr lang="en-US" dirty="0" smtClean="0"/>
              <a:t>Sensitive to the choice of parameters</a:t>
            </a:r>
            <a:endParaRPr lang="en-US" dirty="0"/>
          </a:p>
          <a:p>
            <a:r>
              <a:rPr lang="en-US" dirty="0" smtClean="0"/>
              <a:t>Cannot handle different densities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0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1092200"/>
            <a:ext cx="4194175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55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087438"/>
            <a:ext cx="415290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4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008063"/>
            <a:ext cx="4402137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80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1071563"/>
            <a:ext cx="4110037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97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533400"/>
          </a:xfrm>
        </p:spPr>
        <p:txBody>
          <a:bodyPr/>
          <a:lstStyle/>
          <a:p>
            <a:r>
              <a:rPr lang="en-US" altLang="en-US"/>
              <a:t>Outliers in Lower Dimensional Projection</a:t>
            </a:r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In high-dimensional space, data is sparse and notion of proximity becomes meaningless</a:t>
            </a:r>
          </a:p>
          <a:p>
            <a:pPr marL="742950" lvl="1" indent="-285750"/>
            <a:r>
              <a:rPr lang="en-US" altLang="en-US"/>
              <a:t>Every point is an almost equally good outlier from the perspective of proximity-based definitions</a:t>
            </a:r>
          </a:p>
          <a:p>
            <a:pPr marL="742950" lvl="1" indent="-285750"/>
            <a:endParaRPr lang="en-US" altLang="en-US"/>
          </a:p>
          <a:p>
            <a:pPr marL="342900" indent="-342900"/>
            <a:r>
              <a:rPr lang="en-US" altLang="en-US"/>
              <a:t>Lower-dimensional projection methods</a:t>
            </a:r>
          </a:p>
          <a:p>
            <a:pPr marL="742950" lvl="1" indent="-285750"/>
            <a:r>
              <a:rPr lang="en-US" altLang="en-US"/>
              <a:t>A point is an outlier if in some lower dimensional projection, it is present in a local region of abnormally low density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533400"/>
          </a:xfrm>
        </p:spPr>
        <p:txBody>
          <a:bodyPr/>
          <a:lstStyle/>
          <a:p>
            <a:r>
              <a:rPr lang="en-US" altLang="en-US"/>
              <a:t>Outliers in Lower Dimensional Projection</a:t>
            </a:r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Divide each attribute into </a:t>
            </a:r>
            <a:r>
              <a:rPr lang="en-US" altLang="en-US">
                <a:sym typeface="Symbol" pitchFamily="18" charset="2"/>
              </a:rPr>
              <a:t> equal-depth intervals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itchFamily="18" charset="2"/>
              </a:rPr>
              <a:t>Each interval contains a fraction f = 1/ of the records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Symbol" pitchFamily="18" charset="2"/>
              </a:rPr>
              <a:t>Consider a k-dimensional cube created by picking grid ranges from k different dimensions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itchFamily="18" charset="2"/>
              </a:rPr>
              <a:t>If attributes are independent, we expect region to contain a fraction f</a:t>
            </a:r>
            <a:r>
              <a:rPr lang="en-US" altLang="en-US" baseline="30000">
                <a:sym typeface="Symbol" pitchFamily="18" charset="2"/>
              </a:rPr>
              <a:t>k</a:t>
            </a:r>
            <a:r>
              <a:rPr lang="en-US" altLang="en-US">
                <a:sym typeface="Symbol" pitchFamily="18" charset="2"/>
              </a:rPr>
              <a:t> of the records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itchFamily="18" charset="2"/>
              </a:rPr>
              <a:t>If there are N points, we can measure sparsity of a cube D as:</a:t>
            </a:r>
          </a:p>
          <a:p>
            <a:pPr lvl="1">
              <a:lnSpc>
                <a:spcPct val="90000"/>
              </a:lnSpc>
            </a:pPr>
            <a:endParaRPr lang="en-US" altLang="en-US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en-US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itchFamily="18" charset="2"/>
              </a:rPr>
              <a:t>Negative sparsity indicates cube contains smaller number of points than expected</a:t>
            </a:r>
          </a:p>
        </p:txBody>
      </p:sp>
      <p:pic>
        <p:nvPicPr>
          <p:cNvPr id="18309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4167188"/>
            <a:ext cx="3657600" cy="86201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Anomaly/Outlier Detection</a:t>
            </a:r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400" dirty="0"/>
              <a:t>What are anomalies/outliers?</a:t>
            </a:r>
          </a:p>
          <a:p>
            <a:pPr marL="742950" lvl="1" indent="-285750"/>
            <a:r>
              <a:rPr lang="en-US" altLang="en-US" sz="2000" dirty="0"/>
              <a:t>The set of data points that are considerably different than the remainder of the data</a:t>
            </a:r>
          </a:p>
          <a:p>
            <a:pPr marL="342900" indent="-342900"/>
            <a:r>
              <a:rPr lang="en-US" altLang="en-US" sz="2400" dirty="0"/>
              <a:t>Variants of Anomaly/Outlier Detection Problems</a:t>
            </a:r>
          </a:p>
          <a:p>
            <a:pPr marL="742950" lvl="1" indent="-285750"/>
            <a:r>
              <a:rPr lang="en-US" altLang="en-US" sz="2000" dirty="0"/>
              <a:t>Given a database </a:t>
            </a:r>
            <a:r>
              <a:rPr lang="en-US" altLang="en-US" sz="2000" dirty="0" smtClean="0"/>
              <a:t>D</a:t>
            </a:r>
          </a:p>
          <a:p>
            <a:pPr marL="857250" lvl="2" indent="-285750"/>
            <a:r>
              <a:rPr lang="en-US" altLang="en-US" sz="1800" dirty="0" smtClean="0"/>
              <a:t>find </a:t>
            </a:r>
            <a:r>
              <a:rPr lang="en-US" altLang="en-US" sz="1800" dirty="0"/>
              <a:t>all the data points </a:t>
            </a:r>
            <a:r>
              <a:rPr lang="en-US" altLang="en-US" sz="1800" b="1" dirty="0"/>
              <a:t>x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itchFamily="18" charset="2"/>
              </a:rPr>
              <a:t> D </a:t>
            </a:r>
            <a:r>
              <a:rPr lang="en-US" altLang="en-US" sz="1800" dirty="0"/>
              <a:t>with anomaly scores greater than some threshold </a:t>
            </a:r>
            <a:r>
              <a:rPr lang="en-US" altLang="en-US" sz="1800" dirty="0" smtClean="0"/>
              <a:t>t</a:t>
            </a:r>
          </a:p>
          <a:p>
            <a:pPr marL="857250" lvl="2" indent="-285750"/>
            <a:r>
              <a:rPr lang="en-US" altLang="en-US" sz="1800" dirty="0" smtClean="0"/>
              <a:t>find </a:t>
            </a:r>
            <a:r>
              <a:rPr lang="en-US" altLang="en-US" sz="1800" dirty="0"/>
              <a:t>all the data points </a:t>
            </a:r>
            <a:r>
              <a:rPr lang="en-US" altLang="en-US" sz="1800" b="1" dirty="0"/>
              <a:t>x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itchFamily="18" charset="2"/>
              </a:rPr>
              <a:t> D </a:t>
            </a:r>
            <a:r>
              <a:rPr lang="en-US" altLang="en-US" sz="1800" dirty="0"/>
              <a:t>having the </a:t>
            </a:r>
            <a:r>
              <a:rPr lang="en-US" altLang="en-US" sz="1800" dirty="0" smtClean="0"/>
              <a:t>top-k </a:t>
            </a:r>
            <a:r>
              <a:rPr lang="en-US" altLang="en-US" sz="1800" dirty="0"/>
              <a:t>largest anomaly scores </a:t>
            </a:r>
          </a:p>
          <a:p>
            <a:pPr marL="857250" lvl="2" indent="-285750"/>
            <a:r>
              <a:rPr lang="en-US" altLang="en-US" sz="1800" dirty="0" smtClean="0"/>
              <a:t>containing </a:t>
            </a:r>
            <a:r>
              <a:rPr lang="en-US" altLang="en-US" sz="1800" dirty="0"/>
              <a:t>mostly normal (but unlabeled) data points, and a test point </a:t>
            </a:r>
            <a:r>
              <a:rPr lang="en-US" altLang="en-US" sz="1800" b="1" dirty="0"/>
              <a:t>x</a:t>
            </a:r>
            <a:r>
              <a:rPr lang="en-US" altLang="en-US" sz="1800" dirty="0"/>
              <a:t>, compute the anomaly score of </a:t>
            </a:r>
            <a:r>
              <a:rPr lang="en-US" altLang="en-US" sz="1800" b="1" dirty="0"/>
              <a:t>x</a:t>
            </a:r>
            <a:r>
              <a:rPr lang="en-US" altLang="en-US" sz="1800" dirty="0"/>
              <a:t> with respect to D</a:t>
            </a:r>
          </a:p>
          <a:p>
            <a:pPr marL="342900" indent="-342900"/>
            <a:r>
              <a:rPr lang="en-US" altLang="en-US" sz="2400" dirty="0"/>
              <a:t>Applications: </a:t>
            </a:r>
          </a:p>
          <a:p>
            <a:pPr marL="742950" lvl="1" indent="-285750"/>
            <a:r>
              <a:rPr lang="en-US" altLang="en-US" sz="2000" dirty="0"/>
              <a:t>Credit card fraud detection, telecommunication fraud detection, network intrusion detection, fault detection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84628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N=100, </a:t>
            </a:r>
            <a:r>
              <a:rPr lang="en-US" altLang="en-US">
                <a:sym typeface="Symbol" pitchFamily="18" charset="2"/>
              </a:rPr>
              <a:t> = 5, f = 1/5 = 0.2, N  f</a:t>
            </a:r>
            <a:r>
              <a:rPr lang="en-US" altLang="en-US" baseline="30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 = 4</a:t>
            </a:r>
          </a:p>
        </p:txBody>
      </p:sp>
      <p:pic>
        <p:nvPicPr>
          <p:cNvPr id="18462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7" t="4977" r="6688" b="7932"/>
          <a:stretch>
            <a:fillRect/>
          </a:stretch>
        </p:blipFill>
        <p:spPr>
          <a:xfrm>
            <a:off x="1600200" y="1828800"/>
            <a:ext cx="5562600" cy="442436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Anomaly/Outlier </a:t>
            </a:r>
            <a:r>
              <a:rPr lang="en-US" dirty="0"/>
              <a:t>D</a:t>
            </a:r>
            <a:r>
              <a:rPr lang="en-US" dirty="0" smtClean="0"/>
              <a:t>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Proximity-based (10.3)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Density-based (10.4)</a:t>
            </a:r>
          </a:p>
          <a:p>
            <a:r>
              <a:rPr lang="en-US" dirty="0" smtClean="0"/>
              <a:t>Clustering-based (10.5)</a:t>
            </a:r>
          </a:p>
          <a:p>
            <a:r>
              <a:rPr lang="en-US" dirty="0" smtClean="0"/>
              <a:t>Statistical (10.1)</a:t>
            </a:r>
          </a:p>
        </p:txBody>
      </p:sp>
    </p:spTree>
    <p:extLst>
      <p:ext uri="{BB962C8B-B14F-4D97-AF65-F5344CB8AC3E}">
        <p14:creationId xmlns:p14="http://schemas.microsoft.com/office/powerpoint/2010/main" val="1774153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different densities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the original paper</a:t>
            </a:r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149745" y="1905000"/>
            <a:ext cx="4659581" cy="3990610"/>
            <a:chOff x="1626" y="1932"/>
            <a:chExt cx="3476" cy="293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" y="1932"/>
              <a:ext cx="3476" cy="2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spect="1" noChangeArrowheads="1"/>
            </p:cNvSpPr>
            <p:nvPr/>
          </p:nvSpPr>
          <p:spPr bwMode="auto">
            <a:xfrm>
              <a:off x="2460" y="3978"/>
              <a:ext cx="300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i="1">
                  <a:solidFill>
                    <a:schemeClr val="hlink"/>
                  </a:solidFill>
                  <a:latin typeface="Times New Roman" pitchFamily="18" charset="0"/>
                </a:rPr>
                <a:t>  p</a:t>
              </a:r>
              <a:r>
                <a:rPr lang="en-US" altLang="en-US" i="1" baseline="-25000">
                  <a:solidFill>
                    <a:schemeClr val="hlink"/>
                  </a:solidFill>
                  <a:latin typeface="Times New Roman" pitchFamily="18" charset="0"/>
                </a:rPr>
                <a:t>2</a:t>
              </a:r>
              <a:endParaRPr lang="en-US" altLang="en-US" i="1">
                <a:solidFill>
                  <a:schemeClr val="hlink"/>
                </a:solidFill>
                <a:latin typeface="Times New Roman" pitchFamily="18" charset="0"/>
              </a:endParaRPr>
            </a:p>
            <a:p>
              <a:r>
                <a:rPr lang="en-US" altLang="en-US" sz="10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en-US" altLang="en-US" sz="16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" name="Text Box 7"/>
            <p:cNvSpPr txBox="1">
              <a:spLocks noChangeAspect="1" noChangeArrowheads="1"/>
            </p:cNvSpPr>
            <p:nvPr/>
          </p:nvSpPr>
          <p:spPr bwMode="auto">
            <a:xfrm>
              <a:off x="3582" y="4194"/>
              <a:ext cx="438" cy="5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i="1">
                  <a:solidFill>
                    <a:schemeClr val="hlink"/>
                  </a:solidFill>
                  <a:latin typeface="Times New Roman" pitchFamily="18" charset="0"/>
                </a:rPr>
                <a:t>  p</a:t>
              </a:r>
              <a:r>
                <a:rPr lang="en-US" altLang="en-US" i="1" baseline="-25000">
                  <a:solidFill>
                    <a:schemeClr val="hlink"/>
                  </a:solidFill>
                  <a:latin typeface="Times New Roman" pitchFamily="18" charset="0"/>
                </a:rPr>
                <a:t>1</a:t>
              </a:r>
              <a:endParaRPr lang="en-US" altLang="en-US" i="1">
                <a:solidFill>
                  <a:schemeClr val="hlink"/>
                </a:solidFill>
                <a:latin typeface="Times New Roman" pitchFamily="18" charset="0"/>
              </a:endParaRPr>
            </a:p>
            <a:p>
              <a:r>
                <a:rPr lang="en-US" altLang="en-US" sz="10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en-US" altLang="en-US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65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Density-based: LOF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15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90600"/>
                <a:ext cx="8458200" cy="5105400"/>
              </a:xfrm>
            </p:spPr>
            <p:txBody>
              <a:bodyPr/>
              <a:lstStyle/>
              <a:p>
                <a:pPr marL="342900" indent="-342900"/>
                <a:r>
                  <a:rPr lang="en-US" altLang="en-US" sz="2400" dirty="0" smtClean="0">
                    <a:solidFill>
                      <a:srgbClr val="FF0000"/>
                    </a:solidFill>
                  </a:rPr>
                  <a:t>Simplified</a:t>
                </a:r>
                <a:r>
                  <a:rPr lang="en-US" altLang="en-US" sz="2400" dirty="0" smtClean="0"/>
                  <a:t> algorithm</a:t>
                </a:r>
              </a:p>
              <a:p>
                <a:pPr marL="342900" indent="-342900"/>
                <a:r>
                  <a:rPr lang="en-US" altLang="en-US" sz="2400" dirty="0" smtClean="0"/>
                  <a:t>For each point, compute the density of its local neighborhood</a:t>
                </a:r>
              </a:p>
              <a:p>
                <a:pPr marL="850900" lvl="1"/>
                <a:r>
                  <a:rPr lang="en-US" altLang="en-US" sz="2000" dirty="0" smtClean="0"/>
                  <a:t>Inverse average distance to the k-nearest neighbors</a:t>
                </a:r>
              </a:p>
              <a:p>
                <a:pPr marL="850900" lvl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/>
                          </a:rPr>
                          <m:t>𝑎𝑣𝑒𝑟𝑎𝑔𝑒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𝑑𝑖𝑠𝑡𝑎𝑛𝑐𝑒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𝑡𝑜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𝑛𝑒𝑎𝑟𝑒𝑠𝑡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𝑛𝑒𝑖𝑔h𝑏𝑜𝑟𝑠</m:t>
                        </m:r>
                      </m:den>
                    </m:f>
                  </m:oMath>
                </a14:m>
                <a:endParaRPr lang="en-US" altLang="en-US" sz="2000" dirty="0"/>
              </a:p>
              <a:p>
                <a:pPr marL="342900" indent="-342900"/>
                <a:r>
                  <a:rPr lang="en-US" altLang="en-US" sz="2400" dirty="0"/>
                  <a:t>Compute local outlier factor (LOF) of a sample </a:t>
                </a:r>
                <a:r>
                  <a:rPr lang="en-US" altLang="en-US" sz="2400" i="1" dirty="0" smtClean="0"/>
                  <a:t>x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/>
                  <a:t>as </a:t>
                </a:r>
                <a:endParaRPr lang="en-US" altLang="en-US" sz="2400" dirty="0" smtClean="0"/>
              </a:p>
              <a:p>
                <a:pPr marL="850900" lvl="1"/>
                <a:r>
                  <a:rPr lang="en-US" altLang="en-US" sz="2000" dirty="0" smtClean="0"/>
                  <a:t>the average relative density of x with respect to its k-nearest neighbors</a:t>
                </a:r>
              </a:p>
              <a:p>
                <a:pPr marL="850900" lvl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/>
                          </a:rPr>
                          <m:t>𝑎𝑣𝑒𝑟𝑎𝑔𝑒</m:t>
                        </m:r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𝑑𝑒𝑛𝑠𝑖𝑡𝑦</m:t>
                        </m:r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𝑛𝑒𝑎𝑟𝑒𝑠𝑡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𝑛𝑒𝑖𝑔h𝑏𝑜𝑟𝑠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𝑑𝑒𝑛𝑠𝑖𝑡𝑦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altLang="en-US" sz="2000" dirty="0" smtClean="0"/>
              </a:p>
              <a:p>
                <a:pPr marL="850900" lvl="1"/>
                <a:r>
                  <a:rPr lang="en-US" altLang="en-US" sz="2000" dirty="0" smtClean="0"/>
                  <a:t>Similar to the original paper, </a:t>
                </a:r>
                <a:r>
                  <a:rPr lang="en-US" altLang="en-US" sz="2000" smtClean="0"/>
                  <a:t>but </a:t>
                </a:r>
                <a:r>
                  <a:rPr lang="en-US" altLang="en-US" sz="2000" smtClean="0"/>
                  <a:t>reciprocal </a:t>
                </a:r>
                <a:r>
                  <a:rPr lang="en-US" altLang="en-US" sz="2000" dirty="0" smtClean="0"/>
                  <a:t>of Eq. 10.7 in the book</a:t>
                </a:r>
                <a:endParaRPr lang="en-US" altLang="en-US" sz="2000" dirty="0"/>
              </a:p>
              <a:p>
                <a:pPr marL="342900" indent="-342900"/>
                <a:r>
                  <a:rPr lang="en-US" altLang="en-US" sz="2400" dirty="0"/>
                  <a:t>Outliers are points </a:t>
                </a:r>
                <a:r>
                  <a:rPr lang="en-US" altLang="en-US" sz="2400" dirty="0" smtClean="0"/>
                  <a:t>with the </a:t>
                </a:r>
                <a:r>
                  <a:rPr lang="en-US" altLang="en-US" sz="2400" dirty="0"/>
                  <a:t>largest LOF </a:t>
                </a:r>
                <a:r>
                  <a:rPr lang="en-US" altLang="en-US" sz="2400" dirty="0" smtClean="0"/>
                  <a:t>values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815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90600"/>
                <a:ext cx="8458200" cy="5105400"/>
              </a:xfrm>
              <a:blipFill rotWithShape="1">
                <a:blip r:embed="rId2"/>
                <a:stretch>
                  <a:fillRect l="-504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Density-based: LOF approach</a:t>
            </a:r>
          </a:p>
        </p:txBody>
      </p:sp>
      <p:grpSp>
        <p:nvGrpSpPr>
          <p:cNvPr id="1815556" name="Group 4"/>
          <p:cNvGrpSpPr>
            <a:grpSpLocks noChangeAspect="1"/>
          </p:cNvGrpSpPr>
          <p:nvPr/>
        </p:nvGrpSpPr>
        <p:grpSpPr bwMode="auto">
          <a:xfrm>
            <a:off x="152399" y="1495790"/>
            <a:ext cx="4659581" cy="3990610"/>
            <a:chOff x="1626" y="1932"/>
            <a:chExt cx="3476" cy="2930"/>
          </a:xfrm>
        </p:grpSpPr>
        <p:pic>
          <p:nvPicPr>
            <p:cNvPr id="18155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" y="1932"/>
              <a:ext cx="3476" cy="2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5558" name="Text Box 6"/>
            <p:cNvSpPr txBox="1">
              <a:spLocks noChangeAspect="1" noChangeArrowheads="1"/>
            </p:cNvSpPr>
            <p:nvPr/>
          </p:nvSpPr>
          <p:spPr bwMode="auto">
            <a:xfrm>
              <a:off x="2460" y="3978"/>
              <a:ext cx="300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i="1">
                  <a:solidFill>
                    <a:schemeClr val="hlink"/>
                  </a:solidFill>
                  <a:latin typeface="Times New Roman" pitchFamily="18" charset="0"/>
                </a:rPr>
                <a:t>  p</a:t>
              </a:r>
              <a:r>
                <a:rPr lang="en-US" altLang="en-US" i="1" baseline="-25000">
                  <a:solidFill>
                    <a:schemeClr val="hlink"/>
                  </a:solidFill>
                  <a:latin typeface="Times New Roman" pitchFamily="18" charset="0"/>
                </a:rPr>
                <a:t>2</a:t>
              </a:r>
              <a:endParaRPr lang="en-US" altLang="en-US" i="1">
                <a:solidFill>
                  <a:schemeClr val="hlink"/>
                </a:solidFill>
                <a:latin typeface="Times New Roman" pitchFamily="18" charset="0"/>
              </a:endParaRPr>
            </a:p>
            <a:p>
              <a:r>
                <a:rPr lang="en-US" altLang="en-US" sz="10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en-US" altLang="en-US" sz="16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815559" name="Text Box 7"/>
            <p:cNvSpPr txBox="1">
              <a:spLocks noChangeAspect="1" noChangeArrowheads="1"/>
            </p:cNvSpPr>
            <p:nvPr/>
          </p:nvSpPr>
          <p:spPr bwMode="auto">
            <a:xfrm>
              <a:off x="3582" y="4194"/>
              <a:ext cx="438" cy="5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i="1">
                  <a:solidFill>
                    <a:schemeClr val="hlink"/>
                  </a:solidFill>
                  <a:latin typeface="Times New Roman" pitchFamily="18" charset="0"/>
                </a:rPr>
                <a:t>  p</a:t>
              </a:r>
              <a:r>
                <a:rPr lang="en-US" altLang="en-US" i="1" baseline="-25000">
                  <a:solidFill>
                    <a:schemeClr val="hlink"/>
                  </a:solidFill>
                  <a:latin typeface="Times New Roman" pitchFamily="18" charset="0"/>
                </a:rPr>
                <a:t>1</a:t>
              </a:r>
              <a:endParaRPr lang="en-US" altLang="en-US" i="1">
                <a:solidFill>
                  <a:schemeClr val="hlink"/>
                </a:solidFill>
                <a:latin typeface="Times New Roman" pitchFamily="18" charset="0"/>
              </a:endParaRPr>
            </a:p>
            <a:p>
              <a:r>
                <a:rPr lang="en-US" altLang="en-US" sz="100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en-US" altLang="en-US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</p:grpSp>
      <p:sp>
        <p:nvSpPr>
          <p:cNvPr id="1815560" name="Text Box 8"/>
          <p:cNvSpPr txBox="1">
            <a:spLocks noChangeArrowheads="1"/>
          </p:cNvSpPr>
          <p:nvPr/>
        </p:nvSpPr>
        <p:spPr bwMode="auto">
          <a:xfrm>
            <a:off x="5181600" y="2179820"/>
            <a:ext cx="335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latin typeface="Tahoma" pitchFamily="34" charset="0"/>
              </a:rPr>
              <a:t>In the NN approach, p</a:t>
            </a:r>
            <a:r>
              <a:rPr lang="en-US" altLang="en-US" sz="2000" b="0" baseline="-25000" dirty="0">
                <a:latin typeface="Tahoma" pitchFamily="34" charset="0"/>
              </a:rPr>
              <a:t>2</a:t>
            </a:r>
            <a:r>
              <a:rPr lang="en-US" altLang="en-US" sz="2000" b="0" dirty="0">
                <a:latin typeface="Tahoma" pitchFamily="34" charset="0"/>
              </a:rPr>
              <a:t> is not considered as outlier, while LOF approach find both p</a:t>
            </a:r>
            <a:r>
              <a:rPr lang="en-US" altLang="en-US" sz="2000" b="0" baseline="-25000" dirty="0">
                <a:latin typeface="Tahoma" pitchFamily="34" charset="0"/>
              </a:rPr>
              <a:t>1</a:t>
            </a:r>
            <a:r>
              <a:rPr lang="en-US" altLang="en-US" sz="2000" b="0" dirty="0">
                <a:latin typeface="Tahoma" pitchFamily="34" charset="0"/>
              </a:rPr>
              <a:t> and p</a:t>
            </a:r>
            <a:r>
              <a:rPr lang="en-US" altLang="en-US" sz="2000" b="0" baseline="-25000" dirty="0">
                <a:latin typeface="Tahoma" pitchFamily="34" charset="0"/>
              </a:rPr>
              <a:t>2 </a:t>
            </a:r>
            <a:r>
              <a:rPr lang="en-US" altLang="en-US" sz="2000" b="0" dirty="0">
                <a:latin typeface="Tahoma" pitchFamily="34" charset="0"/>
              </a:rPr>
              <a:t>as outliers</a:t>
            </a:r>
          </a:p>
        </p:txBody>
      </p:sp>
    </p:spTree>
    <p:extLst>
      <p:ext uri="{BB962C8B-B14F-4D97-AF65-F5344CB8AC3E}">
        <p14:creationId xmlns:p14="http://schemas.microsoft.com/office/powerpoint/2010/main" val="225264291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744538"/>
            <a:ext cx="7939087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521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weaknesses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Handles different densities</a:t>
            </a:r>
          </a:p>
          <a:p>
            <a:r>
              <a:rPr lang="en-US" dirty="0" smtClean="0"/>
              <a:t>O(m^2)</a:t>
            </a:r>
          </a:p>
          <a:p>
            <a:r>
              <a:rPr lang="en-US" dirty="0" smtClean="0"/>
              <a:t>Selecting k</a:t>
            </a:r>
          </a:p>
          <a:p>
            <a:pPr lvl="1"/>
            <a:r>
              <a:rPr lang="en-US" dirty="0" smtClean="0"/>
              <a:t>Vary k, use the max outlier score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1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Anomaly/Outlier </a:t>
            </a:r>
            <a:r>
              <a:rPr lang="en-US" dirty="0"/>
              <a:t>D</a:t>
            </a:r>
            <a:r>
              <a:rPr lang="en-US" dirty="0" smtClean="0"/>
              <a:t>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Proximity-based (10.3)</a:t>
            </a:r>
          </a:p>
          <a:p>
            <a:r>
              <a:rPr lang="en-US" dirty="0" smtClean="0"/>
              <a:t>Density-based (10.4)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Clustering-based (10.5)</a:t>
            </a:r>
          </a:p>
          <a:p>
            <a:r>
              <a:rPr lang="en-US" dirty="0" smtClean="0"/>
              <a:t>Statistical (10.1)</a:t>
            </a:r>
          </a:p>
        </p:txBody>
      </p:sp>
    </p:spTree>
    <p:extLst>
      <p:ext uri="{BB962C8B-B14F-4D97-AF65-F5344CB8AC3E}">
        <p14:creationId xmlns:p14="http://schemas.microsoft.com/office/powerpoint/2010/main" val="2092459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use clustering algorithms for anomaly detection?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50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52400"/>
            <a:ext cx="8280400" cy="533400"/>
          </a:xfrm>
        </p:spPr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Distant small clusters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4770437" cy="5105400"/>
          </a:xfrm>
        </p:spPr>
        <p:txBody>
          <a:bodyPr/>
          <a:lstStyle/>
          <a:p>
            <a:pPr marL="234950" indent="-285750"/>
            <a:r>
              <a:rPr lang="en-US" altLang="zh-CN" dirty="0" smtClean="0">
                <a:ea typeface="SimSun" pitchFamily="2" charset="-122"/>
              </a:rPr>
              <a:t>Cluster </a:t>
            </a:r>
            <a:r>
              <a:rPr lang="en-US" altLang="zh-CN" dirty="0">
                <a:ea typeface="SimSun" pitchFamily="2" charset="-122"/>
              </a:rPr>
              <a:t>the data into groups </a:t>
            </a:r>
            <a:endParaRPr lang="en-US" altLang="zh-CN" dirty="0" smtClean="0">
              <a:ea typeface="SimSun" pitchFamily="2" charset="-122"/>
            </a:endParaRPr>
          </a:p>
          <a:p>
            <a:pPr marL="234950" indent="-285750"/>
            <a:r>
              <a:rPr lang="en-US" altLang="zh-CN" dirty="0" smtClean="0">
                <a:ea typeface="SimSun" pitchFamily="2" charset="-122"/>
              </a:rPr>
              <a:t>Choose </a:t>
            </a:r>
            <a:r>
              <a:rPr lang="en-US" altLang="zh-CN" dirty="0">
                <a:ea typeface="SimSun" pitchFamily="2" charset="-122"/>
              </a:rPr>
              <a:t>points in small cluster as </a:t>
            </a:r>
            <a:r>
              <a:rPr lang="en-US" altLang="zh-CN" dirty="0">
                <a:ea typeface="SimSun" pitchFamily="2" charset="-122"/>
                <a:sym typeface="Wingdings" pitchFamily="2" charset="2"/>
              </a:rPr>
              <a:t>candidate outliers</a:t>
            </a:r>
            <a:endParaRPr lang="en-US" altLang="zh-CN" dirty="0">
              <a:ea typeface="SimSun" pitchFamily="2" charset="-122"/>
            </a:endParaRPr>
          </a:p>
          <a:p>
            <a:pPr marL="234950" indent="-285750"/>
            <a:r>
              <a:rPr lang="en-US" altLang="zh-CN" dirty="0">
                <a:ea typeface="SimSun" pitchFamily="2" charset="-122"/>
              </a:rPr>
              <a:t>Compute the distance between candidate points and non-candidate clusters. </a:t>
            </a:r>
          </a:p>
          <a:p>
            <a:pPr marL="1143000" lvl="2" indent="-228600"/>
            <a:r>
              <a:rPr lang="en-US" altLang="zh-CN" dirty="0">
                <a:ea typeface="SimSun" pitchFamily="2" charset="-122"/>
              </a:rPr>
              <a:t>If candidate points are far from all other non-candidate points, they are outliers</a:t>
            </a:r>
          </a:p>
        </p:txBody>
      </p:sp>
      <p:grpSp>
        <p:nvGrpSpPr>
          <p:cNvPr id="1816580" name="Group 4"/>
          <p:cNvGrpSpPr>
            <a:grpSpLocks/>
          </p:cNvGrpSpPr>
          <p:nvPr/>
        </p:nvGrpSpPr>
        <p:grpSpPr bwMode="auto">
          <a:xfrm>
            <a:off x="5181600" y="1954213"/>
            <a:ext cx="3733800" cy="3074987"/>
            <a:chOff x="3264" y="1231"/>
            <a:chExt cx="2352" cy="1937"/>
          </a:xfrm>
        </p:grpSpPr>
        <p:pic>
          <p:nvPicPr>
            <p:cNvPr id="181658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31"/>
              <a:ext cx="2352" cy="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16582" name="Oval 6"/>
            <p:cNvSpPr>
              <a:spLocks noChangeArrowheads="1"/>
            </p:cNvSpPr>
            <p:nvPr/>
          </p:nvSpPr>
          <p:spPr bwMode="auto">
            <a:xfrm>
              <a:off x="3552" y="2011"/>
              <a:ext cx="112" cy="10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6583" name="Oval 7"/>
            <p:cNvSpPr>
              <a:spLocks noChangeArrowheads="1"/>
            </p:cNvSpPr>
            <p:nvPr/>
          </p:nvSpPr>
          <p:spPr bwMode="auto">
            <a:xfrm>
              <a:off x="4752" y="1957"/>
              <a:ext cx="112" cy="10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6584" name="Oval 8"/>
            <p:cNvSpPr>
              <a:spLocks noChangeArrowheads="1"/>
            </p:cNvSpPr>
            <p:nvPr/>
          </p:nvSpPr>
          <p:spPr bwMode="auto">
            <a:xfrm>
              <a:off x="5424" y="2683"/>
              <a:ext cx="112" cy="10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6585" name="Oval 9"/>
            <p:cNvSpPr>
              <a:spLocks noChangeArrowheads="1"/>
            </p:cNvSpPr>
            <p:nvPr/>
          </p:nvSpPr>
          <p:spPr bwMode="auto">
            <a:xfrm>
              <a:off x="4016" y="2779"/>
              <a:ext cx="112" cy="10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6586" name="Oval 10"/>
            <p:cNvSpPr>
              <a:spLocks noChangeArrowheads="1"/>
            </p:cNvSpPr>
            <p:nvPr/>
          </p:nvSpPr>
          <p:spPr bwMode="auto">
            <a:xfrm>
              <a:off x="3392" y="1771"/>
              <a:ext cx="112" cy="10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6587" name="Line 11"/>
            <p:cNvSpPr>
              <a:spLocks noChangeShapeType="1"/>
            </p:cNvSpPr>
            <p:nvPr/>
          </p:nvSpPr>
          <p:spPr bwMode="auto">
            <a:xfrm flipH="1">
              <a:off x="4224" y="2011"/>
              <a:ext cx="576" cy="96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588" name="Line 12"/>
            <p:cNvSpPr>
              <a:spLocks noChangeShapeType="1"/>
            </p:cNvSpPr>
            <p:nvPr/>
          </p:nvSpPr>
          <p:spPr bwMode="auto">
            <a:xfrm>
              <a:off x="4800" y="2011"/>
              <a:ext cx="48" cy="768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589" name="Line 13"/>
            <p:cNvSpPr>
              <a:spLocks noChangeShapeType="1"/>
            </p:cNvSpPr>
            <p:nvPr/>
          </p:nvSpPr>
          <p:spPr bwMode="auto">
            <a:xfrm flipV="1">
              <a:off x="4800" y="1627"/>
              <a:ext cx="384" cy="384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590" name="Line 14"/>
            <p:cNvSpPr>
              <a:spLocks noChangeShapeType="1"/>
            </p:cNvSpPr>
            <p:nvPr/>
          </p:nvSpPr>
          <p:spPr bwMode="auto">
            <a:xfrm>
              <a:off x="4800" y="2011"/>
              <a:ext cx="672" cy="720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591" name="Line 15"/>
            <p:cNvSpPr>
              <a:spLocks noChangeShapeType="1"/>
            </p:cNvSpPr>
            <p:nvPr/>
          </p:nvSpPr>
          <p:spPr bwMode="auto">
            <a:xfrm flipH="1">
              <a:off x="3744" y="2011"/>
              <a:ext cx="1056" cy="336"/>
            </a:xfrm>
            <a:prstGeom prst="line">
              <a:avLst/>
            </a:prstGeom>
            <a:noFill/>
            <a:ln w="158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from different classes</a:t>
            </a:r>
          </a:p>
          <a:p>
            <a:pPr lvl="1"/>
            <a:r>
              <a:rPr lang="en-US" dirty="0" smtClean="0"/>
              <a:t>Hawkins: differs so much from other observations</a:t>
            </a:r>
          </a:p>
          <a:p>
            <a:pPr lvl="2"/>
            <a:r>
              <a:rPr lang="en-US" dirty="0" smtClean="0"/>
              <a:t>Could be generated by a different mechanism</a:t>
            </a:r>
          </a:p>
          <a:p>
            <a:r>
              <a:rPr lang="en-US" dirty="0" smtClean="0"/>
              <a:t>Natural Variation</a:t>
            </a:r>
          </a:p>
          <a:p>
            <a:pPr lvl="1"/>
            <a:r>
              <a:rPr lang="en-US" dirty="0" smtClean="0"/>
              <a:t>Some people are very tall/short/…</a:t>
            </a:r>
          </a:p>
          <a:p>
            <a:r>
              <a:rPr lang="en-US" dirty="0" smtClean="0"/>
              <a:t>Data Measurement and Collection Errors</a:t>
            </a:r>
          </a:p>
        </p:txBody>
      </p:sp>
    </p:spTree>
    <p:extLst>
      <p:ext uri="{BB962C8B-B14F-4D97-AF65-F5344CB8AC3E}">
        <p14:creationId xmlns:p14="http://schemas.microsoft.com/office/powerpoint/2010/main" val="3935163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Distant Small Clusters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Parameters:</a:t>
            </a:r>
          </a:p>
          <a:p>
            <a:pPr lvl="1"/>
            <a:r>
              <a:rPr lang="en-US" dirty="0" smtClean="0"/>
              <a:t>How small is small?</a:t>
            </a:r>
          </a:p>
          <a:p>
            <a:pPr lvl="1"/>
            <a:r>
              <a:rPr lang="en-US" dirty="0" smtClean="0"/>
              <a:t>How far is far?</a:t>
            </a:r>
          </a:p>
          <a:p>
            <a:r>
              <a:rPr lang="en-US" dirty="0" smtClean="0"/>
              <a:t>Sensitive to number of clusters (k)</a:t>
            </a:r>
          </a:p>
          <a:p>
            <a:pPr lvl="1"/>
            <a:r>
              <a:rPr lang="en-US" dirty="0" smtClean="0"/>
              <a:t>When k is large, more “small” clusters</a:t>
            </a:r>
            <a:endParaRPr lang="en-US" dirty="0"/>
          </a:p>
          <a:p>
            <a:pPr lvl="2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3688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cluster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Outlier if not strongly belong to any cluster</a:t>
            </a:r>
          </a:p>
          <a:p>
            <a:pPr lvl="1"/>
            <a:r>
              <a:rPr lang="en-US" dirty="0" smtClean="0"/>
              <a:t>Prototype-based clustering</a:t>
            </a:r>
          </a:p>
          <a:p>
            <a:pPr lvl="2"/>
            <a:r>
              <a:rPr lang="en-US" dirty="0" smtClean="0"/>
              <a:t>Distance from centroid</a:t>
            </a:r>
          </a:p>
          <a:p>
            <a:pPr lvl="1"/>
            <a:r>
              <a:rPr lang="en-US" dirty="0" smtClean="0"/>
              <a:t>Density-based clustering</a:t>
            </a:r>
          </a:p>
          <a:p>
            <a:pPr lvl="2"/>
            <a:r>
              <a:rPr lang="en-US" dirty="0" smtClean="0"/>
              <a:t>Low density (noise points in DBSCAN)</a:t>
            </a:r>
          </a:p>
        </p:txBody>
      </p:sp>
    </p:spTree>
    <p:extLst>
      <p:ext uri="{BB962C8B-B14F-4D97-AF65-F5344CB8AC3E}">
        <p14:creationId xmlns:p14="http://schemas.microsoft.com/office/powerpoint/2010/main" val="490901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 of cluster membership</a:t>
            </a:r>
          </a:p>
          <a:p>
            <a:pPr lvl="1"/>
            <a:r>
              <a:rPr lang="en-US" dirty="0" smtClean="0"/>
              <a:t>Distance to centroid</a:t>
            </a:r>
          </a:p>
          <a:p>
            <a:pPr lvl="1"/>
            <a:r>
              <a:rPr lang="en-US" dirty="0" smtClean="0"/>
              <a:t>What if clusters have different densities</a:t>
            </a:r>
          </a:p>
          <a:p>
            <a:pPr lvl="2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9905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744538"/>
            <a:ext cx="7107237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012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 of cluster membership</a:t>
            </a:r>
          </a:p>
          <a:p>
            <a:pPr lvl="1"/>
            <a:r>
              <a:rPr lang="en-US" dirty="0" smtClean="0"/>
              <a:t>Distance to centroid</a:t>
            </a:r>
          </a:p>
          <a:p>
            <a:pPr lvl="1"/>
            <a:r>
              <a:rPr lang="en-US" dirty="0" smtClean="0"/>
              <a:t>What if clusters have different densities</a:t>
            </a:r>
          </a:p>
          <a:p>
            <a:pPr lvl="2"/>
            <a:r>
              <a:rPr lang="en-US" dirty="0" smtClean="0"/>
              <a:t>Ideas?</a:t>
            </a:r>
          </a:p>
          <a:p>
            <a:pPr lvl="2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865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based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Strength of cluster membership</a:t>
                </a:r>
              </a:p>
              <a:p>
                <a:pPr lvl="1"/>
                <a:r>
                  <a:rPr lang="en-US" dirty="0" smtClean="0"/>
                  <a:t>Distance to centroid</a:t>
                </a:r>
              </a:p>
              <a:p>
                <a:pPr lvl="1"/>
                <a:r>
                  <a:rPr lang="en-US" dirty="0" smtClean="0"/>
                  <a:t>What if clusters have different densities</a:t>
                </a:r>
              </a:p>
              <a:p>
                <a:pPr lvl="2"/>
                <a:r>
                  <a:rPr lang="en-US" dirty="0" smtClean="0"/>
                  <a:t>Relative distance to centroid</a:t>
                </a:r>
              </a:p>
              <a:p>
                <a:pPr lvl="3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𝑑𝑖𝑠𝑡𝑎𝑛𝑐𝑒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𝑜𝑏𝑗𝑒𝑐𝑡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𝑡𝑜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𝑐𝑒𝑛𝑡𝑟𝑜𝑖𝑑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𝑚𝑒𝑑𝑖𝑎𝑛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𝑑𝑖𝑠𝑡𝑎𝑛𝑐𝑒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𝑎𝑙𝑙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𝑜𝑏𝑗𝑒𝑐𝑡𝑠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𝑡𝑜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𝑐𝑒𝑛𝑡𝑟𝑜𝑖𝑑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𝑡h𝑒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𝑐𝑙𝑢𝑠𝑡𝑒𝑟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139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81025"/>
            <a:ext cx="7065963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337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based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Strength of cluster membership</a:t>
                </a:r>
              </a:p>
              <a:p>
                <a:pPr lvl="1"/>
                <a:r>
                  <a:rPr lang="en-US" dirty="0" smtClean="0"/>
                  <a:t>Distance to centroid</a:t>
                </a:r>
              </a:p>
              <a:p>
                <a:pPr lvl="1"/>
                <a:r>
                  <a:rPr lang="en-US" dirty="0" smtClean="0"/>
                  <a:t>What if clusters have different densities</a:t>
                </a:r>
              </a:p>
              <a:p>
                <a:pPr lvl="2"/>
                <a:r>
                  <a:rPr lang="en-US" dirty="0" smtClean="0"/>
                  <a:t>Relative distance to centroid</a:t>
                </a:r>
              </a:p>
              <a:p>
                <a:pPr lvl="3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𝑑𝑖𝑠𝑡𝑎𝑛𝑐𝑒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𝑜𝑏𝑗𝑒𝑐𝑡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𝑡𝑜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𝑐𝑒𝑛𝑡𝑟𝑜𝑖𝑑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𝑚𝑒𝑑𝑖𝑎𝑛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𝑑𝑖𝑠𝑡𝑎𝑛𝑐𝑒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𝑎𝑙𝑙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𝑜𝑏𝑗𝑒𝑐𝑡𝑠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𝑡𝑜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𝑐𝑒𝑛𝑡𝑟𝑜𝑖𝑑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𝑡h𝑒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𝑐𝑙𝑢𝑠𝑡𝑒𝑟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Objective function such as SSE</a:t>
                </a:r>
              </a:p>
              <a:p>
                <a:pPr lvl="2"/>
                <a:r>
                  <a:rPr lang="en-US" dirty="0" smtClean="0"/>
                  <a:t>Ideas?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908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based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Strength of cluster membership</a:t>
                </a:r>
              </a:p>
              <a:p>
                <a:pPr lvl="1"/>
                <a:r>
                  <a:rPr lang="en-US" dirty="0" smtClean="0"/>
                  <a:t>Distance to centroid</a:t>
                </a:r>
              </a:p>
              <a:p>
                <a:pPr lvl="1"/>
                <a:r>
                  <a:rPr lang="en-US" dirty="0" smtClean="0"/>
                  <a:t>What if clusters have different densities</a:t>
                </a:r>
              </a:p>
              <a:p>
                <a:pPr lvl="2"/>
                <a:r>
                  <a:rPr lang="en-US" dirty="0" smtClean="0"/>
                  <a:t>Relative distance to centroid</a:t>
                </a:r>
              </a:p>
              <a:p>
                <a:pPr lvl="3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𝑑𝑖𝑠𝑡𝑎𝑛𝑐𝑒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𝑜𝑏𝑗𝑒𝑐𝑡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𝑡𝑜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𝑐𝑒𝑛𝑡𝑟𝑜𝑖𝑑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𝑚𝑒𝑑𝑖𝑎𝑛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𝑑𝑖𝑠𝑡𝑎𝑛𝑐𝑒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𝑎𝑙𝑙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𝑜𝑏𝑗𝑒𝑐𝑡𝑠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𝑡𝑜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𝑐𝑒𝑛𝑡𝑟𝑜𝑖𝑑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𝑡h𝑒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𝑐𝑙𝑢𝑠𝑡𝑒𝑟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Objective function such as SSE</a:t>
                </a:r>
              </a:p>
              <a:p>
                <a:pPr lvl="2"/>
                <a:r>
                  <a:rPr lang="en-US" dirty="0" smtClean="0"/>
                  <a:t>Improvement in SSE when an object is removed from the cluster</a:t>
                </a:r>
              </a:p>
              <a:p>
                <a:pPr lvl="3"/>
                <a:r>
                  <a:rPr lang="en-US" dirty="0" smtClean="0"/>
                  <a:t>Larger improvement means the object is less fit to the cluster</a:t>
                </a:r>
                <a:endParaRPr lang="en-US" dirty="0"/>
              </a:p>
              <a:p>
                <a:pPr lvl="3"/>
                <a:r>
                  <a:rPr lang="en-US" dirty="0" smtClean="0"/>
                  <a:t>Computationally expensive,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7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Outliers to Initial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cluster first</a:t>
            </a:r>
          </a:p>
          <a:p>
            <a:pPr lvl="1"/>
            <a:r>
              <a:rPr lang="en-US" dirty="0" smtClean="0"/>
              <a:t>But outliers affect clustering</a:t>
            </a:r>
          </a:p>
          <a:p>
            <a:endParaRPr lang="en-US" dirty="0" smtClean="0"/>
          </a:p>
          <a:p>
            <a:r>
              <a:rPr lang="en-US" dirty="0" smtClean="0"/>
              <a:t>Simple approach</a:t>
            </a:r>
          </a:p>
          <a:p>
            <a:pPr lvl="1"/>
            <a:r>
              <a:rPr lang="en-US" dirty="0" smtClean="0"/>
              <a:t>Cluster first</a:t>
            </a:r>
          </a:p>
          <a:p>
            <a:pPr lvl="1"/>
            <a:r>
              <a:rPr lang="en-US" dirty="0" smtClean="0"/>
              <a:t>Remove outliers</a:t>
            </a:r>
          </a:p>
          <a:p>
            <a:pPr lvl="1"/>
            <a:r>
              <a:rPr lang="en-US" dirty="0" smtClean="0"/>
              <a:t>Cluster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7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Importance of Anomaly Detection</a:t>
            </a:r>
          </a:p>
        </p:txBody>
      </p:sp>
      <p:sp>
        <p:nvSpPr>
          <p:cNvPr id="1806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237037" cy="51816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Ozone Depletion History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1800"/>
              <a:t>In 1985 three researchers (Farman, Gardinar and Shanklin) were puzzled by data gathered by the British Antarctic Survey showing that ozone levels for Antarctica had dropped 10% below normal levels</a:t>
            </a:r>
          </a:p>
          <a:p>
            <a:pPr lvl="4">
              <a:lnSpc>
                <a:spcPct val="90000"/>
              </a:lnSpc>
            </a:pPr>
            <a:endParaRPr lang="en-US" altLang="en-US" sz="1400"/>
          </a:p>
          <a:p>
            <a:pPr marL="342900" indent="-342900">
              <a:lnSpc>
                <a:spcPct val="90000"/>
              </a:lnSpc>
            </a:pPr>
            <a:r>
              <a:rPr lang="en-US" altLang="en-US" sz="1800"/>
              <a:t>Why did the Nimbus 7 satellite, which had instruments aboard for recording ozone levels, not record similarly low ozone concentrations? </a:t>
            </a:r>
          </a:p>
          <a:p>
            <a:pPr lvl="4">
              <a:lnSpc>
                <a:spcPct val="90000"/>
              </a:lnSpc>
            </a:pPr>
            <a:endParaRPr lang="en-US" altLang="en-US" sz="1400"/>
          </a:p>
          <a:p>
            <a:pPr marL="342900" indent="-342900">
              <a:lnSpc>
                <a:spcPct val="90000"/>
              </a:lnSpc>
            </a:pPr>
            <a:r>
              <a:rPr lang="en-US" altLang="en-US" sz="1800"/>
              <a:t>The ozone concentrations recorded by the satellite were so low they were being treated as outliers by a computer program and discarded!</a:t>
            </a:r>
          </a:p>
        </p:txBody>
      </p:sp>
      <p:sp>
        <p:nvSpPr>
          <p:cNvPr id="1806340" name="Text Box 4"/>
          <p:cNvSpPr txBox="1">
            <a:spLocks noChangeArrowheads="1"/>
          </p:cNvSpPr>
          <p:nvPr/>
        </p:nvSpPr>
        <p:spPr bwMode="auto">
          <a:xfrm>
            <a:off x="4724400" y="5257800"/>
            <a:ext cx="434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Tahoma" pitchFamily="34" charset="0"/>
              </a:rPr>
              <a:t>Sources: </a:t>
            </a:r>
            <a:br>
              <a:rPr lang="en-US" altLang="en-US" b="0">
                <a:latin typeface="Tahoma" pitchFamily="34" charset="0"/>
              </a:rPr>
            </a:br>
            <a:r>
              <a:rPr lang="en-US" altLang="en-US" b="0">
                <a:latin typeface="Tahoma" pitchFamily="34" charset="0"/>
              </a:rPr>
              <a:t>    http://exploringdata.cqu.edu.au/ozone.html  </a:t>
            </a:r>
            <a:br>
              <a:rPr lang="en-US" altLang="en-US" b="0">
                <a:latin typeface="Tahoma" pitchFamily="34" charset="0"/>
              </a:rPr>
            </a:br>
            <a:r>
              <a:rPr lang="en-US" altLang="en-US" b="0">
                <a:latin typeface="Tahoma" pitchFamily="34" charset="0"/>
              </a:rPr>
              <a:t>    http://www.epa.gov/ozone/science/hole/size.html</a:t>
            </a:r>
          </a:p>
        </p:txBody>
      </p:sp>
      <p:pic>
        <p:nvPicPr>
          <p:cNvPr id="1806341" name="Picture 5" descr="hole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1925" y="1371600"/>
            <a:ext cx="3116263" cy="3689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Outliers to Initial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sophisticated approach</a:t>
            </a:r>
          </a:p>
          <a:p>
            <a:pPr lvl="1"/>
            <a:r>
              <a:rPr lang="en-US" dirty="0" smtClean="0"/>
              <a:t>Special group of potential outliers</a:t>
            </a:r>
          </a:p>
          <a:p>
            <a:pPr lvl="2"/>
            <a:r>
              <a:rPr lang="en-US" dirty="0" smtClean="0"/>
              <a:t>don’t fit well in any cluster</a:t>
            </a:r>
          </a:p>
          <a:p>
            <a:pPr lvl="1"/>
            <a:r>
              <a:rPr lang="en-US" dirty="0" smtClean="0"/>
              <a:t>While clustering</a:t>
            </a:r>
          </a:p>
          <a:p>
            <a:pPr lvl="2"/>
            <a:r>
              <a:rPr lang="en-US" dirty="0" smtClean="0"/>
              <a:t>Add to group if an object doesn’t fit well</a:t>
            </a:r>
          </a:p>
          <a:p>
            <a:pPr lvl="2"/>
            <a:r>
              <a:rPr lang="en-US" dirty="0" smtClean="0"/>
              <a:t>Remove from group if an object fits well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8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clusters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simple answer</a:t>
            </a:r>
          </a:p>
          <a:p>
            <a:pPr lvl="1"/>
            <a:r>
              <a:rPr lang="en-US" dirty="0" smtClean="0"/>
              <a:t>Try different numbers</a:t>
            </a:r>
          </a:p>
          <a:p>
            <a:pPr lvl="1"/>
            <a:r>
              <a:rPr lang="en-US" dirty="0" smtClean="0"/>
              <a:t>Try more clusters</a:t>
            </a:r>
          </a:p>
          <a:p>
            <a:pPr lvl="2"/>
            <a:r>
              <a:rPr lang="en-US" dirty="0" smtClean="0"/>
              <a:t>Clusters are smaller</a:t>
            </a:r>
          </a:p>
          <a:p>
            <a:pPr lvl="3"/>
            <a:r>
              <a:rPr lang="en-US" dirty="0" smtClean="0"/>
              <a:t>More cohesive</a:t>
            </a:r>
          </a:p>
          <a:p>
            <a:pPr lvl="3"/>
            <a:r>
              <a:rPr lang="en-US" dirty="0" smtClean="0"/>
              <a:t>Detected outliers are more likely to be real outliers</a:t>
            </a:r>
          </a:p>
          <a:p>
            <a:pPr lvl="3"/>
            <a:r>
              <a:rPr lang="en-US" dirty="0" smtClean="0"/>
              <a:t>However, outliers can form small clusters</a:t>
            </a:r>
          </a:p>
        </p:txBody>
      </p:sp>
    </p:spTree>
    <p:extLst>
      <p:ext uri="{BB962C8B-B14F-4D97-AF65-F5344CB8AC3E}">
        <p14:creationId xmlns:p14="http://schemas.microsoft.com/office/powerpoint/2010/main" val="2079756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weaknesses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clustering is complementary to outliers</a:t>
            </a:r>
          </a:p>
          <a:p>
            <a:r>
              <a:rPr lang="en-US" dirty="0" smtClean="0"/>
              <a:t>Sensitive to number of clusters</a:t>
            </a:r>
          </a:p>
          <a:p>
            <a:r>
              <a:rPr lang="en-US" dirty="0" smtClean="0"/>
              <a:t>Sensitive to the clustering algorithm</a:t>
            </a:r>
          </a:p>
        </p:txBody>
      </p:sp>
    </p:spTree>
    <p:extLst>
      <p:ext uri="{BB962C8B-B14F-4D97-AF65-F5344CB8AC3E}">
        <p14:creationId xmlns:p14="http://schemas.microsoft.com/office/powerpoint/2010/main" val="3600990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Anomaly/Outlier </a:t>
            </a:r>
            <a:r>
              <a:rPr lang="en-US" dirty="0"/>
              <a:t>D</a:t>
            </a:r>
            <a:r>
              <a:rPr lang="en-US" dirty="0" smtClean="0"/>
              <a:t>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Proximity-based (10.3)</a:t>
            </a:r>
          </a:p>
          <a:p>
            <a:r>
              <a:rPr lang="en-US" dirty="0" smtClean="0"/>
              <a:t>Density-based (10.4)</a:t>
            </a:r>
          </a:p>
          <a:p>
            <a:r>
              <a:rPr lang="en-US" dirty="0" smtClean="0"/>
              <a:t>Clustering-based (10.5)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Statistical</a:t>
            </a:r>
            <a:r>
              <a:rPr lang="en-US" dirty="0" smtClean="0"/>
              <a:t> (10.1)</a:t>
            </a:r>
          </a:p>
        </p:txBody>
      </p:sp>
    </p:spTree>
    <p:extLst>
      <p:ext uri="{BB962C8B-B14F-4D97-AF65-F5344CB8AC3E}">
        <p14:creationId xmlns:p14="http://schemas.microsoft.com/office/powerpoint/2010/main" val="2358565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Univariate (10.2.1)</a:t>
            </a:r>
          </a:p>
          <a:p>
            <a:r>
              <a:rPr lang="en-US" dirty="0" smtClean="0"/>
              <a:t>Multivariate (10.2.2)</a:t>
            </a:r>
          </a:p>
          <a:p>
            <a:r>
              <a:rPr lang="en-US" dirty="0" smtClean="0"/>
              <a:t>Mixture Model (10.2.3)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31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Univariate Distribution</a:t>
            </a:r>
            <a:endParaRPr lang="en-US" altLang="en-US" dirty="0"/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Assume a parametric model describing the distribution of the data (e.g., normal distribution) </a:t>
            </a:r>
          </a:p>
          <a:p>
            <a:pPr lvl="4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r>
              <a:rPr lang="en-US" altLang="en-US"/>
              <a:t>Apply a statistical test that depends on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Data distribution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Parameter of distribution (e.g., mean, variance)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Number of expected outliers (confidence limit)</a:t>
            </a:r>
          </a:p>
        </p:txBody>
      </p:sp>
      <p:pic>
        <p:nvPicPr>
          <p:cNvPr id="181146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3733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749300"/>
            <a:ext cx="8023225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114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Grubbs’ Test</a:t>
            </a:r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Detect outliers in univariate data</a:t>
            </a:r>
          </a:p>
          <a:p>
            <a:r>
              <a:rPr lang="en-US" altLang="en-US"/>
              <a:t>Assume data comes from normal distribution</a:t>
            </a:r>
          </a:p>
          <a:p>
            <a:r>
              <a:rPr lang="en-US" altLang="en-US"/>
              <a:t>Detects one outlier at a time, remove the outlier, and repeat</a:t>
            </a:r>
          </a:p>
          <a:p>
            <a:pPr lvl="1"/>
            <a:r>
              <a:rPr lang="en-US" altLang="en-US"/>
              <a:t>H</a:t>
            </a:r>
            <a:r>
              <a:rPr lang="en-US" altLang="en-US" baseline="-25000"/>
              <a:t>0</a:t>
            </a:r>
            <a:r>
              <a:rPr lang="en-US" altLang="en-US"/>
              <a:t>: There is no outlier in data</a:t>
            </a:r>
          </a:p>
          <a:p>
            <a:pPr lvl="1"/>
            <a:r>
              <a:rPr lang="en-US" altLang="en-US"/>
              <a:t>H</a:t>
            </a:r>
            <a:r>
              <a:rPr lang="en-US" altLang="en-US" baseline="-25000"/>
              <a:t>A</a:t>
            </a:r>
            <a:r>
              <a:rPr lang="en-US" altLang="en-US"/>
              <a:t>: There is at least one outlier</a:t>
            </a:r>
          </a:p>
          <a:p>
            <a:r>
              <a:rPr lang="en-US" altLang="en-US"/>
              <a:t>Grubbs’ test statistic: </a:t>
            </a:r>
          </a:p>
          <a:p>
            <a:endParaRPr lang="en-US" altLang="en-US"/>
          </a:p>
          <a:p>
            <a:r>
              <a:rPr lang="en-US" altLang="en-US"/>
              <a:t>Reject H</a:t>
            </a:r>
            <a:r>
              <a:rPr lang="en-US" altLang="en-US" baseline="-25000"/>
              <a:t>0</a:t>
            </a:r>
            <a:r>
              <a:rPr lang="en-US" altLang="en-US"/>
              <a:t> if:</a:t>
            </a:r>
          </a:p>
        </p:txBody>
      </p:sp>
      <p:graphicFrame>
        <p:nvGraphicFramePr>
          <p:cNvPr id="182067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0" y="3962400"/>
          <a:ext cx="22860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116" name="Equation" r:id="rId3" imgW="1054080" imgH="469800" progId="Equation.3">
                  <p:embed/>
                </p:oleObj>
              </mc:Choice>
              <mc:Fallback>
                <p:oleObj name="Equation" r:id="rId3" imgW="10540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22860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067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71800" y="5186363"/>
          <a:ext cx="38862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117" name="Equation" r:id="rId5" imgW="1828800" imgH="571320" progId="Equation.3">
                  <p:embed/>
                </p:oleObj>
              </mc:Choice>
              <mc:Fallback>
                <p:oleObj name="Equation" r:id="rId5" imgW="1828800" imgH="571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86363"/>
                        <a:ext cx="38862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Univariate (10.2.1)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Multivariate (10.2.2)</a:t>
            </a:r>
          </a:p>
          <a:p>
            <a:r>
              <a:rPr lang="en-US" dirty="0" smtClean="0"/>
              <a:t>Mixture Model (10.2.3)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31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example, for 2D,</a:t>
                </a:r>
              </a:p>
              <a:p>
                <a:pPr lvl="1"/>
                <a:r>
                  <a:rPr lang="en-US" dirty="0" smtClean="0"/>
                  <a:t>Parameters</a:t>
                </a:r>
              </a:p>
              <a:p>
                <a:pPr lvl="2"/>
                <a:r>
                  <a:rPr lang="en-US" dirty="0" smtClean="0"/>
                  <a:t>Mean</a:t>
                </a:r>
              </a:p>
              <a:p>
                <a:pPr lvl="3"/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(0, 0)</a:t>
                </a:r>
              </a:p>
              <a:p>
                <a:pPr lvl="2"/>
                <a:r>
                  <a:rPr lang="en-US" dirty="0" smtClean="0"/>
                  <a:t>Covariance matrix</a:t>
                </a: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𝑜𝑣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𝑣𝑎𝑟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𝑐𝑜𝑣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𝑐𝑜𝑣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𝑐𝑜𝑣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𝑣𝑎𝑟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0.75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0.75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11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class labels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labels: normal, anomaly</a:t>
            </a:r>
          </a:p>
          <a:p>
            <a:r>
              <a:rPr lang="en-US" dirty="0" smtClean="0"/>
              <a:t>Supervised AD</a:t>
            </a:r>
          </a:p>
          <a:p>
            <a:pPr lvl="1"/>
            <a:r>
              <a:rPr lang="en-US" dirty="0" smtClean="0"/>
              <a:t>Both class labels are available</a:t>
            </a:r>
          </a:p>
          <a:p>
            <a:pPr lvl="1"/>
            <a:r>
              <a:rPr lang="en-US" dirty="0" smtClean="0"/>
              <a:t>Not usually considered as AD — just Classification</a:t>
            </a:r>
          </a:p>
          <a:p>
            <a:r>
              <a:rPr lang="en-US" dirty="0" smtClean="0"/>
              <a:t>Unsupervised AD</a:t>
            </a:r>
          </a:p>
          <a:p>
            <a:pPr lvl="1"/>
            <a:r>
              <a:rPr lang="en-US" dirty="0" smtClean="0"/>
              <a:t>No class labels</a:t>
            </a:r>
          </a:p>
          <a:p>
            <a:pPr lvl="1"/>
            <a:r>
              <a:rPr lang="en-US" dirty="0" smtClean="0"/>
              <a:t>Discussed in this chapter</a:t>
            </a:r>
          </a:p>
          <a:p>
            <a:r>
              <a:rPr lang="en-US" dirty="0" smtClean="0"/>
              <a:t>Semi-supervised AD</a:t>
            </a:r>
          </a:p>
          <a:p>
            <a:pPr lvl="1"/>
            <a:r>
              <a:rPr lang="en-US" dirty="0" smtClean="0"/>
              <a:t>All training instances are known normal</a:t>
            </a:r>
          </a:p>
          <a:p>
            <a:pPr lvl="1"/>
            <a:r>
              <a:rPr lang="en-US" dirty="0" smtClean="0"/>
              <a:t>Generate an anomaly score for a test instance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6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755650"/>
            <a:ext cx="8231187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4277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 the x and y axes don’t have the same scale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13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233"/>
            <a:ext cx="8686800" cy="600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8962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Mahalanobis</a:t>
            </a:r>
            <a:r>
              <a:rPr lang="en-US" dirty="0" smtClean="0"/>
              <a:t>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= data vector (test instance)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= mean vector (center of distribution of  training data)</a:t>
                </a:r>
              </a:p>
              <a:p>
                <a:r>
                  <a:rPr lang="en-US" b="0" i="1" dirty="0" smtClean="0">
                    <a:latin typeface="Cambria Math"/>
                  </a:rPr>
                  <a:t>S</a:t>
                </a:r>
                <a:r>
                  <a:rPr lang="en-US" b="0" dirty="0" smtClean="0">
                    <a:latin typeface="Cambria Math"/>
                  </a:rPr>
                  <a:t> =</a:t>
                </a:r>
                <a:r>
                  <a:rPr lang="en-US" dirty="0" smtClean="0">
                    <a:latin typeface="Cambria Math"/>
                  </a:rPr>
                  <a:t> covariance matrix</a:t>
                </a:r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𝑑𝑖𝑠𝑡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− 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89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Univariate (10.2.1)</a:t>
            </a:r>
          </a:p>
          <a:p>
            <a:r>
              <a:rPr lang="en-US" dirty="0" smtClean="0"/>
              <a:t>Multivariate (10.2.2)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Mixture Model (10.2.3)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3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Mixture Model </a:t>
            </a:r>
            <a:r>
              <a:rPr lang="en-US" altLang="en-US" dirty="0"/>
              <a:t>Approach</a:t>
            </a:r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Assume the data set D contains samples from a mixture of two probability distributions: </a:t>
            </a:r>
          </a:p>
          <a:p>
            <a:pPr lvl="1"/>
            <a:r>
              <a:rPr lang="en-US" altLang="en-US" dirty="0"/>
              <a:t>M (majority distribution) </a:t>
            </a:r>
          </a:p>
          <a:p>
            <a:pPr lvl="1"/>
            <a:r>
              <a:rPr lang="en-US" altLang="en-US" dirty="0"/>
              <a:t>A (anomalous distribution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Mixture Model Approach</a:t>
            </a:r>
            <a:endParaRPr lang="en-US" altLang="en-US" dirty="0"/>
          </a:p>
        </p:txBody>
      </p:sp>
      <p:sp>
        <p:nvSpPr>
          <p:cNvPr id="18124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ym typeface="Symbol" pitchFamily="18" charset="2"/>
              </a:rPr>
              <a:t>Data distribution, D = (1 – ) M +  A</a:t>
            </a:r>
          </a:p>
          <a:p>
            <a:r>
              <a:rPr lang="en-US" altLang="en-US">
                <a:sym typeface="Symbol" pitchFamily="18" charset="2"/>
              </a:rPr>
              <a:t>M is a probability distribution estimated from data</a:t>
            </a:r>
          </a:p>
          <a:p>
            <a:pPr lvl="1"/>
            <a:r>
              <a:rPr lang="en-US" altLang="en-US">
                <a:sym typeface="Symbol" pitchFamily="18" charset="2"/>
              </a:rPr>
              <a:t>Can be based on any modeling method (naïve Bayes, maximum entropy, etc)</a:t>
            </a:r>
          </a:p>
          <a:p>
            <a:r>
              <a:rPr lang="en-US" altLang="en-US">
                <a:sym typeface="Symbol" pitchFamily="18" charset="2"/>
              </a:rPr>
              <a:t>A is initially assumed to be uniform distribution</a:t>
            </a:r>
          </a:p>
          <a:p>
            <a:r>
              <a:rPr lang="en-US" altLang="en-US">
                <a:sym typeface="Symbol" pitchFamily="18" charset="2"/>
              </a:rPr>
              <a:t>Likelihood at time t:</a:t>
            </a:r>
          </a:p>
        </p:txBody>
      </p:sp>
      <p:graphicFrame>
        <p:nvGraphicFramePr>
          <p:cNvPr id="1812488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5800" y="4191000"/>
          <a:ext cx="822960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08" name="Equation" r:id="rId3" imgW="4076640" imgH="888840" progId="Equation.3">
                  <p:embed/>
                </p:oleObj>
              </mc:Choice>
              <mc:Fallback>
                <p:oleObj name="Equation" r:id="rId3" imgW="4076640" imgH="8888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8229600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Mixture Model Approach</a:t>
            </a:r>
            <a:endParaRPr lang="en-US" altLang="en-US" dirty="0"/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General Algorithm:</a:t>
            </a:r>
            <a:endParaRPr lang="en-US" altLang="en-US" dirty="0"/>
          </a:p>
          <a:p>
            <a:pPr lvl="1"/>
            <a:r>
              <a:rPr lang="en-US" altLang="en-US" dirty="0"/>
              <a:t>Initially, assume all the data points belong to M</a:t>
            </a:r>
          </a:p>
          <a:p>
            <a:pPr lvl="1"/>
            <a:r>
              <a:rPr lang="en-US" altLang="en-US" dirty="0"/>
              <a:t>Let </a:t>
            </a:r>
            <a:r>
              <a:rPr lang="en-US" altLang="en-US" dirty="0" err="1" smtClean="0"/>
              <a:t>LL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(D</a:t>
            </a:r>
            <a:r>
              <a:rPr lang="en-US" altLang="en-US" dirty="0"/>
              <a:t>) be the log likelihood of D at time t</a:t>
            </a:r>
          </a:p>
          <a:p>
            <a:pPr lvl="1"/>
            <a:r>
              <a:rPr lang="en-US" altLang="en-US" dirty="0"/>
              <a:t>For each point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t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that belongs to M, move it to A</a:t>
            </a:r>
            <a:endParaRPr lang="en-US" altLang="en-US" dirty="0"/>
          </a:p>
          <a:p>
            <a:pPr lvl="2"/>
            <a:r>
              <a:rPr lang="en-US" altLang="en-US" dirty="0"/>
              <a:t> Let </a:t>
            </a:r>
            <a:r>
              <a:rPr lang="en-US" altLang="en-US" dirty="0" smtClean="0"/>
              <a:t>LL</a:t>
            </a:r>
            <a:r>
              <a:rPr lang="en-US" altLang="en-US" baseline="-25000" dirty="0" smtClean="0"/>
              <a:t>t+1</a:t>
            </a:r>
            <a:r>
              <a:rPr lang="en-US" altLang="en-US" dirty="0" smtClean="0"/>
              <a:t> </a:t>
            </a:r>
            <a:r>
              <a:rPr lang="en-US" altLang="en-US" dirty="0"/>
              <a:t>(D) be the new log likelihood.</a:t>
            </a:r>
          </a:p>
          <a:p>
            <a:pPr lvl="2"/>
            <a:r>
              <a:rPr lang="en-US" altLang="en-US" dirty="0"/>
              <a:t> Compute the difference, </a:t>
            </a:r>
            <a:r>
              <a:rPr lang="en-US" altLang="en-US" dirty="0">
                <a:sym typeface="Symbol" pitchFamily="18" charset="2"/>
              </a:rPr>
              <a:t> = </a:t>
            </a:r>
            <a:r>
              <a:rPr lang="en-US" altLang="en-US" dirty="0" smtClean="0">
                <a:sym typeface="Symbol" pitchFamily="18" charset="2"/>
              </a:rPr>
              <a:t>L</a:t>
            </a:r>
            <a:r>
              <a:rPr lang="en-US" altLang="en-US" dirty="0" smtClean="0"/>
              <a:t>L</a:t>
            </a:r>
            <a:r>
              <a:rPr lang="en-US" altLang="en-US" baseline="-25000" dirty="0" smtClean="0"/>
              <a:t>t+1</a:t>
            </a:r>
            <a:r>
              <a:rPr lang="en-US" altLang="en-US" dirty="0" smtClean="0"/>
              <a:t>(D</a:t>
            </a:r>
            <a:r>
              <a:rPr lang="en-US" altLang="en-US" dirty="0"/>
              <a:t>) – </a:t>
            </a:r>
            <a:r>
              <a:rPr lang="en-US" altLang="en-US" dirty="0" err="1" smtClean="0"/>
              <a:t>LL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 </a:t>
            </a:r>
            <a:r>
              <a:rPr lang="en-US" altLang="en-US" dirty="0"/>
              <a:t>(D</a:t>
            </a:r>
            <a:r>
              <a:rPr lang="en-US" altLang="en-US" dirty="0" smtClean="0"/>
              <a:t>) </a:t>
            </a:r>
          </a:p>
          <a:p>
            <a:pPr lvl="3"/>
            <a:r>
              <a:rPr lang="en-US" altLang="en-US" smtClean="0"/>
              <a:t>[correction from the book]</a:t>
            </a:r>
            <a:endParaRPr lang="en-US" altLang="en-US" dirty="0"/>
          </a:p>
          <a:p>
            <a:pPr lvl="2"/>
            <a:r>
              <a:rPr lang="en-US" altLang="en-US" dirty="0"/>
              <a:t> If </a:t>
            </a:r>
            <a:r>
              <a:rPr lang="en-US" altLang="en-US" dirty="0">
                <a:sym typeface="Symbol" pitchFamily="18" charset="2"/>
              </a:rPr>
              <a:t></a:t>
            </a:r>
            <a:r>
              <a:rPr lang="en-US" altLang="en-US" dirty="0"/>
              <a:t> &gt; c  (some threshold), then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t</a:t>
            </a:r>
            <a:r>
              <a:rPr lang="en-US" altLang="en-US" dirty="0"/>
              <a:t> is declared as an anomaly and moved permanently from M to A</a:t>
            </a:r>
          </a:p>
        </p:txBody>
      </p:sp>
    </p:spTree>
    <p:extLst>
      <p:ext uri="{BB962C8B-B14F-4D97-AF65-F5344CB8AC3E}">
        <p14:creationId xmlns:p14="http://schemas.microsoft.com/office/powerpoint/2010/main" val="28586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Strengths and weaknesses</a:t>
            </a:r>
            <a:endParaRPr lang="en-US" altLang="en-US" dirty="0"/>
          </a:p>
        </p:txBody>
      </p:sp>
      <p:sp>
        <p:nvSpPr>
          <p:cNvPr id="184525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Grounded in statistics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Most </a:t>
            </a:r>
            <a:r>
              <a:rPr lang="en-US" altLang="en-US" dirty="0"/>
              <a:t>of the tests are for a single </a:t>
            </a:r>
            <a:r>
              <a:rPr lang="en-US" altLang="en-US" dirty="0" smtClean="0"/>
              <a:t>attribute (univariate)</a:t>
            </a:r>
            <a:endParaRPr lang="en-US" altLang="en-US" dirty="0"/>
          </a:p>
          <a:p>
            <a:pPr lvl="3"/>
            <a:endParaRPr lang="en-US" altLang="en-US" dirty="0"/>
          </a:p>
          <a:p>
            <a:r>
              <a:rPr lang="en-US" altLang="en-US" dirty="0"/>
              <a:t>In many cases, data distribution may not be known</a:t>
            </a:r>
          </a:p>
          <a:p>
            <a:pPr lvl="3"/>
            <a:endParaRPr lang="en-US" altLang="en-US" dirty="0"/>
          </a:p>
          <a:p>
            <a:r>
              <a:rPr lang="en-US" altLang="en-US" dirty="0"/>
              <a:t>For high dimensional data, it may be difficult to estimate the true distribution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 of Anomaly Detection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53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Anomaly Detection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 is not appropriate for anomaly detection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7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2048" y="1055914"/>
            <a:ext cx="8318500" cy="5181600"/>
          </a:xfrm>
        </p:spPr>
        <p:txBody>
          <a:bodyPr/>
          <a:lstStyle/>
          <a:p>
            <a:r>
              <a:rPr lang="en-US" sz="2400" dirty="0" smtClean="0"/>
              <a:t>Number of attributes used to define an anomaly</a:t>
            </a:r>
          </a:p>
          <a:p>
            <a:pPr lvl="1"/>
            <a:r>
              <a:rPr lang="en-US" dirty="0" smtClean="0"/>
              <a:t>2-foot tall is common, 200-pound heavy is common</a:t>
            </a:r>
          </a:p>
          <a:p>
            <a:pPr lvl="1"/>
            <a:r>
              <a:rPr lang="en-US" dirty="0" smtClean="0"/>
              <a:t>2-foot and 200-pound together is not common</a:t>
            </a:r>
          </a:p>
          <a:p>
            <a:r>
              <a:rPr lang="en-US" sz="2400" dirty="0" smtClean="0"/>
              <a:t>Global versus local perspective</a:t>
            </a:r>
          </a:p>
          <a:p>
            <a:pPr lvl="1"/>
            <a:r>
              <a:rPr lang="en-US" dirty="0" smtClean="0"/>
              <a:t>6.5-foot is unusually tall, but not in basketball teams.</a:t>
            </a:r>
          </a:p>
          <a:p>
            <a:r>
              <a:rPr lang="en-US" sz="2400" dirty="0" smtClean="0"/>
              <a:t>Degree/score of anomaly</a:t>
            </a:r>
          </a:p>
          <a:p>
            <a:r>
              <a:rPr lang="en-US" sz="2400" dirty="0" smtClean="0"/>
              <a:t>Identify one at a time vs multiple at once</a:t>
            </a:r>
          </a:p>
          <a:p>
            <a:pPr lvl="1"/>
            <a:r>
              <a:rPr lang="en-US" dirty="0" smtClean="0"/>
              <a:t>One: masking—some anomalies hide the rest</a:t>
            </a:r>
          </a:p>
          <a:p>
            <a:pPr lvl="1"/>
            <a:r>
              <a:rPr lang="en-US" dirty="0" smtClean="0"/>
              <a:t>Multiple: swamping—some normal objects got lumped into the anomaly group</a:t>
            </a:r>
          </a:p>
          <a:p>
            <a:r>
              <a:rPr lang="en-US" sz="2400" dirty="0" smtClean="0"/>
              <a:t>Evaluation</a:t>
            </a:r>
          </a:p>
          <a:p>
            <a:r>
              <a:rPr lang="en-US" sz="2400" dirty="0" smtClean="0"/>
              <a:t>Efficiency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853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 is not appropriate for anomaly detection</a:t>
            </a:r>
          </a:p>
          <a:p>
            <a:pPr lvl="1"/>
            <a:r>
              <a:rPr lang="en-US" dirty="0" smtClean="0"/>
              <a:t>Easy to get high accuracy--just predict normal</a:t>
            </a:r>
          </a:p>
          <a:p>
            <a:r>
              <a:rPr lang="en-US" dirty="0" smtClean="0"/>
              <a:t>Ideas?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62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 is not appropriate for anomaly detection</a:t>
            </a:r>
          </a:p>
          <a:p>
            <a:pPr lvl="1"/>
            <a:r>
              <a:rPr lang="en-US" dirty="0" smtClean="0"/>
              <a:t>Easy to get high accuracy--just predict normal</a:t>
            </a:r>
          </a:p>
          <a:p>
            <a:r>
              <a:rPr lang="en-US" dirty="0" smtClean="0"/>
              <a:t>We discussed these in Classification</a:t>
            </a:r>
          </a:p>
          <a:p>
            <a:pPr lvl="1"/>
            <a:r>
              <a:rPr lang="en-US" dirty="0" smtClean="0"/>
              <a:t>Cost matrix for different errors</a:t>
            </a:r>
          </a:p>
          <a:p>
            <a:pPr lvl="1"/>
            <a:r>
              <a:rPr lang="en-US" dirty="0" smtClean="0"/>
              <a:t>Precision and Recall (F measure)</a:t>
            </a:r>
          </a:p>
          <a:p>
            <a:pPr lvl="1"/>
            <a:r>
              <a:rPr lang="en-US" dirty="0" smtClean="0"/>
              <a:t>True-positive and false-positive rates</a:t>
            </a:r>
          </a:p>
          <a:p>
            <a:pPr lvl="2"/>
            <a:r>
              <a:rPr lang="en-US" dirty="0" smtClean="0"/>
              <a:t>Receiver Operating Characteristic (ROC) curve</a:t>
            </a:r>
          </a:p>
          <a:p>
            <a:pPr lvl="3"/>
            <a:r>
              <a:rPr lang="en-US" dirty="0" smtClean="0"/>
              <a:t>Area under the curve (AUC)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806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Base Rate Fallacy (</a:t>
            </a:r>
            <a:r>
              <a:rPr lang="en-US" altLang="en-US" dirty="0" err="1" smtClean="0"/>
              <a:t>Axelsson</a:t>
            </a:r>
            <a:r>
              <a:rPr lang="en-US" altLang="en-US" dirty="0" smtClean="0"/>
              <a:t>, 1999)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Diagnosing Disease</a:t>
            </a:r>
          </a:p>
          <a:p>
            <a:pPr lvl="1"/>
            <a:r>
              <a:rPr lang="en-US" dirty="0" smtClean="0"/>
              <a:t>Test is 99% accurate</a:t>
            </a:r>
          </a:p>
          <a:p>
            <a:pPr lvl="2"/>
            <a:r>
              <a:rPr lang="en-US" dirty="0" smtClean="0"/>
              <a:t>True-positive is 99%</a:t>
            </a:r>
          </a:p>
          <a:p>
            <a:pPr lvl="2"/>
            <a:r>
              <a:rPr lang="en-US" dirty="0" smtClean="0"/>
              <a:t>True-negative is 99%</a:t>
            </a:r>
          </a:p>
          <a:p>
            <a:r>
              <a:rPr lang="en-US" dirty="0" smtClean="0"/>
              <a:t>Bad news</a:t>
            </a:r>
          </a:p>
          <a:p>
            <a:pPr lvl="1"/>
            <a:r>
              <a:rPr lang="en-US" dirty="0" smtClean="0"/>
              <a:t>Test is positive</a:t>
            </a:r>
          </a:p>
          <a:p>
            <a:r>
              <a:rPr lang="en-US" dirty="0" smtClean="0"/>
              <a:t>Good news</a:t>
            </a:r>
          </a:p>
          <a:p>
            <a:pPr lvl="1"/>
            <a:r>
              <a:rPr lang="en-US" dirty="0" smtClean="0"/>
              <a:t>1 in 10,000 has the disease</a:t>
            </a:r>
          </a:p>
          <a:p>
            <a:r>
              <a:rPr lang="en-US" dirty="0" smtClean="0"/>
              <a:t>Are you more likely to have the disease or not?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997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Rate Fallacy</a:t>
            </a:r>
          </a:p>
        </p:txBody>
      </p:sp>
      <p:sp>
        <p:nvSpPr>
          <p:cNvPr id="1833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Bayes theorem: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More generally:</a:t>
            </a:r>
          </a:p>
          <a:p>
            <a:endParaRPr lang="en-US" altLang="en-US" sz="2400"/>
          </a:p>
          <a:p>
            <a:endParaRPr lang="en-US" altLang="en-US" sz="2400"/>
          </a:p>
        </p:txBody>
      </p:sp>
      <p:pic>
        <p:nvPicPr>
          <p:cNvPr id="183398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886200"/>
            <a:ext cx="6248400" cy="1468438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3399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76400"/>
            <a:ext cx="3886200" cy="119856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0" dirty="0" smtClean="0">
                    <a:latin typeface="Cambria Math"/>
                  </a:rPr>
                  <a:t> = 1</a:t>
                </a:r>
              </a:p>
              <a:p>
                <a:endParaRPr lang="en-US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0178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Base Rate Fallacy</a:t>
            </a:r>
          </a:p>
        </p:txBody>
      </p:sp>
      <p:sp>
        <p:nvSpPr>
          <p:cNvPr id="184013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S=Disease; P=Test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Even though the test is 99% certain, your chance of having the disease is 1/100, because the population of healthy people is much larger than sick people</a:t>
            </a:r>
          </a:p>
        </p:txBody>
      </p:sp>
      <p:pic>
        <p:nvPicPr>
          <p:cNvPr id="184013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6324600" cy="1017588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40134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667000"/>
            <a:ext cx="7086600" cy="1601788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/>
              <a:t>Base Rate Fallacy in Intrusion Detection</a:t>
            </a:r>
          </a:p>
        </p:txBody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     I: intrusive behavior, </a:t>
            </a:r>
            <a:br>
              <a:rPr lang="en-US" altLang="en-US" dirty="0"/>
            </a:b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I: non-intrusive behavior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   A: alarm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 A: no alarm</a:t>
            </a:r>
          </a:p>
          <a:p>
            <a:pPr lvl="4"/>
            <a:endParaRPr lang="en-US" altLang="en-US" dirty="0">
              <a:sym typeface="Symbol" pitchFamily="18" charset="2"/>
            </a:endParaRPr>
          </a:p>
          <a:p>
            <a:r>
              <a:rPr lang="en-US" altLang="en-US" dirty="0">
                <a:sym typeface="Symbol" pitchFamily="18" charset="2"/>
              </a:rPr>
              <a:t>Detection rate (true positive rate): P(A|I</a:t>
            </a:r>
            <a:r>
              <a:rPr lang="en-US" altLang="en-US" dirty="0" smtClean="0">
                <a:sym typeface="Symbol" pitchFamily="18" charset="2"/>
              </a:rPr>
              <a:t>)</a:t>
            </a:r>
            <a:endParaRPr lang="en-US" altLang="en-US" dirty="0">
              <a:sym typeface="Symbol" pitchFamily="18" charset="2"/>
            </a:endParaRPr>
          </a:p>
          <a:p>
            <a:r>
              <a:rPr lang="en-US" altLang="en-US" dirty="0">
                <a:sym typeface="Symbol" pitchFamily="18" charset="2"/>
              </a:rPr>
              <a:t>False alarm </a:t>
            </a:r>
            <a:r>
              <a:rPr lang="en-US" altLang="en-US" dirty="0" smtClean="0">
                <a:sym typeface="Symbol" pitchFamily="18" charset="2"/>
              </a:rPr>
              <a:t>rate (false positive rate): </a:t>
            </a:r>
            <a:r>
              <a:rPr lang="en-US" altLang="en-US" dirty="0">
                <a:sym typeface="Symbol" pitchFamily="18" charset="2"/>
              </a:rPr>
              <a:t>P(A|I)</a:t>
            </a:r>
          </a:p>
          <a:p>
            <a:pPr lvl="4"/>
            <a:endParaRPr lang="en-US" altLang="en-US" dirty="0">
              <a:sym typeface="Symbol" pitchFamily="18" charset="2"/>
            </a:endParaRPr>
          </a:p>
          <a:p>
            <a:r>
              <a:rPr lang="en-US" altLang="en-US" dirty="0">
                <a:sym typeface="Symbol" pitchFamily="18" charset="2"/>
              </a:rPr>
              <a:t>Goal is to maximize both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“Bayesian </a:t>
            </a:r>
            <a:r>
              <a:rPr lang="en-US" altLang="en-US" dirty="0">
                <a:sym typeface="Symbol" pitchFamily="18" charset="2"/>
              </a:rPr>
              <a:t>detection </a:t>
            </a:r>
            <a:r>
              <a:rPr lang="en-US" altLang="en-US" dirty="0" smtClean="0">
                <a:sym typeface="Symbol" pitchFamily="18" charset="2"/>
              </a:rPr>
              <a:t>rate,” </a:t>
            </a:r>
            <a:r>
              <a:rPr lang="en-US" altLang="en-US" dirty="0">
                <a:sym typeface="Symbol" pitchFamily="18" charset="2"/>
              </a:rPr>
              <a:t>P(I|A</a:t>
            </a:r>
            <a:r>
              <a:rPr lang="en-US" altLang="en-US" dirty="0" smtClean="0">
                <a:sym typeface="Symbol" pitchFamily="18" charset="2"/>
              </a:rPr>
              <a:t>) [precision] </a:t>
            </a:r>
            <a:endParaRPr lang="en-US" altLang="en-US" dirty="0">
              <a:sym typeface="Symbol" pitchFamily="18" charset="2"/>
            </a:endParaRPr>
          </a:p>
          <a:p>
            <a:pPr lvl="1"/>
            <a:r>
              <a:rPr lang="en-US" altLang="en-US" dirty="0">
                <a:sym typeface="Symbol" pitchFamily="18" charset="2"/>
              </a:rPr>
              <a:t>P(I|A</a:t>
            </a:r>
            <a:r>
              <a:rPr lang="en-US" altLang="en-US" dirty="0" smtClean="0">
                <a:sym typeface="Symbol" pitchFamily="18" charset="2"/>
              </a:rPr>
              <a:t>)</a:t>
            </a: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Detection Rate vs False Alarm Rate</a:t>
            </a:r>
          </a:p>
        </p:txBody>
      </p:sp>
      <p:sp>
        <p:nvSpPr>
          <p:cNvPr id="185549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Suppose:</a:t>
            </a:r>
          </a:p>
          <a:p>
            <a:endParaRPr lang="en-US" altLang="en-US" dirty="0"/>
          </a:p>
          <a:p>
            <a:r>
              <a:rPr lang="en-US" altLang="en-US" dirty="0"/>
              <a:t>Then: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False alarm rate becomes more dominant if P(I) is very low</a:t>
            </a:r>
          </a:p>
        </p:txBody>
      </p:sp>
      <p:pic>
        <p:nvPicPr>
          <p:cNvPr id="185549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066800"/>
            <a:ext cx="5867400" cy="992188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55494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209800"/>
            <a:ext cx="3276600" cy="98107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55496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352800"/>
            <a:ext cx="5486400" cy="105092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Detection Rate vs False Alarm Rate</a:t>
            </a:r>
          </a:p>
        </p:txBody>
      </p:sp>
      <p:sp>
        <p:nvSpPr>
          <p:cNvPr id="18616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5410200"/>
          </a:xfrm>
        </p:spPr>
        <p:txBody>
          <a:bodyPr/>
          <a:lstStyle/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Axelsson: We need a very low false alarm rate to achieve a reasonable Bayesian detection rate</a:t>
            </a:r>
          </a:p>
        </p:txBody>
      </p:sp>
      <p:pic>
        <p:nvPicPr>
          <p:cNvPr id="186163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"/>
          <a:stretch>
            <a:fillRect/>
          </a:stretch>
        </p:blipFill>
        <p:spPr>
          <a:xfrm>
            <a:off x="1143000" y="990600"/>
            <a:ext cx="6781800" cy="46482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Anomaly Detection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Challenges</a:t>
            </a:r>
          </a:p>
          <a:p>
            <a:pPr lvl="1"/>
            <a:r>
              <a:rPr lang="en-US" altLang="en-US"/>
              <a:t>How many outliers are there in the data?</a:t>
            </a:r>
          </a:p>
          <a:p>
            <a:pPr lvl="1"/>
            <a:r>
              <a:rPr lang="en-US" altLang="en-US"/>
              <a:t>Method is unsupervised</a:t>
            </a:r>
          </a:p>
          <a:p>
            <a:pPr lvl="2"/>
            <a:r>
              <a:rPr lang="en-US" altLang="en-US"/>
              <a:t> Validation can be quite challenging (just like for clustering)</a:t>
            </a:r>
          </a:p>
          <a:p>
            <a:pPr lvl="1"/>
            <a:r>
              <a:rPr lang="en-US" altLang="en-US"/>
              <a:t>Finding needle in a haystack</a:t>
            </a:r>
          </a:p>
          <a:p>
            <a:endParaRPr lang="en-US" altLang="en-US"/>
          </a:p>
          <a:p>
            <a:r>
              <a:rPr lang="en-US" altLang="en-US"/>
              <a:t>Working assumption:</a:t>
            </a:r>
          </a:p>
          <a:p>
            <a:pPr lvl="1"/>
            <a:r>
              <a:rPr lang="en-US" altLang="en-US"/>
              <a:t>There are considerably more “normal” observations than “abnormal” observations (outliers/anomalies) in the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0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590800"/>
            <a:ext cx="43719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Anomaly Detection Schemes </a:t>
            </a:r>
          </a:p>
        </p:txBody>
      </p:sp>
      <p:sp>
        <p:nvSpPr>
          <p:cNvPr id="1810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pPr marL="342900" indent="-342900"/>
            <a:r>
              <a:rPr lang="en-US" altLang="en-US" sz="2400" dirty="0"/>
              <a:t>General Steps</a:t>
            </a:r>
          </a:p>
          <a:p>
            <a:pPr marL="742950" lvl="1" indent="-285750"/>
            <a:r>
              <a:rPr lang="en-US" altLang="en-US" sz="2000" dirty="0"/>
              <a:t>Build a profile of the “normal” behavior</a:t>
            </a:r>
          </a:p>
          <a:p>
            <a:pPr marL="1143000" lvl="2" indent="-228600"/>
            <a:r>
              <a:rPr lang="en-US" altLang="en-US" sz="1800" dirty="0"/>
              <a:t>Profile can be patterns or summary statistics for the overall population</a:t>
            </a:r>
          </a:p>
          <a:p>
            <a:pPr marL="742950" lvl="1" indent="-285750"/>
            <a:r>
              <a:rPr lang="en-US" altLang="en-US" sz="2000" dirty="0"/>
              <a:t>Use the “normal” profile to detect anomalies</a:t>
            </a:r>
          </a:p>
          <a:p>
            <a:pPr marL="1143000" lvl="2" indent="-228600"/>
            <a:r>
              <a:rPr lang="en-US" altLang="en-US" sz="1800" dirty="0"/>
              <a:t>Anomalies are observations whose characteristics</a:t>
            </a:r>
            <a:br>
              <a:rPr lang="en-US" altLang="en-US" sz="1800" dirty="0"/>
            </a:br>
            <a:r>
              <a:rPr lang="en-US" altLang="en-US" sz="1800" dirty="0"/>
              <a:t>differ significantly from the normal profile</a:t>
            </a:r>
          </a:p>
          <a:p>
            <a:pPr marL="742950" lvl="1" indent="-285750"/>
            <a:endParaRPr lang="en-US" altLang="en-US" sz="2000" dirty="0"/>
          </a:p>
          <a:p>
            <a:pPr marL="342900" indent="-342900"/>
            <a:r>
              <a:rPr lang="en-US" altLang="en-US" sz="2400" dirty="0"/>
              <a:t>Types of anomaly detection </a:t>
            </a:r>
            <a:br>
              <a:rPr lang="en-US" altLang="en-US" sz="2400" dirty="0"/>
            </a:br>
            <a:r>
              <a:rPr lang="en-US" altLang="en-US" sz="2400" dirty="0"/>
              <a:t>schemes</a:t>
            </a:r>
          </a:p>
          <a:p>
            <a:pPr marL="742950" lvl="1" indent="-285750"/>
            <a:r>
              <a:rPr lang="en-US" altLang="en-US" sz="2000" dirty="0"/>
              <a:t>Graphical &amp; Statistical-based</a:t>
            </a:r>
          </a:p>
          <a:p>
            <a:pPr marL="742950" lvl="1" indent="-285750"/>
            <a:r>
              <a:rPr lang="en-US" altLang="en-US" sz="2000" dirty="0"/>
              <a:t>Distance-based</a:t>
            </a:r>
          </a:p>
          <a:p>
            <a:pPr marL="742950" lvl="1" indent="-285750"/>
            <a:r>
              <a:rPr lang="en-US" altLang="en-US" sz="2000" dirty="0"/>
              <a:t>D</a:t>
            </a:r>
            <a:r>
              <a:rPr lang="en-US" altLang="en-US" sz="2000" dirty="0" smtClean="0"/>
              <a:t>ensity-based</a:t>
            </a:r>
          </a:p>
          <a:p>
            <a:pPr marL="742950" lvl="1" indent="-285750"/>
            <a:r>
              <a:rPr lang="en-US" altLang="en-US" sz="2000" dirty="0" smtClean="0"/>
              <a:t>Clustering-based</a:t>
            </a:r>
            <a:endParaRPr lang="en-US" altLang="en-US" sz="2000" dirty="0"/>
          </a:p>
        </p:txBody>
      </p:sp>
      <p:sp>
        <p:nvSpPr>
          <p:cNvPr id="1810437" name="Oval 5"/>
          <p:cNvSpPr>
            <a:spLocks noChangeArrowheads="1"/>
          </p:cNvSpPr>
          <p:nvPr/>
        </p:nvSpPr>
        <p:spPr bwMode="auto">
          <a:xfrm>
            <a:off x="5334000" y="4114800"/>
            <a:ext cx="177800" cy="1619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38" name="Oval 6"/>
          <p:cNvSpPr>
            <a:spLocks noChangeArrowheads="1"/>
          </p:cNvSpPr>
          <p:nvPr/>
        </p:nvSpPr>
        <p:spPr bwMode="auto">
          <a:xfrm>
            <a:off x="7467600" y="3810000"/>
            <a:ext cx="381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39" name="Oval 7"/>
          <p:cNvSpPr>
            <a:spLocks noChangeArrowheads="1"/>
          </p:cNvSpPr>
          <p:nvPr/>
        </p:nvSpPr>
        <p:spPr bwMode="auto">
          <a:xfrm>
            <a:off x="8839200" y="5334000"/>
            <a:ext cx="177800" cy="1619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40" name="Oval 8"/>
          <p:cNvSpPr>
            <a:spLocks noChangeArrowheads="1"/>
          </p:cNvSpPr>
          <p:nvPr/>
        </p:nvSpPr>
        <p:spPr bwMode="auto">
          <a:xfrm>
            <a:off x="6172200" y="5486400"/>
            <a:ext cx="177800" cy="1619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0441" name="Oval 9"/>
          <p:cNvSpPr>
            <a:spLocks noChangeArrowheads="1"/>
          </p:cNvSpPr>
          <p:nvPr/>
        </p:nvSpPr>
        <p:spPr bwMode="auto">
          <a:xfrm>
            <a:off x="5029200" y="3581400"/>
            <a:ext cx="177800" cy="1619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Graphical Approaches</a:t>
            </a: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Boxplot (1-D), Scatter plot (2-D), Spin plot (3-D)</a:t>
            </a:r>
          </a:p>
          <a:p>
            <a:pPr marL="342900" indent="-342900"/>
            <a:endParaRPr lang="en-US" altLang="en-US"/>
          </a:p>
          <a:p>
            <a:pPr marL="342900" indent="-342900"/>
            <a:r>
              <a:rPr lang="en-US" altLang="en-US"/>
              <a:t>Limitations</a:t>
            </a:r>
          </a:p>
          <a:p>
            <a:pPr marL="742950" lvl="1" indent="-285750"/>
            <a:r>
              <a:rPr lang="en-US" altLang="en-US"/>
              <a:t>Time consuming</a:t>
            </a:r>
          </a:p>
          <a:p>
            <a:pPr marL="742950" lvl="1" indent="-285750"/>
            <a:r>
              <a:rPr lang="en-US" altLang="en-US"/>
              <a:t>Subjective</a:t>
            </a:r>
          </a:p>
        </p:txBody>
      </p:sp>
      <p:pic>
        <p:nvPicPr>
          <p:cNvPr id="1808388" name="Picture 4" descr="boxpl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150" y="3656013"/>
            <a:ext cx="2576513" cy="2497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838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2281238"/>
            <a:ext cx="3511550" cy="3414712"/>
          </a:xfrm>
          <a:noFill/>
          <a:ln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146498589</TotalTime>
  <Pages>3</Pages>
  <Words>2175</Words>
  <Application>Microsoft Office PowerPoint</Application>
  <PresentationFormat>On-screen Show (4:3)</PresentationFormat>
  <Paragraphs>401</Paragraphs>
  <Slides>68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LC.BRev.FY97</vt:lpstr>
      <vt:lpstr>Equation</vt:lpstr>
      <vt:lpstr>Data Mining  Anomaly Detection</vt:lpstr>
      <vt:lpstr>Anomaly/Outlier Detection</vt:lpstr>
      <vt:lpstr>Causes of anomalies</vt:lpstr>
      <vt:lpstr>Importance of Anomaly Detection</vt:lpstr>
      <vt:lpstr>Use of class labels</vt:lpstr>
      <vt:lpstr>Issues</vt:lpstr>
      <vt:lpstr>Anomaly Detection</vt:lpstr>
      <vt:lpstr>Anomaly Detection Schemes </vt:lpstr>
      <vt:lpstr>Graphical Approaches</vt:lpstr>
      <vt:lpstr>Convex Hull Method</vt:lpstr>
      <vt:lpstr>Anomaly/Outlier Detection</vt:lpstr>
      <vt:lpstr>Nearest-Neighbor Based Approach</vt:lpstr>
      <vt:lpstr>Strengths and Weaknesses</vt:lpstr>
      <vt:lpstr>PowerPoint Presentation</vt:lpstr>
      <vt:lpstr>PowerPoint Presentation</vt:lpstr>
      <vt:lpstr>PowerPoint Presentation</vt:lpstr>
      <vt:lpstr>PowerPoint Presentation</vt:lpstr>
      <vt:lpstr>Outliers in Lower Dimensional Projection</vt:lpstr>
      <vt:lpstr>Outliers in Lower Dimensional Projection</vt:lpstr>
      <vt:lpstr>Example</vt:lpstr>
      <vt:lpstr>Anomaly/Outlier Detection</vt:lpstr>
      <vt:lpstr>Handling different densities</vt:lpstr>
      <vt:lpstr>Density-based: LOF approach</vt:lpstr>
      <vt:lpstr>Density-based: LOF approach</vt:lpstr>
      <vt:lpstr>PowerPoint Presentation</vt:lpstr>
      <vt:lpstr>Strengths and weaknesses</vt:lpstr>
      <vt:lpstr>Anomaly/Outlier Detection</vt:lpstr>
      <vt:lpstr>Clustering-based</vt:lpstr>
      <vt:lpstr>Distant small clusters</vt:lpstr>
      <vt:lpstr>Distant Small Clusters</vt:lpstr>
      <vt:lpstr>Strength of cluster membership</vt:lpstr>
      <vt:lpstr>Prototype based clustering</vt:lpstr>
      <vt:lpstr>PowerPoint Presentation</vt:lpstr>
      <vt:lpstr>Prototype based clustering</vt:lpstr>
      <vt:lpstr>Prototype based clustering</vt:lpstr>
      <vt:lpstr>PowerPoint Presentation</vt:lpstr>
      <vt:lpstr>Prototype based clustering</vt:lpstr>
      <vt:lpstr>Prototype based clustering</vt:lpstr>
      <vt:lpstr>Impact of Outliers to Initial Clustering</vt:lpstr>
      <vt:lpstr>Impact of Outliers to Initial Clustering</vt:lpstr>
      <vt:lpstr>Number of clusters to use</vt:lpstr>
      <vt:lpstr>Strengths and weaknesses</vt:lpstr>
      <vt:lpstr>Anomaly/Outlier Detection</vt:lpstr>
      <vt:lpstr>Statistical Approaches</vt:lpstr>
      <vt:lpstr>Univariate Distribution</vt:lpstr>
      <vt:lpstr>PowerPoint Presentation</vt:lpstr>
      <vt:lpstr>Grubbs’ Test</vt:lpstr>
      <vt:lpstr>Statistical Approaches</vt:lpstr>
      <vt:lpstr>Multivariate distribution</vt:lpstr>
      <vt:lpstr>PowerPoint Presentation</vt:lpstr>
      <vt:lpstr>PowerPoint Presentation</vt:lpstr>
      <vt:lpstr>Mahalanobis Distance</vt:lpstr>
      <vt:lpstr>Statistical Approaches</vt:lpstr>
      <vt:lpstr>Mixture Model Approach</vt:lpstr>
      <vt:lpstr>Mixture Model Approach</vt:lpstr>
      <vt:lpstr>Mixture Model Approach</vt:lpstr>
      <vt:lpstr>Strengths and weaknesses</vt:lpstr>
      <vt:lpstr>Evaluation of Anomaly Detection</vt:lpstr>
      <vt:lpstr>Evaluation of Anomaly Detection</vt:lpstr>
      <vt:lpstr>Evaluation</vt:lpstr>
      <vt:lpstr>Evaluation</vt:lpstr>
      <vt:lpstr>Base Rate Fallacy (Axelsson, 1999)</vt:lpstr>
      <vt:lpstr>Base Rate Fallacy</vt:lpstr>
      <vt:lpstr>Total Probability</vt:lpstr>
      <vt:lpstr>Base Rate Fallacy</vt:lpstr>
      <vt:lpstr>Base Rate Fallacy in Intrusion Detection</vt:lpstr>
      <vt:lpstr>Detection Rate vs False Alarm Rate</vt:lpstr>
      <vt:lpstr>Detection Rate vs False Alarm Rate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Philip  Chan</cp:lastModifiedBy>
  <cp:revision>732</cp:revision>
  <cp:lastPrinted>2001-08-28T17:59:37Z</cp:lastPrinted>
  <dcterms:created xsi:type="dcterms:W3CDTF">1998-03-18T13:44:31Z</dcterms:created>
  <dcterms:modified xsi:type="dcterms:W3CDTF">2016-04-28T23:06:29Z</dcterms:modified>
</cp:coreProperties>
</file>