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19"/>
  </p:notesMasterIdLst>
  <p:handoutMasterIdLst>
    <p:handoutMasterId r:id="rId120"/>
  </p:handoutMasterIdLst>
  <p:sldIdLst>
    <p:sldId id="515" r:id="rId2"/>
    <p:sldId id="537" r:id="rId3"/>
    <p:sldId id="538" r:id="rId4"/>
    <p:sldId id="600" r:id="rId5"/>
    <p:sldId id="518" r:id="rId6"/>
    <p:sldId id="675" r:id="rId7"/>
    <p:sldId id="582" r:id="rId8"/>
    <p:sldId id="543" r:id="rId9"/>
    <p:sldId id="601" r:id="rId10"/>
    <p:sldId id="583" r:id="rId11"/>
    <p:sldId id="584" r:id="rId12"/>
    <p:sldId id="585" r:id="rId13"/>
    <p:sldId id="586" r:id="rId14"/>
    <p:sldId id="587" r:id="rId15"/>
    <p:sldId id="588" r:id="rId16"/>
    <p:sldId id="602" r:id="rId17"/>
    <p:sldId id="589" r:id="rId18"/>
    <p:sldId id="592" r:id="rId19"/>
    <p:sldId id="591" r:id="rId20"/>
    <p:sldId id="523" r:id="rId21"/>
    <p:sldId id="596" r:id="rId22"/>
    <p:sldId id="593" r:id="rId23"/>
    <p:sldId id="524" r:id="rId24"/>
    <p:sldId id="544" r:id="rId25"/>
    <p:sldId id="525" r:id="rId26"/>
    <p:sldId id="594" r:id="rId27"/>
    <p:sldId id="595" r:id="rId28"/>
    <p:sldId id="597" r:id="rId29"/>
    <p:sldId id="599" r:id="rId30"/>
    <p:sldId id="557" r:id="rId31"/>
    <p:sldId id="603" r:id="rId32"/>
    <p:sldId id="527" r:id="rId33"/>
    <p:sldId id="556" r:id="rId34"/>
    <p:sldId id="528" r:id="rId35"/>
    <p:sldId id="598" r:id="rId36"/>
    <p:sldId id="530" r:id="rId37"/>
    <p:sldId id="531" r:id="rId38"/>
    <p:sldId id="532" r:id="rId39"/>
    <p:sldId id="533" r:id="rId40"/>
    <p:sldId id="558" r:id="rId41"/>
    <p:sldId id="534" r:id="rId42"/>
    <p:sldId id="535" r:id="rId43"/>
    <p:sldId id="541" r:id="rId44"/>
    <p:sldId id="559" r:id="rId45"/>
    <p:sldId id="542" r:id="rId46"/>
    <p:sldId id="575" r:id="rId47"/>
    <p:sldId id="672" r:id="rId48"/>
    <p:sldId id="605" r:id="rId49"/>
    <p:sldId id="604" r:id="rId50"/>
    <p:sldId id="576" r:id="rId51"/>
    <p:sldId id="658" r:id="rId52"/>
    <p:sldId id="659" r:id="rId53"/>
    <p:sldId id="662" r:id="rId54"/>
    <p:sldId id="663" r:id="rId55"/>
    <p:sldId id="660" r:id="rId56"/>
    <p:sldId id="664" r:id="rId57"/>
    <p:sldId id="661" r:id="rId58"/>
    <p:sldId id="674" r:id="rId59"/>
    <p:sldId id="606" r:id="rId60"/>
    <p:sldId id="607" r:id="rId61"/>
    <p:sldId id="608" r:id="rId62"/>
    <p:sldId id="609" r:id="rId63"/>
    <p:sldId id="665" r:id="rId64"/>
    <p:sldId id="611" r:id="rId65"/>
    <p:sldId id="612" r:id="rId66"/>
    <p:sldId id="613" r:id="rId67"/>
    <p:sldId id="614" r:id="rId68"/>
    <p:sldId id="615" r:id="rId69"/>
    <p:sldId id="616" r:id="rId70"/>
    <p:sldId id="617" r:id="rId71"/>
    <p:sldId id="618" r:id="rId72"/>
    <p:sldId id="619" r:id="rId73"/>
    <p:sldId id="620" r:id="rId74"/>
    <p:sldId id="621" r:id="rId75"/>
    <p:sldId id="622" r:id="rId76"/>
    <p:sldId id="623" r:id="rId77"/>
    <p:sldId id="624" r:id="rId78"/>
    <p:sldId id="625" r:id="rId79"/>
    <p:sldId id="626" r:id="rId80"/>
    <p:sldId id="627" r:id="rId81"/>
    <p:sldId id="628" r:id="rId82"/>
    <p:sldId id="629" r:id="rId83"/>
    <p:sldId id="673" r:id="rId84"/>
    <p:sldId id="630" r:id="rId85"/>
    <p:sldId id="631" r:id="rId86"/>
    <p:sldId id="632" r:id="rId87"/>
    <p:sldId id="633" r:id="rId88"/>
    <p:sldId id="667" r:id="rId89"/>
    <p:sldId id="634" r:id="rId90"/>
    <p:sldId id="635" r:id="rId91"/>
    <p:sldId id="636" r:id="rId92"/>
    <p:sldId id="637" r:id="rId93"/>
    <p:sldId id="638" r:id="rId94"/>
    <p:sldId id="668" r:id="rId95"/>
    <p:sldId id="639" r:id="rId96"/>
    <p:sldId id="640" r:id="rId97"/>
    <p:sldId id="641" r:id="rId98"/>
    <p:sldId id="642" r:id="rId99"/>
    <p:sldId id="666" r:id="rId100"/>
    <p:sldId id="643" r:id="rId101"/>
    <p:sldId id="644" r:id="rId102"/>
    <p:sldId id="645" r:id="rId103"/>
    <p:sldId id="646" r:id="rId104"/>
    <p:sldId id="647" r:id="rId105"/>
    <p:sldId id="648" r:id="rId106"/>
    <p:sldId id="649" r:id="rId107"/>
    <p:sldId id="650" r:id="rId108"/>
    <p:sldId id="651" r:id="rId109"/>
    <p:sldId id="669" r:id="rId110"/>
    <p:sldId id="652" r:id="rId111"/>
    <p:sldId id="670" r:id="rId112"/>
    <p:sldId id="653" r:id="rId113"/>
    <p:sldId id="654" r:id="rId114"/>
    <p:sldId id="655" r:id="rId115"/>
    <p:sldId id="656" r:id="rId116"/>
    <p:sldId id="657" r:id="rId117"/>
    <p:sldId id="671" r:id="rId118"/>
  </p:sldIdLst>
  <p:sldSz cx="9144000" cy="6858000" type="screen4x3"/>
  <p:notesSz cx="7315200" cy="96012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1400" b="1" kern="1200">
        <a:solidFill>
          <a:schemeClr val="tx1"/>
        </a:solidFill>
        <a:latin typeface="Arial" charset="0"/>
        <a:ea typeface="+mn-ea"/>
        <a:cs typeface="+mn-cs"/>
      </a:defRPr>
    </a:lvl1pPr>
    <a:lvl2pPr marL="457200" algn="l" rtl="0" eaLnBrk="0" fontAlgn="base" hangingPunct="0">
      <a:spcBef>
        <a:spcPct val="0"/>
      </a:spcBef>
      <a:spcAft>
        <a:spcPct val="0"/>
      </a:spcAft>
      <a:defRPr sz="1400" b="1" kern="1200">
        <a:solidFill>
          <a:schemeClr val="tx1"/>
        </a:solidFill>
        <a:latin typeface="Arial" charset="0"/>
        <a:ea typeface="+mn-ea"/>
        <a:cs typeface="+mn-cs"/>
      </a:defRPr>
    </a:lvl2pPr>
    <a:lvl3pPr marL="914400" algn="l" rtl="0" eaLnBrk="0" fontAlgn="base" hangingPunct="0">
      <a:spcBef>
        <a:spcPct val="0"/>
      </a:spcBef>
      <a:spcAft>
        <a:spcPct val="0"/>
      </a:spcAft>
      <a:defRPr sz="1400" b="1" kern="1200">
        <a:solidFill>
          <a:schemeClr val="tx1"/>
        </a:solidFill>
        <a:latin typeface="Arial" charset="0"/>
        <a:ea typeface="+mn-ea"/>
        <a:cs typeface="+mn-cs"/>
      </a:defRPr>
    </a:lvl3pPr>
    <a:lvl4pPr marL="1371600" algn="l" rtl="0" eaLnBrk="0" fontAlgn="base" hangingPunct="0">
      <a:spcBef>
        <a:spcPct val="0"/>
      </a:spcBef>
      <a:spcAft>
        <a:spcPct val="0"/>
      </a:spcAft>
      <a:defRPr sz="1400" b="1" kern="1200">
        <a:solidFill>
          <a:schemeClr val="tx1"/>
        </a:solidFill>
        <a:latin typeface="Arial" charset="0"/>
        <a:ea typeface="+mn-ea"/>
        <a:cs typeface="+mn-cs"/>
      </a:defRPr>
    </a:lvl4pPr>
    <a:lvl5pPr marL="1828800" algn="l" rtl="0" eaLnBrk="0" fontAlgn="base" hangingPunct="0">
      <a:spcBef>
        <a:spcPct val="0"/>
      </a:spcBef>
      <a:spcAft>
        <a:spcPct val="0"/>
      </a:spcAft>
      <a:defRPr sz="1400" b="1" kern="1200">
        <a:solidFill>
          <a:schemeClr val="tx1"/>
        </a:solidFill>
        <a:latin typeface="Arial" charset="0"/>
        <a:ea typeface="+mn-ea"/>
        <a:cs typeface="+mn-cs"/>
      </a:defRPr>
    </a:lvl5pPr>
    <a:lvl6pPr marL="2286000" algn="l" defTabSz="914400" rtl="0" eaLnBrk="1" latinLnBrk="0" hangingPunct="1">
      <a:defRPr sz="1400" b="1" kern="1200">
        <a:solidFill>
          <a:schemeClr val="tx1"/>
        </a:solidFill>
        <a:latin typeface="Arial" charset="0"/>
        <a:ea typeface="+mn-ea"/>
        <a:cs typeface="+mn-cs"/>
      </a:defRPr>
    </a:lvl6pPr>
    <a:lvl7pPr marL="2743200" algn="l" defTabSz="914400" rtl="0" eaLnBrk="1" latinLnBrk="0" hangingPunct="1">
      <a:defRPr sz="1400" b="1" kern="1200">
        <a:solidFill>
          <a:schemeClr val="tx1"/>
        </a:solidFill>
        <a:latin typeface="Arial" charset="0"/>
        <a:ea typeface="+mn-ea"/>
        <a:cs typeface="+mn-cs"/>
      </a:defRPr>
    </a:lvl7pPr>
    <a:lvl8pPr marL="3200400" algn="l" defTabSz="914400" rtl="0" eaLnBrk="1" latinLnBrk="0" hangingPunct="1">
      <a:defRPr sz="1400" b="1" kern="1200">
        <a:solidFill>
          <a:schemeClr val="tx1"/>
        </a:solidFill>
        <a:latin typeface="Arial" charset="0"/>
        <a:ea typeface="+mn-ea"/>
        <a:cs typeface="+mn-cs"/>
      </a:defRPr>
    </a:lvl8pPr>
    <a:lvl9pPr marL="3657600" algn="l" defTabSz="914400" rtl="0" eaLnBrk="1" latinLnBrk="0" hangingPunct="1">
      <a:defRPr sz="14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A8487"/>
    <a:srgbClr val="1C5A61"/>
    <a:srgbClr val="0C6D9C"/>
    <a:srgbClr val="FF0000"/>
    <a:srgbClr val="CC3300"/>
    <a:srgbClr val="F5F5F5"/>
    <a:srgbClr val="F4F4F4"/>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8853" autoAdjust="0"/>
    <p:restoredTop sz="94541" autoAdjust="0"/>
  </p:normalViewPr>
  <p:slideViewPr>
    <p:cSldViewPr>
      <p:cViewPr>
        <p:scale>
          <a:sx n="75" d="100"/>
          <a:sy n="75" d="100"/>
        </p:scale>
        <p:origin x="-2178" y="-582"/>
      </p:cViewPr>
      <p:guideLst>
        <p:guide orient="horz" pos="2160"/>
        <p:guide pos="27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3108"/>
    </p:cViewPr>
  </p:sorterViewPr>
  <p:notesViewPr>
    <p:cSldViewPr>
      <p:cViewPr varScale="1">
        <p:scale>
          <a:sx n="83" d="100"/>
          <a:sy n="83" d="100"/>
        </p:scale>
        <p:origin x="-840" y="-66"/>
      </p:cViewPr>
      <p:guideLst>
        <p:guide orient="horz" pos="3025"/>
        <p:guide pos="2305"/>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image" Target="../media/image18.emf"/><Relationship Id="rId5" Type="http://schemas.openxmlformats.org/officeDocument/2006/relationships/image" Target="../media/image22.emf"/><Relationship Id="rId4" Type="http://schemas.openxmlformats.org/officeDocument/2006/relationships/image" Target="../media/image21.e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5" Type="http://schemas.openxmlformats.org/officeDocument/2006/relationships/image" Target="../media/image27.wmf"/><Relationship Id="rId4" Type="http://schemas.openxmlformats.org/officeDocument/2006/relationships/image" Target="../media/image2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 Id="rId4" Type="http://schemas.openxmlformats.org/officeDocument/2006/relationships/image" Target="../media/image23.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image" Target="../media/image37.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 Id="rId4" Type="http://schemas.openxmlformats.org/officeDocument/2006/relationships/image" Target="../media/image41.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4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 Id="rId4" Type="http://schemas.openxmlformats.org/officeDocument/2006/relationships/image" Target="../media/image45.w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image" Target="../media/image47.w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emf"/><Relationship Id="rId1" Type="http://schemas.openxmlformats.org/officeDocument/2006/relationships/image" Target="../media/image57.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35.v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image" Target="../media/image61.e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image" Target="../media/image64.emf"/><Relationship Id="rId1" Type="http://schemas.openxmlformats.org/officeDocument/2006/relationships/image" Target="../media/image63.emf"/><Relationship Id="rId6" Type="http://schemas.openxmlformats.org/officeDocument/2006/relationships/image" Target="../media/image68.emf"/><Relationship Id="rId5" Type="http://schemas.openxmlformats.org/officeDocument/2006/relationships/image" Target="../media/image67.emf"/><Relationship Id="rId4" Type="http://schemas.openxmlformats.org/officeDocument/2006/relationships/image" Target="../media/image66.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7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73.wmf"/></Relationships>
</file>

<file path=ppt/drawings/_rels/vmlDrawing41.vml.rels><?xml version="1.0" encoding="UTF-8" standalone="yes"?>
<Relationships xmlns="http://schemas.openxmlformats.org/package/2006/relationships"><Relationship Id="rId2" Type="http://schemas.openxmlformats.org/officeDocument/2006/relationships/image" Target="../media/image75.wmf"/><Relationship Id="rId1" Type="http://schemas.openxmlformats.org/officeDocument/2006/relationships/image" Target="../media/image74.w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76.w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81.wmf"/></Relationships>
</file>

<file path=ppt/drawings/_rels/vmlDrawing44.vml.rels><?xml version="1.0" encoding="UTF-8" standalone="yes"?>
<Relationships xmlns="http://schemas.openxmlformats.org/package/2006/relationships"><Relationship Id="rId2" Type="http://schemas.openxmlformats.org/officeDocument/2006/relationships/image" Target="../media/image84.wmf"/><Relationship Id="rId1" Type="http://schemas.openxmlformats.org/officeDocument/2006/relationships/image" Target="../media/image83.wmf"/></Relationships>
</file>

<file path=ppt/drawings/_rels/vmlDrawing45.vml.rels><?xml version="1.0" encoding="UTF-8" standalone="yes"?>
<Relationships xmlns="http://schemas.openxmlformats.org/package/2006/relationships"><Relationship Id="rId2" Type="http://schemas.openxmlformats.org/officeDocument/2006/relationships/image" Target="../media/image86.wmf"/><Relationship Id="rId1" Type="http://schemas.openxmlformats.org/officeDocument/2006/relationships/image" Target="../media/image83.wmf"/></Relationships>
</file>

<file path=ppt/drawings/_rels/vmlDrawing46.vml.rels><?xml version="1.0" encoding="UTF-8" standalone="yes"?>
<Relationships xmlns="http://schemas.openxmlformats.org/package/2006/relationships"><Relationship Id="rId2" Type="http://schemas.openxmlformats.org/officeDocument/2006/relationships/image" Target="../media/image88.wmf"/><Relationship Id="rId1" Type="http://schemas.openxmlformats.org/officeDocument/2006/relationships/image" Target="../media/image87.wmf"/></Relationships>
</file>

<file path=ppt/drawings/_rels/vmlDrawing47.vml.rels><?xml version="1.0" encoding="UTF-8" standalone="yes"?>
<Relationships xmlns="http://schemas.openxmlformats.org/package/2006/relationships"><Relationship Id="rId2" Type="http://schemas.openxmlformats.org/officeDocument/2006/relationships/image" Target="../media/image90.wmf"/><Relationship Id="rId1" Type="http://schemas.openxmlformats.org/officeDocument/2006/relationships/image" Target="../media/image89.wmf"/></Relationships>
</file>

<file path=ppt/drawings/_rels/vmlDrawing48.vml.rels><?xml version="1.0" encoding="UTF-8" standalone="yes"?>
<Relationships xmlns="http://schemas.openxmlformats.org/package/2006/relationships"><Relationship Id="rId2" Type="http://schemas.openxmlformats.org/officeDocument/2006/relationships/image" Target="../media/image92.wmf"/><Relationship Id="rId1" Type="http://schemas.openxmlformats.org/officeDocument/2006/relationships/image" Target="../media/image91.w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9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42094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73138" y="4560888"/>
            <a:ext cx="5367337" cy="431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0437" tIns="50221" rIns="100437" bIns="50221" numCol="1" anchor="t" anchorCtr="0" compatLnSpc="1">
            <a:prstTxWarp prst="textNoShape">
              <a:avLst/>
            </a:prstTxWarp>
          </a:bodyPr>
          <a:lstStyle/>
          <a:p>
            <a:pPr lvl="0"/>
            <a:r>
              <a:rPr lang="en-US" altLang="en-US" noProof="0" smtClean="0"/>
              <a:t>Click to edit Master notes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114691" name="Rectangle 3"/>
          <p:cNvSpPr>
            <a:spLocks noGrp="1" noRot="1" noChangeAspect="1" noChangeArrowheads="1" noTextEdit="1"/>
          </p:cNvSpPr>
          <p:nvPr>
            <p:ph type="sldImg" idx="2"/>
          </p:nvPr>
        </p:nvSpPr>
        <p:spPr bwMode="auto">
          <a:xfrm>
            <a:off x="1268413" y="728663"/>
            <a:ext cx="4781550" cy="358457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1437468982"/>
      </p:ext>
    </p:extLst>
  </p:cSld>
  <p:clrMap bg1="lt1" tx1="dk1" bg2="lt2" tx2="dk2" accent1="accent1" accent2="accent2" accent3="accent3" accent4="accent4" accent5="accent5" accent6="accent6" hlink="hlink" folHlink="folHlink"/>
  <p:notesStyle>
    <a:lvl1pPr algn="l" defTabSz="963613" rtl="0" eaLnBrk="0" fontAlgn="base" hangingPunct="0">
      <a:spcBef>
        <a:spcPct val="30000"/>
      </a:spcBef>
      <a:spcAft>
        <a:spcPct val="0"/>
      </a:spcAft>
      <a:defRPr sz="1200" kern="1200">
        <a:solidFill>
          <a:schemeClr val="tx1"/>
        </a:solidFill>
        <a:latin typeface="Arial" charset="0"/>
        <a:ea typeface="+mn-ea"/>
        <a:cs typeface="+mn-cs"/>
      </a:defRPr>
    </a:lvl1pPr>
    <a:lvl2pPr marL="469900" algn="l" defTabSz="963613" rtl="0" eaLnBrk="0" fontAlgn="base" hangingPunct="0">
      <a:spcBef>
        <a:spcPct val="30000"/>
      </a:spcBef>
      <a:spcAft>
        <a:spcPct val="0"/>
      </a:spcAft>
      <a:defRPr sz="1200" kern="1200">
        <a:solidFill>
          <a:schemeClr val="tx1"/>
        </a:solidFill>
        <a:latin typeface="Arial" charset="0"/>
        <a:ea typeface="+mn-ea"/>
        <a:cs typeface="+mn-cs"/>
      </a:defRPr>
    </a:lvl2pPr>
    <a:lvl3pPr marL="938213" algn="l" defTabSz="963613" rtl="0" eaLnBrk="0" fontAlgn="base" hangingPunct="0">
      <a:spcBef>
        <a:spcPct val="30000"/>
      </a:spcBef>
      <a:spcAft>
        <a:spcPct val="0"/>
      </a:spcAft>
      <a:defRPr sz="1200" kern="1200">
        <a:solidFill>
          <a:schemeClr val="tx1"/>
        </a:solidFill>
        <a:latin typeface="Arial" charset="0"/>
        <a:ea typeface="+mn-ea"/>
        <a:cs typeface="+mn-cs"/>
      </a:defRPr>
    </a:lvl3pPr>
    <a:lvl4pPr marL="1408113" algn="l" defTabSz="963613" rtl="0" eaLnBrk="0" fontAlgn="base" hangingPunct="0">
      <a:spcBef>
        <a:spcPct val="30000"/>
      </a:spcBef>
      <a:spcAft>
        <a:spcPct val="0"/>
      </a:spcAft>
      <a:defRPr sz="1200" kern="1200">
        <a:solidFill>
          <a:schemeClr val="tx1"/>
        </a:solidFill>
        <a:latin typeface="Arial" charset="0"/>
        <a:ea typeface="+mn-ea"/>
        <a:cs typeface="+mn-cs"/>
      </a:defRPr>
    </a:lvl4pPr>
    <a:lvl5pPr marL="1876425" algn="l" defTabSz="963613"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xfrm>
            <a:off x="1262063" y="722313"/>
            <a:ext cx="4795837" cy="3597275"/>
          </a:xfrm>
          <a:solidFill>
            <a:srgbClr val="FFFFFF"/>
          </a:solidFill>
          <a:ln/>
        </p:spPr>
      </p:sp>
      <p:sp>
        <p:nvSpPr>
          <p:cNvPr id="115715" name="Rectangle 3"/>
          <p:cNvSpPr>
            <a:spLocks noGrp="1" noChangeArrowheads="1"/>
          </p:cNvSpPr>
          <p:nvPr>
            <p:ph type="body" idx="1"/>
          </p:nvPr>
        </p:nvSpPr>
        <p:spPr>
          <a:xfrm>
            <a:off x="974725" y="4560888"/>
            <a:ext cx="5365750" cy="4318000"/>
          </a:xfrm>
          <a:solidFill>
            <a:srgbClr val="FFFFFF"/>
          </a:solidFill>
          <a:ln w="12700">
            <a:solidFill>
              <a:srgbClr val="000000"/>
            </a:solidFill>
            <a:miter lim="800000"/>
            <a:headEnd/>
            <a:tailEnd/>
          </a:ln>
        </p:spPr>
        <p:txBody>
          <a:bodyPr lIns="95007" tIns="47499" rIns="95007" bIns="47499"/>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xfrm>
            <a:off x="1262063" y="720725"/>
            <a:ext cx="4799012" cy="3598863"/>
          </a:xfrm>
          <a:solidFill>
            <a:srgbClr val="FFFFFF"/>
          </a:solidFill>
          <a:ln/>
        </p:spPr>
      </p:sp>
      <p:sp>
        <p:nvSpPr>
          <p:cNvPr id="116739" name="Rectangle 3"/>
          <p:cNvSpPr>
            <a:spLocks noGrp="1" noChangeArrowheads="1"/>
          </p:cNvSpPr>
          <p:nvPr>
            <p:ph type="body" idx="1"/>
          </p:nvPr>
        </p:nvSpPr>
        <p:spPr>
          <a:xfrm>
            <a:off x="974725" y="4559300"/>
            <a:ext cx="5365750" cy="4321175"/>
          </a:xfrm>
          <a:solidFill>
            <a:srgbClr val="FFFFFF"/>
          </a:solidFill>
          <a:ln w="12700">
            <a:solidFill>
              <a:srgbClr val="000000"/>
            </a:solidFill>
            <a:miter lim="800000"/>
            <a:headEnd/>
            <a:tailEnd/>
          </a:ln>
        </p:spPr>
        <p:txBody>
          <a:bodyPr lIns="95025" tIns="47513" rIns="95025" bIns="47513"/>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680537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81616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3688" y="152400"/>
            <a:ext cx="2085975"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52400"/>
            <a:ext cx="6110288"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463721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804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11163" y="1143000"/>
            <a:ext cx="83185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1163" y="3810000"/>
            <a:ext cx="83185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077950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804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11163" y="1143000"/>
            <a:ext cx="408305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6613" y="1143000"/>
            <a:ext cx="408305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6613" y="3810000"/>
            <a:ext cx="408305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108973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80400" cy="533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11163" y="1143000"/>
            <a:ext cx="8318500" cy="5181600"/>
          </a:xfrm>
        </p:spPr>
        <p:txBody>
          <a:bodyPr/>
          <a:lstStyle/>
          <a:p>
            <a:pPr lvl="0"/>
            <a:endParaRPr lang="en-US" noProof="0" smtClean="0"/>
          </a:p>
        </p:txBody>
      </p:sp>
    </p:spTree>
    <p:extLst>
      <p:ext uri="{BB962C8B-B14F-4D97-AF65-F5344CB8AC3E}">
        <p14:creationId xmlns:p14="http://schemas.microsoft.com/office/powerpoint/2010/main" val="3817708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47989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23231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1163" y="1143000"/>
            <a:ext cx="408305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143000"/>
            <a:ext cx="408305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63293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78012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38535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6916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28148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76981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152400"/>
            <a:ext cx="8280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11163" y="1143000"/>
            <a:ext cx="83185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 Third Level</a:t>
            </a:r>
          </a:p>
        </p:txBody>
      </p:sp>
      <p:grpSp>
        <p:nvGrpSpPr>
          <p:cNvPr id="1028" name="Group 16"/>
          <p:cNvGrpSpPr>
            <a:grpSpLocks/>
          </p:cNvGrpSpPr>
          <p:nvPr/>
        </p:nvGrpSpPr>
        <p:grpSpPr bwMode="auto">
          <a:xfrm>
            <a:off x="304800" y="838200"/>
            <a:ext cx="8534400" cy="152400"/>
            <a:chOff x="264" y="788"/>
            <a:chExt cx="5232" cy="124"/>
          </a:xfrm>
        </p:grpSpPr>
        <p:sp>
          <p:nvSpPr>
            <p:cNvPr id="1032" name="Rectangle 17"/>
            <p:cNvSpPr>
              <a:spLocks noChangeArrowheads="1"/>
            </p:cNvSpPr>
            <p:nvPr/>
          </p:nvSpPr>
          <p:spPr bwMode="auto">
            <a:xfrm>
              <a:off x="264" y="788"/>
              <a:ext cx="5232" cy="61"/>
            </a:xfrm>
            <a:prstGeom prst="rect">
              <a:avLst/>
            </a:prstGeom>
            <a:gradFill rotWithShape="0">
              <a:gsLst>
                <a:gs pos="0">
                  <a:srgbClr val="0E9BBA"/>
                </a:gs>
                <a:gs pos="50000">
                  <a:srgbClr val="12C2E9"/>
                </a:gs>
                <a:gs pos="100000">
                  <a:srgbClr val="0E9BBA"/>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defRPr/>
              </a:pPr>
              <a:endParaRPr lang="en-US" altLang="en-US" smtClean="0"/>
            </a:p>
          </p:txBody>
        </p:sp>
        <p:sp>
          <p:nvSpPr>
            <p:cNvPr id="1033" name="Rectangle 18"/>
            <p:cNvSpPr>
              <a:spLocks noChangeArrowheads="1"/>
            </p:cNvSpPr>
            <p:nvPr/>
          </p:nvSpPr>
          <p:spPr bwMode="auto">
            <a:xfrm>
              <a:off x="264" y="881"/>
              <a:ext cx="5232" cy="31"/>
            </a:xfrm>
            <a:prstGeom prst="rect">
              <a:avLst/>
            </a:prstGeom>
            <a:gradFill rotWithShape="0">
              <a:gsLst>
                <a:gs pos="0">
                  <a:srgbClr val="B200B2"/>
                </a:gs>
                <a:gs pos="50000">
                  <a:srgbClr val="FF00FF"/>
                </a:gs>
                <a:gs pos="100000">
                  <a:srgbClr val="B200B2"/>
                </a:gs>
              </a:gsLst>
              <a:lin ang="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defRPr/>
              </a:pPr>
              <a:endParaRPr lang="en-US" altLang="en-US" smtClean="0"/>
            </a:p>
          </p:txBody>
        </p:sp>
      </p:grpSp>
      <p:grpSp>
        <p:nvGrpSpPr>
          <p:cNvPr id="1029" name="Group 22"/>
          <p:cNvGrpSpPr>
            <a:grpSpLocks/>
          </p:cNvGrpSpPr>
          <p:nvPr/>
        </p:nvGrpSpPr>
        <p:grpSpPr bwMode="auto">
          <a:xfrm>
            <a:off x="381000" y="6400800"/>
            <a:ext cx="8382000" cy="304800"/>
            <a:chOff x="288" y="3408"/>
            <a:chExt cx="5280" cy="192"/>
          </a:xfrm>
        </p:grpSpPr>
        <p:sp>
          <p:nvSpPr>
            <p:cNvPr id="1030" name="Rectangle 23"/>
            <p:cNvSpPr>
              <a:spLocks noChangeArrowheads="1"/>
            </p:cNvSpPr>
            <p:nvPr/>
          </p:nvSpPr>
          <p:spPr bwMode="auto">
            <a:xfrm>
              <a:off x="288" y="3408"/>
              <a:ext cx="5280" cy="19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defRPr/>
              </a:pPr>
              <a:endParaRPr lang="en-US" altLang="en-US" smtClean="0"/>
            </a:p>
          </p:txBody>
        </p:sp>
        <p:sp>
          <p:nvSpPr>
            <p:cNvPr id="1031" name="Rectangle 24"/>
            <p:cNvSpPr>
              <a:spLocks noChangeArrowheads="1"/>
            </p:cNvSpPr>
            <p:nvPr/>
          </p:nvSpPr>
          <p:spPr bwMode="auto">
            <a:xfrm>
              <a:off x="288" y="3408"/>
              <a:ext cx="5269" cy="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nSpc>
                  <a:spcPts val="2000"/>
                </a:lnSpc>
                <a:defRPr/>
              </a:pPr>
              <a:r>
                <a:rPr lang="en-US" altLang="en-US" sz="1200" b="0" smtClean="0"/>
                <a:t>© Tan,Steinbach, Kumar 	    	Introduction to Data Mining        		      4/18/2004               </a:t>
              </a:r>
              <a:fld id="{C60CB009-8859-4ADA-A135-8935504904D3}" type="slidenum">
                <a:rPr lang="en-US" altLang="en-US" sz="1200" b="0" smtClean="0"/>
                <a:pPr>
                  <a:lnSpc>
                    <a:spcPts val="2000"/>
                  </a:lnSpc>
                  <a:defRPr/>
                </a:pPr>
                <a:t>‹#›</a:t>
              </a:fld>
              <a:r>
                <a:rPr lang="en-US" altLang="en-US" sz="1200" b="0" smtClean="0"/>
                <a:t> </a:t>
              </a: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rtl="0" eaLnBrk="0" fontAlgn="base" hangingPunct="0">
        <a:lnSpc>
          <a:spcPts val="3600"/>
        </a:lnSpc>
        <a:spcBef>
          <a:spcPct val="0"/>
        </a:spcBef>
        <a:spcAft>
          <a:spcPct val="0"/>
        </a:spcAft>
        <a:defRPr sz="3200" b="1">
          <a:solidFill>
            <a:schemeClr val="tx1"/>
          </a:solidFill>
          <a:latin typeface="+mj-lt"/>
          <a:ea typeface="+mj-ea"/>
          <a:cs typeface="+mj-cs"/>
        </a:defRPr>
      </a:lvl1pPr>
      <a:lvl2pPr algn="l" rtl="0" eaLnBrk="0" fontAlgn="base" hangingPunct="0">
        <a:lnSpc>
          <a:spcPts val="3600"/>
        </a:lnSpc>
        <a:spcBef>
          <a:spcPct val="0"/>
        </a:spcBef>
        <a:spcAft>
          <a:spcPct val="0"/>
        </a:spcAft>
        <a:defRPr sz="3200" b="1">
          <a:solidFill>
            <a:schemeClr val="tx1"/>
          </a:solidFill>
          <a:latin typeface="Tahoma" pitchFamily="34" charset="0"/>
        </a:defRPr>
      </a:lvl2pPr>
      <a:lvl3pPr algn="l" rtl="0" eaLnBrk="0" fontAlgn="base" hangingPunct="0">
        <a:lnSpc>
          <a:spcPts val="3600"/>
        </a:lnSpc>
        <a:spcBef>
          <a:spcPct val="0"/>
        </a:spcBef>
        <a:spcAft>
          <a:spcPct val="0"/>
        </a:spcAft>
        <a:defRPr sz="3200" b="1">
          <a:solidFill>
            <a:schemeClr val="tx1"/>
          </a:solidFill>
          <a:latin typeface="Tahoma" pitchFamily="34" charset="0"/>
        </a:defRPr>
      </a:lvl3pPr>
      <a:lvl4pPr algn="l" rtl="0" eaLnBrk="0" fontAlgn="base" hangingPunct="0">
        <a:lnSpc>
          <a:spcPts val="3600"/>
        </a:lnSpc>
        <a:spcBef>
          <a:spcPct val="0"/>
        </a:spcBef>
        <a:spcAft>
          <a:spcPct val="0"/>
        </a:spcAft>
        <a:defRPr sz="3200" b="1">
          <a:solidFill>
            <a:schemeClr val="tx1"/>
          </a:solidFill>
          <a:latin typeface="Tahoma" pitchFamily="34" charset="0"/>
        </a:defRPr>
      </a:lvl4pPr>
      <a:lvl5pPr algn="l" rtl="0" eaLnBrk="0" fontAlgn="base" hangingPunct="0">
        <a:lnSpc>
          <a:spcPts val="3600"/>
        </a:lnSpc>
        <a:spcBef>
          <a:spcPct val="0"/>
        </a:spcBef>
        <a:spcAft>
          <a:spcPct val="0"/>
        </a:spcAft>
        <a:defRPr sz="3200" b="1">
          <a:solidFill>
            <a:schemeClr val="tx1"/>
          </a:solidFill>
          <a:latin typeface="Tahoma" pitchFamily="34" charset="0"/>
        </a:defRPr>
      </a:lvl5pPr>
      <a:lvl6pPr marL="457200" algn="l" rtl="0" eaLnBrk="0" fontAlgn="base" hangingPunct="0">
        <a:lnSpc>
          <a:spcPts val="3600"/>
        </a:lnSpc>
        <a:spcBef>
          <a:spcPct val="0"/>
        </a:spcBef>
        <a:spcAft>
          <a:spcPct val="0"/>
        </a:spcAft>
        <a:defRPr sz="3200" b="1">
          <a:solidFill>
            <a:schemeClr val="tx1"/>
          </a:solidFill>
          <a:latin typeface="Tahoma" pitchFamily="34" charset="0"/>
        </a:defRPr>
      </a:lvl6pPr>
      <a:lvl7pPr marL="914400" algn="l" rtl="0" eaLnBrk="0" fontAlgn="base" hangingPunct="0">
        <a:lnSpc>
          <a:spcPts val="3600"/>
        </a:lnSpc>
        <a:spcBef>
          <a:spcPct val="0"/>
        </a:spcBef>
        <a:spcAft>
          <a:spcPct val="0"/>
        </a:spcAft>
        <a:defRPr sz="3200" b="1">
          <a:solidFill>
            <a:schemeClr val="tx1"/>
          </a:solidFill>
          <a:latin typeface="Tahoma" pitchFamily="34" charset="0"/>
        </a:defRPr>
      </a:lvl7pPr>
      <a:lvl8pPr marL="1371600" algn="l" rtl="0" eaLnBrk="0" fontAlgn="base" hangingPunct="0">
        <a:lnSpc>
          <a:spcPts val="3600"/>
        </a:lnSpc>
        <a:spcBef>
          <a:spcPct val="0"/>
        </a:spcBef>
        <a:spcAft>
          <a:spcPct val="0"/>
        </a:spcAft>
        <a:defRPr sz="3200" b="1">
          <a:solidFill>
            <a:schemeClr val="tx1"/>
          </a:solidFill>
          <a:latin typeface="Tahoma" pitchFamily="34" charset="0"/>
        </a:defRPr>
      </a:lvl8pPr>
      <a:lvl9pPr marL="1828800" algn="l" rtl="0" eaLnBrk="0" fontAlgn="base" hangingPunct="0">
        <a:lnSpc>
          <a:spcPts val="3600"/>
        </a:lnSpc>
        <a:spcBef>
          <a:spcPct val="0"/>
        </a:spcBef>
        <a:spcAft>
          <a:spcPct val="0"/>
        </a:spcAft>
        <a:defRPr sz="3200" b="1">
          <a:solidFill>
            <a:schemeClr val="tx1"/>
          </a:solidFill>
          <a:latin typeface="Tahoma" pitchFamily="34" charset="0"/>
        </a:defRPr>
      </a:lvl9pPr>
    </p:titleStyle>
    <p:bodyStyle>
      <a:lvl1pPr marL="292100" indent="-292100" algn="l" rtl="0" eaLnBrk="0" fontAlgn="base" hangingPunct="0">
        <a:spcBef>
          <a:spcPct val="10000"/>
        </a:spcBef>
        <a:spcAft>
          <a:spcPts val="400"/>
        </a:spcAft>
        <a:buClr>
          <a:srgbClr val="0C7B9C"/>
        </a:buClr>
        <a:buSzPct val="75000"/>
        <a:buFont typeface="Monotype Sorts" pitchFamily="2" charset="2"/>
        <a:buChar char="l"/>
        <a:defRPr sz="2800">
          <a:solidFill>
            <a:schemeClr val="tx1"/>
          </a:solidFill>
          <a:latin typeface="+mn-lt"/>
          <a:ea typeface="+mn-ea"/>
          <a:cs typeface="+mn-cs"/>
        </a:defRPr>
      </a:lvl1pPr>
      <a:lvl2pPr marL="800100" indent="-342900" algn="l" rtl="0" eaLnBrk="0" fontAlgn="base" hangingPunct="0">
        <a:spcBef>
          <a:spcPct val="10000"/>
        </a:spcBef>
        <a:spcAft>
          <a:spcPts val="400"/>
        </a:spcAft>
        <a:buClr>
          <a:srgbClr val="0C7B9C"/>
        </a:buClr>
        <a:buSzPct val="100000"/>
        <a:buFont typeface="Arial" charset="0"/>
        <a:buChar char="–"/>
        <a:defRPr sz="2800">
          <a:solidFill>
            <a:schemeClr val="tx1"/>
          </a:solidFill>
          <a:latin typeface="+mn-lt"/>
        </a:defRPr>
      </a:lvl2pPr>
      <a:lvl3pPr marL="914400" algn="l" rtl="0" eaLnBrk="0" fontAlgn="base" hangingPunct="0">
        <a:spcBef>
          <a:spcPct val="10000"/>
        </a:spcBef>
        <a:spcAft>
          <a:spcPts val="400"/>
        </a:spcAft>
        <a:buClr>
          <a:srgbClr val="0C7B9C"/>
        </a:buClr>
        <a:buSzPct val="70000"/>
        <a:buFont typeface="Wingdings" pitchFamily="2" charset="2"/>
        <a:buChar char="u"/>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SzPct val="100000"/>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SzPct val="100000"/>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6.xml"/><Relationship Id="rId1" Type="http://schemas.openxmlformats.org/officeDocument/2006/relationships/vmlDrawing" Target="../drawings/vmlDrawing6.vml"/><Relationship Id="rId4" Type="http://schemas.openxmlformats.org/officeDocument/2006/relationships/image" Target="../media/image8.wmf"/></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slideLayout" Target="../slideLayouts/slideLayout6.xml"/><Relationship Id="rId1" Type="http://schemas.openxmlformats.org/officeDocument/2006/relationships/vmlDrawing" Target="../drawings/vmlDrawing43.vml"/><Relationship Id="rId5" Type="http://schemas.openxmlformats.org/officeDocument/2006/relationships/image" Target="../media/image82.png"/><Relationship Id="rId4" Type="http://schemas.openxmlformats.org/officeDocument/2006/relationships/image" Target="../media/image81.wmf"/></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7.vml"/><Relationship Id="rId4" Type="http://schemas.openxmlformats.org/officeDocument/2006/relationships/image" Target="../media/image8.wmf"/></Relationships>
</file>

<file path=ppt/slides/_rels/slide110.xml.rels><?xml version="1.0" encoding="UTF-8" standalone="yes"?>
<Relationships xmlns="http://schemas.openxmlformats.org/package/2006/relationships"><Relationship Id="rId3" Type="http://schemas.openxmlformats.org/officeDocument/2006/relationships/oleObject" Target="../embeddings/oleObject76.bin"/><Relationship Id="rId7" Type="http://schemas.openxmlformats.org/officeDocument/2006/relationships/image" Target="../media/image84.wmf"/><Relationship Id="rId2" Type="http://schemas.openxmlformats.org/officeDocument/2006/relationships/slideLayout" Target="../slideLayouts/slideLayout2.xml"/><Relationship Id="rId1" Type="http://schemas.openxmlformats.org/officeDocument/2006/relationships/vmlDrawing" Target="../drawings/vmlDrawing44.vml"/><Relationship Id="rId6" Type="http://schemas.openxmlformats.org/officeDocument/2006/relationships/oleObject" Target="../embeddings/oleObject77.bin"/><Relationship Id="rId5" Type="http://schemas.openxmlformats.org/officeDocument/2006/relationships/image" Target="../media/image85.png"/><Relationship Id="rId4" Type="http://schemas.openxmlformats.org/officeDocument/2006/relationships/image" Target="../media/image83.wmf"/></Relationships>
</file>

<file path=ppt/slides/_rels/slide111.xml.rels><?xml version="1.0" encoding="UTF-8" standalone="yes"?>
<Relationships xmlns="http://schemas.openxmlformats.org/package/2006/relationships"><Relationship Id="rId3" Type="http://schemas.openxmlformats.org/officeDocument/2006/relationships/oleObject" Target="../embeddings/oleObject78.bin"/><Relationship Id="rId7" Type="http://schemas.openxmlformats.org/officeDocument/2006/relationships/image" Target="../media/image86.wmf"/><Relationship Id="rId2" Type="http://schemas.openxmlformats.org/officeDocument/2006/relationships/slideLayout" Target="../slideLayouts/slideLayout2.xml"/><Relationship Id="rId1" Type="http://schemas.openxmlformats.org/officeDocument/2006/relationships/vmlDrawing" Target="../drawings/vmlDrawing45.vml"/><Relationship Id="rId6" Type="http://schemas.openxmlformats.org/officeDocument/2006/relationships/oleObject" Target="../embeddings/oleObject79.bin"/><Relationship Id="rId5" Type="http://schemas.openxmlformats.org/officeDocument/2006/relationships/image" Target="../media/image85.png"/><Relationship Id="rId4" Type="http://schemas.openxmlformats.org/officeDocument/2006/relationships/image" Target="../media/image83.wmf"/></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oleObject" Target="../embeddings/oleObject80.bin"/><Relationship Id="rId2" Type="http://schemas.openxmlformats.org/officeDocument/2006/relationships/slideLayout" Target="../slideLayouts/slideLayout2.xml"/><Relationship Id="rId1" Type="http://schemas.openxmlformats.org/officeDocument/2006/relationships/vmlDrawing" Target="../drawings/vmlDrawing46.vml"/><Relationship Id="rId6" Type="http://schemas.openxmlformats.org/officeDocument/2006/relationships/image" Target="../media/image88.wmf"/><Relationship Id="rId5" Type="http://schemas.openxmlformats.org/officeDocument/2006/relationships/oleObject" Target="../embeddings/oleObject81.bin"/><Relationship Id="rId4" Type="http://schemas.openxmlformats.org/officeDocument/2006/relationships/image" Target="../media/image87.wmf"/></Relationships>
</file>

<file path=ppt/slides/_rels/slide114.xml.rels><?xml version="1.0" encoding="UTF-8" standalone="yes"?>
<Relationships xmlns="http://schemas.openxmlformats.org/package/2006/relationships"><Relationship Id="rId3" Type="http://schemas.openxmlformats.org/officeDocument/2006/relationships/oleObject" Target="../embeddings/oleObject82.bin"/><Relationship Id="rId2" Type="http://schemas.openxmlformats.org/officeDocument/2006/relationships/slideLayout" Target="../slideLayouts/slideLayout2.xml"/><Relationship Id="rId1" Type="http://schemas.openxmlformats.org/officeDocument/2006/relationships/vmlDrawing" Target="../drawings/vmlDrawing47.vml"/><Relationship Id="rId6" Type="http://schemas.openxmlformats.org/officeDocument/2006/relationships/image" Target="../media/image90.wmf"/><Relationship Id="rId5" Type="http://schemas.openxmlformats.org/officeDocument/2006/relationships/oleObject" Target="../embeddings/oleObject83.bin"/><Relationship Id="rId4" Type="http://schemas.openxmlformats.org/officeDocument/2006/relationships/image" Target="../media/image89.wmf"/></Relationships>
</file>

<file path=ppt/slides/_rels/slide115.xml.rels><?xml version="1.0" encoding="UTF-8" standalone="yes"?>
<Relationships xmlns="http://schemas.openxmlformats.org/package/2006/relationships"><Relationship Id="rId3" Type="http://schemas.openxmlformats.org/officeDocument/2006/relationships/oleObject" Target="../embeddings/oleObject84.bin"/><Relationship Id="rId2" Type="http://schemas.openxmlformats.org/officeDocument/2006/relationships/slideLayout" Target="../slideLayouts/slideLayout2.xml"/><Relationship Id="rId1" Type="http://schemas.openxmlformats.org/officeDocument/2006/relationships/vmlDrawing" Target="../drawings/vmlDrawing48.vml"/><Relationship Id="rId6" Type="http://schemas.openxmlformats.org/officeDocument/2006/relationships/image" Target="../media/image92.wmf"/><Relationship Id="rId5" Type="http://schemas.openxmlformats.org/officeDocument/2006/relationships/oleObject" Target="../embeddings/oleObject85.bin"/><Relationship Id="rId4" Type="http://schemas.openxmlformats.org/officeDocument/2006/relationships/image" Target="../media/image91.wmf"/></Relationships>
</file>

<file path=ppt/slides/_rels/slide116.xml.rels><?xml version="1.0" encoding="UTF-8" standalone="yes"?>
<Relationships xmlns="http://schemas.openxmlformats.org/package/2006/relationships"><Relationship Id="rId3" Type="http://schemas.openxmlformats.org/officeDocument/2006/relationships/oleObject" Target="../embeddings/oleObject86.bin"/><Relationship Id="rId2" Type="http://schemas.openxmlformats.org/officeDocument/2006/relationships/slideLayout" Target="../slideLayouts/slideLayout2.xml"/><Relationship Id="rId1" Type="http://schemas.openxmlformats.org/officeDocument/2006/relationships/vmlDrawing" Target="../drawings/vmlDrawing49.vml"/><Relationship Id="rId5" Type="http://schemas.openxmlformats.org/officeDocument/2006/relationships/image" Target="../media/image94.png"/><Relationship Id="rId4" Type="http://schemas.openxmlformats.org/officeDocument/2006/relationships/image" Target="../media/image93.wmf"/></Relationships>
</file>

<file path=ppt/slides/_rels/slide117.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6.xml"/><Relationship Id="rId1" Type="http://schemas.openxmlformats.org/officeDocument/2006/relationships/vmlDrawing" Target="../drawings/vmlDrawing8.vml"/><Relationship Id="rId4" Type="http://schemas.openxmlformats.org/officeDocument/2006/relationships/image" Target="../media/image9.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6.xml"/><Relationship Id="rId1" Type="http://schemas.openxmlformats.org/officeDocument/2006/relationships/vmlDrawing" Target="../drawings/vmlDrawing9.vml"/><Relationship Id="rId4" Type="http://schemas.openxmlformats.org/officeDocument/2006/relationships/image" Target="../media/image9.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6.xml"/><Relationship Id="rId1" Type="http://schemas.openxmlformats.org/officeDocument/2006/relationships/vmlDrawing" Target="../drawings/vmlDrawing10.vml"/><Relationship Id="rId4" Type="http://schemas.openxmlformats.org/officeDocument/2006/relationships/image" Target="../media/image10.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6.xml"/><Relationship Id="rId1" Type="http://schemas.openxmlformats.org/officeDocument/2006/relationships/vmlDrawing" Target="../drawings/vmlDrawing11.vml"/><Relationship Id="rId4" Type="http://schemas.openxmlformats.org/officeDocument/2006/relationships/image" Target="../media/image10.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11.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12.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6.xml"/><Relationship Id="rId1" Type="http://schemas.openxmlformats.org/officeDocument/2006/relationships/vmlDrawing" Target="../drawings/vmlDrawing14.vml"/><Relationship Id="rId4" Type="http://schemas.openxmlformats.org/officeDocument/2006/relationships/image" Target="../media/image13.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14.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15.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17.emf"/><Relationship Id="rId5" Type="http://schemas.openxmlformats.org/officeDocument/2006/relationships/oleObject" Target="../embeddings/oleObject19.bin"/><Relationship Id="rId4" Type="http://schemas.openxmlformats.org/officeDocument/2006/relationships/image" Target="../media/image16.e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oleObject" Target="../embeddings/oleObject20.bin"/><Relationship Id="rId7" Type="http://schemas.openxmlformats.org/officeDocument/2006/relationships/oleObject" Target="../embeddings/oleObject22.bin"/><Relationship Id="rId12" Type="http://schemas.openxmlformats.org/officeDocument/2006/relationships/image" Target="../media/image22.emf"/><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19.emf"/><Relationship Id="rId11" Type="http://schemas.openxmlformats.org/officeDocument/2006/relationships/oleObject" Target="../embeddings/oleObject24.bin"/><Relationship Id="rId5" Type="http://schemas.openxmlformats.org/officeDocument/2006/relationships/oleObject" Target="../embeddings/oleObject21.bin"/><Relationship Id="rId10" Type="http://schemas.openxmlformats.org/officeDocument/2006/relationships/image" Target="../media/image21.emf"/><Relationship Id="rId4" Type="http://schemas.openxmlformats.org/officeDocument/2006/relationships/image" Target="../media/image18.emf"/><Relationship Id="rId9" Type="http://schemas.openxmlformats.org/officeDocument/2006/relationships/oleObject" Target="../embeddings/oleObject23.bin"/></Relationships>
</file>

<file path=ppt/slides/_rels/slide32.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oleObject" Target="../embeddings/oleObject25.bin"/><Relationship Id="rId7" Type="http://schemas.openxmlformats.org/officeDocument/2006/relationships/oleObject" Target="../embeddings/oleObject27.bin"/><Relationship Id="rId12" Type="http://schemas.openxmlformats.org/officeDocument/2006/relationships/image" Target="../media/image27.wmf"/><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24.wmf"/><Relationship Id="rId11" Type="http://schemas.openxmlformats.org/officeDocument/2006/relationships/oleObject" Target="../embeddings/oleObject29.bin"/><Relationship Id="rId5" Type="http://schemas.openxmlformats.org/officeDocument/2006/relationships/oleObject" Target="../embeddings/oleObject26.bin"/><Relationship Id="rId10" Type="http://schemas.openxmlformats.org/officeDocument/2006/relationships/image" Target="../media/image26.wmf"/><Relationship Id="rId4" Type="http://schemas.openxmlformats.org/officeDocument/2006/relationships/image" Target="../media/image23.wmf"/><Relationship Id="rId9" Type="http://schemas.openxmlformats.org/officeDocument/2006/relationships/oleObject" Target="../embeddings/oleObject28.bin"/></Relationships>
</file>

<file path=ppt/slides/_rels/slide33.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oleObject" Target="../embeddings/oleObject30.bin"/><Relationship Id="rId7" Type="http://schemas.openxmlformats.org/officeDocument/2006/relationships/oleObject" Target="../embeddings/oleObject32.bin"/><Relationship Id="rId2" Type="http://schemas.openxmlformats.org/officeDocument/2006/relationships/slideLayout" Target="../slideLayouts/slideLayout6.xml"/><Relationship Id="rId1" Type="http://schemas.openxmlformats.org/officeDocument/2006/relationships/vmlDrawing" Target="../drawings/vmlDrawing20.vml"/><Relationship Id="rId6" Type="http://schemas.openxmlformats.org/officeDocument/2006/relationships/image" Target="../media/image29.wmf"/><Relationship Id="rId5" Type="http://schemas.openxmlformats.org/officeDocument/2006/relationships/oleObject" Target="../embeddings/oleObject31.bin"/><Relationship Id="rId10" Type="http://schemas.openxmlformats.org/officeDocument/2006/relationships/image" Target="../media/image23.wmf"/><Relationship Id="rId4" Type="http://schemas.openxmlformats.org/officeDocument/2006/relationships/image" Target="../media/image28.wmf"/><Relationship Id="rId9" Type="http://schemas.openxmlformats.org/officeDocument/2006/relationships/oleObject" Target="../embeddings/oleObject33.bin"/></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12.xml"/><Relationship Id="rId1" Type="http://schemas.openxmlformats.org/officeDocument/2006/relationships/vmlDrawing" Target="../drawings/vmlDrawing21.vml"/><Relationship Id="rId4" Type="http://schemas.openxmlformats.org/officeDocument/2006/relationships/image" Target="../media/image31.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12.xml"/><Relationship Id="rId1" Type="http://schemas.openxmlformats.org/officeDocument/2006/relationships/vmlDrawing" Target="../drawings/vmlDrawing22.vml"/><Relationship Id="rId6" Type="http://schemas.openxmlformats.org/officeDocument/2006/relationships/image" Target="../media/image33.wmf"/><Relationship Id="rId5" Type="http://schemas.openxmlformats.org/officeDocument/2006/relationships/oleObject" Target="../embeddings/oleObject36.bin"/><Relationship Id="rId4" Type="http://schemas.openxmlformats.org/officeDocument/2006/relationships/image" Target="../media/image32.wmf"/></Relationships>
</file>

<file path=ppt/slides/_rels/slide36.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oleObject" Target="../embeddings/oleObject37.bin"/><Relationship Id="rId7"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35.wmf"/><Relationship Id="rId5" Type="http://schemas.openxmlformats.org/officeDocument/2006/relationships/oleObject" Target="../embeddings/oleObject38.bin"/><Relationship Id="rId4" Type="http://schemas.openxmlformats.org/officeDocument/2006/relationships/image" Target="../media/image34.w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13.xml"/><Relationship Id="rId1" Type="http://schemas.openxmlformats.org/officeDocument/2006/relationships/vmlDrawing" Target="../drawings/vmlDrawing24.vml"/><Relationship Id="rId6" Type="http://schemas.openxmlformats.org/officeDocument/2006/relationships/image" Target="../media/image38.emf"/><Relationship Id="rId5" Type="http://schemas.openxmlformats.org/officeDocument/2006/relationships/oleObject" Target="../embeddings/oleObject41.bin"/><Relationship Id="rId4" Type="http://schemas.openxmlformats.org/officeDocument/2006/relationships/image" Target="../media/image37.e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25.vml"/><Relationship Id="rId4" Type="http://schemas.openxmlformats.org/officeDocument/2006/relationships/image" Target="../media/image39.w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26.vml"/><Relationship Id="rId4" Type="http://schemas.openxmlformats.org/officeDocument/2006/relationships/image" Target="../media/image40.wmf"/></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4.jpeg"/><Relationship Id="rId7" Type="http://schemas.openxmlformats.org/officeDocument/2006/relationships/image" Target="../media/image3.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2.wmf"/><Relationship Id="rId4" Type="http://schemas.openxmlformats.org/officeDocument/2006/relationships/oleObject" Target="../embeddings/oleObject2.bin"/></Relationships>
</file>

<file path=ppt/slides/_rels/slide40.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oleObject" Target="../embeddings/oleObject44.bin"/><Relationship Id="rId7" Type="http://schemas.openxmlformats.org/officeDocument/2006/relationships/oleObject" Target="../embeddings/oleObject46.bin"/><Relationship Id="rId2" Type="http://schemas.openxmlformats.org/officeDocument/2006/relationships/slideLayout" Target="../slideLayouts/slideLayout6.xml"/><Relationship Id="rId1" Type="http://schemas.openxmlformats.org/officeDocument/2006/relationships/vmlDrawing" Target="../drawings/vmlDrawing27.vml"/><Relationship Id="rId6" Type="http://schemas.openxmlformats.org/officeDocument/2006/relationships/image" Target="../media/image29.wmf"/><Relationship Id="rId5" Type="http://schemas.openxmlformats.org/officeDocument/2006/relationships/oleObject" Target="../embeddings/oleObject45.bin"/><Relationship Id="rId10" Type="http://schemas.openxmlformats.org/officeDocument/2006/relationships/image" Target="../media/image41.wmf"/><Relationship Id="rId4" Type="http://schemas.openxmlformats.org/officeDocument/2006/relationships/image" Target="../media/image28.wmf"/><Relationship Id="rId9" Type="http://schemas.openxmlformats.org/officeDocument/2006/relationships/oleObject" Target="../embeddings/oleObject47.bin"/></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12.xml"/><Relationship Id="rId1" Type="http://schemas.openxmlformats.org/officeDocument/2006/relationships/vmlDrawing" Target="../drawings/vmlDrawing28.vml"/><Relationship Id="rId4" Type="http://schemas.openxmlformats.org/officeDocument/2006/relationships/image" Target="../media/image42.w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12.xml"/><Relationship Id="rId1" Type="http://schemas.openxmlformats.org/officeDocument/2006/relationships/vmlDrawing" Target="../drawings/vmlDrawing29.vml"/><Relationship Id="rId6" Type="http://schemas.openxmlformats.org/officeDocument/2006/relationships/image" Target="../media/image44.wmf"/><Relationship Id="rId5" Type="http://schemas.openxmlformats.org/officeDocument/2006/relationships/oleObject" Target="../embeddings/oleObject50.bin"/><Relationship Id="rId4" Type="http://schemas.openxmlformats.org/officeDocument/2006/relationships/image" Target="../media/image43.w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2.xml"/><Relationship Id="rId1" Type="http://schemas.openxmlformats.org/officeDocument/2006/relationships/vmlDrawing" Target="../drawings/vmlDrawing30.vml"/><Relationship Id="rId4" Type="http://schemas.openxmlformats.org/officeDocument/2006/relationships/image" Target="../media/image45.wmf"/></Relationships>
</file>

<file path=ppt/slides/_rels/slide44.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oleObject" Target="../embeddings/oleObject52.bin"/><Relationship Id="rId7" Type="http://schemas.openxmlformats.org/officeDocument/2006/relationships/oleObject" Target="../embeddings/oleObject54.bin"/><Relationship Id="rId2" Type="http://schemas.openxmlformats.org/officeDocument/2006/relationships/slideLayout" Target="../slideLayouts/slideLayout6.xml"/><Relationship Id="rId1" Type="http://schemas.openxmlformats.org/officeDocument/2006/relationships/vmlDrawing" Target="../drawings/vmlDrawing31.vml"/><Relationship Id="rId6" Type="http://schemas.openxmlformats.org/officeDocument/2006/relationships/image" Target="../media/image29.wmf"/><Relationship Id="rId5" Type="http://schemas.openxmlformats.org/officeDocument/2006/relationships/oleObject" Target="../embeddings/oleObject53.bin"/><Relationship Id="rId10" Type="http://schemas.openxmlformats.org/officeDocument/2006/relationships/image" Target="../media/image45.wmf"/><Relationship Id="rId4" Type="http://schemas.openxmlformats.org/officeDocument/2006/relationships/image" Target="../media/image28.wmf"/><Relationship Id="rId9" Type="http://schemas.openxmlformats.org/officeDocument/2006/relationships/oleObject" Target="../embeddings/oleObject55.bin"/></Relationships>
</file>

<file path=ppt/slides/_rels/slide4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6.xml"/><Relationship Id="rId1" Type="http://schemas.openxmlformats.org/officeDocument/2006/relationships/vmlDrawing" Target="../drawings/vmlDrawing32.vml"/><Relationship Id="rId6" Type="http://schemas.openxmlformats.org/officeDocument/2006/relationships/image" Target="../media/image48.emf"/><Relationship Id="rId5" Type="http://schemas.openxmlformats.org/officeDocument/2006/relationships/oleObject" Target="../embeddings/Microsoft_Word_97_-_2003_Document1.doc"/><Relationship Id="rId4" Type="http://schemas.openxmlformats.org/officeDocument/2006/relationships/image" Target="../media/image47.w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8" Type="http://schemas.openxmlformats.org/officeDocument/2006/relationships/image" Target="../media/image59.emf"/><Relationship Id="rId3" Type="http://schemas.openxmlformats.org/officeDocument/2006/relationships/oleObject" Target="../embeddings/oleObject57.bin"/><Relationship Id="rId7" Type="http://schemas.openxmlformats.org/officeDocument/2006/relationships/oleObject" Target="../embeddings/oleObject59.bin"/><Relationship Id="rId2" Type="http://schemas.openxmlformats.org/officeDocument/2006/relationships/slideLayout" Target="../slideLayouts/slideLayout2.xml"/><Relationship Id="rId1" Type="http://schemas.openxmlformats.org/officeDocument/2006/relationships/vmlDrawing" Target="../drawings/vmlDrawing33.vml"/><Relationship Id="rId6" Type="http://schemas.openxmlformats.org/officeDocument/2006/relationships/image" Target="../media/image58.emf"/><Relationship Id="rId5" Type="http://schemas.openxmlformats.org/officeDocument/2006/relationships/oleObject" Target="../embeddings/oleObject58.bin"/><Relationship Id="rId4" Type="http://schemas.openxmlformats.org/officeDocument/2006/relationships/image" Target="../media/image57.wmf"/></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6.wmf"/></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Layout" Target="../slideLayouts/slideLayout6.xml"/><Relationship Id="rId1" Type="http://schemas.openxmlformats.org/officeDocument/2006/relationships/vmlDrawing" Target="../drawings/vmlDrawing34.vml"/><Relationship Id="rId4" Type="http://schemas.openxmlformats.org/officeDocument/2006/relationships/image" Target="../media/image60.wmf"/></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6.xml"/><Relationship Id="rId1" Type="http://schemas.openxmlformats.org/officeDocument/2006/relationships/vmlDrawing" Target="../drawings/vmlDrawing35.vml"/><Relationship Id="rId6" Type="http://schemas.openxmlformats.org/officeDocument/2006/relationships/image" Target="../media/image62.wmf"/><Relationship Id="rId5" Type="http://schemas.openxmlformats.org/officeDocument/2006/relationships/oleObject" Target="../embeddings/oleObject62.bin"/><Relationship Id="rId4" Type="http://schemas.openxmlformats.org/officeDocument/2006/relationships/image" Target="../media/image61.emf"/></Relationships>
</file>

<file path=ppt/slides/_rels/slide74.xml.rels><?xml version="1.0" encoding="UTF-8" standalone="yes"?>
<Relationships xmlns="http://schemas.openxmlformats.org/package/2006/relationships"><Relationship Id="rId8" Type="http://schemas.openxmlformats.org/officeDocument/2006/relationships/image" Target="../media/image65.emf"/><Relationship Id="rId13" Type="http://schemas.openxmlformats.org/officeDocument/2006/relationships/oleObject" Target="../embeddings/oleObject67.bin"/><Relationship Id="rId3" Type="http://schemas.openxmlformats.org/officeDocument/2006/relationships/oleObject" Target="../embeddings/oleObject63.bin"/><Relationship Id="rId7" Type="http://schemas.openxmlformats.org/officeDocument/2006/relationships/oleObject" Target="../embeddings/oleObject65.bin"/><Relationship Id="rId12" Type="http://schemas.openxmlformats.org/officeDocument/2006/relationships/image" Target="../media/image67.emf"/><Relationship Id="rId2" Type="http://schemas.openxmlformats.org/officeDocument/2006/relationships/slideLayout" Target="../slideLayouts/slideLayout2.xml"/><Relationship Id="rId1" Type="http://schemas.openxmlformats.org/officeDocument/2006/relationships/vmlDrawing" Target="../drawings/vmlDrawing36.vml"/><Relationship Id="rId6" Type="http://schemas.openxmlformats.org/officeDocument/2006/relationships/image" Target="../media/image64.emf"/><Relationship Id="rId11" Type="http://schemas.openxmlformats.org/officeDocument/2006/relationships/oleObject" Target="../embeddings/oleObject66.bin"/><Relationship Id="rId5" Type="http://schemas.openxmlformats.org/officeDocument/2006/relationships/oleObject" Target="../embeddings/oleObject64.bin"/><Relationship Id="rId10" Type="http://schemas.openxmlformats.org/officeDocument/2006/relationships/image" Target="../media/image66.emf"/><Relationship Id="rId4" Type="http://schemas.openxmlformats.org/officeDocument/2006/relationships/image" Target="../media/image63.emf"/><Relationship Id="rId9" Type="http://schemas.openxmlformats.org/officeDocument/2006/relationships/oleObject" Target="../embeddings/Microsoft_Word_97_-_2003_Document2.doc"/><Relationship Id="rId14" Type="http://schemas.openxmlformats.org/officeDocument/2006/relationships/image" Target="../media/image68.emf"/></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Layout" Target="../slideLayouts/slideLayout6.xml"/><Relationship Id="rId1" Type="http://schemas.openxmlformats.org/officeDocument/2006/relationships/vmlDrawing" Target="../drawings/vmlDrawing37.vml"/><Relationship Id="rId4" Type="http://schemas.openxmlformats.org/officeDocument/2006/relationships/image" Target="../media/image69.emf"/></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image" Target="../media/image6.wmf"/></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Layout" Target="../slideLayouts/slideLayout2.xml"/><Relationship Id="rId1" Type="http://schemas.openxmlformats.org/officeDocument/2006/relationships/vmlDrawing" Target="../drawings/vmlDrawing38.vml"/><Relationship Id="rId4" Type="http://schemas.openxmlformats.org/officeDocument/2006/relationships/image" Target="../media/image70.emf"/></Relationships>
</file>

<file path=ppt/slides/_rels/slide8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Layout" Target="../slideLayouts/slideLayout6.xml"/><Relationship Id="rId1" Type="http://schemas.openxmlformats.org/officeDocument/2006/relationships/vmlDrawing" Target="../drawings/vmlDrawing39.vml"/><Relationship Id="rId4" Type="http://schemas.openxmlformats.org/officeDocument/2006/relationships/image" Target="../media/image72.wmf"/></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Layout" Target="../slideLayouts/slideLayout2.xml"/><Relationship Id="rId1" Type="http://schemas.openxmlformats.org/officeDocument/2006/relationships/vmlDrawing" Target="../drawings/vmlDrawing40.vml"/><Relationship Id="rId4" Type="http://schemas.openxmlformats.org/officeDocument/2006/relationships/image" Target="../media/image73.wmf"/></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7.emf"/></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Layout" Target="../slideLayouts/slideLayout6.xml"/><Relationship Id="rId1" Type="http://schemas.openxmlformats.org/officeDocument/2006/relationships/vmlDrawing" Target="../drawings/vmlDrawing41.vml"/><Relationship Id="rId6" Type="http://schemas.openxmlformats.org/officeDocument/2006/relationships/image" Target="../media/image75.wmf"/><Relationship Id="rId5" Type="http://schemas.openxmlformats.org/officeDocument/2006/relationships/oleObject" Target="../embeddings/oleObject73.bin"/><Relationship Id="rId4" Type="http://schemas.openxmlformats.org/officeDocument/2006/relationships/image" Target="../media/image74.wmf"/></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Layout" Target="../slideLayouts/slideLayout6.xml"/><Relationship Id="rId1" Type="http://schemas.openxmlformats.org/officeDocument/2006/relationships/vmlDrawing" Target="../drawings/vmlDrawing42.vml"/><Relationship Id="rId4" Type="http://schemas.openxmlformats.org/officeDocument/2006/relationships/image" Target="../media/image76.wmf"/></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1026"/>
          <p:cNvSpPr>
            <a:spLocks noGrp="1" noChangeArrowheads="1"/>
          </p:cNvSpPr>
          <p:nvPr>
            <p:ph type="title"/>
          </p:nvPr>
        </p:nvSpPr>
        <p:spPr>
          <a:xfrm>
            <a:off x="228600" y="609600"/>
            <a:ext cx="8763000" cy="838200"/>
          </a:xfrm>
        </p:spPr>
        <p:txBody>
          <a:bodyPr/>
          <a:lstStyle/>
          <a:p>
            <a:pPr algn="ctr"/>
            <a:r>
              <a:rPr lang="en-US" altLang="en-US" smtClean="0"/>
              <a:t>Data Mining </a:t>
            </a:r>
            <a:br>
              <a:rPr lang="en-US" altLang="en-US" smtClean="0"/>
            </a:br>
            <a:r>
              <a:rPr lang="en-US" altLang="en-US" smtClean="0"/>
              <a:t>Classification: Basic Concepts, Decision Trees, and Model Evaluation</a:t>
            </a:r>
            <a:endParaRPr lang="en-US" altLang="en-US" sz="2800" smtClean="0"/>
          </a:p>
        </p:txBody>
      </p:sp>
      <p:sp>
        <p:nvSpPr>
          <p:cNvPr id="2051" name="Rectangle 1027"/>
          <p:cNvSpPr>
            <a:spLocks noChangeArrowheads="1"/>
          </p:cNvSpPr>
          <p:nvPr/>
        </p:nvSpPr>
        <p:spPr bwMode="auto">
          <a:xfrm>
            <a:off x="381000" y="1949450"/>
            <a:ext cx="8153400" cy="381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eaLnBrk="1" hangingPunct="1">
              <a:spcBef>
                <a:spcPct val="20000"/>
              </a:spcBef>
              <a:spcAft>
                <a:spcPct val="0"/>
              </a:spcAft>
              <a:buClr>
                <a:schemeClr val="folHlink"/>
              </a:buClr>
              <a:buSzPct val="60000"/>
              <a:buFont typeface="Wingdings" pitchFamily="2" charset="2"/>
              <a:buNone/>
            </a:pPr>
            <a:r>
              <a:rPr lang="en-US" altLang="en-US" sz="3200" b="0"/>
              <a:t>Lecture Notes for Chapter 4</a:t>
            </a:r>
          </a:p>
          <a:p>
            <a:pPr algn="ctr" eaLnBrk="1" hangingPunct="1">
              <a:spcBef>
                <a:spcPct val="20000"/>
              </a:spcBef>
              <a:spcAft>
                <a:spcPct val="0"/>
              </a:spcAft>
              <a:buClr>
                <a:schemeClr val="folHlink"/>
              </a:buClr>
              <a:buSzPct val="60000"/>
              <a:buFont typeface="Wingdings" pitchFamily="2" charset="2"/>
              <a:buNone/>
            </a:pPr>
            <a:endParaRPr lang="en-US" altLang="en-US" sz="3200" b="0"/>
          </a:p>
          <a:p>
            <a:pPr algn="ctr" eaLnBrk="1" hangingPunct="1">
              <a:spcBef>
                <a:spcPct val="20000"/>
              </a:spcBef>
              <a:spcAft>
                <a:spcPct val="0"/>
              </a:spcAft>
              <a:buClr>
                <a:schemeClr val="folHlink"/>
              </a:buClr>
              <a:buSzPct val="60000"/>
              <a:buFont typeface="Wingdings" pitchFamily="2" charset="2"/>
              <a:buNone/>
            </a:pPr>
            <a:r>
              <a:rPr lang="en-US" altLang="en-US" sz="3200" b="0"/>
              <a:t>Introduction to Data Mining</a:t>
            </a:r>
          </a:p>
          <a:p>
            <a:pPr algn="ctr" eaLnBrk="1" hangingPunct="1">
              <a:spcBef>
                <a:spcPct val="20000"/>
              </a:spcBef>
              <a:spcAft>
                <a:spcPct val="0"/>
              </a:spcAft>
              <a:buClr>
                <a:schemeClr val="folHlink"/>
              </a:buClr>
              <a:buSzPct val="60000"/>
              <a:buFont typeface="Wingdings" pitchFamily="2" charset="2"/>
              <a:buNone/>
            </a:pPr>
            <a:r>
              <a:rPr lang="en-US" altLang="en-US" b="0"/>
              <a:t>by</a:t>
            </a:r>
          </a:p>
          <a:p>
            <a:pPr algn="ctr" eaLnBrk="1" hangingPunct="1">
              <a:spcBef>
                <a:spcPct val="20000"/>
              </a:spcBef>
              <a:spcAft>
                <a:spcPct val="0"/>
              </a:spcAft>
              <a:buClr>
                <a:schemeClr val="folHlink"/>
              </a:buClr>
              <a:buSzPct val="60000"/>
              <a:buFont typeface="Wingdings" pitchFamily="2" charset="2"/>
              <a:buNone/>
            </a:pPr>
            <a:r>
              <a:rPr lang="en-US" altLang="en-US" b="0"/>
              <a:t>Tan, Steinbach, Kumar</a:t>
            </a:r>
          </a:p>
          <a:p>
            <a:pPr algn="ctr">
              <a:spcBef>
                <a:spcPct val="0"/>
              </a:spcBef>
              <a:spcAft>
                <a:spcPct val="0"/>
              </a:spcAft>
              <a:buClrTx/>
              <a:buSzTx/>
              <a:buFontTx/>
              <a:buNone/>
            </a:pPr>
            <a:endParaRPr lang="en-US" altLang="en-US" sz="1600" b="0"/>
          </a:p>
          <a:p>
            <a:pPr algn="ctr">
              <a:spcBef>
                <a:spcPct val="0"/>
              </a:spcBef>
              <a:spcAft>
                <a:spcPct val="0"/>
              </a:spcAft>
              <a:buClrTx/>
              <a:buSzTx/>
              <a:buFontTx/>
              <a:buNone/>
            </a:pPr>
            <a:endParaRPr lang="en-US" altLang="en-US" sz="1600" b="0"/>
          </a:p>
          <a:p>
            <a:pPr algn="ctr">
              <a:spcBef>
                <a:spcPct val="0"/>
              </a:spcBef>
              <a:spcAft>
                <a:spcPct val="0"/>
              </a:spcAft>
              <a:buClrTx/>
              <a:buSzTx/>
              <a:buFontTx/>
              <a:buNone/>
            </a:pPr>
            <a:endParaRPr lang="en-US" altLang="en-US" sz="1600" b="0"/>
          </a:p>
          <a:p>
            <a:pPr>
              <a:spcBef>
                <a:spcPct val="0"/>
              </a:spcBef>
              <a:spcAft>
                <a:spcPct val="0"/>
              </a:spcAft>
              <a:buClrTx/>
              <a:buSzTx/>
              <a:buFontTx/>
              <a:buNone/>
            </a:pPr>
            <a:endParaRPr lang="en-US" altLang="en-US" sz="2000" b="0"/>
          </a:p>
        </p:txBody>
      </p:sp>
      <p:grpSp>
        <p:nvGrpSpPr>
          <p:cNvPr id="2052" name="Group 1031"/>
          <p:cNvGrpSpPr>
            <a:grpSpLocks/>
          </p:cNvGrpSpPr>
          <p:nvPr/>
        </p:nvGrpSpPr>
        <p:grpSpPr bwMode="auto">
          <a:xfrm>
            <a:off x="381000" y="6400800"/>
            <a:ext cx="8382000" cy="304800"/>
            <a:chOff x="288" y="3408"/>
            <a:chExt cx="5280" cy="192"/>
          </a:xfrm>
        </p:grpSpPr>
        <p:sp>
          <p:nvSpPr>
            <p:cNvPr id="2056" name="Rectangle 1032"/>
            <p:cNvSpPr>
              <a:spLocks noChangeArrowheads="1"/>
            </p:cNvSpPr>
            <p:nvPr/>
          </p:nvSpPr>
          <p:spPr bwMode="auto">
            <a:xfrm>
              <a:off x="288" y="3408"/>
              <a:ext cx="5280" cy="19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2057" name="Rectangle 1033"/>
            <p:cNvSpPr>
              <a:spLocks noChangeArrowheads="1"/>
            </p:cNvSpPr>
            <p:nvPr/>
          </p:nvSpPr>
          <p:spPr bwMode="auto">
            <a:xfrm>
              <a:off x="288" y="3408"/>
              <a:ext cx="5269" cy="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nSpc>
                  <a:spcPts val="2000"/>
                </a:lnSpc>
                <a:spcBef>
                  <a:spcPct val="0"/>
                </a:spcBef>
                <a:spcAft>
                  <a:spcPct val="0"/>
                </a:spcAft>
                <a:buClrTx/>
                <a:buSzTx/>
                <a:buFontTx/>
                <a:buNone/>
              </a:pPr>
              <a:r>
                <a:rPr lang="en-US" altLang="en-US" sz="1200" b="0"/>
                <a:t>© Tan,Steinbach, Kumar 	    	Introduction to Data Mining        		      4/18/2004               </a:t>
              </a:r>
              <a:fld id="{D48152A2-788E-4D7C-918A-DF75C1803FB8}" type="slidenum">
                <a:rPr lang="en-US" altLang="en-US" sz="1200" b="0"/>
                <a:pPr>
                  <a:lnSpc>
                    <a:spcPts val="2000"/>
                  </a:lnSpc>
                  <a:spcBef>
                    <a:spcPct val="0"/>
                  </a:spcBef>
                  <a:spcAft>
                    <a:spcPct val="0"/>
                  </a:spcAft>
                  <a:buClrTx/>
                  <a:buSzTx/>
                  <a:buFontTx/>
                  <a:buNone/>
                </a:pPr>
                <a:t>1</a:t>
              </a:fld>
              <a:r>
                <a:rPr lang="en-US" altLang="en-US" sz="1200" b="0"/>
                <a:t> </a:t>
              </a:r>
            </a:p>
          </p:txBody>
        </p:sp>
      </p:grpSp>
      <p:grpSp>
        <p:nvGrpSpPr>
          <p:cNvPr id="2053" name="Group 1034"/>
          <p:cNvGrpSpPr>
            <a:grpSpLocks/>
          </p:cNvGrpSpPr>
          <p:nvPr/>
        </p:nvGrpSpPr>
        <p:grpSpPr bwMode="auto">
          <a:xfrm>
            <a:off x="304800" y="1447800"/>
            <a:ext cx="8534400" cy="152400"/>
            <a:chOff x="264" y="788"/>
            <a:chExt cx="5232" cy="124"/>
          </a:xfrm>
        </p:grpSpPr>
        <p:sp>
          <p:nvSpPr>
            <p:cNvPr id="2054" name="Rectangle 1035"/>
            <p:cNvSpPr>
              <a:spLocks noChangeArrowheads="1"/>
            </p:cNvSpPr>
            <p:nvPr/>
          </p:nvSpPr>
          <p:spPr bwMode="auto">
            <a:xfrm>
              <a:off x="264" y="788"/>
              <a:ext cx="5232" cy="61"/>
            </a:xfrm>
            <a:prstGeom prst="rect">
              <a:avLst/>
            </a:prstGeom>
            <a:gradFill rotWithShape="0">
              <a:gsLst>
                <a:gs pos="0">
                  <a:srgbClr val="0E9BBA"/>
                </a:gs>
                <a:gs pos="50000">
                  <a:srgbClr val="12C2E9"/>
                </a:gs>
                <a:gs pos="100000">
                  <a:srgbClr val="0E9BBA"/>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2055" name="Rectangle 1036"/>
            <p:cNvSpPr>
              <a:spLocks noChangeArrowheads="1"/>
            </p:cNvSpPr>
            <p:nvPr/>
          </p:nvSpPr>
          <p:spPr bwMode="auto">
            <a:xfrm>
              <a:off x="264" y="881"/>
              <a:ext cx="5232" cy="31"/>
            </a:xfrm>
            <a:prstGeom prst="rect">
              <a:avLst/>
            </a:prstGeom>
            <a:gradFill rotWithShape="0">
              <a:gsLst>
                <a:gs pos="0">
                  <a:srgbClr val="B200B2"/>
                </a:gs>
                <a:gs pos="50000">
                  <a:srgbClr val="FF00FF"/>
                </a:gs>
                <a:gs pos="100000">
                  <a:srgbClr val="B200B2"/>
                </a:gs>
              </a:gsLst>
              <a:lin ang="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smtClean="0"/>
              <a:t>Apply Model to Test Data</a:t>
            </a:r>
          </a:p>
        </p:txBody>
      </p:sp>
      <p:grpSp>
        <p:nvGrpSpPr>
          <p:cNvPr id="10243" name="Group 3"/>
          <p:cNvGrpSpPr>
            <a:grpSpLocks/>
          </p:cNvGrpSpPr>
          <p:nvPr/>
        </p:nvGrpSpPr>
        <p:grpSpPr bwMode="auto">
          <a:xfrm>
            <a:off x="685800" y="2362200"/>
            <a:ext cx="4267200" cy="3298825"/>
            <a:chOff x="384" y="1584"/>
            <a:chExt cx="2451" cy="1694"/>
          </a:xfrm>
        </p:grpSpPr>
        <p:sp>
          <p:nvSpPr>
            <p:cNvPr id="10248" name="Line 4"/>
            <p:cNvSpPr>
              <a:spLocks noChangeShapeType="1"/>
            </p:cNvSpPr>
            <p:nvPr/>
          </p:nvSpPr>
          <p:spPr bwMode="auto">
            <a:xfrm>
              <a:off x="1655" y="2708"/>
              <a:ext cx="153" cy="33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9" name="Line 5"/>
            <p:cNvSpPr>
              <a:spLocks noChangeShapeType="1"/>
            </p:cNvSpPr>
            <p:nvPr/>
          </p:nvSpPr>
          <p:spPr bwMode="auto">
            <a:xfrm flipH="1">
              <a:off x="943" y="2708"/>
              <a:ext cx="204" cy="33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0" name="Line 6"/>
            <p:cNvSpPr>
              <a:spLocks noChangeShapeType="1"/>
            </p:cNvSpPr>
            <p:nvPr/>
          </p:nvSpPr>
          <p:spPr bwMode="auto">
            <a:xfrm flipH="1">
              <a:off x="1350" y="2208"/>
              <a:ext cx="254" cy="333"/>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1" name="Line 7"/>
            <p:cNvSpPr>
              <a:spLocks noChangeShapeType="1"/>
            </p:cNvSpPr>
            <p:nvPr/>
          </p:nvSpPr>
          <p:spPr bwMode="auto">
            <a:xfrm>
              <a:off x="2113" y="2208"/>
              <a:ext cx="305" cy="333"/>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2" name="Line 8"/>
            <p:cNvSpPr>
              <a:spLocks noChangeShapeType="1"/>
            </p:cNvSpPr>
            <p:nvPr/>
          </p:nvSpPr>
          <p:spPr bwMode="auto">
            <a:xfrm>
              <a:off x="1452" y="1750"/>
              <a:ext cx="356" cy="29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3" name="Line 9"/>
            <p:cNvSpPr>
              <a:spLocks noChangeShapeType="1"/>
            </p:cNvSpPr>
            <p:nvPr/>
          </p:nvSpPr>
          <p:spPr bwMode="auto">
            <a:xfrm flipH="1">
              <a:off x="587" y="1750"/>
              <a:ext cx="356" cy="29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4" name="Text Box 10"/>
            <p:cNvSpPr txBox="1">
              <a:spLocks noChangeArrowheads="1"/>
            </p:cNvSpPr>
            <p:nvPr/>
          </p:nvSpPr>
          <p:spPr bwMode="auto">
            <a:xfrm>
              <a:off x="913" y="1584"/>
              <a:ext cx="590" cy="179"/>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2D1993"/>
                  </a:solidFill>
                </a:rPr>
                <a:t>Refund</a:t>
              </a:r>
              <a:endParaRPr lang="en-US" altLang="en-US" sz="1600" b="0">
                <a:solidFill>
                  <a:schemeClr val="bg2"/>
                </a:solidFill>
              </a:endParaRPr>
            </a:p>
          </p:txBody>
        </p:sp>
        <p:sp>
          <p:nvSpPr>
            <p:cNvPr id="10255" name="Text Box 11"/>
            <p:cNvSpPr txBox="1">
              <a:spLocks noChangeArrowheads="1"/>
            </p:cNvSpPr>
            <p:nvPr/>
          </p:nvSpPr>
          <p:spPr bwMode="auto">
            <a:xfrm>
              <a:off x="1553" y="2042"/>
              <a:ext cx="589" cy="179"/>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2D1993"/>
                  </a:solidFill>
                </a:rPr>
                <a:t>MarSt</a:t>
              </a:r>
              <a:endParaRPr lang="en-US" altLang="en-US" sz="1600" b="0">
                <a:solidFill>
                  <a:schemeClr val="bg2"/>
                </a:solidFill>
              </a:endParaRPr>
            </a:p>
          </p:txBody>
        </p:sp>
        <p:sp>
          <p:nvSpPr>
            <p:cNvPr id="10256" name="Text Box 12"/>
            <p:cNvSpPr txBox="1">
              <a:spLocks noChangeArrowheads="1"/>
            </p:cNvSpPr>
            <p:nvPr/>
          </p:nvSpPr>
          <p:spPr bwMode="auto">
            <a:xfrm>
              <a:off x="1096" y="2541"/>
              <a:ext cx="610" cy="179"/>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2D1993"/>
                  </a:solidFill>
                </a:rPr>
                <a:t>TaxInc</a:t>
              </a:r>
              <a:endParaRPr lang="en-US" altLang="en-US" sz="1600" b="0">
                <a:solidFill>
                  <a:schemeClr val="bg2"/>
                </a:solidFill>
              </a:endParaRPr>
            </a:p>
          </p:txBody>
        </p:sp>
        <p:sp>
          <p:nvSpPr>
            <p:cNvPr id="10257" name="AutoShape 13"/>
            <p:cNvSpPr>
              <a:spLocks noChangeArrowheads="1"/>
            </p:cNvSpPr>
            <p:nvPr/>
          </p:nvSpPr>
          <p:spPr bwMode="auto">
            <a:xfrm>
              <a:off x="1680" y="3038"/>
              <a:ext cx="395" cy="231"/>
            </a:xfrm>
            <a:prstGeom prst="roundRect">
              <a:avLst>
                <a:gd name="adj" fmla="val 16769"/>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10258" name="Text Box 14"/>
            <p:cNvSpPr txBox="1">
              <a:spLocks noChangeArrowheads="1"/>
            </p:cNvSpPr>
            <p:nvPr/>
          </p:nvSpPr>
          <p:spPr bwMode="auto">
            <a:xfrm>
              <a:off x="1632" y="3038"/>
              <a:ext cx="432"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800000"/>
                  </a:solidFill>
                </a:rPr>
                <a:t>YES</a:t>
              </a:r>
              <a:endParaRPr lang="en-US" altLang="en-US" sz="1600" b="0">
                <a:solidFill>
                  <a:schemeClr val="bg2"/>
                </a:solidFill>
              </a:endParaRPr>
            </a:p>
          </p:txBody>
        </p:sp>
        <p:sp>
          <p:nvSpPr>
            <p:cNvPr id="10259" name="AutoShape 15"/>
            <p:cNvSpPr>
              <a:spLocks noChangeArrowheads="1"/>
            </p:cNvSpPr>
            <p:nvPr/>
          </p:nvSpPr>
          <p:spPr bwMode="auto">
            <a:xfrm>
              <a:off x="740" y="3049"/>
              <a:ext cx="412" cy="229"/>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10260" name="Text Box 16"/>
            <p:cNvSpPr txBox="1">
              <a:spLocks noChangeArrowheads="1"/>
            </p:cNvSpPr>
            <p:nvPr/>
          </p:nvSpPr>
          <p:spPr bwMode="auto">
            <a:xfrm>
              <a:off x="814" y="3040"/>
              <a:ext cx="281"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800000"/>
                  </a:solidFill>
                </a:rPr>
                <a:t>NO</a:t>
              </a:r>
              <a:endParaRPr lang="en-US" altLang="en-US" sz="1600" b="0">
                <a:solidFill>
                  <a:schemeClr val="bg2"/>
                </a:solidFill>
              </a:endParaRPr>
            </a:p>
          </p:txBody>
        </p:sp>
        <p:sp>
          <p:nvSpPr>
            <p:cNvPr id="10261" name="AutoShape 17"/>
            <p:cNvSpPr>
              <a:spLocks noChangeArrowheads="1"/>
            </p:cNvSpPr>
            <p:nvPr/>
          </p:nvSpPr>
          <p:spPr bwMode="auto">
            <a:xfrm>
              <a:off x="384" y="2051"/>
              <a:ext cx="432" cy="219"/>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10262" name="Text Box 18"/>
            <p:cNvSpPr txBox="1">
              <a:spLocks noChangeArrowheads="1"/>
            </p:cNvSpPr>
            <p:nvPr/>
          </p:nvSpPr>
          <p:spPr bwMode="auto">
            <a:xfrm>
              <a:off x="458" y="2042"/>
              <a:ext cx="281"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800000"/>
                  </a:solidFill>
                </a:rPr>
                <a:t>NO</a:t>
              </a:r>
              <a:endParaRPr lang="en-US" altLang="en-US" sz="1600" b="0">
                <a:solidFill>
                  <a:srgbClr val="00FFFF"/>
                </a:solidFill>
              </a:endParaRPr>
            </a:p>
          </p:txBody>
        </p:sp>
        <p:sp>
          <p:nvSpPr>
            <p:cNvPr id="10263" name="AutoShape 19"/>
            <p:cNvSpPr>
              <a:spLocks noChangeArrowheads="1"/>
            </p:cNvSpPr>
            <p:nvPr/>
          </p:nvSpPr>
          <p:spPr bwMode="auto">
            <a:xfrm>
              <a:off x="2208" y="2558"/>
              <a:ext cx="432" cy="240"/>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10264" name="Text Box 20"/>
            <p:cNvSpPr txBox="1">
              <a:spLocks noChangeArrowheads="1"/>
            </p:cNvSpPr>
            <p:nvPr/>
          </p:nvSpPr>
          <p:spPr bwMode="auto">
            <a:xfrm>
              <a:off x="2270" y="2558"/>
              <a:ext cx="281"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800000"/>
                  </a:solidFill>
                </a:rPr>
                <a:t>NO</a:t>
              </a:r>
              <a:endParaRPr lang="en-US" altLang="en-US" sz="1600" b="0">
                <a:solidFill>
                  <a:schemeClr val="bg2"/>
                </a:solidFill>
              </a:endParaRPr>
            </a:p>
          </p:txBody>
        </p:sp>
        <p:sp>
          <p:nvSpPr>
            <p:cNvPr id="10265" name="Text Box 21"/>
            <p:cNvSpPr txBox="1">
              <a:spLocks noChangeArrowheads="1"/>
            </p:cNvSpPr>
            <p:nvPr/>
          </p:nvSpPr>
          <p:spPr bwMode="auto">
            <a:xfrm>
              <a:off x="484" y="1750"/>
              <a:ext cx="307"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r">
                <a:spcBef>
                  <a:spcPct val="20000"/>
                </a:spcBef>
                <a:spcAft>
                  <a:spcPct val="0"/>
                </a:spcAft>
                <a:buClr>
                  <a:schemeClr val="accent2"/>
                </a:buClr>
                <a:buFont typeface="Monotype Sorts" pitchFamily="2" charset="2"/>
                <a:buNone/>
              </a:pPr>
              <a:r>
                <a:rPr lang="en-US" altLang="en-US" sz="1600" b="0"/>
                <a:t>Yes</a:t>
              </a:r>
              <a:endParaRPr lang="en-US" altLang="en-US" sz="1600" b="0">
                <a:solidFill>
                  <a:schemeClr val="bg2"/>
                </a:solidFill>
              </a:endParaRPr>
            </a:p>
          </p:txBody>
        </p:sp>
        <p:sp>
          <p:nvSpPr>
            <p:cNvPr id="10266" name="Text Box 22"/>
            <p:cNvSpPr txBox="1">
              <a:spLocks noChangeArrowheads="1"/>
            </p:cNvSpPr>
            <p:nvPr/>
          </p:nvSpPr>
          <p:spPr bwMode="auto">
            <a:xfrm>
              <a:off x="1654" y="1750"/>
              <a:ext cx="255"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r">
                <a:spcBef>
                  <a:spcPct val="20000"/>
                </a:spcBef>
                <a:spcAft>
                  <a:spcPct val="0"/>
                </a:spcAft>
                <a:buClr>
                  <a:schemeClr val="accent2"/>
                </a:buClr>
                <a:buFont typeface="Monotype Sorts" pitchFamily="2" charset="2"/>
                <a:buNone/>
              </a:pPr>
              <a:r>
                <a:rPr lang="en-US" altLang="en-US" sz="1600" b="0"/>
                <a:t>No</a:t>
              </a:r>
              <a:endParaRPr lang="en-US" altLang="en-US" sz="1600" b="0">
                <a:solidFill>
                  <a:schemeClr val="bg2"/>
                </a:solidFill>
              </a:endParaRPr>
            </a:p>
          </p:txBody>
        </p:sp>
        <p:sp>
          <p:nvSpPr>
            <p:cNvPr id="10267" name="Text Box 23"/>
            <p:cNvSpPr txBox="1">
              <a:spLocks noChangeArrowheads="1"/>
            </p:cNvSpPr>
            <p:nvPr/>
          </p:nvSpPr>
          <p:spPr bwMode="auto">
            <a:xfrm>
              <a:off x="2301" y="2232"/>
              <a:ext cx="534"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r">
                <a:spcBef>
                  <a:spcPct val="20000"/>
                </a:spcBef>
                <a:spcAft>
                  <a:spcPct val="0"/>
                </a:spcAft>
                <a:buClr>
                  <a:schemeClr val="accent2"/>
                </a:buClr>
                <a:buFont typeface="Monotype Sorts" pitchFamily="2" charset="2"/>
                <a:buNone/>
              </a:pPr>
              <a:r>
                <a:rPr lang="en-US" altLang="en-US" sz="1600" b="0"/>
                <a:t>Married</a:t>
              </a:r>
              <a:r>
                <a:rPr lang="en-US" altLang="en-US" sz="1600" b="0">
                  <a:solidFill>
                    <a:schemeClr val="bg2"/>
                  </a:solidFill>
                </a:rPr>
                <a:t> </a:t>
              </a:r>
            </a:p>
          </p:txBody>
        </p:sp>
        <p:sp>
          <p:nvSpPr>
            <p:cNvPr id="10268" name="Text Box 24"/>
            <p:cNvSpPr txBox="1">
              <a:spLocks noChangeArrowheads="1"/>
            </p:cNvSpPr>
            <p:nvPr/>
          </p:nvSpPr>
          <p:spPr bwMode="auto">
            <a:xfrm>
              <a:off x="945" y="2250"/>
              <a:ext cx="954"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r">
                <a:spcBef>
                  <a:spcPct val="20000"/>
                </a:spcBef>
                <a:spcAft>
                  <a:spcPct val="0"/>
                </a:spcAft>
                <a:buClr>
                  <a:schemeClr val="accent2"/>
                </a:buClr>
                <a:buFont typeface="Monotype Sorts" pitchFamily="2" charset="2"/>
                <a:buNone/>
              </a:pPr>
              <a:r>
                <a:rPr lang="en-US" altLang="en-US" sz="1600" b="0"/>
                <a:t>Single, Divorced</a:t>
              </a:r>
              <a:endParaRPr lang="en-US" altLang="en-US" sz="1600" b="0">
                <a:solidFill>
                  <a:schemeClr val="bg2"/>
                </a:solidFill>
              </a:endParaRPr>
            </a:p>
          </p:txBody>
        </p:sp>
        <p:sp>
          <p:nvSpPr>
            <p:cNvPr id="10269" name="Text Box 25"/>
            <p:cNvSpPr txBox="1">
              <a:spLocks noChangeArrowheads="1"/>
            </p:cNvSpPr>
            <p:nvPr/>
          </p:nvSpPr>
          <p:spPr bwMode="auto">
            <a:xfrm>
              <a:off x="654" y="2749"/>
              <a:ext cx="414"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r">
                <a:spcBef>
                  <a:spcPct val="20000"/>
                </a:spcBef>
                <a:spcAft>
                  <a:spcPct val="0"/>
                </a:spcAft>
                <a:buClr>
                  <a:schemeClr val="accent2"/>
                </a:buClr>
                <a:buFont typeface="Monotype Sorts" pitchFamily="2" charset="2"/>
                <a:buNone/>
              </a:pPr>
              <a:r>
                <a:rPr lang="en-US" altLang="en-US" sz="1600" b="0"/>
                <a:t>&lt; 80K</a:t>
              </a:r>
              <a:endParaRPr lang="en-US" altLang="en-US" sz="1600" b="0">
                <a:solidFill>
                  <a:schemeClr val="bg2"/>
                </a:solidFill>
              </a:endParaRPr>
            </a:p>
          </p:txBody>
        </p:sp>
        <p:sp>
          <p:nvSpPr>
            <p:cNvPr id="10270" name="Text Box 26"/>
            <p:cNvSpPr txBox="1">
              <a:spLocks noChangeArrowheads="1"/>
            </p:cNvSpPr>
            <p:nvPr/>
          </p:nvSpPr>
          <p:spPr bwMode="auto">
            <a:xfrm>
              <a:off x="1772" y="2749"/>
              <a:ext cx="414"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r">
                <a:spcBef>
                  <a:spcPct val="20000"/>
                </a:spcBef>
                <a:spcAft>
                  <a:spcPct val="0"/>
                </a:spcAft>
                <a:buClr>
                  <a:schemeClr val="accent2"/>
                </a:buClr>
                <a:buFont typeface="Monotype Sorts" pitchFamily="2" charset="2"/>
                <a:buNone/>
              </a:pPr>
              <a:r>
                <a:rPr lang="en-US" altLang="en-US" sz="1600" b="0"/>
                <a:t>&gt; 80K</a:t>
              </a:r>
              <a:endParaRPr lang="en-US" altLang="en-US" sz="1600" b="0">
                <a:solidFill>
                  <a:schemeClr val="bg2"/>
                </a:solidFill>
              </a:endParaRPr>
            </a:p>
          </p:txBody>
        </p:sp>
      </p:grpSp>
      <p:graphicFrame>
        <p:nvGraphicFramePr>
          <p:cNvPr id="10244" name="Object 27"/>
          <p:cNvGraphicFramePr>
            <a:graphicFrameLocks noChangeAspect="1"/>
          </p:cNvGraphicFramePr>
          <p:nvPr/>
        </p:nvGraphicFramePr>
        <p:xfrm>
          <a:off x="4953000" y="1600200"/>
          <a:ext cx="3343275" cy="1133475"/>
        </p:xfrm>
        <a:graphic>
          <a:graphicData uri="http://schemas.openxmlformats.org/presentationml/2006/ole">
            <mc:AlternateContent xmlns:mc="http://schemas.openxmlformats.org/markup-compatibility/2006">
              <mc:Choice xmlns:v="urn:schemas-microsoft-com:vml" Requires="v">
                <p:oleObj spid="_x0000_s10346" name="Document" r:id="rId3" imgW="4651248" imgH="1575816" progId="Word.Document.8">
                  <p:embed/>
                </p:oleObj>
              </mc:Choice>
              <mc:Fallback>
                <p:oleObj name="Document" r:id="rId3" imgW="4651248" imgH="1575816" progId="Word.Document.8">
                  <p:embed/>
                  <p:pic>
                    <p:nvPicPr>
                      <p:cNvPr id="0" name="Object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600200"/>
                        <a:ext cx="3343275" cy="1133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45" name="Text Box 28"/>
          <p:cNvSpPr txBox="1">
            <a:spLocks noChangeArrowheads="1"/>
          </p:cNvSpPr>
          <p:nvPr/>
        </p:nvSpPr>
        <p:spPr bwMode="auto">
          <a:xfrm>
            <a:off x="4800600" y="1143000"/>
            <a:ext cx="1600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lnSpc>
                <a:spcPct val="80000"/>
              </a:lnSpc>
              <a:spcBef>
                <a:spcPct val="20000"/>
              </a:spcBef>
              <a:spcAft>
                <a:spcPct val="0"/>
              </a:spcAft>
              <a:buClr>
                <a:schemeClr val="accent2"/>
              </a:buClr>
              <a:buFont typeface="Monotype Sorts" pitchFamily="2" charset="2"/>
              <a:buNone/>
            </a:pPr>
            <a:r>
              <a:rPr lang="en-US" altLang="en-US" sz="2000">
                <a:solidFill>
                  <a:schemeClr val="tx2"/>
                </a:solidFill>
              </a:rPr>
              <a:t>Test Data</a:t>
            </a:r>
            <a:endParaRPr lang="en-US" altLang="en-US" sz="2000" b="0">
              <a:solidFill>
                <a:schemeClr val="bg2"/>
              </a:solidFill>
            </a:endParaRPr>
          </a:p>
        </p:txBody>
      </p:sp>
      <p:sp>
        <p:nvSpPr>
          <p:cNvPr id="10246" name="Text Box 29"/>
          <p:cNvSpPr txBox="1">
            <a:spLocks noChangeArrowheads="1"/>
          </p:cNvSpPr>
          <p:nvPr/>
        </p:nvSpPr>
        <p:spPr bwMode="auto">
          <a:xfrm>
            <a:off x="990600" y="1447800"/>
            <a:ext cx="3429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nSpc>
                <a:spcPct val="80000"/>
              </a:lnSpc>
              <a:spcBef>
                <a:spcPct val="20000"/>
              </a:spcBef>
              <a:spcAft>
                <a:spcPct val="0"/>
              </a:spcAft>
              <a:buClr>
                <a:schemeClr val="accent2"/>
              </a:buClr>
              <a:buFont typeface="Monotype Sorts" pitchFamily="2" charset="2"/>
              <a:buNone/>
            </a:pPr>
            <a:r>
              <a:rPr lang="en-US" altLang="en-US" sz="2000" b="0"/>
              <a:t>Start from the root of tree.</a:t>
            </a:r>
          </a:p>
        </p:txBody>
      </p:sp>
      <p:sp>
        <p:nvSpPr>
          <p:cNvPr id="10247" name="Line 30"/>
          <p:cNvSpPr>
            <a:spLocks noChangeShapeType="1"/>
          </p:cNvSpPr>
          <p:nvPr/>
        </p:nvSpPr>
        <p:spPr bwMode="auto">
          <a:xfrm>
            <a:off x="2133600" y="1828800"/>
            <a:ext cx="0" cy="457200"/>
          </a:xfrm>
          <a:prstGeom prst="line">
            <a:avLst/>
          </a:prstGeom>
          <a:noFill/>
          <a:ln w="15875">
            <a:solidFill>
              <a:srgbClr val="FF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altLang="en-US" smtClean="0"/>
              <a:t>Model Evaluation</a:t>
            </a:r>
          </a:p>
        </p:txBody>
      </p:sp>
      <p:sp>
        <p:nvSpPr>
          <p:cNvPr id="99331" name="Rectangle 3"/>
          <p:cNvSpPr>
            <a:spLocks noGrp="1" noChangeArrowheads="1"/>
          </p:cNvSpPr>
          <p:nvPr>
            <p:ph type="body" idx="1"/>
          </p:nvPr>
        </p:nvSpPr>
        <p:spPr/>
        <p:txBody>
          <a:bodyPr/>
          <a:lstStyle/>
          <a:p>
            <a:r>
              <a:rPr lang="en-US" altLang="en-US" smtClean="0"/>
              <a:t>Metrics for Performance Evaluation</a:t>
            </a:r>
          </a:p>
          <a:p>
            <a:pPr lvl="1"/>
            <a:r>
              <a:rPr lang="en-US" altLang="en-US" smtClean="0"/>
              <a:t>How to evaluate the performance of a model?</a:t>
            </a:r>
          </a:p>
          <a:p>
            <a:pPr lvl="1">
              <a:buFont typeface="Arial" charset="0"/>
              <a:buNone/>
            </a:pPr>
            <a:endParaRPr lang="en-US" altLang="en-US" smtClean="0"/>
          </a:p>
          <a:p>
            <a:r>
              <a:rPr lang="en-US" altLang="en-US" smtClean="0"/>
              <a:t>Methods for Performance Evaluation</a:t>
            </a:r>
          </a:p>
          <a:p>
            <a:pPr lvl="1"/>
            <a:r>
              <a:rPr lang="en-US" altLang="en-US" smtClean="0"/>
              <a:t>How to obtain reliable estimates?</a:t>
            </a:r>
          </a:p>
          <a:p>
            <a:pPr lvl="1"/>
            <a:endParaRPr lang="en-US" altLang="en-US" smtClean="0"/>
          </a:p>
          <a:p>
            <a:r>
              <a:rPr lang="en-US" altLang="en-US" smtClean="0">
                <a:solidFill>
                  <a:srgbClr val="FF0000"/>
                </a:solidFill>
              </a:rPr>
              <a:t>Methods for Model Comparison</a:t>
            </a:r>
          </a:p>
          <a:p>
            <a:pPr lvl="1"/>
            <a:r>
              <a:rPr lang="en-US" altLang="en-US" smtClean="0"/>
              <a:t>How to compare the relative performance among competing models?</a:t>
            </a:r>
          </a:p>
          <a:p>
            <a:pPr lvl="1"/>
            <a:endParaRPr lang="en-US" altLang="en-US" smtClean="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381000" y="152400"/>
            <a:ext cx="8534400" cy="533400"/>
          </a:xfrm>
        </p:spPr>
        <p:txBody>
          <a:bodyPr/>
          <a:lstStyle/>
          <a:p>
            <a:r>
              <a:rPr lang="en-US" altLang="en-US" smtClean="0"/>
              <a:t>ROC (Receiver Operating Characteristic)</a:t>
            </a:r>
          </a:p>
        </p:txBody>
      </p:sp>
      <p:sp>
        <p:nvSpPr>
          <p:cNvPr id="100355" name="Rectangle 3"/>
          <p:cNvSpPr>
            <a:spLocks noGrp="1" noChangeArrowheads="1"/>
          </p:cNvSpPr>
          <p:nvPr>
            <p:ph type="body" idx="1"/>
          </p:nvPr>
        </p:nvSpPr>
        <p:spPr/>
        <p:txBody>
          <a:bodyPr/>
          <a:lstStyle/>
          <a:p>
            <a:pPr>
              <a:lnSpc>
                <a:spcPct val="90000"/>
              </a:lnSpc>
            </a:pPr>
            <a:r>
              <a:rPr lang="en-US" altLang="en-US" smtClean="0"/>
              <a:t>Developed in 1950s for signal detection theory to analyze noisy signals </a:t>
            </a:r>
          </a:p>
          <a:p>
            <a:pPr lvl="1">
              <a:lnSpc>
                <a:spcPct val="90000"/>
              </a:lnSpc>
            </a:pPr>
            <a:r>
              <a:rPr lang="en-US" altLang="en-US" smtClean="0"/>
              <a:t>Characterize the trade-off between positive hits and false alarms</a:t>
            </a:r>
          </a:p>
          <a:p>
            <a:pPr>
              <a:lnSpc>
                <a:spcPct val="90000"/>
              </a:lnSpc>
            </a:pPr>
            <a:r>
              <a:rPr lang="en-US" altLang="en-US" smtClean="0"/>
              <a:t>ROC curve plots TP (on the y-axis) against FP (on the x-axis)</a:t>
            </a:r>
          </a:p>
          <a:p>
            <a:pPr>
              <a:lnSpc>
                <a:spcPct val="90000"/>
              </a:lnSpc>
            </a:pPr>
            <a:r>
              <a:rPr lang="en-US" altLang="en-US" smtClean="0"/>
              <a:t>Performance of each classifier represented as a point on the ROC curve</a:t>
            </a:r>
          </a:p>
          <a:p>
            <a:pPr lvl="1">
              <a:lnSpc>
                <a:spcPct val="90000"/>
              </a:lnSpc>
            </a:pPr>
            <a:r>
              <a:rPr lang="en-US" altLang="en-US" smtClean="0"/>
              <a:t>changing the threshold of algorithm, sample distribution or cost matrix changes the location of the point</a:t>
            </a:r>
          </a:p>
          <a:p>
            <a:pPr>
              <a:lnSpc>
                <a:spcPct val="90000"/>
              </a:lnSpc>
            </a:pPr>
            <a:endParaRPr lang="en-US" altLang="en-US" smtClean="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altLang="en-US" smtClean="0"/>
              <a:t>ROC Curve</a:t>
            </a:r>
          </a:p>
        </p:txBody>
      </p:sp>
      <p:pic>
        <p:nvPicPr>
          <p:cNvPr id="101379" name="Picture 3"/>
          <p:cNvPicPr>
            <a:picLocks noChangeAspect="1" noChangeArrowheads="1"/>
          </p:cNvPicPr>
          <p:nvPr/>
        </p:nvPicPr>
        <p:blipFill>
          <a:blip r:embed="rId2">
            <a:extLst>
              <a:ext uri="{28A0092B-C50C-407E-A947-70E740481C1C}">
                <a14:useLocalDpi xmlns:a14="http://schemas.microsoft.com/office/drawing/2010/main" val="0"/>
              </a:ext>
            </a:extLst>
          </a:blip>
          <a:srcRect l="4286" r="5714"/>
          <a:stretch>
            <a:fillRect/>
          </a:stretch>
        </p:blipFill>
        <p:spPr bwMode="auto">
          <a:xfrm>
            <a:off x="0" y="1828800"/>
            <a:ext cx="4343400" cy="361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1380" name="Oval 4"/>
          <p:cNvSpPr>
            <a:spLocks noChangeArrowheads="1"/>
          </p:cNvSpPr>
          <p:nvPr/>
        </p:nvSpPr>
        <p:spPr bwMode="auto">
          <a:xfrm>
            <a:off x="5273675" y="3886200"/>
            <a:ext cx="76200" cy="76200"/>
          </a:xfrm>
          <a:prstGeom prst="ellipse">
            <a:avLst/>
          </a:prstGeom>
          <a:solidFill>
            <a:srgbClr val="0000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grpSp>
        <p:nvGrpSpPr>
          <p:cNvPr id="976901" name="Group 5"/>
          <p:cNvGrpSpPr>
            <a:grpSpLocks/>
          </p:cNvGrpSpPr>
          <p:nvPr/>
        </p:nvGrpSpPr>
        <p:grpSpPr bwMode="auto">
          <a:xfrm>
            <a:off x="457200" y="1676400"/>
            <a:ext cx="8534400" cy="4648200"/>
            <a:chOff x="288" y="1056"/>
            <a:chExt cx="5376" cy="2928"/>
          </a:xfrm>
        </p:grpSpPr>
        <p:pic>
          <p:nvPicPr>
            <p:cNvPr id="101383" name="Picture 6"/>
            <p:cNvPicPr>
              <a:picLocks noChangeAspect="1" noChangeArrowheads="1"/>
            </p:cNvPicPr>
            <p:nvPr/>
          </p:nvPicPr>
          <p:blipFill>
            <a:blip r:embed="rId3">
              <a:extLst>
                <a:ext uri="{28A0092B-C50C-407E-A947-70E740481C1C}">
                  <a14:useLocalDpi xmlns:a14="http://schemas.microsoft.com/office/drawing/2010/main" val="0"/>
                </a:ext>
              </a:extLst>
            </a:blip>
            <a:srcRect l="3069" r="6557"/>
            <a:stretch>
              <a:fillRect/>
            </a:stretch>
          </p:blipFill>
          <p:spPr bwMode="auto">
            <a:xfrm>
              <a:off x="2736" y="1056"/>
              <a:ext cx="2928" cy="2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1384" name="Text Box 7"/>
            <p:cNvSpPr txBox="1">
              <a:spLocks noChangeArrowheads="1"/>
            </p:cNvSpPr>
            <p:nvPr/>
          </p:nvSpPr>
          <p:spPr bwMode="auto">
            <a:xfrm>
              <a:off x="288" y="3408"/>
              <a:ext cx="3360" cy="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50000"/>
                </a:spcBef>
                <a:spcAft>
                  <a:spcPct val="0"/>
                </a:spcAft>
                <a:buClrTx/>
                <a:buSzTx/>
                <a:buFontTx/>
                <a:buNone/>
              </a:pPr>
              <a:r>
                <a:rPr lang="en-US" altLang="en-US" sz="2000" dirty="0"/>
                <a:t>At threshold t:</a:t>
              </a:r>
            </a:p>
            <a:p>
              <a:pPr>
                <a:spcBef>
                  <a:spcPct val="50000"/>
                </a:spcBef>
                <a:spcAft>
                  <a:spcPct val="0"/>
                </a:spcAft>
                <a:buClrTx/>
                <a:buSzTx/>
                <a:buFontTx/>
                <a:buNone/>
              </a:pPr>
              <a:r>
                <a:rPr lang="en-US" altLang="en-US" sz="2000" dirty="0"/>
                <a:t>TP=0.5, FN=0.5, FP=0.12, </a:t>
              </a:r>
              <a:r>
                <a:rPr lang="en-US" altLang="en-US" sz="2000" dirty="0" smtClean="0"/>
                <a:t>TN=0.88</a:t>
              </a:r>
              <a:endParaRPr lang="en-US" altLang="en-US" sz="2000" dirty="0"/>
            </a:p>
          </p:txBody>
        </p:sp>
        <p:sp>
          <p:nvSpPr>
            <p:cNvPr id="101385" name="Line 8"/>
            <p:cNvSpPr>
              <a:spLocks noChangeShapeType="1"/>
            </p:cNvSpPr>
            <p:nvPr/>
          </p:nvSpPr>
          <p:spPr bwMode="auto">
            <a:xfrm flipV="1">
              <a:off x="2160" y="2544"/>
              <a:ext cx="1104" cy="1104"/>
            </a:xfrm>
            <a:prstGeom prst="line">
              <a:avLst/>
            </a:prstGeom>
            <a:noFill/>
            <a:ln w="3810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1382" name="Text Box 9"/>
          <p:cNvSpPr txBox="1">
            <a:spLocks noChangeArrowheads="1"/>
          </p:cNvSpPr>
          <p:nvPr/>
        </p:nvSpPr>
        <p:spPr bwMode="auto">
          <a:xfrm>
            <a:off x="228600" y="1066800"/>
            <a:ext cx="82296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50000"/>
              </a:spcBef>
              <a:spcAft>
                <a:spcPct val="0"/>
              </a:spcAft>
              <a:buClrTx/>
              <a:buSzTx/>
              <a:buFontTx/>
              <a:buNone/>
            </a:pPr>
            <a:r>
              <a:rPr lang="en-US" altLang="en-US" sz="1800"/>
              <a:t>- 1-dimensional data set containing 2 classes (positive and negative)</a:t>
            </a:r>
          </a:p>
          <a:p>
            <a:pPr>
              <a:spcBef>
                <a:spcPct val="50000"/>
              </a:spcBef>
              <a:spcAft>
                <a:spcPct val="0"/>
              </a:spcAft>
              <a:buClrTx/>
              <a:buSzTx/>
              <a:buFontTx/>
              <a:buNone/>
            </a:pPr>
            <a:r>
              <a:rPr lang="en-US" altLang="en-US" sz="1800"/>
              <a:t>- any points located at x &gt; t is classified as positive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9769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US" altLang="en-US" smtClean="0"/>
              <a:t>ROC Curve</a:t>
            </a:r>
          </a:p>
        </p:txBody>
      </p:sp>
      <p:sp>
        <p:nvSpPr>
          <p:cNvPr id="102403" name="Rectangle 3"/>
          <p:cNvSpPr>
            <a:spLocks noGrp="1" noChangeArrowheads="1"/>
          </p:cNvSpPr>
          <p:nvPr>
            <p:ph type="body" idx="1"/>
          </p:nvPr>
        </p:nvSpPr>
        <p:spPr>
          <a:xfrm>
            <a:off x="304800" y="1143000"/>
            <a:ext cx="4343400" cy="5181600"/>
          </a:xfrm>
        </p:spPr>
        <p:txBody>
          <a:bodyPr/>
          <a:lstStyle/>
          <a:p>
            <a:pPr>
              <a:buFont typeface="Monotype Sorts" pitchFamily="2" charset="2"/>
              <a:buNone/>
            </a:pPr>
            <a:r>
              <a:rPr lang="en-US" altLang="en-US" sz="2400" smtClean="0"/>
              <a:t>(TP,FP):</a:t>
            </a:r>
          </a:p>
          <a:p>
            <a:r>
              <a:rPr lang="en-US" altLang="en-US" sz="2400" smtClean="0"/>
              <a:t>(0,0): declare everything</a:t>
            </a:r>
            <a:br>
              <a:rPr lang="en-US" altLang="en-US" sz="2400" smtClean="0"/>
            </a:br>
            <a:r>
              <a:rPr lang="en-US" altLang="en-US" sz="2400" smtClean="0"/>
              <a:t>          to be negative class</a:t>
            </a:r>
          </a:p>
          <a:p>
            <a:r>
              <a:rPr lang="en-US" altLang="en-US" sz="2400" smtClean="0"/>
              <a:t>(1,1): declare everything</a:t>
            </a:r>
            <a:br>
              <a:rPr lang="en-US" altLang="en-US" sz="2400" smtClean="0"/>
            </a:br>
            <a:r>
              <a:rPr lang="en-US" altLang="en-US" sz="2400" smtClean="0"/>
              <a:t>         to be positive class</a:t>
            </a:r>
          </a:p>
          <a:p>
            <a:r>
              <a:rPr lang="en-US" altLang="en-US" sz="2400" smtClean="0"/>
              <a:t>(1,0): ideal</a:t>
            </a:r>
          </a:p>
          <a:p>
            <a:pPr>
              <a:buFont typeface="Monotype Sorts" pitchFamily="2" charset="2"/>
              <a:buNone/>
            </a:pPr>
            <a:endParaRPr lang="en-US" altLang="en-US" sz="2400" smtClean="0"/>
          </a:p>
          <a:p>
            <a:r>
              <a:rPr lang="en-US" altLang="en-US" sz="2400" smtClean="0"/>
              <a:t>Diagonal line:</a:t>
            </a:r>
          </a:p>
          <a:p>
            <a:pPr lvl="1"/>
            <a:r>
              <a:rPr lang="en-US" altLang="en-US" sz="2400" smtClean="0"/>
              <a:t>Random guessing</a:t>
            </a:r>
          </a:p>
          <a:p>
            <a:pPr lvl="1"/>
            <a:r>
              <a:rPr lang="en-US" altLang="en-US" sz="2400" smtClean="0"/>
              <a:t>Below diagonal line:</a:t>
            </a:r>
          </a:p>
          <a:p>
            <a:pPr lvl="2"/>
            <a:r>
              <a:rPr lang="en-US" altLang="en-US" sz="2000" smtClean="0"/>
              <a:t> prediction is opposite of the true class</a:t>
            </a:r>
          </a:p>
        </p:txBody>
      </p:sp>
      <p:pic>
        <p:nvPicPr>
          <p:cNvPr id="102404" name="Picture 4"/>
          <p:cNvPicPr>
            <a:picLocks noChangeAspect="1" noChangeArrowheads="1"/>
          </p:cNvPicPr>
          <p:nvPr/>
        </p:nvPicPr>
        <p:blipFill>
          <a:blip r:embed="rId2">
            <a:extLst>
              <a:ext uri="{28A0092B-C50C-407E-A947-70E740481C1C}">
                <a14:useLocalDpi xmlns:a14="http://schemas.microsoft.com/office/drawing/2010/main" val="0"/>
              </a:ext>
            </a:extLst>
          </a:blip>
          <a:srcRect l="3069" r="6557"/>
          <a:stretch>
            <a:fillRect/>
          </a:stretch>
        </p:blipFill>
        <p:spPr bwMode="auto">
          <a:xfrm>
            <a:off x="4267200" y="1143000"/>
            <a:ext cx="48006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US" altLang="en-US" smtClean="0"/>
              <a:t>Using ROC for Model Comparison</a:t>
            </a:r>
          </a:p>
        </p:txBody>
      </p:sp>
      <p:pic>
        <p:nvPicPr>
          <p:cNvPr id="103427" name="Picture 3"/>
          <p:cNvPicPr>
            <a:picLocks noChangeAspect="1" noChangeArrowheads="1"/>
          </p:cNvPicPr>
          <p:nvPr/>
        </p:nvPicPr>
        <p:blipFill>
          <a:blip r:embed="rId2">
            <a:extLst>
              <a:ext uri="{28A0092B-C50C-407E-A947-70E740481C1C}">
                <a14:useLocalDpi xmlns:a14="http://schemas.microsoft.com/office/drawing/2010/main" val="0"/>
              </a:ext>
            </a:extLst>
          </a:blip>
          <a:srcRect l="5362" r="8220"/>
          <a:stretch>
            <a:fillRect/>
          </a:stretch>
        </p:blipFill>
        <p:spPr bwMode="auto">
          <a:xfrm>
            <a:off x="76200" y="1219200"/>
            <a:ext cx="5257800" cy="45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3428" name="Rectangle 4"/>
          <p:cNvSpPr>
            <a:spLocks noChangeArrowheads="1"/>
          </p:cNvSpPr>
          <p:nvPr/>
        </p:nvSpPr>
        <p:spPr bwMode="auto">
          <a:xfrm>
            <a:off x="5410200" y="1143000"/>
            <a:ext cx="35814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292100" indent="-2921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800100" indent="-342900">
              <a:spcBef>
                <a:spcPct val="10000"/>
              </a:spcBef>
              <a:spcAft>
                <a:spcPts val="400"/>
              </a:spcAft>
              <a:buClr>
                <a:srgbClr val="0C7B9C"/>
              </a:buClr>
              <a:buSzPct val="100000"/>
              <a:buFont typeface="Arial" charset="0"/>
              <a:buChar char="–"/>
              <a:defRPr sz="2800">
                <a:solidFill>
                  <a:schemeClr val="tx1"/>
                </a:solidFill>
                <a:latin typeface="Arial" charset="0"/>
              </a:defRPr>
            </a:lvl2pPr>
            <a:lvl3pPr>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r>
              <a:rPr lang="en-US" altLang="en-US" sz="2400" b="0"/>
              <a:t>No model consistently outperform the other</a:t>
            </a:r>
          </a:p>
          <a:p>
            <a:pPr lvl="1">
              <a:buSzPct val="75000"/>
              <a:buFont typeface="Monotype Sorts" pitchFamily="2" charset="2"/>
              <a:buChar char="l"/>
            </a:pPr>
            <a:r>
              <a:rPr lang="en-US" altLang="en-US" sz="2400" b="0"/>
              <a:t>M</a:t>
            </a:r>
            <a:r>
              <a:rPr lang="en-US" altLang="en-US" sz="2400" b="0" baseline="-25000"/>
              <a:t>1</a:t>
            </a:r>
            <a:r>
              <a:rPr lang="en-US" altLang="en-US" sz="2400" b="0"/>
              <a:t> is better for small FPR</a:t>
            </a:r>
          </a:p>
          <a:p>
            <a:pPr lvl="1">
              <a:buSzPct val="75000"/>
              <a:buFont typeface="Monotype Sorts" pitchFamily="2" charset="2"/>
              <a:buChar char="l"/>
            </a:pPr>
            <a:r>
              <a:rPr lang="en-US" altLang="en-US" sz="2400" b="0"/>
              <a:t>M</a:t>
            </a:r>
            <a:r>
              <a:rPr lang="en-US" altLang="en-US" sz="2400" b="0" baseline="-25000"/>
              <a:t>2</a:t>
            </a:r>
            <a:r>
              <a:rPr lang="en-US" altLang="en-US" sz="2400" b="0"/>
              <a:t> is better for large FPR</a:t>
            </a:r>
          </a:p>
          <a:p>
            <a:pPr lvl="1">
              <a:buSzPct val="75000"/>
              <a:buFont typeface="Monotype Sorts" pitchFamily="2" charset="2"/>
              <a:buNone/>
            </a:pPr>
            <a:endParaRPr lang="en-US" altLang="en-US" sz="1000" b="0"/>
          </a:p>
          <a:p>
            <a:r>
              <a:rPr lang="en-US" altLang="en-US" sz="2400" b="0"/>
              <a:t>Area Under the ROC curve</a:t>
            </a:r>
          </a:p>
          <a:p>
            <a:pPr lvl="1">
              <a:buSzPct val="75000"/>
              <a:buFont typeface="Monotype Sorts" pitchFamily="2" charset="2"/>
              <a:buChar char="l"/>
            </a:pPr>
            <a:r>
              <a:rPr lang="en-US" altLang="en-US" sz="1800" b="0"/>
              <a:t>Ideal: </a:t>
            </a:r>
          </a:p>
          <a:p>
            <a:pPr lvl="2">
              <a:buClr>
                <a:schemeClr val="tx1"/>
              </a:buClr>
              <a:buSzPct val="75000"/>
              <a:buFont typeface="Wingdings" pitchFamily="2" charset="2"/>
              <a:buChar char="§"/>
            </a:pPr>
            <a:r>
              <a:rPr lang="en-US" altLang="en-US" sz="1800" b="0"/>
              <a:t> Area = 1</a:t>
            </a:r>
          </a:p>
          <a:p>
            <a:pPr lvl="1">
              <a:buSzPct val="75000"/>
              <a:buFont typeface="Monotype Sorts" pitchFamily="2" charset="2"/>
              <a:buChar char="l"/>
            </a:pPr>
            <a:r>
              <a:rPr lang="en-US" altLang="en-US" sz="1800" b="0"/>
              <a:t>Random guess:</a:t>
            </a:r>
          </a:p>
          <a:p>
            <a:pPr lvl="2">
              <a:buClr>
                <a:schemeClr val="tx1"/>
              </a:buClr>
              <a:buSzPct val="75000"/>
              <a:buFont typeface="Wingdings" pitchFamily="2" charset="2"/>
              <a:buChar char="§"/>
            </a:pPr>
            <a:r>
              <a:rPr lang="en-US" altLang="en-US" sz="1800" b="0"/>
              <a:t> Area = 0.5</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altLang="en-US" smtClean="0"/>
              <a:t>How to Construct an ROC curve</a:t>
            </a:r>
          </a:p>
        </p:txBody>
      </p:sp>
      <p:graphicFrame>
        <p:nvGraphicFramePr>
          <p:cNvPr id="979971" name="Group 3"/>
          <p:cNvGraphicFramePr>
            <a:graphicFrameLocks noGrp="1"/>
          </p:cNvGraphicFramePr>
          <p:nvPr/>
        </p:nvGraphicFramePr>
        <p:xfrm>
          <a:off x="381000" y="1371600"/>
          <a:ext cx="3886200" cy="4064004"/>
        </p:xfrm>
        <a:graphic>
          <a:graphicData uri="http://schemas.openxmlformats.org/drawingml/2006/table">
            <a:tbl>
              <a:tblPr/>
              <a:tblGrid>
                <a:gridCol w="1295400"/>
                <a:gridCol w="1295400"/>
                <a:gridCol w="1295400"/>
              </a:tblGrid>
              <a:tr h="369888">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1800" b="0" i="0" u="none" strike="noStrike" cap="none" normalizeH="0" baseline="0" smtClean="0">
                          <a:ln>
                            <a:noFill/>
                          </a:ln>
                          <a:solidFill>
                            <a:schemeClr val="tx1"/>
                          </a:solidFill>
                          <a:effectLst/>
                          <a:latin typeface="Arial" charset="0"/>
                        </a:rPr>
                        <a:t>Instance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1800" b="0" i="0" u="none" strike="noStrike" cap="none" normalizeH="0" baseline="0" smtClean="0">
                          <a:ln>
                            <a:noFill/>
                          </a:ln>
                          <a:solidFill>
                            <a:schemeClr val="tx1"/>
                          </a:solidFill>
                          <a:effectLst/>
                          <a:latin typeface="Arial" charset="0"/>
                        </a:rPr>
                        <a:t>P(+|A)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1800" b="0" i="0" u="none" strike="noStrike" cap="none" normalizeH="0" baseline="0" smtClean="0">
                          <a:ln>
                            <a:noFill/>
                          </a:ln>
                          <a:solidFill>
                            <a:schemeClr val="tx1"/>
                          </a:solidFill>
                          <a:effectLst/>
                          <a:latin typeface="Arial" charset="0"/>
                        </a:rPr>
                        <a:t>True Class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300">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1800" b="0" i="0" u="none" strike="noStrike" cap="none" normalizeH="0" baseline="0" smtClean="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1800" b="0" i="0" u="none" strike="noStrike" cap="none" normalizeH="0" baseline="0" smtClean="0">
                          <a:ln>
                            <a:noFill/>
                          </a:ln>
                          <a:solidFill>
                            <a:schemeClr val="tx1"/>
                          </a:solidFill>
                          <a:effectLst/>
                          <a:latin typeface="Arial" charset="0"/>
                        </a:rPr>
                        <a:t>0.95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18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1800" b="0" i="0" u="none" strike="noStrike" cap="none" normalizeH="0" baseline="0" smtClean="0">
                          <a:ln>
                            <a:noFill/>
                          </a:ln>
                          <a:solidFill>
                            <a:schemeClr val="tx1"/>
                          </a:solidFill>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1800" b="0" i="0" u="none" strike="noStrike" cap="none" normalizeH="0" baseline="0" smtClean="0">
                          <a:ln>
                            <a:noFill/>
                          </a:ln>
                          <a:solidFill>
                            <a:schemeClr val="tx1"/>
                          </a:solidFill>
                          <a:effectLst/>
                          <a:latin typeface="Arial" charset="0"/>
                        </a:rPr>
                        <a:t>0.93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18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1800" b="0" i="0" u="none" strike="noStrike" cap="none" normalizeH="0" baseline="0" smtClean="0">
                          <a:ln>
                            <a:noFill/>
                          </a:ln>
                          <a:solidFill>
                            <a:schemeClr val="tx1"/>
                          </a:solidFill>
                          <a:effectLst/>
                          <a:latin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1800" b="0" i="0" u="none" strike="noStrike" cap="none" normalizeH="0" baseline="0" smtClean="0">
                          <a:ln>
                            <a:noFill/>
                          </a:ln>
                          <a:solidFill>
                            <a:schemeClr val="tx1"/>
                          </a:solidFill>
                          <a:effectLst/>
                          <a:latin typeface="Arial" charset="0"/>
                        </a:rPr>
                        <a:t>0.87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18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1800" b="0" i="0" u="none" strike="noStrike" cap="none" normalizeH="0" baseline="0" smtClean="0">
                          <a:ln>
                            <a:noFill/>
                          </a:ln>
                          <a:solidFill>
                            <a:schemeClr val="tx1"/>
                          </a:solidFill>
                          <a:effectLst/>
                          <a:latin typeface="Arial"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1800" b="0" i="0" u="none" strike="noStrike" cap="none" normalizeH="0" baseline="0" smtClean="0">
                          <a:ln>
                            <a:noFill/>
                          </a:ln>
                          <a:solidFill>
                            <a:schemeClr val="tx1"/>
                          </a:solidFill>
                          <a:effectLst/>
                          <a:latin typeface="Arial" charset="0"/>
                        </a:rPr>
                        <a:t>0.85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18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300">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1800" b="0" i="0" u="none" strike="noStrike" cap="none" normalizeH="0" baseline="0" smtClean="0">
                          <a:ln>
                            <a:noFill/>
                          </a:ln>
                          <a:solidFill>
                            <a:schemeClr val="tx1"/>
                          </a:solidFill>
                          <a:effectLst/>
                          <a:latin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1800" b="0" i="0" u="none" strike="noStrike" cap="none" normalizeH="0" baseline="0" smtClean="0">
                          <a:ln>
                            <a:noFill/>
                          </a:ln>
                          <a:solidFill>
                            <a:schemeClr val="tx1"/>
                          </a:solidFill>
                          <a:effectLst/>
                          <a:latin typeface="Arial" charset="0"/>
                        </a:rPr>
                        <a:t>0.85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18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1800" b="0" i="0" u="none" strike="noStrike" cap="none" normalizeH="0" baseline="0" smtClean="0">
                          <a:ln>
                            <a:noFill/>
                          </a:ln>
                          <a:solidFill>
                            <a:schemeClr val="tx1"/>
                          </a:solidFill>
                          <a:effectLst/>
                          <a:latin typeface="Arial"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1800" b="0" i="0" u="none" strike="noStrike" cap="none" normalizeH="0" baseline="0" smtClean="0">
                          <a:ln>
                            <a:noFill/>
                          </a:ln>
                          <a:solidFill>
                            <a:schemeClr val="tx1"/>
                          </a:solidFill>
                          <a:effectLst/>
                          <a:latin typeface="Arial" charset="0"/>
                        </a:rPr>
                        <a:t>0.85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18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1800" b="0" i="0" u="none" strike="noStrike" cap="none" normalizeH="0" baseline="0" smtClean="0">
                          <a:ln>
                            <a:noFill/>
                          </a:ln>
                          <a:solidFill>
                            <a:schemeClr val="tx1"/>
                          </a:solidFill>
                          <a:effectLst/>
                          <a:latin typeface="Arial"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1800" b="0" i="0" u="none" strike="noStrike" cap="none" normalizeH="0" baseline="0" smtClean="0">
                          <a:ln>
                            <a:noFill/>
                          </a:ln>
                          <a:solidFill>
                            <a:schemeClr val="tx1"/>
                          </a:solidFill>
                          <a:effectLst/>
                          <a:latin typeface="Arial" charset="0"/>
                        </a:rPr>
                        <a:t>0.76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18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1800" b="0" i="0" u="none" strike="noStrike" cap="none" normalizeH="0" baseline="0" smtClean="0">
                          <a:ln>
                            <a:noFill/>
                          </a:ln>
                          <a:solidFill>
                            <a:schemeClr val="tx1"/>
                          </a:solidFill>
                          <a:effectLst/>
                          <a:latin typeface="Arial" charset="0"/>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1800" b="0" i="0" u="none" strike="noStrike" cap="none" normalizeH="0" baseline="0" smtClean="0">
                          <a:ln>
                            <a:noFill/>
                          </a:ln>
                          <a:solidFill>
                            <a:schemeClr val="tx1"/>
                          </a:solidFill>
                          <a:effectLst/>
                          <a:latin typeface="Arial" charset="0"/>
                        </a:rPr>
                        <a:t>0.53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18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300">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1800" b="0" i="0" u="none" strike="noStrike" cap="none" normalizeH="0" baseline="0" smtClean="0">
                          <a:ln>
                            <a:noFill/>
                          </a:ln>
                          <a:solidFill>
                            <a:schemeClr val="tx1"/>
                          </a:solidFill>
                          <a:effectLst/>
                          <a:latin typeface="Arial"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1800" b="0" i="0" u="none" strike="noStrike" cap="none" normalizeH="0" baseline="0" smtClean="0">
                          <a:ln>
                            <a:noFill/>
                          </a:ln>
                          <a:solidFill>
                            <a:schemeClr val="tx1"/>
                          </a:solidFill>
                          <a:effectLst/>
                          <a:latin typeface="Arial" charset="0"/>
                        </a:rPr>
                        <a:t>0.43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18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1800" b="0" i="0" u="none" strike="noStrike" cap="none" normalizeH="0" baseline="0" smtClean="0">
                          <a:ln>
                            <a:noFill/>
                          </a:ln>
                          <a:solidFill>
                            <a:schemeClr val="tx1"/>
                          </a:solidFill>
                          <a:effectLst/>
                          <a:latin typeface="Arial" charset="0"/>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1800" b="0" i="0" u="none" strike="noStrike" cap="none" normalizeH="0" baseline="0" smtClean="0">
                          <a:ln>
                            <a:noFill/>
                          </a:ln>
                          <a:solidFill>
                            <a:schemeClr val="tx1"/>
                          </a:solidFill>
                          <a:effectLst/>
                          <a:latin typeface="Arial" charset="0"/>
                        </a:rPr>
                        <a:t>0.25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18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4501" name="Text Box 53"/>
          <p:cNvSpPr txBox="1">
            <a:spLocks noChangeArrowheads="1"/>
          </p:cNvSpPr>
          <p:nvPr/>
        </p:nvSpPr>
        <p:spPr bwMode="auto">
          <a:xfrm>
            <a:off x="4572000" y="1066800"/>
            <a:ext cx="4343400" cy="502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50000"/>
              </a:spcBef>
              <a:spcAft>
                <a:spcPct val="0"/>
              </a:spcAft>
              <a:buClrTx/>
              <a:buSzTx/>
              <a:buFontTx/>
              <a:buChar char="•"/>
            </a:pPr>
            <a:r>
              <a:rPr lang="en-US" altLang="en-US" sz="2400" b="0"/>
              <a:t> Use classifier that produces posterior probability for each test instance P(+|A)</a:t>
            </a:r>
          </a:p>
          <a:p>
            <a:pPr>
              <a:spcBef>
                <a:spcPct val="50000"/>
              </a:spcBef>
              <a:spcAft>
                <a:spcPct val="0"/>
              </a:spcAft>
              <a:buClrTx/>
              <a:buSzTx/>
              <a:buFontTx/>
              <a:buChar char="•"/>
            </a:pPr>
            <a:r>
              <a:rPr lang="en-US" altLang="en-US" sz="2400" b="0"/>
              <a:t> Sort the instances according to P(+|A) in decreasing order</a:t>
            </a:r>
          </a:p>
          <a:p>
            <a:pPr>
              <a:spcBef>
                <a:spcPct val="50000"/>
              </a:spcBef>
              <a:spcAft>
                <a:spcPct val="0"/>
              </a:spcAft>
              <a:buClrTx/>
              <a:buSzTx/>
              <a:buFontTx/>
              <a:buChar char="•"/>
            </a:pPr>
            <a:r>
              <a:rPr lang="en-US" altLang="en-US" sz="2400" b="0"/>
              <a:t> Apply threshold at each unique value of P(+|A)</a:t>
            </a:r>
          </a:p>
          <a:p>
            <a:pPr>
              <a:spcBef>
                <a:spcPct val="50000"/>
              </a:spcBef>
              <a:spcAft>
                <a:spcPct val="0"/>
              </a:spcAft>
              <a:buClrTx/>
              <a:buSzTx/>
              <a:buFontTx/>
              <a:buChar char="•"/>
            </a:pPr>
            <a:r>
              <a:rPr lang="en-US" altLang="en-US" sz="2400" b="0"/>
              <a:t> Count the number of TP, FP, </a:t>
            </a:r>
            <a:br>
              <a:rPr lang="en-US" altLang="en-US" sz="2400" b="0"/>
            </a:br>
            <a:r>
              <a:rPr lang="en-US" altLang="en-US" sz="2400" b="0"/>
              <a:t>  TN, FN at each threshold</a:t>
            </a:r>
          </a:p>
          <a:p>
            <a:pPr>
              <a:spcBef>
                <a:spcPct val="50000"/>
              </a:spcBef>
              <a:spcAft>
                <a:spcPct val="0"/>
              </a:spcAft>
              <a:buClrTx/>
              <a:buSzTx/>
              <a:buFontTx/>
              <a:buChar char="•"/>
            </a:pPr>
            <a:r>
              <a:rPr lang="en-US" altLang="en-US" sz="2400" b="0"/>
              <a:t> TP rate, TPR = TP/(TP+FN)</a:t>
            </a:r>
          </a:p>
          <a:p>
            <a:pPr>
              <a:spcBef>
                <a:spcPct val="50000"/>
              </a:spcBef>
              <a:spcAft>
                <a:spcPct val="0"/>
              </a:spcAft>
              <a:buClrTx/>
              <a:buSzTx/>
              <a:buFontTx/>
              <a:buChar char="•"/>
            </a:pPr>
            <a:r>
              <a:rPr lang="en-US" altLang="en-US" sz="2400" b="0"/>
              <a:t> FP rate, FPR = FP/(FP + TN)</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altLang="en-US" smtClean="0"/>
              <a:t>How to construct an ROC curve</a:t>
            </a:r>
          </a:p>
        </p:txBody>
      </p:sp>
      <p:graphicFrame>
        <p:nvGraphicFramePr>
          <p:cNvPr id="105475" name="Object 3"/>
          <p:cNvGraphicFramePr>
            <a:graphicFrameLocks noChangeAspect="1"/>
          </p:cNvGraphicFramePr>
          <p:nvPr/>
        </p:nvGraphicFramePr>
        <p:xfrm>
          <a:off x="1447800" y="1066800"/>
          <a:ext cx="6457950" cy="2381250"/>
        </p:xfrm>
        <a:graphic>
          <a:graphicData uri="http://schemas.openxmlformats.org/presentationml/2006/ole">
            <mc:AlternateContent xmlns:mc="http://schemas.openxmlformats.org/markup-compatibility/2006">
              <mc:Choice xmlns:v="urn:schemas-microsoft-com:vml" Requires="v">
                <p:oleObj spid="_x0000_s105556" name="Document" r:id="rId3" imgW="10594848" imgH="3913632" progId="Word.Document.8">
                  <p:embed/>
                </p:oleObj>
              </mc:Choice>
              <mc:Fallback>
                <p:oleObj name="Document" r:id="rId3" imgW="10594848" imgH="3913632" progId="Word.Documen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066800"/>
                        <a:ext cx="6457950" cy="2381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05476" name="Picture 4"/>
          <p:cNvPicPr>
            <a:picLocks noChangeAspect="1" noChangeArrowheads="1"/>
          </p:cNvPicPr>
          <p:nvPr/>
        </p:nvPicPr>
        <p:blipFill>
          <a:blip r:embed="rId5">
            <a:extLst>
              <a:ext uri="{28A0092B-C50C-407E-A947-70E740481C1C}">
                <a14:useLocalDpi xmlns:a14="http://schemas.microsoft.com/office/drawing/2010/main" val="0"/>
              </a:ext>
            </a:extLst>
          </a:blip>
          <a:srcRect l="5769" t="5128" r="3847" b="5128"/>
          <a:stretch>
            <a:fillRect/>
          </a:stretch>
        </p:blipFill>
        <p:spPr bwMode="auto">
          <a:xfrm>
            <a:off x="2819400" y="3449638"/>
            <a:ext cx="3962400" cy="295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477" name="Text Box 5"/>
          <p:cNvSpPr txBox="1">
            <a:spLocks noChangeArrowheads="1"/>
          </p:cNvSpPr>
          <p:nvPr/>
        </p:nvSpPr>
        <p:spPr bwMode="auto">
          <a:xfrm>
            <a:off x="762000" y="1371600"/>
            <a:ext cx="1295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50000"/>
              </a:spcBef>
              <a:spcAft>
                <a:spcPct val="0"/>
              </a:spcAft>
              <a:buClrTx/>
              <a:buSzTx/>
              <a:buFontTx/>
              <a:buNone/>
            </a:pPr>
            <a:r>
              <a:rPr lang="en-US" altLang="en-US" sz="1400"/>
              <a:t>Threshold &gt;= </a:t>
            </a:r>
          </a:p>
        </p:txBody>
      </p:sp>
      <p:sp>
        <p:nvSpPr>
          <p:cNvPr id="105478" name="Text Box 6"/>
          <p:cNvSpPr txBox="1">
            <a:spLocks noChangeArrowheads="1"/>
          </p:cNvSpPr>
          <p:nvPr/>
        </p:nvSpPr>
        <p:spPr bwMode="auto">
          <a:xfrm>
            <a:off x="990600" y="4572000"/>
            <a:ext cx="1828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50000"/>
              </a:spcBef>
              <a:spcAft>
                <a:spcPct val="0"/>
              </a:spcAft>
              <a:buClrTx/>
              <a:buSzTx/>
              <a:buFontTx/>
              <a:buNone/>
            </a:pPr>
            <a:r>
              <a:rPr lang="en-US" altLang="en-US" sz="2000"/>
              <a:t>ROC Curve:</a:t>
            </a:r>
          </a:p>
        </p:txBody>
      </p:sp>
      <p:sp>
        <p:nvSpPr>
          <p:cNvPr id="105479" name="Line 7"/>
          <p:cNvSpPr>
            <a:spLocks noChangeShapeType="1"/>
          </p:cNvSpPr>
          <p:nvPr/>
        </p:nvSpPr>
        <p:spPr bwMode="auto">
          <a:xfrm>
            <a:off x="1219200" y="2895600"/>
            <a:ext cx="3048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480" name="Line 8"/>
          <p:cNvSpPr>
            <a:spLocks noChangeShapeType="1"/>
          </p:cNvSpPr>
          <p:nvPr/>
        </p:nvSpPr>
        <p:spPr bwMode="auto">
          <a:xfrm>
            <a:off x="1219200" y="3200400"/>
            <a:ext cx="3048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US" altLang="en-US" smtClean="0"/>
              <a:t>Test of Significance</a:t>
            </a:r>
          </a:p>
        </p:txBody>
      </p:sp>
      <p:sp>
        <p:nvSpPr>
          <p:cNvPr id="106499" name="Rectangle 3"/>
          <p:cNvSpPr>
            <a:spLocks noGrp="1" noChangeArrowheads="1"/>
          </p:cNvSpPr>
          <p:nvPr>
            <p:ph type="body" idx="1"/>
          </p:nvPr>
        </p:nvSpPr>
        <p:spPr>
          <a:xfrm>
            <a:off x="381000" y="1143000"/>
            <a:ext cx="8382000" cy="5181600"/>
          </a:xfrm>
        </p:spPr>
        <p:txBody>
          <a:bodyPr/>
          <a:lstStyle/>
          <a:p>
            <a:r>
              <a:rPr lang="en-US" altLang="en-US" smtClean="0"/>
              <a:t>Given two models:</a:t>
            </a:r>
          </a:p>
          <a:p>
            <a:pPr lvl="1"/>
            <a:r>
              <a:rPr lang="en-US" altLang="en-US" sz="2400" smtClean="0"/>
              <a:t>Model M1: accuracy = 85%, tested on 30 instances</a:t>
            </a:r>
          </a:p>
          <a:p>
            <a:pPr lvl="1"/>
            <a:r>
              <a:rPr lang="en-US" altLang="en-US" sz="2400" smtClean="0"/>
              <a:t>Model M2: accuracy = 75%, tested on 5000 instances</a:t>
            </a:r>
          </a:p>
          <a:p>
            <a:pPr lvl="4"/>
            <a:endParaRPr lang="en-US" altLang="en-US" sz="2400" smtClean="0"/>
          </a:p>
          <a:p>
            <a:r>
              <a:rPr lang="en-US" altLang="en-US" smtClean="0"/>
              <a:t>Can we say M1 is better than M2?</a:t>
            </a:r>
          </a:p>
          <a:p>
            <a:pPr lvl="1"/>
            <a:r>
              <a:rPr lang="en-US" altLang="en-US" sz="2400" smtClean="0"/>
              <a:t>How much confidence can we place on accuracy of M1 and M2?</a:t>
            </a:r>
          </a:p>
          <a:p>
            <a:pPr lvl="1"/>
            <a:r>
              <a:rPr lang="en-US" altLang="en-US" sz="2400" smtClean="0"/>
              <a:t>Can the difference in performance measure be explained as a result of random fluctuations in the test set?</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altLang="en-US" smtClean="0"/>
              <a:t>Confidence Interval for Accuracy</a:t>
            </a:r>
          </a:p>
        </p:txBody>
      </p:sp>
      <mc:AlternateContent xmlns:mc="http://schemas.openxmlformats.org/markup-compatibility/2006" xmlns:a14="http://schemas.microsoft.com/office/drawing/2010/main">
        <mc:Choice Requires="a14">
          <p:sp>
            <p:nvSpPr>
              <p:cNvPr id="107523" name="Rectangle 3"/>
              <p:cNvSpPr>
                <a:spLocks noGrp="1" noChangeArrowheads="1"/>
              </p:cNvSpPr>
              <p:nvPr>
                <p:ph type="body" idx="1"/>
              </p:nvPr>
            </p:nvSpPr>
            <p:spPr>
              <a:xfrm>
                <a:off x="304800" y="1066800"/>
                <a:ext cx="8686800" cy="5181600"/>
              </a:xfrm>
            </p:spPr>
            <p:txBody>
              <a:bodyPr/>
              <a:lstStyle/>
              <a:p>
                <a:r>
                  <a:rPr lang="en-US" altLang="en-US" dirty="0" smtClean="0"/>
                  <a:t>Prediction can be regarded as a Bernoulli trial</a:t>
                </a:r>
              </a:p>
              <a:p>
                <a:pPr lvl="1"/>
                <a:r>
                  <a:rPr lang="en-US" altLang="en-US" sz="2000" dirty="0" smtClean="0"/>
                  <a:t>A Bernoulli trial has 2 possible outcomes</a:t>
                </a:r>
              </a:p>
              <a:p>
                <a:pPr lvl="1"/>
                <a:r>
                  <a:rPr lang="en-US" altLang="en-US" sz="2000" dirty="0" smtClean="0"/>
                  <a:t>Possible outcomes for prediction: correct or wrong</a:t>
                </a:r>
              </a:p>
              <a:p>
                <a:pPr lvl="1"/>
                <a:r>
                  <a:rPr lang="en-US" altLang="en-US" sz="2000" dirty="0" smtClean="0"/>
                  <a:t>Collection of Bernoulli trials has a Binomial distribution:</a:t>
                </a:r>
              </a:p>
              <a:p>
                <a:pPr lvl="2"/>
                <a:r>
                  <a:rPr lang="en-US" altLang="en-US" sz="2000" dirty="0" smtClean="0"/>
                  <a:t> X </a:t>
                </a:r>
                <a:r>
                  <a:rPr lang="en-US" altLang="en-US" sz="2000" dirty="0" smtClean="0">
                    <a:sym typeface="Symbol" pitchFamily="18" charset="2"/>
                  </a:rPr>
                  <a:t> Bin(N, p)      </a:t>
                </a:r>
              </a:p>
              <a:p>
                <a:pPr lvl="3"/>
                <a:r>
                  <a:rPr lang="en-US" altLang="en-US" dirty="0">
                    <a:sym typeface="Symbol" pitchFamily="18" charset="2"/>
                  </a:rPr>
                  <a:t>X</a:t>
                </a:r>
                <a:r>
                  <a:rPr lang="en-US" altLang="en-US" dirty="0" smtClean="0">
                    <a:sym typeface="Symbol" pitchFamily="18" charset="2"/>
                  </a:rPr>
                  <a:t>: number of correct predictions, p = probability of correct, N is total number of predictions</a:t>
                </a:r>
              </a:p>
              <a:p>
                <a:pPr lvl="2"/>
                <a:r>
                  <a:rPr lang="en-US" altLang="en-US" sz="2000" dirty="0">
                    <a:sym typeface="Symbol" pitchFamily="18" charset="2"/>
                  </a:rPr>
                  <a:t> </a:t>
                </a:r>
                <a:r>
                  <a:rPr lang="en-US" altLang="en-US" sz="2000" dirty="0" smtClean="0">
                    <a:sym typeface="Symbol" pitchFamily="18" charset="2"/>
                  </a:rPr>
                  <a:t> </a:t>
                </a:r>
                <a14:m>
                  <m:oMath xmlns:m="http://schemas.openxmlformats.org/officeDocument/2006/math">
                    <m:r>
                      <m:rPr>
                        <m:sty m:val="p"/>
                      </m:rPr>
                      <a:rPr lang="en-US" altLang="en-US" sz="2000" b="0" i="0" smtClean="0">
                        <a:latin typeface="Cambria Math"/>
                        <a:sym typeface="Symbol" pitchFamily="18" charset="2"/>
                      </a:rPr>
                      <m:t>P</m:t>
                    </m:r>
                    <m:d>
                      <m:dPr>
                        <m:ctrlPr>
                          <a:rPr lang="en-US" altLang="en-US" sz="2000" b="0" i="1" smtClean="0">
                            <a:latin typeface="Cambria Math"/>
                            <a:sym typeface="Symbol" pitchFamily="18" charset="2"/>
                          </a:rPr>
                        </m:ctrlPr>
                      </m:dPr>
                      <m:e>
                        <m:r>
                          <m:rPr>
                            <m:sty m:val="p"/>
                          </m:rPr>
                          <a:rPr lang="en-US" altLang="en-US" sz="2000" b="0" i="0" smtClean="0">
                            <a:latin typeface="Cambria Math"/>
                            <a:sym typeface="Symbol" pitchFamily="18" charset="2"/>
                          </a:rPr>
                          <m:t>X</m:t>
                        </m:r>
                        <m:r>
                          <a:rPr lang="en-US" altLang="en-US" sz="2000" b="0" i="0" smtClean="0">
                            <a:latin typeface="Cambria Math"/>
                            <a:sym typeface="Symbol" pitchFamily="18" charset="2"/>
                          </a:rPr>
                          <m:t>=</m:t>
                        </m:r>
                        <m:r>
                          <a:rPr lang="en-US" altLang="en-US" sz="2000" b="0" i="1" smtClean="0">
                            <a:latin typeface="Cambria Math"/>
                            <a:sym typeface="Symbol" pitchFamily="18" charset="2"/>
                          </a:rPr>
                          <m:t>𝑣</m:t>
                        </m:r>
                      </m:e>
                    </m:d>
                    <m:r>
                      <a:rPr lang="en-US" altLang="en-US" sz="2000" b="0" i="0" smtClean="0">
                        <a:latin typeface="Cambria Math"/>
                        <a:sym typeface="Symbol" pitchFamily="18" charset="2"/>
                      </a:rPr>
                      <m:t>=</m:t>
                    </m:r>
                    <m:d>
                      <m:dPr>
                        <m:ctrlPr>
                          <a:rPr lang="en-US" altLang="en-US" sz="2000" i="1" smtClean="0">
                            <a:latin typeface="Cambria Math"/>
                            <a:sym typeface="Symbol" pitchFamily="18" charset="2"/>
                          </a:rPr>
                        </m:ctrlPr>
                      </m:dPr>
                      <m:e>
                        <m:f>
                          <m:fPr>
                            <m:type m:val="noBar"/>
                            <m:ctrlPr>
                              <a:rPr lang="en-US" altLang="en-US" sz="2000" i="1" smtClean="0">
                                <a:latin typeface="Cambria Math"/>
                                <a:sym typeface="Symbol" pitchFamily="18" charset="2"/>
                              </a:rPr>
                            </m:ctrlPr>
                          </m:fPr>
                          <m:num>
                            <m:r>
                              <a:rPr lang="en-US" altLang="en-US" sz="2000" b="0" i="1" smtClean="0">
                                <a:latin typeface="Cambria Math"/>
                                <a:sym typeface="Symbol" pitchFamily="18" charset="2"/>
                              </a:rPr>
                              <m:t>𝑁</m:t>
                            </m:r>
                          </m:num>
                          <m:den>
                            <m:r>
                              <a:rPr lang="en-US" altLang="en-US" sz="2000" b="0" i="1" smtClean="0">
                                <a:latin typeface="Cambria Math"/>
                                <a:sym typeface="Symbol" pitchFamily="18" charset="2"/>
                              </a:rPr>
                              <m:t>𝑣</m:t>
                            </m:r>
                          </m:den>
                        </m:f>
                      </m:e>
                    </m:d>
                    <m:sSup>
                      <m:sSupPr>
                        <m:ctrlPr>
                          <a:rPr lang="en-US" altLang="en-US" sz="2000" i="1" smtClean="0">
                            <a:latin typeface="Cambria Math"/>
                            <a:sym typeface="Symbol" pitchFamily="18" charset="2"/>
                          </a:rPr>
                        </m:ctrlPr>
                      </m:sSupPr>
                      <m:e>
                        <m:r>
                          <a:rPr lang="en-US" altLang="en-US" sz="2000" b="0" i="1" smtClean="0">
                            <a:latin typeface="Cambria Math"/>
                            <a:sym typeface="Symbol" pitchFamily="18" charset="2"/>
                          </a:rPr>
                          <m:t>𝑝</m:t>
                        </m:r>
                      </m:e>
                      <m:sup>
                        <m:r>
                          <a:rPr lang="en-US" altLang="en-US" sz="2000" b="0" i="1" smtClean="0">
                            <a:latin typeface="Cambria Math"/>
                            <a:sym typeface="Symbol" pitchFamily="18" charset="2"/>
                          </a:rPr>
                          <m:t>𝑣</m:t>
                        </m:r>
                      </m:sup>
                    </m:sSup>
                    <m:sSup>
                      <m:sSupPr>
                        <m:ctrlPr>
                          <a:rPr lang="en-US" altLang="en-US" sz="2000" i="1" smtClean="0">
                            <a:latin typeface="Cambria Math"/>
                            <a:sym typeface="Symbol" pitchFamily="18" charset="2"/>
                          </a:rPr>
                        </m:ctrlPr>
                      </m:sSupPr>
                      <m:e>
                        <m:r>
                          <a:rPr lang="en-US" altLang="en-US" sz="2000" b="0" i="1" smtClean="0">
                            <a:latin typeface="Cambria Math"/>
                            <a:sym typeface="Symbol" pitchFamily="18" charset="2"/>
                          </a:rPr>
                          <m:t>(1−</m:t>
                        </m:r>
                        <m:r>
                          <a:rPr lang="en-US" altLang="en-US" sz="2000" b="0" i="1" smtClean="0">
                            <a:latin typeface="Cambria Math"/>
                            <a:sym typeface="Symbol" pitchFamily="18" charset="2"/>
                          </a:rPr>
                          <m:t>𝑝</m:t>
                        </m:r>
                        <m:r>
                          <a:rPr lang="en-US" altLang="en-US" sz="2000" b="0" i="1" smtClean="0">
                            <a:latin typeface="Cambria Math"/>
                            <a:sym typeface="Symbol" pitchFamily="18" charset="2"/>
                          </a:rPr>
                          <m:t>)</m:t>
                        </m:r>
                      </m:e>
                      <m:sup>
                        <m:r>
                          <a:rPr lang="en-US" altLang="en-US" sz="2000" b="0" i="1" smtClean="0">
                            <a:latin typeface="Cambria Math"/>
                            <a:sym typeface="Symbol" pitchFamily="18" charset="2"/>
                          </a:rPr>
                          <m:t>𝑁</m:t>
                        </m:r>
                        <m:r>
                          <a:rPr lang="en-US" altLang="en-US" sz="2000" b="0" i="1" smtClean="0">
                            <a:latin typeface="Cambria Math"/>
                            <a:sym typeface="Symbol" pitchFamily="18" charset="2"/>
                          </a:rPr>
                          <m:t>−</m:t>
                        </m:r>
                        <m:r>
                          <a:rPr lang="en-US" altLang="en-US" sz="2000" b="0" i="1" smtClean="0">
                            <a:latin typeface="Cambria Math"/>
                            <a:sym typeface="Symbol" pitchFamily="18" charset="2"/>
                          </a:rPr>
                          <m:t>𝑣</m:t>
                        </m:r>
                      </m:sup>
                    </m:sSup>
                  </m:oMath>
                </a14:m>
                <a:endParaRPr lang="en-US" altLang="en-US" sz="2000" dirty="0" smtClean="0">
                  <a:sym typeface="Symbol" pitchFamily="18" charset="2"/>
                </a:endParaRPr>
              </a:p>
              <a:p>
                <a:pPr lvl="2"/>
                <a:endParaRPr lang="en-US" altLang="en-US" sz="2000" dirty="0" smtClean="0">
                  <a:sym typeface="Symbol" pitchFamily="18" charset="2"/>
                </a:endParaRPr>
              </a:p>
              <a:p>
                <a:pPr lvl="2"/>
                <a:r>
                  <a:rPr lang="en-US" altLang="en-US" sz="2000" dirty="0">
                    <a:sym typeface="Symbol" pitchFamily="18" charset="2"/>
                  </a:rPr>
                  <a:t> </a:t>
                </a:r>
                <a:r>
                  <a:rPr lang="en-US" altLang="en-US" sz="2000" dirty="0" smtClean="0">
                    <a:sym typeface="Symbol" pitchFamily="18" charset="2"/>
                  </a:rPr>
                  <a:t>Probability of flipping a coin 50 times and getting head 20 times</a:t>
                </a:r>
              </a:p>
              <a:p>
                <a:pPr lvl="2"/>
                <a:r>
                  <a:rPr lang="en-US" altLang="en-US" sz="2000" dirty="0" smtClean="0">
                    <a:sym typeface="Symbol" pitchFamily="18" charset="2"/>
                  </a:rPr>
                  <a:t>P(x=20) = </a:t>
                </a:r>
                <a14:m>
                  <m:oMath xmlns:m="http://schemas.openxmlformats.org/officeDocument/2006/math">
                    <m:d>
                      <m:dPr>
                        <m:ctrlPr>
                          <a:rPr lang="en-US" altLang="en-US" i="1" smtClean="0">
                            <a:latin typeface="Cambria Math"/>
                            <a:sym typeface="Symbol" pitchFamily="18" charset="2"/>
                          </a:rPr>
                        </m:ctrlPr>
                      </m:dPr>
                      <m:e>
                        <m:f>
                          <m:fPr>
                            <m:type m:val="noBar"/>
                            <m:ctrlPr>
                              <a:rPr lang="en-US" altLang="en-US" i="1" smtClean="0">
                                <a:latin typeface="Cambria Math"/>
                                <a:sym typeface="Symbol" pitchFamily="18" charset="2"/>
                              </a:rPr>
                            </m:ctrlPr>
                          </m:fPr>
                          <m:num>
                            <m:r>
                              <a:rPr lang="en-US" altLang="en-US" b="0" i="1" smtClean="0">
                                <a:latin typeface="Cambria Math"/>
                                <a:sym typeface="Symbol" pitchFamily="18" charset="2"/>
                              </a:rPr>
                              <m:t>50</m:t>
                            </m:r>
                          </m:num>
                          <m:den>
                            <m:r>
                              <a:rPr lang="en-US" altLang="en-US" b="0" i="1" smtClean="0">
                                <a:latin typeface="Cambria Math"/>
                                <a:sym typeface="Symbol" pitchFamily="18" charset="2"/>
                              </a:rPr>
                              <m:t>20</m:t>
                            </m:r>
                          </m:den>
                        </m:f>
                      </m:e>
                    </m:d>
                    <m:sSup>
                      <m:sSupPr>
                        <m:ctrlPr>
                          <a:rPr lang="en-US" altLang="en-US" i="1" smtClean="0">
                            <a:latin typeface="Cambria Math"/>
                            <a:sym typeface="Symbol" pitchFamily="18" charset="2"/>
                          </a:rPr>
                        </m:ctrlPr>
                      </m:sSupPr>
                      <m:e>
                        <m:r>
                          <a:rPr lang="en-US" altLang="en-US" b="0" i="1" smtClean="0">
                            <a:latin typeface="Cambria Math"/>
                            <a:sym typeface="Symbol" pitchFamily="18" charset="2"/>
                          </a:rPr>
                          <m:t>0.5</m:t>
                        </m:r>
                      </m:e>
                      <m:sup>
                        <m:r>
                          <a:rPr lang="en-US" altLang="en-US" b="0" i="1" smtClean="0">
                            <a:latin typeface="Cambria Math"/>
                            <a:sym typeface="Symbol" pitchFamily="18" charset="2"/>
                          </a:rPr>
                          <m:t>20</m:t>
                        </m:r>
                      </m:sup>
                    </m:sSup>
                    <m:sSup>
                      <m:sSupPr>
                        <m:ctrlPr>
                          <a:rPr lang="en-US" altLang="en-US" i="1" smtClean="0">
                            <a:latin typeface="Cambria Math"/>
                            <a:sym typeface="Symbol" pitchFamily="18" charset="2"/>
                          </a:rPr>
                        </m:ctrlPr>
                      </m:sSupPr>
                      <m:e>
                        <m:r>
                          <a:rPr lang="en-US" altLang="en-US" b="0" i="1" smtClean="0">
                            <a:latin typeface="Cambria Math"/>
                            <a:sym typeface="Symbol" pitchFamily="18" charset="2"/>
                          </a:rPr>
                          <m:t>(1−0.5)</m:t>
                        </m:r>
                      </m:e>
                      <m:sup>
                        <m:r>
                          <a:rPr lang="en-US" altLang="en-US" b="0" i="1" smtClean="0">
                            <a:latin typeface="Cambria Math"/>
                            <a:sym typeface="Symbol" pitchFamily="18" charset="2"/>
                          </a:rPr>
                          <m:t>30</m:t>
                        </m:r>
                      </m:sup>
                    </m:sSup>
                  </m:oMath>
                </a14:m>
                <a:r>
                  <a:rPr lang="en-US" altLang="en-US" dirty="0" smtClean="0"/>
                  <a:t>= 0.0419</a:t>
                </a:r>
              </a:p>
            </p:txBody>
          </p:sp>
        </mc:Choice>
        <mc:Fallback xmlns="">
          <p:sp>
            <p:nvSpPr>
              <p:cNvPr id="107523" name="Rectangle 3"/>
              <p:cNvSpPr>
                <a:spLocks noGrp="1" noRot="1" noChangeAspect="1" noMove="1" noResize="1" noEditPoints="1" noAdjustHandles="1" noChangeArrowheads="1" noChangeShapeType="1" noTextEdit="1"/>
              </p:cNvSpPr>
              <p:nvPr>
                <p:ph type="body" idx="1"/>
              </p:nvPr>
            </p:nvSpPr>
            <p:spPr>
              <a:xfrm>
                <a:off x="304800" y="1066800"/>
                <a:ext cx="8686800" cy="5181600"/>
              </a:xfrm>
              <a:blipFill rotWithShape="1">
                <a:blip r:embed="rId2"/>
                <a:stretch>
                  <a:fillRect l="-702" t="-1176"/>
                </a:stretch>
              </a:blipFill>
            </p:spPr>
            <p:txBody>
              <a:bodyPr/>
              <a:lstStyle/>
              <a:p>
                <a:r>
                  <a:rPr lang="en-US">
                    <a:noFill/>
                  </a:rPr>
                  <a:t> </a:t>
                </a:r>
              </a:p>
            </p:txBody>
          </p:sp>
        </mc:Fallback>
      </mc:AlternateContent>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altLang="en-US" smtClean="0"/>
              <a:t>Confidence Interval for Accuracy</a:t>
            </a:r>
          </a:p>
        </p:txBody>
      </p:sp>
      <p:sp>
        <p:nvSpPr>
          <p:cNvPr id="107523" name="Rectangle 3"/>
          <p:cNvSpPr>
            <a:spLocks noGrp="1" noChangeArrowheads="1"/>
          </p:cNvSpPr>
          <p:nvPr>
            <p:ph type="body" idx="1"/>
          </p:nvPr>
        </p:nvSpPr>
        <p:spPr>
          <a:xfrm>
            <a:off x="304800" y="1066800"/>
            <a:ext cx="8686800" cy="5181600"/>
          </a:xfrm>
        </p:spPr>
        <p:txBody>
          <a:bodyPr/>
          <a:lstStyle/>
          <a:p>
            <a:r>
              <a:rPr lang="en-US" altLang="en-US" dirty="0" smtClean="0"/>
              <a:t>Given </a:t>
            </a:r>
          </a:p>
          <a:p>
            <a:pPr lvl="1"/>
            <a:r>
              <a:rPr lang="en-US" altLang="en-US" dirty="0" smtClean="0"/>
              <a:t>x (# of correct predictions) or equivalently, </a:t>
            </a:r>
            <a:r>
              <a:rPr lang="en-US" altLang="en-US" dirty="0" err="1" smtClean="0"/>
              <a:t>acc</a:t>
            </a:r>
            <a:r>
              <a:rPr lang="en-US" altLang="en-US" dirty="0" smtClean="0"/>
              <a:t>=x/N, and </a:t>
            </a:r>
          </a:p>
          <a:p>
            <a:pPr lvl="1"/>
            <a:r>
              <a:rPr lang="en-US" altLang="en-US" dirty="0" smtClean="0"/>
              <a:t>N (# of test instances),</a:t>
            </a:r>
          </a:p>
          <a:p>
            <a:pPr lvl="1"/>
            <a:r>
              <a:rPr lang="en-US" altLang="en-US" dirty="0" smtClean="0"/>
              <a:t>Can we estimate</a:t>
            </a:r>
          </a:p>
          <a:p>
            <a:pPr lvl="2"/>
            <a:r>
              <a:rPr lang="en-US" altLang="en-US" dirty="0" smtClean="0"/>
              <a:t>P(</a:t>
            </a:r>
            <a:r>
              <a:rPr lang="en-US" altLang="en-US" dirty="0" err="1" smtClean="0"/>
              <a:t>acc</a:t>
            </a:r>
            <a:r>
              <a:rPr lang="en-US" altLang="en-US" dirty="0" smtClean="0"/>
              <a:t> is true accuracy of model)?</a:t>
            </a:r>
          </a:p>
          <a:p>
            <a:pPr lvl="2"/>
            <a:endParaRPr lang="en-US" altLang="en-US" dirty="0"/>
          </a:p>
          <a:p>
            <a:r>
              <a:rPr lang="en-US" altLang="en-US" dirty="0" smtClean="0"/>
              <a:t>When N is large, can use normal distribution</a:t>
            </a:r>
          </a:p>
        </p:txBody>
      </p:sp>
    </p:spTree>
    <p:extLst>
      <p:ext uri="{BB962C8B-B14F-4D97-AF65-F5344CB8AC3E}">
        <p14:creationId xmlns:p14="http://schemas.microsoft.com/office/powerpoint/2010/main" val="2214941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smtClean="0"/>
              <a:t>Apply Model to Test Data</a:t>
            </a:r>
          </a:p>
        </p:txBody>
      </p:sp>
      <p:grpSp>
        <p:nvGrpSpPr>
          <p:cNvPr id="11267" name="Group 3"/>
          <p:cNvGrpSpPr>
            <a:grpSpLocks/>
          </p:cNvGrpSpPr>
          <p:nvPr/>
        </p:nvGrpSpPr>
        <p:grpSpPr bwMode="auto">
          <a:xfrm>
            <a:off x="685800" y="2362200"/>
            <a:ext cx="4267200" cy="3298825"/>
            <a:chOff x="384" y="1584"/>
            <a:chExt cx="2451" cy="1694"/>
          </a:xfrm>
        </p:grpSpPr>
        <p:sp>
          <p:nvSpPr>
            <p:cNvPr id="11271" name="Line 4"/>
            <p:cNvSpPr>
              <a:spLocks noChangeShapeType="1"/>
            </p:cNvSpPr>
            <p:nvPr/>
          </p:nvSpPr>
          <p:spPr bwMode="auto">
            <a:xfrm>
              <a:off x="1655" y="2708"/>
              <a:ext cx="153" cy="33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2" name="Line 5"/>
            <p:cNvSpPr>
              <a:spLocks noChangeShapeType="1"/>
            </p:cNvSpPr>
            <p:nvPr/>
          </p:nvSpPr>
          <p:spPr bwMode="auto">
            <a:xfrm flipH="1">
              <a:off x="943" y="2708"/>
              <a:ext cx="204" cy="33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3" name="Line 6"/>
            <p:cNvSpPr>
              <a:spLocks noChangeShapeType="1"/>
            </p:cNvSpPr>
            <p:nvPr/>
          </p:nvSpPr>
          <p:spPr bwMode="auto">
            <a:xfrm flipH="1">
              <a:off x="1350" y="2208"/>
              <a:ext cx="254" cy="333"/>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4" name="Line 7"/>
            <p:cNvSpPr>
              <a:spLocks noChangeShapeType="1"/>
            </p:cNvSpPr>
            <p:nvPr/>
          </p:nvSpPr>
          <p:spPr bwMode="auto">
            <a:xfrm>
              <a:off x="2113" y="2208"/>
              <a:ext cx="305" cy="333"/>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5" name="Line 8"/>
            <p:cNvSpPr>
              <a:spLocks noChangeShapeType="1"/>
            </p:cNvSpPr>
            <p:nvPr/>
          </p:nvSpPr>
          <p:spPr bwMode="auto">
            <a:xfrm>
              <a:off x="1452" y="1750"/>
              <a:ext cx="356" cy="29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6" name="Line 9"/>
            <p:cNvSpPr>
              <a:spLocks noChangeShapeType="1"/>
            </p:cNvSpPr>
            <p:nvPr/>
          </p:nvSpPr>
          <p:spPr bwMode="auto">
            <a:xfrm flipH="1">
              <a:off x="587" y="1750"/>
              <a:ext cx="356" cy="29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7" name="Text Box 10"/>
            <p:cNvSpPr txBox="1">
              <a:spLocks noChangeArrowheads="1"/>
            </p:cNvSpPr>
            <p:nvPr/>
          </p:nvSpPr>
          <p:spPr bwMode="auto">
            <a:xfrm>
              <a:off x="913" y="1584"/>
              <a:ext cx="590" cy="179"/>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2D1993"/>
                  </a:solidFill>
                </a:rPr>
                <a:t>Refund</a:t>
              </a:r>
              <a:endParaRPr lang="en-US" altLang="en-US" sz="1600" b="0">
                <a:solidFill>
                  <a:schemeClr val="bg2"/>
                </a:solidFill>
              </a:endParaRPr>
            </a:p>
          </p:txBody>
        </p:sp>
        <p:sp>
          <p:nvSpPr>
            <p:cNvPr id="11278" name="Text Box 11"/>
            <p:cNvSpPr txBox="1">
              <a:spLocks noChangeArrowheads="1"/>
            </p:cNvSpPr>
            <p:nvPr/>
          </p:nvSpPr>
          <p:spPr bwMode="auto">
            <a:xfrm>
              <a:off x="1553" y="2042"/>
              <a:ext cx="589" cy="179"/>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2D1993"/>
                  </a:solidFill>
                </a:rPr>
                <a:t>MarSt</a:t>
              </a:r>
              <a:endParaRPr lang="en-US" altLang="en-US" sz="1600" b="0">
                <a:solidFill>
                  <a:schemeClr val="bg2"/>
                </a:solidFill>
              </a:endParaRPr>
            </a:p>
          </p:txBody>
        </p:sp>
        <p:sp>
          <p:nvSpPr>
            <p:cNvPr id="11279" name="Text Box 12"/>
            <p:cNvSpPr txBox="1">
              <a:spLocks noChangeArrowheads="1"/>
            </p:cNvSpPr>
            <p:nvPr/>
          </p:nvSpPr>
          <p:spPr bwMode="auto">
            <a:xfrm>
              <a:off x="1096" y="2541"/>
              <a:ext cx="610" cy="179"/>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2D1993"/>
                  </a:solidFill>
                </a:rPr>
                <a:t>TaxInc</a:t>
              </a:r>
              <a:endParaRPr lang="en-US" altLang="en-US" sz="1600" b="0">
                <a:solidFill>
                  <a:schemeClr val="bg2"/>
                </a:solidFill>
              </a:endParaRPr>
            </a:p>
          </p:txBody>
        </p:sp>
        <p:sp>
          <p:nvSpPr>
            <p:cNvPr id="11280" name="AutoShape 13"/>
            <p:cNvSpPr>
              <a:spLocks noChangeArrowheads="1"/>
            </p:cNvSpPr>
            <p:nvPr/>
          </p:nvSpPr>
          <p:spPr bwMode="auto">
            <a:xfrm>
              <a:off x="1680" y="3038"/>
              <a:ext cx="395" cy="231"/>
            </a:xfrm>
            <a:prstGeom prst="roundRect">
              <a:avLst>
                <a:gd name="adj" fmla="val 16769"/>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11281" name="Text Box 14"/>
            <p:cNvSpPr txBox="1">
              <a:spLocks noChangeArrowheads="1"/>
            </p:cNvSpPr>
            <p:nvPr/>
          </p:nvSpPr>
          <p:spPr bwMode="auto">
            <a:xfrm>
              <a:off x="1632" y="3038"/>
              <a:ext cx="432"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800000"/>
                  </a:solidFill>
                </a:rPr>
                <a:t>YES</a:t>
              </a:r>
              <a:endParaRPr lang="en-US" altLang="en-US" sz="1600" b="0">
                <a:solidFill>
                  <a:schemeClr val="bg2"/>
                </a:solidFill>
              </a:endParaRPr>
            </a:p>
          </p:txBody>
        </p:sp>
        <p:sp>
          <p:nvSpPr>
            <p:cNvPr id="11282" name="AutoShape 15"/>
            <p:cNvSpPr>
              <a:spLocks noChangeArrowheads="1"/>
            </p:cNvSpPr>
            <p:nvPr/>
          </p:nvSpPr>
          <p:spPr bwMode="auto">
            <a:xfrm>
              <a:off x="740" y="3049"/>
              <a:ext cx="412" cy="229"/>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11283" name="Text Box 16"/>
            <p:cNvSpPr txBox="1">
              <a:spLocks noChangeArrowheads="1"/>
            </p:cNvSpPr>
            <p:nvPr/>
          </p:nvSpPr>
          <p:spPr bwMode="auto">
            <a:xfrm>
              <a:off x="814" y="3040"/>
              <a:ext cx="281"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800000"/>
                  </a:solidFill>
                </a:rPr>
                <a:t>NO</a:t>
              </a:r>
              <a:endParaRPr lang="en-US" altLang="en-US" sz="1600" b="0">
                <a:solidFill>
                  <a:schemeClr val="bg2"/>
                </a:solidFill>
              </a:endParaRPr>
            </a:p>
          </p:txBody>
        </p:sp>
        <p:sp>
          <p:nvSpPr>
            <p:cNvPr id="11284" name="AutoShape 17"/>
            <p:cNvSpPr>
              <a:spLocks noChangeArrowheads="1"/>
            </p:cNvSpPr>
            <p:nvPr/>
          </p:nvSpPr>
          <p:spPr bwMode="auto">
            <a:xfrm>
              <a:off x="384" y="2051"/>
              <a:ext cx="432" cy="219"/>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11285" name="Text Box 18"/>
            <p:cNvSpPr txBox="1">
              <a:spLocks noChangeArrowheads="1"/>
            </p:cNvSpPr>
            <p:nvPr/>
          </p:nvSpPr>
          <p:spPr bwMode="auto">
            <a:xfrm>
              <a:off x="458" y="2042"/>
              <a:ext cx="281"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800000"/>
                  </a:solidFill>
                </a:rPr>
                <a:t>NO</a:t>
              </a:r>
              <a:endParaRPr lang="en-US" altLang="en-US" sz="1600" b="0">
                <a:solidFill>
                  <a:srgbClr val="00FFFF"/>
                </a:solidFill>
              </a:endParaRPr>
            </a:p>
          </p:txBody>
        </p:sp>
        <p:sp>
          <p:nvSpPr>
            <p:cNvPr id="11286" name="AutoShape 19"/>
            <p:cNvSpPr>
              <a:spLocks noChangeArrowheads="1"/>
            </p:cNvSpPr>
            <p:nvPr/>
          </p:nvSpPr>
          <p:spPr bwMode="auto">
            <a:xfrm>
              <a:off x="2208" y="2558"/>
              <a:ext cx="432" cy="240"/>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11287" name="Text Box 20"/>
            <p:cNvSpPr txBox="1">
              <a:spLocks noChangeArrowheads="1"/>
            </p:cNvSpPr>
            <p:nvPr/>
          </p:nvSpPr>
          <p:spPr bwMode="auto">
            <a:xfrm>
              <a:off x="2270" y="2558"/>
              <a:ext cx="281"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800000"/>
                  </a:solidFill>
                </a:rPr>
                <a:t>NO</a:t>
              </a:r>
              <a:endParaRPr lang="en-US" altLang="en-US" sz="1600" b="0">
                <a:solidFill>
                  <a:schemeClr val="bg2"/>
                </a:solidFill>
              </a:endParaRPr>
            </a:p>
          </p:txBody>
        </p:sp>
        <p:sp>
          <p:nvSpPr>
            <p:cNvPr id="11288" name="Text Box 21"/>
            <p:cNvSpPr txBox="1">
              <a:spLocks noChangeArrowheads="1"/>
            </p:cNvSpPr>
            <p:nvPr/>
          </p:nvSpPr>
          <p:spPr bwMode="auto">
            <a:xfrm>
              <a:off x="484" y="1750"/>
              <a:ext cx="307"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r">
                <a:spcBef>
                  <a:spcPct val="20000"/>
                </a:spcBef>
                <a:spcAft>
                  <a:spcPct val="0"/>
                </a:spcAft>
                <a:buClr>
                  <a:schemeClr val="accent2"/>
                </a:buClr>
                <a:buFont typeface="Monotype Sorts" pitchFamily="2" charset="2"/>
                <a:buNone/>
              </a:pPr>
              <a:r>
                <a:rPr lang="en-US" altLang="en-US" sz="1600" b="0"/>
                <a:t>Yes</a:t>
              </a:r>
              <a:endParaRPr lang="en-US" altLang="en-US" sz="1600" b="0">
                <a:solidFill>
                  <a:schemeClr val="bg2"/>
                </a:solidFill>
              </a:endParaRPr>
            </a:p>
          </p:txBody>
        </p:sp>
        <p:sp>
          <p:nvSpPr>
            <p:cNvPr id="11289" name="Text Box 22"/>
            <p:cNvSpPr txBox="1">
              <a:spLocks noChangeArrowheads="1"/>
            </p:cNvSpPr>
            <p:nvPr/>
          </p:nvSpPr>
          <p:spPr bwMode="auto">
            <a:xfrm>
              <a:off x="1654" y="1750"/>
              <a:ext cx="255"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r">
                <a:spcBef>
                  <a:spcPct val="20000"/>
                </a:spcBef>
                <a:spcAft>
                  <a:spcPct val="0"/>
                </a:spcAft>
                <a:buClr>
                  <a:schemeClr val="accent2"/>
                </a:buClr>
                <a:buFont typeface="Monotype Sorts" pitchFamily="2" charset="2"/>
                <a:buNone/>
              </a:pPr>
              <a:r>
                <a:rPr lang="en-US" altLang="en-US" sz="1600" b="0"/>
                <a:t>No</a:t>
              </a:r>
              <a:endParaRPr lang="en-US" altLang="en-US" sz="1600" b="0">
                <a:solidFill>
                  <a:schemeClr val="bg2"/>
                </a:solidFill>
              </a:endParaRPr>
            </a:p>
          </p:txBody>
        </p:sp>
        <p:sp>
          <p:nvSpPr>
            <p:cNvPr id="11290" name="Text Box 23"/>
            <p:cNvSpPr txBox="1">
              <a:spLocks noChangeArrowheads="1"/>
            </p:cNvSpPr>
            <p:nvPr/>
          </p:nvSpPr>
          <p:spPr bwMode="auto">
            <a:xfrm>
              <a:off x="2301" y="2232"/>
              <a:ext cx="534"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r">
                <a:spcBef>
                  <a:spcPct val="20000"/>
                </a:spcBef>
                <a:spcAft>
                  <a:spcPct val="0"/>
                </a:spcAft>
                <a:buClr>
                  <a:schemeClr val="accent2"/>
                </a:buClr>
                <a:buFont typeface="Monotype Sorts" pitchFamily="2" charset="2"/>
                <a:buNone/>
              </a:pPr>
              <a:r>
                <a:rPr lang="en-US" altLang="en-US" sz="1600" b="0"/>
                <a:t>Married</a:t>
              </a:r>
              <a:r>
                <a:rPr lang="en-US" altLang="en-US" sz="1600" b="0">
                  <a:solidFill>
                    <a:schemeClr val="bg2"/>
                  </a:solidFill>
                </a:rPr>
                <a:t> </a:t>
              </a:r>
            </a:p>
          </p:txBody>
        </p:sp>
        <p:sp>
          <p:nvSpPr>
            <p:cNvPr id="11291" name="Text Box 24"/>
            <p:cNvSpPr txBox="1">
              <a:spLocks noChangeArrowheads="1"/>
            </p:cNvSpPr>
            <p:nvPr/>
          </p:nvSpPr>
          <p:spPr bwMode="auto">
            <a:xfrm>
              <a:off x="945" y="2250"/>
              <a:ext cx="954"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r">
                <a:spcBef>
                  <a:spcPct val="20000"/>
                </a:spcBef>
                <a:spcAft>
                  <a:spcPct val="0"/>
                </a:spcAft>
                <a:buClr>
                  <a:schemeClr val="accent2"/>
                </a:buClr>
                <a:buFont typeface="Monotype Sorts" pitchFamily="2" charset="2"/>
                <a:buNone/>
              </a:pPr>
              <a:r>
                <a:rPr lang="en-US" altLang="en-US" sz="1600" b="0"/>
                <a:t>Single, Divorced</a:t>
              </a:r>
              <a:endParaRPr lang="en-US" altLang="en-US" sz="1600" b="0">
                <a:solidFill>
                  <a:schemeClr val="bg2"/>
                </a:solidFill>
              </a:endParaRPr>
            </a:p>
          </p:txBody>
        </p:sp>
        <p:sp>
          <p:nvSpPr>
            <p:cNvPr id="11292" name="Text Box 25"/>
            <p:cNvSpPr txBox="1">
              <a:spLocks noChangeArrowheads="1"/>
            </p:cNvSpPr>
            <p:nvPr/>
          </p:nvSpPr>
          <p:spPr bwMode="auto">
            <a:xfrm>
              <a:off x="654" y="2749"/>
              <a:ext cx="414"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r">
                <a:spcBef>
                  <a:spcPct val="20000"/>
                </a:spcBef>
                <a:spcAft>
                  <a:spcPct val="0"/>
                </a:spcAft>
                <a:buClr>
                  <a:schemeClr val="accent2"/>
                </a:buClr>
                <a:buFont typeface="Monotype Sorts" pitchFamily="2" charset="2"/>
                <a:buNone/>
              </a:pPr>
              <a:r>
                <a:rPr lang="en-US" altLang="en-US" sz="1600" b="0"/>
                <a:t>&lt; 80K</a:t>
              </a:r>
              <a:endParaRPr lang="en-US" altLang="en-US" sz="1600" b="0">
                <a:solidFill>
                  <a:schemeClr val="bg2"/>
                </a:solidFill>
              </a:endParaRPr>
            </a:p>
          </p:txBody>
        </p:sp>
        <p:sp>
          <p:nvSpPr>
            <p:cNvPr id="11293" name="Text Box 26"/>
            <p:cNvSpPr txBox="1">
              <a:spLocks noChangeArrowheads="1"/>
            </p:cNvSpPr>
            <p:nvPr/>
          </p:nvSpPr>
          <p:spPr bwMode="auto">
            <a:xfrm>
              <a:off x="1772" y="2749"/>
              <a:ext cx="414"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r">
                <a:spcBef>
                  <a:spcPct val="20000"/>
                </a:spcBef>
                <a:spcAft>
                  <a:spcPct val="0"/>
                </a:spcAft>
                <a:buClr>
                  <a:schemeClr val="accent2"/>
                </a:buClr>
                <a:buFont typeface="Monotype Sorts" pitchFamily="2" charset="2"/>
                <a:buNone/>
              </a:pPr>
              <a:r>
                <a:rPr lang="en-US" altLang="en-US" sz="1600" b="0"/>
                <a:t>&gt; 80K</a:t>
              </a:r>
              <a:endParaRPr lang="en-US" altLang="en-US" sz="1600" b="0">
                <a:solidFill>
                  <a:schemeClr val="bg2"/>
                </a:solidFill>
              </a:endParaRPr>
            </a:p>
          </p:txBody>
        </p:sp>
      </p:grpSp>
      <p:graphicFrame>
        <p:nvGraphicFramePr>
          <p:cNvPr id="11268" name="Object 27"/>
          <p:cNvGraphicFramePr>
            <a:graphicFrameLocks noChangeAspect="1"/>
          </p:cNvGraphicFramePr>
          <p:nvPr/>
        </p:nvGraphicFramePr>
        <p:xfrm>
          <a:off x="4953000" y="1600200"/>
          <a:ext cx="3343275" cy="1133475"/>
        </p:xfrm>
        <a:graphic>
          <a:graphicData uri="http://schemas.openxmlformats.org/presentationml/2006/ole">
            <mc:AlternateContent xmlns:mc="http://schemas.openxmlformats.org/markup-compatibility/2006">
              <mc:Choice xmlns:v="urn:schemas-microsoft-com:vml" Requires="v">
                <p:oleObj spid="_x0000_s11369" name="Document" r:id="rId3" imgW="4651248" imgH="1575816" progId="Word.Document.8">
                  <p:embed/>
                </p:oleObj>
              </mc:Choice>
              <mc:Fallback>
                <p:oleObj name="Document" r:id="rId3" imgW="4651248" imgH="1575816" progId="Word.Document.8">
                  <p:embed/>
                  <p:pic>
                    <p:nvPicPr>
                      <p:cNvPr id="0" name="Object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600200"/>
                        <a:ext cx="3343275" cy="1133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69" name="Text Box 28"/>
          <p:cNvSpPr txBox="1">
            <a:spLocks noChangeArrowheads="1"/>
          </p:cNvSpPr>
          <p:nvPr/>
        </p:nvSpPr>
        <p:spPr bwMode="auto">
          <a:xfrm>
            <a:off x="4800600" y="1143000"/>
            <a:ext cx="1600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lnSpc>
                <a:spcPct val="80000"/>
              </a:lnSpc>
              <a:spcBef>
                <a:spcPct val="20000"/>
              </a:spcBef>
              <a:spcAft>
                <a:spcPct val="0"/>
              </a:spcAft>
              <a:buClr>
                <a:schemeClr val="accent2"/>
              </a:buClr>
              <a:buFont typeface="Monotype Sorts" pitchFamily="2" charset="2"/>
              <a:buNone/>
            </a:pPr>
            <a:r>
              <a:rPr lang="en-US" altLang="en-US" sz="2000">
                <a:solidFill>
                  <a:schemeClr val="tx2"/>
                </a:solidFill>
              </a:rPr>
              <a:t>Test Data</a:t>
            </a:r>
            <a:endParaRPr lang="en-US" altLang="en-US" sz="2000" b="0">
              <a:solidFill>
                <a:schemeClr val="bg2"/>
              </a:solidFill>
            </a:endParaRPr>
          </a:p>
        </p:txBody>
      </p:sp>
      <p:sp>
        <p:nvSpPr>
          <p:cNvPr id="11270" name="Line 29"/>
          <p:cNvSpPr>
            <a:spLocks noChangeShapeType="1"/>
          </p:cNvSpPr>
          <p:nvPr/>
        </p:nvSpPr>
        <p:spPr bwMode="auto">
          <a:xfrm flipH="1">
            <a:off x="2667000" y="1828800"/>
            <a:ext cx="2362200" cy="685800"/>
          </a:xfrm>
          <a:prstGeom prst="line">
            <a:avLst/>
          </a:prstGeom>
          <a:noFill/>
          <a:ln w="15875">
            <a:solidFill>
              <a:srgbClr val="FF0000"/>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US" altLang="en-US" smtClean="0"/>
              <a:t>Confidence Interval for Accuracy</a:t>
            </a:r>
          </a:p>
        </p:txBody>
      </p:sp>
      <p:sp>
        <p:nvSpPr>
          <p:cNvPr id="108547" name="Rectangle 3"/>
          <p:cNvSpPr>
            <a:spLocks noGrp="1" noChangeArrowheads="1"/>
          </p:cNvSpPr>
          <p:nvPr>
            <p:ph type="body" idx="1"/>
          </p:nvPr>
        </p:nvSpPr>
        <p:spPr>
          <a:xfrm>
            <a:off x="215900" y="1143000"/>
            <a:ext cx="8318500" cy="5181600"/>
          </a:xfrm>
        </p:spPr>
        <p:txBody>
          <a:bodyPr/>
          <a:lstStyle/>
          <a:p>
            <a:r>
              <a:rPr lang="en-US" altLang="en-US" dirty="0" smtClean="0"/>
              <a:t>For large test sets (N &gt; 30), </a:t>
            </a:r>
          </a:p>
          <a:p>
            <a:pPr lvl="1"/>
            <a:r>
              <a:rPr lang="en-US" altLang="en-US" sz="2400" i="1" dirty="0" err="1"/>
              <a:t>a</a:t>
            </a:r>
            <a:r>
              <a:rPr lang="en-US" altLang="en-US" sz="2400" i="1" dirty="0" err="1" smtClean="0"/>
              <a:t>cc</a:t>
            </a:r>
            <a:r>
              <a:rPr lang="en-US" altLang="en-US" sz="2400" dirty="0" smtClean="0"/>
              <a:t> has a normal distribution </a:t>
            </a:r>
            <a:br>
              <a:rPr lang="en-US" altLang="en-US" sz="2400" dirty="0" smtClean="0"/>
            </a:br>
            <a:r>
              <a:rPr lang="en-US" altLang="en-US" sz="2400" dirty="0" smtClean="0"/>
              <a:t>with mean </a:t>
            </a:r>
            <a:r>
              <a:rPr lang="en-US" altLang="en-US" sz="2400" i="1" dirty="0" smtClean="0"/>
              <a:t>p</a:t>
            </a:r>
            <a:r>
              <a:rPr lang="en-US" altLang="en-US" sz="2400" dirty="0" smtClean="0"/>
              <a:t> and variance </a:t>
            </a:r>
            <a:br>
              <a:rPr lang="en-US" altLang="en-US" sz="2400" dirty="0" smtClean="0"/>
            </a:br>
            <a:r>
              <a:rPr lang="en-US" altLang="en-US" sz="2400" i="1" dirty="0" smtClean="0"/>
              <a:t>p</a:t>
            </a:r>
            <a:r>
              <a:rPr lang="en-US" altLang="en-US" sz="2400" dirty="0" smtClean="0"/>
              <a:t>(1-</a:t>
            </a:r>
            <a:r>
              <a:rPr lang="en-US" altLang="en-US" sz="2400" i="1" dirty="0" smtClean="0"/>
              <a:t>p</a:t>
            </a:r>
            <a:r>
              <a:rPr lang="en-US" altLang="en-US" sz="2400" dirty="0" smtClean="0"/>
              <a:t>)/</a:t>
            </a:r>
            <a:r>
              <a:rPr lang="en-US" altLang="en-US" sz="2400" i="1" dirty="0" smtClean="0"/>
              <a:t>N</a:t>
            </a:r>
          </a:p>
          <a:p>
            <a:pPr lvl="1"/>
            <a:r>
              <a:rPr lang="en-US" altLang="en-US" sz="2400" i="1" dirty="0" smtClean="0">
                <a:sym typeface="Symbol" pitchFamily="18" charset="2"/>
              </a:rPr>
              <a:t>Z = (</a:t>
            </a:r>
            <a:r>
              <a:rPr lang="en-US" altLang="en-US" sz="2400" i="1" dirty="0" err="1" smtClean="0">
                <a:sym typeface="Symbol" pitchFamily="18" charset="2"/>
              </a:rPr>
              <a:t>acc</a:t>
            </a:r>
            <a:r>
              <a:rPr lang="en-US" altLang="en-US" sz="2400" i="1" dirty="0" smtClean="0">
                <a:sym typeface="Symbol" pitchFamily="18" charset="2"/>
              </a:rPr>
              <a:t> – mean)/</a:t>
            </a:r>
            <a:r>
              <a:rPr lang="en-US" altLang="en-US" sz="2400" i="1" dirty="0" err="1" smtClean="0">
                <a:sym typeface="Symbol" pitchFamily="18" charset="2"/>
              </a:rPr>
              <a:t>sqrt</a:t>
            </a:r>
            <a:r>
              <a:rPr lang="en-US" altLang="en-US" sz="2400" i="1" dirty="0" smtClean="0">
                <a:sym typeface="Symbol" pitchFamily="18" charset="2"/>
              </a:rPr>
              <a:t>(</a:t>
            </a:r>
            <a:r>
              <a:rPr lang="en-US" altLang="en-US" sz="2400" i="1" dirty="0" err="1" smtClean="0">
                <a:sym typeface="Symbol" pitchFamily="18" charset="2"/>
              </a:rPr>
              <a:t>var</a:t>
            </a:r>
            <a:r>
              <a:rPr lang="en-US" altLang="en-US" sz="2400" i="1" dirty="0" smtClean="0">
                <a:sym typeface="Symbol" pitchFamily="18" charset="2"/>
              </a:rPr>
              <a:t>)</a:t>
            </a:r>
          </a:p>
          <a:p>
            <a:pPr lvl="1"/>
            <a:r>
              <a:rPr lang="en-US" altLang="en-US" sz="2400" i="1" dirty="0" smtClean="0">
                <a:sym typeface="Symbol" pitchFamily="18" charset="2"/>
              </a:rPr>
              <a:t>Z ~ </a:t>
            </a:r>
            <a:r>
              <a:rPr lang="en-US" altLang="en-US" sz="2400" dirty="0" smtClean="0">
                <a:sym typeface="Symbol" pitchFamily="18" charset="2"/>
              </a:rPr>
              <a:t>N(0,1)</a:t>
            </a:r>
            <a:endParaRPr lang="en-US" altLang="en-US" dirty="0" smtClean="0">
              <a:sym typeface="Symbol" pitchFamily="18" charset="2"/>
            </a:endParaRPr>
          </a:p>
          <a:p>
            <a:pPr lvl="1">
              <a:buFont typeface="Arial" charset="0"/>
              <a:buNone/>
            </a:pPr>
            <a:endParaRPr lang="en-US" altLang="en-US" dirty="0" smtClean="0">
              <a:sym typeface="Symbol" pitchFamily="18" charset="2"/>
            </a:endParaRPr>
          </a:p>
          <a:p>
            <a:pPr lvl="3"/>
            <a:endParaRPr lang="en-US" altLang="en-US" dirty="0" smtClean="0">
              <a:sym typeface="Symbol" pitchFamily="18" charset="2"/>
            </a:endParaRPr>
          </a:p>
          <a:p>
            <a:pPr lvl="1">
              <a:buFont typeface="Arial" charset="0"/>
              <a:buNone/>
            </a:pPr>
            <a:endParaRPr lang="en-US" altLang="en-US" dirty="0" smtClean="0">
              <a:sym typeface="Symbol" pitchFamily="18" charset="2"/>
            </a:endParaRPr>
          </a:p>
        </p:txBody>
      </p:sp>
      <p:graphicFrame>
        <p:nvGraphicFramePr>
          <p:cNvPr id="108548" name="Object 4"/>
          <p:cNvGraphicFramePr>
            <a:graphicFrameLocks noChangeAspect="1"/>
          </p:cNvGraphicFramePr>
          <p:nvPr>
            <p:extLst>
              <p:ext uri="{D42A27DB-BD31-4B8C-83A1-F6EECF244321}">
                <p14:modId xmlns:p14="http://schemas.microsoft.com/office/powerpoint/2010/main" val="3993646810"/>
              </p:ext>
            </p:extLst>
          </p:nvPr>
        </p:nvGraphicFramePr>
        <p:xfrm>
          <a:off x="762000" y="4578350"/>
          <a:ext cx="4110038" cy="1357313"/>
        </p:xfrm>
        <a:graphic>
          <a:graphicData uri="http://schemas.openxmlformats.org/presentationml/2006/ole">
            <mc:AlternateContent xmlns:mc="http://schemas.openxmlformats.org/markup-compatibility/2006">
              <mc:Choice xmlns:v="urn:schemas-microsoft-com:vml" Requires="v">
                <p:oleObj spid="_x0000_s108704" name="Equation" r:id="rId3" imgW="3619500" imgH="1193800" progId="Equation.3">
                  <p:embed/>
                </p:oleObj>
              </mc:Choice>
              <mc:Fallback>
                <p:oleObj name="Equation" r:id="rId3" imgW="3619500" imgH="11938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4578350"/>
                        <a:ext cx="4110038" cy="1357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08549" name="Picture 5" descr="norm_conf"/>
          <p:cNvPicPr>
            <a:picLocks noChangeAspect="1" noChangeArrowheads="1"/>
          </p:cNvPicPr>
          <p:nvPr/>
        </p:nvPicPr>
        <p:blipFill>
          <a:blip r:embed="rId5">
            <a:extLst>
              <a:ext uri="{28A0092B-C50C-407E-A947-70E740481C1C}">
                <a14:useLocalDpi xmlns:a14="http://schemas.microsoft.com/office/drawing/2010/main" val="0"/>
              </a:ext>
            </a:extLst>
          </a:blip>
          <a:srcRect l="11978" t="6569" b="12234"/>
          <a:stretch>
            <a:fillRect/>
          </a:stretch>
        </p:blipFill>
        <p:spPr bwMode="auto">
          <a:xfrm>
            <a:off x="5029200" y="2921000"/>
            <a:ext cx="3886200"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50" name="Line 6"/>
          <p:cNvSpPr>
            <a:spLocks noChangeShapeType="1"/>
          </p:cNvSpPr>
          <p:nvPr/>
        </p:nvSpPr>
        <p:spPr bwMode="auto">
          <a:xfrm flipH="1">
            <a:off x="7010400" y="2514600"/>
            <a:ext cx="762000" cy="1066800"/>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551" name="Text Box 7"/>
          <p:cNvSpPr txBox="1">
            <a:spLocks noChangeArrowheads="1"/>
          </p:cNvSpPr>
          <p:nvPr/>
        </p:nvSpPr>
        <p:spPr bwMode="auto">
          <a:xfrm>
            <a:off x="6705600" y="2057400"/>
            <a:ext cx="1676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50000"/>
              </a:spcBef>
              <a:spcAft>
                <a:spcPct val="0"/>
              </a:spcAft>
              <a:buClrTx/>
              <a:buSzTx/>
              <a:buFontTx/>
              <a:buNone/>
            </a:pPr>
            <a:r>
              <a:rPr lang="en-US" altLang="en-US" sz="2000" dirty="0"/>
              <a:t>Area = 1 - </a:t>
            </a:r>
            <a:r>
              <a:rPr lang="en-US" altLang="en-US" sz="2000" dirty="0">
                <a:sym typeface="Symbol" pitchFamily="18" charset="2"/>
              </a:rPr>
              <a:t></a:t>
            </a:r>
            <a:endParaRPr lang="en-US" altLang="en-US" sz="2000" dirty="0"/>
          </a:p>
        </p:txBody>
      </p:sp>
      <p:sp>
        <p:nvSpPr>
          <p:cNvPr id="108552" name="Line 8"/>
          <p:cNvSpPr>
            <a:spLocks noChangeShapeType="1"/>
          </p:cNvSpPr>
          <p:nvPr/>
        </p:nvSpPr>
        <p:spPr bwMode="auto">
          <a:xfrm flipV="1">
            <a:off x="6057900" y="4813300"/>
            <a:ext cx="228600" cy="762000"/>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553" name="Text Box 9"/>
          <p:cNvSpPr txBox="1">
            <a:spLocks noChangeArrowheads="1"/>
          </p:cNvSpPr>
          <p:nvPr/>
        </p:nvSpPr>
        <p:spPr bwMode="auto">
          <a:xfrm>
            <a:off x="5791200" y="5784850"/>
            <a:ext cx="762000"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nSpc>
                <a:spcPct val="140000"/>
              </a:lnSpc>
              <a:spcBef>
                <a:spcPct val="50000"/>
              </a:spcBef>
              <a:spcAft>
                <a:spcPct val="50000"/>
              </a:spcAft>
              <a:buClrTx/>
              <a:buSzTx/>
              <a:buFontTx/>
              <a:buNone/>
            </a:pPr>
            <a:r>
              <a:rPr lang="en-US" altLang="en-US" sz="2400" dirty="0"/>
              <a:t>Z</a:t>
            </a:r>
            <a:r>
              <a:rPr lang="en-US" altLang="en-US" sz="2400" baseline="-25000" dirty="0">
                <a:sym typeface="Symbol" pitchFamily="18" charset="2"/>
              </a:rPr>
              <a:t>/2</a:t>
            </a:r>
            <a:endParaRPr lang="en-US" altLang="en-US" sz="2400" dirty="0"/>
          </a:p>
        </p:txBody>
      </p:sp>
      <p:sp>
        <p:nvSpPr>
          <p:cNvPr id="108554" name="Text Box 10"/>
          <p:cNvSpPr txBox="1">
            <a:spLocks noChangeArrowheads="1"/>
          </p:cNvSpPr>
          <p:nvPr/>
        </p:nvSpPr>
        <p:spPr bwMode="auto">
          <a:xfrm>
            <a:off x="7772400" y="5715000"/>
            <a:ext cx="1066800"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nSpc>
                <a:spcPct val="140000"/>
              </a:lnSpc>
              <a:spcBef>
                <a:spcPct val="50000"/>
              </a:spcBef>
              <a:spcAft>
                <a:spcPct val="50000"/>
              </a:spcAft>
              <a:buClrTx/>
              <a:buSzTx/>
              <a:buFontTx/>
              <a:buNone/>
            </a:pPr>
            <a:r>
              <a:rPr lang="en-US" altLang="en-US" sz="2400" dirty="0"/>
              <a:t>Z</a:t>
            </a:r>
            <a:r>
              <a:rPr lang="en-US" altLang="en-US" sz="2400" baseline="-25000" dirty="0">
                <a:sym typeface="Symbol" pitchFamily="18" charset="2"/>
              </a:rPr>
              <a:t>1-  /2</a:t>
            </a:r>
          </a:p>
        </p:txBody>
      </p:sp>
      <p:sp>
        <p:nvSpPr>
          <p:cNvPr id="108555" name="Line 11"/>
          <p:cNvSpPr>
            <a:spLocks noChangeShapeType="1"/>
          </p:cNvSpPr>
          <p:nvPr/>
        </p:nvSpPr>
        <p:spPr bwMode="auto">
          <a:xfrm flipH="1" flipV="1">
            <a:off x="7696200" y="4800600"/>
            <a:ext cx="152400" cy="685800"/>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4247580908"/>
              </p:ext>
            </p:extLst>
          </p:nvPr>
        </p:nvGraphicFramePr>
        <p:xfrm>
          <a:off x="838200" y="3971093"/>
          <a:ext cx="2895600" cy="1032707"/>
        </p:xfrm>
        <a:graphic>
          <a:graphicData uri="http://schemas.openxmlformats.org/presentationml/2006/ole">
            <mc:AlternateContent xmlns:mc="http://schemas.openxmlformats.org/markup-compatibility/2006">
              <mc:Choice xmlns:v="urn:schemas-microsoft-com:vml" Requires="v">
                <p:oleObj spid="_x0000_s108705" name="Equation" r:id="rId6" imgW="1282680" imgH="457200" progId="Equation.3">
                  <p:embed/>
                </p:oleObj>
              </mc:Choice>
              <mc:Fallback>
                <p:oleObj name="Equation" r:id="rId6" imgW="1282680" imgH="457200" progId="Equation.3">
                  <p:embed/>
                  <p:pic>
                    <p:nvPicPr>
                      <p:cNvPr id="0" name="Object 4"/>
                      <p:cNvPicPr>
                        <a:picLocks noChangeAspect="1" noChangeArrowheads="1"/>
                      </p:cNvPicPr>
                      <p:nvPr/>
                    </p:nvPicPr>
                    <p:blipFill>
                      <a:blip r:embed="rId7"/>
                      <a:srcRect/>
                      <a:stretch>
                        <a:fillRect/>
                      </a:stretch>
                    </p:blipFill>
                    <p:spPr bwMode="auto">
                      <a:xfrm>
                        <a:off x="838200" y="3971093"/>
                        <a:ext cx="2895600" cy="1032707"/>
                      </a:xfrm>
                      <a:prstGeom prst="rect">
                        <a:avLst/>
                      </a:prstGeom>
                      <a:noFill/>
                      <a:ln>
                        <a:noFill/>
                      </a:ln>
                      <a:effectLst/>
                    </p:spPr>
                  </p:pic>
                </p:oleObj>
              </mc:Fallback>
            </mc:AlternateContent>
          </a:graphicData>
        </a:graphic>
      </p:graphicFrame>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US" altLang="en-US" smtClean="0"/>
              <a:t>Confidence Interval for Accuracy</a:t>
            </a:r>
          </a:p>
        </p:txBody>
      </p:sp>
      <p:sp>
        <p:nvSpPr>
          <p:cNvPr id="108547" name="Rectangle 3"/>
          <p:cNvSpPr>
            <a:spLocks noGrp="1" noChangeArrowheads="1"/>
          </p:cNvSpPr>
          <p:nvPr>
            <p:ph type="body" idx="1"/>
          </p:nvPr>
        </p:nvSpPr>
        <p:spPr>
          <a:xfrm>
            <a:off x="215900" y="1143000"/>
            <a:ext cx="8318500" cy="5181600"/>
          </a:xfrm>
        </p:spPr>
        <p:txBody>
          <a:bodyPr/>
          <a:lstStyle/>
          <a:p>
            <a:pPr lvl="1">
              <a:buFont typeface="Arial" charset="0"/>
              <a:buNone/>
            </a:pPr>
            <a:endParaRPr lang="en-US" altLang="en-US" dirty="0" smtClean="0">
              <a:sym typeface="Symbol" pitchFamily="18" charset="2"/>
            </a:endParaRPr>
          </a:p>
          <a:p>
            <a:pPr lvl="1">
              <a:buFont typeface="Arial" charset="0"/>
              <a:buNone/>
            </a:pPr>
            <a:endParaRPr lang="en-US" altLang="en-US" dirty="0" smtClean="0">
              <a:sym typeface="Symbol" pitchFamily="18" charset="2"/>
            </a:endParaRPr>
          </a:p>
          <a:p>
            <a:pPr lvl="3"/>
            <a:endParaRPr lang="en-US" altLang="en-US" dirty="0" smtClean="0">
              <a:sym typeface="Symbol" pitchFamily="18" charset="2"/>
            </a:endParaRPr>
          </a:p>
          <a:p>
            <a:endParaRPr lang="en-US" altLang="en-US" dirty="0" smtClean="0">
              <a:sym typeface="Symbol" pitchFamily="18" charset="2"/>
            </a:endParaRPr>
          </a:p>
          <a:p>
            <a:pPr marL="0" indent="0">
              <a:buNone/>
            </a:pPr>
            <a:endParaRPr lang="en-US" altLang="en-US" dirty="0" smtClean="0">
              <a:sym typeface="Symbol" pitchFamily="18" charset="2"/>
            </a:endParaRPr>
          </a:p>
          <a:p>
            <a:endParaRPr lang="en-US" altLang="en-US" dirty="0">
              <a:sym typeface="Symbol" pitchFamily="18" charset="2"/>
            </a:endParaRPr>
          </a:p>
          <a:p>
            <a:endParaRPr lang="en-US" altLang="en-US" smtClean="0">
              <a:sym typeface="Symbol" pitchFamily="18" charset="2"/>
            </a:endParaRPr>
          </a:p>
          <a:p>
            <a:r>
              <a:rPr lang="en-US" altLang="en-US" smtClean="0">
                <a:sym typeface="Symbol" pitchFamily="18" charset="2"/>
              </a:rPr>
              <a:t>Confidence </a:t>
            </a:r>
            <a:r>
              <a:rPr lang="en-US" altLang="en-US" dirty="0" smtClean="0">
                <a:sym typeface="Symbol" pitchFamily="18" charset="2"/>
              </a:rPr>
              <a:t>Interval for </a:t>
            </a:r>
            <a:r>
              <a:rPr lang="en-US" altLang="en-US" i="1" dirty="0" err="1" smtClean="0">
                <a:sym typeface="Symbol" pitchFamily="18" charset="2"/>
              </a:rPr>
              <a:t>acc</a:t>
            </a:r>
            <a:r>
              <a:rPr lang="en-US" altLang="en-US" dirty="0" smtClean="0">
                <a:sym typeface="Symbol" pitchFamily="18" charset="2"/>
              </a:rPr>
              <a:t>:</a:t>
            </a:r>
            <a:endParaRPr lang="en-US" altLang="en-US" dirty="0" smtClean="0"/>
          </a:p>
          <a:p>
            <a:pPr lvl="1">
              <a:buFont typeface="Arial" charset="0"/>
              <a:buNone/>
            </a:pPr>
            <a:endParaRPr lang="en-US" altLang="en-US" dirty="0" smtClean="0">
              <a:sym typeface="Symbol" pitchFamily="18" charset="2"/>
            </a:endParaRPr>
          </a:p>
        </p:txBody>
      </p:sp>
      <p:graphicFrame>
        <p:nvGraphicFramePr>
          <p:cNvPr id="108548" name="Object 4"/>
          <p:cNvGraphicFramePr>
            <a:graphicFrameLocks noChangeAspect="1"/>
          </p:cNvGraphicFramePr>
          <p:nvPr>
            <p:extLst>
              <p:ext uri="{D42A27DB-BD31-4B8C-83A1-F6EECF244321}">
                <p14:modId xmlns:p14="http://schemas.microsoft.com/office/powerpoint/2010/main" val="2691101907"/>
              </p:ext>
            </p:extLst>
          </p:nvPr>
        </p:nvGraphicFramePr>
        <p:xfrm>
          <a:off x="609600" y="1265237"/>
          <a:ext cx="4110038" cy="1357313"/>
        </p:xfrm>
        <a:graphic>
          <a:graphicData uri="http://schemas.openxmlformats.org/presentationml/2006/ole">
            <mc:AlternateContent xmlns:mc="http://schemas.openxmlformats.org/markup-compatibility/2006">
              <mc:Choice xmlns:v="urn:schemas-microsoft-com:vml" Requires="v">
                <p:oleObj spid="_x0000_s118898" name="Equation" r:id="rId3" imgW="3619500" imgH="1193800" progId="Equation.3">
                  <p:embed/>
                </p:oleObj>
              </mc:Choice>
              <mc:Fallback>
                <p:oleObj name="Equation" r:id="rId3" imgW="3619500" imgH="1193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265237"/>
                        <a:ext cx="4110038" cy="1357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08549" name="Picture 5" descr="norm_conf"/>
          <p:cNvPicPr>
            <a:picLocks noChangeAspect="1" noChangeArrowheads="1"/>
          </p:cNvPicPr>
          <p:nvPr/>
        </p:nvPicPr>
        <p:blipFill>
          <a:blip r:embed="rId5">
            <a:extLst>
              <a:ext uri="{28A0092B-C50C-407E-A947-70E740481C1C}">
                <a14:useLocalDpi xmlns:a14="http://schemas.microsoft.com/office/drawing/2010/main" val="0"/>
              </a:ext>
            </a:extLst>
          </a:blip>
          <a:srcRect l="11978" t="6569" b="12234"/>
          <a:stretch>
            <a:fillRect/>
          </a:stretch>
        </p:blipFill>
        <p:spPr bwMode="auto">
          <a:xfrm>
            <a:off x="5105400" y="1600200"/>
            <a:ext cx="3886200"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50" name="Line 6"/>
          <p:cNvSpPr>
            <a:spLocks noChangeShapeType="1"/>
          </p:cNvSpPr>
          <p:nvPr/>
        </p:nvSpPr>
        <p:spPr bwMode="auto">
          <a:xfrm flipH="1">
            <a:off x="7162800" y="1447800"/>
            <a:ext cx="762000" cy="1066800"/>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551" name="Text Box 7"/>
          <p:cNvSpPr txBox="1">
            <a:spLocks noChangeArrowheads="1"/>
          </p:cNvSpPr>
          <p:nvPr/>
        </p:nvSpPr>
        <p:spPr bwMode="auto">
          <a:xfrm>
            <a:off x="6858000" y="1066800"/>
            <a:ext cx="1676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50000"/>
              </a:spcBef>
              <a:spcAft>
                <a:spcPct val="0"/>
              </a:spcAft>
              <a:buClrTx/>
              <a:buSzTx/>
              <a:buFontTx/>
              <a:buNone/>
            </a:pPr>
            <a:r>
              <a:rPr lang="en-US" altLang="en-US" sz="2000"/>
              <a:t>Area = 1 - </a:t>
            </a:r>
            <a:r>
              <a:rPr lang="en-US" altLang="en-US" sz="2000">
                <a:sym typeface="Symbol" pitchFamily="18" charset="2"/>
              </a:rPr>
              <a:t></a:t>
            </a:r>
            <a:endParaRPr lang="en-US" altLang="en-US" sz="2000"/>
          </a:p>
        </p:txBody>
      </p:sp>
      <p:sp>
        <p:nvSpPr>
          <p:cNvPr id="108552" name="Line 8"/>
          <p:cNvSpPr>
            <a:spLocks noChangeShapeType="1"/>
          </p:cNvSpPr>
          <p:nvPr/>
        </p:nvSpPr>
        <p:spPr bwMode="auto">
          <a:xfrm flipV="1">
            <a:off x="6172200" y="3505200"/>
            <a:ext cx="228600" cy="762000"/>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553" name="Text Box 9"/>
          <p:cNvSpPr txBox="1">
            <a:spLocks noChangeArrowheads="1"/>
          </p:cNvSpPr>
          <p:nvPr/>
        </p:nvSpPr>
        <p:spPr bwMode="auto">
          <a:xfrm>
            <a:off x="5791200" y="3962400"/>
            <a:ext cx="762000"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nSpc>
                <a:spcPct val="140000"/>
              </a:lnSpc>
              <a:spcBef>
                <a:spcPct val="50000"/>
              </a:spcBef>
              <a:spcAft>
                <a:spcPct val="50000"/>
              </a:spcAft>
              <a:buClrTx/>
              <a:buSzTx/>
              <a:buFontTx/>
              <a:buNone/>
            </a:pPr>
            <a:r>
              <a:rPr lang="en-US" altLang="en-US" sz="2400"/>
              <a:t>Z</a:t>
            </a:r>
            <a:r>
              <a:rPr lang="en-US" altLang="en-US" sz="2400" baseline="-25000">
                <a:sym typeface="Symbol" pitchFamily="18" charset="2"/>
              </a:rPr>
              <a:t>/2</a:t>
            </a:r>
            <a:endParaRPr lang="en-US" altLang="en-US" sz="2400"/>
          </a:p>
        </p:txBody>
      </p:sp>
      <p:sp>
        <p:nvSpPr>
          <p:cNvPr id="108554" name="Text Box 10"/>
          <p:cNvSpPr txBox="1">
            <a:spLocks noChangeArrowheads="1"/>
          </p:cNvSpPr>
          <p:nvPr/>
        </p:nvSpPr>
        <p:spPr bwMode="auto">
          <a:xfrm>
            <a:off x="7848600" y="3962400"/>
            <a:ext cx="1066800"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nSpc>
                <a:spcPct val="140000"/>
              </a:lnSpc>
              <a:spcBef>
                <a:spcPct val="50000"/>
              </a:spcBef>
              <a:spcAft>
                <a:spcPct val="50000"/>
              </a:spcAft>
              <a:buClrTx/>
              <a:buSzTx/>
              <a:buFontTx/>
              <a:buNone/>
            </a:pPr>
            <a:r>
              <a:rPr lang="en-US" altLang="en-US" sz="2400"/>
              <a:t>Z</a:t>
            </a:r>
            <a:r>
              <a:rPr lang="en-US" altLang="en-US" sz="2400" baseline="-25000">
                <a:sym typeface="Symbol" pitchFamily="18" charset="2"/>
              </a:rPr>
              <a:t>1-  /2</a:t>
            </a:r>
          </a:p>
        </p:txBody>
      </p:sp>
      <p:sp>
        <p:nvSpPr>
          <p:cNvPr id="108555" name="Line 11"/>
          <p:cNvSpPr>
            <a:spLocks noChangeShapeType="1"/>
          </p:cNvSpPr>
          <p:nvPr/>
        </p:nvSpPr>
        <p:spPr bwMode="auto">
          <a:xfrm flipH="1" flipV="1">
            <a:off x="7772400" y="3505200"/>
            <a:ext cx="152400" cy="685800"/>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08556" name="Object 12"/>
          <p:cNvGraphicFramePr>
            <a:graphicFrameLocks noChangeAspect="1"/>
          </p:cNvGraphicFramePr>
          <p:nvPr>
            <p:extLst>
              <p:ext uri="{D42A27DB-BD31-4B8C-83A1-F6EECF244321}">
                <p14:modId xmlns:p14="http://schemas.microsoft.com/office/powerpoint/2010/main" val="2582939681"/>
              </p:ext>
            </p:extLst>
          </p:nvPr>
        </p:nvGraphicFramePr>
        <p:xfrm>
          <a:off x="476250" y="5029200"/>
          <a:ext cx="7905750" cy="1062038"/>
        </p:xfrm>
        <a:graphic>
          <a:graphicData uri="http://schemas.openxmlformats.org/presentationml/2006/ole">
            <mc:AlternateContent xmlns:mc="http://schemas.openxmlformats.org/markup-compatibility/2006">
              <mc:Choice xmlns:v="urn:schemas-microsoft-com:vml" Requires="v">
                <p:oleObj spid="_x0000_s118899" name="Equation" r:id="rId6" imgW="3682800" imgH="495000" progId="Equation.3">
                  <p:embed/>
                </p:oleObj>
              </mc:Choice>
              <mc:Fallback>
                <p:oleObj name="Equation" r:id="rId6" imgW="3682800" imgH="495000" progId="Equation.3">
                  <p:embed/>
                  <p:pic>
                    <p:nvPicPr>
                      <p:cNvPr id="0" name=""/>
                      <p:cNvPicPr>
                        <a:picLocks noChangeAspect="1" noChangeArrowheads="1"/>
                      </p:cNvPicPr>
                      <p:nvPr/>
                    </p:nvPicPr>
                    <p:blipFill>
                      <a:blip r:embed="rId7"/>
                      <a:srcRect/>
                      <a:stretch>
                        <a:fillRect/>
                      </a:stretch>
                    </p:blipFill>
                    <p:spPr bwMode="auto">
                      <a:xfrm>
                        <a:off x="476250" y="5029200"/>
                        <a:ext cx="7905750" cy="1062038"/>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070805368"/>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en-US" altLang="en-US" smtClean="0"/>
              <a:t>Confidence Interval for Accuracy</a:t>
            </a:r>
          </a:p>
        </p:txBody>
      </p:sp>
      <p:sp>
        <p:nvSpPr>
          <p:cNvPr id="109571" name="Rectangle 3"/>
          <p:cNvSpPr>
            <a:spLocks noGrp="1" noChangeArrowheads="1"/>
          </p:cNvSpPr>
          <p:nvPr>
            <p:ph type="body" idx="1"/>
          </p:nvPr>
        </p:nvSpPr>
        <p:spPr/>
        <p:txBody>
          <a:bodyPr/>
          <a:lstStyle/>
          <a:p>
            <a:r>
              <a:rPr lang="en-US" altLang="en-US" smtClean="0"/>
              <a:t>Consider a model that produces an accuracy of 80% when evaluated on 100 test instances:</a:t>
            </a:r>
          </a:p>
          <a:p>
            <a:pPr lvl="1"/>
            <a:r>
              <a:rPr lang="en-US" altLang="en-US" sz="2400" smtClean="0"/>
              <a:t>N=100, acc = 0.8</a:t>
            </a:r>
          </a:p>
          <a:p>
            <a:pPr lvl="1"/>
            <a:r>
              <a:rPr lang="en-US" altLang="en-US" sz="2400" smtClean="0"/>
              <a:t>Let 1-</a:t>
            </a:r>
            <a:r>
              <a:rPr lang="en-US" altLang="en-US" sz="2400" smtClean="0">
                <a:sym typeface="Symbol" pitchFamily="18" charset="2"/>
              </a:rPr>
              <a:t> = 0.95 (95% confidence)</a:t>
            </a:r>
          </a:p>
          <a:p>
            <a:pPr lvl="1"/>
            <a:r>
              <a:rPr lang="en-US" altLang="en-US" sz="2400" smtClean="0">
                <a:sym typeface="Symbol" pitchFamily="18" charset="2"/>
              </a:rPr>
              <a:t>From probability table, Z</a:t>
            </a:r>
            <a:r>
              <a:rPr lang="en-US" altLang="en-US" sz="2400" baseline="-25000" smtClean="0">
                <a:sym typeface="Symbol" pitchFamily="18" charset="2"/>
              </a:rPr>
              <a:t>/2</a:t>
            </a:r>
            <a:r>
              <a:rPr lang="en-US" altLang="en-US" sz="2400" smtClean="0">
                <a:sym typeface="Symbol" pitchFamily="18" charset="2"/>
              </a:rPr>
              <a:t>=1.96</a:t>
            </a:r>
            <a:r>
              <a:rPr lang="en-US" altLang="en-US" smtClean="0">
                <a:sym typeface="Symbol" pitchFamily="18" charset="2"/>
              </a:rPr>
              <a:t> </a:t>
            </a:r>
          </a:p>
          <a:p>
            <a:pPr lvl="1">
              <a:buFont typeface="Arial" charset="0"/>
              <a:buNone/>
            </a:pPr>
            <a:endParaRPr lang="en-US" altLang="en-US" smtClean="0"/>
          </a:p>
        </p:txBody>
      </p:sp>
      <p:graphicFrame>
        <p:nvGraphicFramePr>
          <p:cNvPr id="985092" name="Group 4"/>
          <p:cNvGraphicFramePr>
            <a:graphicFrameLocks noGrp="1"/>
          </p:cNvGraphicFramePr>
          <p:nvPr/>
        </p:nvGraphicFramePr>
        <p:xfrm>
          <a:off x="6934200" y="2209800"/>
          <a:ext cx="1600200" cy="2667000"/>
        </p:xfrm>
        <a:graphic>
          <a:graphicData uri="http://schemas.openxmlformats.org/drawingml/2006/table">
            <a:tbl>
              <a:tblPr/>
              <a:tblGrid>
                <a:gridCol w="800100"/>
                <a:gridCol w="800100"/>
              </a:tblGrid>
              <a:tr h="533400">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2400" b="0" i="0" u="none" strike="noStrike" cap="none" normalizeH="0" baseline="0" smtClean="0">
                          <a:ln>
                            <a:noFill/>
                          </a:ln>
                          <a:solidFill>
                            <a:schemeClr val="tx1"/>
                          </a:solidFill>
                          <a:effectLst/>
                          <a:latin typeface="Arial" charset="0"/>
                        </a:rPr>
                        <a:t>1-</a:t>
                      </a:r>
                      <a:r>
                        <a:rPr kumimoji="0" lang="en-US" altLang="en-US" sz="2400" b="0" i="0" u="none" strike="noStrike" cap="none" normalizeH="0" baseline="0" smtClean="0">
                          <a:ln>
                            <a:noFill/>
                          </a:ln>
                          <a:solidFill>
                            <a:schemeClr val="tx1"/>
                          </a:solidFill>
                          <a:effectLst/>
                          <a:latin typeface="Arial" charset="0"/>
                          <a:sym typeface="Symbol" pitchFamily="18" charset="2"/>
                        </a:rPr>
                        <a:t></a:t>
                      </a:r>
                      <a:endParaRPr kumimoji="0" lang="en-US" altLang="en-US"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2400" b="0" i="0" u="none" strike="noStrike" cap="none" normalizeH="0" baseline="0" smtClean="0">
                          <a:ln>
                            <a:noFill/>
                          </a:ln>
                          <a:solidFill>
                            <a:schemeClr val="tx1"/>
                          </a:solidFill>
                          <a:effectLst/>
                          <a:latin typeface="Arial" charset="0"/>
                        </a:rPr>
                        <a:t>Z</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r>
              <a:tr h="533400">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2400" b="0" i="0" u="none" strike="noStrike" cap="none" normalizeH="0" baseline="0" smtClean="0">
                          <a:ln>
                            <a:noFill/>
                          </a:ln>
                          <a:solidFill>
                            <a:schemeClr val="tx1"/>
                          </a:solidFill>
                          <a:effectLst/>
                          <a:latin typeface="Arial" charset="0"/>
                        </a:rPr>
                        <a:t>0.99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2400" b="0" i="0" u="none" strike="noStrike" cap="none" normalizeH="0" baseline="0" smtClean="0">
                          <a:ln>
                            <a:noFill/>
                          </a:ln>
                          <a:solidFill>
                            <a:schemeClr val="tx1"/>
                          </a:solidFill>
                          <a:effectLst/>
                          <a:latin typeface="Arial" charset="0"/>
                        </a:rPr>
                        <a:t>2.58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2400" b="0" i="0" u="none" strike="noStrike" cap="none" normalizeH="0" baseline="0" smtClean="0">
                          <a:ln>
                            <a:noFill/>
                          </a:ln>
                          <a:solidFill>
                            <a:schemeClr val="tx1"/>
                          </a:solidFill>
                          <a:effectLst/>
                          <a:latin typeface="Arial" charset="0"/>
                        </a:rPr>
                        <a:t>0.98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2400" b="0" i="0" u="none" strike="noStrike" cap="none" normalizeH="0" baseline="0" smtClean="0">
                          <a:ln>
                            <a:noFill/>
                          </a:ln>
                          <a:solidFill>
                            <a:schemeClr val="tx1"/>
                          </a:solidFill>
                          <a:effectLst/>
                          <a:latin typeface="Arial" charset="0"/>
                        </a:rPr>
                        <a:t>2.33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2400" b="0" i="0" u="none" strike="noStrike" cap="none" normalizeH="0" baseline="0" smtClean="0">
                          <a:ln>
                            <a:noFill/>
                          </a:ln>
                          <a:solidFill>
                            <a:srgbClr val="FF0000"/>
                          </a:solidFill>
                          <a:effectLst/>
                          <a:latin typeface="Arial" charset="0"/>
                        </a:rPr>
                        <a:t>0.95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2400" b="0" i="0" u="none" strike="noStrike" cap="none" normalizeH="0" baseline="0" smtClean="0">
                          <a:ln>
                            <a:noFill/>
                          </a:ln>
                          <a:solidFill>
                            <a:srgbClr val="FF0000"/>
                          </a:solidFill>
                          <a:effectLst/>
                          <a:latin typeface="Arial" charset="0"/>
                        </a:rPr>
                        <a:t>1.96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2400" b="0" i="0" u="none" strike="noStrike" cap="none" normalizeH="0" baseline="0" smtClean="0">
                          <a:ln>
                            <a:noFill/>
                          </a:ln>
                          <a:solidFill>
                            <a:schemeClr val="tx1"/>
                          </a:solidFill>
                          <a:effectLst/>
                          <a:latin typeface="Arial" charset="0"/>
                        </a:rPr>
                        <a:t>0.90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2400" b="0" i="0" u="none" strike="noStrike" cap="none" normalizeH="0" baseline="0" smtClean="0">
                          <a:ln>
                            <a:noFill/>
                          </a:ln>
                          <a:solidFill>
                            <a:schemeClr val="tx1"/>
                          </a:solidFill>
                          <a:effectLst/>
                          <a:latin typeface="Arial" charset="0"/>
                        </a:rPr>
                        <a:t>1.65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9592" name="Line 24"/>
          <p:cNvSpPr>
            <a:spLocks noChangeShapeType="1"/>
          </p:cNvSpPr>
          <p:nvPr/>
        </p:nvSpPr>
        <p:spPr bwMode="auto">
          <a:xfrm>
            <a:off x="5791200" y="3276600"/>
            <a:ext cx="1066800" cy="762000"/>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985113" name="Group 25"/>
          <p:cNvGraphicFramePr>
            <a:graphicFrameLocks noGrp="1"/>
          </p:cNvGraphicFramePr>
          <p:nvPr/>
        </p:nvGraphicFramePr>
        <p:xfrm>
          <a:off x="381000" y="3810000"/>
          <a:ext cx="5791200" cy="2019300"/>
        </p:xfrm>
        <a:graphic>
          <a:graphicData uri="http://schemas.openxmlformats.org/drawingml/2006/table">
            <a:tbl>
              <a:tblPr/>
              <a:tblGrid>
                <a:gridCol w="1219200"/>
                <a:gridCol w="914400"/>
                <a:gridCol w="914400"/>
                <a:gridCol w="914400"/>
                <a:gridCol w="914400"/>
                <a:gridCol w="914400"/>
              </a:tblGrid>
              <a:tr h="673100">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2000" b="0" i="0" u="none" strike="noStrike" cap="none" normalizeH="0" baseline="0" smtClean="0">
                          <a:ln>
                            <a:noFill/>
                          </a:ln>
                          <a:solidFill>
                            <a:schemeClr val="tx1"/>
                          </a:solidFill>
                          <a:effectLst/>
                          <a:latin typeface="Arial" charset="0"/>
                        </a:rPr>
                        <a:t>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2000" b="0" i="0" u="none" strike="noStrike" cap="none" normalizeH="0" baseline="0" smtClean="0">
                          <a:ln>
                            <a:noFill/>
                          </a:ln>
                          <a:solidFill>
                            <a:schemeClr val="tx1"/>
                          </a:solidFill>
                          <a:effectLst/>
                          <a:latin typeface="Arial" charset="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2000" b="0" i="0" u="none" strike="noStrike" cap="none" normalizeH="0" baseline="0" smtClean="0">
                          <a:ln>
                            <a:noFill/>
                          </a:ln>
                          <a:solidFill>
                            <a:srgbClr val="FF0000"/>
                          </a:solidFill>
                          <a:effectLst/>
                          <a:latin typeface="Arial"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2000" b="0" i="0" u="none" strike="noStrike" cap="none" normalizeH="0" baseline="0" smtClean="0">
                          <a:ln>
                            <a:noFill/>
                          </a:ln>
                          <a:solidFill>
                            <a:schemeClr val="tx1"/>
                          </a:solidFill>
                          <a:effectLst/>
                          <a:latin typeface="Arial" charset="0"/>
                        </a:rPr>
                        <a:t>500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2000" b="0" i="0" u="none" strike="noStrike" cap="none" normalizeH="0" baseline="0" smtClean="0">
                          <a:ln>
                            <a:noFill/>
                          </a:ln>
                          <a:solidFill>
                            <a:schemeClr val="tx1"/>
                          </a:solidFill>
                          <a:effectLst/>
                          <a:latin typeface="Arial" charset="0"/>
                        </a:rPr>
                        <a:t>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2000" b="0" i="0" u="none" strike="noStrike" cap="none" normalizeH="0" baseline="0" smtClean="0">
                          <a:ln>
                            <a:noFill/>
                          </a:ln>
                          <a:solidFill>
                            <a:schemeClr val="tx1"/>
                          </a:solidFill>
                          <a:effectLst/>
                          <a:latin typeface="Arial" charset="0"/>
                        </a:rPr>
                        <a:t>5000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3100">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2000" b="0" i="0" u="none" strike="noStrike" cap="none" normalizeH="0" baseline="0" smtClean="0">
                          <a:ln>
                            <a:noFill/>
                          </a:ln>
                          <a:solidFill>
                            <a:schemeClr val="tx1"/>
                          </a:solidFill>
                          <a:effectLst/>
                          <a:latin typeface="Arial" charset="0"/>
                        </a:rPr>
                        <a:t>p(lower)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2000" b="0" i="0" u="none" strike="noStrike" cap="none" normalizeH="0" baseline="0" smtClean="0">
                          <a:ln>
                            <a:noFill/>
                          </a:ln>
                          <a:solidFill>
                            <a:schemeClr val="tx1"/>
                          </a:solidFill>
                          <a:effectLst/>
                          <a:latin typeface="Arial" charset="0"/>
                        </a:rPr>
                        <a:t>0.670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2000" b="0" i="0" u="none" strike="noStrike" cap="none" normalizeH="0" baseline="0" smtClean="0">
                          <a:ln>
                            <a:noFill/>
                          </a:ln>
                          <a:solidFill>
                            <a:srgbClr val="FF0000"/>
                          </a:solidFill>
                          <a:effectLst/>
                          <a:latin typeface="Arial" charset="0"/>
                        </a:rPr>
                        <a:t>0.711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2000" b="0" i="0" u="none" strike="noStrike" cap="none" normalizeH="0" baseline="0" smtClean="0">
                          <a:ln>
                            <a:noFill/>
                          </a:ln>
                          <a:solidFill>
                            <a:schemeClr val="tx1"/>
                          </a:solidFill>
                          <a:effectLst/>
                          <a:latin typeface="Arial" charset="0"/>
                        </a:rPr>
                        <a:t>0.763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2000" b="0" i="0" u="none" strike="noStrike" cap="none" normalizeH="0" baseline="0" smtClean="0">
                          <a:ln>
                            <a:noFill/>
                          </a:ln>
                          <a:solidFill>
                            <a:schemeClr val="tx1"/>
                          </a:solidFill>
                          <a:effectLst/>
                          <a:latin typeface="Arial" charset="0"/>
                        </a:rPr>
                        <a:t>0.774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2000" b="0" i="0" u="none" strike="noStrike" cap="none" normalizeH="0" baseline="0" smtClean="0">
                          <a:ln>
                            <a:noFill/>
                          </a:ln>
                          <a:solidFill>
                            <a:schemeClr val="tx1"/>
                          </a:solidFill>
                          <a:effectLst/>
                          <a:latin typeface="Arial" charset="0"/>
                        </a:rPr>
                        <a:t>0.789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3100">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2000" b="0" i="0" u="none" strike="noStrike" cap="none" normalizeH="0" baseline="0" smtClean="0">
                          <a:ln>
                            <a:noFill/>
                          </a:ln>
                          <a:solidFill>
                            <a:schemeClr val="tx1"/>
                          </a:solidFill>
                          <a:effectLst/>
                          <a:latin typeface="Arial" charset="0"/>
                        </a:rPr>
                        <a:t>p(upper)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2000" b="0" i="0" u="none" strike="noStrike" cap="none" normalizeH="0" baseline="0" smtClean="0">
                          <a:ln>
                            <a:noFill/>
                          </a:ln>
                          <a:solidFill>
                            <a:schemeClr val="tx1"/>
                          </a:solidFill>
                          <a:effectLst/>
                          <a:latin typeface="Arial" charset="0"/>
                        </a:rPr>
                        <a:t>0.888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2000" b="0" i="0" u="none" strike="noStrike" cap="none" normalizeH="0" baseline="0" smtClean="0">
                          <a:ln>
                            <a:noFill/>
                          </a:ln>
                          <a:solidFill>
                            <a:srgbClr val="FF0000"/>
                          </a:solidFill>
                          <a:effectLst/>
                          <a:latin typeface="Arial" charset="0"/>
                        </a:rPr>
                        <a:t>0.866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2000" b="0" i="0" u="none" strike="noStrike" cap="none" normalizeH="0" baseline="0" smtClean="0">
                          <a:ln>
                            <a:noFill/>
                          </a:ln>
                          <a:solidFill>
                            <a:schemeClr val="tx1"/>
                          </a:solidFill>
                          <a:effectLst/>
                          <a:latin typeface="Arial" charset="0"/>
                        </a:rPr>
                        <a:t>0.833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2000" b="0" i="0" u="none" strike="noStrike" cap="none" normalizeH="0" baseline="0" smtClean="0">
                          <a:ln>
                            <a:noFill/>
                          </a:ln>
                          <a:solidFill>
                            <a:schemeClr val="tx1"/>
                          </a:solidFill>
                          <a:effectLst/>
                          <a:latin typeface="Arial" charset="0"/>
                        </a:rPr>
                        <a:t>0.824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2000" b="0" i="0" u="none" strike="noStrike" cap="none" normalizeH="0" baseline="0" smtClean="0">
                          <a:ln>
                            <a:noFill/>
                          </a:ln>
                          <a:solidFill>
                            <a:schemeClr val="tx1"/>
                          </a:solidFill>
                          <a:effectLst/>
                          <a:latin typeface="Arial" charset="0"/>
                        </a:rPr>
                        <a:t>0.811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en-US" altLang="en-US" smtClean="0"/>
              <a:t>Comparing Performance of 2 Models</a:t>
            </a:r>
          </a:p>
        </p:txBody>
      </p:sp>
      <p:sp>
        <p:nvSpPr>
          <p:cNvPr id="110595" name="Rectangle 3"/>
          <p:cNvSpPr>
            <a:spLocks noGrp="1" noChangeArrowheads="1"/>
          </p:cNvSpPr>
          <p:nvPr>
            <p:ph type="body" idx="1"/>
          </p:nvPr>
        </p:nvSpPr>
        <p:spPr/>
        <p:txBody>
          <a:bodyPr/>
          <a:lstStyle/>
          <a:p>
            <a:r>
              <a:rPr lang="en-US" altLang="en-US" smtClean="0"/>
              <a:t>Given two models, say M1 and M2, which is better?</a:t>
            </a:r>
          </a:p>
          <a:p>
            <a:pPr lvl="1"/>
            <a:r>
              <a:rPr lang="en-US" altLang="en-US" sz="2400" smtClean="0"/>
              <a:t>M1 is tested on D1 (size=n1), found error rate = e</a:t>
            </a:r>
            <a:r>
              <a:rPr lang="en-US" altLang="en-US" sz="2400" baseline="-25000" smtClean="0"/>
              <a:t>1</a:t>
            </a:r>
          </a:p>
          <a:p>
            <a:pPr lvl="1"/>
            <a:r>
              <a:rPr lang="en-US" altLang="en-US" sz="2400" smtClean="0"/>
              <a:t>M2 is tested on D2 (size=n2), found error rate = e</a:t>
            </a:r>
            <a:r>
              <a:rPr lang="en-US" altLang="en-US" sz="2400" baseline="-25000" smtClean="0"/>
              <a:t>2</a:t>
            </a:r>
          </a:p>
          <a:p>
            <a:pPr lvl="1"/>
            <a:r>
              <a:rPr lang="en-US" altLang="en-US" sz="2400" smtClean="0"/>
              <a:t>Assume D1 and D2 are independent</a:t>
            </a:r>
          </a:p>
          <a:p>
            <a:pPr lvl="1"/>
            <a:r>
              <a:rPr lang="en-US" altLang="en-US" sz="2400" smtClean="0"/>
              <a:t>If n1 and n2 are sufficiently large, then</a:t>
            </a:r>
          </a:p>
          <a:p>
            <a:pPr lvl="1"/>
            <a:endParaRPr lang="en-US" altLang="en-US" smtClean="0"/>
          </a:p>
          <a:p>
            <a:pPr lvl="1"/>
            <a:endParaRPr lang="en-US" altLang="en-US" smtClean="0"/>
          </a:p>
          <a:p>
            <a:pPr lvl="1"/>
            <a:endParaRPr lang="en-US" altLang="en-US" smtClean="0"/>
          </a:p>
          <a:p>
            <a:pPr lvl="1"/>
            <a:r>
              <a:rPr lang="en-US" altLang="en-US" sz="2400" smtClean="0"/>
              <a:t>Approximate</a:t>
            </a:r>
            <a:r>
              <a:rPr lang="en-US" altLang="en-US" smtClean="0"/>
              <a:t>:</a:t>
            </a:r>
          </a:p>
        </p:txBody>
      </p:sp>
      <p:graphicFrame>
        <p:nvGraphicFramePr>
          <p:cNvPr id="110596" name="Object 4"/>
          <p:cNvGraphicFramePr>
            <a:graphicFrameLocks noChangeAspect="1"/>
          </p:cNvGraphicFramePr>
          <p:nvPr/>
        </p:nvGraphicFramePr>
        <p:xfrm>
          <a:off x="3276600" y="4043363"/>
          <a:ext cx="2209800" cy="1106487"/>
        </p:xfrm>
        <a:graphic>
          <a:graphicData uri="http://schemas.openxmlformats.org/presentationml/2006/ole">
            <mc:AlternateContent xmlns:mc="http://schemas.openxmlformats.org/markup-compatibility/2006">
              <mc:Choice xmlns:v="urn:schemas-microsoft-com:vml" Requires="v">
                <p:oleObj spid="_x0000_s110748" name="Equation" r:id="rId3" imgW="914400" imgH="457200" progId="Equation.3">
                  <p:embed/>
                </p:oleObj>
              </mc:Choice>
              <mc:Fallback>
                <p:oleObj name="Equation" r:id="rId3" imgW="914400" imgH="4572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4043363"/>
                        <a:ext cx="2209800" cy="1106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0597" name="Object 5"/>
          <p:cNvGraphicFramePr>
            <a:graphicFrameLocks noChangeAspect="1"/>
          </p:cNvGraphicFramePr>
          <p:nvPr>
            <p:extLst>
              <p:ext uri="{D42A27DB-BD31-4B8C-83A1-F6EECF244321}">
                <p14:modId xmlns:p14="http://schemas.microsoft.com/office/powerpoint/2010/main" val="1446319700"/>
              </p:ext>
            </p:extLst>
          </p:nvPr>
        </p:nvGraphicFramePr>
        <p:xfrm>
          <a:off x="3505200" y="5257800"/>
          <a:ext cx="2144712" cy="1007205"/>
        </p:xfrm>
        <a:graphic>
          <a:graphicData uri="http://schemas.openxmlformats.org/presentationml/2006/ole">
            <mc:AlternateContent xmlns:mc="http://schemas.openxmlformats.org/markup-compatibility/2006">
              <mc:Choice xmlns:v="urn:schemas-microsoft-com:vml" Requires="v">
                <p:oleObj spid="_x0000_s110749" name="Equation" r:id="rId5" imgW="914400" imgH="431640" progId="Equation.3">
                  <p:embed/>
                </p:oleObj>
              </mc:Choice>
              <mc:Fallback>
                <p:oleObj name="Equation" r:id="rId5" imgW="914400" imgH="431640" progId="Equation.3">
                  <p:embed/>
                  <p:pic>
                    <p:nvPicPr>
                      <p:cNvPr id="0" name="Object 5"/>
                      <p:cNvPicPr>
                        <a:picLocks noChangeAspect="1" noChangeArrowheads="1"/>
                      </p:cNvPicPr>
                      <p:nvPr/>
                    </p:nvPicPr>
                    <p:blipFill>
                      <a:blip r:embed="rId6"/>
                      <a:srcRect/>
                      <a:stretch>
                        <a:fillRect/>
                      </a:stretch>
                    </p:blipFill>
                    <p:spPr bwMode="auto">
                      <a:xfrm>
                        <a:off x="3505200" y="5257800"/>
                        <a:ext cx="2144712" cy="1007205"/>
                      </a:xfrm>
                      <a:prstGeom prst="rect">
                        <a:avLst/>
                      </a:prstGeom>
                      <a:noFill/>
                      <a:ln>
                        <a:noFill/>
                      </a:ln>
                      <a:effectLst/>
                    </p:spPr>
                  </p:pic>
                </p:oleObj>
              </mc:Fallback>
            </mc:AlternateContent>
          </a:graphicData>
        </a:graphic>
      </p:graphicFrame>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US" altLang="en-US" smtClean="0"/>
              <a:t>Comparing Performance of 2 Models</a:t>
            </a:r>
          </a:p>
        </p:txBody>
      </p:sp>
      <p:sp>
        <p:nvSpPr>
          <p:cNvPr id="987139" name="Rectangle 3"/>
          <p:cNvSpPr>
            <a:spLocks noGrp="1" noChangeArrowheads="1"/>
          </p:cNvSpPr>
          <p:nvPr>
            <p:ph type="body" idx="1"/>
          </p:nvPr>
        </p:nvSpPr>
        <p:spPr/>
        <p:txBody>
          <a:bodyPr/>
          <a:lstStyle/>
          <a:p>
            <a:pPr>
              <a:defRPr/>
            </a:pPr>
            <a:r>
              <a:rPr lang="en-US" altLang="en-US" smtClean="0"/>
              <a:t>To test if performance difference is statistically significant:  d = e1 – e2</a:t>
            </a:r>
          </a:p>
          <a:p>
            <a:pPr lvl="1">
              <a:defRPr/>
            </a:pPr>
            <a:r>
              <a:rPr lang="en-US" altLang="en-US" sz="2400" smtClean="0"/>
              <a:t>d ~ </a:t>
            </a:r>
            <a:r>
              <a:rPr lang="en-US" altLang="en-US" sz="2400" i="1" smtClean="0">
                <a:effectLst>
                  <a:outerShdw blurRad="38100" dist="38100" dir="2700000" algn="tl">
                    <a:srgbClr val="C0C0C0"/>
                  </a:outerShdw>
                </a:effectLst>
              </a:rPr>
              <a:t>N</a:t>
            </a:r>
            <a:r>
              <a:rPr lang="en-US" altLang="en-US" sz="2400" smtClean="0"/>
              <a:t>(d</a:t>
            </a:r>
            <a:r>
              <a:rPr lang="en-US" altLang="en-US" sz="2400" baseline="-25000" smtClean="0"/>
              <a:t>t</a:t>
            </a:r>
            <a:r>
              <a:rPr lang="en-US" altLang="en-US" sz="2400" smtClean="0"/>
              <a:t>,</a:t>
            </a:r>
            <a:r>
              <a:rPr lang="en-US" altLang="en-US" sz="2400" smtClean="0">
                <a:sym typeface="Symbol" pitchFamily="18" charset="2"/>
              </a:rPr>
              <a:t></a:t>
            </a:r>
            <a:r>
              <a:rPr lang="en-US" altLang="en-US" sz="2400" baseline="-25000" smtClean="0"/>
              <a:t>t</a:t>
            </a:r>
            <a:r>
              <a:rPr lang="en-US" altLang="en-US" sz="2400" smtClean="0"/>
              <a:t>)   where d</a:t>
            </a:r>
            <a:r>
              <a:rPr lang="en-US" altLang="en-US" sz="2400" baseline="-25000" smtClean="0"/>
              <a:t>t</a:t>
            </a:r>
            <a:r>
              <a:rPr lang="en-US" altLang="en-US" sz="2400" smtClean="0"/>
              <a:t> is the true difference</a:t>
            </a:r>
          </a:p>
          <a:p>
            <a:pPr lvl="1">
              <a:defRPr/>
            </a:pPr>
            <a:r>
              <a:rPr lang="en-US" altLang="en-US" sz="2400" smtClean="0"/>
              <a:t>Since D1 and D2 are independent, their variance adds up:   </a:t>
            </a:r>
          </a:p>
          <a:p>
            <a:pPr lvl="1">
              <a:defRPr/>
            </a:pPr>
            <a:endParaRPr lang="en-US" altLang="en-US" sz="2400" smtClean="0"/>
          </a:p>
          <a:p>
            <a:pPr lvl="1">
              <a:buFont typeface="Arial" charset="0"/>
              <a:buNone/>
              <a:defRPr/>
            </a:pPr>
            <a:endParaRPr lang="en-US" altLang="en-US" sz="2400" smtClean="0"/>
          </a:p>
          <a:p>
            <a:pPr lvl="1">
              <a:buFont typeface="Arial" charset="0"/>
              <a:buNone/>
              <a:defRPr/>
            </a:pPr>
            <a:endParaRPr lang="en-US" altLang="en-US" sz="2400" smtClean="0"/>
          </a:p>
          <a:p>
            <a:pPr lvl="1">
              <a:buFont typeface="Arial" charset="0"/>
              <a:buNone/>
              <a:defRPr/>
            </a:pPr>
            <a:endParaRPr lang="en-US" altLang="en-US" sz="2400" smtClean="0"/>
          </a:p>
          <a:p>
            <a:pPr lvl="1">
              <a:defRPr/>
            </a:pPr>
            <a:endParaRPr lang="en-US" altLang="en-US" sz="2400" smtClean="0"/>
          </a:p>
          <a:p>
            <a:pPr lvl="1">
              <a:defRPr/>
            </a:pPr>
            <a:r>
              <a:rPr lang="en-US" altLang="en-US" sz="2400" smtClean="0"/>
              <a:t>At (1-</a:t>
            </a:r>
            <a:r>
              <a:rPr lang="en-US" altLang="en-US" sz="2400" smtClean="0">
                <a:sym typeface="Symbol" pitchFamily="18" charset="2"/>
              </a:rPr>
              <a:t>) confidence level, </a:t>
            </a:r>
          </a:p>
        </p:txBody>
      </p:sp>
      <p:graphicFrame>
        <p:nvGraphicFramePr>
          <p:cNvPr id="111620" name="Object 4"/>
          <p:cNvGraphicFramePr>
            <a:graphicFrameLocks noChangeAspect="1"/>
          </p:cNvGraphicFramePr>
          <p:nvPr>
            <p:extLst>
              <p:ext uri="{D42A27DB-BD31-4B8C-83A1-F6EECF244321}">
                <p14:modId xmlns:p14="http://schemas.microsoft.com/office/powerpoint/2010/main" val="1917461473"/>
              </p:ext>
            </p:extLst>
          </p:nvPr>
        </p:nvGraphicFramePr>
        <p:xfrm>
          <a:off x="2438399" y="3505200"/>
          <a:ext cx="4221703" cy="1676400"/>
        </p:xfrm>
        <a:graphic>
          <a:graphicData uri="http://schemas.openxmlformats.org/presentationml/2006/ole">
            <mc:AlternateContent xmlns:mc="http://schemas.openxmlformats.org/markup-compatibility/2006">
              <mc:Choice xmlns:v="urn:schemas-microsoft-com:vml" Requires="v">
                <p:oleObj spid="_x0000_s111772" name="Equation" r:id="rId3" imgW="1663560" imgH="660240" progId="Equation.3">
                  <p:embed/>
                </p:oleObj>
              </mc:Choice>
              <mc:Fallback>
                <p:oleObj name="Equation" r:id="rId3" imgW="1663560" imgH="660240" progId="Equation.3">
                  <p:embed/>
                  <p:pic>
                    <p:nvPicPr>
                      <p:cNvPr id="0" name="Object 4"/>
                      <p:cNvPicPr>
                        <a:picLocks noChangeAspect="1" noChangeArrowheads="1"/>
                      </p:cNvPicPr>
                      <p:nvPr/>
                    </p:nvPicPr>
                    <p:blipFill>
                      <a:blip r:embed="rId4"/>
                      <a:srcRect/>
                      <a:stretch>
                        <a:fillRect/>
                      </a:stretch>
                    </p:blipFill>
                    <p:spPr bwMode="auto">
                      <a:xfrm>
                        <a:off x="2438399" y="3505200"/>
                        <a:ext cx="4221703" cy="1676400"/>
                      </a:xfrm>
                      <a:prstGeom prst="rect">
                        <a:avLst/>
                      </a:prstGeom>
                      <a:noFill/>
                      <a:ln>
                        <a:noFill/>
                      </a:ln>
                      <a:effectLst/>
                    </p:spPr>
                  </p:pic>
                </p:oleObj>
              </mc:Fallback>
            </mc:AlternateContent>
          </a:graphicData>
        </a:graphic>
      </p:graphicFrame>
      <p:graphicFrame>
        <p:nvGraphicFramePr>
          <p:cNvPr id="111621" name="Object 5"/>
          <p:cNvGraphicFramePr>
            <a:graphicFrameLocks noChangeAspect="1"/>
          </p:cNvGraphicFramePr>
          <p:nvPr>
            <p:extLst>
              <p:ext uri="{D42A27DB-BD31-4B8C-83A1-F6EECF244321}">
                <p14:modId xmlns:p14="http://schemas.microsoft.com/office/powerpoint/2010/main" val="2060878552"/>
              </p:ext>
            </p:extLst>
          </p:nvPr>
        </p:nvGraphicFramePr>
        <p:xfrm>
          <a:off x="5181600" y="5486400"/>
          <a:ext cx="2994025" cy="700290"/>
        </p:xfrm>
        <a:graphic>
          <a:graphicData uri="http://schemas.openxmlformats.org/presentationml/2006/ole">
            <mc:AlternateContent xmlns:mc="http://schemas.openxmlformats.org/markup-compatibility/2006">
              <mc:Choice xmlns:v="urn:schemas-microsoft-com:vml" Requires="v">
                <p:oleObj spid="_x0000_s111773" name="Equation" r:id="rId5" imgW="977760" imgH="228600" progId="Equation.3">
                  <p:embed/>
                </p:oleObj>
              </mc:Choice>
              <mc:Fallback>
                <p:oleObj name="Equation" r:id="rId5" imgW="977760" imgH="228600" progId="Equation.3">
                  <p:embed/>
                  <p:pic>
                    <p:nvPicPr>
                      <p:cNvPr id="0" name="Object 5"/>
                      <p:cNvPicPr>
                        <a:picLocks noChangeAspect="1" noChangeArrowheads="1"/>
                      </p:cNvPicPr>
                      <p:nvPr/>
                    </p:nvPicPr>
                    <p:blipFill>
                      <a:blip r:embed="rId6"/>
                      <a:srcRect/>
                      <a:stretch>
                        <a:fillRect/>
                      </a:stretch>
                    </p:blipFill>
                    <p:spPr bwMode="auto">
                      <a:xfrm>
                        <a:off x="5181600" y="5486400"/>
                        <a:ext cx="2994025" cy="700290"/>
                      </a:xfrm>
                      <a:prstGeom prst="rect">
                        <a:avLst/>
                      </a:prstGeom>
                      <a:noFill/>
                      <a:ln>
                        <a:noFill/>
                      </a:ln>
                      <a:effectLst/>
                    </p:spPr>
                  </p:pic>
                </p:oleObj>
              </mc:Fallback>
            </mc:AlternateContent>
          </a:graphicData>
        </a:graphic>
      </p:graphicFrame>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US" altLang="en-US" smtClean="0"/>
              <a:t>An Illustrative Example</a:t>
            </a:r>
          </a:p>
        </p:txBody>
      </p:sp>
      <p:sp>
        <p:nvSpPr>
          <p:cNvPr id="112643" name="Rectangle 3"/>
          <p:cNvSpPr>
            <a:spLocks noGrp="1" noChangeArrowheads="1"/>
          </p:cNvSpPr>
          <p:nvPr>
            <p:ph type="body" idx="1"/>
          </p:nvPr>
        </p:nvSpPr>
        <p:spPr/>
        <p:txBody>
          <a:bodyPr/>
          <a:lstStyle/>
          <a:p>
            <a:pPr>
              <a:lnSpc>
                <a:spcPct val="90000"/>
              </a:lnSpc>
            </a:pPr>
            <a:r>
              <a:rPr lang="en-US" altLang="en-US" smtClean="0"/>
              <a:t>Given: M1: n1 = 30, e1 = 0.15</a:t>
            </a:r>
            <a:br>
              <a:rPr lang="en-US" altLang="en-US" smtClean="0"/>
            </a:br>
            <a:r>
              <a:rPr lang="en-US" altLang="en-US" smtClean="0"/>
              <a:t>	     M2: n2 = 5000, e2 = 0.25</a:t>
            </a:r>
          </a:p>
          <a:p>
            <a:pPr>
              <a:lnSpc>
                <a:spcPct val="90000"/>
              </a:lnSpc>
            </a:pPr>
            <a:r>
              <a:rPr lang="en-US" altLang="en-US" smtClean="0"/>
              <a:t>d = |e2 – e1| = 0.1   (2-sided test)</a:t>
            </a:r>
          </a:p>
          <a:p>
            <a:pPr>
              <a:lnSpc>
                <a:spcPct val="90000"/>
              </a:lnSpc>
            </a:pPr>
            <a:endParaRPr lang="en-US" altLang="en-US" smtClean="0"/>
          </a:p>
          <a:p>
            <a:pPr>
              <a:lnSpc>
                <a:spcPct val="90000"/>
              </a:lnSpc>
              <a:buFont typeface="Monotype Sorts" pitchFamily="2" charset="2"/>
              <a:buNone/>
            </a:pPr>
            <a:endParaRPr lang="en-US" altLang="en-US" smtClean="0"/>
          </a:p>
          <a:p>
            <a:pPr>
              <a:lnSpc>
                <a:spcPct val="90000"/>
              </a:lnSpc>
              <a:buFont typeface="Monotype Sorts" pitchFamily="2" charset="2"/>
              <a:buNone/>
            </a:pPr>
            <a:endParaRPr lang="en-US" altLang="en-US" smtClean="0"/>
          </a:p>
          <a:p>
            <a:pPr>
              <a:lnSpc>
                <a:spcPct val="90000"/>
              </a:lnSpc>
            </a:pPr>
            <a:r>
              <a:rPr lang="en-US" altLang="en-US" smtClean="0"/>
              <a:t>At 95% confidence level, </a:t>
            </a:r>
            <a:r>
              <a:rPr lang="en-US" altLang="en-US" smtClean="0">
                <a:sym typeface="Symbol" pitchFamily="18" charset="2"/>
              </a:rPr>
              <a:t>Z</a:t>
            </a:r>
            <a:r>
              <a:rPr lang="en-US" altLang="en-US" baseline="-25000" smtClean="0">
                <a:sym typeface="Symbol" pitchFamily="18" charset="2"/>
              </a:rPr>
              <a:t>/2</a:t>
            </a:r>
            <a:r>
              <a:rPr lang="en-US" altLang="en-US" smtClean="0">
                <a:sym typeface="Symbol" pitchFamily="18" charset="2"/>
              </a:rPr>
              <a:t>=1.96</a:t>
            </a:r>
            <a:br>
              <a:rPr lang="en-US" altLang="en-US" smtClean="0">
                <a:sym typeface="Symbol" pitchFamily="18" charset="2"/>
              </a:rPr>
            </a:br>
            <a:r>
              <a:rPr lang="en-US" altLang="en-US" smtClean="0">
                <a:sym typeface="Symbol" pitchFamily="18" charset="2"/>
              </a:rPr>
              <a:t/>
            </a:r>
            <a:br>
              <a:rPr lang="en-US" altLang="en-US" smtClean="0">
                <a:sym typeface="Symbol" pitchFamily="18" charset="2"/>
              </a:rPr>
            </a:br>
            <a:r>
              <a:rPr lang="en-US" altLang="en-US" smtClean="0">
                <a:sym typeface="Symbol" pitchFamily="18" charset="2"/>
              </a:rPr>
              <a:t/>
            </a:r>
            <a:br>
              <a:rPr lang="en-US" altLang="en-US" smtClean="0">
                <a:sym typeface="Symbol" pitchFamily="18" charset="2"/>
              </a:rPr>
            </a:br>
            <a:r>
              <a:rPr lang="en-US" altLang="en-US" smtClean="0">
                <a:sym typeface="Symbol" pitchFamily="18" charset="2"/>
              </a:rPr>
              <a:t/>
            </a:r>
            <a:br>
              <a:rPr lang="en-US" altLang="en-US" smtClean="0">
                <a:sym typeface="Symbol" pitchFamily="18" charset="2"/>
              </a:rPr>
            </a:br>
            <a:r>
              <a:rPr lang="en-US" altLang="en-US" smtClean="0">
                <a:sym typeface="Symbol" pitchFamily="18" charset="2"/>
              </a:rPr>
              <a:t>=&gt; Interval contains 0 =&gt; difference may not be</a:t>
            </a:r>
            <a:br>
              <a:rPr lang="en-US" altLang="en-US" smtClean="0">
                <a:sym typeface="Symbol" pitchFamily="18" charset="2"/>
              </a:rPr>
            </a:br>
            <a:r>
              <a:rPr lang="en-US" altLang="en-US" smtClean="0">
                <a:sym typeface="Symbol" pitchFamily="18" charset="2"/>
              </a:rPr>
              <a:t>				       statistically significant</a:t>
            </a:r>
          </a:p>
        </p:txBody>
      </p:sp>
      <p:graphicFrame>
        <p:nvGraphicFramePr>
          <p:cNvPr id="112644" name="Object 4"/>
          <p:cNvGraphicFramePr>
            <a:graphicFrameLocks noChangeAspect="1"/>
          </p:cNvGraphicFramePr>
          <p:nvPr/>
        </p:nvGraphicFramePr>
        <p:xfrm>
          <a:off x="990600" y="2743200"/>
          <a:ext cx="6665913" cy="903288"/>
        </p:xfrm>
        <a:graphic>
          <a:graphicData uri="http://schemas.openxmlformats.org/presentationml/2006/ole">
            <mc:AlternateContent xmlns:mc="http://schemas.openxmlformats.org/markup-compatibility/2006">
              <mc:Choice xmlns:v="urn:schemas-microsoft-com:vml" Requires="v">
                <p:oleObj spid="_x0000_s112796" name="Equation" r:id="rId3" imgW="5346700" imgH="723900" progId="Equation.3">
                  <p:embed/>
                </p:oleObj>
              </mc:Choice>
              <mc:Fallback>
                <p:oleObj name="Equation" r:id="rId3" imgW="5346700" imgH="7239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743200"/>
                        <a:ext cx="6665913" cy="903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645" name="Object 5"/>
          <p:cNvGraphicFramePr>
            <a:graphicFrameLocks noChangeAspect="1"/>
          </p:cNvGraphicFramePr>
          <p:nvPr/>
        </p:nvGraphicFramePr>
        <p:xfrm>
          <a:off x="1066800" y="4724400"/>
          <a:ext cx="6538913" cy="506413"/>
        </p:xfrm>
        <a:graphic>
          <a:graphicData uri="http://schemas.openxmlformats.org/presentationml/2006/ole">
            <mc:AlternateContent xmlns:mc="http://schemas.openxmlformats.org/markup-compatibility/2006">
              <mc:Choice xmlns:v="urn:schemas-microsoft-com:vml" Requires="v">
                <p:oleObj spid="_x0000_s112797" name="Equation" r:id="rId5" imgW="5245100" imgH="406400" progId="Equation.3">
                  <p:embed/>
                </p:oleObj>
              </mc:Choice>
              <mc:Fallback>
                <p:oleObj name="Equation" r:id="rId5" imgW="5245100" imgH="4064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4724400"/>
                        <a:ext cx="6538913"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381000" y="152400"/>
            <a:ext cx="8534400" cy="533400"/>
          </a:xfrm>
        </p:spPr>
        <p:txBody>
          <a:bodyPr/>
          <a:lstStyle/>
          <a:p>
            <a:r>
              <a:rPr lang="en-US" altLang="en-US" dirty="0" smtClean="0"/>
              <a:t>Comparing Performance of 2 Algorithms</a:t>
            </a:r>
          </a:p>
        </p:txBody>
      </p:sp>
      <p:sp>
        <p:nvSpPr>
          <p:cNvPr id="113667" name="Rectangle 3"/>
          <p:cNvSpPr>
            <a:spLocks noGrp="1" noChangeArrowheads="1"/>
          </p:cNvSpPr>
          <p:nvPr>
            <p:ph type="body" idx="1"/>
          </p:nvPr>
        </p:nvSpPr>
        <p:spPr/>
        <p:txBody>
          <a:bodyPr/>
          <a:lstStyle/>
          <a:p>
            <a:r>
              <a:rPr lang="en-US" altLang="en-US" dirty="0" smtClean="0"/>
              <a:t>Each learning algorithm may produce k models:</a:t>
            </a:r>
          </a:p>
          <a:p>
            <a:pPr lvl="1"/>
            <a:r>
              <a:rPr lang="en-US" altLang="en-US" sz="2400" dirty="0" smtClean="0"/>
              <a:t>L1 may produce M11 , M12, …, M1k</a:t>
            </a:r>
          </a:p>
          <a:p>
            <a:pPr lvl="1"/>
            <a:r>
              <a:rPr lang="en-US" altLang="en-US" sz="2400" dirty="0" smtClean="0"/>
              <a:t>L2 may produce M21 , M22, …, M2k</a:t>
            </a:r>
          </a:p>
          <a:p>
            <a:r>
              <a:rPr lang="en-US" altLang="en-US" dirty="0" smtClean="0"/>
              <a:t>If models are generated on the same data sets D1,D2, …, </a:t>
            </a:r>
            <a:r>
              <a:rPr lang="en-US" altLang="en-US" dirty="0" err="1" smtClean="0"/>
              <a:t>Dk</a:t>
            </a:r>
            <a:r>
              <a:rPr lang="en-US" altLang="en-US" dirty="0" smtClean="0"/>
              <a:t> (e.g., via cross-validation)</a:t>
            </a:r>
          </a:p>
          <a:p>
            <a:pPr lvl="1"/>
            <a:r>
              <a:rPr lang="en-US" altLang="en-US" sz="2400" dirty="0" smtClean="0"/>
              <a:t>For each set: compute </a:t>
            </a:r>
            <a:r>
              <a:rPr lang="en-US" altLang="en-US" sz="2400" dirty="0" err="1" smtClean="0"/>
              <a:t>d</a:t>
            </a:r>
            <a:r>
              <a:rPr lang="en-US" altLang="en-US" sz="2400" baseline="-25000" dirty="0" err="1" smtClean="0"/>
              <a:t>j</a:t>
            </a:r>
            <a:r>
              <a:rPr lang="en-US" altLang="en-US" sz="2400" dirty="0" smtClean="0"/>
              <a:t> = e</a:t>
            </a:r>
            <a:r>
              <a:rPr lang="en-US" altLang="en-US" sz="2400" baseline="-25000" dirty="0" smtClean="0"/>
              <a:t>1j</a:t>
            </a:r>
            <a:r>
              <a:rPr lang="en-US" altLang="en-US" sz="2400" dirty="0" smtClean="0"/>
              <a:t> – e</a:t>
            </a:r>
            <a:r>
              <a:rPr lang="en-US" altLang="en-US" sz="2400" baseline="-25000" dirty="0" smtClean="0"/>
              <a:t>2j</a:t>
            </a:r>
          </a:p>
          <a:p>
            <a:pPr lvl="1"/>
            <a:r>
              <a:rPr lang="en-US" altLang="en-US" sz="2400" dirty="0" err="1" smtClean="0"/>
              <a:t>d</a:t>
            </a:r>
            <a:r>
              <a:rPr lang="en-US" altLang="en-US" sz="2400" baseline="-25000" dirty="0" err="1" smtClean="0"/>
              <a:t>j</a:t>
            </a:r>
            <a:r>
              <a:rPr lang="en-US" altLang="en-US" sz="2400" dirty="0" smtClean="0"/>
              <a:t> has mean       and variance </a:t>
            </a:r>
            <a:r>
              <a:rPr lang="en-US" altLang="en-US" sz="2400" dirty="0" smtClean="0">
                <a:sym typeface="Symbol" pitchFamily="18" charset="2"/>
              </a:rPr>
              <a:t></a:t>
            </a:r>
            <a:r>
              <a:rPr lang="en-US" altLang="en-US" sz="2400" baseline="-25000" dirty="0">
                <a:sym typeface="Symbol" pitchFamily="18" charset="2"/>
              </a:rPr>
              <a:t>d</a:t>
            </a:r>
            <a:endParaRPr lang="en-US" altLang="en-US" sz="2400" dirty="0" smtClean="0"/>
          </a:p>
          <a:p>
            <a:pPr lvl="1"/>
            <a:r>
              <a:rPr lang="en-US" altLang="en-US" sz="2400" dirty="0" smtClean="0"/>
              <a:t>Estimate: </a:t>
            </a:r>
          </a:p>
        </p:txBody>
      </p:sp>
      <p:graphicFrame>
        <p:nvGraphicFramePr>
          <p:cNvPr id="113668" name="Object 4"/>
          <p:cNvGraphicFramePr>
            <a:graphicFrameLocks noChangeAspect="1"/>
          </p:cNvGraphicFramePr>
          <p:nvPr>
            <p:extLst>
              <p:ext uri="{D42A27DB-BD31-4B8C-83A1-F6EECF244321}">
                <p14:modId xmlns:p14="http://schemas.microsoft.com/office/powerpoint/2010/main" val="3578033581"/>
              </p:ext>
            </p:extLst>
          </p:nvPr>
        </p:nvGraphicFramePr>
        <p:xfrm>
          <a:off x="2743200" y="4314825"/>
          <a:ext cx="2514600" cy="2090738"/>
        </p:xfrm>
        <a:graphic>
          <a:graphicData uri="http://schemas.openxmlformats.org/presentationml/2006/ole">
            <mc:AlternateContent xmlns:mc="http://schemas.openxmlformats.org/markup-compatibility/2006">
              <mc:Choice xmlns:v="urn:schemas-microsoft-com:vml" Requires="v">
                <p:oleObj spid="_x0000_s113747" name="Equation" r:id="rId3" imgW="1130040" imgH="939600" progId="Equation.3">
                  <p:embed/>
                </p:oleObj>
              </mc:Choice>
              <mc:Fallback>
                <p:oleObj name="Equation" r:id="rId3" imgW="1130040" imgH="939600" progId="Equation.3">
                  <p:embed/>
                  <p:pic>
                    <p:nvPicPr>
                      <p:cNvPr id="0" name="Object 4"/>
                      <p:cNvPicPr>
                        <a:picLocks noChangeAspect="1" noChangeArrowheads="1"/>
                      </p:cNvPicPr>
                      <p:nvPr/>
                    </p:nvPicPr>
                    <p:blipFill>
                      <a:blip r:embed="rId4"/>
                      <a:srcRect/>
                      <a:stretch>
                        <a:fillRect/>
                      </a:stretch>
                    </p:blipFill>
                    <p:spPr bwMode="auto">
                      <a:xfrm>
                        <a:off x="2743200" y="4314825"/>
                        <a:ext cx="2514600" cy="2090738"/>
                      </a:xfrm>
                      <a:prstGeom prst="rect">
                        <a:avLst/>
                      </a:prstGeom>
                      <a:noFill/>
                      <a:ln>
                        <a:noFill/>
                      </a:ln>
                      <a:effectLst/>
                    </p:spPr>
                  </p:pic>
                </p:oleObj>
              </mc:Fallback>
            </mc:AlternateContent>
          </a:graphicData>
        </a:graphic>
      </p:graphicFrame>
      <p:sp>
        <p:nvSpPr>
          <p:cNvPr id="2" name="TextBox 1"/>
          <p:cNvSpPr txBox="1"/>
          <p:nvPr/>
        </p:nvSpPr>
        <p:spPr>
          <a:xfrm>
            <a:off x="6032500" y="5269468"/>
            <a:ext cx="2931698" cy="954107"/>
          </a:xfrm>
          <a:prstGeom prst="rect">
            <a:avLst/>
          </a:prstGeom>
          <a:noFill/>
        </p:spPr>
        <p:txBody>
          <a:bodyPr wrap="square" rtlCol="0">
            <a:spAutoFit/>
          </a:bodyPr>
          <a:lstStyle/>
          <a:p>
            <a:r>
              <a:rPr lang="en-US" dirty="0" smtClean="0"/>
              <a:t>t distributed with</a:t>
            </a:r>
          </a:p>
          <a:p>
            <a:r>
              <a:rPr lang="en-US" dirty="0" smtClean="0"/>
              <a:t>Confidence  1- </a:t>
            </a:r>
            <a:r>
              <a:rPr lang="el-GR" dirty="0" smtClean="0"/>
              <a:t>α</a:t>
            </a:r>
            <a:r>
              <a:rPr lang="en-US" dirty="0" smtClean="0"/>
              <a:t> and</a:t>
            </a:r>
          </a:p>
          <a:p>
            <a:r>
              <a:rPr lang="en-US" dirty="0" smtClean="0"/>
              <a:t>k-1 degrees of freedom</a:t>
            </a:r>
          </a:p>
          <a:p>
            <a:r>
              <a:rPr lang="en-US" dirty="0" smtClean="0"/>
              <a:t>(Table 4.6)</a:t>
            </a:r>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2971800" y="3886200"/>
                <a:ext cx="533400" cy="5327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2800" b="0" i="1" smtClean="0">
                              <a:latin typeface="Cambria Math"/>
                            </a:rPr>
                          </m:ctrlPr>
                        </m:accPr>
                        <m:e>
                          <m:r>
                            <a:rPr lang="en-US" sz="2800" b="0" i="1" smtClean="0">
                              <a:latin typeface="Cambria Math"/>
                            </a:rPr>
                            <m:t>𝑑</m:t>
                          </m:r>
                        </m:e>
                      </m:acc>
                    </m:oMath>
                  </m:oMathPara>
                </a14:m>
                <a:endParaRPr lang="en-US" sz="2800" b="0" dirty="0"/>
              </a:p>
            </p:txBody>
          </p:sp>
        </mc:Choice>
        <mc:Fallback xmlns="">
          <p:sp>
            <p:nvSpPr>
              <p:cNvPr id="5" name="TextBox 4"/>
              <p:cNvSpPr txBox="1">
                <a:spLocks noRot="1" noChangeAspect="1" noMove="1" noResize="1" noEditPoints="1" noAdjustHandles="1" noChangeArrowheads="1" noChangeShapeType="1" noTextEdit="1"/>
              </p:cNvSpPr>
              <p:nvPr/>
            </p:nvSpPr>
            <p:spPr>
              <a:xfrm>
                <a:off x="2971800" y="3886200"/>
                <a:ext cx="533400" cy="532710"/>
              </a:xfrm>
              <a:prstGeom prst="rect">
                <a:avLst/>
              </a:prstGeom>
              <a:blipFill rotWithShape="1">
                <a:blip r:embed="rId5"/>
                <a:stretch>
                  <a:fillRect/>
                </a:stretch>
              </a:blipFill>
            </p:spPr>
            <p:txBody>
              <a:bodyPr/>
              <a:lstStyle/>
              <a:p>
                <a:r>
                  <a:rPr lang="en-US">
                    <a:noFill/>
                  </a:rPr>
                  <a:t> </a:t>
                </a:r>
              </a:p>
            </p:txBody>
          </p:sp>
        </mc:Fallback>
      </mc:AlternateContent>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686800" cy="609600"/>
          </a:xfrm>
        </p:spPr>
        <p:txBody>
          <a:bodyPr/>
          <a:lstStyle/>
          <a:p>
            <a:r>
              <a:rPr lang="en-US" altLang="en-US" dirty="0"/>
              <a:t>Comparing Performance of 2 Algorithms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difference in accuracy</a:t>
                </a:r>
              </a:p>
              <a:p>
                <a:pPr lvl="1"/>
                <a:r>
                  <a:rPr lang="en-US" dirty="0" smtClean="0"/>
                  <a:t>mean = 0.05</a:t>
                </a:r>
              </a:p>
              <a:p>
                <a:pPr lvl="1"/>
                <a:r>
                  <a:rPr lang="en-US" dirty="0"/>
                  <a:t>s</a:t>
                </a:r>
                <a:r>
                  <a:rPr lang="en-US" dirty="0" smtClean="0"/>
                  <a:t>tandard deviation [</a:t>
                </a:r>
                <a:r>
                  <a:rPr lang="en-US" dirty="0" err="1" smtClean="0"/>
                  <a:t>sqrt</a:t>
                </a:r>
                <a:r>
                  <a:rPr lang="en-US" dirty="0" smtClean="0"/>
                  <a:t>(variance)] = 0.002</a:t>
                </a:r>
              </a:p>
              <a:p>
                <a:r>
                  <a:rPr lang="en-US" dirty="0" smtClean="0"/>
                  <a:t>30-fold cv </a:t>
                </a:r>
                <a:r>
                  <a:rPr lang="en-US" dirty="0" smtClean="0">
                    <a:sym typeface="Wingdings" panose="05000000000000000000" pitchFamily="2" charset="2"/>
                  </a:rPr>
                  <a:t> </a:t>
                </a:r>
                <a:r>
                  <a:rPr lang="en-US" dirty="0" smtClean="0"/>
                  <a:t>k = 30</a:t>
                </a:r>
              </a:p>
              <a:p>
                <a:r>
                  <a:rPr lang="en-US" dirty="0" smtClean="0"/>
                  <a:t>95% confidence level, </a:t>
                </a:r>
                <a:r>
                  <a:rPr lang="en-US" dirty="0"/>
                  <a:t>(</a:t>
                </a:r>
                <a:r>
                  <a:rPr lang="en-US" dirty="0" smtClean="0"/>
                  <a:t>30-1) degrees of freedom</a:t>
                </a:r>
              </a:p>
              <a:p>
                <a:pPr lvl="1"/>
                <a:r>
                  <a:rPr lang="en-US" dirty="0"/>
                  <a:t>t</a:t>
                </a:r>
                <a:r>
                  <a:rPr lang="en-US" dirty="0" smtClean="0"/>
                  <a:t> = 2.04</a:t>
                </a:r>
                <a:endParaRPr lang="en-US" dirty="0"/>
              </a:p>
              <a:p>
                <a:r>
                  <a:rPr lang="en-US" dirty="0" err="1" smtClean="0"/>
                  <a:t>d</a:t>
                </a:r>
                <a:r>
                  <a:rPr lang="en-US" baseline="-25000" dirty="0" err="1" smtClean="0"/>
                  <a:t>t</a:t>
                </a:r>
                <a:r>
                  <a:rPr lang="en-US" dirty="0" smtClean="0"/>
                  <a:t> = 0.05 </a:t>
                </a:r>
                <a14:m>
                  <m:oMath xmlns:m="http://schemas.openxmlformats.org/officeDocument/2006/math">
                    <m:r>
                      <a:rPr lang="en-US" i="1" smtClean="0">
                        <a:latin typeface="Cambria Math"/>
                        <a:ea typeface="Cambria Math"/>
                      </a:rPr>
                      <m:t>±</m:t>
                    </m:r>
                    <m:r>
                      <a:rPr lang="en-US" b="0" i="1" smtClean="0">
                        <a:latin typeface="Cambria Math"/>
                        <a:ea typeface="Cambria Math"/>
                      </a:rPr>
                      <m:t> </m:t>
                    </m:r>
                  </m:oMath>
                </a14:m>
                <a:r>
                  <a:rPr lang="en-US" dirty="0" smtClean="0"/>
                  <a:t>2.04 x 0.002 </a:t>
                </a:r>
              </a:p>
              <a:p>
                <a:pPr marL="0" indent="0">
                  <a:buNone/>
                </a:pPr>
                <a:r>
                  <a:rPr lang="en-US"/>
                  <a:t> </a:t>
                </a:r>
                <a:r>
                  <a:rPr lang="en-US" smtClean="0"/>
                  <a:t>      = </a:t>
                </a:r>
                <a:r>
                  <a:rPr lang="en-US" dirty="0" smtClean="0"/>
                  <a:t>.05 </a:t>
                </a:r>
                <a14:m>
                  <m:oMath xmlns:m="http://schemas.openxmlformats.org/officeDocument/2006/math">
                    <m:r>
                      <a:rPr lang="en-US" i="1" smtClean="0">
                        <a:latin typeface="Cambria Math"/>
                        <a:ea typeface="Cambria Math"/>
                      </a:rPr>
                      <m:t>±</m:t>
                    </m:r>
                  </m:oMath>
                </a14:m>
                <a:r>
                  <a:rPr lang="en-US" dirty="0" smtClean="0"/>
                  <a:t> 0.00408</a:t>
                </a:r>
              </a:p>
              <a:p>
                <a:r>
                  <a:rPr lang="en-US" dirty="0" smtClean="0"/>
                  <a:t>Doesn’t include zero</a:t>
                </a:r>
              </a:p>
              <a:p>
                <a:pPr lvl="1"/>
                <a:r>
                  <a:rPr lang="en-US" dirty="0" smtClean="0"/>
                  <a:t>difference is “statistically significant”</a:t>
                </a:r>
              </a:p>
              <a:p>
                <a:endParaRPr lang="en-US" dirty="0"/>
              </a:p>
              <a:p>
                <a:endParaRPr lang="en-US" dirty="0" smtClean="0"/>
              </a:p>
              <a:p>
                <a:pPr lvl="1"/>
                <a:endParaRPr lang="en-US"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659" t="-1294" b="-3529"/>
                </a:stretch>
              </a:blipFill>
            </p:spPr>
            <p:txBody>
              <a:bodyPr/>
              <a:lstStyle/>
              <a:p>
                <a:r>
                  <a:rPr lang="en-US">
                    <a:noFill/>
                  </a:rPr>
                  <a:t> </a:t>
                </a:r>
              </a:p>
            </p:txBody>
          </p:sp>
        </mc:Fallback>
      </mc:AlternateContent>
    </p:spTree>
    <p:extLst>
      <p:ext uri="{BB962C8B-B14F-4D97-AF65-F5344CB8AC3E}">
        <p14:creationId xmlns:p14="http://schemas.microsoft.com/office/powerpoint/2010/main" val="1120369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smtClean="0"/>
              <a:t>Apply Model to Test Data</a:t>
            </a:r>
          </a:p>
        </p:txBody>
      </p:sp>
      <p:sp>
        <p:nvSpPr>
          <p:cNvPr id="12291" name="Line 3"/>
          <p:cNvSpPr>
            <a:spLocks noChangeShapeType="1"/>
          </p:cNvSpPr>
          <p:nvPr/>
        </p:nvSpPr>
        <p:spPr bwMode="auto">
          <a:xfrm>
            <a:off x="2898775" y="4551363"/>
            <a:ext cx="266700" cy="64611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2" name="Line 4"/>
          <p:cNvSpPr>
            <a:spLocks noChangeShapeType="1"/>
          </p:cNvSpPr>
          <p:nvPr/>
        </p:nvSpPr>
        <p:spPr bwMode="auto">
          <a:xfrm flipH="1">
            <a:off x="1658938" y="4551363"/>
            <a:ext cx="355600" cy="64611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3" name="Line 5"/>
          <p:cNvSpPr>
            <a:spLocks noChangeShapeType="1"/>
          </p:cNvSpPr>
          <p:nvPr/>
        </p:nvSpPr>
        <p:spPr bwMode="auto">
          <a:xfrm flipH="1">
            <a:off x="2366963" y="3576638"/>
            <a:ext cx="442912" cy="649287"/>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4" name="Line 6"/>
          <p:cNvSpPr>
            <a:spLocks noChangeShapeType="1"/>
          </p:cNvSpPr>
          <p:nvPr/>
        </p:nvSpPr>
        <p:spPr bwMode="auto">
          <a:xfrm>
            <a:off x="3695700" y="3576638"/>
            <a:ext cx="531813" cy="649287"/>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5" name="Line 7"/>
          <p:cNvSpPr>
            <a:spLocks noChangeShapeType="1"/>
          </p:cNvSpPr>
          <p:nvPr/>
        </p:nvSpPr>
        <p:spPr bwMode="auto">
          <a:xfrm>
            <a:off x="2544763" y="2686050"/>
            <a:ext cx="620712" cy="568325"/>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6" name="Line 8"/>
          <p:cNvSpPr>
            <a:spLocks noChangeShapeType="1"/>
          </p:cNvSpPr>
          <p:nvPr/>
        </p:nvSpPr>
        <p:spPr bwMode="auto">
          <a:xfrm flipH="1">
            <a:off x="1039813" y="2686050"/>
            <a:ext cx="619125" cy="568325"/>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7" name="Text Box 9"/>
          <p:cNvSpPr txBox="1">
            <a:spLocks noChangeArrowheads="1"/>
          </p:cNvSpPr>
          <p:nvPr/>
        </p:nvSpPr>
        <p:spPr bwMode="auto">
          <a:xfrm>
            <a:off x="1606550" y="2362200"/>
            <a:ext cx="1027113" cy="349250"/>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2D1993"/>
                </a:solidFill>
              </a:rPr>
              <a:t>Refund</a:t>
            </a:r>
            <a:endParaRPr lang="en-US" altLang="en-US" sz="1600" b="0">
              <a:solidFill>
                <a:schemeClr val="bg2"/>
              </a:solidFill>
            </a:endParaRPr>
          </a:p>
        </p:txBody>
      </p:sp>
      <p:sp>
        <p:nvSpPr>
          <p:cNvPr id="12298" name="Text Box 10"/>
          <p:cNvSpPr txBox="1">
            <a:spLocks noChangeArrowheads="1"/>
          </p:cNvSpPr>
          <p:nvPr/>
        </p:nvSpPr>
        <p:spPr bwMode="auto">
          <a:xfrm>
            <a:off x="2720975" y="3254375"/>
            <a:ext cx="1025525" cy="347663"/>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2D1993"/>
                </a:solidFill>
              </a:rPr>
              <a:t>MarSt</a:t>
            </a:r>
            <a:endParaRPr lang="en-US" altLang="en-US" sz="1600" b="0">
              <a:solidFill>
                <a:schemeClr val="bg2"/>
              </a:solidFill>
            </a:endParaRPr>
          </a:p>
        </p:txBody>
      </p:sp>
      <p:sp>
        <p:nvSpPr>
          <p:cNvPr id="12299" name="Text Box 11"/>
          <p:cNvSpPr txBox="1">
            <a:spLocks noChangeArrowheads="1"/>
          </p:cNvSpPr>
          <p:nvPr/>
        </p:nvSpPr>
        <p:spPr bwMode="auto">
          <a:xfrm>
            <a:off x="1925638" y="4225925"/>
            <a:ext cx="1062037" cy="349250"/>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2D1993"/>
                </a:solidFill>
              </a:rPr>
              <a:t>TaxInc</a:t>
            </a:r>
            <a:endParaRPr lang="en-US" altLang="en-US" sz="1600" b="0">
              <a:solidFill>
                <a:schemeClr val="bg2"/>
              </a:solidFill>
            </a:endParaRPr>
          </a:p>
        </p:txBody>
      </p:sp>
      <p:sp>
        <p:nvSpPr>
          <p:cNvPr id="12300" name="AutoShape 12"/>
          <p:cNvSpPr>
            <a:spLocks noChangeArrowheads="1"/>
          </p:cNvSpPr>
          <p:nvPr/>
        </p:nvSpPr>
        <p:spPr bwMode="auto">
          <a:xfrm>
            <a:off x="2941638" y="5194300"/>
            <a:ext cx="688975" cy="449263"/>
          </a:xfrm>
          <a:prstGeom prst="roundRect">
            <a:avLst>
              <a:gd name="adj" fmla="val 16769"/>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12301" name="Text Box 13"/>
          <p:cNvSpPr txBox="1">
            <a:spLocks noChangeArrowheads="1"/>
          </p:cNvSpPr>
          <p:nvPr/>
        </p:nvSpPr>
        <p:spPr bwMode="auto">
          <a:xfrm>
            <a:off x="2859088" y="5194300"/>
            <a:ext cx="750887"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800000"/>
                </a:solidFill>
              </a:rPr>
              <a:t>YES</a:t>
            </a:r>
            <a:endParaRPr lang="en-US" altLang="en-US" sz="1600" b="0">
              <a:solidFill>
                <a:schemeClr val="bg2"/>
              </a:solidFill>
            </a:endParaRPr>
          </a:p>
        </p:txBody>
      </p:sp>
      <p:sp>
        <p:nvSpPr>
          <p:cNvPr id="12302" name="AutoShape 14"/>
          <p:cNvSpPr>
            <a:spLocks noChangeArrowheads="1"/>
          </p:cNvSpPr>
          <p:nvPr/>
        </p:nvSpPr>
        <p:spPr bwMode="auto">
          <a:xfrm>
            <a:off x="1304925" y="5214938"/>
            <a:ext cx="717550" cy="446087"/>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12303" name="Text Box 15"/>
          <p:cNvSpPr txBox="1">
            <a:spLocks noChangeArrowheads="1"/>
          </p:cNvSpPr>
          <p:nvPr/>
        </p:nvSpPr>
        <p:spPr bwMode="auto">
          <a:xfrm>
            <a:off x="1435100" y="5197475"/>
            <a:ext cx="4889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800000"/>
                </a:solidFill>
              </a:rPr>
              <a:t>NO</a:t>
            </a:r>
            <a:endParaRPr lang="en-US" altLang="en-US" sz="1600" b="0">
              <a:solidFill>
                <a:schemeClr val="bg2"/>
              </a:solidFill>
            </a:endParaRPr>
          </a:p>
        </p:txBody>
      </p:sp>
      <p:sp>
        <p:nvSpPr>
          <p:cNvPr id="12304" name="AutoShape 16"/>
          <p:cNvSpPr>
            <a:spLocks noChangeArrowheads="1"/>
          </p:cNvSpPr>
          <p:nvPr/>
        </p:nvSpPr>
        <p:spPr bwMode="auto">
          <a:xfrm>
            <a:off x="685800" y="3271838"/>
            <a:ext cx="752475" cy="427037"/>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12305" name="Text Box 17"/>
          <p:cNvSpPr txBox="1">
            <a:spLocks noChangeArrowheads="1"/>
          </p:cNvSpPr>
          <p:nvPr/>
        </p:nvSpPr>
        <p:spPr bwMode="auto">
          <a:xfrm>
            <a:off x="814388" y="3254375"/>
            <a:ext cx="4889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800000"/>
                </a:solidFill>
              </a:rPr>
              <a:t>NO</a:t>
            </a:r>
            <a:endParaRPr lang="en-US" altLang="en-US" sz="1600" b="0">
              <a:solidFill>
                <a:srgbClr val="00FFFF"/>
              </a:solidFill>
            </a:endParaRPr>
          </a:p>
        </p:txBody>
      </p:sp>
      <p:sp>
        <p:nvSpPr>
          <p:cNvPr id="12306" name="AutoShape 18"/>
          <p:cNvSpPr>
            <a:spLocks noChangeArrowheads="1"/>
          </p:cNvSpPr>
          <p:nvPr/>
        </p:nvSpPr>
        <p:spPr bwMode="auto">
          <a:xfrm>
            <a:off x="3860800" y="4259263"/>
            <a:ext cx="752475" cy="466725"/>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12307" name="Text Box 19"/>
          <p:cNvSpPr txBox="1">
            <a:spLocks noChangeArrowheads="1"/>
          </p:cNvSpPr>
          <p:nvPr/>
        </p:nvSpPr>
        <p:spPr bwMode="auto">
          <a:xfrm>
            <a:off x="3968750" y="4259263"/>
            <a:ext cx="490538"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800000"/>
                </a:solidFill>
              </a:rPr>
              <a:t>NO</a:t>
            </a:r>
            <a:endParaRPr lang="en-US" altLang="en-US" sz="1600" b="0">
              <a:solidFill>
                <a:schemeClr val="bg2"/>
              </a:solidFill>
            </a:endParaRPr>
          </a:p>
        </p:txBody>
      </p:sp>
      <p:sp>
        <p:nvSpPr>
          <p:cNvPr id="12308" name="Text Box 20"/>
          <p:cNvSpPr txBox="1">
            <a:spLocks noChangeArrowheads="1"/>
          </p:cNvSpPr>
          <p:nvPr/>
        </p:nvSpPr>
        <p:spPr bwMode="auto">
          <a:xfrm>
            <a:off x="860425" y="2686050"/>
            <a:ext cx="5334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r">
              <a:spcBef>
                <a:spcPct val="20000"/>
              </a:spcBef>
              <a:spcAft>
                <a:spcPct val="0"/>
              </a:spcAft>
              <a:buClr>
                <a:schemeClr val="accent2"/>
              </a:buClr>
              <a:buFont typeface="Monotype Sorts" pitchFamily="2" charset="2"/>
              <a:buNone/>
            </a:pPr>
            <a:r>
              <a:rPr lang="en-US" altLang="en-US" sz="1600" b="0"/>
              <a:t>Yes</a:t>
            </a:r>
            <a:endParaRPr lang="en-US" altLang="en-US" sz="1600" b="0">
              <a:solidFill>
                <a:schemeClr val="bg2"/>
              </a:solidFill>
            </a:endParaRPr>
          </a:p>
        </p:txBody>
      </p:sp>
      <p:sp>
        <p:nvSpPr>
          <p:cNvPr id="12309" name="Text Box 21"/>
          <p:cNvSpPr txBox="1">
            <a:spLocks noChangeArrowheads="1"/>
          </p:cNvSpPr>
          <p:nvPr/>
        </p:nvSpPr>
        <p:spPr bwMode="auto">
          <a:xfrm>
            <a:off x="2897188" y="2686050"/>
            <a:ext cx="442912"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r">
              <a:spcBef>
                <a:spcPct val="20000"/>
              </a:spcBef>
              <a:spcAft>
                <a:spcPct val="0"/>
              </a:spcAft>
              <a:buClr>
                <a:schemeClr val="accent2"/>
              </a:buClr>
              <a:buFont typeface="Monotype Sorts" pitchFamily="2" charset="2"/>
              <a:buNone/>
            </a:pPr>
            <a:r>
              <a:rPr lang="en-US" altLang="en-US" sz="1600" b="0">
                <a:solidFill>
                  <a:srgbClr val="FF0000"/>
                </a:solidFill>
              </a:rPr>
              <a:t>No</a:t>
            </a:r>
          </a:p>
        </p:txBody>
      </p:sp>
      <p:sp>
        <p:nvSpPr>
          <p:cNvPr id="12310" name="Text Box 22"/>
          <p:cNvSpPr txBox="1">
            <a:spLocks noChangeArrowheads="1"/>
          </p:cNvSpPr>
          <p:nvPr/>
        </p:nvSpPr>
        <p:spPr bwMode="auto">
          <a:xfrm>
            <a:off x="4022725" y="3624263"/>
            <a:ext cx="9302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r">
              <a:spcBef>
                <a:spcPct val="20000"/>
              </a:spcBef>
              <a:spcAft>
                <a:spcPct val="0"/>
              </a:spcAft>
              <a:buClr>
                <a:schemeClr val="accent2"/>
              </a:buClr>
              <a:buFont typeface="Monotype Sorts" pitchFamily="2" charset="2"/>
              <a:buNone/>
            </a:pPr>
            <a:r>
              <a:rPr lang="en-US" altLang="en-US" sz="1600" b="0"/>
              <a:t>Married</a:t>
            </a:r>
            <a:r>
              <a:rPr lang="en-US" altLang="en-US" sz="1600" b="0">
                <a:solidFill>
                  <a:schemeClr val="bg2"/>
                </a:solidFill>
              </a:rPr>
              <a:t> </a:t>
            </a:r>
          </a:p>
        </p:txBody>
      </p:sp>
      <p:sp>
        <p:nvSpPr>
          <p:cNvPr id="12311" name="Text Box 23"/>
          <p:cNvSpPr txBox="1">
            <a:spLocks noChangeArrowheads="1"/>
          </p:cNvSpPr>
          <p:nvPr/>
        </p:nvSpPr>
        <p:spPr bwMode="auto">
          <a:xfrm>
            <a:off x="1662113" y="3659188"/>
            <a:ext cx="16605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r">
              <a:spcBef>
                <a:spcPct val="20000"/>
              </a:spcBef>
              <a:spcAft>
                <a:spcPct val="0"/>
              </a:spcAft>
              <a:buClr>
                <a:schemeClr val="accent2"/>
              </a:buClr>
              <a:buFont typeface="Monotype Sorts" pitchFamily="2" charset="2"/>
              <a:buNone/>
            </a:pPr>
            <a:r>
              <a:rPr lang="en-US" altLang="en-US" sz="1600" b="0"/>
              <a:t>Single, Divorced</a:t>
            </a:r>
            <a:endParaRPr lang="en-US" altLang="en-US" sz="1600" b="0">
              <a:solidFill>
                <a:schemeClr val="bg2"/>
              </a:solidFill>
            </a:endParaRPr>
          </a:p>
        </p:txBody>
      </p:sp>
      <p:sp>
        <p:nvSpPr>
          <p:cNvPr id="12312" name="Text Box 24"/>
          <p:cNvSpPr txBox="1">
            <a:spLocks noChangeArrowheads="1"/>
          </p:cNvSpPr>
          <p:nvPr/>
        </p:nvSpPr>
        <p:spPr bwMode="auto">
          <a:xfrm>
            <a:off x="1155700" y="4630738"/>
            <a:ext cx="7207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r">
              <a:spcBef>
                <a:spcPct val="20000"/>
              </a:spcBef>
              <a:spcAft>
                <a:spcPct val="0"/>
              </a:spcAft>
              <a:buClr>
                <a:schemeClr val="accent2"/>
              </a:buClr>
              <a:buFont typeface="Monotype Sorts" pitchFamily="2" charset="2"/>
              <a:buNone/>
            </a:pPr>
            <a:r>
              <a:rPr lang="en-US" altLang="en-US" sz="1600" b="0"/>
              <a:t>&lt; 80K</a:t>
            </a:r>
            <a:endParaRPr lang="en-US" altLang="en-US" sz="1600" b="0">
              <a:solidFill>
                <a:schemeClr val="bg2"/>
              </a:solidFill>
            </a:endParaRPr>
          </a:p>
        </p:txBody>
      </p:sp>
      <p:sp>
        <p:nvSpPr>
          <p:cNvPr id="12313" name="Text Box 25"/>
          <p:cNvSpPr txBox="1">
            <a:spLocks noChangeArrowheads="1"/>
          </p:cNvSpPr>
          <p:nvPr/>
        </p:nvSpPr>
        <p:spPr bwMode="auto">
          <a:xfrm>
            <a:off x="3101975" y="4630738"/>
            <a:ext cx="7207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r">
              <a:spcBef>
                <a:spcPct val="20000"/>
              </a:spcBef>
              <a:spcAft>
                <a:spcPct val="0"/>
              </a:spcAft>
              <a:buClr>
                <a:schemeClr val="accent2"/>
              </a:buClr>
              <a:buFont typeface="Monotype Sorts" pitchFamily="2" charset="2"/>
              <a:buNone/>
            </a:pPr>
            <a:r>
              <a:rPr lang="en-US" altLang="en-US" sz="1600" b="0"/>
              <a:t>&gt; 80K</a:t>
            </a:r>
            <a:endParaRPr lang="en-US" altLang="en-US" sz="1600" b="0">
              <a:solidFill>
                <a:schemeClr val="bg2"/>
              </a:solidFill>
            </a:endParaRPr>
          </a:p>
        </p:txBody>
      </p:sp>
      <p:graphicFrame>
        <p:nvGraphicFramePr>
          <p:cNvPr id="12314" name="Object 26"/>
          <p:cNvGraphicFramePr>
            <a:graphicFrameLocks noChangeAspect="1"/>
          </p:cNvGraphicFramePr>
          <p:nvPr/>
        </p:nvGraphicFramePr>
        <p:xfrm>
          <a:off x="4953000" y="1600200"/>
          <a:ext cx="3343275" cy="1133475"/>
        </p:xfrm>
        <a:graphic>
          <a:graphicData uri="http://schemas.openxmlformats.org/presentationml/2006/ole">
            <mc:AlternateContent xmlns:mc="http://schemas.openxmlformats.org/markup-compatibility/2006">
              <mc:Choice xmlns:v="urn:schemas-microsoft-com:vml" Requires="v">
                <p:oleObj spid="_x0000_s12392" name="Document" r:id="rId3" imgW="4651248" imgH="1575816" progId="Word.Document.8">
                  <p:embed/>
                </p:oleObj>
              </mc:Choice>
              <mc:Fallback>
                <p:oleObj name="Document" r:id="rId3" imgW="4651248" imgH="1575816" progId="Word.Document.8">
                  <p:embed/>
                  <p:pic>
                    <p:nvPicPr>
                      <p:cNvPr id="0" name="Object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600200"/>
                        <a:ext cx="3343275" cy="1133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315" name="Text Box 27"/>
          <p:cNvSpPr txBox="1">
            <a:spLocks noChangeArrowheads="1"/>
          </p:cNvSpPr>
          <p:nvPr/>
        </p:nvSpPr>
        <p:spPr bwMode="auto">
          <a:xfrm>
            <a:off x="4800600" y="1143000"/>
            <a:ext cx="1600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lnSpc>
                <a:spcPct val="80000"/>
              </a:lnSpc>
              <a:spcBef>
                <a:spcPct val="20000"/>
              </a:spcBef>
              <a:spcAft>
                <a:spcPct val="0"/>
              </a:spcAft>
              <a:buClr>
                <a:schemeClr val="accent2"/>
              </a:buClr>
              <a:buFont typeface="Monotype Sorts" pitchFamily="2" charset="2"/>
              <a:buNone/>
            </a:pPr>
            <a:r>
              <a:rPr lang="en-US" altLang="en-US" sz="2000">
                <a:solidFill>
                  <a:schemeClr val="tx2"/>
                </a:solidFill>
              </a:rPr>
              <a:t>Test Data</a:t>
            </a:r>
            <a:endParaRPr lang="en-US" altLang="en-US" sz="2000" b="0">
              <a:solidFill>
                <a:schemeClr val="bg2"/>
              </a:solidFill>
            </a:endParaRPr>
          </a:p>
        </p:txBody>
      </p:sp>
      <p:sp>
        <p:nvSpPr>
          <p:cNvPr id="12316" name="Line 28"/>
          <p:cNvSpPr>
            <a:spLocks noChangeShapeType="1"/>
          </p:cNvSpPr>
          <p:nvPr/>
        </p:nvSpPr>
        <p:spPr bwMode="auto">
          <a:xfrm flipH="1">
            <a:off x="3352800" y="2362200"/>
            <a:ext cx="1600200" cy="457200"/>
          </a:xfrm>
          <a:prstGeom prst="line">
            <a:avLst/>
          </a:prstGeom>
          <a:noFill/>
          <a:ln w="15875">
            <a:solidFill>
              <a:srgbClr val="FF0000"/>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smtClean="0"/>
              <a:t>Apply Model to Test Data</a:t>
            </a:r>
          </a:p>
        </p:txBody>
      </p:sp>
      <p:sp>
        <p:nvSpPr>
          <p:cNvPr id="13315" name="Line 3"/>
          <p:cNvSpPr>
            <a:spLocks noChangeShapeType="1"/>
          </p:cNvSpPr>
          <p:nvPr/>
        </p:nvSpPr>
        <p:spPr bwMode="auto">
          <a:xfrm>
            <a:off x="2898775" y="4551363"/>
            <a:ext cx="266700" cy="64611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6" name="Line 4"/>
          <p:cNvSpPr>
            <a:spLocks noChangeShapeType="1"/>
          </p:cNvSpPr>
          <p:nvPr/>
        </p:nvSpPr>
        <p:spPr bwMode="auto">
          <a:xfrm flipH="1">
            <a:off x="1658938" y="4551363"/>
            <a:ext cx="355600" cy="64611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7" name="Line 5"/>
          <p:cNvSpPr>
            <a:spLocks noChangeShapeType="1"/>
          </p:cNvSpPr>
          <p:nvPr/>
        </p:nvSpPr>
        <p:spPr bwMode="auto">
          <a:xfrm flipH="1">
            <a:off x="2366963" y="3576638"/>
            <a:ext cx="442912" cy="649287"/>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8" name="Line 6"/>
          <p:cNvSpPr>
            <a:spLocks noChangeShapeType="1"/>
          </p:cNvSpPr>
          <p:nvPr/>
        </p:nvSpPr>
        <p:spPr bwMode="auto">
          <a:xfrm>
            <a:off x="3695700" y="3576638"/>
            <a:ext cx="531813" cy="649287"/>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9" name="Line 7"/>
          <p:cNvSpPr>
            <a:spLocks noChangeShapeType="1"/>
          </p:cNvSpPr>
          <p:nvPr/>
        </p:nvSpPr>
        <p:spPr bwMode="auto">
          <a:xfrm>
            <a:off x="2544763" y="2686050"/>
            <a:ext cx="620712" cy="568325"/>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0" name="Line 8"/>
          <p:cNvSpPr>
            <a:spLocks noChangeShapeType="1"/>
          </p:cNvSpPr>
          <p:nvPr/>
        </p:nvSpPr>
        <p:spPr bwMode="auto">
          <a:xfrm flipH="1">
            <a:off x="1039813" y="2686050"/>
            <a:ext cx="619125" cy="568325"/>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1" name="Text Box 9"/>
          <p:cNvSpPr txBox="1">
            <a:spLocks noChangeArrowheads="1"/>
          </p:cNvSpPr>
          <p:nvPr/>
        </p:nvSpPr>
        <p:spPr bwMode="auto">
          <a:xfrm>
            <a:off x="1606550" y="2362200"/>
            <a:ext cx="1027113" cy="349250"/>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2D1993"/>
                </a:solidFill>
              </a:rPr>
              <a:t>Refund</a:t>
            </a:r>
            <a:endParaRPr lang="en-US" altLang="en-US" sz="1600" b="0">
              <a:solidFill>
                <a:schemeClr val="bg2"/>
              </a:solidFill>
            </a:endParaRPr>
          </a:p>
        </p:txBody>
      </p:sp>
      <p:sp>
        <p:nvSpPr>
          <p:cNvPr id="13322" name="Text Box 10"/>
          <p:cNvSpPr txBox="1">
            <a:spLocks noChangeArrowheads="1"/>
          </p:cNvSpPr>
          <p:nvPr/>
        </p:nvSpPr>
        <p:spPr bwMode="auto">
          <a:xfrm>
            <a:off x="2720975" y="3254375"/>
            <a:ext cx="1025525" cy="347663"/>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2D1993"/>
                </a:solidFill>
              </a:rPr>
              <a:t>MarSt</a:t>
            </a:r>
            <a:endParaRPr lang="en-US" altLang="en-US" sz="1600" b="0">
              <a:solidFill>
                <a:schemeClr val="bg2"/>
              </a:solidFill>
            </a:endParaRPr>
          </a:p>
        </p:txBody>
      </p:sp>
      <p:sp>
        <p:nvSpPr>
          <p:cNvPr id="13323" name="Text Box 11"/>
          <p:cNvSpPr txBox="1">
            <a:spLocks noChangeArrowheads="1"/>
          </p:cNvSpPr>
          <p:nvPr/>
        </p:nvSpPr>
        <p:spPr bwMode="auto">
          <a:xfrm>
            <a:off x="1925638" y="4225925"/>
            <a:ext cx="1062037" cy="349250"/>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2D1993"/>
                </a:solidFill>
              </a:rPr>
              <a:t>TaxInc</a:t>
            </a:r>
            <a:endParaRPr lang="en-US" altLang="en-US" sz="1600" b="0">
              <a:solidFill>
                <a:schemeClr val="bg2"/>
              </a:solidFill>
            </a:endParaRPr>
          </a:p>
        </p:txBody>
      </p:sp>
      <p:sp>
        <p:nvSpPr>
          <p:cNvPr id="13324" name="AutoShape 12"/>
          <p:cNvSpPr>
            <a:spLocks noChangeArrowheads="1"/>
          </p:cNvSpPr>
          <p:nvPr/>
        </p:nvSpPr>
        <p:spPr bwMode="auto">
          <a:xfrm>
            <a:off x="2941638" y="5194300"/>
            <a:ext cx="688975" cy="449263"/>
          </a:xfrm>
          <a:prstGeom prst="roundRect">
            <a:avLst>
              <a:gd name="adj" fmla="val 16769"/>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13325" name="Text Box 13"/>
          <p:cNvSpPr txBox="1">
            <a:spLocks noChangeArrowheads="1"/>
          </p:cNvSpPr>
          <p:nvPr/>
        </p:nvSpPr>
        <p:spPr bwMode="auto">
          <a:xfrm>
            <a:off x="2859088" y="5194300"/>
            <a:ext cx="750887"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800000"/>
                </a:solidFill>
              </a:rPr>
              <a:t>YES</a:t>
            </a:r>
            <a:endParaRPr lang="en-US" altLang="en-US" sz="1600" b="0">
              <a:solidFill>
                <a:schemeClr val="bg2"/>
              </a:solidFill>
            </a:endParaRPr>
          </a:p>
        </p:txBody>
      </p:sp>
      <p:sp>
        <p:nvSpPr>
          <p:cNvPr id="13326" name="AutoShape 14"/>
          <p:cNvSpPr>
            <a:spLocks noChangeArrowheads="1"/>
          </p:cNvSpPr>
          <p:nvPr/>
        </p:nvSpPr>
        <p:spPr bwMode="auto">
          <a:xfrm>
            <a:off x="1304925" y="5214938"/>
            <a:ext cx="717550" cy="446087"/>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13327" name="Text Box 15"/>
          <p:cNvSpPr txBox="1">
            <a:spLocks noChangeArrowheads="1"/>
          </p:cNvSpPr>
          <p:nvPr/>
        </p:nvSpPr>
        <p:spPr bwMode="auto">
          <a:xfrm>
            <a:off x="1435100" y="5197475"/>
            <a:ext cx="4889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800000"/>
                </a:solidFill>
              </a:rPr>
              <a:t>NO</a:t>
            </a:r>
            <a:endParaRPr lang="en-US" altLang="en-US" sz="1600" b="0">
              <a:solidFill>
                <a:schemeClr val="bg2"/>
              </a:solidFill>
            </a:endParaRPr>
          </a:p>
        </p:txBody>
      </p:sp>
      <p:sp>
        <p:nvSpPr>
          <p:cNvPr id="13328" name="AutoShape 16"/>
          <p:cNvSpPr>
            <a:spLocks noChangeArrowheads="1"/>
          </p:cNvSpPr>
          <p:nvPr/>
        </p:nvSpPr>
        <p:spPr bwMode="auto">
          <a:xfrm>
            <a:off x="685800" y="3271838"/>
            <a:ext cx="752475" cy="427037"/>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13329" name="Text Box 17"/>
          <p:cNvSpPr txBox="1">
            <a:spLocks noChangeArrowheads="1"/>
          </p:cNvSpPr>
          <p:nvPr/>
        </p:nvSpPr>
        <p:spPr bwMode="auto">
          <a:xfrm>
            <a:off x="814388" y="3254375"/>
            <a:ext cx="4889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800000"/>
                </a:solidFill>
              </a:rPr>
              <a:t>NO</a:t>
            </a:r>
            <a:endParaRPr lang="en-US" altLang="en-US" sz="1600" b="0">
              <a:solidFill>
                <a:srgbClr val="00FFFF"/>
              </a:solidFill>
            </a:endParaRPr>
          </a:p>
        </p:txBody>
      </p:sp>
      <p:sp>
        <p:nvSpPr>
          <p:cNvPr id="13330" name="AutoShape 18"/>
          <p:cNvSpPr>
            <a:spLocks noChangeArrowheads="1"/>
          </p:cNvSpPr>
          <p:nvPr/>
        </p:nvSpPr>
        <p:spPr bwMode="auto">
          <a:xfrm>
            <a:off x="3860800" y="4259263"/>
            <a:ext cx="752475" cy="466725"/>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13331" name="Text Box 19"/>
          <p:cNvSpPr txBox="1">
            <a:spLocks noChangeArrowheads="1"/>
          </p:cNvSpPr>
          <p:nvPr/>
        </p:nvSpPr>
        <p:spPr bwMode="auto">
          <a:xfrm>
            <a:off x="3968750" y="4259263"/>
            <a:ext cx="490538"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800000"/>
                </a:solidFill>
              </a:rPr>
              <a:t>NO</a:t>
            </a:r>
            <a:endParaRPr lang="en-US" altLang="en-US" sz="1600" b="0">
              <a:solidFill>
                <a:schemeClr val="bg2"/>
              </a:solidFill>
            </a:endParaRPr>
          </a:p>
        </p:txBody>
      </p:sp>
      <p:sp>
        <p:nvSpPr>
          <p:cNvPr id="13332" name="Text Box 20"/>
          <p:cNvSpPr txBox="1">
            <a:spLocks noChangeArrowheads="1"/>
          </p:cNvSpPr>
          <p:nvPr/>
        </p:nvSpPr>
        <p:spPr bwMode="auto">
          <a:xfrm>
            <a:off x="860425" y="2686050"/>
            <a:ext cx="5334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r">
              <a:spcBef>
                <a:spcPct val="20000"/>
              </a:spcBef>
              <a:spcAft>
                <a:spcPct val="0"/>
              </a:spcAft>
              <a:buClr>
                <a:schemeClr val="accent2"/>
              </a:buClr>
              <a:buFont typeface="Monotype Sorts" pitchFamily="2" charset="2"/>
              <a:buNone/>
            </a:pPr>
            <a:r>
              <a:rPr lang="en-US" altLang="en-US" sz="1600" b="0"/>
              <a:t>Yes</a:t>
            </a:r>
            <a:endParaRPr lang="en-US" altLang="en-US" sz="1600" b="0">
              <a:solidFill>
                <a:schemeClr val="bg2"/>
              </a:solidFill>
            </a:endParaRPr>
          </a:p>
        </p:txBody>
      </p:sp>
      <p:sp>
        <p:nvSpPr>
          <p:cNvPr id="13333" name="Text Box 21"/>
          <p:cNvSpPr txBox="1">
            <a:spLocks noChangeArrowheads="1"/>
          </p:cNvSpPr>
          <p:nvPr/>
        </p:nvSpPr>
        <p:spPr bwMode="auto">
          <a:xfrm>
            <a:off x="2897188" y="2686050"/>
            <a:ext cx="442912"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r">
              <a:spcBef>
                <a:spcPct val="20000"/>
              </a:spcBef>
              <a:spcAft>
                <a:spcPct val="0"/>
              </a:spcAft>
              <a:buClr>
                <a:schemeClr val="accent2"/>
              </a:buClr>
              <a:buFont typeface="Monotype Sorts" pitchFamily="2" charset="2"/>
              <a:buNone/>
            </a:pPr>
            <a:r>
              <a:rPr lang="en-US" altLang="en-US" sz="1600" b="0">
                <a:solidFill>
                  <a:srgbClr val="FF0000"/>
                </a:solidFill>
              </a:rPr>
              <a:t>No</a:t>
            </a:r>
          </a:p>
        </p:txBody>
      </p:sp>
      <p:sp>
        <p:nvSpPr>
          <p:cNvPr id="13334" name="Text Box 22"/>
          <p:cNvSpPr txBox="1">
            <a:spLocks noChangeArrowheads="1"/>
          </p:cNvSpPr>
          <p:nvPr/>
        </p:nvSpPr>
        <p:spPr bwMode="auto">
          <a:xfrm>
            <a:off x="4022725" y="3624263"/>
            <a:ext cx="9302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r">
              <a:spcBef>
                <a:spcPct val="20000"/>
              </a:spcBef>
              <a:spcAft>
                <a:spcPct val="0"/>
              </a:spcAft>
              <a:buClr>
                <a:schemeClr val="accent2"/>
              </a:buClr>
              <a:buFont typeface="Monotype Sorts" pitchFamily="2" charset="2"/>
              <a:buNone/>
            </a:pPr>
            <a:r>
              <a:rPr lang="en-US" altLang="en-US" sz="1600" b="0"/>
              <a:t>Married</a:t>
            </a:r>
            <a:r>
              <a:rPr lang="en-US" altLang="en-US" sz="1600" b="0">
                <a:solidFill>
                  <a:schemeClr val="bg2"/>
                </a:solidFill>
              </a:rPr>
              <a:t> </a:t>
            </a:r>
          </a:p>
        </p:txBody>
      </p:sp>
      <p:sp>
        <p:nvSpPr>
          <p:cNvPr id="13335" name="Text Box 23"/>
          <p:cNvSpPr txBox="1">
            <a:spLocks noChangeArrowheads="1"/>
          </p:cNvSpPr>
          <p:nvPr/>
        </p:nvSpPr>
        <p:spPr bwMode="auto">
          <a:xfrm>
            <a:off x="1662113" y="3659188"/>
            <a:ext cx="16605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r">
              <a:spcBef>
                <a:spcPct val="20000"/>
              </a:spcBef>
              <a:spcAft>
                <a:spcPct val="0"/>
              </a:spcAft>
              <a:buClr>
                <a:schemeClr val="accent2"/>
              </a:buClr>
              <a:buFont typeface="Monotype Sorts" pitchFamily="2" charset="2"/>
              <a:buNone/>
            </a:pPr>
            <a:r>
              <a:rPr lang="en-US" altLang="en-US" sz="1600" b="0"/>
              <a:t>Single, Divorced</a:t>
            </a:r>
            <a:endParaRPr lang="en-US" altLang="en-US" sz="1600" b="0">
              <a:solidFill>
                <a:schemeClr val="bg2"/>
              </a:solidFill>
            </a:endParaRPr>
          </a:p>
        </p:txBody>
      </p:sp>
      <p:sp>
        <p:nvSpPr>
          <p:cNvPr id="13336" name="Text Box 24"/>
          <p:cNvSpPr txBox="1">
            <a:spLocks noChangeArrowheads="1"/>
          </p:cNvSpPr>
          <p:nvPr/>
        </p:nvSpPr>
        <p:spPr bwMode="auto">
          <a:xfrm>
            <a:off x="1155700" y="4630738"/>
            <a:ext cx="7207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r">
              <a:spcBef>
                <a:spcPct val="20000"/>
              </a:spcBef>
              <a:spcAft>
                <a:spcPct val="0"/>
              </a:spcAft>
              <a:buClr>
                <a:schemeClr val="accent2"/>
              </a:buClr>
              <a:buFont typeface="Monotype Sorts" pitchFamily="2" charset="2"/>
              <a:buNone/>
            </a:pPr>
            <a:r>
              <a:rPr lang="en-US" altLang="en-US" sz="1600" b="0"/>
              <a:t>&lt; 80K</a:t>
            </a:r>
            <a:endParaRPr lang="en-US" altLang="en-US" sz="1600" b="0">
              <a:solidFill>
                <a:schemeClr val="bg2"/>
              </a:solidFill>
            </a:endParaRPr>
          </a:p>
        </p:txBody>
      </p:sp>
      <p:sp>
        <p:nvSpPr>
          <p:cNvPr id="13337" name="Text Box 25"/>
          <p:cNvSpPr txBox="1">
            <a:spLocks noChangeArrowheads="1"/>
          </p:cNvSpPr>
          <p:nvPr/>
        </p:nvSpPr>
        <p:spPr bwMode="auto">
          <a:xfrm>
            <a:off x="3101975" y="4630738"/>
            <a:ext cx="7207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r">
              <a:spcBef>
                <a:spcPct val="20000"/>
              </a:spcBef>
              <a:spcAft>
                <a:spcPct val="0"/>
              </a:spcAft>
              <a:buClr>
                <a:schemeClr val="accent2"/>
              </a:buClr>
              <a:buFont typeface="Monotype Sorts" pitchFamily="2" charset="2"/>
              <a:buNone/>
            </a:pPr>
            <a:r>
              <a:rPr lang="en-US" altLang="en-US" sz="1600" b="0"/>
              <a:t>&gt; 80K</a:t>
            </a:r>
            <a:endParaRPr lang="en-US" altLang="en-US" sz="1600" b="0">
              <a:solidFill>
                <a:schemeClr val="bg2"/>
              </a:solidFill>
            </a:endParaRPr>
          </a:p>
        </p:txBody>
      </p:sp>
      <p:graphicFrame>
        <p:nvGraphicFramePr>
          <p:cNvPr id="13338" name="Object 26"/>
          <p:cNvGraphicFramePr>
            <a:graphicFrameLocks noChangeAspect="1"/>
          </p:cNvGraphicFramePr>
          <p:nvPr/>
        </p:nvGraphicFramePr>
        <p:xfrm>
          <a:off x="4953000" y="1600200"/>
          <a:ext cx="3343275" cy="1133475"/>
        </p:xfrm>
        <a:graphic>
          <a:graphicData uri="http://schemas.openxmlformats.org/presentationml/2006/ole">
            <mc:AlternateContent xmlns:mc="http://schemas.openxmlformats.org/markup-compatibility/2006">
              <mc:Choice xmlns:v="urn:schemas-microsoft-com:vml" Requires="v">
                <p:oleObj spid="_x0000_s13416" name="Document" r:id="rId3" imgW="4651248" imgH="1575816" progId="Word.Document.8">
                  <p:embed/>
                </p:oleObj>
              </mc:Choice>
              <mc:Fallback>
                <p:oleObj name="Document" r:id="rId3" imgW="4651248" imgH="1575816" progId="Word.Document.8">
                  <p:embed/>
                  <p:pic>
                    <p:nvPicPr>
                      <p:cNvPr id="0" name="Object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600200"/>
                        <a:ext cx="3343275" cy="1133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39" name="Text Box 27"/>
          <p:cNvSpPr txBox="1">
            <a:spLocks noChangeArrowheads="1"/>
          </p:cNvSpPr>
          <p:nvPr/>
        </p:nvSpPr>
        <p:spPr bwMode="auto">
          <a:xfrm>
            <a:off x="4800600" y="1143000"/>
            <a:ext cx="1600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lnSpc>
                <a:spcPct val="80000"/>
              </a:lnSpc>
              <a:spcBef>
                <a:spcPct val="20000"/>
              </a:spcBef>
              <a:spcAft>
                <a:spcPct val="0"/>
              </a:spcAft>
              <a:buClr>
                <a:schemeClr val="accent2"/>
              </a:buClr>
              <a:buFont typeface="Monotype Sorts" pitchFamily="2" charset="2"/>
              <a:buNone/>
            </a:pPr>
            <a:r>
              <a:rPr lang="en-US" altLang="en-US" sz="2000">
                <a:solidFill>
                  <a:schemeClr val="tx2"/>
                </a:solidFill>
              </a:rPr>
              <a:t>Test Data</a:t>
            </a:r>
            <a:endParaRPr lang="en-US" altLang="en-US" sz="2000" b="0">
              <a:solidFill>
                <a:schemeClr val="bg2"/>
              </a:solidFill>
            </a:endParaRPr>
          </a:p>
        </p:txBody>
      </p:sp>
      <p:sp>
        <p:nvSpPr>
          <p:cNvPr id="13340" name="Line 28"/>
          <p:cNvSpPr>
            <a:spLocks noChangeShapeType="1"/>
          </p:cNvSpPr>
          <p:nvPr/>
        </p:nvSpPr>
        <p:spPr bwMode="auto">
          <a:xfrm flipH="1">
            <a:off x="3810000" y="2057400"/>
            <a:ext cx="2057400" cy="1295400"/>
          </a:xfrm>
          <a:prstGeom prst="line">
            <a:avLst/>
          </a:prstGeom>
          <a:noFill/>
          <a:ln w="15875">
            <a:solidFill>
              <a:srgbClr val="FF0000"/>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smtClean="0"/>
              <a:t>Apply Model to Test Data</a:t>
            </a:r>
          </a:p>
        </p:txBody>
      </p:sp>
      <p:sp>
        <p:nvSpPr>
          <p:cNvPr id="14339" name="Line 3"/>
          <p:cNvSpPr>
            <a:spLocks noChangeShapeType="1"/>
          </p:cNvSpPr>
          <p:nvPr/>
        </p:nvSpPr>
        <p:spPr bwMode="auto">
          <a:xfrm>
            <a:off x="2898775" y="4551363"/>
            <a:ext cx="266700" cy="64611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0" name="Line 4"/>
          <p:cNvSpPr>
            <a:spLocks noChangeShapeType="1"/>
          </p:cNvSpPr>
          <p:nvPr/>
        </p:nvSpPr>
        <p:spPr bwMode="auto">
          <a:xfrm flipH="1">
            <a:off x="1658938" y="4551363"/>
            <a:ext cx="355600" cy="64611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1" name="Line 5"/>
          <p:cNvSpPr>
            <a:spLocks noChangeShapeType="1"/>
          </p:cNvSpPr>
          <p:nvPr/>
        </p:nvSpPr>
        <p:spPr bwMode="auto">
          <a:xfrm flipH="1">
            <a:off x="2366963" y="3576638"/>
            <a:ext cx="442912" cy="649287"/>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2" name="Line 6"/>
          <p:cNvSpPr>
            <a:spLocks noChangeShapeType="1"/>
          </p:cNvSpPr>
          <p:nvPr/>
        </p:nvSpPr>
        <p:spPr bwMode="auto">
          <a:xfrm>
            <a:off x="3695700" y="3576638"/>
            <a:ext cx="531813" cy="649287"/>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3" name="Line 7"/>
          <p:cNvSpPr>
            <a:spLocks noChangeShapeType="1"/>
          </p:cNvSpPr>
          <p:nvPr/>
        </p:nvSpPr>
        <p:spPr bwMode="auto">
          <a:xfrm>
            <a:off x="2544763" y="2686050"/>
            <a:ext cx="620712" cy="568325"/>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4" name="Line 8"/>
          <p:cNvSpPr>
            <a:spLocks noChangeShapeType="1"/>
          </p:cNvSpPr>
          <p:nvPr/>
        </p:nvSpPr>
        <p:spPr bwMode="auto">
          <a:xfrm flipH="1">
            <a:off x="1039813" y="2686050"/>
            <a:ext cx="619125" cy="568325"/>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5" name="Text Box 9"/>
          <p:cNvSpPr txBox="1">
            <a:spLocks noChangeArrowheads="1"/>
          </p:cNvSpPr>
          <p:nvPr/>
        </p:nvSpPr>
        <p:spPr bwMode="auto">
          <a:xfrm>
            <a:off x="1606550" y="2362200"/>
            <a:ext cx="1027113" cy="349250"/>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2D1993"/>
                </a:solidFill>
              </a:rPr>
              <a:t>Refund</a:t>
            </a:r>
            <a:endParaRPr lang="en-US" altLang="en-US" sz="1600" b="0">
              <a:solidFill>
                <a:schemeClr val="bg2"/>
              </a:solidFill>
            </a:endParaRPr>
          </a:p>
        </p:txBody>
      </p:sp>
      <p:sp>
        <p:nvSpPr>
          <p:cNvPr id="14346" name="Text Box 10"/>
          <p:cNvSpPr txBox="1">
            <a:spLocks noChangeArrowheads="1"/>
          </p:cNvSpPr>
          <p:nvPr/>
        </p:nvSpPr>
        <p:spPr bwMode="auto">
          <a:xfrm>
            <a:off x="2720975" y="3254375"/>
            <a:ext cx="1025525" cy="347663"/>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2D1993"/>
                </a:solidFill>
              </a:rPr>
              <a:t>MarSt</a:t>
            </a:r>
            <a:endParaRPr lang="en-US" altLang="en-US" sz="1600" b="0">
              <a:solidFill>
                <a:schemeClr val="bg2"/>
              </a:solidFill>
            </a:endParaRPr>
          </a:p>
        </p:txBody>
      </p:sp>
      <p:sp>
        <p:nvSpPr>
          <p:cNvPr id="14347" name="Text Box 11"/>
          <p:cNvSpPr txBox="1">
            <a:spLocks noChangeArrowheads="1"/>
          </p:cNvSpPr>
          <p:nvPr/>
        </p:nvSpPr>
        <p:spPr bwMode="auto">
          <a:xfrm>
            <a:off x="1925638" y="4225925"/>
            <a:ext cx="1062037" cy="349250"/>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2D1993"/>
                </a:solidFill>
              </a:rPr>
              <a:t>TaxInc</a:t>
            </a:r>
            <a:endParaRPr lang="en-US" altLang="en-US" sz="1600" b="0">
              <a:solidFill>
                <a:schemeClr val="bg2"/>
              </a:solidFill>
            </a:endParaRPr>
          </a:p>
        </p:txBody>
      </p:sp>
      <p:sp>
        <p:nvSpPr>
          <p:cNvPr id="14348" name="AutoShape 12"/>
          <p:cNvSpPr>
            <a:spLocks noChangeArrowheads="1"/>
          </p:cNvSpPr>
          <p:nvPr/>
        </p:nvSpPr>
        <p:spPr bwMode="auto">
          <a:xfrm>
            <a:off x="2941638" y="5194300"/>
            <a:ext cx="688975" cy="449263"/>
          </a:xfrm>
          <a:prstGeom prst="roundRect">
            <a:avLst>
              <a:gd name="adj" fmla="val 16769"/>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14349" name="Text Box 13"/>
          <p:cNvSpPr txBox="1">
            <a:spLocks noChangeArrowheads="1"/>
          </p:cNvSpPr>
          <p:nvPr/>
        </p:nvSpPr>
        <p:spPr bwMode="auto">
          <a:xfrm>
            <a:off x="2859088" y="5194300"/>
            <a:ext cx="750887"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800000"/>
                </a:solidFill>
              </a:rPr>
              <a:t>YES</a:t>
            </a:r>
            <a:endParaRPr lang="en-US" altLang="en-US" sz="1600" b="0">
              <a:solidFill>
                <a:schemeClr val="bg2"/>
              </a:solidFill>
            </a:endParaRPr>
          </a:p>
        </p:txBody>
      </p:sp>
      <p:sp>
        <p:nvSpPr>
          <p:cNvPr id="14350" name="AutoShape 14"/>
          <p:cNvSpPr>
            <a:spLocks noChangeArrowheads="1"/>
          </p:cNvSpPr>
          <p:nvPr/>
        </p:nvSpPr>
        <p:spPr bwMode="auto">
          <a:xfrm>
            <a:off x="1304925" y="5214938"/>
            <a:ext cx="717550" cy="446087"/>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14351" name="Text Box 15"/>
          <p:cNvSpPr txBox="1">
            <a:spLocks noChangeArrowheads="1"/>
          </p:cNvSpPr>
          <p:nvPr/>
        </p:nvSpPr>
        <p:spPr bwMode="auto">
          <a:xfrm>
            <a:off x="1435100" y="5197475"/>
            <a:ext cx="4889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800000"/>
                </a:solidFill>
              </a:rPr>
              <a:t>NO</a:t>
            </a:r>
            <a:endParaRPr lang="en-US" altLang="en-US" sz="1600" b="0">
              <a:solidFill>
                <a:schemeClr val="bg2"/>
              </a:solidFill>
            </a:endParaRPr>
          </a:p>
        </p:txBody>
      </p:sp>
      <p:sp>
        <p:nvSpPr>
          <p:cNvPr id="14352" name="AutoShape 16"/>
          <p:cNvSpPr>
            <a:spLocks noChangeArrowheads="1"/>
          </p:cNvSpPr>
          <p:nvPr/>
        </p:nvSpPr>
        <p:spPr bwMode="auto">
          <a:xfrm>
            <a:off x="685800" y="3271838"/>
            <a:ext cx="752475" cy="427037"/>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14353" name="Text Box 17"/>
          <p:cNvSpPr txBox="1">
            <a:spLocks noChangeArrowheads="1"/>
          </p:cNvSpPr>
          <p:nvPr/>
        </p:nvSpPr>
        <p:spPr bwMode="auto">
          <a:xfrm>
            <a:off x="814388" y="3254375"/>
            <a:ext cx="4889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800000"/>
                </a:solidFill>
              </a:rPr>
              <a:t>NO</a:t>
            </a:r>
            <a:endParaRPr lang="en-US" altLang="en-US" sz="1600" b="0">
              <a:solidFill>
                <a:srgbClr val="00FFFF"/>
              </a:solidFill>
            </a:endParaRPr>
          </a:p>
        </p:txBody>
      </p:sp>
      <p:sp>
        <p:nvSpPr>
          <p:cNvPr id="14354" name="AutoShape 18"/>
          <p:cNvSpPr>
            <a:spLocks noChangeArrowheads="1"/>
          </p:cNvSpPr>
          <p:nvPr/>
        </p:nvSpPr>
        <p:spPr bwMode="auto">
          <a:xfrm>
            <a:off x="3860800" y="4259263"/>
            <a:ext cx="752475" cy="466725"/>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14355" name="Text Box 19"/>
          <p:cNvSpPr txBox="1">
            <a:spLocks noChangeArrowheads="1"/>
          </p:cNvSpPr>
          <p:nvPr/>
        </p:nvSpPr>
        <p:spPr bwMode="auto">
          <a:xfrm>
            <a:off x="3968750" y="4259263"/>
            <a:ext cx="490538"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800000"/>
                </a:solidFill>
              </a:rPr>
              <a:t>NO</a:t>
            </a:r>
            <a:endParaRPr lang="en-US" altLang="en-US" sz="1600" b="0">
              <a:solidFill>
                <a:schemeClr val="bg2"/>
              </a:solidFill>
            </a:endParaRPr>
          </a:p>
        </p:txBody>
      </p:sp>
      <p:sp>
        <p:nvSpPr>
          <p:cNvPr id="14356" name="Text Box 20"/>
          <p:cNvSpPr txBox="1">
            <a:spLocks noChangeArrowheads="1"/>
          </p:cNvSpPr>
          <p:nvPr/>
        </p:nvSpPr>
        <p:spPr bwMode="auto">
          <a:xfrm>
            <a:off x="860425" y="2686050"/>
            <a:ext cx="5334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r">
              <a:spcBef>
                <a:spcPct val="20000"/>
              </a:spcBef>
              <a:spcAft>
                <a:spcPct val="0"/>
              </a:spcAft>
              <a:buClr>
                <a:schemeClr val="accent2"/>
              </a:buClr>
              <a:buFont typeface="Monotype Sorts" pitchFamily="2" charset="2"/>
              <a:buNone/>
            </a:pPr>
            <a:r>
              <a:rPr lang="en-US" altLang="en-US" sz="1600" b="0"/>
              <a:t>Yes</a:t>
            </a:r>
            <a:endParaRPr lang="en-US" altLang="en-US" sz="1600" b="0">
              <a:solidFill>
                <a:schemeClr val="bg2"/>
              </a:solidFill>
            </a:endParaRPr>
          </a:p>
        </p:txBody>
      </p:sp>
      <p:sp>
        <p:nvSpPr>
          <p:cNvPr id="14357" name="Text Box 21"/>
          <p:cNvSpPr txBox="1">
            <a:spLocks noChangeArrowheads="1"/>
          </p:cNvSpPr>
          <p:nvPr/>
        </p:nvSpPr>
        <p:spPr bwMode="auto">
          <a:xfrm>
            <a:off x="2897188" y="2686050"/>
            <a:ext cx="442912"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r">
              <a:spcBef>
                <a:spcPct val="20000"/>
              </a:spcBef>
              <a:spcAft>
                <a:spcPct val="0"/>
              </a:spcAft>
              <a:buClr>
                <a:schemeClr val="accent2"/>
              </a:buClr>
              <a:buFont typeface="Monotype Sorts" pitchFamily="2" charset="2"/>
              <a:buNone/>
            </a:pPr>
            <a:r>
              <a:rPr lang="en-US" altLang="en-US" sz="1600" b="0">
                <a:solidFill>
                  <a:srgbClr val="FF0000"/>
                </a:solidFill>
              </a:rPr>
              <a:t>No</a:t>
            </a:r>
          </a:p>
        </p:txBody>
      </p:sp>
      <p:sp>
        <p:nvSpPr>
          <p:cNvPr id="14358" name="Text Box 22"/>
          <p:cNvSpPr txBox="1">
            <a:spLocks noChangeArrowheads="1"/>
          </p:cNvSpPr>
          <p:nvPr/>
        </p:nvSpPr>
        <p:spPr bwMode="auto">
          <a:xfrm>
            <a:off x="4022725" y="3624263"/>
            <a:ext cx="9302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r">
              <a:spcBef>
                <a:spcPct val="20000"/>
              </a:spcBef>
              <a:spcAft>
                <a:spcPct val="0"/>
              </a:spcAft>
              <a:buClr>
                <a:schemeClr val="accent2"/>
              </a:buClr>
              <a:buFont typeface="Monotype Sorts" pitchFamily="2" charset="2"/>
              <a:buNone/>
            </a:pPr>
            <a:r>
              <a:rPr lang="en-US" altLang="en-US" sz="1600" b="0">
                <a:solidFill>
                  <a:srgbClr val="FF0000"/>
                </a:solidFill>
              </a:rPr>
              <a:t>Married </a:t>
            </a:r>
          </a:p>
        </p:txBody>
      </p:sp>
      <p:sp>
        <p:nvSpPr>
          <p:cNvPr id="14359" name="Text Box 23"/>
          <p:cNvSpPr txBox="1">
            <a:spLocks noChangeArrowheads="1"/>
          </p:cNvSpPr>
          <p:nvPr/>
        </p:nvSpPr>
        <p:spPr bwMode="auto">
          <a:xfrm>
            <a:off x="1662113" y="3659188"/>
            <a:ext cx="16605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r">
              <a:spcBef>
                <a:spcPct val="20000"/>
              </a:spcBef>
              <a:spcAft>
                <a:spcPct val="0"/>
              </a:spcAft>
              <a:buClr>
                <a:schemeClr val="accent2"/>
              </a:buClr>
              <a:buFont typeface="Monotype Sorts" pitchFamily="2" charset="2"/>
              <a:buNone/>
            </a:pPr>
            <a:r>
              <a:rPr lang="en-US" altLang="en-US" sz="1600" b="0"/>
              <a:t>Single, Divorced</a:t>
            </a:r>
            <a:endParaRPr lang="en-US" altLang="en-US" sz="1600" b="0">
              <a:solidFill>
                <a:schemeClr val="bg2"/>
              </a:solidFill>
            </a:endParaRPr>
          </a:p>
        </p:txBody>
      </p:sp>
      <p:sp>
        <p:nvSpPr>
          <p:cNvPr id="14360" name="Text Box 24"/>
          <p:cNvSpPr txBox="1">
            <a:spLocks noChangeArrowheads="1"/>
          </p:cNvSpPr>
          <p:nvPr/>
        </p:nvSpPr>
        <p:spPr bwMode="auto">
          <a:xfrm>
            <a:off x="1155700" y="4630738"/>
            <a:ext cx="7207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r">
              <a:spcBef>
                <a:spcPct val="20000"/>
              </a:spcBef>
              <a:spcAft>
                <a:spcPct val="0"/>
              </a:spcAft>
              <a:buClr>
                <a:schemeClr val="accent2"/>
              </a:buClr>
              <a:buFont typeface="Monotype Sorts" pitchFamily="2" charset="2"/>
              <a:buNone/>
            </a:pPr>
            <a:r>
              <a:rPr lang="en-US" altLang="en-US" sz="1600" b="0"/>
              <a:t>&lt; 80K</a:t>
            </a:r>
            <a:endParaRPr lang="en-US" altLang="en-US" sz="1600" b="0">
              <a:solidFill>
                <a:schemeClr val="bg2"/>
              </a:solidFill>
            </a:endParaRPr>
          </a:p>
        </p:txBody>
      </p:sp>
      <p:sp>
        <p:nvSpPr>
          <p:cNvPr id="14361" name="Text Box 25"/>
          <p:cNvSpPr txBox="1">
            <a:spLocks noChangeArrowheads="1"/>
          </p:cNvSpPr>
          <p:nvPr/>
        </p:nvSpPr>
        <p:spPr bwMode="auto">
          <a:xfrm>
            <a:off x="3101975" y="4630738"/>
            <a:ext cx="7207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r">
              <a:spcBef>
                <a:spcPct val="20000"/>
              </a:spcBef>
              <a:spcAft>
                <a:spcPct val="0"/>
              </a:spcAft>
              <a:buClr>
                <a:schemeClr val="accent2"/>
              </a:buClr>
              <a:buFont typeface="Monotype Sorts" pitchFamily="2" charset="2"/>
              <a:buNone/>
            </a:pPr>
            <a:r>
              <a:rPr lang="en-US" altLang="en-US" sz="1600" b="0"/>
              <a:t>&gt; 80K</a:t>
            </a:r>
            <a:endParaRPr lang="en-US" altLang="en-US" sz="1600" b="0">
              <a:solidFill>
                <a:schemeClr val="bg2"/>
              </a:solidFill>
            </a:endParaRPr>
          </a:p>
        </p:txBody>
      </p:sp>
      <p:graphicFrame>
        <p:nvGraphicFramePr>
          <p:cNvPr id="14362" name="Object 26"/>
          <p:cNvGraphicFramePr>
            <a:graphicFrameLocks noChangeAspect="1"/>
          </p:cNvGraphicFramePr>
          <p:nvPr/>
        </p:nvGraphicFramePr>
        <p:xfrm>
          <a:off x="4953000" y="1600200"/>
          <a:ext cx="3343275" cy="1133475"/>
        </p:xfrm>
        <a:graphic>
          <a:graphicData uri="http://schemas.openxmlformats.org/presentationml/2006/ole">
            <mc:AlternateContent xmlns:mc="http://schemas.openxmlformats.org/markup-compatibility/2006">
              <mc:Choice xmlns:v="urn:schemas-microsoft-com:vml" Requires="v">
                <p:oleObj spid="_x0000_s14440" name="Document" r:id="rId3" imgW="4651248" imgH="1575816" progId="Word.Document.8">
                  <p:embed/>
                </p:oleObj>
              </mc:Choice>
              <mc:Fallback>
                <p:oleObj name="Document" r:id="rId3" imgW="4651248" imgH="1575816" progId="Word.Document.8">
                  <p:embed/>
                  <p:pic>
                    <p:nvPicPr>
                      <p:cNvPr id="0" name="Object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600200"/>
                        <a:ext cx="3343275" cy="1133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63" name="Text Box 27"/>
          <p:cNvSpPr txBox="1">
            <a:spLocks noChangeArrowheads="1"/>
          </p:cNvSpPr>
          <p:nvPr/>
        </p:nvSpPr>
        <p:spPr bwMode="auto">
          <a:xfrm>
            <a:off x="4800600" y="1143000"/>
            <a:ext cx="1600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lnSpc>
                <a:spcPct val="80000"/>
              </a:lnSpc>
              <a:spcBef>
                <a:spcPct val="20000"/>
              </a:spcBef>
              <a:spcAft>
                <a:spcPct val="0"/>
              </a:spcAft>
              <a:buClr>
                <a:schemeClr val="accent2"/>
              </a:buClr>
              <a:buFont typeface="Monotype Sorts" pitchFamily="2" charset="2"/>
              <a:buNone/>
            </a:pPr>
            <a:r>
              <a:rPr lang="en-US" altLang="en-US" sz="2000">
                <a:solidFill>
                  <a:schemeClr val="tx2"/>
                </a:solidFill>
              </a:rPr>
              <a:t>Test Data</a:t>
            </a:r>
            <a:endParaRPr lang="en-US" altLang="en-US" sz="2000" b="0">
              <a:solidFill>
                <a:schemeClr val="bg2"/>
              </a:solidFill>
            </a:endParaRPr>
          </a:p>
        </p:txBody>
      </p:sp>
      <p:sp>
        <p:nvSpPr>
          <p:cNvPr id="14364" name="Line 28"/>
          <p:cNvSpPr>
            <a:spLocks noChangeShapeType="1"/>
          </p:cNvSpPr>
          <p:nvPr/>
        </p:nvSpPr>
        <p:spPr bwMode="auto">
          <a:xfrm flipH="1">
            <a:off x="4648200" y="2590800"/>
            <a:ext cx="1295400" cy="990600"/>
          </a:xfrm>
          <a:prstGeom prst="line">
            <a:avLst/>
          </a:prstGeom>
          <a:noFill/>
          <a:ln w="15875">
            <a:solidFill>
              <a:srgbClr val="FF0000"/>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smtClean="0"/>
              <a:t>Apply Model to Test Data</a:t>
            </a:r>
          </a:p>
        </p:txBody>
      </p:sp>
      <p:sp>
        <p:nvSpPr>
          <p:cNvPr id="15363" name="Line 3"/>
          <p:cNvSpPr>
            <a:spLocks noChangeShapeType="1"/>
          </p:cNvSpPr>
          <p:nvPr/>
        </p:nvSpPr>
        <p:spPr bwMode="auto">
          <a:xfrm>
            <a:off x="2898775" y="4551363"/>
            <a:ext cx="266700" cy="64611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4" name="Line 4"/>
          <p:cNvSpPr>
            <a:spLocks noChangeShapeType="1"/>
          </p:cNvSpPr>
          <p:nvPr/>
        </p:nvSpPr>
        <p:spPr bwMode="auto">
          <a:xfrm flipH="1">
            <a:off x="1658938" y="4551363"/>
            <a:ext cx="355600" cy="64611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5" name="Line 5"/>
          <p:cNvSpPr>
            <a:spLocks noChangeShapeType="1"/>
          </p:cNvSpPr>
          <p:nvPr/>
        </p:nvSpPr>
        <p:spPr bwMode="auto">
          <a:xfrm flipH="1">
            <a:off x="2366963" y="3576638"/>
            <a:ext cx="442912" cy="649287"/>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6" name="Line 6"/>
          <p:cNvSpPr>
            <a:spLocks noChangeShapeType="1"/>
          </p:cNvSpPr>
          <p:nvPr/>
        </p:nvSpPr>
        <p:spPr bwMode="auto">
          <a:xfrm>
            <a:off x="3695700" y="3576638"/>
            <a:ext cx="531813" cy="649287"/>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7" name="Line 7"/>
          <p:cNvSpPr>
            <a:spLocks noChangeShapeType="1"/>
          </p:cNvSpPr>
          <p:nvPr/>
        </p:nvSpPr>
        <p:spPr bwMode="auto">
          <a:xfrm>
            <a:off x="2544763" y="2686050"/>
            <a:ext cx="620712" cy="568325"/>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8" name="Line 8"/>
          <p:cNvSpPr>
            <a:spLocks noChangeShapeType="1"/>
          </p:cNvSpPr>
          <p:nvPr/>
        </p:nvSpPr>
        <p:spPr bwMode="auto">
          <a:xfrm flipH="1">
            <a:off x="1039813" y="2686050"/>
            <a:ext cx="619125" cy="568325"/>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9" name="Text Box 9"/>
          <p:cNvSpPr txBox="1">
            <a:spLocks noChangeArrowheads="1"/>
          </p:cNvSpPr>
          <p:nvPr/>
        </p:nvSpPr>
        <p:spPr bwMode="auto">
          <a:xfrm>
            <a:off x="1606550" y="2362200"/>
            <a:ext cx="1027113" cy="349250"/>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2D1993"/>
                </a:solidFill>
              </a:rPr>
              <a:t>Refund</a:t>
            </a:r>
            <a:endParaRPr lang="en-US" altLang="en-US" sz="1600" b="0">
              <a:solidFill>
                <a:schemeClr val="bg2"/>
              </a:solidFill>
            </a:endParaRPr>
          </a:p>
        </p:txBody>
      </p:sp>
      <p:sp>
        <p:nvSpPr>
          <p:cNvPr id="15370" name="Text Box 10"/>
          <p:cNvSpPr txBox="1">
            <a:spLocks noChangeArrowheads="1"/>
          </p:cNvSpPr>
          <p:nvPr/>
        </p:nvSpPr>
        <p:spPr bwMode="auto">
          <a:xfrm>
            <a:off x="2720975" y="3254375"/>
            <a:ext cx="1025525" cy="347663"/>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2D1993"/>
                </a:solidFill>
              </a:rPr>
              <a:t>MarSt</a:t>
            </a:r>
            <a:endParaRPr lang="en-US" altLang="en-US" sz="1600" b="0">
              <a:solidFill>
                <a:schemeClr val="bg2"/>
              </a:solidFill>
            </a:endParaRPr>
          </a:p>
        </p:txBody>
      </p:sp>
      <p:sp>
        <p:nvSpPr>
          <p:cNvPr id="15371" name="Text Box 11"/>
          <p:cNvSpPr txBox="1">
            <a:spLocks noChangeArrowheads="1"/>
          </p:cNvSpPr>
          <p:nvPr/>
        </p:nvSpPr>
        <p:spPr bwMode="auto">
          <a:xfrm>
            <a:off x="1925638" y="4225925"/>
            <a:ext cx="1062037" cy="349250"/>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2D1993"/>
                </a:solidFill>
              </a:rPr>
              <a:t>TaxInc</a:t>
            </a:r>
            <a:endParaRPr lang="en-US" altLang="en-US" sz="1600" b="0">
              <a:solidFill>
                <a:schemeClr val="bg2"/>
              </a:solidFill>
            </a:endParaRPr>
          </a:p>
        </p:txBody>
      </p:sp>
      <p:sp>
        <p:nvSpPr>
          <p:cNvPr id="15372" name="AutoShape 12"/>
          <p:cNvSpPr>
            <a:spLocks noChangeArrowheads="1"/>
          </p:cNvSpPr>
          <p:nvPr/>
        </p:nvSpPr>
        <p:spPr bwMode="auto">
          <a:xfrm>
            <a:off x="2941638" y="5194300"/>
            <a:ext cx="688975" cy="449263"/>
          </a:xfrm>
          <a:prstGeom prst="roundRect">
            <a:avLst>
              <a:gd name="adj" fmla="val 16769"/>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15373" name="Text Box 13"/>
          <p:cNvSpPr txBox="1">
            <a:spLocks noChangeArrowheads="1"/>
          </p:cNvSpPr>
          <p:nvPr/>
        </p:nvSpPr>
        <p:spPr bwMode="auto">
          <a:xfrm>
            <a:off x="2859088" y="5194300"/>
            <a:ext cx="750887"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800000"/>
                </a:solidFill>
              </a:rPr>
              <a:t>YES</a:t>
            </a:r>
            <a:endParaRPr lang="en-US" altLang="en-US" sz="1600" b="0">
              <a:solidFill>
                <a:schemeClr val="bg2"/>
              </a:solidFill>
            </a:endParaRPr>
          </a:p>
        </p:txBody>
      </p:sp>
      <p:sp>
        <p:nvSpPr>
          <p:cNvPr id="15374" name="AutoShape 14"/>
          <p:cNvSpPr>
            <a:spLocks noChangeArrowheads="1"/>
          </p:cNvSpPr>
          <p:nvPr/>
        </p:nvSpPr>
        <p:spPr bwMode="auto">
          <a:xfrm>
            <a:off x="1304925" y="5214938"/>
            <a:ext cx="717550" cy="446087"/>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15375" name="Text Box 15"/>
          <p:cNvSpPr txBox="1">
            <a:spLocks noChangeArrowheads="1"/>
          </p:cNvSpPr>
          <p:nvPr/>
        </p:nvSpPr>
        <p:spPr bwMode="auto">
          <a:xfrm>
            <a:off x="1435100" y="5197475"/>
            <a:ext cx="4889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800000"/>
                </a:solidFill>
              </a:rPr>
              <a:t>NO</a:t>
            </a:r>
            <a:endParaRPr lang="en-US" altLang="en-US" sz="1600" b="0">
              <a:solidFill>
                <a:schemeClr val="bg2"/>
              </a:solidFill>
            </a:endParaRPr>
          </a:p>
        </p:txBody>
      </p:sp>
      <p:sp>
        <p:nvSpPr>
          <p:cNvPr id="15376" name="AutoShape 16"/>
          <p:cNvSpPr>
            <a:spLocks noChangeArrowheads="1"/>
          </p:cNvSpPr>
          <p:nvPr/>
        </p:nvSpPr>
        <p:spPr bwMode="auto">
          <a:xfrm>
            <a:off x="685800" y="3271838"/>
            <a:ext cx="752475" cy="427037"/>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15377" name="Text Box 17"/>
          <p:cNvSpPr txBox="1">
            <a:spLocks noChangeArrowheads="1"/>
          </p:cNvSpPr>
          <p:nvPr/>
        </p:nvSpPr>
        <p:spPr bwMode="auto">
          <a:xfrm>
            <a:off x="814388" y="3254375"/>
            <a:ext cx="4889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800000"/>
                </a:solidFill>
              </a:rPr>
              <a:t>NO</a:t>
            </a:r>
            <a:endParaRPr lang="en-US" altLang="en-US" sz="1600" b="0">
              <a:solidFill>
                <a:srgbClr val="00FFFF"/>
              </a:solidFill>
            </a:endParaRPr>
          </a:p>
        </p:txBody>
      </p:sp>
      <p:sp>
        <p:nvSpPr>
          <p:cNvPr id="15378" name="AutoShape 18"/>
          <p:cNvSpPr>
            <a:spLocks noChangeArrowheads="1"/>
          </p:cNvSpPr>
          <p:nvPr/>
        </p:nvSpPr>
        <p:spPr bwMode="auto">
          <a:xfrm>
            <a:off x="3860800" y="4259263"/>
            <a:ext cx="752475" cy="466725"/>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15379" name="Text Box 19"/>
          <p:cNvSpPr txBox="1">
            <a:spLocks noChangeArrowheads="1"/>
          </p:cNvSpPr>
          <p:nvPr/>
        </p:nvSpPr>
        <p:spPr bwMode="auto">
          <a:xfrm>
            <a:off x="3968750" y="4259263"/>
            <a:ext cx="490538"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800000"/>
                </a:solidFill>
              </a:rPr>
              <a:t>NO</a:t>
            </a:r>
            <a:endParaRPr lang="en-US" altLang="en-US" sz="1600" b="0">
              <a:solidFill>
                <a:schemeClr val="bg2"/>
              </a:solidFill>
            </a:endParaRPr>
          </a:p>
        </p:txBody>
      </p:sp>
      <p:sp>
        <p:nvSpPr>
          <p:cNvPr id="15380" name="Text Box 20"/>
          <p:cNvSpPr txBox="1">
            <a:spLocks noChangeArrowheads="1"/>
          </p:cNvSpPr>
          <p:nvPr/>
        </p:nvSpPr>
        <p:spPr bwMode="auto">
          <a:xfrm>
            <a:off x="860425" y="2686050"/>
            <a:ext cx="5334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r">
              <a:spcBef>
                <a:spcPct val="20000"/>
              </a:spcBef>
              <a:spcAft>
                <a:spcPct val="0"/>
              </a:spcAft>
              <a:buClr>
                <a:schemeClr val="accent2"/>
              </a:buClr>
              <a:buFont typeface="Monotype Sorts" pitchFamily="2" charset="2"/>
              <a:buNone/>
            </a:pPr>
            <a:r>
              <a:rPr lang="en-US" altLang="en-US" sz="1600" b="0"/>
              <a:t>Yes</a:t>
            </a:r>
            <a:endParaRPr lang="en-US" altLang="en-US" sz="1600" b="0">
              <a:solidFill>
                <a:schemeClr val="bg2"/>
              </a:solidFill>
            </a:endParaRPr>
          </a:p>
        </p:txBody>
      </p:sp>
      <p:sp>
        <p:nvSpPr>
          <p:cNvPr id="15381" name="Text Box 21"/>
          <p:cNvSpPr txBox="1">
            <a:spLocks noChangeArrowheads="1"/>
          </p:cNvSpPr>
          <p:nvPr/>
        </p:nvSpPr>
        <p:spPr bwMode="auto">
          <a:xfrm>
            <a:off x="2897188" y="2686050"/>
            <a:ext cx="442912"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r">
              <a:spcBef>
                <a:spcPct val="20000"/>
              </a:spcBef>
              <a:spcAft>
                <a:spcPct val="0"/>
              </a:spcAft>
              <a:buClr>
                <a:schemeClr val="accent2"/>
              </a:buClr>
              <a:buFont typeface="Monotype Sorts" pitchFamily="2" charset="2"/>
              <a:buNone/>
            </a:pPr>
            <a:r>
              <a:rPr lang="en-US" altLang="en-US" sz="1600" b="0">
                <a:solidFill>
                  <a:srgbClr val="FF0000"/>
                </a:solidFill>
              </a:rPr>
              <a:t>No</a:t>
            </a:r>
          </a:p>
        </p:txBody>
      </p:sp>
      <p:sp>
        <p:nvSpPr>
          <p:cNvPr id="15382" name="Text Box 22"/>
          <p:cNvSpPr txBox="1">
            <a:spLocks noChangeArrowheads="1"/>
          </p:cNvSpPr>
          <p:nvPr/>
        </p:nvSpPr>
        <p:spPr bwMode="auto">
          <a:xfrm>
            <a:off x="4022725" y="3624263"/>
            <a:ext cx="9302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r">
              <a:spcBef>
                <a:spcPct val="20000"/>
              </a:spcBef>
              <a:spcAft>
                <a:spcPct val="0"/>
              </a:spcAft>
              <a:buClr>
                <a:schemeClr val="accent2"/>
              </a:buClr>
              <a:buFont typeface="Monotype Sorts" pitchFamily="2" charset="2"/>
              <a:buNone/>
            </a:pPr>
            <a:r>
              <a:rPr lang="en-US" altLang="en-US" sz="1600" b="0">
                <a:solidFill>
                  <a:srgbClr val="FF0000"/>
                </a:solidFill>
              </a:rPr>
              <a:t>Married </a:t>
            </a:r>
          </a:p>
        </p:txBody>
      </p:sp>
      <p:sp>
        <p:nvSpPr>
          <p:cNvPr id="15383" name="Text Box 23"/>
          <p:cNvSpPr txBox="1">
            <a:spLocks noChangeArrowheads="1"/>
          </p:cNvSpPr>
          <p:nvPr/>
        </p:nvSpPr>
        <p:spPr bwMode="auto">
          <a:xfrm>
            <a:off x="1662113" y="3659188"/>
            <a:ext cx="16605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r">
              <a:spcBef>
                <a:spcPct val="20000"/>
              </a:spcBef>
              <a:spcAft>
                <a:spcPct val="0"/>
              </a:spcAft>
              <a:buClr>
                <a:schemeClr val="accent2"/>
              </a:buClr>
              <a:buFont typeface="Monotype Sorts" pitchFamily="2" charset="2"/>
              <a:buNone/>
            </a:pPr>
            <a:r>
              <a:rPr lang="en-US" altLang="en-US" sz="1600" b="0"/>
              <a:t>Single, Divorced</a:t>
            </a:r>
            <a:endParaRPr lang="en-US" altLang="en-US" sz="1600" b="0">
              <a:solidFill>
                <a:schemeClr val="bg2"/>
              </a:solidFill>
            </a:endParaRPr>
          </a:p>
        </p:txBody>
      </p:sp>
      <p:sp>
        <p:nvSpPr>
          <p:cNvPr id="15384" name="Text Box 24"/>
          <p:cNvSpPr txBox="1">
            <a:spLocks noChangeArrowheads="1"/>
          </p:cNvSpPr>
          <p:nvPr/>
        </p:nvSpPr>
        <p:spPr bwMode="auto">
          <a:xfrm>
            <a:off x="1155700" y="4630738"/>
            <a:ext cx="7207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r">
              <a:spcBef>
                <a:spcPct val="20000"/>
              </a:spcBef>
              <a:spcAft>
                <a:spcPct val="0"/>
              </a:spcAft>
              <a:buClr>
                <a:schemeClr val="accent2"/>
              </a:buClr>
              <a:buFont typeface="Monotype Sorts" pitchFamily="2" charset="2"/>
              <a:buNone/>
            </a:pPr>
            <a:r>
              <a:rPr lang="en-US" altLang="en-US" sz="1600" b="0"/>
              <a:t>&lt; 80K</a:t>
            </a:r>
            <a:endParaRPr lang="en-US" altLang="en-US" sz="1600" b="0">
              <a:solidFill>
                <a:schemeClr val="bg2"/>
              </a:solidFill>
            </a:endParaRPr>
          </a:p>
        </p:txBody>
      </p:sp>
      <p:sp>
        <p:nvSpPr>
          <p:cNvPr id="15385" name="Text Box 25"/>
          <p:cNvSpPr txBox="1">
            <a:spLocks noChangeArrowheads="1"/>
          </p:cNvSpPr>
          <p:nvPr/>
        </p:nvSpPr>
        <p:spPr bwMode="auto">
          <a:xfrm>
            <a:off x="3101975" y="4630738"/>
            <a:ext cx="7207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r">
              <a:spcBef>
                <a:spcPct val="20000"/>
              </a:spcBef>
              <a:spcAft>
                <a:spcPct val="0"/>
              </a:spcAft>
              <a:buClr>
                <a:schemeClr val="accent2"/>
              </a:buClr>
              <a:buFont typeface="Monotype Sorts" pitchFamily="2" charset="2"/>
              <a:buNone/>
            </a:pPr>
            <a:r>
              <a:rPr lang="en-US" altLang="en-US" sz="1600" b="0"/>
              <a:t>&gt; 80K</a:t>
            </a:r>
            <a:endParaRPr lang="en-US" altLang="en-US" sz="1600" b="0">
              <a:solidFill>
                <a:schemeClr val="bg2"/>
              </a:solidFill>
            </a:endParaRPr>
          </a:p>
        </p:txBody>
      </p:sp>
      <p:graphicFrame>
        <p:nvGraphicFramePr>
          <p:cNvPr id="15386" name="Object 26"/>
          <p:cNvGraphicFramePr>
            <a:graphicFrameLocks noChangeAspect="1"/>
          </p:cNvGraphicFramePr>
          <p:nvPr/>
        </p:nvGraphicFramePr>
        <p:xfrm>
          <a:off x="4953000" y="1600200"/>
          <a:ext cx="3343275" cy="1133475"/>
        </p:xfrm>
        <a:graphic>
          <a:graphicData uri="http://schemas.openxmlformats.org/presentationml/2006/ole">
            <mc:AlternateContent xmlns:mc="http://schemas.openxmlformats.org/markup-compatibility/2006">
              <mc:Choice xmlns:v="urn:schemas-microsoft-com:vml" Requires="v">
                <p:oleObj spid="_x0000_s15465" name="Document" r:id="rId3" imgW="4651248" imgH="1575816" progId="Word.Document.8">
                  <p:embed/>
                </p:oleObj>
              </mc:Choice>
              <mc:Fallback>
                <p:oleObj name="Document" r:id="rId3" imgW="4651248" imgH="1575816" progId="Word.Document.8">
                  <p:embed/>
                  <p:pic>
                    <p:nvPicPr>
                      <p:cNvPr id="0" name="Object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600200"/>
                        <a:ext cx="3343275" cy="1133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87" name="Text Box 27"/>
          <p:cNvSpPr txBox="1">
            <a:spLocks noChangeArrowheads="1"/>
          </p:cNvSpPr>
          <p:nvPr/>
        </p:nvSpPr>
        <p:spPr bwMode="auto">
          <a:xfrm>
            <a:off x="4800600" y="1143000"/>
            <a:ext cx="1600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lnSpc>
                <a:spcPct val="80000"/>
              </a:lnSpc>
              <a:spcBef>
                <a:spcPct val="20000"/>
              </a:spcBef>
              <a:spcAft>
                <a:spcPct val="0"/>
              </a:spcAft>
              <a:buClr>
                <a:schemeClr val="accent2"/>
              </a:buClr>
              <a:buFont typeface="Monotype Sorts" pitchFamily="2" charset="2"/>
              <a:buNone/>
            </a:pPr>
            <a:r>
              <a:rPr lang="en-US" altLang="en-US" sz="2000">
                <a:solidFill>
                  <a:schemeClr val="tx2"/>
                </a:solidFill>
              </a:rPr>
              <a:t>Test Data</a:t>
            </a:r>
            <a:endParaRPr lang="en-US" altLang="en-US" sz="2000" b="0">
              <a:solidFill>
                <a:schemeClr val="bg2"/>
              </a:solidFill>
            </a:endParaRPr>
          </a:p>
        </p:txBody>
      </p:sp>
      <p:sp>
        <p:nvSpPr>
          <p:cNvPr id="15388" name="Line 28"/>
          <p:cNvSpPr>
            <a:spLocks noChangeShapeType="1"/>
          </p:cNvSpPr>
          <p:nvPr/>
        </p:nvSpPr>
        <p:spPr bwMode="auto">
          <a:xfrm flipH="1">
            <a:off x="4495800" y="2590800"/>
            <a:ext cx="3124200" cy="1828800"/>
          </a:xfrm>
          <a:prstGeom prst="line">
            <a:avLst/>
          </a:prstGeom>
          <a:noFill/>
          <a:ln w="15875">
            <a:solidFill>
              <a:srgbClr val="FF0000"/>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89" name="Text Box 29"/>
          <p:cNvSpPr txBox="1">
            <a:spLocks noChangeArrowheads="1"/>
          </p:cNvSpPr>
          <p:nvPr/>
        </p:nvSpPr>
        <p:spPr bwMode="auto">
          <a:xfrm>
            <a:off x="6019800" y="3581400"/>
            <a:ext cx="2667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nSpc>
                <a:spcPct val="80000"/>
              </a:lnSpc>
              <a:spcBef>
                <a:spcPct val="20000"/>
              </a:spcBef>
              <a:spcAft>
                <a:spcPct val="0"/>
              </a:spcAft>
              <a:buClr>
                <a:schemeClr val="accent2"/>
              </a:buClr>
              <a:buFont typeface="Monotype Sorts" pitchFamily="2" charset="2"/>
              <a:buNone/>
            </a:pPr>
            <a:r>
              <a:rPr lang="en-US" altLang="en-US" sz="2000" b="0"/>
              <a:t>Assign Cheat to “No”</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smtClean="0"/>
              <a:t>Decision Tree Classification Task</a:t>
            </a:r>
          </a:p>
        </p:txBody>
      </p:sp>
      <p:graphicFrame>
        <p:nvGraphicFramePr>
          <p:cNvPr id="16387" name="Object 3"/>
          <p:cNvGraphicFramePr>
            <a:graphicFrameLocks noGrp="1" noChangeAspect="1"/>
          </p:cNvGraphicFramePr>
          <p:nvPr>
            <p:ph idx="1"/>
          </p:nvPr>
        </p:nvGraphicFramePr>
        <p:xfrm>
          <a:off x="1093788" y="1143000"/>
          <a:ext cx="6951662" cy="5181600"/>
        </p:xfrm>
        <a:graphic>
          <a:graphicData uri="http://schemas.openxmlformats.org/presentationml/2006/ole">
            <mc:AlternateContent xmlns:mc="http://schemas.openxmlformats.org/markup-compatibility/2006">
              <mc:Choice xmlns:v="urn:schemas-microsoft-com:vml" Requires="v">
                <p:oleObj spid="_x0000_s16465" name="Visio" r:id="rId3" imgW="8424875" imgH="6279741" progId="Visio.Drawing.6">
                  <p:embed/>
                </p:oleObj>
              </mc:Choice>
              <mc:Fallback>
                <p:oleObj name="Visio" r:id="rId3" imgW="8424875" imgH="6279741" progId="Visio.Drawing.6">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3788" y="1143000"/>
                        <a:ext cx="6951662"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388" name="Line 4"/>
          <p:cNvSpPr>
            <a:spLocks noChangeShapeType="1"/>
          </p:cNvSpPr>
          <p:nvPr/>
        </p:nvSpPr>
        <p:spPr bwMode="auto">
          <a:xfrm flipH="1">
            <a:off x="6400800" y="2362200"/>
            <a:ext cx="685800" cy="0"/>
          </a:xfrm>
          <a:prstGeom prst="line">
            <a:avLst/>
          </a:prstGeom>
          <a:noFill/>
          <a:ln w="635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89" name="Text Box 5"/>
          <p:cNvSpPr txBox="1">
            <a:spLocks noChangeArrowheads="1"/>
          </p:cNvSpPr>
          <p:nvPr/>
        </p:nvSpPr>
        <p:spPr bwMode="auto">
          <a:xfrm>
            <a:off x="7086600" y="4283075"/>
            <a:ext cx="12192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50000"/>
              </a:spcBef>
              <a:spcAft>
                <a:spcPct val="0"/>
              </a:spcAft>
              <a:buClrTx/>
              <a:buSzTx/>
              <a:buFontTx/>
              <a:buNone/>
            </a:pPr>
            <a:r>
              <a:rPr lang="en-US" altLang="en-US" sz="1400"/>
              <a:t>Decision Tree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smtClean="0"/>
              <a:t>Decision Tree Induction</a:t>
            </a:r>
          </a:p>
        </p:txBody>
      </p:sp>
      <p:sp>
        <p:nvSpPr>
          <p:cNvPr id="17411" name="Rectangle 3"/>
          <p:cNvSpPr>
            <a:spLocks noGrp="1" noChangeArrowheads="1"/>
          </p:cNvSpPr>
          <p:nvPr>
            <p:ph type="body" idx="1"/>
          </p:nvPr>
        </p:nvSpPr>
        <p:spPr/>
        <p:txBody>
          <a:bodyPr/>
          <a:lstStyle/>
          <a:p>
            <a:r>
              <a:rPr lang="en-US" altLang="en-US" smtClean="0"/>
              <a:t>Many Algorithms:</a:t>
            </a:r>
          </a:p>
          <a:p>
            <a:pPr lvl="1"/>
            <a:r>
              <a:rPr lang="en-US" altLang="en-US" smtClean="0"/>
              <a:t>Hunt’s Algorithm (one of the earliest)</a:t>
            </a:r>
          </a:p>
          <a:p>
            <a:pPr lvl="1"/>
            <a:r>
              <a:rPr lang="en-US" altLang="en-US" smtClean="0"/>
              <a:t>CART</a:t>
            </a:r>
          </a:p>
          <a:p>
            <a:pPr lvl="1"/>
            <a:r>
              <a:rPr lang="en-US" altLang="en-US" smtClean="0"/>
              <a:t>ID3, C4.5</a:t>
            </a:r>
          </a:p>
          <a:p>
            <a:pPr lvl="1"/>
            <a:r>
              <a:rPr lang="en-US" altLang="en-US" smtClean="0"/>
              <a:t>SLIQ,SPRINT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smtClean="0"/>
              <a:t>General Structure of Hunt’s Algorithm</a:t>
            </a:r>
          </a:p>
        </p:txBody>
      </p:sp>
      <p:sp>
        <p:nvSpPr>
          <p:cNvPr id="18435" name="Rectangle 3"/>
          <p:cNvSpPr>
            <a:spLocks noGrp="1" noChangeArrowheads="1"/>
          </p:cNvSpPr>
          <p:nvPr>
            <p:ph type="body" idx="1"/>
          </p:nvPr>
        </p:nvSpPr>
        <p:spPr>
          <a:xfrm>
            <a:off x="411163" y="1143000"/>
            <a:ext cx="4541837" cy="5181600"/>
          </a:xfrm>
        </p:spPr>
        <p:txBody>
          <a:bodyPr/>
          <a:lstStyle/>
          <a:p>
            <a:pPr>
              <a:lnSpc>
                <a:spcPct val="90000"/>
              </a:lnSpc>
            </a:pPr>
            <a:r>
              <a:rPr lang="en-US" altLang="en-US" sz="2000" dirty="0" smtClean="0"/>
              <a:t>Let D</a:t>
            </a:r>
            <a:r>
              <a:rPr lang="en-US" altLang="en-US" sz="2000" baseline="-25000" dirty="0" smtClean="0"/>
              <a:t>t</a:t>
            </a:r>
            <a:r>
              <a:rPr lang="en-US" altLang="en-US" sz="2000" dirty="0" smtClean="0"/>
              <a:t> be the set of training records that reach a node t</a:t>
            </a:r>
          </a:p>
          <a:p>
            <a:pPr>
              <a:lnSpc>
                <a:spcPct val="90000"/>
              </a:lnSpc>
            </a:pPr>
            <a:r>
              <a:rPr lang="en-US" altLang="en-US" sz="2000" dirty="0" smtClean="0"/>
              <a:t>General Procedure:</a:t>
            </a:r>
          </a:p>
          <a:p>
            <a:pPr lvl="1">
              <a:lnSpc>
                <a:spcPct val="90000"/>
              </a:lnSpc>
            </a:pPr>
            <a:r>
              <a:rPr lang="en-US" altLang="en-US" sz="2000" dirty="0" smtClean="0"/>
              <a:t>If D</a:t>
            </a:r>
            <a:r>
              <a:rPr lang="en-US" altLang="en-US" sz="2000" baseline="-25000" dirty="0" smtClean="0"/>
              <a:t>t</a:t>
            </a:r>
            <a:r>
              <a:rPr lang="en-US" altLang="en-US" sz="2000" dirty="0" smtClean="0"/>
              <a:t> contains records that belong the same class </a:t>
            </a:r>
            <a:r>
              <a:rPr lang="en-US" altLang="en-US" sz="2000" dirty="0" err="1" smtClean="0"/>
              <a:t>y</a:t>
            </a:r>
            <a:r>
              <a:rPr lang="en-US" altLang="en-US" sz="2000" baseline="-25000" dirty="0" err="1" smtClean="0"/>
              <a:t>t</a:t>
            </a:r>
            <a:r>
              <a:rPr lang="en-US" altLang="en-US" sz="2000" dirty="0" smtClean="0"/>
              <a:t>, then t is a leaf node labeled as </a:t>
            </a:r>
            <a:r>
              <a:rPr lang="en-US" altLang="en-US" sz="2000" dirty="0" err="1" smtClean="0"/>
              <a:t>y</a:t>
            </a:r>
            <a:r>
              <a:rPr lang="en-US" altLang="en-US" sz="2000" baseline="-25000" dirty="0" err="1" smtClean="0"/>
              <a:t>t</a:t>
            </a:r>
            <a:endParaRPr lang="en-US" altLang="en-US" sz="2000" baseline="-25000" dirty="0" smtClean="0"/>
          </a:p>
          <a:p>
            <a:pPr lvl="1">
              <a:lnSpc>
                <a:spcPct val="90000"/>
              </a:lnSpc>
            </a:pPr>
            <a:r>
              <a:rPr lang="en-US" altLang="en-US" sz="2000" dirty="0" smtClean="0"/>
              <a:t>If D</a:t>
            </a:r>
            <a:r>
              <a:rPr lang="en-US" altLang="en-US" sz="2000" baseline="-25000" dirty="0" smtClean="0"/>
              <a:t>t</a:t>
            </a:r>
            <a:r>
              <a:rPr lang="en-US" altLang="en-US" sz="2000" dirty="0" smtClean="0"/>
              <a:t> is an empty set, then t is a leaf node labeled by the default class, </a:t>
            </a:r>
            <a:r>
              <a:rPr lang="en-US" altLang="en-US" sz="2000" dirty="0" err="1" smtClean="0"/>
              <a:t>y</a:t>
            </a:r>
            <a:r>
              <a:rPr lang="en-US" altLang="en-US" sz="2000" baseline="-25000" dirty="0" err="1" smtClean="0"/>
              <a:t>d</a:t>
            </a:r>
            <a:endParaRPr lang="en-US" altLang="en-US" sz="2000" baseline="-25000" dirty="0" smtClean="0"/>
          </a:p>
          <a:p>
            <a:pPr lvl="1">
              <a:lnSpc>
                <a:spcPct val="90000"/>
              </a:lnSpc>
            </a:pPr>
            <a:r>
              <a:rPr lang="en-US" altLang="en-US" sz="2000" dirty="0" smtClean="0"/>
              <a:t>If D</a:t>
            </a:r>
            <a:r>
              <a:rPr lang="en-US" altLang="en-US" sz="2000" baseline="-25000" dirty="0" smtClean="0"/>
              <a:t>t</a:t>
            </a:r>
            <a:r>
              <a:rPr lang="en-US" altLang="en-US" sz="2000" dirty="0" smtClean="0"/>
              <a:t> contains records that belong to more than one class, use an attribute test to split the data into smaller subsets. Recursively apply the procedure to each subset.</a:t>
            </a:r>
          </a:p>
        </p:txBody>
      </p:sp>
      <p:graphicFrame>
        <p:nvGraphicFramePr>
          <p:cNvPr id="18436" name="Object 5"/>
          <p:cNvGraphicFramePr>
            <a:graphicFrameLocks noChangeAspect="1"/>
          </p:cNvGraphicFramePr>
          <p:nvPr/>
        </p:nvGraphicFramePr>
        <p:xfrm>
          <a:off x="5665788" y="1143000"/>
          <a:ext cx="3021012" cy="3124200"/>
        </p:xfrm>
        <a:graphic>
          <a:graphicData uri="http://schemas.openxmlformats.org/presentationml/2006/ole">
            <mc:AlternateContent xmlns:mc="http://schemas.openxmlformats.org/markup-compatibility/2006">
              <mc:Choice xmlns:v="urn:schemas-microsoft-com:vml" Requires="v">
                <p:oleObj spid="_x0000_s18519" name="Document" r:id="rId3" imgW="5415994" imgH="5778378" progId="Word.Document.8">
                  <p:embed/>
                </p:oleObj>
              </mc:Choice>
              <mc:Fallback>
                <p:oleObj name="Document" r:id="rId3" imgW="5415994" imgH="5778378" progId="Word.Document.8">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5788" y="1143000"/>
                        <a:ext cx="3021012" cy="312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437" name="Oval 11"/>
          <p:cNvSpPr>
            <a:spLocks noChangeArrowheads="1"/>
          </p:cNvSpPr>
          <p:nvPr/>
        </p:nvSpPr>
        <p:spPr bwMode="auto">
          <a:xfrm>
            <a:off x="6019800" y="4800600"/>
            <a:ext cx="1447800" cy="7620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18438" name="Line 12"/>
          <p:cNvSpPr>
            <a:spLocks noChangeShapeType="1"/>
          </p:cNvSpPr>
          <p:nvPr/>
        </p:nvSpPr>
        <p:spPr bwMode="auto">
          <a:xfrm flipH="1">
            <a:off x="5715000" y="5562600"/>
            <a:ext cx="990600" cy="3810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9" name="Line 13"/>
          <p:cNvSpPr>
            <a:spLocks noChangeShapeType="1"/>
          </p:cNvSpPr>
          <p:nvPr/>
        </p:nvSpPr>
        <p:spPr bwMode="auto">
          <a:xfrm>
            <a:off x="6858000" y="5562600"/>
            <a:ext cx="0" cy="5334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0" name="Line 14"/>
          <p:cNvSpPr>
            <a:spLocks noChangeShapeType="1"/>
          </p:cNvSpPr>
          <p:nvPr/>
        </p:nvSpPr>
        <p:spPr bwMode="auto">
          <a:xfrm>
            <a:off x="7010400" y="5562600"/>
            <a:ext cx="990600" cy="3810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1" name="Line 15"/>
          <p:cNvSpPr>
            <a:spLocks noChangeShapeType="1"/>
          </p:cNvSpPr>
          <p:nvPr/>
        </p:nvSpPr>
        <p:spPr bwMode="auto">
          <a:xfrm flipH="1">
            <a:off x="6705600" y="4419600"/>
            <a:ext cx="228600" cy="3810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2" name="Text Box 16"/>
          <p:cNvSpPr txBox="1">
            <a:spLocks noChangeArrowheads="1"/>
          </p:cNvSpPr>
          <p:nvPr/>
        </p:nvSpPr>
        <p:spPr bwMode="auto">
          <a:xfrm>
            <a:off x="6934200" y="4267200"/>
            <a:ext cx="60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50000"/>
              </a:spcBef>
              <a:spcAft>
                <a:spcPct val="0"/>
              </a:spcAft>
              <a:buClrTx/>
              <a:buSzTx/>
              <a:buFontTx/>
              <a:buNone/>
            </a:pPr>
            <a:r>
              <a:rPr lang="en-US" altLang="en-US" sz="2000"/>
              <a:t>D</a:t>
            </a:r>
            <a:r>
              <a:rPr lang="en-US" altLang="en-US" sz="2000" baseline="-25000"/>
              <a:t>t</a:t>
            </a:r>
          </a:p>
        </p:txBody>
      </p:sp>
      <p:sp>
        <p:nvSpPr>
          <p:cNvPr id="18443" name="Text Box 17"/>
          <p:cNvSpPr txBox="1">
            <a:spLocks noChangeArrowheads="1"/>
          </p:cNvSpPr>
          <p:nvPr/>
        </p:nvSpPr>
        <p:spPr bwMode="auto">
          <a:xfrm>
            <a:off x="6553200" y="495300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50000"/>
              </a:spcBef>
              <a:spcAft>
                <a:spcPct val="0"/>
              </a:spcAft>
              <a:buClrTx/>
              <a:buSzTx/>
              <a:buFontTx/>
              <a:buNone/>
            </a:pPr>
            <a:r>
              <a:rPr lang="en-US" altLang="en-US" sz="2400"/>
              <a: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smtClean="0"/>
              <a:t>Hunt’s Algorithm</a:t>
            </a:r>
          </a:p>
        </p:txBody>
      </p:sp>
      <p:sp>
        <p:nvSpPr>
          <p:cNvPr id="900099" name="Rectangle 3"/>
          <p:cNvSpPr>
            <a:spLocks noChangeArrowheads="1"/>
          </p:cNvSpPr>
          <p:nvPr/>
        </p:nvSpPr>
        <p:spPr bwMode="auto">
          <a:xfrm>
            <a:off x="304800" y="1447800"/>
            <a:ext cx="576263" cy="414338"/>
          </a:xfrm>
          <a:prstGeom prst="rect">
            <a:avLst/>
          </a:prstGeom>
          <a:solidFill>
            <a:srgbClr val="FFFFFF"/>
          </a:solidFill>
          <a:ln w="25400">
            <a:solidFill>
              <a:srgbClr val="33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spcAft>
                <a:spcPct val="0"/>
              </a:spcAft>
              <a:buClrTx/>
              <a:buSzTx/>
              <a:buFontTx/>
              <a:buNone/>
            </a:pPr>
            <a:r>
              <a:rPr lang="en-US" altLang="en-US" sz="1400" b="0">
                <a:latin typeface="Times New Roman" pitchFamily="18" charset="0"/>
              </a:rPr>
              <a:t>Don’t </a:t>
            </a:r>
          </a:p>
          <a:p>
            <a:pPr algn="ctr">
              <a:spcBef>
                <a:spcPct val="0"/>
              </a:spcBef>
              <a:spcAft>
                <a:spcPct val="0"/>
              </a:spcAft>
              <a:buClrTx/>
              <a:buSzTx/>
              <a:buFontTx/>
              <a:buNone/>
            </a:pPr>
            <a:r>
              <a:rPr lang="en-US" altLang="en-US" sz="1400" b="0">
                <a:latin typeface="Times New Roman" pitchFamily="18" charset="0"/>
              </a:rPr>
              <a:t>Cheat</a:t>
            </a:r>
            <a:endParaRPr lang="en-US" altLang="en-US" sz="2400" b="0">
              <a:latin typeface="Times New Roman" pitchFamily="18" charset="0"/>
            </a:endParaRPr>
          </a:p>
        </p:txBody>
      </p:sp>
      <p:grpSp>
        <p:nvGrpSpPr>
          <p:cNvPr id="900100" name="Group 4"/>
          <p:cNvGrpSpPr>
            <a:grpSpLocks/>
          </p:cNvGrpSpPr>
          <p:nvPr/>
        </p:nvGrpSpPr>
        <p:grpSpPr bwMode="auto">
          <a:xfrm>
            <a:off x="990600" y="1143000"/>
            <a:ext cx="2168525" cy="1262063"/>
            <a:chOff x="624" y="720"/>
            <a:chExt cx="1366" cy="795"/>
          </a:xfrm>
        </p:grpSpPr>
        <p:grpSp>
          <p:nvGrpSpPr>
            <p:cNvPr id="19501" name="Group 5"/>
            <p:cNvGrpSpPr>
              <a:grpSpLocks/>
            </p:cNvGrpSpPr>
            <p:nvPr/>
          </p:nvGrpSpPr>
          <p:grpSpPr bwMode="auto">
            <a:xfrm>
              <a:off x="864" y="720"/>
              <a:ext cx="1126" cy="795"/>
              <a:chOff x="480" y="2640"/>
              <a:chExt cx="1126" cy="795"/>
            </a:xfrm>
          </p:grpSpPr>
          <p:sp>
            <p:nvSpPr>
              <p:cNvPr id="19503" name="Oval 6"/>
              <p:cNvSpPr>
                <a:spLocks noChangeArrowheads="1"/>
              </p:cNvSpPr>
              <p:nvPr/>
            </p:nvSpPr>
            <p:spPr bwMode="auto">
              <a:xfrm>
                <a:off x="807" y="2640"/>
                <a:ext cx="436" cy="272"/>
              </a:xfrm>
              <a:prstGeom prst="ellipse">
                <a:avLst/>
              </a:prstGeom>
              <a:solidFill>
                <a:srgbClr val="FFFFFF"/>
              </a:solidFill>
              <a:ln w="25400">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spcAft>
                    <a:spcPct val="0"/>
                  </a:spcAft>
                  <a:buClrTx/>
                  <a:buSzTx/>
                  <a:buFontTx/>
                  <a:buNone/>
                </a:pPr>
                <a:r>
                  <a:rPr lang="en-US" altLang="en-US" sz="1600" b="0">
                    <a:solidFill>
                      <a:srgbClr val="0033CC"/>
                    </a:solidFill>
                    <a:latin typeface="Times New Roman" pitchFamily="18" charset="0"/>
                  </a:rPr>
                  <a:t>Refund</a:t>
                </a:r>
                <a:endParaRPr lang="en-US" altLang="en-US" sz="1600" b="0">
                  <a:latin typeface="Times New Roman" pitchFamily="18" charset="0"/>
                </a:endParaRPr>
              </a:p>
            </p:txBody>
          </p:sp>
          <p:sp>
            <p:nvSpPr>
              <p:cNvPr id="19504" name="Line 7"/>
              <p:cNvSpPr>
                <a:spLocks noChangeShapeType="1"/>
              </p:cNvSpPr>
              <p:nvPr/>
            </p:nvSpPr>
            <p:spPr bwMode="auto">
              <a:xfrm flipH="1">
                <a:off x="661" y="2912"/>
                <a:ext cx="364" cy="224"/>
              </a:xfrm>
              <a:prstGeom prst="line">
                <a:avLst/>
              </a:prstGeom>
              <a:noFill/>
              <a:ln w="254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05" name="Line 8"/>
              <p:cNvSpPr>
                <a:spLocks noChangeShapeType="1"/>
              </p:cNvSpPr>
              <p:nvPr/>
            </p:nvSpPr>
            <p:spPr bwMode="auto">
              <a:xfrm>
                <a:off x="1025" y="2912"/>
                <a:ext cx="363" cy="224"/>
              </a:xfrm>
              <a:prstGeom prst="line">
                <a:avLst/>
              </a:prstGeom>
              <a:noFill/>
              <a:ln w="254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06" name="Rectangle 9"/>
              <p:cNvSpPr>
                <a:spLocks noChangeArrowheads="1"/>
              </p:cNvSpPr>
              <p:nvPr/>
            </p:nvSpPr>
            <p:spPr bwMode="auto">
              <a:xfrm>
                <a:off x="480" y="3136"/>
                <a:ext cx="363" cy="299"/>
              </a:xfrm>
              <a:prstGeom prst="rect">
                <a:avLst/>
              </a:prstGeom>
              <a:solidFill>
                <a:srgbClr val="FFFFFF"/>
              </a:solidFill>
              <a:ln w="50800" cmpd="thickThin">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spcAft>
                    <a:spcPct val="0"/>
                  </a:spcAft>
                  <a:buClrTx/>
                  <a:buSzTx/>
                  <a:buFontTx/>
                  <a:buNone/>
                </a:pPr>
                <a:r>
                  <a:rPr lang="en-US" altLang="en-US" sz="1400" b="0">
                    <a:latin typeface="Times New Roman" pitchFamily="18" charset="0"/>
                  </a:rPr>
                  <a:t>Don’t </a:t>
                </a:r>
              </a:p>
              <a:p>
                <a:pPr algn="ctr">
                  <a:spcBef>
                    <a:spcPct val="0"/>
                  </a:spcBef>
                  <a:spcAft>
                    <a:spcPct val="0"/>
                  </a:spcAft>
                  <a:buClrTx/>
                  <a:buSzTx/>
                  <a:buFontTx/>
                  <a:buNone/>
                </a:pPr>
                <a:r>
                  <a:rPr lang="en-US" altLang="en-US" sz="1400" b="0">
                    <a:latin typeface="Times New Roman" pitchFamily="18" charset="0"/>
                  </a:rPr>
                  <a:t>Cheat</a:t>
                </a:r>
                <a:endParaRPr lang="en-US" altLang="en-US" sz="1800" b="0">
                  <a:latin typeface="Times New Roman" pitchFamily="18" charset="0"/>
                </a:endParaRPr>
              </a:p>
            </p:txBody>
          </p:sp>
          <p:sp>
            <p:nvSpPr>
              <p:cNvPr id="19507" name="Rectangle 10"/>
              <p:cNvSpPr>
                <a:spLocks noChangeArrowheads="1"/>
              </p:cNvSpPr>
              <p:nvPr/>
            </p:nvSpPr>
            <p:spPr bwMode="auto">
              <a:xfrm>
                <a:off x="1243" y="3136"/>
                <a:ext cx="363" cy="261"/>
              </a:xfrm>
              <a:prstGeom prst="rect">
                <a:avLst/>
              </a:prstGeom>
              <a:solidFill>
                <a:srgbClr val="FFFFFF"/>
              </a:solidFill>
              <a:ln w="25400">
                <a:solidFill>
                  <a:srgbClr val="33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spcAft>
                    <a:spcPct val="0"/>
                  </a:spcAft>
                  <a:buClrTx/>
                  <a:buSzTx/>
                  <a:buFontTx/>
                  <a:buNone/>
                </a:pPr>
                <a:r>
                  <a:rPr lang="en-US" altLang="en-US" sz="1400" b="0">
                    <a:latin typeface="Times New Roman" pitchFamily="18" charset="0"/>
                  </a:rPr>
                  <a:t>Don’t </a:t>
                </a:r>
              </a:p>
              <a:p>
                <a:pPr algn="ctr">
                  <a:spcBef>
                    <a:spcPct val="0"/>
                  </a:spcBef>
                  <a:spcAft>
                    <a:spcPct val="0"/>
                  </a:spcAft>
                  <a:buClrTx/>
                  <a:buSzTx/>
                  <a:buFontTx/>
                  <a:buNone/>
                </a:pPr>
                <a:r>
                  <a:rPr lang="en-US" altLang="en-US" sz="1400" b="0">
                    <a:latin typeface="Times New Roman" pitchFamily="18" charset="0"/>
                  </a:rPr>
                  <a:t>Cheat</a:t>
                </a:r>
                <a:endParaRPr lang="en-US" altLang="en-US" sz="2400" b="0">
                  <a:latin typeface="Times New Roman" pitchFamily="18" charset="0"/>
                </a:endParaRPr>
              </a:p>
            </p:txBody>
          </p:sp>
          <p:sp>
            <p:nvSpPr>
              <p:cNvPr id="19508" name="Text Box 11"/>
              <p:cNvSpPr txBox="1">
                <a:spLocks noChangeArrowheads="1"/>
              </p:cNvSpPr>
              <p:nvPr/>
            </p:nvSpPr>
            <p:spPr bwMode="auto">
              <a:xfrm>
                <a:off x="568" y="2869"/>
                <a:ext cx="315"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spcAft>
                    <a:spcPct val="0"/>
                  </a:spcAft>
                  <a:buClrTx/>
                  <a:buSzTx/>
                  <a:buFontTx/>
                  <a:buNone/>
                </a:pPr>
                <a:r>
                  <a:rPr lang="en-US" altLang="en-US" sz="1400">
                    <a:solidFill>
                      <a:srgbClr val="0066FF"/>
                    </a:solidFill>
                  </a:rPr>
                  <a:t>Yes</a:t>
                </a:r>
                <a:endParaRPr lang="en-US" altLang="en-US" sz="1800" b="0">
                  <a:latin typeface="Times New Roman" pitchFamily="18" charset="0"/>
                </a:endParaRPr>
              </a:p>
            </p:txBody>
          </p:sp>
          <p:sp>
            <p:nvSpPr>
              <p:cNvPr id="19509" name="Text Box 12"/>
              <p:cNvSpPr txBox="1">
                <a:spLocks noChangeArrowheads="1"/>
              </p:cNvSpPr>
              <p:nvPr/>
            </p:nvSpPr>
            <p:spPr bwMode="auto">
              <a:xfrm>
                <a:off x="1260" y="2869"/>
                <a:ext cx="265"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spcAft>
                    <a:spcPct val="0"/>
                  </a:spcAft>
                  <a:buClrTx/>
                  <a:buSzTx/>
                  <a:buFontTx/>
                  <a:buNone/>
                </a:pPr>
                <a:r>
                  <a:rPr lang="en-US" altLang="en-US" sz="1400">
                    <a:solidFill>
                      <a:srgbClr val="0066FF"/>
                    </a:solidFill>
                  </a:rPr>
                  <a:t>No</a:t>
                </a:r>
                <a:endParaRPr lang="en-US" altLang="en-US" sz="2400" b="0">
                  <a:latin typeface="Times New Roman" pitchFamily="18" charset="0"/>
                </a:endParaRPr>
              </a:p>
            </p:txBody>
          </p:sp>
        </p:grpSp>
        <p:sp>
          <p:nvSpPr>
            <p:cNvPr id="19502" name="Line 13"/>
            <p:cNvSpPr>
              <a:spLocks noChangeShapeType="1"/>
            </p:cNvSpPr>
            <p:nvPr/>
          </p:nvSpPr>
          <p:spPr bwMode="auto">
            <a:xfrm flipV="1">
              <a:off x="624" y="1056"/>
              <a:ext cx="240" cy="0"/>
            </a:xfrm>
            <a:prstGeom prst="line">
              <a:avLst/>
            </a:prstGeom>
            <a:noFill/>
            <a:ln w="76200" cmpd="tri">
              <a:solidFill>
                <a:srgbClr val="CC3300"/>
              </a:solidFill>
              <a:round/>
              <a:headEnd/>
              <a:tailEnd type="arrow"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00110" name="Group 14"/>
          <p:cNvGrpSpPr>
            <a:grpSpLocks/>
          </p:cNvGrpSpPr>
          <p:nvPr/>
        </p:nvGrpSpPr>
        <p:grpSpPr bwMode="auto">
          <a:xfrm>
            <a:off x="2667000" y="3048000"/>
            <a:ext cx="3325813" cy="3294063"/>
            <a:chOff x="1536" y="1920"/>
            <a:chExt cx="2095" cy="2075"/>
          </a:xfrm>
        </p:grpSpPr>
        <p:grpSp>
          <p:nvGrpSpPr>
            <p:cNvPr id="19480" name="Group 15"/>
            <p:cNvGrpSpPr>
              <a:grpSpLocks/>
            </p:cNvGrpSpPr>
            <p:nvPr/>
          </p:nvGrpSpPr>
          <p:grpSpPr bwMode="auto">
            <a:xfrm>
              <a:off x="1824" y="1920"/>
              <a:ext cx="1807" cy="2075"/>
              <a:chOff x="3840" y="1824"/>
              <a:chExt cx="1807" cy="2075"/>
            </a:xfrm>
          </p:grpSpPr>
          <p:sp>
            <p:nvSpPr>
              <p:cNvPr id="19482" name="Oval 16"/>
              <p:cNvSpPr>
                <a:spLocks noChangeArrowheads="1"/>
              </p:cNvSpPr>
              <p:nvPr/>
            </p:nvSpPr>
            <p:spPr bwMode="auto">
              <a:xfrm>
                <a:off x="4311" y="1824"/>
                <a:ext cx="437" cy="283"/>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spcAft>
                    <a:spcPct val="0"/>
                  </a:spcAft>
                  <a:buClrTx/>
                  <a:buSzTx/>
                  <a:buFontTx/>
                  <a:buNone/>
                </a:pPr>
                <a:r>
                  <a:rPr lang="en-US" altLang="en-US" sz="1600" b="0">
                    <a:latin typeface="Times New Roman" pitchFamily="18" charset="0"/>
                  </a:rPr>
                  <a:t>Refund</a:t>
                </a:r>
                <a:endParaRPr lang="en-US" altLang="en-US" sz="1400" b="0">
                  <a:latin typeface="Times New Roman" pitchFamily="18" charset="0"/>
                </a:endParaRPr>
              </a:p>
            </p:txBody>
          </p:sp>
          <p:sp>
            <p:nvSpPr>
              <p:cNvPr id="19483" name="Line 17"/>
              <p:cNvSpPr>
                <a:spLocks noChangeShapeType="1"/>
              </p:cNvSpPr>
              <p:nvPr/>
            </p:nvSpPr>
            <p:spPr bwMode="auto">
              <a:xfrm flipH="1">
                <a:off x="4166" y="2107"/>
                <a:ext cx="364" cy="2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84" name="Line 18"/>
              <p:cNvSpPr>
                <a:spLocks noChangeShapeType="1"/>
              </p:cNvSpPr>
              <p:nvPr/>
            </p:nvSpPr>
            <p:spPr bwMode="auto">
              <a:xfrm>
                <a:off x="4530" y="2107"/>
                <a:ext cx="363" cy="2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85" name="Rectangle 19"/>
              <p:cNvSpPr>
                <a:spLocks noChangeArrowheads="1"/>
              </p:cNvSpPr>
              <p:nvPr/>
            </p:nvSpPr>
            <p:spPr bwMode="auto">
              <a:xfrm>
                <a:off x="3984" y="2331"/>
                <a:ext cx="364" cy="298"/>
              </a:xfrm>
              <a:prstGeom prst="rect">
                <a:avLst/>
              </a:prstGeom>
              <a:solidFill>
                <a:srgbClr val="FFFFFF"/>
              </a:solidFill>
              <a:ln w="50800" cmpd="thickThin">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spcAft>
                    <a:spcPct val="0"/>
                  </a:spcAft>
                  <a:buClrTx/>
                  <a:buSzTx/>
                  <a:buFontTx/>
                  <a:buNone/>
                </a:pPr>
                <a:r>
                  <a:rPr lang="en-US" altLang="en-US" sz="1400" b="0">
                    <a:latin typeface="Times New Roman" pitchFamily="18" charset="0"/>
                  </a:rPr>
                  <a:t>Don’t </a:t>
                </a:r>
              </a:p>
              <a:p>
                <a:pPr algn="ctr">
                  <a:spcBef>
                    <a:spcPct val="0"/>
                  </a:spcBef>
                  <a:spcAft>
                    <a:spcPct val="0"/>
                  </a:spcAft>
                  <a:buClrTx/>
                  <a:buSzTx/>
                  <a:buFontTx/>
                  <a:buNone/>
                </a:pPr>
                <a:r>
                  <a:rPr lang="en-US" altLang="en-US" sz="1400" b="0">
                    <a:latin typeface="Times New Roman" pitchFamily="18" charset="0"/>
                  </a:rPr>
                  <a:t>Cheat</a:t>
                </a:r>
                <a:endParaRPr lang="en-US" altLang="en-US" sz="2400" b="0">
                  <a:latin typeface="Times New Roman" pitchFamily="18" charset="0"/>
                </a:endParaRPr>
              </a:p>
            </p:txBody>
          </p:sp>
          <p:sp>
            <p:nvSpPr>
              <p:cNvPr id="19486" name="Text Box 20"/>
              <p:cNvSpPr txBox="1">
                <a:spLocks noChangeArrowheads="1"/>
              </p:cNvSpPr>
              <p:nvPr/>
            </p:nvSpPr>
            <p:spPr bwMode="auto">
              <a:xfrm>
                <a:off x="4072" y="2062"/>
                <a:ext cx="315"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spcAft>
                    <a:spcPct val="0"/>
                  </a:spcAft>
                  <a:buClrTx/>
                  <a:buSzTx/>
                  <a:buFontTx/>
                  <a:buNone/>
                </a:pPr>
                <a:r>
                  <a:rPr lang="en-US" altLang="en-US" sz="1400"/>
                  <a:t>Yes</a:t>
                </a:r>
                <a:endParaRPr lang="en-US" altLang="en-US" sz="2400" b="0">
                  <a:latin typeface="Times New Roman" pitchFamily="18" charset="0"/>
                </a:endParaRPr>
              </a:p>
            </p:txBody>
          </p:sp>
          <p:sp>
            <p:nvSpPr>
              <p:cNvPr id="19487" name="Text Box 21"/>
              <p:cNvSpPr txBox="1">
                <a:spLocks noChangeArrowheads="1"/>
              </p:cNvSpPr>
              <p:nvPr/>
            </p:nvSpPr>
            <p:spPr bwMode="auto">
              <a:xfrm>
                <a:off x="4765" y="2062"/>
                <a:ext cx="265"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spcAft>
                    <a:spcPct val="0"/>
                  </a:spcAft>
                  <a:buClrTx/>
                  <a:buSzTx/>
                  <a:buFontTx/>
                  <a:buNone/>
                </a:pPr>
                <a:r>
                  <a:rPr lang="en-US" altLang="en-US" sz="1400"/>
                  <a:t>No</a:t>
                </a:r>
                <a:endParaRPr lang="en-US" altLang="en-US" sz="2400" b="0">
                  <a:latin typeface="Times New Roman" pitchFamily="18" charset="0"/>
                </a:endParaRPr>
              </a:p>
            </p:txBody>
          </p:sp>
          <p:sp>
            <p:nvSpPr>
              <p:cNvPr id="19488" name="Oval 22"/>
              <p:cNvSpPr>
                <a:spLocks noChangeArrowheads="1"/>
              </p:cNvSpPr>
              <p:nvPr/>
            </p:nvSpPr>
            <p:spPr bwMode="auto">
              <a:xfrm>
                <a:off x="4639" y="2331"/>
                <a:ext cx="545" cy="373"/>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spcAft>
                    <a:spcPct val="0"/>
                  </a:spcAft>
                  <a:buClrTx/>
                  <a:buSzTx/>
                  <a:buFontTx/>
                  <a:buNone/>
                </a:pPr>
                <a:r>
                  <a:rPr lang="en-US" altLang="en-US" sz="1600" b="0">
                    <a:latin typeface="Times New Roman" pitchFamily="18" charset="0"/>
                  </a:rPr>
                  <a:t>Marital</a:t>
                </a:r>
              </a:p>
              <a:p>
                <a:pPr algn="ctr">
                  <a:spcBef>
                    <a:spcPct val="0"/>
                  </a:spcBef>
                  <a:spcAft>
                    <a:spcPct val="0"/>
                  </a:spcAft>
                  <a:buClrTx/>
                  <a:buSzTx/>
                  <a:buFontTx/>
                  <a:buNone/>
                </a:pPr>
                <a:r>
                  <a:rPr lang="en-US" altLang="en-US" sz="1600" b="0">
                    <a:latin typeface="Times New Roman" pitchFamily="18" charset="0"/>
                  </a:rPr>
                  <a:t>Status</a:t>
                </a:r>
                <a:endParaRPr lang="en-US" altLang="en-US" sz="1800" b="0">
                  <a:latin typeface="Times New Roman" pitchFamily="18" charset="0"/>
                </a:endParaRPr>
              </a:p>
            </p:txBody>
          </p:sp>
          <p:sp>
            <p:nvSpPr>
              <p:cNvPr id="19489" name="Line 23"/>
              <p:cNvSpPr>
                <a:spLocks noChangeShapeType="1"/>
              </p:cNvSpPr>
              <p:nvPr/>
            </p:nvSpPr>
            <p:spPr bwMode="auto">
              <a:xfrm flipH="1">
                <a:off x="4464" y="2704"/>
                <a:ext cx="465"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90" name="Line 24"/>
              <p:cNvSpPr>
                <a:spLocks noChangeShapeType="1"/>
              </p:cNvSpPr>
              <p:nvPr/>
            </p:nvSpPr>
            <p:spPr bwMode="auto">
              <a:xfrm>
                <a:off x="4929" y="2704"/>
                <a:ext cx="400" cy="26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91" name="Rectangle 25"/>
              <p:cNvSpPr>
                <a:spLocks noChangeArrowheads="1"/>
              </p:cNvSpPr>
              <p:nvPr/>
            </p:nvSpPr>
            <p:spPr bwMode="auto">
              <a:xfrm>
                <a:off x="5148" y="2965"/>
                <a:ext cx="363" cy="299"/>
              </a:xfrm>
              <a:prstGeom prst="rect">
                <a:avLst/>
              </a:prstGeom>
              <a:solidFill>
                <a:srgbClr val="FFFFFF"/>
              </a:solidFill>
              <a:ln w="50800" cmpd="thickThin">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spcAft>
                    <a:spcPct val="0"/>
                  </a:spcAft>
                  <a:buClrTx/>
                  <a:buSzTx/>
                  <a:buFontTx/>
                  <a:buNone/>
                </a:pPr>
                <a:r>
                  <a:rPr lang="en-US" altLang="en-US" sz="1400" b="0">
                    <a:latin typeface="Times New Roman" pitchFamily="18" charset="0"/>
                  </a:rPr>
                  <a:t>Don’t </a:t>
                </a:r>
              </a:p>
              <a:p>
                <a:pPr algn="ctr">
                  <a:spcBef>
                    <a:spcPct val="0"/>
                  </a:spcBef>
                  <a:spcAft>
                    <a:spcPct val="0"/>
                  </a:spcAft>
                  <a:buClrTx/>
                  <a:buSzTx/>
                  <a:buFontTx/>
                  <a:buNone/>
                </a:pPr>
                <a:r>
                  <a:rPr lang="en-US" altLang="en-US" sz="1400" b="0">
                    <a:latin typeface="Times New Roman" pitchFamily="18" charset="0"/>
                  </a:rPr>
                  <a:t>Cheat</a:t>
                </a:r>
                <a:endParaRPr lang="en-US" altLang="en-US" sz="2400" b="0">
                  <a:latin typeface="Times New Roman" pitchFamily="18" charset="0"/>
                </a:endParaRPr>
              </a:p>
            </p:txBody>
          </p:sp>
          <p:sp>
            <p:nvSpPr>
              <p:cNvPr id="19492" name="Rectangle 26"/>
              <p:cNvSpPr>
                <a:spLocks noChangeArrowheads="1"/>
              </p:cNvSpPr>
              <p:nvPr/>
            </p:nvSpPr>
            <p:spPr bwMode="auto">
              <a:xfrm>
                <a:off x="4704" y="3600"/>
                <a:ext cx="364" cy="262"/>
              </a:xfrm>
              <a:prstGeom prst="rect">
                <a:avLst/>
              </a:prstGeom>
              <a:solidFill>
                <a:srgbClr val="FFFFFF"/>
              </a:solidFill>
              <a:ln w="50800" cmpd="thickThin">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spcAft>
                    <a:spcPct val="0"/>
                  </a:spcAft>
                  <a:buClrTx/>
                  <a:buSzTx/>
                  <a:buFontTx/>
                  <a:buNone/>
                </a:pPr>
                <a:r>
                  <a:rPr lang="en-US" altLang="en-US" sz="1600" b="0">
                    <a:latin typeface="Times New Roman" pitchFamily="18" charset="0"/>
                  </a:rPr>
                  <a:t>Cheat</a:t>
                </a:r>
                <a:endParaRPr lang="en-US" altLang="en-US" sz="2400" b="0">
                  <a:latin typeface="Times New Roman" pitchFamily="18" charset="0"/>
                </a:endParaRPr>
              </a:p>
            </p:txBody>
          </p:sp>
          <p:sp>
            <p:nvSpPr>
              <p:cNvPr id="19493" name="Text Box 27"/>
              <p:cNvSpPr txBox="1">
                <a:spLocks noChangeArrowheads="1"/>
              </p:cNvSpPr>
              <p:nvPr/>
            </p:nvSpPr>
            <p:spPr bwMode="auto">
              <a:xfrm>
                <a:off x="4062" y="2621"/>
                <a:ext cx="594" cy="3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spcAft>
                    <a:spcPct val="0"/>
                  </a:spcAft>
                  <a:buClrTx/>
                  <a:buSzTx/>
                  <a:buFontTx/>
                  <a:buNone/>
                </a:pPr>
                <a:r>
                  <a:rPr lang="en-US" altLang="en-US" sz="1400"/>
                  <a:t>Single,</a:t>
                </a:r>
              </a:p>
              <a:p>
                <a:pPr algn="ctr">
                  <a:spcBef>
                    <a:spcPct val="0"/>
                  </a:spcBef>
                  <a:spcAft>
                    <a:spcPct val="0"/>
                  </a:spcAft>
                  <a:buClrTx/>
                  <a:buSzTx/>
                  <a:buFontTx/>
                  <a:buNone/>
                </a:pPr>
                <a:r>
                  <a:rPr lang="en-US" altLang="en-US" sz="1400"/>
                  <a:t>Divorced</a:t>
                </a:r>
                <a:endParaRPr lang="en-US" altLang="en-US" sz="1800" b="0"/>
              </a:p>
            </p:txBody>
          </p:sp>
          <p:sp>
            <p:nvSpPr>
              <p:cNvPr id="19494" name="Text Box 28"/>
              <p:cNvSpPr txBox="1">
                <a:spLocks noChangeArrowheads="1"/>
              </p:cNvSpPr>
              <p:nvPr/>
            </p:nvSpPr>
            <p:spPr bwMode="auto">
              <a:xfrm>
                <a:off x="5127" y="2688"/>
                <a:ext cx="520"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spcAft>
                    <a:spcPct val="0"/>
                  </a:spcAft>
                  <a:buClrTx/>
                  <a:buSzTx/>
                  <a:buFontTx/>
                  <a:buNone/>
                </a:pPr>
                <a:r>
                  <a:rPr lang="en-US" altLang="en-US" sz="1400"/>
                  <a:t>Married</a:t>
                </a:r>
                <a:endParaRPr lang="en-US" altLang="en-US" sz="1800" b="0"/>
              </a:p>
            </p:txBody>
          </p:sp>
          <p:sp>
            <p:nvSpPr>
              <p:cNvPr id="19495" name="Oval 29"/>
              <p:cNvSpPr>
                <a:spLocks noChangeArrowheads="1"/>
              </p:cNvSpPr>
              <p:nvPr/>
            </p:nvSpPr>
            <p:spPr bwMode="auto">
              <a:xfrm>
                <a:off x="4080" y="2976"/>
                <a:ext cx="768" cy="384"/>
              </a:xfrm>
              <a:prstGeom prst="ellipse">
                <a:avLst/>
              </a:prstGeom>
              <a:solidFill>
                <a:srgbClr val="FFFFFF"/>
              </a:solidFill>
              <a:ln w="25400">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spcAft>
                    <a:spcPct val="0"/>
                  </a:spcAft>
                  <a:buClrTx/>
                  <a:buSzTx/>
                  <a:buFontTx/>
                  <a:buNone/>
                </a:pPr>
                <a:r>
                  <a:rPr lang="en-US" altLang="en-US" sz="1600" b="0">
                    <a:solidFill>
                      <a:srgbClr val="0033CC"/>
                    </a:solidFill>
                    <a:latin typeface="Times New Roman" pitchFamily="18" charset="0"/>
                  </a:rPr>
                  <a:t>Taxable</a:t>
                </a:r>
              </a:p>
              <a:p>
                <a:pPr algn="ctr">
                  <a:spcBef>
                    <a:spcPct val="0"/>
                  </a:spcBef>
                  <a:spcAft>
                    <a:spcPct val="0"/>
                  </a:spcAft>
                  <a:buClrTx/>
                  <a:buSzTx/>
                  <a:buFontTx/>
                  <a:buNone/>
                </a:pPr>
                <a:r>
                  <a:rPr lang="en-US" altLang="en-US" sz="1600" b="0">
                    <a:solidFill>
                      <a:srgbClr val="0033CC"/>
                    </a:solidFill>
                    <a:latin typeface="Times New Roman" pitchFamily="18" charset="0"/>
                  </a:rPr>
                  <a:t>Income</a:t>
                </a:r>
                <a:endParaRPr lang="en-US" altLang="en-US" sz="2400" b="0">
                  <a:latin typeface="Times New Roman" pitchFamily="18" charset="0"/>
                </a:endParaRPr>
              </a:p>
            </p:txBody>
          </p:sp>
          <p:sp>
            <p:nvSpPr>
              <p:cNvPr id="19496" name="Rectangle 30"/>
              <p:cNvSpPr>
                <a:spLocks noChangeArrowheads="1"/>
              </p:cNvSpPr>
              <p:nvPr/>
            </p:nvSpPr>
            <p:spPr bwMode="auto">
              <a:xfrm>
                <a:off x="3840" y="3600"/>
                <a:ext cx="363" cy="299"/>
              </a:xfrm>
              <a:prstGeom prst="rect">
                <a:avLst/>
              </a:prstGeom>
              <a:solidFill>
                <a:srgbClr val="FFFFFF"/>
              </a:solidFill>
              <a:ln w="50800" cmpd="thickThin">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spcAft>
                    <a:spcPct val="0"/>
                  </a:spcAft>
                  <a:buClrTx/>
                  <a:buSzTx/>
                  <a:buFontTx/>
                  <a:buNone/>
                </a:pPr>
                <a:r>
                  <a:rPr lang="en-US" altLang="en-US" sz="1400" b="0">
                    <a:latin typeface="Times New Roman" pitchFamily="18" charset="0"/>
                  </a:rPr>
                  <a:t>Don’t </a:t>
                </a:r>
              </a:p>
              <a:p>
                <a:pPr algn="ctr">
                  <a:spcBef>
                    <a:spcPct val="0"/>
                  </a:spcBef>
                  <a:spcAft>
                    <a:spcPct val="0"/>
                  </a:spcAft>
                  <a:buClrTx/>
                  <a:buSzTx/>
                  <a:buFontTx/>
                  <a:buNone/>
                </a:pPr>
                <a:r>
                  <a:rPr lang="en-US" altLang="en-US" sz="1400" b="0">
                    <a:latin typeface="Times New Roman" pitchFamily="18" charset="0"/>
                  </a:rPr>
                  <a:t>Cheat</a:t>
                </a:r>
                <a:endParaRPr lang="en-US" altLang="en-US" sz="2400" b="0">
                  <a:latin typeface="Times New Roman" pitchFamily="18" charset="0"/>
                </a:endParaRPr>
              </a:p>
            </p:txBody>
          </p:sp>
          <p:sp>
            <p:nvSpPr>
              <p:cNvPr id="19497" name="Line 31"/>
              <p:cNvSpPr>
                <a:spLocks noChangeShapeType="1"/>
              </p:cNvSpPr>
              <p:nvPr/>
            </p:nvSpPr>
            <p:spPr bwMode="auto">
              <a:xfrm flipH="1">
                <a:off x="4032" y="3360"/>
                <a:ext cx="432" cy="240"/>
              </a:xfrm>
              <a:prstGeom prst="line">
                <a:avLst/>
              </a:prstGeom>
              <a:noFill/>
              <a:ln w="254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98" name="Line 32"/>
              <p:cNvSpPr>
                <a:spLocks noChangeShapeType="1"/>
              </p:cNvSpPr>
              <p:nvPr/>
            </p:nvSpPr>
            <p:spPr bwMode="auto">
              <a:xfrm>
                <a:off x="4464" y="3360"/>
                <a:ext cx="432" cy="240"/>
              </a:xfrm>
              <a:prstGeom prst="line">
                <a:avLst/>
              </a:prstGeom>
              <a:noFill/>
              <a:ln w="254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99" name="Text Box 33"/>
              <p:cNvSpPr txBox="1">
                <a:spLocks noChangeArrowheads="1"/>
              </p:cNvSpPr>
              <p:nvPr/>
            </p:nvSpPr>
            <p:spPr bwMode="auto">
              <a:xfrm>
                <a:off x="3840" y="3360"/>
                <a:ext cx="417"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spcAft>
                    <a:spcPct val="0"/>
                  </a:spcAft>
                  <a:buClrTx/>
                  <a:buSzTx/>
                  <a:buFontTx/>
                  <a:buNone/>
                </a:pPr>
                <a:r>
                  <a:rPr lang="en-US" altLang="en-US" sz="1400">
                    <a:solidFill>
                      <a:srgbClr val="0066FF"/>
                    </a:solidFill>
                  </a:rPr>
                  <a:t>&lt; 80K</a:t>
                </a:r>
                <a:endParaRPr lang="en-US" altLang="en-US" sz="1800" b="0"/>
              </a:p>
            </p:txBody>
          </p:sp>
          <p:sp>
            <p:nvSpPr>
              <p:cNvPr id="19500" name="Text Box 34"/>
              <p:cNvSpPr txBox="1">
                <a:spLocks noChangeArrowheads="1"/>
              </p:cNvSpPr>
              <p:nvPr/>
            </p:nvSpPr>
            <p:spPr bwMode="auto">
              <a:xfrm>
                <a:off x="4704" y="3360"/>
                <a:ext cx="482"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spcAft>
                    <a:spcPct val="0"/>
                  </a:spcAft>
                  <a:buClrTx/>
                  <a:buSzTx/>
                  <a:buFontTx/>
                  <a:buNone/>
                </a:pPr>
                <a:r>
                  <a:rPr lang="en-US" altLang="en-US" sz="1400">
                    <a:solidFill>
                      <a:srgbClr val="0066FF"/>
                    </a:solidFill>
                  </a:rPr>
                  <a:t>&gt;= 80K</a:t>
                </a:r>
                <a:endParaRPr lang="en-US" altLang="en-US" sz="1800" b="0">
                  <a:solidFill>
                    <a:srgbClr val="0066FF"/>
                  </a:solidFill>
                </a:endParaRPr>
              </a:p>
            </p:txBody>
          </p:sp>
        </p:grpSp>
        <p:sp>
          <p:nvSpPr>
            <p:cNvPr id="19481" name="Line 35"/>
            <p:cNvSpPr>
              <a:spLocks noChangeShapeType="1"/>
            </p:cNvSpPr>
            <p:nvPr/>
          </p:nvSpPr>
          <p:spPr bwMode="auto">
            <a:xfrm rot="-2664477">
              <a:off x="1536" y="2400"/>
              <a:ext cx="192" cy="192"/>
            </a:xfrm>
            <a:prstGeom prst="line">
              <a:avLst/>
            </a:prstGeom>
            <a:noFill/>
            <a:ln w="76200" cmpd="tri">
              <a:solidFill>
                <a:srgbClr val="CC3300"/>
              </a:solidFill>
              <a:round/>
              <a:headEnd/>
              <a:tailEnd type="arrow"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00132" name="Group 36"/>
          <p:cNvGrpSpPr>
            <a:grpSpLocks/>
          </p:cNvGrpSpPr>
          <p:nvPr/>
        </p:nvGrpSpPr>
        <p:grpSpPr bwMode="auto">
          <a:xfrm>
            <a:off x="76200" y="2789238"/>
            <a:ext cx="2654300" cy="2620962"/>
            <a:chOff x="48" y="1757"/>
            <a:chExt cx="1672" cy="1651"/>
          </a:xfrm>
        </p:grpSpPr>
        <p:grpSp>
          <p:nvGrpSpPr>
            <p:cNvPr id="19464" name="Group 37"/>
            <p:cNvGrpSpPr>
              <a:grpSpLocks/>
            </p:cNvGrpSpPr>
            <p:nvPr/>
          </p:nvGrpSpPr>
          <p:grpSpPr bwMode="auto">
            <a:xfrm>
              <a:off x="48" y="1968"/>
              <a:ext cx="1672" cy="1440"/>
              <a:chOff x="2016" y="1824"/>
              <a:chExt cx="1672" cy="1440"/>
            </a:xfrm>
          </p:grpSpPr>
          <p:grpSp>
            <p:nvGrpSpPr>
              <p:cNvPr id="19466" name="Group 38"/>
              <p:cNvGrpSpPr>
                <a:grpSpLocks/>
              </p:cNvGrpSpPr>
              <p:nvPr/>
            </p:nvGrpSpPr>
            <p:grpSpPr bwMode="auto">
              <a:xfrm>
                <a:off x="2016" y="1824"/>
                <a:ext cx="1527" cy="1440"/>
                <a:chOff x="2016" y="1968"/>
                <a:chExt cx="1527" cy="1440"/>
              </a:xfrm>
            </p:grpSpPr>
            <p:sp>
              <p:nvSpPr>
                <p:cNvPr id="19468" name="Oval 39"/>
                <p:cNvSpPr>
                  <a:spLocks noChangeArrowheads="1"/>
                </p:cNvSpPr>
                <p:nvPr/>
              </p:nvSpPr>
              <p:spPr bwMode="auto">
                <a:xfrm>
                  <a:off x="2343" y="1968"/>
                  <a:ext cx="437" cy="283"/>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spcAft>
                      <a:spcPct val="0"/>
                    </a:spcAft>
                    <a:buClrTx/>
                    <a:buSzTx/>
                    <a:buFontTx/>
                    <a:buNone/>
                  </a:pPr>
                  <a:r>
                    <a:rPr lang="en-US" altLang="en-US" sz="1600" b="0">
                      <a:latin typeface="Times New Roman" pitchFamily="18" charset="0"/>
                    </a:rPr>
                    <a:t>Refund</a:t>
                  </a:r>
                  <a:endParaRPr lang="en-US" altLang="en-US" sz="1400" b="0">
                    <a:latin typeface="Times New Roman" pitchFamily="18" charset="0"/>
                  </a:endParaRPr>
                </a:p>
              </p:txBody>
            </p:sp>
            <p:sp>
              <p:nvSpPr>
                <p:cNvPr id="19469" name="Line 40"/>
                <p:cNvSpPr>
                  <a:spLocks noChangeShapeType="1"/>
                </p:cNvSpPr>
                <p:nvPr/>
              </p:nvSpPr>
              <p:spPr bwMode="auto">
                <a:xfrm flipH="1">
                  <a:off x="2198" y="2251"/>
                  <a:ext cx="364" cy="2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70" name="Line 41"/>
                <p:cNvSpPr>
                  <a:spLocks noChangeShapeType="1"/>
                </p:cNvSpPr>
                <p:nvPr/>
              </p:nvSpPr>
              <p:spPr bwMode="auto">
                <a:xfrm>
                  <a:off x="2562" y="2251"/>
                  <a:ext cx="363" cy="2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71" name="Rectangle 42"/>
                <p:cNvSpPr>
                  <a:spLocks noChangeArrowheads="1"/>
                </p:cNvSpPr>
                <p:nvPr/>
              </p:nvSpPr>
              <p:spPr bwMode="auto">
                <a:xfrm>
                  <a:off x="2016" y="2475"/>
                  <a:ext cx="364" cy="298"/>
                </a:xfrm>
                <a:prstGeom prst="rect">
                  <a:avLst/>
                </a:prstGeom>
                <a:solidFill>
                  <a:srgbClr val="FFFFFF"/>
                </a:solidFill>
                <a:ln w="50800" cmpd="thickThin">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spcAft>
                      <a:spcPct val="0"/>
                    </a:spcAft>
                    <a:buClrTx/>
                    <a:buSzTx/>
                    <a:buFontTx/>
                    <a:buNone/>
                  </a:pPr>
                  <a:r>
                    <a:rPr lang="en-US" altLang="en-US" sz="1400" b="0">
                      <a:latin typeface="Times New Roman" pitchFamily="18" charset="0"/>
                    </a:rPr>
                    <a:t>Don’t </a:t>
                  </a:r>
                </a:p>
                <a:p>
                  <a:pPr algn="ctr">
                    <a:spcBef>
                      <a:spcPct val="0"/>
                    </a:spcBef>
                    <a:spcAft>
                      <a:spcPct val="0"/>
                    </a:spcAft>
                    <a:buClrTx/>
                    <a:buSzTx/>
                    <a:buFontTx/>
                    <a:buNone/>
                  </a:pPr>
                  <a:r>
                    <a:rPr lang="en-US" altLang="en-US" sz="1400" b="0">
                      <a:latin typeface="Times New Roman" pitchFamily="18" charset="0"/>
                    </a:rPr>
                    <a:t>Cheat</a:t>
                  </a:r>
                  <a:endParaRPr lang="en-US" altLang="en-US" sz="2400" b="0">
                    <a:latin typeface="Times New Roman" pitchFamily="18" charset="0"/>
                  </a:endParaRPr>
                </a:p>
              </p:txBody>
            </p:sp>
            <p:sp>
              <p:nvSpPr>
                <p:cNvPr id="19472" name="Text Box 43"/>
                <p:cNvSpPr txBox="1">
                  <a:spLocks noChangeArrowheads="1"/>
                </p:cNvSpPr>
                <p:nvPr/>
              </p:nvSpPr>
              <p:spPr bwMode="auto">
                <a:xfrm>
                  <a:off x="2104" y="2206"/>
                  <a:ext cx="315"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spcAft>
                      <a:spcPct val="0"/>
                    </a:spcAft>
                    <a:buClrTx/>
                    <a:buSzTx/>
                    <a:buFontTx/>
                    <a:buNone/>
                  </a:pPr>
                  <a:r>
                    <a:rPr lang="en-US" altLang="en-US" sz="1400"/>
                    <a:t>Yes</a:t>
                  </a:r>
                  <a:endParaRPr lang="en-US" altLang="en-US" sz="2400" b="0">
                    <a:latin typeface="Times New Roman" pitchFamily="18" charset="0"/>
                  </a:endParaRPr>
                </a:p>
              </p:txBody>
            </p:sp>
            <p:sp>
              <p:nvSpPr>
                <p:cNvPr id="19473" name="Text Box 44"/>
                <p:cNvSpPr txBox="1">
                  <a:spLocks noChangeArrowheads="1"/>
                </p:cNvSpPr>
                <p:nvPr/>
              </p:nvSpPr>
              <p:spPr bwMode="auto">
                <a:xfrm>
                  <a:off x="2797" y="2206"/>
                  <a:ext cx="265"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spcAft>
                      <a:spcPct val="0"/>
                    </a:spcAft>
                    <a:buClrTx/>
                    <a:buSzTx/>
                    <a:buFontTx/>
                    <a:buNone/>
                  </a:pPr>
                  <a:r>
                    <a:rPr lang="en-US" altLang="en-US" sz="1400"/>
                    <a:t>No</a:t>
                  </a:r>
                  <a:endParaRPr lang="en-US" altLang="en-US" sz="2400" b="0">
                    <a:latin typeface="Times New Roman" pitchFamily="18" charset="0"/>
                  </a:endParaRPr>
                </a:p>
              </p:txBody>
            </p:sp>
            <p:sp>
              <p:nvSpPr>
                <p:cNvPr id="19474" name="Oval 45"/>
                <p:cNvSpPr>
                  <a:spLocks noChangeArrowheads="1"/>
                </p:cNvSpPr>
                <p:nvPr/>
              </p:nvSpPr>
              <p:spPr bwMode="auto">
                <a:xfrm>
                  <a:off x="2671" y="2475"/>
                  <a:ext cx="545" cy="373"/>
                </a:xfrm>
                <a:prstGeom prst="ellipse">
                  <a:avLst/>
                </a:prstGeom>
                <a:solidFill>
                  <a:srgbClr val="FFFFFF"/>
                </a:solidFill>
                <a:ln w="25400">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spcAft>
                      <a:spcPct val="0"/>
                    </a:spcAft>
                    <a:buClrTx/>
                    <a:buSzTx/>
                    <a:buFontTx/>
                    <a:buNone/>
                  </a:pPr>
                  <a:r>
                    <a:rPr lang="en-US" altLang="en-US" sz="1600" b="0">
                      <a:solidFill>
                        <a:srgbClr val="0033CC"/>
                      </a:solidFill>
                      <a:latin typeface="Times New Roman" pitchFamily="18" charset="0"/>
                    </a:rPr>
                    <a:t>Marital</a:t>
                  </a:r>
                </a:p>
                <a:p>
                  <a:pPr algn="ctr">
                    <a:spcBef>
                      <a:spcPct val="0"/>
                    </a:spcBef>
                    <a:spcAft>
                      <a:spcPct val="0"/>
                    </a:spcAft>
                    <a:buClrTx/>
                    <a:buSzTx/>
                    <a:buFontTx/>
                    <a:buNone/>
                  </a:pPr>
                  <a:r>
                    <a:rPr lang="en-US" altLang="en-US" sz="1600" b="0">
                      <a:solidFill>
                        <a:srgbClr val="0033CC"/>
                      </a:solidFill>
                      <a:latin typeface="Times New Roman" pitchFamily="18" charset="0"/>
                    </a:rPr>
                    <a:t>Status</a:t>
                  </a:r>
                  <a:endParaRPr lang="en-US" altLang="en-US" sz="1800" b="0">
                    <a:latin typeface="Times New Roman" pitchFamily="18" charset="0"/>
                  </a:endParaRPr>
                </a:p>
              </p:txBody>
            </p:sp>
            <p:sp>
              <p:nvSpPr>
                <p:cNvPr id="19475" name="Line 46"/>
                <p:cNvSpPr>
                  <a:spLocks noChangeShapeType="1"/>
                </p:cNvSpPr>
                <p:nvPr/>
              </p:nvSpPr>
              <p:spPr bwMode="auto">
                <a:xfrm flipH="1">
                  <a:off x="2525" y="2848"/>
                  <a:ext cx="436" cy="261"/>
                </a:xfrm>
                <a:prstGeom prst="line">
                  <a:avLst/>
                </a:prstGeom>
                <a:noFill/>
                <a:ln w="254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76" name="Line 47"/>
                <p:cNvSpPr>
                  <a:spLocks noChangeShapeType="1"/>
                </p:cNvSpPr>
                <p:nvPr/>
              </p:nvSpPr>
              <p:spPr bwMode="auto">
                <a:xfrm>
                  <a:off x="2961" y="2848"/>
                  <a:ext cx="400" cy="261"/>
                </a:xfrm>
                <a:prstGeom prst="line">
                  <a:avLst/>
                </a:prstGeom>
                <a:noFill/>
                <a:ln w="254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77" name="Rectangle 48"/>
                <p:cNvSpPr>
                  <a:spLocks noChangeArrowheads="1"/>
                </p:cNvSpPr>
                <p:nvPr/>
              </p:nvSpPr>
              <p:spPr bwMode="auto">
                <a:xfrm>
                  <a:off x="3180" y="3109"/>
                  <a:ext cx="363" cy="299"/>
                </a:xfrm>
                <a:prstGeom prst="rect">
                  <a:avLst/>
                </a:prstGeom>
                <a:solidFill>
                  <a:srgbClr val="FFFFFF"/>
                </a:solidFill>
                <a:ln w="50800" cmpd="thickThin">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spcAft>
                      <a:spcPct val="0"/>
                    </a:spcAft>
                    <a:buClrTx/>
                    <a:buSzTx/>
                    <a:buFontTx/>
                    <a:buNone/>
                  </a:pPr>
                  <a:r>
                    <a:rPr lang="en-US" altLang="en-US" sz="1400" b="0">
                      <a:latin typeface="Times New Roman" pitchFamily="18" charset="0"/>
                    </a:rPr>
                    <a:t>Don’t </a:t>
                  </a:r>
                </a:p>
                <a:p>
                  <a:pPr algn="ctr">
                    <a:spcBef>
                      <a:spcPct val="0"/>
                    </a:spcBef>
                    <a:spcAft>
                      <a:spcPct val="0"/>
                    </a:spcAft>
                    <a:buClrTx/>
                    <a:buSzTx/>
                    <a:buFontTx/>
                    <a:buNone/>
                  </a:pPr>
                  <a:r>
                    <a:rPr lang="en-US" altLang="en-US" sz="1400" b="0">
                      <a:latin typeface="Times New Roman" pitchFamily="18" charset="0"/>
                    </a:rPr>
                    <a:t>Cheat</a:t>
                  </a:r>
                  <a:endParaRPr lang="en-US" altLang="en-US" sz="2400" b="0">
                    <a:latin typeface="Times New Roman" pitchFamily="18" charset="0"/>
                  </a:endParaRPr>
                </a:p>
              </p:txBody>
            </p:sp>
            <p:sp>
              <p:nvSpPr>
                <p:cNvPr id="19478" name="Rectangle 49"/>
                <p:cNvSpPr>
                  <a:spLocks noChangeArrowheads="1"/>
                </p:cNvSpPr>
                <p:nvPr/>
              </p:nvSpPr>
              <p:spPr bwMode="auto">
                <a:xfrm>
                  <a:off x="2343" y="3109"/>
                  <a:ext cx="364" cy="262"/>
                </a:xfrm>
                <a:prstGeom prst="rect">
                  <a:avLst/>
                </a:prstGeom>
                <a:solidFill>
                  <a:srgbClr val="FFFFFF"/>
                </a:solidFill>
                <a:ln w="25400">
                  <a:solidFill>
                    <a:srgbClr val="33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spcAft>
                      <a:spcPct val="0"/>
                    </a:spcAft>
                    <a:buClrTx/>
                    <a:buSzTx/>
                    <a:buFontTx/>
                    <a:buNone/>
                  </a:pPr>
                  <a:r>
                    <a:rPr lang="en-US" altLang="en-US" sz="1600" b="0">
                      <a:latin typeface="Times New Roman" pitchFamily="18" charset="0"/>
                    </a:rPr>
                    <a:t>Cheat</a:t>
                  </a:r>
                  <a:endParaRPr lang="en-US" altLang="en-US" sz="2400" b="0">
                    <a:latin typeface="Times New Roman" pitchFamily="18" charset="0"/>
                  </a:endParaRPr>
                </a:p>
              </p:txBody>
            </p:sp>
            <p:sp>
              <p:nvSpPr>
                <p:cNvPr id="19479" name="Text Box 50"/>
                <p:cNvSpPr txBox="1">
                  <a:spLocks noChangeArrowheads="1"/>
                </p:cNvSpPr>
                <p:nvPr/>
              </p:nvSpPr>
              <p:spPr bwMode="auto">
                <a:xfrm>
                  <a:off x="2094" y="2765"/>
                  <a:ext cx="594" cy="3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spcAft>
                      <a:spcPct val="0"/>
                    </a:spcAft>
                    <a:buClrTx/>
                    <a:buSzTx/>
                    <a:buFontTx/>
                    <a:buNone/>
                  </a:pPr>
                  <a:r>
                    <a:rPr lang="en-US" altLang="en-US" sz="1400">
                      <a:solidFill>
                        <a:srgbClr val="0066FF"/>
                      </a:solidFill>
                    </a:rPr>
                    <a:t>Single,</a:t>
                  </a:r>
                </a:p>
                <a:p>
                  <a:pPr algn="ctr">
                    <a:spcBef>
                      <a:spcPct val="0"/>
                    </a:spcBef>
                    <a:spcAft>
                      <a:spcPct val="0"/>
                    </a:spcAft>
                    <a:buClrTx/>
                    <a:buSzTx/>
                    <a:buFontTx/>
                    <a:buNone/>
                  </a:pPr>
                  <a:r>
                    <a:rPr lang="en-US" altLang="en-US" sz="1400">
                      <a:solidFill>
                        <a:srgbClr val="0066FF"/>
                      </a:solidFill>
                    </a:rPr>
                    <a:t>Divorced</a:t>
                  </a:r>
                  <a:endParaRPr lang="en-US" altLang="en-US" sz="1800" b="0"/>
                </a:p>
              </p:txBody>
            </p:sp>
          </p:grpSp>
          <p:sp>
            <p:nvSpPr>
              <p:cNvPr id="19467" name="Text Box 51"/>
              <p:cNvSpPr txBox="1">
                <a:spLocks noChangeArrowheads="1"/>
              </p:cNvSpPr>
              <p:nvPr/>
            </p:nvSpPr>
            <p:spPr bwMode="auto">
              <a:xfrm>
                <a:off x="3168" y="2688"/>
                <a:ext cx="520"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spcAft>
                    <a:spcPct val="0"/>
                  </a:spcAft>
                  <a:buClrTx/>
                  <a:buSzTx/>
                  <a:buFontTx/>
                  <a:buNone/>
                </a:pPr>
                <a:r>
                  <a:rPr lang="en-US" altLang="en-US" sz="1400">
                    <a:solidFill>
                      <a:srgbClr val="0066FF"/>
                    </a:solidFill>
                  </a:rPr>
                  <a:t>Married</a:t>
                </a:r>
                <a:endParaRPr lang="en-US" altLang="en-US" sz="1800" b="0">
                  <a:solidFill>
                    <a:srgbClr val="0066FF"/>
                  </a:solidFill>
                </a:endParaRPr>
              </a:p>
            </p:txBody>
          </p:sp>
        </p:grpSp>
        <p:sp>
          <p:nvSpPr>
            <p:cNvPr id="19465" name="Line 52"/>
            <p:cNvSpPr>
              <a:spLocks noChangeShapeType="1"/>
            </p:cNvSpPr>
            <p:nvPr/>
          </p:nvSpPr>
          <p:spPr bwMode="auto">
            <a:xfrm rot="-2664477" flipH="1" flipV="1">
              <a:off x="727" y="1757"/>
              <a:ext cx="402" cy="26"/>
            </a:xfrm>
            <a:prstGeom prst="line">
              <a:avLst/>
            </a:prstGeom>
            <a:noFill/>
            <a:ln w="76200" cmpd="tri">
              <a:solidFill>
                <a:srgbClr val="CC3300"/>
              </a:solidFill>
              <a:round/>
              <a:headEnd/>
              <a:tailEnd type="arrow"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aphicFrame>
        <p:nvGraphicFramePr>
          <p:cNvPr id="19463" name="Object 53"/>
          <p:cNvGraphicFramePr>
            <a:graphicFrameLocks noChangeAspect="1"/>
          </p:cNvGraphicFramePr>
          <p:nvPr/>
        </p:nvGraphicFramePr>
        <p:xfrm>
          <a:off x="5562600" y="228600"/>
          <a:ext cx="3413125" cy="3687763"/>
        </p:xfrm>
        <a:graphic>
          <a:graphicData uri="http://schemas.openxmlformats.org/presentationml/2006/ole">
            <mc:AlternateContent xmlns:mc="http://schemas.openxmlformats.org/markup-compatibility/2006">
              <mc:Choice xmlns:v="urn:schemas-microsoft-com:vml" Requires="v">
                <p:oleObj spid="_x0000_s19585" name="Document" r:id="rId3" imgW="5405628" imgH="5782056" progId="Word.Document.8">
                  <p:embed/>
                </p:oleObj>
              </mc:Choice>
              <mc:Fallback>
                <p:oleObj name="Document" r:id="rId3" imgW="5405628" imgH="5782056" progId="Word.Document.8">
                  <p:embed/>
                  <p:pic>
                    <p:nvPicPr>
                      <p:cNvPr id="0" name="Object 53"/>
                      <p:cNvPicPr>
                        <a:picLocks noChangeAspect="1" noChangeArrowheads="1"/>
                      </p:cNvPicPr>
                      <p:nvPr/>
                    </p:nvPicPr>
                    <p:blipFill>
                      <a:blip r:embed="rId4">
                        <a:extLst>
                          <a:ext uri="{28A0092B-C50C-407E-A947-70E740481C1C}">
                            <a14:useLocalDpi xmlns:a14="http://schemas.microsoft.com/office/drawing/2010/main" val="0"/>
                          </a:ext>
                        </a:extLst>
                      </a:blip>
                      <a:srcRect r="4274"/>
                      <a:stretch>
                        <a:fillRect/>
                      </a:stretch>
                    </p:blipFill>
                    <p:spPr bwMode="auto">
                      <a:xfrm>
                        <a:off x="5562600" y="228600"/>
                        <a:ext cx="3413125" cy="3687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0009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90010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90013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9001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0099"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smtClean="0"/>
              <a:t>Classification: Definition</a:t>
            </a:r>
          </a:p>
        </p:txBody>
      </p:sp>
      <p:sp>
        <p:nvSpPr>
          <p:cNvPr id="3075" name="Rectangle 3"/>
          <p:cNvSpPr>
            <a:spLocks noGrp="1" noChangeArrowheads="1"/>
          </p:cNvSpPr>
          <p:nvPr>
            <p:ph type="body" idx="1"/>
          </p:nvPr>
        </p:nvSpPr>
        <p:spPr>
          <a:xfrm>
            <a:off x="685800" y="1295400"/>
            <a:ext cx="7924800" cy="4419600"/>
          </a:xfrm>
        </p:spPr>
        <p:txBody>
          <a:bodyPr/>
          <a:lstStyle/>
          <a:p>
            <a:pPr marL="342900" indent="-342900">
              <a:lnSpc>
                <a:spcPct val="90000"/>
              </a:lnSpc>
            </a:pPr>
            <a:r>
              <a:rPr lang="en-US" altLang="en-US" smtClean="0"/>
              <a:t>Given a collection of records (</a:t>
            </a:r>
            <a:r>
              <a:rPr lang="en-US" altLang="en-US" i="1" smtClean="0">
                <a:solidFill>
                  <a:srgbClr val="CC0000"/>
                </a:solidFill>
              </a:rPr>
              <a:t>training set </a:t>
            </a:r>
            <a:r>
              <a:rPr lang="en-US" altLang="en-US" smtClean="0"/>
              <a:t>)</a:t>
            </a:r>
          </a:p>
          <a:p>
            <a:pPr marL="742950" lvl="1" indent="-285750">
              <a:lnSpc>
                <a:spcPct val="90000"/>
              </a:lnSpc>
            </a:pPr>
            <a:r>
              <a:rPr lang="en-US" altLang="en-US" sz="2400" smtClean="0"/>
              <a:t>Each record contains a set of </a:t>
            </a:r>
            <a:r>
              <a:rPr lang="en-US" altLang="en-US" sz="2400" i="1" smtClean="0">
                <a:solidFill>
                  <a:srgbClr val="CC0000"/>
                </a:solidFill>
              </a:rPr>
              <a:t>attributes</a:t>
            </a:r>
            <a:r>
              <a:rPr lang="en-US" altLang="en-US" sz="2400" smtClean="0"/>
              <a:t>, one of the attributes is the </a:t>
            </a:r>
            <a:r>
              <a:rPr lang="en-US" altLang="en-US" sz="2400" i="1" smtClean="0">
                <a:solidFill>
                  <a:srgbClr val="CC0000"/>
                </a:solidFill>
              </a:rPr>
              <a:t>class</a:t>
            </a:r>
            <a:r>
              <a:rPr lang="en-US" altLang="en-US" sz="2400" smtClean="0"/>
              <a:t>.</a:t>
            </a:r>
            <a:endParaRPr lang="en-US" altLang="en-US" smtClean="0"/>
          </a:p>
          <a:p>
            <a:pPr marL="342900" indent="-342900">
              <a:lnSpc>
                <a:spcPct val="90000"/>
              </a:lnSpc>
            </a:pPr>
            <a:r>
              <a:rPr lang="en-US" altLang="en-US" smtClean="0"/>
              <a:t>Find a </a:t>
            </a:r>
            <a:r>
              <a:rPr lang="en-US" altLang="en-US" i="1" smtClean="0">
                <a:solidFill>
                  <a:srgbClr val="CC0000"/>
                </a:solidFill>
              </a:rPr>
              <a:t>model</a:t>
            </a:r>
            <a:r>
              <a:rPr lang="en-US" altLang="en-US" smtClean="0"/>
              <a:t>  for class attribute as a function of the values of other attributes.</a:t>
            </a:r>
          </a:p>
          <a:p>
            <a:pPr marL="342900" indent="-342900">
              <a:lnSpc>
                <a:spcPct val="90000"/>
              </a:lnSpc>
            </a:pPr>
            <a:r>
              <a:rPr lang="en-US" altLang="en-US" smtClean="0"/>
              <a:t>Goal: </a:t>
            </a:r>
            <a:r>
              <a:rPr lang="en-US" altLang="en-US" u="sng" smtClean="0"/>
              <a:t>previously unseen</a:t>
            </a:r>
            <a:r>
              <a:rPr lang="en-US" altLang="en-US" smtClean="0"/>
              <a:t> records should be assigned a class as accurately as possible.</a:t>
            </a:r>
          </a:p>
          <a:p>
            <a:pPr marL="742950" lvl="1" indent="-285750">
              <a:lnSpc>
                <a:spcPct val="90000"/>
              </a:lnSpc>
            </a:pPr>
            <a:r>
              <a:rPr lang="en-US" altLang="en-US" sz="2400" smtClean="0"/>
              <a:t>A </a:t>
            </a:r>
            <a:r>
              <a:rPr lang="en-US" altLang="en-US" sz="2400" i="1" smtClean="0">
                <a:solidFill>
                  <a:srgbClr val="CC0000"/>
                </a:solidFill>
              </a:rPr>
              <a:t>test set</a:t>
            </a:r>
            <a:r>
              <a:rPr lang="en-US" altLang="en-US" sz="2400" smtClean="0"/>
              <a:t> is used to determine the accuracy of the model. Usually, the given data set is divided into training and test sets, with training set used to build the model and test set used to validate it.</a:t>
            </a:r>
            <a:endParaRPr lang="en-US" alt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6"/>
          <p:cNvSpPr>
            <a:spLocks noGrp="1" noChangeArrowheads="1"/>
          </p:cNvSpPr>
          <p:nvPr>
            <p:ph type="title"/>
          </p:nvPr>
        </p:nvSpPr>
        <p:spPr/>
        <p:txBody>
          <a:bodyPr/>
          <a:lstStyle/>
          <a:p>
            <a:r>
              <a:rPr lang="en-US" altLang="en-US" smtClean="0"/>
              <a:t>Tree Induction</a:t>
            </a:r>
          </a:p>
        </p:txBody>
      </p:sp>
      <p:sp>
        <p:nvSpPr>
          <p:cNvPr id="20483" name="Rectangle 7"/>
          <p:cNvSpPr>
            <a:spLocks noGrp="1" noChangeArrowheads="1"/>
          </p:cNvSpPr>
          <p:nvPr>
            <p:ph type="body" idx="1"/>
          </p:nvPr>
        </p:nvSpPr>
        <p:spPr/>
        <p:txBody>
          <a:bodyPr/>
          <a:lstStyle/>
          <a:p>
            <a:r>
              <a:rPr lang="en-US" altLang="en-US" smtClean="0"/>
              <a:t>Greedy strategy.</a:t>
            </a:r>
          </a:p>
          <a:p>
            <a:pPr lvl="1"/>
            <a:r>
              <a:rPr lang="en-US" altLang="en-US" smtClean="0"/>
              <a:t>Split the records based on an attribute test that optimizes certain criterion.</a:t>
            </a:r>
          </a:p>
          <a:p>
            <a:endParaRPr lang="en-US" altLang="en-US" smtClean="0"/>
          </a:p>
          <a:p>
            <a:r>
              <a:rPr lang="en-US" altLang="en-US" smtClean="0"/>
              <a:t>Issues</a:t>
            </a:r>
          </a:p>
          <a:p>
            <a:pPr lvl="1"/>
            <a:r>
              <a:rPr lang="en-US" altLang="en-US" smtClean="0"/>
              <a:t>Determine how to split the records</a:t>
            </a:r>
          </a:p>
          <a:p>
            <a:pPr lvl="2"/>
            <a:r>
              <a:rPr lang="en-US" altLang="en-US" smtClean="0"/>
              <a:t>How to specify the attribute test condition?</a:t>
            </a:r>
          </a:p>
          <a:p>
            <a:pPr lvl="2"/>
            <a:r>
              <a:rPr lang="en-US" altLang="en-US" smtClean="0"/>
              <a:t>How to determine the best split?</a:t>
            </a:r>
          </a:p>
          <a:p>
            <a:pPr lvl="1"/>
            <a:r>
              <a:rPr lang="en-US" altLang="en-US" smtClean="0"/>
              <a:t>Determine when to stop splitting</a:t>
            </a:r>
          </a:p>
          <a:p>
            <a:pPr lvl="1"/>
            <a:endParaRPr lang="en-US" altLang="en-US"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smtClean="0"/>
              <a:t>Tree Induction</a:t>
            </a:r>
          </a:p>
        </p:txBody>
      </p:sp>
      <p:sp>
        <p:nvSpPr>
          <p:cNvPr id="21507" name="Rectangle 3"/>
          <p:cNvSpPr>
            <a:spLocks noGrp="1" noChangeArrowheads="1"/>
          </p:cNvSpPr>
          <p:nvPr>
            <p:ph type="body" idx="1"/>
          </p:nvPr>
        </p:nvSpPr>
        <p:spPr/>
        <p:txBody>
          <a:bodyPr/>
          <a:lstStyle/>
          <a:p>
            <a:r>
              <a:rPr lang="en-US" altLang="en-US" smtClean="0"/>
              <a:t>Greedy strategy.</a:t>
            </a:r>
          </a:p>
          <a:p>
            <a:pPr lvl="1"/>
            <a:r>
              <a:rPr lang="en-US" altLang="en-US" smtClean="0"/>
              <a:t>Split the records based on an attribute test that optimizes certain criterion.</a:t>
            </a:r>
          </a:p>
          <a:p>
            <a:endParaRPr lang="en-US" altLang="en-US" smtClean="0"/>
          </a:p>
          <a:p>
            <a:r>
              <a:rPr lang="en-US" altLang="en-US" smtClean="0"/>
              <a:t>Issues</a:t>
            </a:r>
          </a:p>
          <a:p>
            <a:pPr lvl="1"/>
            <a:r>
              <a:rPr lang="en-US" altLang="en-US" smtClean="0"/>
              <a:t>Determine how to split the records</a:t>
            </a:r>
          </a:p>
          <a:p>
            <a:pPr lvl="2"/>
            <a:r>
              <a:rPr lang="en-US" altLang="en-US" smtClean="0">
                <a:solidFill>
                  <a:srgbClr val="FF0000"/>
                </a:solidFill>
              </a:rPr>
              <a:t>How to specify the attribute test condition?</a:t>
            </a:r>
          </a:p>
          <a:p>
            <a:pPr lvl="2"/>
            <a:r>
              <a:rPr lang="en-US" altLang="en-US" smtClean="0"/>
              <a:t>How to determine the best split?</a:t>
            </a:r>
          </a:p>
          <a:p>
            <a:pPr lvl="1"/>
            <a:r>
              <a:rPr lang="en-US" altLang="en-US" smtClean="0"/>
              <a:t>Determine when to stop splitting</a:t>
            </a:r>
          </a:p>
          <a:p>
            <a:pPr lvl="1"/>
            <a:endParaRPr lang="en-US" altLang="en-US"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smtClean="0"/>
              <a:t>How to Specify Test Condition?</a:t>
            </a:r>
          </a:p>
        </p:txBody>
      </p:sp>
      <p:sp>
        <p:nvSpPr>
          <p:cNvPr id="22531" name="Rectangle 3"/>
          <p:cNvSpPr>
            <a:spLocks noGrp="1" noChangeArrowheads="1"/>
          </p:cNvSpPr>
          <p:nvPr>
            <p:ph type="body" idx="1"/>
          </p:nvPr>
        </p:nvSpPr>
        <p:spPr/>
        <p:txBody>
          <a:bodyPr/>
          <a:lstStyle/>
          <a:p>
            <a:r>
              <a:rPr lang="en-US" altLang="en-US" smtClean="0"/>
              <a:t>Depends on attribute types</a:t>
            </a:r>
          </a:p>
          <a:p>
            <a:pPr lvl="1"/>
            <a:r>
              <a:rPr lang="en-US" altLang="en-US" smtClean="0"/>
              <a:t>Nominal</a:t>
            </a:r>
          </a:p>
          <a:p>
            <a:pPr lvl="1"/>
            <a:r>
              <a:rPr lang="en-US" altLang="en-US" smtClean="0"/>
              <a:t>Ordinal</a:t>
            </a:r>
          </a:p>
          <a:p>
            <a:pPr lvl="1"/>
            <a:r>
              <a:rPr lang="en-US" altLang="en-US" smtClean="0"/>
              <a:t>Continuous</a:t>
            </a:r>
          </a:p>
          <a:p>
            <a:pPr lvl="1"/>
            <a:endParaRPr lang="en-US" altLang="en-US" smtClean="0"/>
          </a:p>
          <a:p>
            <a:r>
              <a:rPr lang="en-US" altLang="en-US" smtClean="0"/>
              <a:t>Depends on number of ways to split</a:t>
            </a:r>
          </a:p>
          <a:p>
            <a:pPr lvl="1"/>
            <a:r>
              <a:rPr lang="en-US" altLang="en-US" smtClean="0"/>
              <a:t>2-way split</a:t>
            </a:r>
          </a:p>
          <a:p>
            <a:pPr lvl="1"/>
            <a:r>
              <a:rPr lang="en-US" altLang="en-US" smtClean="0"/>
              <a:t>Multi-way split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81000" y="152400"/>
            <a:ext cx="8610600" cy="533400"/>
          </a:xfrm>
        </p:spPr>
        <p:txBody>
          <a:bodyPr/>
          <a:lstStyle/>
          <a:p>
            <a:r>
              <a:rPr lang="en-US" altLang="en-US" smtClean="0"/>
              <a:t>Splitting Based on Nominal Attributes</a:t>
            </a:r>
          </a:p>
        </p:txBody>
      </p:sp>
      <p:sp>
        <p:nvSpPr>
          <p:cNvPr id="23555" name="Rectangle 3"/>
          <p:cNvSpPr>
            <a:spLocks noGrp="1" noChangeArrowheads="1"/>
          </p:cNvSpPr>
          <p:nvPr>
            <p:ph type="body" idx="1"/>
          </p:nvPr>
        </p:nvSpPr>
        <p:spPr>
          <a:xfrm>
            <a:off x="457200" y="1219200"/>
            <a:ext cx="8382000" cy="3733800"/>
          </a:xfrm>
        </p:spPr>
        <p:txBody>
          <a:bodyPr/>
          <a:lstStyle/>
          <a:p>
            <a:pPr marL="342900" indent="-342900"/>
            <a:r>
              <a:rPr lang="en-US" altLang="en-US" smtClean="0">
                <a:solidFill>
                  <a:srgbClr val="FF0000"/>
                </a:solidFill>
              </a:rPr>
              <a:t>Multi-way split:</a:t>
            </a:r>
            <a:r>
              <a:rPr lang="en-US" altLang="en-US" smtClean="0"/>
              <a:t> Use as many partitions as distinct values. </a:t>
            </a:r>
          </a:p>
          <a:p>
            <a:pPr marL="342900" indent="-342900"/>
            <a:endParaRPr lang="en-US" altLang="en-US" smtClean="0"/>
          </a:p>
          <a:p>
            <a:pPr marL="342900" indent="-342900"/>
            <a:endParaRPr lang="en-US" altLang="en-US" smtClean="0"/>
          </a:p>
          <a:p>
            <a:pPr marL="342900" indent="-342900"/>
            <a:endParaRPr lang="en-US" altLang="en-US" smtClean="0"/>
          </a:p>
          <a:p>
            <a:pPr marL="342900" indent="-342900"/>
            <a:r>
              <a:rPr lang="en-US" altLang="en-US" smtClean="0">
                <a:solidFill>
                  <a:srgbClr val="FF0000"/>
                </a:solidFill>
              </a:rPr>
              <a:t>Binary split:</a:t>
            </a:r>
            <a:r>
              <a:rPr lang="en-US" altLang="en-US" smtClean="0"/>
              <a:t>  Divides values into two subsets. </a:t>
            </a:r>
            <a:br>
              <a:rPr lang="en-US" altLang="en-US" smtClean="0"/>
            </a:br>
            <a:r>
              <a:rPr lang="en-US" altLang="en-US" smtClean="0"/>
              <a:t>		      Need to find optimal partitioning.</a:t>
            </a:r>
            <a:endParaRPr lang="en-US" altLang="en-US" sz="3600" smtClean="0"/>
          </a:p>
        </p:txBody>
      </p:sp>
      <p:grpSp>
        <p:nvGrpSpPr>
          <p:cNvPr id="23556" name="Group 4"/>
          <p:cNvGrpSpPr>
            <a:grpSpLocks/>
          </p:cNvGrpSpPr>
          <p:nvPr/>
        </p:nvGrpSpPr>
        <p:grpSpPr bwMode="auto">
          <a:xfrm>
            <a:off x="2895600" y="2133600"/>
            <a:ext cx="2546350" cy="946150"/>
            <a:chOff x="1824" y="1680"/>
            <a:chExt cx="1604" cy="596"/>
          </a:xfrm>
        </p:grpSpPr>
        <p:sp>
          <p:nvSpPr>
            <p:cNvPr id="23570" name="Oval 5"/>
            <p:cNvSpPr>
              <a:spLocks noChangeArrowheads="1"/>
            </p:cNvSpPr>
            <p:nvPr/>
          </p:nvSpPr>
          <p:spPr bwMode="auto">
            <a:xfrm>
              <a:off x="2352" y="1680"/>
              <a:ext cx="576" cy="288"/>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spcAft>
                  <a:spcPct val="0"/>
                </a:spcAft>
                <a:buClrTx/>
                <a:buSzTx/>
                <a:buFontTx/>
                <a:buNone/>
              </a:pPr>
              <a:r>
                <a:rPr lang="en-US" altLang="en-US" sz="1800" b="0">
                  <a:latin typeface="Times New Roman" pitchFamily="18" charset="0"/>
                </a:rPr>
                <a:t>CarType</a:t>
              </a:r>
              <a:endParaRPr lang="en-US" altLang="en-US" sz="2400" b="0">
                <a:latin typeface="Times New Roman" pitchFamily="18" charset="0"/>
              </a:endParaRPr>
            </a:p>
          </p:txBody>
        </p:sp>
        <p:sp>
          <p:nvSpPr>
            <p:cNvPr id="23571" name="Line 6"/>
            <p:cNvSpPr>
              <a:spLocks noChangeShapeType="1"/>
            </p:cNvSpPr>
            <p:nvPr/>
          </p:nvSpPr>
          <p:spPr bwMode="auto">
            <a:xfrm flipH="1">
              <a:off x="2064" y="1968"/>
              <a:ext cx="57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72" name="Line 7"/>
            <p:cNvSpPr>
              <a:spLocks noChangeShapeType="1"/>
            </p:cNvSpPr>
            <p:nvPr/>
          </p:nvSpPr>
          <p:spPr bwMode="auto">
            <a:xfrm>
              <a:off x="2640" y="1968"/>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73" name="Line 8"/>
            <p:cNvSpPr>
              <a:spLocks noChangeShapeType="1"/>
            </p:cNvSpPr>
            <p:nvPr/>
          </p:nvSpPr>
          <p:spPr bwMode="auto">
            <a:xfrm>
              <a:off x="2640" y="1968"/>
              <a:ext cx="57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74" name="Text Box 9"/>
            <p:cNvSpPr txBox="1">
              <a:spLocks noChangeArrowheads="1"/>
            </p:cNvSpPr>
            <p:nvPr/>
          </p:nvSpPr>
          <p:spPr bwMode="auto">
            <a:xfrm>
              <a:off x="1824" y="1872"/>
              <a:ext cx="492"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spcAft>
                  <a:spcPct val="0"/>
                </a:spcAft>
                <a:buClrTx/>
                <a:buSzTx/>
                <a:buFontTx/>
                <a:buNone/>
              </a:pPr>
              <a:r>
                <a:rPr lang="en-US" altLang="en-US" sz="1600" b="0"/>
                <a:t>Family</a:t>
              </a:r>
            </a:p>
          </p:txBody>
        </p:sp>
        <p:sp>
          <p:nvSpPr>
            <p:cNvPr id="23575" name="Text Box 10"/>
            <p:cNvSpPr txBox="1">
              <a:spLocks noChangeArrowheads="1"/>
            </p:cNvSpPr>
            <p:nvPr/>
          </p:nvSpPr>
          <p:spPr bwMode="auto">
            <a:xfrm>
              <a:off x="2208" y="2064"/>
              <a:ext cx="486"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spcAft>
                  <a:spcPct val="0"/>
                </a:spcAft>
                <a:buClrTx/>
                <a:buSzTx/>
                <a:buFontTx/>
                <a:buNone/>
              </a:pPr>
              <a:r>
                <a:rPr lang="en-US" altLang="en-US" sz="1600" b="0"/>
                <a:t>Sports</a:t>
              </a:r>
            </a:p>
          </p:txBody>
        </p:sp>
        <p:sp>
          <p:nvSpPr>
            <p:cNvPr id="23576" name="Text Box 11"/>
            <p:cNvSpPr txBox="1">
              <a:spLocks noChangeArrowheads="1"/>
            </p:cNvSpPr>
            <p:nvPr/>
          </p:nvSpPr>
          <p:spPr bwMode="auto">
            <a:xfrm>
              <a:off x="2928" y="1872"/>
              <a:ext cx="500"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spcAft>
                  <a:spcPct val="0"/>
                </a:spcAft>
                <a:buClrTx/>
                <a:buSzTx/>
                <a:buFontTx/>
                <a:buNone/>
              </a:pPr>
              <a:r>
                <a:rPr lang="en-US" altLang="en-US" sz="1600" b="0"/>
                <a:t>Luxury</a:t>
              </a:r>
            </a:p>
          </p:txBody>
        </p:sp>
      </p:grpSp>
      <p:grpSp>
        <p:nvGrpSpPr>
          <p:cNvPr id="23557" name="Group 12"/>
          <p:cNvGrpSpPr>
            <a:grpSpLocks/>
          </p:cNvGrpSpPr>
          <p:nvPr/>
        </p:nvGrpSpPr>
        <p:grpSpPr bwMode="auto">
          <a:xfrm>
            <a:off x="5562600" y="4876800"/>
            <a:ext cx="2752725" cy="914400"/>
            <a:chOff x="3552" y="3216"/>
            <a:chExt cx="1734" cy="576"/>
          </a:xfrm>
        </p:grpSpPr>
        <p:sp>
          <p:nvSpPr>
            <p:cNvPr id="23565" name="Oval 13"/>
            <p:cNvSpPr>
              <a:spLocks noChangeArrowheads="1"/>
            </p:cNvSpPr>
            <p:nvPr/>
          </p:nvSpPr>
          <p:spPr bwMode="auto">
            <a:xfrm>
              <a:off x="4186" y="3216"/>
              <a:ext cx="576" cy="288"/>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spcAft>
                  <a:spcPct val="0"/>
                </a:spcAft>
                <a:buClrTx/>
                <a:buSzTx/>
                <a:buFontTx/>
                <a:buNone/>
              </a:pPr>
              <a:r>
                <a:rPr lang="en-US" altLang="en-US" sz="1800" b="0">
                  <a:latin typeface="Times New Roman" pitchFamily="18" charset="0"/>
                </a:rPr>
                <a:t>CarType</a:t>
              </a:r>
              <a:endParaRPr lang="en-US" altLang="en-US" sz="2400" b="0">
                <a:latin typeface="Times New Roman" pitchFamily="18" charset="0"/>
              </a:endParaRPr>
            </a:p>
          </p:txBody>
        </p:sp>
        <p:sp>
          <p:nvSpPr>
            <p:cNvPr id="23566" name="Line 14"/>
            <p:cNvSpPr>
              <a:spLocks noChangeShapeType="1"/>
            </p:cNvSpPr>
            <p:nvPr/>
          </p:nvSpPr>
          <p:spPr bwMode="auto">
            <a:xfrm flipH="1">
              <a:off x="3946" y="3504"/>
              <a:ext cx="528"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67" name="Line 15"/>
            <p:cNvSpPr>
              <a:spLocks noChangeShapeType="1"/>
            </p:cNvSpPr>
            <p:nvPr/>
          </p:nvSpPr>
          <p:spPr bwMode="auto">
            <a:xfrm>
              <a:off x="4474" y="3504"/>
              <a:ext cx="48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68" name="Text Box 16"/>
            <p:cNvSpPr txBox="1">
              <a:spLocks noChangeArrowheads="1"/>
            </p:cNvSpPr>
            <p:nvPr/>
          </p:nvSpPr>
          <p:spPr bwMode="auto">
            <a:xfrm>
              <a:off x="3552" y="3360"/>
              <a:ext cx="607" cy="3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spcAft>
                  <a:spcPct val="0"/>
                </a:spcAft>
                <a:buClrTx/>
                <a:buSzTx/>
                <a:buFontTx/>
                <a:buNone/>
              </a:pPr>
              <a:r>
                <a:rPr lang="en-US" altLang="en-US" sz="1600" b="0"/>
                <a:t>{Family, </a:t>
              </a:r>
              <a:br>
                <a:rPr lang="en-US" altLang="en-US" sz="1600" b="0"/>
              </a:br>
              <a:r>
                <a:rPr lang="en-US" altLang="en-US" sz="1600" b="0"/>
                <a:t>Luxury}</a:t>
              </a:r>
            </a:p>
          </p:txBody>
        </p:sp>
        <p:sp>
          <p:nvSpPr>
            <p:cNvPr id="23569" name="Text Box 17"/>
            <p:cNvSpPr txBox="1">
              <a:spLocks noChangeArrowheads="1"/>
            </p:cNvSpPr>
            <p:nvPr/>
          </p:nvSpPr>
          <p:spPr bwMode="auto">
            <a:xfrm>
              <a:off x="4714" y="3456"/>
              <a:ext cx="572"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spcAft>
                  <a:spcPct val="0"/>
                </a:spcAft>
                <a:buClrTx/>
                <a:buSzTx/>
                <a:buFontTx/>
                <a:buNone/>
              </a:pPr>
              <a:r>
                <a:rPr lang="en-US" altLang="en-US" sz="1600" b="0"/>
                <a:t>{Sports}</a:t>
              </a:r>
            </a:p>
          </p:txBody>
        </p:sp>
      </p:grpSp>
      <p:grpSp>
        <p:nvGrpSpPr>
          <p:cNvPr id="23558" name="Group 18"/>
          <p:cNvGrpSpPr>
            <a:grpSpLocks/>
          </p:cNvGrpSpPr>
          <p:nvPr/>
        </p:nvGrpSpPr>
        <p:grpSpPr bwMode="auto">
          <a:xfrm>
            <a:off x="685800" y="4876800"/>
            <a:ext cx="2905125" cy="914400"/>
            <a:chOff x="768" y="3216"/>
            <a:chExt cx="1830" cy="576"/>
          </a:xfrm>
        </p:grpSpPr>
        <p:sp>
          <p:nvSpPr>
            <p:cNvPr id="23560" name="Oval 19"/>
            <p:cNvSpPr>
              <a:spLocks noChangeArrowheads="1"/>
            </p:cNvSpPr>
            <p:nvPr/>
          </p:nvSpPr>
          <p:spPr bwMode="auto">
            <a:xfrm>
              <a:off x="1494" y="3216"/>
              <a:ext cx="576" cy="288"/>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spcAft>
                  <a:spcPct val="0"/>
                </a:spcAft>
                <a:buClrTx/>
                <a:buSzTx/>
                <a:buFontTx/>
                <a:buNone/>
              </a:pPr>
              <a:r>
                <a:rPr lang="en-US" altLang="en-US" sz="1800" b="0">
                  <a:latin typeface="Times New Roman" pitchFamily="18" charset="0"/>
                </a:rPr>
                <a:t>CarType</a:t>
              </a:r>
              <a:endParaRPr lang="en-US" altLang="en-US" sz="2400" b="0">
                <a:latin typeface="Times New Roman" pitchFamily="18" charset="0"/>
              </a:endParaRPr>
            </a:p>
          </p:txBody>
        </p:sp>
        <p:sp>
          <p:nvSpPr>
            <p:cNvPr id="23561" name="Line 20"/>
            <p:cNvSpPr>
              <a:spLocks noChangeShapeType="1"/>
            </p:cNvSpPr>
            <p:nvPr/>
          </p:nvSpPr>
          <p:spPr bwMode="auto">
            <a:xfrm flipH="1">
              <a:off x="1254" y="3504"/>
              <a:ext cx="528"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62" name="Line 21"/>
            <p:cNvSpPr>
              <a:spLocks noChangeShapeType="1"/>
            </p:cNvSpPr>
            <p:nvPr/>
          </p:nvSpPr>
          <p:spPr bwMode="auto">
            <a:xfrm>
              <a:off x="1782" y="3504"/>
              <a:ext cx="48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63" name="Text Box 22"/>
            <p:cNvSpPr txBox="1">
              <a:spLocks noChangeArrowheads="1"/>
            </p:cNvSpPr>
            <p:nvPr/>
          </p:nvSpPr>
          <p:spPr bwMode="auto">
            <a:xfrm>
              <a:off x="768" y="3360"/>
              <a:ext cx="594" cy="3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spcAft>
                  <a:spcPct val="0"/>
                </a:spcAft>
                <a:buClrTx/>
                <a:buSzTx/>
                <a:buFontTx/>
                <a:buNone/>
              </a:pPr>
              <a:r>
                <a:rPr lang="en-US" altLang="en-US" sz="1600" b="0"/>
                <a:t>{Sports, Luxury}</a:t>
              </a:r>
            </a:p>
          </p:txBody>
        </p:sp>
        <p:sp>
          <p:nvSpPr>
            <p:cNvPr id="23564" name="Text Box 23"/>
            <p:cNvSpPr txBox="1">
              <a:spLocks noChangeArrowheads="1"/>
            </p:cNvSpPr>
            <p:nvPr/>
          </p:nvSpPr>
          <p:spPr bwMode="auto">
            <a:xfrm>
              <a:off x="2020" y="3456"/>
              <a:ext cx="578"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spcAft>
                  <a:spcPct val="0"/>
                </a:spcAft>
                <a:buClrTx/>
                <a:buSzTx/>
                <a:buFontTx/>
                <a:buNone/>
              </a:pPr>
              <a:r>
                <a:rPr lang="en-US" altLang="en-US" sz="1600" b="0"/>
                <a:t>{Family}</a:t>
              </a:r>
            </a:p>
          </p:txBody>
        </p:sp>
      </p:grpSp>
      <p:sp>
        <p:nvSpPr>
          <p:cNvPr id="23559" name="Text Box 24"/>
          <p:cNvSpPr txBox="1">
            <a:spLocks noChangeArrowheads="1"/>
          </p:cNvSpPr>
          <p:nvPr/>
        </p:nvSpPr>
        <p:spPr bwMode="auto">
          <a:xfrm>
            <a:off x="4191000" y="5105400"/>
            <a:ext cx="6080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spcAft>
                <a:spcPct val="0"/>
              </a:spcAft>
              <a:buClrTx/>
              <a:buSzTx/>
              <a:buFontTx/>
              <a:buNone/>
            </a:pPr>
            <a:r>
              <a:rPr lang="en-US" altLang="en-US" sz="2400" b="0">
                <a:latin typeface="Times New Roman" pitchFamily="18" charset="0"/>
              </a:rPr>
              <a:t>OR</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0"/>
          <p:cNvSpPr>
            <a:spLocks noGrp="1" noChangeArrowheads="1"/>
          </p:cNvSpPr>
          <p:nvPr>
            <p:ph type="body" idx="1"/>
          </p:nvPr>
        </p:nvSpPr>
        <p:spPr>
          <a:xfrm>
            <a:off x="381000" y="1066800"/>
            <a:ext cx="8382000" cy="5257800"/>
          </a:xfrm>
          <a:noFill/>
        </p:spPr>
        <p:txBody>
          <a:bodyPr/>
          <a:lstStyle/>
          <a:p>
            <a:pPr marL="342900" indent="-342900"/>
            <a:r>
              <a:rPr lang="en-US" altLang="en-US" smtClean="0">
                <a:solidFill>
                  <a:srgbClr val="FF0000"/>
                </a:solidFill>
              </a:rPr>
              <a:t>Multi-way split:</a:t>
            </a:r>
            <a:r>
              <a:rPr lang="en-US" altLang="en-US" smtClean="0"/>
              <a:t> Use as many partitions as distinct values. </a:t>
            </a:r>
          </a:p>
          <a:p>
            <a:pPr marL="342900" indent="-342900"/>
            <a:endParaRPr lang="en-US" altLang="en-US" smtClean="0"/>
          </a:p>
          <a:p>
            <a:pPr marL="342900" indent="-342900"/>
            <a:endParaRPr lang="en-US" altLang="en-US" smtClean="0"/>
          </a:p>
          <a:p>
            <a:pPr lvl="4"/>
            <a:endParaRPr lang="en-US" altLang="en-US" sz="1200" smtClean="0">
              <a:solidFill>
                <a:srgbClr val="FF0000"/>
              </a:solidFill>
            </a:endParaRPr>
          </a:p>
          <a:p>
            <a:pPr marL="342900" indent="-342900"/>
            <a:r>
              <a:rPr lang="en-US" altLang="en-US" smtClean="0">
                <a:solidFill>
                  <a:srgbClr val="FF0000"/>
                </a:solidFill>
              </a:rPr>
              <a:t>Binary split:</a:t>
            </a:r>
            <a:r>
              <a:rPr lang="en-US" altLang="en-US" smtClean="0"/>
              <a:t>  Divides values into two subsets. </a:t>
            </a:r>
            <a:br>
              <a:rPr lang="en-US" altLang="en-US" smtClean="0"/>
            </a:br>
            <a:r>
              <a:rPr lang="en-US" altLang="en-US" smtClean="0"/>
              <a:t>		      Need to find optimal partitioning.</a:t>
            </a:r>
          </a:p>
          <a:p>
            <a:pPr marL="342900" indent="-342900"/>
            <a:endParaRPr lang="en-US" altLang="en-US" smtClean="0"/>
          </a:p>
          <a:p>
            <a:pPr marL="342900" indent="-342900"/>
            <a:endParaRPr lang="en-US" altLang="en-US" smtClean="0"/>
          </a:p>
          <a:p>
            <a:pPr marL="342900" indent="-342900"/>
            <a:endParaRPr lang="en-US" altLang="en-US" smtClean="0"/>
          </a:p>
          <a:p>
            <a:pPr marL="342900" indent="-342900"/>
            <a:r>
              <a:rPr lang="en-US" altLang="en-US" smtClean="0"/>
              <a:t>What about this split?</a:t>
            </a:r>
            <a:endParaRPr lang="en-US" altLang="en-US" sz="3600" smtClean="0"/>
          </a:p>
        </p:txBody>
      </p:sp>
      <p:sp>
        <p:nvSpPr>
          <p:cNvPr id="24579" name="Rectangle 27"/>
          <p:cNvSpPr>
            <a:spLocks noGrp="1" noChangeArrowheads="1"/>
          </p:cNvSpPr>
          <p:nvPr>
            <p:ph type="title"/>
          </p:nvPr>
        </p:nvSpPr>
        <p:spPr/>
        <p:txBody>
          <a:bodyPr/>
          <a:lstStyle/>
          <a:p>
            <a:r>
              <a:rPr lang="en-US" altLang="en-US" smtClean="0"/>
              <a:t>Splitting Based on Ordinal Attributes</a:t>
            </a:r>
          </a:p>
        </p:txBody>
      </p:sp>
      <p:grpSp>
        <p:nvGrpSpPr>
          <p:cNvPr id="24580" name="Group 26"/>
          <p:cNvGrpSpPr>
            <a:grpSpLocks/>
          </p:cNvGrpSpPr>
          <p:nvPr/>
        </p:nvGrpSpPr>
        <p:grpSpPr bwMode="auto">
          <a:xfrm>
            <a:off x="2971800" y="2057400"/>
            <a:ext cx="2457450" cy="946150"/>
            <a:chOff x="1853" y="1248"/>
            <a:chExt cx="1548" cy="596"/>
          </a:xfrm>
        </p:grpSpPr>
        <p:sp>
          <p:nvSpPr>
            <p:cNvPr id="24600" name="Oval 5"/>
            <p:cNvSpPr>
              <a:spLocks noChangeArrowheads="1"/>
            </p:cNvSpPr>
            <p:nvPr/>
          </p:nvSpPr>
          <p:spPr bwMode="auto">
            <a:xfrm>
              <a:off x="2352" y="1248"/>
              <a:ext cx="576" cy="288"/>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spcAft>
                  <a:spcPct val="0"/>
                </a:spcAft>
                <a:buClrTx/>
                <a:buSzTx/>
                <a:buFontTx/>
                <a:buNone/>
              </a:pPr>
              <a:r>
                <a:rPr lang="en-US" altLang="en-US" sz="1800" b="0">
                  <a:latin typeface="Times New Roman" pitchFamily="18" charset="0"/>
                </a:rPr>
                <a:t>Size</a:t>
              </a:r>
              <a:endParaRPr lang="en-US" altLang="en-US" sz="2400" b="0">
                <a:latin typeface="Times New Roman" pitchFamily="18" charset="0"/>
              </a:endParaRPr>
            </a:p>
          </p:txBody>
        </p:sp>
        <p:sp>
          <p:nvSpPr>
            <p:cNvPr id="24601" name="Line 6"/>
            <p:cNvSpPr>
              <a:spLocks noChangeShapeType="1"/>
            </p:cNvSpPr>
            <p:nvPr/>
          </p:nvSpPr>
          <p:spPr bwMode="auto">
            <a:xfrm flipH="1">
              <a:off x="2064" y="1536"/>
              <a:ext cx="57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02" name="Line 7"/>
            <p:cNvSpPr>
              <a:spLocks noChangeShapeType="1"/>
            </p:cNvSpPr>
            <p:nvPr/>
          </p:nvSpPr>
          <p:spPr bwMode="auto">
            <a:xfrm>
              <a:off x="2640" y="1536"/>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03" name="Line 8"/>
            <p:cNvSpPr>
              <a:spLocks noChangeShapeType="1"/>
            </p:cNvSpPr>
            <p:nvPr/>
          </p:nvSpPr>
          <p:spPr bwMode="auto">
            <a:xfrm>
              <a:off x="2640" y="1536"/>
              <a:ext cx="57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04" name="Text Box 9"/>
            <p:cNvSpPr txBox="1">
              <a:spLocks noChangeArrowheads="1"/>
            </p:cNvSpPr>
            <p:nvPr/>
          </p:nvSpPr>
          <p:spPr bwMode="auto">
            <a:xfrm>
              <a:off x="1853" y="1440"/>
              <a:ext cx="435"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spcAft>
                  <a:spcPct val="0"/>
                </a:spcAft>
                <a:buClrTx/>
                <a:buSzTx/>
                <a:buFontTx/>
                <a:buNone/>
              </a:pPr>
              <a:r>
                <a:rPr lang="en-US" altLang="en-US" sz="1600" b="0"/>
                <a:t>Small</a:t>
              </a:r>
            </a:p>
          </p:txBody>
        </p:sp>
        <p:sp>
          <p:nvSpPr>
            <p:cNvPr id="24605" name="Text Box 10"/>
            <p:cNvSpPr txBox="1">
              <a:spLocks noChangeArrowheads="1"/>
            </p:cNvSpPr>
            <p:nvPr/>
          </p:nvSpPr>
          <p:spPr bwMode="auto">
            <a:xfrm>
              <a:off x="2167" y="1632"/>
              <a:ext cx="571"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spcAft>
                  <a:spcPct val="0"/>
                </a:spcAft>
                <a:buClrTx/>
                <a:buSzTx/>
                <a:buFontTx/>
                <a:buNone/>
              </a:pPr>
              <a:r>
                <a:rPr lang="en-US" altLang="en-US" sz="1600" b="0"/>
                <a:t>Medium</a:t>
              </a:r>
            </a:p>
          </p:txBody>
        </p:sp>
        <p:sp>
          <p:nvSpPr>
            <p:cNvPr id="24606" name="Text Box 11"/>
            <p:cNvSpPr txBox="1">
              <a:spLocks noChangeArrowheads="1"/>
            </p:cNvSpPr>
            <p:nvPr/>
          </p:nvSpPr>
          <p:spPr bwMode="auto">
            <a:xfrm>
              <a:off x="2958" y="1440"/>
              <a:ext cx="443"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spcAft>
                  <a:spcPct val="0"/>
                </a:spcAft>
                <a:buClrTx/>
                <a:buSzTx/>
                <a:buFontTx/>
                <a:buNone/>
              </a:pPr>
              <a:r>
                <a:rPr lang="en-US" altLang="en-US" sz="1600" b="0"/>
                <a:t>Large</a:t>
              </a:r>
            </a:p>
          </p:txBody>
        </p:sp>
      </p:grpSp>
      <p:grpSp>
        <p:nvGrpSpPr>
          <p:cNvPr id="24581" name="Group 12"/>
          <p:cNvGrpSpPr>
            <a:grpSpLocks/>
          </p:cNvGrpSpPr>
          <p:nvPr/>
        </p:nvGrpSpPr>
        <p:grpSpPr bwMode="auto">
          <a:xfrm>
            <a:off x="5562600" y="4267200"/>
            <a:ext cx="2774950" cy="914400"/>
            <a:chOff x="3513" y="3216"/>
            <a:chExt cx="1748" cy="576"/>
          </a:xfrm>
        </p:grpSpPr>
        <p:sp>
          <p:nvSpPr>
            <p:cNvPr id="24595" name="Oval 13"/>
            <p:cNvSpPr>
              <a:spLocks noChangeArrowheads="1"/>
            </p:cNvSpPr>
            <p:nvPr/>
          </p:nvSpPr>
          <p:spPr bwMode="auto">
            <a:xfrm>
              <a:off x="4186" y="3216"/>
              <a:ext cx="576" cy="288"/>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spcAft>
                  <a:spcPct val="0"/>
                </a:spcAft>
                <a:buClrTx/>
                <a:buSzTx/>
                <a:buFontTx/>
                <a:buNone/>
              </a:pPr>
              <a:r>
                <a:rPr lang="en-US" altLang="en-US" sz="1800" b="0">
                  <a:latin typeface="Times New Roman" pitchFamily="18" charset="0"/>
                </a:rPr>
                <a:t>Size</a:t>
              </a:r>
              <a:endParaRPr lang="en-US" altLang="en-US" sz="2400" b="0">
                <a:latin typeface="Times New Roman" pitchFamily="18" charset="0"/>
              </a:endParaRPr>
            </a:p>
          </p:txBody>
        </p:sp>
        <p:sp>
          <p:nvSpPr>
            <p:cNvPr id="24596" name="Line 14"/>
            <p:cNvSpPr>
              <a:spLocks noChangeShapeType="1"/>
            </p:cNvSpPr>
            <p:nvPr/>
          </p:nvSpPr>
          <p:spPr bwMode="auto">
            <a:xfrm flipH="1">
              <a:off x="3946" y="3504"/>
              <a:ext cx="528"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97" name="Line 15"/>
            <p:cNvSpPr>
              <a:spLocks noChangeShapeType="1"/>
            </p:cNvSpPr>
            <p:nvPr/>
          </p:nvSpPr>
          <p:spPr bwMode="auto">
            <a:xfrm>
              <a:off x="4474" y="3504"/>
              <a:ext cx="48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98" name="Text Box 16"/>
            <p:cNvSpPr txBox="1">
              <a:spLocks noChangeArrowheads="1"/>
            </p:cNvSpPr>
            <p:nvPr/>
          </p:nvSpPr>
          <p:spPr bwMode="auto">
            <a:xfrm>
              <a:off x="3513" y="3360"/>
              <a:ext cx="686" cy="3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spcAft>
                  <a:spcPct val="0"/>
                </a:spcAft>
                <a:buClrTx/>
                <a:buSzTx/>
                <a:buFontTx/>
                <a:buNone/>
              </a:pPr>
              <a:r>
                <a:rPr lang="en-US" altLang="en-US" sz="1600" b="0"/>
                <a:t>{Medium, </a:t>
              </a:r>
              <a:br>
                <a:rPr lang="en-US" altLang="en-US" sz="1600" b="0"/>
              </a:br>
              <a:r>
                <a:rPr lang="en-US" altLang="en-US" sz="1600" b="0"/>
                <a:t>Large}</a:t>
              </a:r>
            </a:p>
          </p:txBody>
        </p:sp>
        <p:sp>
          <p:nvSpPr>
            <p:cNvPr id="24599" name="Text Box 17"/>
            <p:cNvSpPr txBox="1">
              <a:spLocks noChangeArrowheads="1"/>
            </p:cNvSpPr>
            <p:nvPr/>
          </p:nvSpPr>
          <p:spPr bwMode="auto">
            <a:xfrm>
              <a:off x="4740" y="3456"/>
              <a:ext cx="521"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spcAft>
                  <a:spcPct val="0"/>
                </a:spcAft>
                <a:buClrTx/>
                <a:buSzTx/>
                <a:buFontTx/>
                <a:buNone/>
              </a:pPr>
              <a:r>
                <a:rPr lang="en-US" altLang="en-US" sz="1600" b="0"/>
                <a:t>{Small}</a:t>
              </a:r>
            </a:p>
          </p:txBody>
        </p:sp>
      </p:grpSp>
      <p:grpSp>
        <p:nvGrpSpPr>
          <p:cNvPr id="24582" name="Group 18"/>
          <p:cNvGrpSpPr>
            <a:grpSpLocks/>
          </p:cNvGrpSpPr>
          <p:nvPr/>
        </p:nvGrpSpPr>
        <p:grpSpPr bwMode="auto">
          <a:xfrm>
            <a:off x="762000" y="4267200"/>
            <a:ext cx="2997200" cy="914400"/>
            <a:chOff x="768" y="3216"/>
            <a:chExt cx="1794" cy="576"/>
          </a:xfrm>
        </p:grpSpPr>
        <p:sp>
          <p:nvSpPr>
            <p:cNvPr id="24590" name="Oval 19"/>
            <p:cNvSpPr>
              <a:spLocks noChangeArrowheads="1"/>
            </p:cNvSpPr>
            <p:nvPr/>
          </p:nvSpPr>
          <p:spPr bwMode="auto">
            <a:xfrm>
              <a:off x="1494" y="3216"/>
              <a:ext cx="576" cy="288"/>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spcAft>
                  <a:spcPct val="0"/>
                </a:spcAft>
                <a:buClrTx/>
                <a:buSzTx/>
                <a:buFontTx/>
                <a:buNone/>
              </a:pPr>
              <a:r>
                <a:rPr lang="en-US" altLang="en-US" sz="1800" b="0">
                  <a:latin typeface="Times New Roman" pitchFamily="18" charset="0"/>
                </a:rPr>
                <a:t>Size</a:t>
              </a:r>
              <a:endParaRPr lang="en-US" altLang="en-US" sz="2400" b="0">
                <a:latin typeface="Times New Roman" pitchFamily="18" charset="0"/>
              </a:endParaRPr>
            </a:p>
          </p:txBody>
        </p:sp>
        <p:sp>
          <p:nvSpPr>
            <p:cNvPr id="24591" name="Line 20"/>
            <p:cNvSpPr>
              <a:spLocks noChangeShapeType="1"/>
            </p:cNvSpPr>
            <p:nvPr/>
          </p:nvSpPr>
          <p:spPr bwMode="auto">
            <a:xfrm flipH="1">
              <a:off x="1254" y="3504"/>
              <a:ext cx="528"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92" name="Line 21"/>
            <p:cNvSpPr>
              <a:spLocks noChangeShapeType="1"/>
            </p:cNvSpPr>
            <p:nvPr/>
          </p:nvSpPr>
          <p:spPr bwMode="auto">
            <a:xfrm>
              <a:off x="1782" y="3504"/>
              <a:ext cx="48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93" name="Text Box 22"/>
            <p:cNvSpPr txBox="1">
              <a:spLocks noChangeArrowheads="1"/>
            </p:cNvSpPr>
            <p:nvPr/>
          </p:nvSpPr>
          <p:spPr bwMode="auto">
            <a:xfrm>
              <a:off x="768" y="3360"/>
              <a:ext cx="594" cy="3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spcAft>
                  <a:spcPct val="0"/>
                </a:spcAft>
                <a:buClrTx/>
                <a:buSzTx/>
                <a:buFontTx/>
                <a:buNone/>
              </a:pPr>
              <a:r>
                <a:rPr lang="en-US" altLang="en-US" sz="1600" b="0"/>
                <a:t>{Small, Medium}</a:t>
              </a:r>
            </a:p>
          </p:txBody>
        </p:sp>
        <p:sp>
          <p:nvSpPr>
            <p:cNvPr id="24594" name="Text Box 23"/>
            <p:cNvSpPr txBox="1">
              <a:spLocks noChangeArrowheads="1"/>
            </p:cNvSpPr>
            <p:nvPr/>
          </p:nvSpPr>
          <p:spPr bwMode="auto">
            <a:xfrm>
              <a:off x="2059" y="3456"/>
              <a:ext cx="503"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spcAft>
                  <a:spcPct val="0"/>
                </a:spcAft>
                <a:buClrTx/>
                <a:buSzTx/>
                <a:buFontTx/>
                <a:buNone/>
              </a:pPr>
              <a:r>
                <a:rPr lang="en-US" altLang="en-US" sz="1600" b="0"/>
                <a:t>{Large}</a:t>
              </a:r>
            </a:p>
          </p:txBody>
        </p:sp>
      </p:grpSp>
      <p:sp>
        <p:nvSpPr>
          <p:cNvPr id="24583" name="Text Box 24"/>
          <p:cNvSpPr txBox="1">
            <a:spLocks noChangeArrowheads="1"/>
          </p:cNvSpPr>
          <p:nvPr/>
        </p:nvSpPr>
        <p:spPr bwMode="auto">
          <a:xfrm>
            <a:off x="4267200" y="4419600"/>
            <a:ext cx="6080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spcAft>
                <a:spcPct val="0"/>
              </a:spcAft>
              <a:buClrTx/>
              <a:buSzTx/>
              <a:buFontTx/>
              <a:buNone/>
            </a:pPr>
            <a:r>
              <a:rPr lang="en-US" altLang="en-US" sz="2400" b="0">
                <a:latin typeface="Times New Roman" pitchFamily="18" charset="0"/>
              </a:rPr>
              <a:t>OR</a:t>
            </a:r>
          </a:p>
        </p:txBody>
      </p:sp>
      <p:grpSp>
        <p:nvGrpSpPr>
          <p:cNvPr id="24584" name="Group 31"/>
          <p:cNvGrpSpPr>
            <a:grpSpLocks/>
          </p:cNvGrpSpPr>
          <p:nvPr/>
        </p:nvGrpSpPr>
        <p:grpSpPr bwMode="auto">
          <a:xfrm>
            <a:off x="4289425" y="5486400"/>
            <a:ext cx="3101975" cy="914400"/>
            <a:chOff x="768" y="3216"/>
            <a:chExt cx="1856" cy="576"/>
          </a:xfrm>
        </p:grpSpPr>
        <p:sp>
          <p:nvSpPr>
            <p:cNvPr id="24585" name="Oval 32"/>
            <p:cNvSpPr>
              <a:spLocks noChangeArrowheads="1"/>
            </p:cNvSpPr>
            <p:nvPr/>
          </p:nvSpPr>
          <p:spPr bwMode="auto">
            <a:xfrm>
              <a:off x="1494" y="3216"/>
              <a:ext cx="576" cy="288"/>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spcAft>
                  <a:spcPct val="0"/>
                </a:spcAft>
                <a:buClrTx/>
                <a:buSzTx/>
                <a:buFontTx/>
                <a:buNone/>
              </a:pPr>
              <a:r>
                <a:rPr lang="en-US" altLang="en-US" sz="1800" b="0">
                  <a:latin typeface="Times New Roman" pitchFamily="18" charset="0"/>
                </a:rPr>
                <a:t>Size</a:t>
              </a:r>
              <a:endParaRPr lang="en-US" altLang="en-US" sz="2400" b="0">
                <a:latin typeface="Times New Roman" pitchFamily="18" charset="0"/>
              </a:endParaRPr>
            </a:p>
          </p:txBody>
        </p:sp>
        <p:sp>
          <p:nvSpPr>
            <p:cNvPr id="24586" name="Line 33"/>
            <p:cNvSpPr>
              <a:spLocks noChangeShapeType="1"/>
            </p:cNvSpPr>
            <p:nvPr/>
          </p:nvSpPr>
          <p:spPr bwMode="auto">
            <a:xfrm flipH="1">
              <a:off x="1254" y="3504"/>
              <a:ext cx="528"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87" name="Line 34"/>
            <p:cNvSpPr>
              <a:spLocks noChangeShapeType="1"/>
            </p:cNvSpPr>
            <p:nvPr/>
          </p:nvSpPr>
          <p:spPr bwMode="auto">
            <a:xfrm>
              <a:off x="1782" y="3504"/>
              <a:ext cx="48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88" name="Text Box 35"/>
            <p:cNvSpPr txBox="1">
              <a:spLocks noChangeArrowheads="1"/>
            </p:cNvSpPr>
            <p:nvPr/>
          </p:nvSpPr>
          <p:spPr bwMode="auto">
            <a:xfrm>
              <a:off x="768" y="3360"/>
              <a:ext cx="594" cy="3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spcAft>
                  <a:spcPct val="0"/>
                </a:spcAft>
                <a:buClrTx/>
                <a:buSzTx/>
                <a:buFontTx/>
                <a:buNone/>
              </a:pPr>
              <a:r>
                <a:rPr lang="en-US" altLang="en-US" sz="1600" b="0"/>
                <a:t>{Small, Large}</a:t>
              </a:r>
            </a:p>
          </p:txBody>
        </p:sp>
        <p:sp>
          <p:nvSpPr>
            <p:cNvPr id="24589" name="Text Box 36"/>
            <p:cNvSpPr txBox="1">
              <a:spLocks noChangeArrowheads="1"/>
            </p:cNvSpPr>
            <p:nvPr/>
          </p:nvSpPr>
          <p:spPr bwMode="auto">
            <a:xfrm>
              <a:off x="2000" y="3456"/>
              <a:ext cx="624"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spcAft>
                  <a:spcPct val="0"/>
                </a:spcAft>
                <a:buClrTx/>
                <a:buSzTx/>
                <a:buFontTx/>
                <a:buNone/>
              </a:pPr>
              <a:r>
                <a:rPr lang="en-US" altLang="en-US" sz="1600" b="0"/>
                <a:t>{Medium}</a:t>
              </a:r>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p:nvPr>
        </p:nvSpPr>
        <p:spPr>
          <a:xfrm>
            <a:off x="381000" y="152400"/>
            <a:ext cx="8534400" cy="533400"/>
          </a:xfrm>
        </p:spPr>
        <p:txBody>
          <a:bodyPr/>
          <a:lstStyle/>
          <a:p>
            <a:r>
              <a:rPr lang="en-US" altLang="en-US" smtClean="0"/>
              <a:t>Splitting Based on Continuous Attributes</a:t>
            </a:r>
          </a:p>
        </p:txBody>
      </p:sp>
      <p:sp>
        <p:nvSpPr>
          <p:cNvPr id="25603" name="Rectangle 5"/>
          <p:cNvSpPr>
            <a:spLocks noGrp="1" noChangeArrowheads="1"/>
          </p:cNvSpPr>
          <p:nvPr>
            <p:ph type="body" idx="1"/>
          </p:nvPr>
        </p:nvSpPr>
        <p:spPr/>
        <p:txBody>
          <a:bodyPr/>
          <a:lstStyle/>
          <a:p>
            <a:r>
              <a:rPr lang="en-US" altLang="en-US" dirty="0" smtClean="0"/>
              <a:t>Different ways of handling</a:t>
            </a:r>
          </a:p>
          <a:p>
            <a:pPr lvl="1"/>
            <a:r>
              <a:rPr lang="en-US" altLang="en-US" dirty="0" smtClean="0">
                <a:solidFill>
                  <a:srgbClr val="CC3300"/>
                </a:solidFill>
              </a:rPr>
              <a:t>Discretization</a:t>
            </a:r>
            <a:r>
              <a:rPr lang="en-US" altLang="en-US" dirty="0" smtClean="0"/>
              <a:t> to form an ordinal categorical attribute</a:t>
            </a:r>
          </a:p>
          <a:p>
            <a:pPr lvl="2"/>
            <a:r>
              <a:rPr lang="en-US" altLang="en-US" dirty="0" smtClean="0"/>
              <a:t> Static – discretize once at the beginning</a:t>
            </a:r>
          </a:p>
          <a:p>
            <a:pPr lvl="2"/>
            <a:r>
              <a:rPr lang="en-US" altLang="en-US" dirty="0" smtClean="0"/>
              <a:t> Dynamic – ranges can be found by equal interval 		bucketing, equal frequency bucketing</a:t>
            </a:r>
            <a:br>
              <a:rPr lang="en-US" altLang="en-US" dirty="0" smtClean="0"/>
            </a:br>
            <a:r>
              <a:rPr lang="en-US" altLang="en-US" dirty="0" smtClean="0"/>
              <a:t>		(percentiles), or clustering.</a:t>
            </a:r>
          </a:p>
          <a:p>
            <a:pPr lvl="4"/>
            <a:endParaRPr lang="en-US" altLang="en-US" dirty="0" smtClean="0">
              <a:solidFill>
                <a:srgbClr val="CC3300"/>
              </a:solidFill>
            </a:endParaRPr>
          </a:p>
          <a:p>
            <a:pPr lvl="1"/>
            <a:r>
              <a:rPr lang="en-US" altLang="en-US" dirty="0" smtClean="0">
                <a:solidFill>
                  <a:srgbClr val="CC3300"/>
                </a:solidFill>
              </a:rPr>
              <a:t>Binary Decision</a:t>
            </a:r>
            <a:r>
              <a:rPr lang="en-US" altLang="en-US" dirty="0" smtClean="0"/>
              <a:t>: (A &lt; v) or (A </a:t>
            </a:r>
            <a:r>
              <a:rPr lang="en-US" altLang="en-US" dirty="0" smtClean="0">
                <a:sym typeface="Symbol" pitchFamily="18" charset="2"/>
              </a:rPr>
              <a:t> v)</a:t>
            </a:r>
            <a:endParaRPr lang="en-US" altLang="en-US" dirty="0" smtClean="0"/>
          </a:p>
          <a:p>
            <a:pPr lvl="2"/>
            <a:r>
              <a:rPr lang="en-US" altLang="en-US" dirty="0" smtClean="0"/>
              <a:t> consider all possible splits and find the best split</a:t>
            </a:r>
          </a:p>
          <a:p>
            <a:pPr lvl="2"/>
            <a:r>
              <a:rPr lang="en-US" altLang="en-US" dirty="0" smtClean="0"/>
              <a:t> can be more compute intensive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81000" y="152400"/>
            <a:ext cx="8534400" cy="533400"/>
          </a:xfrm>
        </p:spPr>
        <p:txBody>
          <a:bodyPr/>
          <a:lstStyle/>
          <a:p>
            <a:r>
              <a:rPr lang="en-US" altLang="en-US" smtClean="0"/>
              <a:t>Splitting Based on Continuous Attributes</a:t>
            </a:r>
          </a:p>
        </p:txBody>
      </p:sp>
      <p:graphicFrame>
        <p:nvGraphicFramePr>
          <p:cNvPr id="26627" name="Object 4"/>
          <p:cNvGraphicFramePr>
            <a:graphicFrameLocks noGrp="1" noChangeAspect="1"/>
          </p:cNvGraphicFramePr>
          <p:nvPr>
            <p:ph idx="1"/>
          </p:nvPr>
        </p:nvGraphicFramePr>
        <p:xfrm>
          <a:off x="738188" y="1746250"/>
          <a:ext cx="7608887" cy="3282950"/>
        </p:xfrm>
        <a:graphic>
          <a:graphicData uri="http://schemas.openxmlformats.org/presentationml/2006/ole">
            <mc:AlternateContent xmlns:mc="http://schemas.openxmlformats.org/markup-compatibility/2006">
              <mc:Choice xmlns:v="urn:schemas-microsoft-com:vml" Requires="v">
                <p:oleObj spid="_x0000_s26703" name="Visio" r:id="rId3" imgW="8538667" imgH="3684287" progId="Visio.Drawing.6">
                  <p:embed/>
                </p:oleObj>
              </mc:Choice>
              <mc:Fallback>
                <p:oleObj name="Visio" r:id="rId3" imgW="8538667" imgH="3684287" progId="Visio.Drawing.6">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188" y="1746250"/>
                        <a:ext cx="7608887" cy="328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smtClean="0"/>
              <a:t>Tree Induction</a:t>
            </a:r>
          </a:p>
        </p:txBody>
      </p:sp>
      <p:sp>
        <p:nvSpPr>
          <p:cNvPr id="27651" name="Rectangle 3"/>
          <p:cNvSpPr>
            <a:spLocks noGrp="1" noChangeArrowheads="1"/>
          </p:cNvSpPr>
          <p:nvPr>
            <p:ph type="body" idx="1"/>
          </p:nvPr>
        </p:nvSpPr>
        <p:spPr/>
        <p:txBody>
          <a:bodyPr/>
          <a:lstStyle/>
          <a:p>
            <a:r>
              <a:rPr lang="en-US" altLang="en-US" smtClean="0"/>
              <a:t>Greedy strategy.</a:t>
            </a:r>
          </a:p>
          <a:p>
            <a:pPr lvl="1"/>
            <a:r>
              <a:rPr lang="en-US" altLang="en-US" smtClean="0"/>
              <a:t>Split the records based on an attribute test that optimizes certain criterion.</a:t>
            </a:r>
          </a:p>
          <a:p>
            <a:endParaRPr lang="en-US" altLang="en-US" smtClean="0"/>
          </a:p>
          <a:p>
            <a:r>
              <a:rPr lang="en-US" altLang="en-US" smtClean="0"/>
              <a:t>Issues</a:t>
            </a:r>
          </a:p>
          <a:p>
            <a:pPr lvl="1"/>
            <a:r>
              <a:rPr lang="en-US" altLang="en-US" smtClean="0"/>
              <a:t>Determine how to split the records</a:t>
            </a:r>
          </a:p>
          <a:p>
            <a:pPr lvl="2"/>
            <a:r>
              <a:rPr lang="en-US" altLang="en-US" smtClean="0"/>
              <a:t>How to specify the attribute test condition?</a:t>
            </a:r>
          </a:p>
          <a:p>
            <a:pPr lvl="2"/>
            <a:r>
              <a:rPr lang="en-US" altLang="en-US" smtClean="0">
                <a:solidFill>
                  <a:srgbClr val="FF0000"/>
                </a:solidFill>
              </a:rPr>
              <a:t>How to determine the best split?</a:t>
            </a:r>
          </a:p>
          <a:p>
            <a:pPr lvl="1"/>
            <a:r>
              <a:rPr lang="en-US" altLang="en-US" smtClean="0"/>
              <a:t>Determine when to stop splitting</a:t>
            </a:r>
          </a:p>
          <a:p>
            <a:pPr lvl="1"/>
            <a:endParaRPr lang="en-US" altLang="en-US"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6"/>
          <p:cNvSpPr>
            <a:spLocks noGrp="1" noChangeArrowheads="1"/>
          </p:cNvSpPr>
          <p:nvPr>
            <p:ph type="title"/>
          </p:nvPr>
        </p:nvSpPr>
        <p:spPr/>
        <p:txBody>
          <a:bodyPr/>
          <a:lstStyle/>
          <a:p>
            <a:r>
              <a:rPr lang="en-US" altLang="en-US" smtClean="0"/>
              <a:t>How to determine the Best Split</a:t>
            </a:r>
          </a:p>
        </p:txBody>
      </p:sp>
      <p:graphicFrame>
        <p:nvGraphicFramePr>
          <p:cNvPr id="28675" name="Object 5"/>
          <p:cNvGraphicFramePr>
            <a:graphicFrameLocks noGrp="1" noChangeAspect="1"/>
          </p:cNvGraphicFramePr>
          <p:nvPr>
            <p:ph idx="1"/>
          </p:nvPr>
        </p:nvGraphicFramePr>
        <p:xfrm>
          <a:off x="381000" y="2260600"/>
          <a:ext cx="8545513" cy="2006600"/>
        </p:xfrm>
        <a:graphic>
          <a:graphicData uri="http://schemas.openxmlformats.org/presentationml/2006/ole">
            <mc:AlternateContent xmlns:mc="http://schemas.openxmlformats.org/markup-compatibility/2006">
              <mc:Choice xmlns:v="urn:schemas-microsoft-com:vml" Requires="v">
                <p:oleObj spid="_x0000_s28753" name="Visio" r:id="rId3" imgW="9538614" imgH="2239584" progId="Visio.Drawing.6">
                  <p:embed/>
                </p:oleObj>
              </mc:Choice>
              <mc:Fallback>
                <p:oleObj name="Visio" r:id="rId3" imgW="9538614" imgH="2239584" progId="Visio.Drawing.6">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260600"/>
                        <a:ext cx="8545513" cy="200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676" name="Text Box 8"/>
          <p:cNvSpPr txBox="1">
            <a:spLocks noChangeArrowheads="1"/>
          </p:cNvSpPr>
          <p:nvPr/>
        </p:nvSpPr>
        <p:spPr bwMode="auto">
          <a:xfrm>
            <a:off x="2286000" y="1219200"/>
            <a:ext cx="5105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50000"/>
              </a:spcBef>
              <a:spcAft>
                <a:spcPct val="0"/>
              </a:spcAft>
              <a:buClrTx/>
              <a:buSzTx/>
              <a:buFontTx/>
              <a:buNone/>
            </a:pPr>
            <a:r>
              <a:rPr lang="en-US" altLang="en-US" sz="1800"/>
              <a:t>Before Splitting: 10 records of class 0,</a:t>
            </a:r>
            <a:br>
              <a:rPr lang="en-US" altLang="en-US" sz="1800"/>
            </a:br>
            <a:r>
              <a:rPr lang="en-US" altLang="en-US" sz="1800"/>
              <a:t>		10 records of class 1</a:t>
            </a:r>
          </a:p>
        </p:txBody>
      </p:sp>
      <p:sp>
        <p:nvSpPr>
          <p:cNvPr id="28677" name="Text Box 9"/>
          <p:cNvSpPr txBox="1">
            <a:spLocks noChangeArrowheads="1"/>
          </p:cNvSpPr>
          <p:nvPr/>
        </p:nvSpPr>
        <p:spPr bwMode="auto">
          <a:xfrm>
            <a:off x="1981200" y="5119688"/>
            <a:ext cx="5105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50000"/>
              </a:spcBef>
              <a:spcAft>
                <a:spcPct val="0"/>
              </a:spcAft>
              <a:buClrTx/>
              <a:buSzTx/>
              <a:buFontTx/>
              <a:buNone/>
            </a:pPr>
            <a:r>
              <a:rPr lang="en-US" altLang="en-US" sz="1800"/>
              <a:t>Which test condition is the best?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smtClean="0"/>
              <a:t>How to determine the Best Split</a:t>
            </a:r>
          </a:p>
        </p:txBody>
      </p:sp>
      <p:sp>
        <p:nvSpPr>
          <p:cNvPr id="29699" name="Rectangle 3"/>
          <p:cNvSpPr>
            <a:spLocks noGrp="1" noChangeArrowheads="1"/>
          </p:cNvSpPr>
          <p:nvPr>
            <p:ph type="body" idx="1"/>
          </p:nvPr>
        </p:nvSpPr>
        <p:spPr/>
        <p:txBody>
          <a:bodyPr/>
          <a:lstStyle/>
          <a:p>
            <a:r>
              <a:rPr lang="en-US" altLang="en-US" smtClean="0"/>
              <a:t>Greedy approach: </a:t>
            </a:r>
          </a:p>
          <a:p>
            <a:pPr lvl="1"/>
            <a:r>
              <a:rPr lang="en-US" altLang="en-US" smtClean="0"/>
              <a:t>Nodes with </a:t>
            </a:r>
            <a:r>
              <a:rPr lang="en-US" altLang="en-US" smtClean="0">
                <a:solidFill>
                  <a:srgbClr val="FF0000"/>
                </a:solidFill>
              </a:rPr>
              <a:t>homogeneous</a:t>
            </a:r>
            <a:r>
              <a:rPr lang="en-US" altLang="en-US" smtClean="0"/>
              <a:t> class distribution are preferred</a:t>
            </a:r>
          </a:p>
          <a:p>
            <a:r>
              <a:rPr lang="en-US" altLang="en-US" smtClean="0"/>
              <a:t>Need a measure of node impurity:</a:t>
            </a:r>
          </a:p>
          <a:p>
            <a:pPr lvl="1">
              <a:buFont typeface="Arial" charset="0"/>
              <a:buNone/>
            </a:pPr>
            <a:endParaRPr lang="en-US" altLang="en-US" smtClean="0"/>
          </a:p>
        </p:txBody>
      </p:sp>
      <p:graphicFrame>
        <p:nvGraphicFramePr>
          <p:cNvPr id="29700" name="Object 6"/>
          <p:cNvGraphicFramePr>
            <a:graphicFrameLocks noGrp="1" noChangeAspect="1"/>
          </p:cNvGraphicFramePr>
          <p:nvPr>
            <p:ph sz="half" idx="4294967295"/>
          </p:nvPr>
        </p:nvGraphicFramePr>
        <p:xfrm>
          <a:off x="2209800" y="3733800"/>
          <a:ext cx="912813" cy="815975"/>
        </p:xfrm>
        <a:graphic>
          <a:graphicData uri="http://schemas.openxmlformats.org/presentationml/2006/ole">
            <mc:AlternateContent xmlns:mc="http://schemas.openxmlformats.org/markup-compatibility/2006">
              <mc:Choice xmlns:v="urn:schemas-microsoft-com:vml" Requires="v">
                <p:oleObj spid="_x0000_s29854" name="Visio" r:id="rId3" imgW="655371" imgH="585812" progId="Visio.Drawing.6">
                  <p:embed/>
                </p:oleObj>
              </mc:Choice>
              <mc:Fallback>
                <p:oleObj name="Visio" r:id="rId3" imgW="655371" imgH="585812" progId="Visio.Drawing.6">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3733800"/>
                        <a:ext cx="912813" cy="81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01" name="Object 10"/>
          <p:cNvGraphicFramePr>
            <a:graphicFrameLocks noGrp="1" noChangeAspect="1"/>
          </p:cNvGraphicFramePr>
          <p:nvPr>
            <p:ph sz="half" idx="4294967295"/>
          </p:nvPr>
        </p:nvGraphicFramePr>
        <p:xfrm>
          <a:off x="5715000" y="3733800"/>
          <a:ext cx="912813" cy="815975"/>
        </p:xfrm>
        <a:graphic>
          <a:graphicData uri="http://schemas.openxmlformats.org/presentationml/2006/ole">
            <mc:AlternateContent xmlns:mc="http://schemas.openxmlformats.org/markup-compatibility/2006">
              <mc:Choice xmlns:v="urn:schemas-microsoft-com:vml" Requires="v">
                <p:oleObj spid="_x0000_s29855" name="Visio" r:id="rId5" imgW="655371" imgH="585812" progId="Visio.Drawing.6">
                  <p:embed/>
                </p:oleObj>
              </mc:Choice>
              <mc:Fallback>
                <p:oleObj name="Visio" r:id="rId5" imgW="655371" imgH="585812" progId="Visio.Drawing.6">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0" y="3733800"/>
                        <a:ext cx="912813" cy="81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702" name="Text Box 12"/>
          <p:cNvSpPr txBox="1">
            <a:spLocks noChangeArrowheads="1"/>
          </p:cNvSpPr>
          <p:nvPr/>
        </p:nvSpPr>
        <p:spPr bwMode="auto">
          <a:xfrm>
            <a:off x="1371600" y="4724400"/>
            <a:ext cx="28194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50000"/>
              </a:spcBef>
              <a:spcAft>
                <a:spcPct val="0"/>
              </a:spcAft>
              <a:buClrTx/>
              <a:buSzTx/>
              <a:buFontTx/>
              <a:buNone/>
            </a:pPr>
            <a:r>
              <a:rPr lang="en-US" altLang="en-US" sz="1800"/>
              <a:t>Non-homogeneous,</a:t>
            </a:r>
          </a:p>
          <a:p>
            <a:pPr>
              <a:spcBef>
                <a:spcPct val="50000"/>
              </a:spcBef>
              <a:spcAft>
                <a:spcPct val="0"/>
              </a:spcAft>
              <a:buClrTx/>
              <a:buSzTx/>
              <a:buFontTx/>
              <a:buNone/>
            </a:pPr>
            <a:r>
              <a:rPr lang="en-US" altLang="en-US" sz="1800"/>
              <a:t>High degree of impurity</a:t>
            </a:r>
          </a:p>
        </p:txBody>
      </p:sp>
      <p:sp>
        <p:nvSpPr>
          <p:cNvPr id="29703" name="Text Box 13"/>
          <p:cNvSpPr txBox="1">
            <a:spLocks noChangeArrowheads="1"/>
          </p:cNvSpPr>
          <p:nvPr/>
        </p:nvSpPr>
        <p:spPr bwMode="auto">
          <a:xfrm>
            <a:off x="5181600" y="4724400"/>
            <a:ext cx="28194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50000"/>
              </a:spcBef>
              <a:spcAft>
                <a:spcPct val="0"/>
              </a:spcAft>
              <a:buClrTx/>
              <a:buSzTx/>
              <a:buFontTx/>
              <a:buNone/>
            </a:pPr>
            <a:r>
              <a:rPr lang="en-US" altLang="en-US" sz="1800"/>
              <a:t>Homogeneous,</a:t>
            </a:r>
          </a:p>
          <a:p>
            <a:pPr>
              <a:spcBef>
                <a:spcPct val="50000"/>
              </a:spcBef>
              <a:spcAft>
                <a:spcPct val="0"/>
              </a:spcAft>
              <a:buClrTx/>
              <a:buSzTx/>
              <a:buFontTx/>
              <a:buNone/>
            </a:pPr>
            <a:r>
              <a:rPr lang="en-US" altLang="en-US" sz="1800"/>
              <a:t>Low degree of impurity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smtClean="0"/>
              <a:t>Illustrating Classification Task</a:t>
            </a:r>
          </a:p>
        </p:txBody>
      </p:sp>
      <p:graphicFrame>
        <p:nvGraphicFramePr>
          <p:cNvPr id="4099" name="Object 26"/>
          <p:cNvGraphicFramePr>
            <a:graphicFrameLocks noGrp="1" noChangeAspect="1"/>
          </p:cNvGraphicFramePr>
          <p:nvPr>
            <p:ph idx="1"/>
          </p:nvPr>
        </p:nvGraphicFramePr>
        <p:xfrm>
          <a:off x="1093788" y="1143000"/>
          <a:ext cx="6951662" cy="5181600"/>
        </p:xfrm>
        <a:graphic>
          <a:graphicData uri="http://schemas.openxmlformats.org/presentationml/2006/ole">
            <mc:AlternateContent xmlns:mc="http://schemas.openxmlformats.org/markup-compatibility/2006">
              <mc:Choice xmlns:v="urn:schemas-microsoft-com:vml" Requires="v">
                <p:oleObj spid="_x0000_s4175" name="Visio" r:id="rId3" imgW="8424875" imgH="6279741" progId="Visio.Drawing.6">
                  <p:embed/>
                </p:oleObj>
              </mc:Choice>
              <mc:Fallback>
                <p:oleObj name="Visio" r:id="rId3" imgW="8424875" imgH="6279741" progId="Visio.Drawing.6">
                  <p:embed/>
                  <p:pic>
                    <p:nvPicPr>
                      <p:cNvPr id="0" name="Object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3788" y="1143000"/>
                        <a:ext cx="6951662"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smtClean="0"/>
              <a:t>Measures of Node Impurity</a:t>
            </a:r>
          </a:p>
        </p:txBody>
      </p:sp>
      <p:sp>
        <p:nvSpPr>
          <p:cNvPr id="30723" name="Rectangle 3"/>
          <p:cNvSpPr>
            <a:spLocks noGrp="1" noChangeArrowheads="1"/>
          </p:cNvSpPr>
          <p:nvPr>
            <p:ph type="body" idx="1"/>
          </p:nvPr>
        </p:nvSpPr>
        <p:spPr/>
        <p:txBody>
          <a:bodyPr/>
          <a:lstStyle/>
          <a:p>
            <a:r>
              <a:rPr lang="en-US" altLang="en-US" smtClean="0"/>
              <a:t>Gini Index</a:t>
            </a:r>
          </a:p>
          <a:p>
            <a:endParaRPr lang="en-US" altLang="en-US" smtClean="0"/>
          </a:p>
          <a:p>
            <a:r>
              <a:rPr lang="en-US" altLang="en-US" smtClean="0"/>
              <a:t>Entropy</a:t>
            </a:r>
          </a:p>
          <a:p>
            <a:endParaRPr lang="en-US" altLang="en-US" smtClean="0"/>
          </a:p>
          <a:p>
            <a:r>
              <a:rPr lang="en-US" altLang="en-US" smtClean="0"/>
              <a:t>Misclassification error</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smtClean="0"/>
              <a:t>How to Find the Best Split</a:t>
            </a:r>
          </a:p>
        </p:txBody>
      </p:sp>
      <p:sp>
        <p:nvSpPr>
          <p:cNvPr id="31747" name="Oval 4"/>
          <p:cNvSpPr>
            <a:spLocks noChangeArrowheads="1"/>
          </p:cNvSpPr>
          <p:nvPr/>
        </p:nvSpPr>
        <p:spPr bwMode="auto">
          <a:xfrm>
            <a:off x="6477000" y="1828800"/>
            <a:ext cx="1009650" cy="454025"/>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spcAft>
                <a:spcPct val="0"/>
              </a:spcAft>
              <a:buClrTx/>
              <a:buSzTx/>
              <a:buFontTx/>
              <a:buNone/>
            </a:pPr>
            <a:r>
              <a:rPr lang="en-US" altLang="en-US" sz="2000" b="0">
                <a:latin typeface="Times New Roman" pitchFamily="18" charset="0"/>
              </a:rPr>
              <a:t>B?</a:t>
            </a:r>
            <a:endParaRPr lang="en-US" altLang="en-US" sz="2400" b="0">
              <a:latin typeface="Times New Roman" pitchFamily="18" charset="0"/>
            </a:endParaRPr>
          </a:p>
        </p:txBody>
      </p:sp>
      <p:sp>
        <p:nvSpPr>
          <p:cNvPr id="31748" name="Line 5"/>
          <p:cNvSpPr>
            <a:spLocks noChangeShapeType="1"/>
          </p:cNvSpPr>
          <p:nvPr/>
        </p:nvSpPr>
        <p:spPr bwMode="auto">
          <a:xfrm flipH="1">
            <a:off x="5902325" y="2286000"/>
            <a:ext cx="1108075" cy="7254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49" name="Line 6"/>
          <p:cNvSpPr>
            <a:spLocks noChangeShapeType="1"/>
          </p:cNvSpPr>
          <p:nvPr/>
        </p:nvSpPr>
        <p:spPr bwMode="auto">
          <a:xfrm>
            <a:off x="7010400" y="2286000"/>
            <a:ext cx="1184275" cy="7254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50" name="Text Box 7"/>
          <p:cNvSpPr txBox="1">
            <a:spLocks noChangeArrowheads="1"/>
          </p:cNvSpPr>
          <p:nvPr/>
        </p:nvSpPr>
        <p:spPr bwMode="auto">
          <a:xfrm>
            <a:off x="5629275" y="2401888"/>
            <a:ext cx="5397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spcAft>
                <a:spcPct val="0"/>
              </a:spcAft>
              <a:buClrTx/>
              <a:buSzTx/>
              <a:buFontTx/>
              <a:buNone/>
            </a:pPr>
            <a:r>
              <a:rPr lang="en-US" altLang="en-US" sz="1800" b="0">
                <a:latin typeface="Times New Roman" pitchFamily="18" charset="0"/>
              </a:rPr>
              <a:t>Yes</a:t>
            </a:r>
          </a:p>
        </p:txBody>
      </p:sp>
      <p:sp>
        <p:nvSpPr>
          <p:cNvPr id="31751" name="Text Box 8"/>
          <p:cNvSpPr txBox="1">
            <a:spLocks noChangeArrowheads="1"/>
          </p:cNvSpPr>
          <p:nvPr/>
        </p:nvSpPr>
        <p:spPr bwMode="auto">
          <a:xfrm>
            <a:off x="8118475" y="2401888"/>
            <a:ext cx="4635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spcAft>
                <a:spcPct val="0"/>
              </a:spcAft>
              <a:buClrTx/>
              <a:buSzTx/>
              <a:buFontTx/>
              <a:buNone/>
            </a:pPr>
            <a:r>
              <a:rPr lang="en-US" altLang="en-US" sz="1800" b="0">
                <a:latin typeface="Times New Roman" pitchFamily="18" charset="0"/>
              </a:rPr>
              <a:t>No</a:t>
            </a:r>
          </a:p>
        </p:txBody>
      </p:sp>
      <p:sp>
        <p:nvSpPr>
          <p:cNvPr id="31752" name="Rectangle 9"/>
          <p:cNvSpPr>
            <a:spLocks noChangeArrowheads="1"/>
          </p:cNvSpPr>
          <p:nvPr/>
        </p:nvSpPr>
        <p:spPr bwMode="auto">
          <a:xfrm>
            <a:off x="5486400" y="3011488"/>
            <a:ext cx="936625" cy="341312"/>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spcAft>
                <a:spcPct val="0"/>
              </a:spcAft>
              <a:buClrTx/>
              <a:buSzTx/>
              <a:buFontTx/>
              <a:buNone/>
            </a:pPr>
            <a:r>
              <a:rPr lang="en-US" altLang="en-US" sz="1800" b="0">
                <a:latin typeface="Times New Roman" pitchFamily="18" charset="0"/>
              </a:rPr>
              <a:t>Node N3</a:t>
            </a:r>
          </a:p>
        </p:txBody>
      </p:sp>
      <p:sp>
        <p:nvSpPr>
          <p:cNvPr id="31753" name="Rectangle 10"/>
          <p:cNvSpPr>
            <a:spLocks noChangeArrowheads="1"/>
          </p:cNvSpPr>
          <p:nvPr/>
        </p:nvSpPr>
        <p:spPr bwMode="auto">
          <a:xfrm>
            <a:off x="7673975" y="3011488"/>
            <a:ext cx="936625" cy="341312"/>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spcAft>
                <a:spcPct val="0"/>
              </a:spcAft>
              <a:buClrTx/>
              <a:buSzTx/>
              <a:buFontTx/>
              <a:buNone/>
            </a:pPr>
            <a:r>
              <a:rPr lang="en-US" altLang="en-US" sz="1800" b="0">
                <a:latin typeface="Times New Roman" pitchFamily="18" charset="0"/>
              </a:rPr>
              <a:t>Node N4</a:t>
            </a:r>
          </a:p>
        </p:txBody>
      </p:sp>
      <p:sp>
        <p:nvSpPr>
          <p:cNvPr id="31754" name="Oval 11"/>
          <p:cNvSpPr>
            <a:spLocks noChangeArrowheads="1"/>
          </p:cNvSpPr>
          <p:nvPr/>
        </p:nvSpPr>
        <p:spPr bwMode="auto">
          <a:xfrm>
            <a:off x="1447800" y="1752600"/>
            <a:ext cx="1009650" cy="454025"/>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spcAft>
                <a:spcPct val="0"/>
              </a:spcAft>
              <a:buClrTx/>
              <a:buSzTx/>
              <a:buFontTx/>
              <a:buNone/>
            </a:pPr>
            <a:r>
              <a:rPr lang="en-US" altLang="en-US" sz="2000" b="0">
                <a:latin typeface="Times New Roman" pitchFamily="18" charset="0"/>
              </a:rPr>
              <a:t>A?</a:t>
            </a:r>
            <a:endParaRPr lang="en-US" altLang="en-US" sz="2400" b="0">
              <a:latin typeface="Times New Roman" pitchFamily="18" charset="0"/>
            </a:endParaRPr>
          </a:p>
        </p:txBody>
      </p:sp>
      <p:sp>
        <p:nvSpPr>
          <p:cNvPr id="31755" name="Line 12"/>
          <p:cNvSpPr>
            <a:spLocks noChangeShapeType="1"/>
          </p:cNvSpPr>
          <p:nvPr/>
        </p:nvSpPr>
        <p:spPr bwMode="auto">
          <a:xfrm flipH="1">
            <a:off x="873125" y="2209800"/>
            <a:ext cx="1108075" cy="7254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56" name="Line 13"/>
          <p:cNvSpPr>
            <a:spLocks noChangeShapeType="1"/>
          </p:cNvSpPr>
          <p:nvPr/>
        </p:nvSpPr>
        <p:spPr bwMode="auto">
          <a:xfrm>
            <a:off x="1981200" y="2209800"/>
            <a:ext cx="1184275" cy="7254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57" name="Text Box 14"/>
          <p:cNvSpPr txBox="1">
            <a:spLocks noChangeArrowheads="1"/>
          </p:cNvSpPr>
          <p:nvPr/>
        </p:nvSpPr>
        <p:spPr bwMode="auto">
          <a:xfrm>
            <a:off x="600075" y="2325688"/>
            <a:ext cx="5397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spcAft>
                <a:spcPct val="0"/>
              </a:spcAft>
              <a:buClrTx/>
              <a:buSzTx/>
              <a:buFontTx/>
              <a:buNone/>
            </a:pPr>
            <a:r>
              <a:rPr lang="en-US" altLang="en-US" sz="1800" b="0">
                <a:latin typeface="Times New Roman" pitchFamily="18" charset="0"/>
              </a:rPr>
              <a:t>Yes</a:t>
            </a:r>
          </a:p>
        </p:txBody>
      </p:sp>
      <p:sp>
        <p:nvSpPr>
          <p:cNvPr id="31758" name="Text Box 15"/>
          <p:cNvSpPr txBox="1">
            <a:spLocks noChangeArrowheads="1"/>
          </p:cNvSpPr>
          <p:nvPr/>
        </p:nvSpPr>
        <p:spPr bwMode="auto">
          <a:xfrm>
            <a:off x="3089275" y="2325688"/>
            <a:ext cx="4635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spcAft>
                <a:spcPct val="0"/>
              </a:spcAft>
              <a:buClrTx/>
              <a:buSzTx/>
              <a:buFontTx/>
              <a:buNone/>
            </a:pPr>
            <a:r>
              <a:rPr lang="en-US" altLang="en-US" sz="1800" b="0">
                <a:latin typeface="Times New Roman" pitchFamily="18" charset="0"/>
              </a:rPr>
              <a:t>No</a:t>
            </a:r>
          </a:p>
        </p:txBody>
      </p:sp>
      <p:sp>
        <p:nvSpPr>
          <p:cNvPr id="31759" name="Rectangle 16"/>
          <p:cNvSpPr>
            <a:spLocks noChangeArrowheads="1"/>
          </p:cNvSpPr>
          <p:nvPr/>
        </p:nvSpPr>
        <p:spPr bwMode="auto">
          <a:xfrm>
            <a:off x="457200" y="2935288"/>
            <a:ext cx="936625" cy="341312"/>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spcAft>
                <a:spcPct val="0"/>
              </a:spcAft>
              <a:buClrTx/>
              <a:buSzTx/>
              <a:buFontTx/>
              <a:buNone/>
            </a:pPr>
            <a:r>
              <a:rPr lang="en-US" altLang="en-US" sz="1800" b="0">
                <a:latin typeface="Times New Roman" pitchFamily="18" charset="0"/>
              </a:rPr>
              <a:t>Node N1</a:t>
            </a:r>
          </a:p>
        </p:txBody>
      </p:sp>
      <p:sp>
        <p:nvSpPr>
          <p:cNvPr id="31760" name="Rectangle 17"/>
          <p:cNvSpPr>
            <a:spLocks noChangeArrowheads="1"/>
          </p:cNvSpPr>
          <p:nvPr/>
        </p:nvSpPr>
        <p:spPr bwMode="auto">
          <a:xfrm>
            <a:off x="2644775" y="2935288"/>
            <a:ext cx="936625" cy="341312"/>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spcAft>
                <a:spcPct val="0"/>
              </a:spcAft>
              <a:buClrTx/>
              <a:buSzTx/>
              <a:buFontTx/>
              <a:buNone/>
            </a:pPr>
            <a:r>
              <a:rPr lang="en-US" altLang="en-US" sz="1800" b="0">
                <a:latin typeface="Times New Roman" pitchFamily="18" charset="0"/>
              </a:rPr>
              <a:t>Node N2</a:t>
            </a:r>
          </a:p>
        </p:txBody>
      </p:sp>
      <p:sp>
        <p:nvSpPr>
          <p:cNvPr id="31761" name="Text Box 18"/>
          <p:cNvSpPr txBox="1">
            <a:spLocks noChangeArrowheads="1"/>
          </p:cNvSpPr>
          <p:nvPr/>
        </p:nvSpPr>
        <p:spPr bwMode="auto">
          <a:xfrm>
            <a:off x="1905000" y="1066800"/>
            <a:ext cx="1981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50000"/>
              </a:spcBef>
              <a:spcAft>
                <a:spcPct val="0"/>
              </a:spcAft>
              <a:buClrTx/>
              <a:buSzTx/>
              <a:buFontTx/>
              <a:buNone/>
            </a:pPr>
            <a:r>
              <a:rPr lang="en-US" altLang="en-US" sz="1800"/>
              <a:t>Before Splitting:</a:t>
            </a:r>
          </a:p>
        </p:txBody>
      </p:sp>
      <p:graphicFrame>
        <p:nvGraphicFramePr>
          <p:cNvPr id="31762" name="Object 20"/>
          <p:cNvGraphicFramePr>
            <a:graphicFrameLocks noGrp="1" noChangeAspect="1"/>
          </p:cNvGraphicFramePr>
          <p:nvPr>
            <p:ph idx="1"/>
          </p:nvPr>
        </p:nvGraphicFramePr>
        <p:xfrm>
          <a:off x="76200" y="3581400"/>
          <a:ext cx="1676400" cy="698500"/>
        </p:xfrm>
        <a:graphic>
          <a:graphicData uri="http://schemas.openxmlformats.org/presentationml/2006/ole">
            <mc:AlternateContent xmlns:mc="http://schemas.openxmlformats.org/markup-compatibility/2006">
              <mc:Choice xmlns:v="urn:schemas-microsoft-com:vml" Requires="v">
                <p:oleObj spid="_x0000_s32160" name="Document" r:id="rId3" imgW="3317490" imgH="1395377" progId="Word.Document.8">
                  <p:embed/>
                </p:oleObj>
              </mc:Choice>
              <mc:Fallback>
                <p:oleObj name="Document" r:id="rId3" imgW="3317490" imgH="1395377" progId="Word.Document.8">
                  <p:embed/>
                  <p:pic>
                    <p:nvPicPr>
                      <p:cNvPr id="0" name="Object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3581400"/>
                        <a:ext cx="1676400" cy="698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763" name="Object 27"/>
          <p:cNvGraphicFramePr>
            <a:graphicFrameLocks noChangeAspect="1"/>
          </p:cNvGraphicFramePr>
          <p:nvPr/>
        </p:nvGraphicFramePr>
        <p:xfrm>
          <a:off x="2366963" y="3586163"/>
          <a:ext cx="1636712" cy="681037"/>
        </p:xfrm>
        <a:graphic>
          <a:graphicData uri="http://schemas.openxmlformats.org/presentationml/2006/ole">
            <mc:AlternateContent xmlns:mc="http://schemas.openxmlformats.org/markup-compatibility/2006">
              <mc:Choice xmlns:v="urn:schemas-microsoft-com:vml" Requires="v">
                <p:oleObj spid="_x0000_s32161" name="Document" r:id="rId5" imgW="3325066" imgH="1394657" progId="Word.Document.8">
                  <p:embed/>
                </p:oleObj>
              </mc:Choice>
              <mc:Fallback>
                <p:oleObj name="Document" r:id="rId5" imgW="3325066" imgH="1394657" progId="Word.Document.8">
                  <p:embed/>
                  <p:pic>
                    <p:nvPicPr>
                      <p:cNvPr id="0" name="Object 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6963" y="3586163"/>
                        <a:ext cx="1636712" cy="681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764" name="Object 28"/>
          <p:cNvGraphicFramePr>
            <a:graphicFrameLocks noChangeAspect="1"/>
          </p:cNvGraphicFramePr>
          <p:nvPr/>
        </p:nvGraphicFramePr>
        <p:xfrm>
          <a:off x="5105400" y="3581400"/>
          <a:ext cx="1676400" cy="698500"/>
        </p:xfrm>
        <a:graphic>
          <a:graphicData uri="http://schemas.openxmlformats.org/presentationml/2006/ole">
            <mc:AlternateContent xmlns:mc="http://schemas.openxmlformats.org/markup-compatibility/2006">
              <mc:Choice xmlns:v="urn:schemas-microsoft-com:vml" Requires="v">
                <p:oleObj spid="_x0000_s32162" name="Document" r:id="rId7" imgW="3325066" imgH="1394657" progId="Word.Document.8">
                  <p:embed/>
                </p:oleObj>
              </mc:Choice>
              <mc:Fallback>
                <p:oleObj name="Document" r:id="rId7" imgW="3325066" imgH="1394657" progId="Word.Document.8">
                  <p:embed/>
                  <p:pic>
                    <p:nvPicPr>
                      <p:cNvPr id="0" name="Object 2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05400" y="3581400"/>
                        <a:ext cx="1676400" cy="698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765" name="Object 29"/>
          <p:cNvGraphicFramePr>
            <a:graphicFrameLocks noChangeAspect="1"/>
          </p:cNvGraphicFramePr>
          <p:nvPr/>
        </p:nvGraphicFramePr>
        <p:xfrm>
          <a:off x="7391400" y="3586163"/>
          <a:ext cx="1635125" cy="681037"/>
        </p:xfrm>
        <a:graphic>
          <a:graphicData uri="http://schemas.openxmlformats.org/presentationml/2006/ole">
            <mc:AlternateContent xmlns:mc="http://schemas.openxmlformats.org/markup-compatibility/2006">
              <mc:Choice xmlns:v="urn:schemas-microsoft-com:vml" Requires="v">
                <p:oleObj spid="_x0000_s32163" name="Document" r:id="rId9" imgW="3332642" imgH="1394657" progId="Word.Document.8">
                  <p:embed/>
                </p:oleObj>
              </mc:Choice>
              <mc:Fallback>
                <p:oleObj name="Document" r:id="rId9" imgW="3332642" imgH="1394657" progId="Word.Document.8">
                  <p:embed/>
                  <p:pic>
                    <p:nvPicPr>
                      <p:cNvPr id="0" name="Object 2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91400" y="3586163"/>
                        <a:ext cx="1635125" cy="681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766" name="Object 33"/>
          <p:cNvGraphicFramePr>
            <a:graphicFrameLocks noChangeAspect="1"/>
          </p:cNvGraphicFramePr>
          <p:nvPr/>
        </p:nvGraphicFramePr>
        <p:xfrm>
          <a:off x="3962400" y="1066800"/>
          <a:ext cx="1595438" cy="660400"/>
        </p:xfrm>
        <a:graphic>
          <a:graphicData uri="http://schemas.openxmlformats.org/presentationml/2006/ole">
            <mc:AlternateContent xmlns:mc="http://schemas.openxmlformats.org/markup-compatibility/2006">
              <mc:Choice xmlns:v="urn:schemas-microsoft-com:vml" Requires="v">
                <p:oleObj spid="_x0000_s32164" name="Document" r:id="rId11" imgW="3332642" imgH="1394657" progId="Word.Document.8">
                  <p:embed/>
                </p:oleObj>
              </mc:Choice>
              <mc:Fallback>
                <p:oleObj name="Document" r:id="rId11" imgW="3332642" imgH="1394657" progId="Word.Document.8">
                  <p:embed/>
                  <p:pic>
                    <p:nvPicPr>
                      <p:cNvPr id="0" name="Object 3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62400" y="1066800"/>
                        <a:ext cx="1595438" cy="66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924722" name="Group 50"/>
          <p:cNvGrpSpPr>
            <a:grpSpLocks/>
          </p:cNvGrpSpPr>
          <p:nvPr/>
        </p:nvGrpSpPr>
        <p:grpSpPr bwMode="auto">
          <a:xfrm>
            <a:off x="5715000" y="1066800"/>
            <a:ext cx="1295400" cy="396875"/>
            <a:chOff x="3600" y="768"/>
            <a:chExt cx="816" cy="250"/>
          </a:xfrm>
        </p:grpSpPr>
        <p:sp>
          <p:nvSpPr>
            <p:cNvPr id="31783" name="Line 34"/>
            <p:cNvSpPr>
              <a:spLocks noChangeShapeType="1"/>
            </p:cNvSpPr>
            <p:nvPr/>
          </p:nvSpPr>
          <p:spPr bwMode="auto">
            <a:xfrm>
              <a:off x="3600" y="912"/>
              <a:ext cx="336"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84" name="Text Box 35"/>
            <p:cNvSpPr txBox="1">
              <a:spLocks noChangeArrowheads="1"/>
            </p:cNvSpPr>
            <p:nvPr/>
          </p:nvSpPr>
          <p:spPr bwMode="auto">
            <a:xfrm>
              <a:off x="3984" y="768"/>
              <a:ext cx="43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50000"/>
                </a:spcBef>
                <a:spcAft>
                  <a:spcPct val="0"/>
                </a:spcAft>
                <a:buClrTx/>
                <a:buSzTx/>
                <a:buFontTx/>
                <a:buNone/>
              </a:pPr>
              <a:r>
                <a:rPr lang="en-US" altLang="en-US" sz="2000"/>
                <a:t>M0</a:t>
              </a:r>
            </a:p>
          </p:txBody>
        </p:sp>
      </p:grpSp>
      <p:grpSp>
        <p:nvGrpSpPr>
          <p:cNvPr id="924720" name="Group 48"/>
          <p:cNvGrpSpPr>
            <a:grpSpLocks/>
          </p:cNvGrpSpPr>
          <p:nvPr/>
        </p:nvGrpSpPr>
        <p:grpSpPr bwMode="auto">
          <a:xfrm>
            <a:off x="609600" y="4343400"/>
            <a:ext cx="8001000" cy="854075"/>
            <a:chOff x="384" y="2832"/>
            <a:chExt cx="5040" cy="538"/>
          </a:xfrm>
        </p:grpSpPr>
        <p:sp>
          <p:nvSpPr>
            <p:cNvPr id="31775" name="Text Box 36"/>
            <p:cNvSpPr txBox="1">
              <a:spLocks noChangeArrowheads="1"/>
            </p:cNvSpPr>
            <p:nvPr/>
          </p:nvSpPr>
          <p:spPr bwMode="auto">
            <a:xfrm>
              <a:off x="384" y="3120"/>
              <a:ext cx="43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50000"/>
                </a:spcBef>
                <a:spcAft>
                  <a:spcPct val="0"/>
                </a:spcAft>
                <a:buClrTx/>
                <a:buSzTx/>
                <a:buFontTx/>
                <a:buNone/>
              </a:pPr>
              <a:r>
                <a:rPr lang="en-US" altLang="en-US" sz="2000"/>
                <a:t>M1</a:t>
              </a:r>
            </a:p>
          </p:txBody>
        </p:sp>
        <p:sp>
          <p:nvSpPr>
            <p:cNvPr id="31776" name="Text Box 37"/>
            <p:cNvSpPr txBox="1">
              <a:spLocks noChangeArrowheads="1"/>
            </p:cNvSpPr>
            <p:nvPr/>
          </p:nvSpPr>
          <p:spPr bwMode="auto">
            <a:xfrm>
              <a:off x="1824" y="3110"/>
              <a:ext cx="43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50000"/>
                </a:spcBef>
                <a:spcAft>
                  <a:spcPct val="0"/>
                </a:spcAft>
                <a:buClrTx/>
                <a:buSzTx/>
                <a:buFontTx/>
                <a:buNone/>
              </a:pPr>
              <a:r>
                <a:rPr lang="en-US" altLang="en-US" sz="2000"/>
                <a:t>M2</a:t>
              </a:r>
            </a:p>
          </p:txBody>
        </p:sp>
        <p:sp>
          <p:nvSpPr>
            <p:cNvPr id="31777" name="Text Box 38"/>
            <p:cNvSpPr txBox="1">
              <a:spLocks noChangeArrowheads="1"/>
            </p:cNvSpPr>
            <p:nvPr/>
          </p:nvSpPr>
          <p:spPr bwMode="auto">
            <a:xfrm>
              <a:off x="3600" y="3110"/>
              <a:ext cx="43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50000"/>
                </a:spcBef>
                <a:spcAft>
                  <a:spcPct val="0"/>
                </a:spcAft>
                <a:buClrTx/>
                <a:buSzTx/>
                <a:buFontTx/>
                <a:buNone/>
              </a:pPr>
              <a:r>
                <a:rPr lang="en-US" altLang="en-US" sz="2000"/>
                <a:t>M3</a:t>
              </a:r>
            </a:p>
          </p:txBody>
        </p:sp>
        <p:sp>
          <p:nvSpPr>
            <p:cNvPr id="31778" name="Text Box 39"/>
            <p:cNvSpPr txBox="1">
              <a:spLocks noChangeArrowheads="1"/>
            </p:cNvSpPr>
            <p:nvPr/>
          </p:nvSpPr>
          <p:spPr bwMode="auto">
            <a:xfrm>
              <a:off x="4992" y="3110"/>
              <a:ext cx="43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50000"/>
                </a:spcBef>
                <a:spcAft>
                  <a:spcPct val="0"/>
                </a:spcAft>
                <a:buClrTx/>
                <a:buSzTx/>
                <a:buFontTx/>
                <a:buNone/>
              </a:pPr>
              <a:r>
                <a:rPr lang="en-US" altLang="en-US" sz="2000"/>
                <a:t>M4</a:t>
              </a:r>
            </a:p>
          </p:txBody>
        </p:sp>
        <p:sp>
          <p:nvSpPr>
            <p:cNvPr id="31779" name="Line 40"/>
            <p:cNvSpPr>
              <a:spLocks noChangeShapeType="1"/>
            </p:cNvSpPr>
            <p:nvPr/>
          </p:nvSpPr>
          <p:spPr bwMode="auto">
            <a:xfrm>
              <a:off x="528" y="2832"/>
              <a:ext cx="0" cy="28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80" name="Line 41"/>
            <p:cNvSpPr>
              <a:spLocks noChangeShapeType="1"/>
            </p:cNvSpPr>
            <p:nvPr/>
          </p:nvSpPr>
          <p:spPr bwMode="auto">
            <a:xfrm>
              <a:off x="2016" y="2832"/>
              <a:ext cx="0" cy="28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81" name="Line 42"/>
            <p:cNvSpPr>
              <a:spLocks noChangeShapeType="1"/>
            </p:cNvSpPr>
            <p:nvPr/>
          </p:nvSpPr>
          <p:spPr bwMode="auto">
            <a:xfrm>
              <a:off x="3744" y="2832"/>
              <a:ext cx="0" cy="28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82" name="Line 43"/>
            <p:cNvSpPr>
              <a:spLocks noChangeShapeType="1"/>
            </p:cNvSpPr>
            <p:nvPr/>
          </p:nvSpPr>
          <p:spPr bwMode="auto">
            <a:xfrm>
              <a:off x="5184" y="2832"/>
              <a:ext cx="0" cy="28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24721" name="Group 49"/>
          <p:cNvGrpSpPr>
            <a:grpSpLocks/>
          </p:cNvGrpSpPr>
          <p:nvPr/>
        </p:nvGrpSpPr>
        <p:grpSpPr bwMode="auto">
          <a:xfrm>
            <a:off x="762000" y="5257800"/>
            <a:ext cx="7620000" cy="777875"/>
            <a:chOff x="480" y="3408"/>
            <a:chExt cx="4800" cy="490"/>
          </a:xfrm>
        </p:grpSpPr>
        <p:sp>
          <p:nvSpPr>
            <p:cNvPr id="31771" name="AutoShape 44"/>
            <p:cNvSpPr>
              <a:spLocks/>
            </p:cNvSpPr>
            <p:nvPr/>
          </p:nvSpPr>
          <p:spPr bwMode="auto">
            <a:xfrm rot="-5400000">
              <a:off x="1152" y="2736"/>
              <a:ext cx="192" cy="1536"/>
            </a:xfrm>
            <a:prstGeom prst="leftBrace">
              <a:avLst>
                <a:gd name="adj1" fmla="val 66667"/>
                <a:gd name="adj2" fmla="val 50963"/>
              </a:avLst>
            </a:prstGeom>
            <a:noFill/>
            <a:ln w="25400">
              <a:solidFill>
                <a:srgbClr val="1C5A6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1772" name="AutoShape 45"/>
            <p:cNvSpPr>
              <a:spLocks/>
            </p:cNvSpPr>
            <p:nvPr/>
          </p:nvSpPr>
          <p:spPr bwMode="auto">
            <a:xfrm rot="-5400000">
              <a:off x="4416" y="2736"/>
              <a:ext cx="192" cy="1536"/>
            </a:xfrm>
            <a:prstGeom prst="leftBrace">
              <a:avLst>
                <a:gd name="adj1" fmla="val 66667"/>
                <a:gd name="adj2" fmla="val 50963"/>
              </a:avLst>
            </a:prstGeom>
            <a:noFill/>
            <a:ln w="25400">
              <a:solidFill>
                <a:srgbClr val="1C5A6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1773" name="Text Box 46"/>
            <p:cNvSpPr txBox="1">
              <a:spLocks noChangeArrowheads="1"/>
            </p:cNvSpPr>
            <p:nvPr/>
          </p:nvSpPr>
          <p:spPr bwMode="auto">
            <a:xfrm>
              <a:off x="1056" y="3638"/>
              <a:ext cx="43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50000"/>
                </a:spcBef>
                <a:spcAft>
                  <a:spcPct val="0"/>
                </a:spcAft>
                <a:buClrTx/>
                <a:buSzTx/>
                <a:buFontTx/>
                <a:buNone/>
              </a:pPr>
              <a:r>
                <a:rPr lang="en-US" altLang="en-US" sz="2000"/>
                <a:t>M12</a:t>
              </a:r>
            </a:p>
          </p:txBody>
        </p:sp>
        <p:sp>
          <p:nvSpPr>
            <p:cNvPr id="31774" name="Text Box 47"/>
            <p:cNvSpPr txBox="1">
              <a:spLocks noChangeArrowheads="1"/>
            </p:cNvSpPr>
            <p:nvPr/>
          </p:nvSpPr>
          <p:spPr bwMode="auto">
            <a:xfrm>
              <a:off x="4320" y="3648"/>
              <a:ext cx="43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50000"/>
                </a:spcBef>
                <a:spcAft>
                  <a:spcPct val="0"/>
                </a:spcAft>
                <a:buClrTx/>
                <a:buSzTx/>
                <a:buFontTx/>
                <a:buNone/>
              </a:pPr>
              <a:r>
                <a:rPr lang="en-US" altLang="en-US" sz="2000"/>
                <a:t>M34</a:t>
              </a:r>
            </a:p>
          </p:txBody>
        </p:sp>
      </p:grpSp>
      <p:sp>
        <p:nvSpPr>
          <p:cNvPr id="924723" name="Text Box 51"/>
          <p:cNvSpPr txBox="1">
            <a:spLocks noChangeArrowheads="1"/>
          </p:cNvSpPr>
          <p:nvPr/>
        </p:nvSpPr>
        <p:spPr bwMode="auto">
          <a:xfrm>
            <a:off x="2819400" y="5927725"/>
            <a:ext cx="4038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50000"/>
              </a:spcBef>
              <a:spcAft>
                <a:spcPct val="0"/>
              </a:spcAft>
              <a:buClrTx/>
              <a:buSzTx/>
              <a:buFontTx/>
              <a:buNone/>
            </a:pPr>
            <a:r>
              <a:rPr lang="en-US" altLang="en-US" sz="2000"/>
              <a:t>Gain = M0 – M12 vs  M0 – M34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47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2472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2472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47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472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smtClean="0"/>
              <a:t>Measure of Impurity: GINI</a:t>
            </a:r>
          </a:p>
        </p:txBody>
      </p:sp>
      <p:sp>
        <p:nvSpPr>
          <p:cNvPr id="32771" name="Rectangle 3"/>
          <p:cNvSpPr>
            <a:spLocks noGrp="1" noChangeArrowheads="1"/>
          </p:cNvSpPr>
          <p:nvPr>
            <p:ph type="body" idx="1"/>
          </p:nvPr>
        </p:nvSpPr>
        <p:spPr>
          <a:xfrm>
            <a:off x="411163" y="1143000"/>
            <a:ext cx="8318500" cy="3962400"/>
          </a:xfrm>
        </p:spPr>
        <p:txBody>
          <a:bodyPr/>
          <a:lstStyle/>
          <a:p>
            <a:pPr>
              <a:lnSpc>
                <a:spcPct val="90000"/>
              </a:lnSpc>
            </a:pPr>
            <a:r>
              <a:rPr lang="en-US" altLang="en-US" sz="2400" smtClean="0"/>
              <a:t>Gini Index for a given node t :</a:t>
            </a:r>
          </a:p>
          <a:p>
            <a:pPr>
              <a:lnSpc>
                <a:spcPct val="90000"/>
              </a:lnSpc>
            </a:pPr>
            <a:endParaRPr lang="en-US" altLang="en-US" sz="2000" smtClean="0"/>
          </a:p>
          <a:p>
            <a:pPr lvl="2">
              <a:lnSpc>
                <a:spcPct val="90000"/>
              </a:lnSpc>
              <a:buFont typeface="Wingdings" pitchFamily="2" charset="2"/>
              <a:buNone/>
            </a:pPr>
            <a:endParaRPr lang="en-US" altLang="en-US" sz="2000" smtClean="0"/>
          </a:p>
          <a:p>
            <a:pPr lvl="2">
              <a:lnSpc>
                <a:spcPct val="90000"/>
              </a:lnSpc>
              <a:buFont typeface="Wingdings" pitchFamily="2" charset="2"/>
              <a:buNone/>
            </a:pPr>
            <a:endParaRPr lang="en-US" altLang="en-US" sz="800" smtClean="0"/>
          </a:p>
          <a:p>
            <a:pPr lvl="2">
              <a:lnSpc>
                <a:spcPct val="90000"/>
              </a:lnSpc>
              <a:buFont typeface="Wingdings" pitchFamily="2" charset="2"/>
              <a:buNone/>
            </a:pPr>
            <a:r>
              <a:rPr lang="en-US" altLang="en-US" sz="2000" smtClean="0"/>
              <a:t/>
            </a:r>
            <a:br>
              <a:rPr lang="en-US" altLang="en-US" sz="2000" smtClean="0"/>
            </a:br>
            <a:r>
              <a:rPr lang="en-US" altLang="en-US" sz="2000" smtClean="0"/>
              <a:t>(NOTE: </a:t>
            </a:r>
            <a:r>
              <a:rPr lang="en-US" altLang="en-US" sz="2000" i="1" smtClean="0">
                <a:latin typeface="Times New Roman" pitchFamily="18" charset="0"/>
              </a:rPr>
              <a:t>p( j | t) </a:t>
            </a:r>
            <a:r>
              <a:rPr lang="en-US" altLang="en-US" sz="2000" smtClean="0"/>
              <a:t>is the relative frequency of class j at node t).</a:t>
            </a:r>
          </a:p>
          <a:p>
            <a:pPr lvl="2">
              <a:lnSpc>
                <a:spcPct val="90000"/>
              </a:lnSpc>
              <a:buFont typeface="Wingdings" pitchFamily="2" charset="2"/>
              <a:buNone/>
            </a:pPr>
            <a:endParaRPr lang="en-US" altLang="en-US" sz="800" smtClean="0"/>
          </a:p>
          <a:p>
            <a:pPr lvl="1">
              <a:lnSpc>
                <a:spcPct val="90000"/>
              </a:lnSpc>
            </a:pPr>
            <a:r>
              <a:rPr lang="en-US" altLang="en-US" sz="2400" smtClean="0"/>
              <a:t>Maximum (1 - 1/n</a:t>
            </a:r>
            <a:r>
              <a:rPr lang="en-US" altLang="en-US" sz="2400" baseline="-25000" smtClean="0"/>
              <a:t>c</a:t>
            </a:r>
            <a:r>
              <a:rPr lang="en-US" altLang="en-US" sz="2400" smtClean="0"/>
              <a:t>) when records are equally distributed among all classes, implying least interesting information</a:t>
            </a:r>
          </a:p>
          <a:p>
            <a:pPr lvl="1">
              <a:lnSpc>
                <a:spcPct val="90000"/>
              </a:lnSpc>
            </a:pPr>
            <a:r>
              <a:rPr lang="en-US" altLang="en-US" sz="2400" smtClean="0"/>
              <a:t>Minimum (0.0) when all records belong to one class, implying most interesting information</a:t>
            </a:r>
            <a:endParaRPr lang="en-US" altLang="en-US" sz="2400" baseline="-25000" smtClean="0"/>
          </a:p>
        </p:txBody>
      </p:sp>
      <p:graphicFrame>
        <p:nvGraphicFramePr>
          <p:cNvPr id="32772" name="Object 4"/>
          <p:cNvGraphicFramePr>
            <a:graphicFrameLocks noChangeAspect="1"/>
          </p:cNvGraphicFramePr>
          <p:nvPr/>
        </p:nvGraphicFramePr>
        <p:xfrm>
          <a:off x="2743200" y="1778000"/>
          <a:ext cx="3352800" cy="736600"/>
        </p:xfrm>
        <a:graphic>
          <a:graphicData uri="http://schemas.openxmlformats.org/presentationml/2006/ole">
            <mc:AlternateContent xmlns:mc="http://schemas.openxmlformats.org/markup-compatibility/2006">
              <mc:Choice xmlns:v="urn:schemas-microsoft-com:vml" Requires="v">
                <p:oleObj spid="_x0000_s33152" name="Equation" r:id="rId3" imgW="1612900" imgH="355600" progId="Equation.3">
                  <p:embed/>
                </p:oleObj>
              </mc:Choice>
              <mc:Fallback>
                <p:oleObj name="Equation" r:id="rId3" imgW="1612900" imgH="3556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1778000"/>
                        <a:ext cx="3352800" cy="736600"/>
                      </a:xfrm>
                      <a:prstGeom prst="rect">
                        <a:avLst/>
                      </a:prstGeom>
                      <a:solidFill>
                        <a:srgbClr val="FFFFCC"/>
                      </a:solidFill>
                      <a:ln w="9525">
                        <a:solidFill>
                          <a:schemeClr val="tx1"/>
                        </a:solidFill>
                        <a:miter lim="800000"/>
                        <a:headEnd/>
                        <a:tailEnd/>
                      </a:ln>
                    </p:spPr>
                  </p:pic>
                </p:oleObj>
              </mc:Fallback>
            </mc:AlternateContent>
          </a:graphicData>
        </a:graphic>
      </p:graphicFrame>
      <p:graphicFrame>
        <p:nvGraphicFramePr>
          <p:cNvPr id="32773" name="Object 5"/>
          <p:cNvGraphicFramePr>
            <a:graphicFrameLocks noChangeAspect="1"/>
          </p:cNvGraphicFramePr>
          <p:nvPr/>
        </p:nvGraphicFramePr>
        <p:xfrm>
          <a:off x="1295400" y="5334000"/>
          <a:ext cx="1371600" cy="808038"/>
        </p:xfrm>
        <a:graphic>
          <a:graphicData uri="http://schemas.openxmlformats.org/presentationml/2006/ole">
            <mc:AlternateContent xmlns:mc="http://schemas.openxmlformats.org/markup-compatibility/2006">
              <mc:Choice xmlns:v="urn:schemas-microsoft-com:vml" Requires="v">
                <p:oleObj spid="_x0000_s33153" name="Document" r:id="rId5" imgW="3284220" imgH="1970532" progId="Word.Document.8">
                  <p:embed/>
                </p:oleObj>
              </mc:Choice>
              <mc:Fallback>
                <p:oleObj name="Document" r:id="rId5" imgW="3284220" imgH="1970532" progId="Word.Document.8">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5334000"/>
                        <a:ext cx="1371600" cy="808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774" name="Object 6"/>
          <p:cNvGraphicFramePr>
            <a:graphicFrameLocks noChangeAspect="1"/>
          </p:cNvGraphicFramePr>
          <p:nvPr/>
        </p:nvGraphicFramePr>
        <p:xfrm>
          <a:off x="4572000" y="5334000"/>
          <a:ext cx="1371600" cy="808038"/>
        </p:xfrm>
        <a:graphic>
          <a:graphicData uri="http://schemas.openxmlformats.org/presentationml/2006/ole">
            <mc:AlternateContent xmlns:mc="http://schemas.openxmlformats.org/markup-compatibility/2006">
              <mc:Choice xmlns:v="urn:schemas-microsoft-com:vml" Requires="v">
                <p:oleObj spid="_x0000_s33154" name="Document" r:id="rId7" imgW="3284220" imgH="1970532" progId="Word.Document.8">
                  <p:embed/>
                </p:oleObj>
              </mc:Choice>
              <mc:Fallback>
                <p:oleObj name="Document" r:id="rId7" imgW="3284220" imgH="1970532" progId="Word.Document.8">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0" y="5334000"/>
                        <a:ext cx="1371600" cy="808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775" name="Object 7"/>
          <p:cNvGraphicFramePr>
            <a:graphicFrameLocks noChangeAspect="1"/>
          </p:cNvGraphicFramePr>
          <p:nvPr/>
        </p:nvGraphicFramePr>
        <p:xfrm>
          <a:off x="6248400" y="5334000"/>
          <a:ext cx="1371600" cy="808038"/>
        </p:xfrm>
        <a:graphic>
          <a:graphicData uri="http://schemas.openxmlformats.org/presentationml/2006/ole">
            <mc:AlternateContent xmlns:mc="http://schemas.openxmlformats.org/markup-compatibility/2006">
              <mc:Choice xmlns:v="urn:schemas-microsoft-com:vml" Requires="v">
                <p:oleObj spid="_x0000_s33155" name="Document" r:id="rId9" imgW="3284220" imgH="1970532" progId="Word.Document.8">
                  <p:embed/>
                </p:oleObj>
              </mc:Choice>
              <mc:Fallback>
                <p:oleObj name="Document" r:id="rId9" imgW="3284220" imgH="1970532" progId="Word.Document.8">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48400" y="5334000"/>
                        <a:ext cx="1371600" cy="808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776" name="Object 8"/>
          <p:cNvGraphicFramePr>
            <a:graphicFrameLocks noChangeAspect="1"/>
          </p:cNvGraphicFramePr>
          <p:nvPr/>
        </p:nvGraphicFramePr>
        <p:xfrm>
          <a:off x="2971800" y="5334000"/>
          <a:ext cx="1371600" cy="808038"/>
        </p:xfrm>
        <a:graphic>
          <a:graphicData uri="http://schemas.openxmlformats.org/presentationml/2006/ole">
            <mc:AlternateContent xmlns:mc="http://schemas.openxmlformats.org/markup-compatibility/2006">
              <mc:Choice xmlns:v="urn:schemas-microsoft-com:vml" Requires="v">
                <p:oleObj spid="_x0000_s33156" name="Document" r:id="rId11" imgW="3284220" imgH="1970532" progId="Word.Document.8">
                  <p:embed/>
                </p:oleObj>
              </mc:Choice>
              <mc:Fallback>
                <p:oleObj name="Document" r:id="rId11" imgW="3284220" imgH="1970532" progId="Word.Document.8">
                  <p:embed/>
                  <p:pic>
                    <p:nvPicPr>
                      <p:cNvPr id="0"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71800" y="5334000"/>
                        <a:ext cx="1371600" cy="808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smtClean="0"/>
              <a:t>Examples for computing GINI</a:t>
            </a:r>
          </a:p>
        </p:txBody>
      </p:sp>
      <p:graphicFrame>
        <p:nvGraphicFramePr>
          <p:cNvPr id="33795" name="Object 5"/>
          <p:cNvGraphicFramePr>
            <a:graphicFrameLocks noChangeAspect="1"/>
          </p:cNvGraphicFramePr>
          <p:nvPr/>
        </p:nvGraphicFramePr>
        <p:xfrm>
          <a:off x="457200" y="2339975"/>
          <a:ext cx="2362200" cy="936625"/>
        </p:xfrm>
        <a:graphic>
          <a:graphicData uri="http://schemas.openxmlformats.org/presentationml/2006/ole">
            <mc:AlternateContent xmlns:mc="http://schemas.openxmlformats.org/markup-compatibility/2006">
              <mc:Choice xmlns:v="urn:schemas-microsoft-com:vml" Requires="v">
                <p:oleObj spid="_x0000_s34102" name="Document" r:id="rId3" imgW="3238500" imgH="1357884" progId="Word.Document.8">
                  <p:embed/>
                </p:oleObj>
              </mc:Choice>
              <mc:Fallback>
                <p:oleObj name="Document" r:id="rId3" imgW="3238500" imgH="1357884" progId="Word.Document.8">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339975"/>
                        <a:ext cx="2362200" cy="936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3796" name="Object 6"/>
          <p:cNvGraphicFramePr>
            <a:graphicFrameLocks noChangeAspect="1"/>
          </p:cNvGraphicFramePr>
          <p:nvPr/>
        </p:nvGraphicFramePr>
        <p:xfrm>
          <a:off x="533400" y="5181600"/>
          <a:ext cx="2286000" cy="938213"/>
        </p:xfrm>
        <a:graphic>
          <a:graphicData uri="http://schemas.openxmlformats.org/presentationml/2006/ole">
            <mc:AlternateContent xmlns:mc="http://schemas.openxmlformats.org/markup-compatibility/2006">
              <mc:Choice xmlns:v="urn:schemas-microsoft-com:vml" Requires="v">
                <p:oleObj spid="_x0000_s34103" name="Document" r:id="rId5" imgW="3238500" imgH="1382268" progId="Word.Document.8">
                  <p:embed/>
                </p:oleObj>
              </mc:Choice>
              <mc:Fallback>
                <p:oleObj name="Document" r:id="rId5" imgW="3238500" imgH="1382268" progId="Word.Document.8">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5181600"/>
                        <a:ext cx="2286000" cy="938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3797" name="Object 8"/>
          <p:cNvGraphicFramePr>
            <a:graphicFrameLocks noChangeAspect="1"/>
          </p:cNvGraphicFramePr>
          <p:nvPr/>
        </p:nvGraphicFramePr>
        <p:xfrm>
          <a:off x="533400" y="3817938"/>
          <a:ext cx="2286000" cy="906462"/>
        </p:xfrm>
        <a:graphic>
          <a:graphicData uri="http://schemas.openxmlformats.org/presentationml/2006/ole">
            <mc:AlternateContent xmlns:mc="http://schemas.openxmlformats.org/markup-compatibility/2006">
              <mc:Choice xmlns:v="urn:schemas-microsoft-com:vml" Requires="v">
                <p:oleObj spid="_x0000_s34104" name="Document" r:id="rId7" imgW="3238500" imgH="1357884" progId="Word.Document.8">
                  <p:embed/>
                </p:oleObj>
              </mc:Choice>
              <mc:Fallback>
                <p:oleObj name="Document" r:id="rId7" imgW="3238500" imgH="1357884" progId="Word.Document.8">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3817938"/>
                        <a:ext cx="2286000" cy="906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3798" name="Text Box 10"/>
          <p:cNvSpPr txBox="1">
            <a:spLocks noChangeArrowheads="1"/>
          </p:cNvSpPr>
          <p:nvPr/>
        </p:nvSpPr>
        <p:spPr bwMode="auto">
          <a:xfrm>
            <a:off x="3048000" y="2339975"/>
            <a:ext cx="51816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50000"/>
              </a:spcBef>
              <a:spcAft>
                <a:spcPct val="0"/>
              </a:spcAft>
              <a:buClrTx/>
              <a:buSzTx/>
              <a:buFontTx/>
              <a:buNone/>
            </a:pPr>
            <a:r>
              <a:rPr lang="en-US" altLang="en-US" sz="2000"/>
              <a:t>P(C1) = 0/6 = 0     P(C2) = 6/6 = 1</a:t>
            </a:r>
          </a:p>
          <a:p>
            <a:pPr>
              <a:spcBef>
                <a:spcPct val="50000"/>
              </a:spcBef>
              <a:spcAft>
                <a:spcPct val="0"/>
              </a:spcAft>
              <a:buClrTx/>
              <a:buSzTx/>
              <a:buFontTx/>
              <a:buNone/>
            </a:pPr>
            <a:r>
              <a:rPr lang="en-US" altLang="en-US" sz="2000"/>
              <a:t>Gini = 1 – P(C1)</a:t>
            </a:r>
            <a:r>
              <a:rPr lang="en-US" altLang="en-US" sz="2000" baseline="30000"/>
              <a:t>2 </a:t>
            </a:r>
            <a:r>
              <a:rPr lang="en-US" altLang="en-US" sz="2000"/>
              <a:t>– P(C2)</a:t>
            </a:r>
            <a:r>
              <a:rPr lang="en-US" altLang="en-US" sz="2000" baseline="30000"/>
              <a:t>2</a:t>
            </a:r>
            <a:r>
              <a:rPr lang="en-US" altLang="en-US" sz="2000"/>
              <a:t> = 1 – 0 – 1 = 0 </a:t>
            </a:r>
          </a:p>
        </p:txBody>
      </p:sp>
      <p:graphicFrame>
        <p:nvGraphicFramePr>
          <p:cNvPr id="33799" name="Object 11"/>
          <p:cNvGraphicFramePr>
            <a:graphicFrameLocks noChangeAspect="1"/>
          </p:cNvGraphicFramePr>
          <p:nvPr/>
        </p:nvGraphicFramePr>
        <p:xfrm>
          <a:off x="2590800" y="1219200"/>
          <a:ext cx="3352800" cy="736600"/>
        </p:xfrm>
        <a:graphic>
          <a:graphicData uri="http://schemas.openxmlformats.org/presentationml/2006/ole">
            <mc:AlternateContent xmlns:mc="http://schemas.openxmlformats.org/markup-compatibility/2006">
              <mc:Choice xmlns:v="urn:schemas-microsoft-com:vml" Requires="v">
                <p:oleObj spid="_x0000_s34105" name="Equation" r:id="rId9" imgW="1612900" imgH="355600" progId="Equation.3">
                  <p:embed/>
                </p:oleObj>
              </mc:Choice>
              <mc:Fallback>
                <p:oleObj name="Equation" r:id="rId9" imgW="1612900" imgH="355600" progId="Equation.3">
                  <p:embed/>
                  <p:pic>
                    <p:nvPicPr>
                      <p:cNvPr id="0"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90800" y="1219200"/>
                        <a:ext cx="3352800" cy="736600"/>
                      </a:xfrm>
                      <a:prstGeom prst="rect">
                        <a:avLst/>
                      </a:prstGeom>
                      <a:solidFill>
                        <a:srgbClr val="FFFFCC"/>
                      </a:solidFill>
                      <a:ln w="9525">
                        <a:solidFill>
                          <a:schemeClr val="tx1"/>
                        </a:solidFill>
                        <a:miter lim="800000"/>
                        <a:headEnd/>
                        <a:tailEnd/>
                      </a:ln>
                    </p:spPr>
                  </p:pic>
                </p:oleObj>
              </mc:Fallback>
            </mc:AlternateContent>
          </a:graphicData>
        </a:graphic>
      </p:graphicFrame>
      <p:sp>
        <p:nvSpPr>
          <p:cNvPr id="33800" name="Text Box 12"/>
          <p:cNvSpPr txBox="1">
            <a:spLocks noChangeArrowheads="1"/>
          </p:cNvSpPr>
          <p:nvPr/>
        </p:nvSpPr>
        <p:spPr bwMode="auto">
          <a:xfrm>
            <a:off x="3124200" y="3817938"/>
            <a:ext cx="51816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50000"/>
              </a:spcBef>
              <a:spcAft>
                <a:spcPct val="0"/>
              </a:spcAft>
              <a:buClrTx/>
              <a:buSzTx/>
              <a:buFontTx/>
              <a:buNone/>
            </a:pPr>
            <a:r>
              <a:rPr lang="en-US" altLang="en-US" sz="2000"/>
              <a:t>P(C1) = 1/6          P(C2) = 5/6</a:t>
            </a:r>
          </a:p>
          <a:p>
            <a:pPr>
              <a:spcBef>
                <a:spcPct val="50000"/>
              </a:spcBef>
              <a:spcAft>
                <a:spcPct val="0"/>
              </a:spcAft>
              <a:buClrTx/>
              <a:buSzTx/>
              <a:buFontTx/>
              <a:buNone/>
            </a:pPr>
            <a:r>
              <a:rPr lang="en-US" altLang="en-US" sz="2000"/>
              <a:t>Gini = 1 – (1/6)</a:t>
            </a:r>
            <a:r>
              <a:rPr lang="en-US" altLang="en-US" sz="2000" baseline="30000"/>
              <a:t>2 </a:t>
            </a:r>
            <a:r>
              <a:rPr lang="en-US" altLang="en-US" sz="2000"/>
              <a:t>– (5/6)</a:t>
            </a:r>
            <a:r>
              <a:rPr lang="en-US" altLang="en-US" sz="2000" baseline="30000"/>
              <a:t>2</a:t>
            </a:r>
            <a:r>
              <a:rPr lang="en-US" altLang="en-US" sz="2000"/>
              <a:t> = 0.278</a:t>
            </a:r>
          </a:p>
        </p:txBody>
      </p:sp>
      <p:sp>
        <p:nvSpPr>
          <p:cNvPr id="33801" name="Text Box 13"/>
          <p:cNvSpPr txBox="1">
            <a:spLocks noChangeArrowheads="1"/>
          </p:cNvSpPr>
          <p:nvPr/>
        </p:nvSpPr>
        <p:spPr bwMode="auto">
          <a:xfrm>
            <a:off x="3124200" y="5105400"/>
            <a:ext cx="51816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50000"/>
              </a:spcBef>
              <a:spcAft>
                <a:spcPct val="0"/>
              </a:spcAft>
              <a:buClrTx/>
              <a:buSzTx/>
              <a:buFontTx/>
              <a:buNone/>
            </a:pPr>
            <a:r>
              <a:rPr lang="en-US" altLang="en-US" sz="2000"/>
              <a:t>P(C1) = 2/6          P(C2) = 4/6</a:t>
            </a:r>
          </a:p>
          <a:p>
            <a:pPr>
              <a:spcBef>
                <a:spcPct val="50000"/>
              </a:spcBef>
              <a:spcAft>
                <a:spcPct val="0"/>
              </a:spcAft>
              <a:buClrTx/>
              <a:buSzTx/>
              <a:buFontTx/>
              <a:buNone/>
            </a:pPr>
            <a:r>
              <a:rPr lang="en-US" altLang="en-US" sz="2000"/>
              <a:t>Gini = 1 – (2/6)</a:t>
            </a:r>
            <a:r>
              <a:rPr lang="en-US" altLang="en-US" sz="2000" baseline="30000"/>
              <a:t>2 </a:t>
            </a:r>
            <a:r>
              <a:rPr lang="en-US" altLang="en-US" sz="2000"/>
              <a:t>– (4/6)</a:t>
            </a:r>
            <a:r>
              <a:rPr lang="en-US" altLang="en-US" sz="2000" baseline="30000"/>
              <a:t>2</a:t>
            </a:r>
            <a:r>
              <a:rPr lang="en-US" altLang="en-US" sz="2000"/>
              <a:t> = 0.444</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smtClean="0"/>
              <a:t>Splitting Based on GINI</a:t>
            </a:r>
          </a:p>
        </p:txBody>
      </p:sp>
      <p:sp>
        <p:nvSpPr>
          <p:cNvPr id="34819" name="Rectangle 3"/>
          <p:cNvSpPr>
            <a:spLocks noGrp="1" noChangeArrowheads="1"/>
          </p:cNvSpPr>
          <p:nvPr>
            <p:ph type="body" sz="half" idx="1"/>
          </p:nvPr>
        </p:nvSpPr>
        <p:spPr>
          <a:xfrm>
            <a:off x="381000" y="1143000"/>
            <a:ext cx="8382000" cy="4438650"/>
          </a:xfrm>
        </p:spPr>
        <p:txBody>
          <a:bodyPr/>
          <a:lstStyle/>
          <a:p>
            <a:pPr marL="342900" indent="-342900"/>
            <a:r>
              <a:rPr lang="en-US" altLang="en-US" sz="2400" smtClean="0"/>
              <a:t>Used in CART, SLIQ, SPRINT.</a:t>
            </a:r>
          </a:p>
          <a:p>
            <a:pPr marL="342900" indent="-342900"/>
            <a:r>
              <a:rPr lang="en-US" altLang="en-US" sz="2400" smtClean="0"/>
              <a:t>When a node p is split into k partitions (children), the quality of split is computed as,</a:t>
            </a:r>
          </a:p>
          <a:p>
            <a:pPr marL="342900" indent="-342900"/>
            <a:endParaRPr lang="en-US" altLang="en-US" sz="2400" smtClean="0"/>
          </a:p>
          <a:p>
            <a:pPr marL="342900" indent="-342900"/>
            <a:endParaRPr lang="en-US" altLang="en-US" sz="2400" smtClean="0"/>
          </a:p>
          <a:p>
            <a:pPr marL="342900" indent="-342900">
              <a:buFont typeface="Monotype Sorts" pitchFamily="2" charset="2"/>
              <a:buNone/>
            </a:pPr>
            <a:r>
              <a:rPr lang="en-US" altLang="en-US" sz="2400" smtClean="0"/>
              <a:t>	</a:t>
            </a:r>
          </a:p>
          <a:p>
            <a:pPr marL="342900" indent="-342900">
              <a:buFont typeface="Monotype Sorts" pitchFamily="2" charset="2"/>
              <a:buNone/>
            </a:pPr>
            <a:endParaRPr lang="en-US" altLang="en-US" sz="2400" smtClean="0"/>
          </a:p>
          <a:p>
            <a:pPr marL="342900" indent="-342900">
              <a:buFont typeface="Monotype Sorts" pitchFamily="2" charset="2"/>
              <a:buNone/>
            </a:pPr>
            <a:r>
              <a:rPr lang="en-US" altLang="en-US" sz="2400" smtClean="0"/>
              <a:t>	where,	n</a:t>
            </a:r>
            <a:r>
              <a:rPr lang="en-US" altLang="en-US" sz="2400" baseline="-25000" smtClean="0"/>
              <a:t>i</a:t>
            </a:r>
            <a:r>
              <a:rPr lang="en-US" altLang="en-US" sz="2400" smtClean="0"/>
              <a:t> = number of records at child i,</a:t>
            </a:r>
          </a:p>
          <a:p>
            <a:pPr marL="342900" indent="-342900">
              <a:buFont typeface="Monotype Sorts" pitchFamily="2" charset="2"/>
              <a:buNone/>
            </a:pPr>
            <a:r>
              <a:rPr lang="en-US" altLang="en-US" sz="2400" smtClean="0"/>
              <a:t>    			n</a:t>
            </a:r>
            <a:r>
              <a:rPr lang="en-US" altLang="en-US" sz="2400" baseline="-25000" smtClean="0"/>
              <a:t> </a:t>
            </a:r>
            <a:r>
              <a:rPr lang="en-US" altLang="en-US" sz="2400" smtClean="0"/>
              <a:t> = number of records at node p.</a:t>
            </a:r>
            <a:endParaRPr lang="en-US" altLang="en-US" sz="3200" smtClean="0"/>
          </a:p>
        </p:txBody>
      </p:sp>
      <p:graphicFrame>
        <p:nvGraphicFramePr>
          <p:cNvPr id="34820" name="Object 4"/>
          <p:cNvGraphicFramePr>
            <a:graphicFrameLocks noChangeAspect="1"/>
          </p:cNvGraphicFramePr>
          <p:nvPr/>
        </p:nvGraphicFramePr>
        <p:xfrm>
          <a:off x="2667000" y="2590800"/>
          <a:ext cx="3886200" cy="1104900"/>
        </p:xfrm>
        <a:graphic>
          <a:graphicData uri="http://schemas.openxmlformats.org/presentationml/2006/ole">
            <mc:AlternateContent xmlns:mc="http://schemas.openxmlformats.org/markup-compatibility/2006">
              <mc:Choice xmlns:v="urn:schemas-microsoft-com:vml" Requires="v">
                <p:oleObj spid="_x0000_s34896" name="Equation" r:id="rId3" imgW="1511300" imgH="431800" progId="Equation.3">
                  <p:embed/>
                </p:oleObj>
              </mc:Choice>
              <mc:Fallback>
                <p:oleObj name="Equation" r:id="rId3" imgW="1511300" imgH="4318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2590800"/>
                        <a:ext cx="3886200" cy="1104900"/>
                      </a:xfrm>
                      <a:prstGeom prst="rect">
                        <a:avLst/>
                      </a:prstGeom>
                      <a:solidFill>
                        <a:srgbClr val="FFFFCC"/>
                      </a:solidFill>
                      <a:ln w="9525">
                        <a:solidFill>
                          <a:schemeClr val="tx1"/>
                        </a:solidFill>
                        <a:miter lim="800000"/>
                        <a:headEnd/>
                        <a:tailEnd/>
                      </a:ln>
                    </p:spPr>
                  </p:pic>
                </p:oleObj>
              </mc:Fallback>
            </mc:AlternateContent>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228600" y="152400"/>
            <a:ext cx="8610600" cy="533400"/>
          </a:xfrm>
        </p:spPr>
        <p:txBody>
          <a:bodyPr/>
          <a:lstStyle/>
          <a:p>
            <a:r>
              <a:rPr lang="en-US" altLang="en-US" sz="2800" smtClean="0"/>
              <a:t>Binary Attributes: Computing GINI Index</a:t>
            </a:r>
          </a:p>
        </p:txBody>
      </p:sp>
      <p:sp>
        <p:nvSpPr>
          <p:cNvPr id="35843" name="Rectangle 3"/>
          <p:cNvSpPr>
            <a:spLocks noChangeArrowheads="1"/>
          </p:cNvSpPr>
          <p:nvPr/>
        </p:nvSpPr>
        <p:spPr bwMode="auto">
          <a:xfrm>
            <a:off x="304800" y="1143000"/>
            <a:ext cx="8178800"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92100" indent="-2921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800100" indent="-34290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r>
              <a:rPr lang="en-US" altLang="en-US" sz="2400" b="0"/>
              <a:t>Splits into two partitions</a:t>
            </a:r>
          </a:p>
          <a:p>
            <a:r>
              <a:rPr lang="en-US" altLang="en-US" sz="2400" b="0"/>
              <a:t>Effect of Weighing partitions: </a:t>
            </a:r>
          </a:p>
          <a:p>
            <a:pPr lvl="1"/>
            <a:r>
              <a:rPr lang="en-US" altLang="en-US" sz="2400" b="0"/>
              <a:t>Larger and Purer Partitions are sought for.</a:t>
            </a:r>
          </a:p>
        </p:txBody>
      </p:sp>
      <p:sp>
        <p:nvSpPr>
          <p:cNvPr id="35844" name="Oval 4"/>
          <p:cNvSpPr>
            <a:spLocks noChangeArrowheads="1"/>
          </p:cNvSpPr>
          <p:nvPr/>
        </p:nvSpPr>
        <p:spPr bwMode="auto">
          <a:xfrm>
            <a:off x="3657600" y="2862263"/>
            <a:ext cx="1009650" cy="454025"/>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spcAft>
                <a:spcPct val="0"/>
              </a:spcAft>
              <a:buClrTx/>
              <a:buSzTx/>
              <a:buFontTx/>
              <a:buNone/>
            </a:pPr>
            <a:r>
              <a:rPr lang="en-US" altLang="en-US" sz="2000" b="0">
                <a:latin typeface="Times New Roman" pitchFamily="18" charset="0"/>
              </a:rPr>
              <a:t>B?</a:t>
            </a:r>
            <a:endParaRPr lang="en-US" altLang="en-US" sz="2400" b="0">
              <a:latin typeface="Times New Roman" pitchFamily="18" charset="0"/>
            </a:endParaRPr>
          </a:p>
        </p:txBody>
      </p:sp>
      <p:sp>
        <p:nvSpPr>
          <p:cNvPr id="35845" name="Line 5"/>
          <p:cNvSpPr>
            <a:spLocks noChangeShapeType="1"/>
          </p:cNvSpPr>
          <p:nvPr/>
        </p:nvSpPr>
        <p:spPr bwMode="auto">
          <a:xfrm flipH="1">
            <a:off x="3082925" y="3319463"/>
            <a:ext cx="1108075" cy="7254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46" name="Line 6"/>
          <p:cNvSpPr>
            <a:spLocks noChangeShapeType="1"/>
          </p:cNvSpPr>
          <p:nvPr/>
        </p:nvSpPr>
        <p:spPr bwMode="auto">
          <a:xfrm>
            <a:off x="4191000" y="3319463"/>
            <a:ext cx="1184275" cy="7254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47" name="Text Box 7"/>
          <p:cNvSpPr txBox="1">
            <a:spLocks noChangeArrowheads="1"/>
          </p:cNvSpPr>
          <p:nvPr/>
        </p:nvSpPr>
        <p:spPr bwMode="auto">
          <a:xfrm>
            <a:off x="2809875" y="3435350"/>
            <a:ext cx="53975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spcAft>
                <a:spcPct val="0"/>
              </a:spcAft>
              <a:buClrTx/>
              <a:buSzTx/>
              <a:buFontTx/>
              <a:buNone/>
            </a:pPr>
            <a:r>
              <a:rPr lang="en-US" altLang="en-US" sz="1800" b="0">
                <a:latin typeface="Times New Roman" pitchFamily="18" charset="0"/>
              </a:rPr>
              <a:t>Yes</a:t>
            </a:r>
          </a:p>
        </p:txBody>
      </p:sp>
      <p:sp>
        <p:nvSpPr>
          <p:cNvPr id="35848" name="Text Box 8"/>
          <p:cNvSpPr txBox="1">
            <a:spLocks noChangeArrowheads="1"/>
          </p:cNvSpPr>
          <p:nvPr/>
        </p:nvSpPr>
        <p:spPr bwMode="auto">
          <a:xfrm>
            <a:off x="5299075" y="3435350"/>
            <a:ext cx="46355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spcAft>
                <a:spcPct val="0"/>
              </a:spcAft>
              <a:buClrTx/>
              <a:buSzTx/>
              <a:buFontTx/>
              <a:buNone/>
            </a:pPr>
            <a:r>
              <a:rPr lang="en-US" altLang="en-US" sz="1800" b="0">
                <a:latin typeface="Times New Roman" pitchFamily="18" charset="0"/>
              </a:rPr>
              <a:t>No</a:t>
            </a:r>
          </a:p>
        </p:txBody>
      </p:sp>
      <p:sp>
        <p:nvSpPr>
          <p:cNvPr id="35849" name="Rectangle 9"/>
          <p:cNvSpPr>
            <a:spLocks noChangeArrowheads="1"/>
          </p:cNvSpPr>
          <p:nvPr/>
        </p:nvSpPr>
        <p:spPr bwMode="auto">
          <a:xfrm>
            <a:off x="2667000" y="4044950"/>
            <a:ext cx="936625" cy="341313"/>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spcAft>
                <a:spcPct val="0"/>
              </a:spcAft>
              <a:buClrTx/>
              <a:buSzTx/>
              <a:buFontTx/>
              <a:buNone/>
            </a:pPr>
            <a:r>
              <a:rPr lang="en-US" altLang="en-US" sz="1800" b="0">
                <a:latin typeface="Times New Roman" pitchFamily="18" charset="0"/>
              </a:rPr>
              <a:t>Node N1</a:t>
            </a:r>
          </a:p>
        </p:txBody>
      </p:sp>
      <p:sp>
        <p:nvSpPr>
          <p:cNvPr id="35850" name="Rectangle 10"/>
          <p:cNvSpPr>
            <a:spLocks noChangeArrowheads="1"/>
          </p:cNvSpPr>
          <p:nvPr/>
        </p:nvSpPr>
        <p:spPr bwMode="auto">
          <a:xfrm>
            <a:off x="4854575" y="4044950"/>
            <a:ext cx="936625" cy="341313"/>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spcAft>
                <a:spcPct val="0"/>
              </a:spcAft>
              <a:buClrTx/>
              <a:buSzTx/>
              <a:buFontTx/>
              <a:buNone/>
            </a:pPr>
            <a:r>
              <a:rPr lang="en-US" altLang="en-US" sz="1800" b="0">
                <a:latin typeface="Times New Roman" pitchFamily="18" charset="0"/>
              </a:rPr>
              <a:t>Node N2</a:t>
            </a:r>
          </a:p>
        </p:txBody>
      </p:sp>
      <p:graphicFrame>
        <p:nvGraphicFramePr>
          <p:cNvPr id="35851" name="Object 11"/>
          <p:cNvGraphicFramePr>
            <a:graphicFrameLocks noChangeAspect="1"/>
          </p:cNvGraphicFramePr>
          <p:nvPr/>
        </p:nvGraphicFramePr>
        <p:xfrm>
          <a:off x="6553200" y="2590800"/>
          <a:ext cx="1981200" cy="1790700"/>
        </p:xfrm>
        <a:graphic>
          <a:graphicData uri="http://schemas.openxmlformats.org/presentationml/2006/ole">
            <mc:AlternateContent xmlns:mc="http://schemas.openxmlformats.org/markup-compatibility/2006">
              <mc:Choice xmlns:v="urn:schemas-microsoft-com:vml" Requires="v">
                <p:oleObj spid="_x0000_s36005" name="Document" r:id="rId3" imgW="3177540" imgH="3054096" progId="Word.Document.8">
                  <p:embed/>
                </p:oleObj>
              </mc:Choice>
              <mc:Fallback>
                <p:oleObj name="Document" r:id="rId3" imgW="3177540" imgH="3054096" progId="Word.Document.8">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2590800"/>
                        <a:ext cx="1981200" cy="179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852" name="Object 12"/>
          <p:cNvGraphicFramePr>
            <a:graphicFrameLocks noChangeAspect="1"/>
          </p:cNvGraphicFramePr>
          <p:nvPr/>
        </p:nvGraphicFramePr>
        <p:xfrm>
          <a:off x="3276600" y="4648200"/>
          <a:ext cx="1905000" cy="1471613"/>
        </p:xfrm>
        <a:graphic>
          <a:graphicData uri="http://schemas.openxmlformats.org/presentationml/2006/ole">
            <mc:AlternateContent xmlns:mc="http://schemas.openxmlformats.org/markup-compatibility/2006">
              <mc:Choice xmlns:v="urn:schemas-microsoft-com:vml" Requires="v">
                <p:oleObj spid="_x0000_s36006" name="Document" r:id="rId5" imgW="3265932" imgH="2548128" progId="Word.Document.8">
                  <p:embed/>
                </p:oleObj>
              </mc:Choice>
              <mc:Fallback>
                <p:oleObj name="Document" r:id="rId5" imgW="3265932" imgH="2548128" progId="Word.Document.8">
                  <p:embed/>
                  <p:pic>
                    <p:nvPicPr>
                      <p:cNvPr id="0"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4648200"/>
                        <a:ext cx="1905000" cy="1471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5853" name="Text Box 13"/>
          <p:cNvSpPr txBox="1">
            <a:spLocks noChangeArrowheads="1"/>
          </p:cNvSpPr>
          <p:nvPr/>
        </p:nvSpPr>
        <p:spPr bwMode="auto">
          <a:xfrm>
            <a:off x="381000" y="4191000"/>
            <a:ext cx="2438400" cy="207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50000"/>
              </a:spcBef>
              <a:spcAft>
                <a:spcPct val="0"/>
              </a:spcAft>
              <a:buClrTx/>
              <a:buSzTx/>
              <a:buFontTx/>
              <a:buNone/>
            </a:pPr>
            <a:r>
              <a:rPr lang="en-US" altLang="en-US" sz="2000"/>
              <a:t>Gini(N1) </a:t>
            </a:r>
            <a:br>
              <a:rPr lang="en-US" altLang="en-US" sz="2000"/>
            </a:br>
            <a:r>
              <a:rPr lang="en-US" altLang="en-US" sz="2000"/>
              <a:t>= 1 – (5/6)</a:t>
            </a:r>
            <a:r>
              <a:rPr lang="en-US" altLang="en-US" sz="2000" baseline="30000"/>
              <a:t>2 </a:t>
            </a:r>
            <a:r>
              <a:rPr lang="en-US" altLang="en-US" sz="2000"/>
              <a:t>– (2/6)</a:t>
            </a:r>
            <a:r>
              <a:rPr lang="en-US" altLang="en-US" sz="2000" baseline="30000"/>
              <a:t>2</a:t>
            </a:r>
            <a:r>
              <a:rPr lang="en-US" altLang="en-US" sz="2000"/>
              <a:t> </a:t>
            </a:r>
            <a:br>
              <a:rPr lang="en-US" altLang="en-US" sz="2000"/>
            </a:br>
            <a:r>
              <a:rPr lang="en-US" altLang="en-US" sz="2000"/>
              <a:t>= 0.194 </a:t>
            </a:r>
          </a:p>
          <a:p>
            <a:pPr>
              <a:spcBef>
                <a:spcPct val="50000"/>
              </a:spcBef>
              <a:spcAft>
                <a:spcPct val="0"/>
              </a:spcAft>
              <a:buClrTx/>
              <a:buSzTx/>
              <a:buFontTx/>
              <a:buNone/>
            </a:pPr>
            <a:r>
              <a:rPr lang="en-US" altLang="en-US" sz="2000"/>
              <a:t>Gini(N2) </a:t>
            </a:r>
            <a:br>
              <a:rPr lang="en-US" altLang="en-US" sz="2000"/>
            </a:br>
            <a:r>
              <a:rPr lang="en-US" altLang="en-US" sz="2000"/>
              <a:t>= 1 – (1/6)</a:t>
            </a:r>
            <a:r>
              <a:rPr lang="en-US" altLang="en-US" sz="2000" baseline="30000"/>
              <a:t>2 </a:t>
            </a:r>
            <a:r>
              <a:rPr lang="en-US" altLang="en-US" sz="2000"/>
              <a:t>– (4/6)</a:t>
            </a:r>
            <a:r>
              <a:rPr lang="en-US" altLang="en-US" sz="2000" baseline="30000"/>
              <a:t>2</a:t>
            </a:r>
            <a:r>
              <a:rPr lang="en-US" altLang="en-US" sz="2000"/>
              <a:t> </a:t>
            </a:r>
            <a:br>
              <a:rPr lang="en-US" altLang="en-US" sz="2000"/>
            </a:br>
            <a:r>
              <a:rPr lang="en-US" altLang="en-US" sz="2000"/>
              <a:t>= 0.528</a:t>
            </a:r>
          </a:p>
        </p:txBody>
      </p:sp>
      <p:sp>
        <p:nvSpPr>
          <p:cNvPr id="35854" name="Text Box 14"/>
          <p:cNvSpPr txBox="1">
            <a:spLocks noChangeArrowheads="1"/>
          </p:cNvSpPr>
          <p:nvPr/>
        </p:nvSpPr>
        <p:spPr bwMode="auto">
          <a:xfrm>
            <a:off x="5943600" y="4648200"/>
            <a:ext cx="24384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50000"/>
              </a:spcBef>
              <a:spcAft>
                <a:spcPct val="0"/>
              </a:spcAft>
              <a:buClrTx/>
              <a:buSzTx/>
              <a:buFontTx/>
              <a:buNone/>
            </a:pPr>
            <a:r>
              <a:rPr lang="en-US" altLang="en-US" sz="2000"/>
              <a:t>Gini(Children) </a:t>
            </a:r>
            <a:br>
              <a:rPr lang="en-US" altLang="en-US" sz="2000"/>
            </a:br>
            <a:r>
              <a:rPr lang="en-US" altLang="en-US" sz="2000"/>
              <a:t>= 7/12 * 0.194 + </a:t>
            </a:r>
            <a:br>
              <a:rPr lang="en-US" altLang="en-US" sz="2000"/>
            </a:br>
            <a:r>
              <a:rPr lang="en-US" altLang="en-US" sz="2000"/>
              <a:t>   5/12 * 0.528</a:t>
            </a:r>
            <a:br>
              <a:rPr lang="en-US" altLang="en-US" sz="2000"/>
            </a:br>
            <a:r>
              <a:rPr lang="en-US" altLang="en-US" sz="2000"/>
              <a:t>= 0.333</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81000" y="152400"/>
            <a:ext cx="8458200" cy="533400"/>
          </a:xfrm>
        </p:spPr>
        <p:txBody>
          <a:bodyPr/>
          <a:lstStyle/>
          <a:p>
            <a:r>
              <a:rPr lang="en-US" altLang="en-US" sz="2800" smtClean="0"/>
              <a:t>Categorical Attributes: Computing Gini Index</a:t>
            </a:r>
          </a:p>
        </p:txBody>
      </p:sp>
      <p:sp>
        <p:nvSpPr>
          <p:cNvPr id="36867" name="Rectangle 3"/>
          <p:cNvSpPr>
            <a:spLocks noGrp="1" noChangeArrowheads="1"/>
          </p:cNvSpPr>
          <p:nvPr>
            <p:ph type="body" idx="1"/>
          </p:nvPr>
        </p:nvSpPr>
        <p:spPr/>
        <p:txBody>
          <a:bodyPr/>
          <a:lstStyle/>
          <a:p>
            <a:r>
              <a:rPr lang="en-US" altLang="en-US" sz="2400" smtClean="0"/>
              <a:t>For each distinct value, gather counts for each class in the dataset</a:t>
            </a:r>
          </a:p>
          <a:p>
            <a:r>
              <a:rPr lang="en-US" altLang="en-US" sz="2400" smtClean="0"/>
              <a:t>Use the count matrix to make decisions</a:t>
            </a:r>
          </a:p>
        </p:txBody>
      </p:sp>
      <p:graphicFrame>
        <p:nvGraphicFramePr>
          <p:cNvPr id="36868" name="Object 4"/>
          <p:cNvGraphicFramePr>
            <a:graphicFrameLocks noChangeAspect="1"/>
          </p:cNvGraphicFramePr>
          <p:nvPr/>
        </p:nvGraphicFramePr>
        <p:xfrm>
          <a:off x="3886200" y="3810000"/>
          <a:ext cx="2609850" cy="1768475"/>
        </p:xfrm>
        <a:graphic>
          <a:graphicData uri="http://schemas.openxmlformats.org/presentationml/2006/ole">
            <mc:AlternateContent xmlns:mc="http://schemas.openxmlformats.org/markup-compatibility/2006">
              <mc:Choice xmlns:v="urn:schemas-microsoft-com:vml" Requires="v">
                <p:oleObj spid="_x0000_s37099" name="Document" r:id="rId3" imgW="5849112" imgH="4005072" progId="Word.Document.8">
                  <p:embed/>
                </p:oleObj>
              </mc:Choice>
              <mc:Fallback>
                <p:oleObj name="Document" r:id="rId3" imgW="5849112" imgH="4005072" progId="Word.Documen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3810000"/>
                        <a:ext cx="2609850" cy="176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869" name="Object 5"/>
          <p:cNvGraphicFramePr>
            <a:graphicFrameLocks noChangeAspect="1"/>
          </p:cNvGraphicFramePr>
          <p:nvPr/>
        </p:nvGraphicFramePr>
        <p:xfrm>
          <a:off x="6381750" y="3810000"/>
          <a:ext cx="2609850" cy="1768475"/>
        </p:xfrm>
        <a:graphic>
          <a:graphicData uri="http://schemas.openxmlformats.org/presentationml/2006/ole">
            <mc:AlternateContent xmlns:mc="http://schemas.openxmlformats.org/markup-compatibility/2006">
              <mc:Choice xmlns:v="urn:schemas-microsoft-com:vml" Requires="v">
                <p:oleObj spid="_x0000_s37100" name="Document" r:id="rId5" imgW="5849112" imgH="4005072" progId="Word.Document.8">
                  <p:embed/>
                </p:oleObj>
              </mc:Choice>
              <mc:Fallback>
                <p:oleObj name="Document" r:id="rId5" imgW="5849112" imgH="4005072" progId="Word.Document.8">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81750" y="3810000"/>
                        <a:ext cx="2609850" cy="176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870" name="Object 6"/>
          <p:cNvGraphicFramePr>
            <a:graphicFrameLocks noChangeAspect="1"/>
          </p:cNvGraphicFramePr>
          <p:nvPr/>
        </p:nvGraphicFramePr>
        <p:xfrm>
          <a:off x="304800" y="3810000"/>
          <a:ext cx="2744788" cy="1524000"/>
        </p:xfrm>
        <a:graphic>
          <a:graphicData uri="http://schemas.openxmlformats.org/presentationml/2006/ole">
            <mc:AlternateContent xmlns:mc="http://schemas.openxmlformats.org/markup-compatibility/2006">
              <mc:Choice xmlns:v="urn:schemas-microsoft-com:vml" Requires="v">
                <p:oleObj spid="_x0000_s37101" name="Document" r:id="rId7" imgW="6205728" imgH="3191256" progId="Word.Document.8">
                  <p:embed/>
                </p:oleObj>
              </mc:Choice>
              <mc:Fallback>
                <p:oleObj name="Document" r:id="rId7" imgW="6205728" imgH="3191256" progId="Word.Document.8">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 y="3810000"/>
                        <a:ext cx="2744788" cy="152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6871" name="Line 7"/>
          <p:cNvSpPr>
            <a:spLocks noChangeShapeType="1"/>
          </p:cNvSpPr>
          <p:nvPr/>
        </p:nvSpPr>
        <p:spPr bwMode="auto">
          <a:xfrm flipH="1">
            <a:off x="3581400" y="2971800"/>
            <a:ext cx="1588" cy="2438400"/>
          </a:xfrm>
          <a:prstGeom prst="line">
            <a:avLst/>
          </a:prstGeom>
          <a:noFill/>
          <a:ln w="38100">
            <a:solidFill>
              <a:schemeClr val="tx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6872" name="Text Box 8"/>
          <p:cNvSpPr txBox="1">
            <a:spLocks noChangeArrowheads="1"/>
          </p:cNvSpPr>
          <p:nvPr/>
        </p:nvSpPr>
        <p:spPr bwMode="auto">
          <a:xfrm>
            <a:off x="915988" y="2868613"/>
            <a:ext cx="1752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2000" b="0">
                <a:latin typeface="Times New Roman" pitchFamily="18" charset="0"/>
              </a:rPr>
              <a:t>Multi-way split</a:t>
            </a:r>
          </a:p>
        </p:txBody>
      </p:sp>
      <p:sp>
        <p:nvSpPr>
          <p:cNvPr id="36873" name="Text Box 9"/>
          <p:cNvSpPr txBox="1">
            <a:spLocks noChangeArrowheads="1"/>
          </p:cNvSpPr>
          <p:nvPr/>
        </p:nvSpPr>
        <p:spPr bwMode="auto">
          <a:xfrm>
            <a:off x="4719638" y="2868613"/>
            <a:ext cx="31384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spcAft>
                <a:spcPct val="0"/>
              </a:spcAft>
              <a:buClrTx/>
              <a:buSzTx/>
              <a:buFontTx/>
              <a:buNone/>
            </a:pPr>
            <a:r>
              <a:rPr lang="en-US" altLang="en-US" sz="2000" b="0">
                <a:latin typeface="Times New Roman" pitchFamily="18" charset="0"/>
              </a:rPr>
              <a:t>Two-way split </a:t>
            </a:r>
          </a:p>
          <a:p>
            <a:pPr algn="ctr">
              <a:spcBef>
                <a:spcPct val="0"/>
              </a:spcBef>
              <a:spcAft>
                <a:spcPct val="0"/>
              </a:spcAft>
              <a:buClrTx/>
              <a:buSzTx/>
              <a:buFontTx/>
              <a:buNone/>
            </a:pPr>
            <a:r>
              <a:rPr lang="en-US" altLang="en-US" sz="2000" b="0">
                <a:latin typeface="Times New Roman" pitchFamily="18" charset="0"/>
              </a:rPr>
              <a:t>(find best partition of values)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Grp="1" noChangeArrowheads="1"/>
          </p:cNvSpPr>
          <p:nvPr>
            <p:ph type="title"/>
          </p:nvPr>
        </p:nvSpPr>
        <p:spPr/>
        <p:txBody>
          <a:bodyPr/>
          <a:lstStyle/>
          <a:p>
            <a:r>
              <a:rPr lang="en-US" altLang="en-US" sz="2800" smtClean="0"/>
              <a:t>Continuous Attributes: Computing Gini Index</a:t>
            </a:r>
          </a:p>
        </p:txBody>
      </p:sp>
      <p:sp>
        <p:nvSpPr>
          <p:cNvPr id="37891" name="Rectangle 5"/>
          <p:cNvSpPr>
            <a:spLocks noGrp="1" noChangeArrowheads="1"/>
          </p:cNvSpPr>
          <p:nvPr>
            <p:ph type="body" sz="half" idx="1"/>
          </p:nvPr>
        </p:nvSpPr>
        <p:spPr>
          <a:xfrm>
            <a:off x="411163" y="1143000"/>
            <a:ext cx="4999037" cy="5181600"/>
          </a:xfrm>
        </p:spPr>
        <p:txBody>
          <a:bodyPr/>
          <a:lstStyle/>
          <a:p>
            <a:pPr>
              <a:lnSpc>
                <a:spcPct val="90000"/>
              </a:lnSpc>
            </a:pPr>
            <a:r>
              <a:rPr lang="en-US" altLang="en-US" sz="2000" smtClean="0"/>
              <a:t>Use Binary Decisions based on one value</a:t>
            </a:r>
          </a:p>
          <a:p>
            <a:pPr>
              <a:lnSpc>
                <a:spcPct val="90000"/>
              </a:lnSpc>
            </a:pPr>
            <a:r>
              <a:rPr lang="en-US" altLang="en-US" sz="2000" smtClean="0"/>
              <a:t>Several Choices for the splitting value</a:t>
            </a:r>
          </a:p>
          <a:p>
            <a:pPr lvl="1">
              <a:lnSpc>
                <a:spcPct val="90000"/>
              </a:lnSpc>
            </a:pPr>
            <a:r>
              <a:rPr lang="en-US" altLang="en-US" sz="2000" smtClean="0"/>
              <a:t>Number of possible splitting values </a:t>
            </a:r>
            <a:br>
              <a:rPr lang="en-US" altLang="en-US" sz="2000" smtClean="0"/>
            </a:br>
            <a:r>
              <a:rPr lang="en-US" altLang="en-US" sz="2000" smtClean="0"/>
              <a:t>= Number of distinct values</a:t>
            </a:r>
          </a:p>
          <a:p>
            <a:pPr>
              <a:lnSpc>
                <a:spcPct val="90000"/>
              </a:lnSpc>
            </a:pPr>
            <a:r>
              <a:rPr lang="en-US" altLang="en-US" sz="2000" smtClean="0"/>
              <a:t>Each splitting value has a count matrix associated with it</a:t>
            </a:r>
          </a:p>
          <a:p>
            <a:pPr lvl="1">
              <a:lnSpc>
                <a:spcPct val="90000"/>
              </a:lnSpc>
            </a:pPr>
            <a:r>
              <a:rPr lang="en-US" altLang="en-US" sz="2000" smtClean="0"/>
              <a:t>Class counts in each of the partitions, A &lt; v and A </a:t>
            </a:r>
            <a:r>
              <a:rPr lang="en-US" altLang="en-US" sz="2000" smtClean="0">
                <a:sym typeface="Symbol" pitchFamily="18" charset="2"/>
              </a:rPr>
              <a:t></a:t>
            </a:r>
            <a:r>
              <a:rPr lang="en-US" altLang="en-US" sz="2000" smtClean="0"/>
              <a:t> v</a:t>
            </a:r>
          </a:p>
          <a:p>
            <a:pPr>
              <a:lnSpc>
                <a:spcPct val="90000"/>
              </a:lnSpc>
            </a:pPr>
            <a:r>
              <a:rPr lang="en-US" altLang="en-US" sz="2000" smtClean="0"/>
              <a:t>Simple method to choose best v</a:t>
            </a:r>
          </a:p>
          <a:p>
            <a:pPr lvl="1">
              <a:lnSpc>
                <a:spcPct val="90000"/>
              </a:lnSpc>
            </a:pPr>
            <a:r>
              <a:rPr lang="en-US" altLang="en-US" sz="2000" smtClean="0"/>
              <a:t>For each v, scan the database to gather count matrix and compute its Gini index</a:t>
            </a:r>
          </a:p>
          <a:p>
            <a:pPr lvl="1">
              <a:lnSpc>
                <a:spcPct val="90000"/>
              </a:lnSpc>
            </a:pPr>
            <a:r>
              <a:rPr lang="en-US" altLang="en-US" sz="2000" smtClean="0"/>
              <a:t>Computationally Inefficient! Repetition of work.</a:t>
            </a:r>
          </a:p>
        </p:txBody>
      </p:sp>
      <p:graphicFrame>
        <p:nvGraphicFramePr>
          <p:cNvPr id="37892" name="Object 6"/>
          <p:cNvGraphicFramePr>
            <a:graphicFrameLocks noGrp="1" noChangeAspect="1"/>
          </p:cNvGraphicFramePr>
          <p:nvPr>
            <p:ph sz="quarter" idx="2"/>
          </p:nvPr>
        </p:nvGraphicFramePr>
        <p:xfrm>
          <a:off x="5607050" y="1143000"/>
          <a:ext cx="3213100" cy="3429000"/>
        </p:xfrm>
        <a:graphic>
          <a:graphicData uri="http://schemas.openxmlformats.org/presentationml/2006/ole">
            <mc:AlternateContent xmlns:mc="http://schemas.openxmlformats.org/markup-compatibility/2006">
              <mc:Choice xmlns:v="urn:schemas-microsoft-com:vml" Requires="v">
                <p:oleObj spid="_x0000_s38044" name="Document" r:id="rId3" imgW="5415994" imgH="5779818" progId="Word.Document.8">
                  <p:embed/>
                </p:oleObj>
              </mc:Choice>
              <mc:Fallback>
                <p:oleObj name="Document" r:id="rId3" imgW="5415994" imgH="5779818" progId="Word.Document.8">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r="4274"/>
                      <a:stretch>
                        <a:fillRect/>
                      </a:stretch>
                    </p:blipFill>
                    <p:spPr bwMode="auto">
                      <a:xfrm>
                        <a:off x="5607050" y="1143000"/>
                        <a:ext cx="3213100"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893" name="Object 8"/>
          <p:cNvGraphicFramePr>
            <a:graphicFrameLocks noGrp="1" noChangeAspect="1"/>
          </p:cNvGraphicFramePr>
          <p:nvPr>
            <p:ph sz="quarter" idx="3"/>
          </p:nvPr>
        </p:nvGraphicFramePr>
        <p:xfrm>
          <a:off x="6950075" y="4572000"/>
          <a:ext cx="1050925" cy="1676400"/>
        </p:xfrm>
        <a:graphic>
          <a:graphicData uri="http://schemas.openxmlformats.org/presentationml/2006/ole">
            <mc:AlternateContent xmlns:mc="http://schemas.openxmlformats.org/markup-compatibility/2006">
              <mc:Choice xmlns:v="urn:schemas-microsoft-com:vml" Requires="v">
                <p:oleObj spid="_x0000_s38045" name="Visio" r:id="rId5" imgW="1611935" imgH="2570756" progId="Visio.Drawing.6">
                  <p:embed/>
                </p:oleObj>
              </mc:Choice>
              <mc:Fallback>
                <p:oleObj name="Visio" r:id="rId5" imgW="1611935" imgH="2570756" progId="Visio.Drawing.6">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50075" y="4572000"/>
                        <a:ext cx="1050925"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28600" y="152400"/>
            <a:ext cx="8686800" cy="533400"/>
          </a:xfrm>
        </p:spPr>
        <p:txBody>
          <a:bodyPr/>
          <a:lstStyle/>
          <a:p>
            <a:r>
              <a:rPr lang="en-US" altLang="en-US" sz="2800" smtClean="0"/>
              <a:t>Continuous Attributes: Computing Gini Index...</a:t>
            </a:r>
          </a:p>
        </p:txBody>
      </p:sp>
      <p:sp>
        <p:nvSpPr>
          <p:cNvPr id="38915" name="Rectangle 3"/>
          <p:cNvSpPr>
            <a:spLocks noGrp="1" noChangeArrowheads="1"/>
          </p:cNvSpPr>
          <p:nvPr>
            <p:ph type="body" idx="1"/>
          </p:nvPr>
        </p:nvSpPr>
        <p:spPr>
          <a:xfrm>
            <a:off x="381000" y="1219200"/>
            <a:ext cx="8178800" cy="1524000"/>
          </a:xfrm>
          <a:noFill/>
        </p:spPr>
        <p:txBody>
          <a:bodyPr/>
          <a:lstStyle/>
          <a:p>
            <a:pPr marL="342900" indent="-342900">
              <a:lnSpc>
                <a:spcPct val="90000"/>
              </a:lnSpc>
            </a:pPr>
            <a:r>
              <a:rPr lang="en-US" altLang="en-US" sz="2000" smtClean="0"/>
              <a:t>For efficient computation: for each attribute,</a:t>
            </a:r>
          </a:p>
          <a:p>
            <a:pPr marL="742950" lvl="1" indent="-285750">
              <a:lnSpc>
                <a:spcPct val="90000"/>
              </a:lnSpc>
            </a:pPr>
            <a:r>
              <a:rPr lang="en-US" altLang="en-US" sz="2000" smtClean="0"/>
              <a:t>Sort the attribute on values</a:t>
            </a:r>
          </a:p>
          <a:p>
            <a:pPr marL="742950" lvl="1" indent="-285750">
              <a:lnSpc>
                <a:spcPct val="90000"/>
              </a:lnSpc>
            </a:pPr>
            <a:r>
              <a:rPr lang="en-US" altLang="en-US" sz="2000" smtClean="0"/>
              <a:t>Linearly scan these values, each time updating the count matrix and computing gini index</a:t>
            </a:r>
          </a:p>
          <a:p>
            <a:pPr marL="742950" lvl="1" indent="-285750">
              <a:lnSpc>
                <a:spcPct val="90000"/>
              </a:lnSpc>
            </a:pPr>
            <a:r>
              <a:rPr lang="en-US" altLang="en-US" sz="2000" smtClean="0"/>
              <a:t>Choose the split position that has the least gini index</a:t>
            </a:r>
          </a:p>
        </p:txBody>
      </p:sp>
      <p:grpSp>
        <p:nvGrpSpPr>
          <p:cNvPr id="38916" name="Group 10"/>
          <p:cNvGrpSpPr>
            <a:grpSpLocks/>
          </p:cNvGrpSpPr>
          <p:nvPr/>
        </p:nvGrpSpPr>
        <p:grpSpPr bwMode="auto">
          <a:xfrm>
            <a:off x="76200" y="3321050"/>
            <a:ext cx="9182100" cy="2622550"/>
            <a:chOff x="144" y="2360"/>
            <a:chExt cx="5784" cy="1652"/>
          </a:xfrm>
        </p:grpSpPr>
        <p:graphicFrame>
          <p:nvGraphicFramePr>
            <p:cNvPr id="38917" name="Object 4"/>
            <p:cNvGraphicFramePr>
              <a:graphicFrameLocks noChangeAspect="1"/>
            </p:cNvGraphicFramePr>
            <p:nvPr/>
          </p:nvGraphicFramePr>
          <p:xfrm>
            <a:off x="956" y="2360"/>
            <a:ext cx="4972" cy="1652"/>
          </p:xfrm>
          <a:graphic>
            <a:graphicData uri="http://schemas.openxmlformats.org/presentationml/2006/ole">
              <mc:AlternateContent xmlns:mc="http://schemas.openxmlformats.org/markup-compatibility/2006">
                <mc:Choice xmlns:v="urn:schemas-microsoft-com:vml" Requires="v">
                  <p:oleObj spid="_x0000_s38998" name="Document" r:id="rId3" imgW="10585704" imgH="3558540" progId="Word.Document.8">
                    <p:embed/>
                  </p:oleObj>
                </mc:Choice>
                <mc:Fallback>
                  <p:oleObj name="Document" r:id="rId3" imgW="10585704" imgH="3558540" progId="Word.Documen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6" y="2360"/>
                          <a:ext cx="4972" cy="16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8918" name="Line 5"/>
            <p:cNvSpPr>
              <a:spLocks noChangeShapeType="1"/>
            </p:cNvSpPr>
            <p:nvPr/>
          </p:nvSpPr>
          <p:spPr bwMode="auto">
            <a:xfrm>
              <a:off x="1152" y="2880"/>
              <a:ext cx="192" cy="1"/>
            </a:xfrm>
            <a:prstGeom prst="line">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38919" name="Group 6"/>
            <p:cNvGrpSpPr>
              <a:grpSpLocks/>
            </p:cNvGrpSpPr>
            <p:nvPr/>
          </p:nvGrpSpPr>
          <p:grpSpPr bwMode="auto">
            <a:xfrm>
              <a:off x="144" y="2928"/>
              <a:ext cx="1200" cy="212"/>
              <a:chOff x="144" y="2832"/>
              <a:chExt cx="1200" cy="212"/>
            </a:xfrm>
          </p:grpSpPr>
          <p:sp>
            <p:nvSpPr>
              <p:cNvPr id="38921" name="Text Box 7"/>
              <p:cNvSpPr txBox="1">
                <a:spLocks noChangeArrowheads="1"/>
              </p:cNvSpPr>
              <p:nvPr/>
            </p:nvSpPr>
            <p:spPr bwMode="auto">
              <a:xfrm>
                <a:off x="144" y="2832"/>
                <a:ext cx="100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defTabSz="9271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defTabSz="92710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defTabSz="9271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defTabSz="927100">
                  <a:spcBef>
                    <a:spcPct val="20000"/>
                  </a:spcBef>
                  <a:buSzPct val="100000"/>
                  <a:buChar char="–"/>
                  <a:defRPr sz="2000">
                    <a:solidFill>
                      <a:schemeClr val="tx1"/>
                    </a:solidFill>
                    <a:latin typeface="Times New Roman" pitchFamily="18" charset="0"/>
                  </a:defRPr>
                </a:lvl4pPr>
                <a:lvl5pPr marL="2057400" indent="-228600" defTabSz="927100">
                  <a:spcBef>
                    <a:spcPct val="20000"/>
                  </a:spcBef>
                  <a:buSzPct val="100000"/>
                  <a:buChar char="•"/>
                  <a:defRPr sz="2000">
                    <a:solidFill>
                      <a:schemeClr val="tx1"/>
                    </a:solidFill>
                    <a:latin typeface="Times New Roman" pitchFamily="18" charset="0"/>
                  </a:defRPr>
                </a:lvl5pPr>
                <a:lvl6pPr marL="2514600" indent="-228600" defTabSz="9271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defTabSz="9271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defTabSz="9271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defTabSz="9271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20000"/>
                  </a:spcBef>
                  <a:spcAft>
                    <a:spcPct val="0"/>
                  </a:spcAft>
                  <a:buClr>
                    <a:schemeClr val="accent2"/>
                  </a:buClr>
                  <a:buSzTx/>
                  <a:buFont typeface="Monotype Sorts" pitchFamily="2" charset="2"/>
                  <a:buNone/>
                </a:pPr>
                <a:r>
                  <a:rPr kumimoji="1" lang="en-US" altLang="en-US" sz="1600"/>
                  <a:t>Split Positions</a:t>
                </a:r>
              </a:p>
            </p:txBody>
          </p:sp>
          <p:sp>
            <p:nvSpPr>
              <p:cNvPr id="38922" name="Line 8"/>
              <p:cNvSpPr>
                <a:spLocks noChangeShapeType="1"/>
              </p:cNvSpPr>
              <p:nvPr/>
            </p:nvSpPr>
            <p:spPr bwMode="auto">
              <a:xfrm>
                <a:off x="1152" y="2976"/>
                <a:ext cx="192" cy="0"/>
              </a:xfrm>
              <a:prstGeom prst="line">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38920" name="Text Box 9"/>
            <p:cNvSpPr txBox="1">
              <a:spLocks noChangeArrowheads="1"/>
            </p:cNvSpPr>
            <p:nvPr/>
          </p:nvSpPr>
          <p:spPr bwMode="auto">
            <a:xfrm>
              <a:off x="144" y="2736"/>
              <a:ext cx="100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50000"/>
                </a:spcBef>
                <a:spcAft>
                  <a:spcPct val="0"/>
                </a:spcAft>
                <a:buClrTx/>
                <a:buSzTx/>
                <a:buFontTx/>
                <a:buNone/>
              </a:pPr>
              <a:r>
                <a:rPr lang="en-US" altLang="en-US" sz="1600"/>
                <a:t>Sorted Values</a:t>
              </a:r>
            </a:p>
          </p:txBody>
        </p:sp>
      </p:grpSp>
      <p:sp>
        <p:nvSpPr>
          <p:cNvPr id="2" name="TextBox 1"/>
          <p:cNvSpPr txBox="1"/>
          <p:nvPr/>
        </p:nvSpPr>
        <p:spPr>
          <a:xfrm>
            <a:off x="1447800" y="5970482"/>
            <a:ext cx="3810000" cy="338554"/>
          </a:xfrm>
          <a:prstGeom prst="rect">
            <a:avLst/>
          </a:prstGeom>
          <a:noFill/>
        </p:spPr>
        <p:txBody>
          <a:bodyPr wrap="square" rtlCol="0">
            <a:spAutoFit/>
          </a:bodyPr>
          <a:lstStyle/>
          <a:p>
            <a:r>
              <a:rPr lang="en-US" sz="1600" dirty="0" smtClean="0">
                <a:solidFill>
                  <a:srgbClr val="00B050"/>
                </a:solidFill>
              </a:rPr>
              <a:t>Why 55 and 220  are not  needed?</a:t>
            </a:r>
            <a:endParaRPr lang="en-US" sz="1600" dirty="0">
              <a:solidFill>
                <a:srgbClr val="00B05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sz="2800" smtClean="0"/>
              <a:t>Alternative Splitting Criteria based on INFO</a:t>
            </a:r>
            <a:endParaRPr lang="en-US" altLang="en-US" smtClean="0"/>
          </a:p>
        </p:txBody>
      </p:sp>
      <p:sp>
        <p:nvSpPr>
          <p:cNvPr id="39939" name="Rectangle 3"/>
          <p:cNvSpPr>
            <a:spLocks noGrp="1" noChangeArrowheads="1"/>
          </p:cNvSpPr>
          <p:nvPr>
            <p:ph type="body" idx="1"/>
          </p:nvPr>
        </p:nvSpPr>
        <p:spPr>
          <a:xfrm>
            <a:off x="152400" y="1143000"/>
            <a:ext cx="8763000" cy="5181600"/>
          </a:xfrm>
        </p:spPr>
        <p:txBody>
          <a:bodyPr/>
          <a:lstStyle/>
          <a:p>
            <a:pPr marL="342900" indent="-342900"/>
            <a:r>
              <a:rPr lang="en-US" altLang="en-US" smtClean="0"/>
              <a:t>Entropy at a given node t:</a:t>
            </a:r>
          </a:p>
          <a:p>
            <a:pPr marL="742950" lvl="1" indent="-285750"/>
            <a:endParaRPr lang="en-US" altLang="en-US" smtClean="0"/>
          </a:p>
          <a:p>
            <a:pPr lvl="4"/>
            <a:endParaRPr lang="en-US" altLang="en-US" smtClean="0"/>
          </a:p>
          <a:p>
            <a:pPr marL="1085850" lvl="2" indent="-228600">
              <a:buFont typeface="Wingdings" pitchFamily="2" charset="2"/>
              <a:buNone/>
            </a:pPr>
            <a:r>
              <a:rPr lang="en-US" altLang="en-US" sz="2000" smtClean="0"/>
              <a:t>(NOTE: </a:t>
            </a:r>
            <a:r>
              <a:rPr lang="en-US" altLang="en-US" sz="2000" i="1" smtClean="0">
                <a:latin typeface="Times New Roman" pitchFamily="18" charset="0"/>
              </a:rPr>
              <a:t>p( j | t) </a:t>
            </a:r>
            <a:r>
              <a:rPr lang="en-US" altLang="en-US" sz="2000" smtClean="0"/>
              <a:t>is the relative frequency of class j at node t).</a:t>
            </a:r>
            <a:endParaRPr lang="en-US" altLang="en-US" smtClean="0"/>
          </a:p>
          <a:p>
            <a:pPr marL="742950" lvl="1" indent="-285750"/>
            <a:r>
              <a:rPr lang="en-US" altLang="en-US" smtClean="0"/>
              <a:t>Measures homogeneity of a node. </a:t>
            </a:r>
          </a:p>
          <a:p>
            <a:pPr marL="1085850" lvl="2" indent="-228600"/>
            <a:r>
              <a:rPr lang="en-US" altLang="en-US" smtClean="0"/>
              <a:t>Maximum (log n</a:t>
            </a:r>
            <a:r>
              <a:rPr lang="en-US" altLang="en-US" baseline="-25000" smtClean="0"/>
              <a:t>c</a:t>
            </a:r>
            <a:r>
              <a:rPr lang="en-US" altLang="en-US" smtClean="0"/>
              <a:t>) when records are equally distributed among all classes implying least information</a:t>
            </a:r>
          </a:p>
          <a:p>
            <a:pPr marL="1085850" lvl="2" indent="-228600"/>
            <a:r>
              <a:rPr lang="en-US" altLang="en-US" smtClean="0"/>
              <a:t>Minimum (0.0) when all records belong to one class, implying most information</a:t>
            </a:r>
          </a:p>
          <a:p>
            <a:pPr marL="742950" lvl="1" indent="-285750"/>
            <a:r>
              <a:rPr lang="en-US" altLang="en-US" smtClean="0"/>
              <a:t>Entropy based computations are similar to the GINI index computations</a:t>
            </a:r>
          </a:p>
        </p:txBody>
      </p:sp>
      <p:graphicFrame>
        <p:nvGraphicFramePr>
          <p:cNvPr id="39940" name="Object 4"/>
          <p:cNvGraphicFramePr>
            <a:graphicFrameLocks noChangeAspect="1"/>
          </p:cNvGraphicFramePr>
          <p:nvPr/>
        </p:nvGraphicFramePr>
        <p:xfrm>
          <a:off x="2057400" y="1752600"/>
          <a:ext cx="5803900" cy="615950"/>
        </p:xfrm>
        <a:graphic>
          <a:graphicData uri="http://schemas.openxmlformats.org/presentationml/2006/ole">
            <mc:AlternateContent xmlns:mc="http://schemas.openxmlformats.org/markup-compatibility/2006">
              <mc:Choice xmlns:v="urn:schemas-microsoft-com:vml" Requires="v">
                <p:oleObj spid="_x0000_s40016" name="Equation" r:id="rId3" imgW="4165600" imgH="444500" progId="Equation.3">
                  <p:embed/>
                </p:oleObj>
              </mc:Choice>
              <mc:Fallback>
                <p:oleObj name="Equation" r:id="rId3" imgW="4165600" imgH="4445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1752600"/>
                        <a:ext cx="5803900" cy="615950"/>
                      </a:xfrm>
                      <a:prstGeom prst="rect">
                        <a:avLst/>
                      </a:prstGeom>
                      <a:solidFill>
                        <a:srgbClr val="FFFFCC"/>
                      </a:solidFill>
                      <a:ln w="9525">
                        <a:solidFill>
                          <a:schemeClr val="tx1"/>
                        </a:solidFill>
                        <a:miter lim="800000"/>
                        <a:headEnd/>
                        <a:tailEnd/>
                      </a:ln>
                    </p:spPr>
                  </p:pic>
                </p:oleObj>
              </mc:Fallback>
            </mc:AlternateContent>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smtClean="0"/>
              <a:t>Examples of Classification Task</a:t>
            </a:r>
          </a:p>
        </p:txBody>
      </p:sp>
      <p:sp>
        <p:nvSpPr>
          <p:cNvPr id="5123" name="Rectangle 3"/>
          <p:cNvSpPr>
            <a:spLocks noGrp="1" noChangeArrowheads="1"/>
          </p:cNvSpPr>
          <p:nvPr>
            <p:ph type="body" idx="1"/>
          </p:nvPr>
        </p:nvSpPr>
        <p:spPr/>
        <p:txBody>
          <a:bodyPr/>
          <a:lstStyle/>
          <a:p>
            <a:r>
              <a:rPr lang="en-US" altLang="en-US" smtClean="0"/>
              <a:t>Predicting tumor cells as benign or malignant</a:t>
            </a:r>
          </a:p>
          <a:p>
            <a:pPr lvl="4"/>
            <a:endParaRPr lang="en-US" altLang="en-US" smtClean="0"/>
          </a:p>
          <a:p>
            <a:r>
              <a:rPr lang="en-US" altLang="en-US" smtClean="0"/>
              <a:t>Classifying credit card transactions </a:t>
            </a:r>
            <a:br>
              <a:rPr lang="en-US" altLang="en-US" smtClean="0"/>
            </a:br>
            <a:r>
              <a:rPr lang="en-US" altLang="en-US" smtClean="0"/>
              <a:t>as legitimate or fraudulent</a:t>
            </a:r>
          </a:p>
          <a:p>
            <a:pPr lvl="4"/>
            <a:endParaRPr lang="en-US" altLang="en-US" smtClean="0"/>
          </a:p>
          <a:p>
            <a:r>
              <a:rPr lang="en-US" altLang="en-US" smtClean="0"/>
              <a:t>Classifying secondary structures of protein </a:t>
            </a:r>
            <a:br>
              <a:rPr lang="en-US" altLang="en-US" smtClean="0"/>
            </a:br>
            <a:r>
              <a:rPr lang="en-US" altLang="en-US" smtClean="0"/>
              <a:t>as alpha-helix, beta-sheet, or random </a:t>
            </a:r>
            <a:br>
              <a:rPr lang="en-US" altLang="en-US" smtClean="0"/>
            </a:br>
            <a:r>
              <a:rPr lang="en-US" altLang="en-US" smtClean="0"/>
              <a:t>coil</a:t>
            </a:r>
          </a:p>
          <a:p>
            <a:pPr lvl="4"/>
            <a:endParaRPr lang="en-US" altLang="en-US" smtClean="0"/>
          </a:p>
          <a:p>
            <a:r>
              <a:rPr lang="en-US" altLang="en-US" smtClean="0"/>
              <a:t>Categorizing news stories as finance, </a:t>
            </a:r>
            <a:br>
              <a:rPr lang="en-US" altLang="en-US" smtClean="0"/>
            </a:br>
            <a:r>
              <a:rPr lang="en-US" altLang="en-US" smtClean="0"/>
              <a:t>weather, entertainment, sports, etc</a:t>
            </a:r>
          </a:p>
        </p:txBody>
      </p:sp>
      <p:grpSp>
        <p:nvGrpSpPr>
          <p:cNvPr id="5124" name="Group 4"/>
          <p:cNvGrpSpPr>
            <a:grpSpLocks/>
          </p:cNvGrpSpPr>
          <p:nvPr/>
        </p:nvGrpSpPr>
        <p:grpSpPr bwMode="auto">
          <a:xfrm>
            <a:off x="6629400" y="1828800"/>
            <a:ext cx="2057400" cy="1417638"/>
            <a:chOff x="3360" y="768"/>
            <a:chExt cx="1296" cy="893"/>
          </a:xfrm>
        </p:grpSpPr>
        <p:pic>
          <p:nvPicPr>
            <p:cNvPr id="5126" name="Picture 5" descr="story-3dimensional-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8" y="768"/>
              <a:ext cx="1238" cy="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127" name="Object 6"/>
            <p:cNvGraphicFramePr>
              <a:graphicFrameLocks noChangeAspect="1"/>
            </p:cNvGraphicFramePr>
            <p:nvPr/>
          </p:nvGraphicFramePr>
          <p:xfrm>
            <a:off x="3370" y="1155"/>
            <a:ext cx="432" cy="429"/>
          </p:xfrm>
          <a:graphic>
            <a:graphicData uri="http://schemas.openxmlformats.org/presentationml/2006/ole">
              <mc:AlternateContent xmlns:mc="http://schemas.openxmlformats.org/markup-compatibility/2006">
                <mc:Choice xmlns:v="urn:schemas-microsoft-com:vml" Requires="v">
                  <p:oleObj spid="_x0000_s5279" name="VISIO" r:id="rId4" imgW="617220" imgH="615696" progId="Visio.Drawing.6">
                    <p:embed/>
                  </p:oleObj>
                </mc:Choice>
                <mc:Fallback>
                  <p:oleObj name="VISIO" r:id="rId4" imgW="617220" imgH="615696" progId="Visio.Drawing.6">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70" y="1155"/>
                          <a:ext cx="432" cy="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8" name="Object 7"/>
            <p:cNvGraphicFramePr>
              <a:graphicFrameLocks noChangeAspect="1"/>
            </p:cNvGraphicFramePr>
            <p:nvPr/>
          </p:nvGraphicFramePr>
          <p:xfrm>
            <a:off x="3360" y="912"/>
            <a:ext cx="432" cy="355"/>
          </p:xfrm>
          <a:graphic>
            <a:graphicData uri="http://schemas.openxmlformats.org/presentationml/2006/ole">
              <mc:AlternateContent xmlns:mc="http://schemas.openxmlformats.org/markup-compatibility/2006">
                <mc:Choice xmlns:v="urn:schemas-microsoft-com:vml" Requires="v">
                  <p:oleObj spid="_x0000_s5280" name="VISIO" r:id="rId6" imgW="806196" imgH="662940" progId="Visio.Drawing.6">
                    <p:embed/>
                  </p:oleObj>
                </mc:Choice>
                <mc:Fallback>
                  <p:oleObj name="VISIO" r:id="rId6" imgW="806196" imgH="662940" progId="Visio.Drawing.6">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60" y="912"/>
                          <a:ext cx="432" cy="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pic>
        <p:nvPicPr>
          <p:cNvPr id="5125" name="Picture 8" descr="pr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75488" y="3886200"/>
            <a:ext cx="1535112" cy="231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en-US" smtClean="0"/>
              <a:t>Examples for computing Entropy</a:t>
            </a:r>
          </a:p>
        </p:txBody>
      </p:sp>
      <p:graphicFrame>
        <p:nvGraphicFramePr>
          <p:cNvPr id="40963" name="Object 3"/>
          <p:cNvGraphicFramePr>
            <a:graphicFrameLocks noChangeAspect="1"/>
          </p:cNvGraphicFramePr>
          <p:nvPr/>
        </p:nvGraphicFramePr>
        <p:xfrm>
          <a:off x="304800" y="2339975"/>
          <a:ext cx="2362200" cy="936625"/>
        </p:xfrm>
        <a:graphic>
          <a:graphicData uri="http://schemas.openxmlformats.org/presentationml/2006/ole">
            <mc:AlternateContent xmlns:mc="http://schemas.openxmlformats.org/markup-compatibility/2006">
              <mc:Choice xmlns:v="urn:schemas-microsoft-com:vml" Requires="v">
                <p:oleObj spid="_x0000_s41270" name="Document" r:id="rId3" imgW="3238500" imgH="1357884" progId="Word.Document.8">
                  <p:embed/>
                </p:oleObj>
              </mc:Choice>
              <mc:Fallback>
                <p:oleObj name="Document" r:id="rId3" imgW="3238500" imgH="1357884" progId="Word.Documen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339975"/>
                        <a:ext cx="2362200" cy="936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0964" name="Object 4"/>
          <p:cNvGraphicFramePr>
            <a:graphicFrameLocks noChangeAspect="1"/>
          </p:cNvGraphicFramePr>
          <p:nvPr/>
        </p:nvGraphicFramePr>
        <p:xfrm>
          <a:off x="381000" y="5181600"/>
          <a:ext cx="2286000" cy="938213"/>
        </p:xfrm>
        <a:graphic>
          <a:graphicData uri="http://schemas.openxmlformats.org/presentationml/2006/ole">
            <mc:AlternateContent xmlns:mc="http://schemas.openxmlformats.org/markup-compatibility/2006">
              <mc:Choice xmlns:v="urn:schemas-microsoft-com:vml" Requires="v">
                <p:oleObj spid="_x0000_s41271" name="Document" r:id="rId5" imgW="3238500" imgH="1382268" progId="Word.Document.8">
                  <p:embed/>
                </p:oleObj>
              </mc:Choice>
              <mc:Fallback>
                <p:oleObj name="Document" r:id="rId5" imgW="3238500" imgH="1382268" progId="Word.Document.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5181600"/>
                        <a:ext cx="2286000" cy="938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0965" name="Object 5"/>
          <p:cNvGraphicFramePr>
            <a:graphicFrameLocks noChangeAspect="1"/>
          </p:cNvGraphicFramePr>
          <p:nvPr/>
        </p:nvGraphicFramePr>
        <p:xfrm>
          <a:off x="381000" y="3817938"/>
          <a:ext cx="2286000" cy="906462"/>
        </p:xfrm>
        <a:graphic>
          <a:graphicData uri="http://schemas.openxmlformats.org/presentationml/2006/ole">
            <mc:AlternateContent xmlns:mc="http://schemas.openxmlformats.org/markup-compatibility/2006">
              <mc:Choice xmlns:v="urn:schemas-microsoft-com:vml" Requires="v">
                <p:oleObj spid="_x0000_s41272" name="Document" r:id="rId7" imgW="3238500" imgH="1357884" progId="Word.Document.8">
                  <p:embed/>
                </p:oleObj>
              </mc:Choice>
              <mc:Fallback>
                <p:oleObj name="Document" r:id="rId7" imgW="3238500" imgH="1357884" progId="Word.Document.8">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 y="3817938"/>
                        <a:ext cx="2286000" cy="906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966" name="Text Box 6"/>
          <p:cNvSpPr txBox="1">
            <a:spLocks noChangeArrowheads="1"/>
          </p:cNvSpPr>
          <p:nvPr/>
        </p:nvSpPr>
        <p:spPr bwMode="auto">
          <a:xfrm>
            <a:off x="2895600" y="2339975"/>
            <a:ext cx="59436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50000"/>
              </a:spcBef>
              <a:spcAft>
                <a:spcPct val="0"/>
              </a:spcAft>
              <a:buClrTx/>
              <a:buSzTx/>
              <a:buFontTx/>
              <a:buNone/>
            </a:pPr>
            <a:r>
              <a:rPr lang="en-US" altLang="en-US" sz="2000"/>
              <a:t>P(C1) = 0/6 = 0     P(C2) = 6/6 = 1</a:t>
            </a:r>
          </a:p>
          <a:p>
            <a:pPr>
              <a:spcBef>
                <a:spcPct val="50000"/>
              </a:spcBef>
              <a:spcAft>
                <a:spcPct val="0"/>
              </a:spcAft>
              <a:buClrTx/>
              <a:buSzTx/>
              <a:buFontTx/>
              <a:buNone/>
            </a:pPr>
            <a:r>
              <a:rPr lang="en-US" altLang="en-US" sz="2000"/>
              <a:t>Entropy = – 0 log 0</a:t>
            </a:r>
            <a:r>
              <a:rPr lang="en-US" altLang="en-US" sz="2000" baseline="30000"/>
              <a:t> </a:t>
            </a:r>
            <a:r>
              <a:rPr lang="en-US" altLang="en-US" sz="2000"/>
              <a:t>– 1 log 1 = – 0 – 0 = 0 </a:t>
            </a:r>
          </a:p>
        </p:txBody>
      </p:sp>
      <p:sp>
        <p:nvSpPr>
          <p:cNvPr id="40967" name="Text Box 8"/>
          <p:cNvSpPr txBox="1">
            <a:spLocks noChangeArrowheads="1"/>
          </p:cNvSpPr>
          <p:nvPr/>
        </p:nvSpPr>
        <p:spPr bwMode="auto">
          <a:xfrm>
            <a:off x="2971800" y="3733800"/>
            <a:ext cx="61722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50000"/>
              </a:spcBef>
              <a:spcAft>
                <a:spcPct val="0"/>
              </a:spcAft>
              <a:buClrTx/>
              <a:buSzTx/>
              <a:buFontTx/>
              <a:buNone/>
            </a:pPr>
            <a:r>
              <a:rPr lang="en-US" altLang="en-US" sz="2000"/>
              <a:t>P(C1) = 1/6          P(C2) = 5/6</a:t>
            </a:r>
          </a:p>
          <a:p>
            <a:pPr>
              <a:spcBef>
                <a:spcPct val="50000"/>
              </a:spcBef>
              <a:spcAft>
                <a:spcPct val="0"/>
              </a:spcAft>
              <a:buClrTx/>
              <a:buSzTx/>
              <a:buFontTx/>
              <a:buNone/>
            </a:pPr>
            <a:r>
              <a:rPr lang="en-US" altLang="en-US" sz="2000"/>
              <a:t>Entropy = – (1/6) log</a:t>
            </a:r>
            <a:r>
              <a:rPr lang="en-US" altLang="en-US" sz="2000" baseline="-25000"/>
              <a:t>2</a:t>
            </a:r>
            <a:r>
              <a:rPr lang="en-US" altLang="en-US" sz="2000"/>
              <a:t> (1/6)</a:t>
            </a:r>
            <a:r>
              <a:rPr lang="en-US" altLang="en-US" sz="2000" baseline="30000"/>
              <a:t> </a:t>
            </a:r>
            <a:r>
              <a:rPr lang="en-US" altLang="en-US" sz="2000"/>
              <a:t>– (5/6) log</a:t>
            </a:r>
            <a:r>
              <a:rPr lang="en-US" altLang="en-US" sz="2000" baseline="-25000"/>
              <a:t>2</a:t>
            </a:r>
            <a:r>
              <a:rPr lang="en-US" altLang="en-US" sz="2000"/>
              <a:t> (1/6) = 0.65</a:t>
            </a:r>
          </a:p>
        </p:txBody>
      </p:sp>
      <p:sp>
        <p:nvSpPr>
          <p:cNvPr id="40968" name="Text Box 9"/>
          <p:cNvSpPr txBox="1">
            <a:spLocks noChangeArrowheads="1"/>
          </p:cNvSpPr>
          <p:nvPr/>
        </p:nvSpPr>
        <p:spPr bwMode="auto">
          <a:xfrm>
            <a:off x="2971800" y="5105400"/>
            <a:ext cx="61722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50000"/>
              </a:spcBef>
              <a:spcAft>
                <a:spcPct val="0"/>
              </a:spcAft>
              <a:buClrTx/>
              <a:buSzTx/>
              <a:buFontTx/>
              <a:buNone/>
            </a:pPr>
            <a:r>
              <a:rPr lang="en-US" altLang="en-US" sz="2000"/>
              <a:t>P(C1) = 2/6          P(C2) = 4/6</a:t>
            </a:r>
          </a:p>
          <a:p>
            <a:pPr>
              <a:spcBef>
                <a:spcPct val="50000"/>
              </a:spcBef>
              <a:spcAft>
                <a:spcPct val="0"/>
              </a:spcAft>
              <a:buClrTx/>
              <a:buSzTx/>
              <a:buFontTx/>
              <a:buNone/>
            </a:pPr>
            <a:r>
              <a:rPr lang="en-US" altLang="en-US" sz="2000"/>
              <a:t>Entropy = – (2/6) log</a:t>
            </a:r>
            <a:r>
              <a:rPr lang="en-US" altLang="en-US" sz="2000" baseline="-25000"/>
              <a:t>2</a:t>
            </a:r>
            <a:r>
              <a:rPr lang="en-US" altLang="en-US" sz="2000"/>
              <a:t> (2/6)</a:t>
            </a:r>
            <a:r>
              <a:rPr lang="en-US" altLang="en-US" sz="2000" baseline="30000"/>
              <a:t> </a:t>
            </a:r>
            <a:r>
              <a:rPr lang="en-US" altLang="en-US" sz="2000"/>
              <a:t>– (4/6) log</a:t>
            </a:r>
            <a:r>
              <a:rPr lang="en-US" altLang="en-US" sz="2000" baseline="-25000"/>
              <a:t>2</a:t>
            </a:r>
            <a:r>
              <a:rPr lang="en-US" altLang="en-US" sz="2000"/>
              <a:t> (4/6) = 0.92</a:t>
            </a:r>
          </a:p>
        </p:txBody>
      </p:sp>
      <p:graphicFrame>
        <p:nvGraphicFramePr>
          <p:cNvPr id="40969" name="Object 10"/>
          <p:cNvGraphicFramePr>
            <a:graphicFrameLocks noChangeAspect="1"/>
          </p:cNvGraphicFramePr>
          <p:nvPr/>
        </p:nvGraphicFramePr>
        <p:xfrm>
          <a:off x="1758950" y="1219200"/>
          <a:ext cx="5945188" cy="615950"/>
        </p:xfrm>
        <a:graphic>
          <a:graphicData uri="http://schemas.openxmlformats.org/presentationml/2006/ole">
            <mc:AlternateContent xmlns:mc="http://schemas.openxmlformats.org/markup-compatibility/2006">
              <mc:Choice xmlns:v="urn:schemas-microsoft-com:vml" Requires="v">
                <p:oleObj spid="_x0000_s41273" name="Equation" r:id="rId9" imgW="4267200" imgH="444500" progId="Equation.3">
                  <p:embed/>
                </p:oleObj>
              </mc:Choice>
              <mc:Fallback>
                <p:oleObj name="Equation" r:id="rId9" imgW="4267200" imgH="444500" progId="Equation.3">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58950" y="1219200"/>
                        <a:ext cx="5945188" cy="615950"/>
                      </a:xfrm>
                      <a:prstGeom prst="rect">
                        <a:avLst/>
                      </a:prstGeom>
                      <a:solidFill>
                        <a:srgbClr val="FFFFCC"/>
                      </a:solidFill>
                      <a:ln w="9525">
                        <a:solidFill>
                          <a:schemeClr val="tx1"/>
                        </a:solidFill>
                        <a:miter lim="800000"/>
                        <a:headEnd/>
                        <a:tailEnd/>
                      </a:ln>
                    </p:spPr>
                  </p:pic>
                </p:oleObj>
              </mc:Fallback>
            </mc:AlternateContent>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sz="2800" smtClean="0"/>
              <a:t>Splitting Based on INFO...</a:t>
            </a:r>
            <a:endParaRPr lang="en-US" altLang="en-US" smtClean="0"/>
          </a:p>
        </p:txBody>
      </p:sp>
      <p:sp>
        <p:nvSpPr>
          <p:cNvPr id="41987" name="Rectangle 3"/>
          <p:cNvSpPr>
            <a:spLocks noGrp="1" noChangeArrowheads="1"/>
          </p:cNvSpPr>
          <p:nvPr>
            <p:ph type="body" sz="half" idx="1"/>
          </p:nvPr>
        </p:nvSpPr>
        <p:spPr>
          <a:xfrm>
            <a:off x="381000" y="1143000"/>
            <a:ext cx="8382000" cy="4953000"/>
          </a:xfrm>
        </p:spPr>
        <p:txBody>
          <a:bodyPr/>
          <a:lstStyle/>
          <a:p>
            <a:pPr marL="342900" indent="-342900"/>
            <a:r>
              <a:rPr lang="en-US" altLang="en-US" sz="2400" smtClean="0"/>
              <a:t>Information Gain: </a:t>
            </a:r>
          </a:p>
          <a:p>
            <a:pPr marL="742950" lvl="1" indent="-285750"/>
            <a:endParaRPr lang="en-US" altLang="en-US" sz="2400" smtClean="0"/>
          </a:p>
          <a:p>
            <a:pPr marL="1146175" lvl="2" indent="-228600">
              <a:buFont typeface="Wingdings" pitchFamily="2" charset="2"/>
              <a:buNone/>
            </a:pPr>
            <a:endParaRPr lang="en-US" altLang="en-US" sz="2000" smtClean="0"/>
          </a:p>
          <a:p>
            <a:pPr marL="1146175" lvl="2" indent="-228600">
              <a:buFont typeface="Wingdings" pitchFamily="2" charset="2"/>
              <a:buNone/>
            </a:pPr>
            <a:endParaRPr lang="en-US" altLang="en-US" sz="2000" smtClean="0"/>
          </a:p>
          <a:p>
            <a:pPr marL="1146175" lvl="2" indent="-228600">
              <a:buFont typeface="Wingdings" pitchFamily="2" charset="2"/>
              <a:buNone/>
            </a:pPr>
            <a:r>
              <a:rPr lang="en-US" altLang="en-US" sz="2000" smtClean="0"/>
              <a:t>		Parent Node, p is split into k partitions;</a:t>
            </a:r>
          </a:p>
          <a:p>
            <a:pPr marL="1146175" lvl="2" indent="-228600">
              <a:buFont typeface="Wingdings" pitchFamily="2" charset="2"/>
              <a:buNone/>
            </a:pPr>
            <a:r>
              <a:rPr lang="en-US" altLang="en-US" sz="2000" smtClean="0"/>
              <a:t>		n</a:t>
            </a:r>
            <a:r>
              <a:rPr lang="en-US" altLang="en-US" sz="2000" baseline="-25000" smtClean="0"/>
              <a:t>i</a:t>
            </a:r>
            <a:r>
              <a:rPr lang="en-US" altLang="en-US" sz="2000" smtClean="0"/>
              <a:t> is number of records in partition i</a:t>
            </a:r>
          </a:p>
          <a:p>
            <a:pPr marL="742950" lvl="1" indent="-285750"/>
            <a:r>
              <a:rPr lang="en-US" altLang="en-US" sz="2400" smtClean="0"/>
              <a:t>Measures Reduction in Entropy achieved because of the split. Choose the split that achieves most reduction (maximizes GAIN)</a:t>
            </a:r>
          </a:p>
          <a:p>
            <a:pPr marL="742950" lvl="1" indent="-285750"/>
            <a:r>
              <a:rPr lang="en-US" altLang="en-US" sz="2400" smtClean="0"/>
              <a:t>Used in ID3 and C4.5</a:t>
            </a:r>
          </a:p>
          <a:p>
            <a:pPr marL="742950" lvl="1" indent="-285750"/>
            <a:r>
              <a:rPr lang="en-US" altLang="en-US" sz="2400" smtClean="0"/>
              <a:t>Disadvantage: Tends to prefer splits that result in large number of partitions, each being small but pure.</a:t>
            </a:r>
          </a:p>
        </p:txBody>
      </p:sp>
      <p:graphicFrame>
        <p:nvGraphicFramePr>
          <p:cNvPr id="41988" name="Object 4"/>
          <p:cNvGraphicFramePr>
            <a:graphicFrameLocks noChangeAspect="1"/>
          </p:cNvGraphicFramePr>
          <p:nvPr/>
        </p:nvGraphicFramePr>
        <p:xfrm>
          <a:off x="1752600" y="1676400"/>
          <a:ext cx="6189663" cy="966788"/>
        </p:xfrm>
        <a:graphic>
          <a:graphicData uri="http://schemas.openxmlformats.org/presentationml/2006/ole">
            <mc:AlternateContent xmlns:mc="http://schemas.openxmlformats.org/markup-compatibility/2006">
              <mc:Choice xmlns:v="urn:schemas-microsoft-com:vml" Requires="v">
                <p:oleObj spid="_x0000_s42064" name="Equation" r:id="rId3" imgW="5041900" imgH="787400" progId="Equation.3">
                  <p:embed/>
                </p:oleObj>
              </mc:Choice>
              <mc:Fallback>
                <p:oleObj name="Equation" r:id="rId3" imgW="5041900" imgH="7874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1676400"/>
                        <a:ext cx="6189663" cy="966788"/>
                      </a:xfrm>
                      <a:prstGeom prst="rect">
                        <a:avLst/>
                      </a:prstGeom>
                      <a:solidFill>
                        <a:srgbClr val="FFFFCC"/>
                      </a:solidFill>
                      <a:ln w="9525">
                        <a:solidFill>
                          <a:schemeClr val="tx1"/>
                        </a:solidFill>
                        <a:miter lim="800000"/>
                        <a:headEnd/>
                        <a:tailEnd/>
                      </a:ln>
                    </p:spPr>
                  </p:pic>
                </p:oleObj>
              </mc:Fallback>
            </mc:AlternateContent>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sz="2800" smtClean="0"/>
              <a:t>Splitting Based on INFO...</a:t>
            </a:r>
            <a:endParaRPr lang="en-US" altLang="en-US" smtClean="0"/>
          </a:p>
        </p:txBody>
      </p:sp>
      <p:sp>
        <p:nvSpPr>
          <p:cNvPr id="43011" name="Rectangle 3"/>
          <p:cNvSpPr>
            <a:spLocks noGrp="1" noChangeArrowheads="1"/>
          </p:cNvSpPr>
          <p:nvPr>
            <p:ph type="body" sz="half" idx="1"/>
          </p:nvPr>
        </p:nvSpPr>
        <p:spPr>
          <a:xfrm>
            <a:off x="457200" y="1143000"/>
            <a:ext cx="8382000" cy="5105400"/>
          </a:xfrm>
        </p:spPr>
        <p:txBody>
          <a:bodyPr/>
          <a:lstStyle/>
          <a:p>
            <a:pPr marL="342900" indent="-342900">
              <a:lnSpc>
                <a:spcPct val="90000"/>
              </a:lnSpc>
            </a:pPr>
            <a:r>
              <a:rPr lang="en-US" altLang="en-US" sz="2400" smtClean="0"/>
              <a:t>Gain Ratio: </a:t>
            </a:r>
          </a:p>
          <a:p>
            <a:pPr marL="742950" lvl="1" indent="-285750">
              <a:lnSpc>
                <a:spcPct val="90000"/>
              </a:lnSpc>
            </a:pPr>
            <a:endParaRPr lang="en-US" altLang="en-US" sz="2400" smtClean="0"/>
          </a:p>
          <a:p>
            <a:pPr marL="742950" lvl="1" indent="-285750">
              <a:lnSpc>
                <a:spcPct val="90000"/>
              </a:lnSpc>
            </a:pPr>
            <a:endParaRPr lang="en-US" altLang="en-US" sz="2400" smtClean="0"/>
          </a:p>
          <a:p>
            <a:pPr marL="1146175" lvl="2" indent="-228600">
              <a:lnSpc>
                <a:spcPct val="90000"/>
              </a:lnSpc>
            </a:pPr>
            <a:endParaRPr lang="en-US" altLang="en-US" sz="2000" smtClean="0"/>
          </a:p>
          <a:p>
            <a:pPr marL="1146175" lvl="2" indent="-228600">
              <a:lnSpc>
                <a:spcPct val="90000"/>
              </a:lnSpc>
            </a:pPr>
            <a:endParaRPr lang="en-US" altLang="en-US" sz="2000" smtClean="0"/>
          </a:p>
          <a:p>
            <a:pPr marL="1146175" lvl="2" indent="-228600">
              <a:lnSpc>
                <a:spcPct val="90000"/>
              </a:lnSpc>
              <a:buFont typeface="Wingdings" pitchFamily="2" charset="2"/>
              <a:buNone/>
            </a:pPr>
            <a:r>
              <a:rPr lang="en-US" altLang="en-US" sz="2000" smtClean="0"/>
              <a:t>Parent Node, p is split into k partitions</a:t>
            </a:r>
          </a:p>
          <a:p>
            <a:pPr marL="1146175" lvl="2" indent="-228600">
              <a:lnSpc>
                <a:spcPct val="90000"/>
              </a:lnSpc>
              <a:buFont typeface="Wingdings" pitchFamily="2" charset="2"/>
              <a:buNone/>
            </a:pPr>
            <a:r>
              <a:rPr lang="en-US" altLang="en-US" sz="2000" smtClean="0"/>
              <a:t>n</a:t>
            </a:r>
            <a:r>
              <a:rPr lang="en-US" altLang="en-US" sz="2000" baseline="-25000" smtClean="0"/>
              <a:t>i</a:t>
            </a:r>
            <a:r>
              <a:rPr lang="en-US" altLang="en-US" sz="2000" smtClean="0"/>
              <a:t> is the number of records in partition i</a:t>
            </a:r>
          </a:p>
          <a:p>
            <a:pPr marL="1146175" lvl="2" indent="-228600">
              <a:lnSpc>
                <a:spcPct val="90000"/>
              </a:lnSpc>
              <a:buFont typeface="Wingdings" pitchFamily="2" charset="2"/>
              <a:buNone/>
            </a:pPr>
            <a:endParaRPr lang="en-US" altLang="en-US" sz="800" smtClean="0"/>
          </a:p>
          <a:p>
            <a:pPr marL="742950" lvl="1" indent="-285750">
              <a:lnSpc>
                <a:spcPct val="90000"/>
              </a:lnSpc>
            </a:pPr>
            <a:r>
              <a:rPr lang="en-US" altLang="en-US" sz="2400" smtClean="0"/>
              <a:t>Adjusts Information Gain by the entropy of the partitioning (SplitINFO). Higher entropy partitioning (large number of small partitions) is penalized!</a:t>
            </a:r>
          </a:p>
          <a:p>
            <a:pPr marL="742950" lvl="1" indent="-285750">
              <a:lnSpc>
                <a:spcPct val="90000"/>
              </a:lnSpc>
            </a:pPr>
            <a:r>
              <a:rPr lang="en-US" altLang="en-US" sz="2400" smtClean="0"/>
              <a:t>Used in C4.5</a:t>
            </a:r>
          </a:p>
          <a:p>
            <a:pPr marL="742950" lvl="1" indent="-285750">
              <a:lnSpc>
                <a:spcPct val="90000"/>
              </a:lnSpc>
            </a:pPr>
            <a:r>
              <a:rPr lang="en-US" altLang="en-US" sz="2400" smtClean="0"/>
              <a:t>Designed to overcome the disadvantage of Information Gain</a:t>
            </a:r>
          </a:p>
        </p:txBody>
      </p:sp>
      <p:graphicFrame>
        <p:nvGraphicFramePr>
          <p:cNvPr id="43012" name="Object 5"/>
          <p:cNvGraphicFramePr>
            <a:graphicFrameLocks noChangeAspect="1"/>
          </p:cNvGraphicFramePr>
          <p:nvPr/>
        </p:nvGraphicFramePr>
        <p:xfrm>
          <a:off x="609600" y="1752600"/>
          <a:ext cx="4114800" cy="927100"/>
        </p:xfrm>
        <a:graphic>
          <a:graphicData uri="http://schemas.openxmlformats.org/presentationml/2006/ole">
            <mc:AlternateContent xmlns:mc="http://schemas.openxmlformats.org/markup-compatibility/2006">
              <mc:Choice xmlns:v="urn:schemas-microsoft-com:vml" Requires="v">
                <p:oleObj spid="_x0000_s43164" name="Equation" r:id="rId3" imgW="3340100" imgH="800100" progId="Equation.3">
                  <p:embed/>
                </p:oleObj>
              </mc:Choice>
              <mc:Fallback>
                <p:oleObj name="Equation" r:id="rId3" imgW="3340100" imgH="8001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752600"/>
                        <a:ext cx="4114800" cy="927100"/>
                      </a:xfrm>
                      <a:prstGeom prst="rect">
                        <a:avLst/>
                      </a:prstGeom>
                      <a:solidFill>
                        <a:srgbClr val="FFFFCC"/>
                      </a:solidFill>
                      <a:ln w="9525">
                        <a:solidFill>
                          <a:schemeClr val="tx1"/>
                        </a:solidFill>
                        <a:miter lim="800000"/>
                        <a:headEnd/>
                        <a:tailEnd/>
                      </a:ln>
                    </p:spPr>
                  </p:pic>
                </p:oleObj>
              </mc:Fallback>
            </mc:AlternateContent>
          </a:graphicData>
        </a:graphic>
      </p:graphicFrame>
      <p:graphicFrame>
        <p:nvGraphicFramePr>
          <p:cNvPr id="43013" name="Object 6"/>
          <p:cNvGraphicFramePr>
            <a:graphicFrameLocks noChangeAspect="1"/>
          </p:cNvGraphicFramePr>
          <p:nvPr/>
        </p:nvGraphicFramePr>
        <p:xfrm>
          <a:off x="4800600" y="1752600"/>
          <a:ext cx="4194175" cy="935038"/>
        </p:xfrm>
        <a:graphic>
          <a:graphicData uri="http://schemas.openxmlformats.org/presentationml/2006/ole">
            <mc:AlternateContent xmlns:mc="http://schemas.openxmlformats.org/markup-compatibility/2006">
              <mc:Choice xmlns:v="urn:schemas-microsoft-com:vml" Requires="v">
                <p:oleObj spid="_x0000_s43165" name="Equation" r:id="rId5" imgW="2959100" imgH="723900" progId="Equation.3">
                  <p:embed/>
                </p:oleObj>
              </mc:Choice>
              <mc:Fallback>
                <p:oleObj name="Equation" r:id="rId5" imgW="2959100" imgH="7239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1752600"/>
                        <a:ext cx="4194175" cy="935038"/>
                      </a:xfrm>
                      <a:prstGeom prst="rect">
                        <a:avLst/>
                      </a:prstGeom>
                      <a:solidFill>
                        <a:srgbClr val="FFFFCC"/>
                      </a:solidFill>
                      <a:ln w="9525">
                        <a:solidFill>
                          <a:schemeClr val="tx1"/>
                        </a:solidFill>
                        <a:miter lim="800000"/>
                        <a:headEnd/>
                        <a:tailEnd/>
                      </a:ln>
                    </p:spPr>
                  </p:pic>
                </p:oleObj>
              </mc:Fallback>
            </mc:AlternateContent>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81000" y="152400"/>
            <a:ext cx="8534400" cy="533400"/>
          </a:xfrm>
        </p:spPr>
        <p:txBody>
          <a:bodyPr/>
          <a:lstStyle/>
          <a:p>
            <a:r>
              <a:rPr lang="en-US" altLang="en-US" sz="2800" smtClean="0"/>
              <a:t>Splitting Criteria based on Classification Error</a:t>
            </a:r>
            <a:endParaRPr lang="en-US" altLang="en-US" smtClean="0"/>
          </a:p>
        </p:txBody>
      </p:sp>
      <p:sp>
        <p:nvSpPr>
          <p:cNvPr id="44035" name="Rectangle 3"/>
          <p:cNvSpPr>
            <a:spLocks noGrp="1" noChangeArrowheads="1"/>
          </p:cNvSpPr>
          <p:nvPr>
            <p:ph type="body" idx="1"/>
          </p:nvPr>
        </p:nvSpPr>
        <p:spPr/>
        <p:txBody>
          <a:bodyPr/>
          <a:lstStyle/>
          <a:p>
            <a:pPr marL="342900" indent="-342900"/>
            <a:r>
              <a:rPr lang="en-US" altLang="en-US" smtClean="0"/>
              <a:t>Classification error at a node t :</a:t>
            </a:r>
          </a:p>
          <a:p>
            <a:pPr marL="342900" indent="-342900"/>
            <a:endParaRPr lang="en-US" altLang="en-US" smtClean="0"/>
          </a:p>
          <a:p>
            <a:pPr marL="342900" indent="-342900"/>
            <a:endParaRPr lang="en-US" altLang="en-US" smtClean="0"/>
          </a:p>
          <a:p>
            <a:pPr marL="342900" indent="-342900"/>
            <a:endParaRPr lang="en-US" altLang="en-US" smtClean="0"/>
          </a:p>
          <a:p>
            <a:pPr marL="342900" indent="-342900"/>
            <a:r>
              <a:rPr lang="en-US" altLang="en-US" sz="2400" smtClean="0"/>
              <a:t>Measures misclassification error made by a node. </a:t>
            </a:r>
          </a:p>
          <a:p>
            <a:pPr marL="1085850" lvl="2" indent="-228600"/>
            <a:r>
              <a:rPr lang="en-US" altLang="en-US" sz="2000" smtClean="0"/>
              <a:t>Maximum (1 - 1/n</a:t>
            </a:r>
            <a:r>
              <a:rPr lang="en-US" altLang="en-US" sz="2000" baseline="-25000" smtClean="0"/>
              <a:t>c</a:t>
            </a:r>
            <a:r>
              <a:rPr lang="en-US" altLang="en-US" sz="2000" smtClean="0"/>
              <a:t>) when records are equally distributed among all classes, implying least interesting information</a:t>
            </a:r>
          </a:p>
          <a:p>
            <a:pPr marL="1085850" lvl="2" indent="-228600"/>
            <a:r>
              <a:rPr lang="en-US" altLang="en-US" sz="2000" smtClean="0"/>
              <a:t>Minimum (0.0) when all records belong to one class, implying most interesting information</a:t>
            </a:r>
          </a:p>
        </p:txBody>
      </p:sp>
      <p:graphicFrame>
        <p:nvGraphicFramePr>
          <p:cNvPr id="44036" name="Object 4"/>
          <p:cNvGraphicFramePr>
            <a:graphicFrameLocks noChangeAspect="1"/>
          </p:cNvGraphicFramePr>
          <p:nvPr/>
        </p:nvGraphicFramePr>
        <p:xfrm>
          <a:off x="1752600" y="1981200"/>
          <a:ext cx="4953000" cy="650875"/>
        </p:xfrm>
        <a:graphic>
          <a:graphicData uri="http://schemas.openxmlformats.org/presentationml/2006/ole">
            <mc:AlternateContent xmlns:mc="http://schemas.openxmlformats.org/markup-compatibility/2006">
              <mc:Choice xmlns:v="urn:schemas-microsoft-com:vml" Requires="v">
                <p:oleObj spid="_x0000_s44112" name="Equation" r:id="rId3" imgW="3073400" imgH="406400" progId="Equation.3">
                  <p:embed/>
                </p:oleObj>
              </mc:Choice>
              <mc:Fallback>
                <p:oleObj name="Equation" r:id="rId3" imgW="3073400" imgH="4064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1981200"/>
                        <a:ext cx="4953000" cy="650875"/>
                      </a:xfrm>
                      <a:prstGeom prst="rect">
                        <a:avLst/>
                      </a:prstGeom>
                      <a:solidFill>
                        <a:srgbClr val="FFFFCC"/>
                      </a:solidFill>
                      <a:ln w="9525">
                        <a:solidFill>
                          <a:schemeClr val="tx1"/>
                        </a:solidFill>
                        <a:miter lim="800000"/>
                        <a:headEnd/>
                        <a:tailEnd/>
                      </a:ln>
                    </p:spPr>
                  </p:pic>
                </p:oleObj>
              </mc:Fallback>
            </mc:AlternateContent>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en-US" smtClean="0"/>
              <a:t>Examples for Computing Error</a:t>
            </a:r>
          </a:p>
        </p:txBody>
      </p:sp>
      <p:graphicFrame>
        <p:nvGraphicFramePr>
          <p:cNvPr id="45059" name="Object 3"/>
          <p:cNvGraphicFramePr>
            <a:graphicFrameLocks noChangeAspect="1"/>
          </p:cNvGraphicFramePr>
          <p:nvPr/>
        </p:nvGraphicFramePr>
        <p:xfrm>
          <a:off x="304800" y="2339975"/>
          <a:ext cx="2362200" cy="936625"/>
        </p:xfrm>
        <a:graphic>
          <a:graphicData uri="http://schemas.openxmlformats.org/presentationml/2006/ole">
            <mc:AlternateContent xmlns:mc="http://schemas.openxmlformats.org/markup-compatibility/2006">
              <mc:Choice xmlns:v="urn:schemas-microsoft-com:vml" Requires="v">
                <p:oleObj spid="_x0000_s45366" name="Document" r:id="rId3" imgW="3238500" imgH="1357884" progId="Word.Document.8">
                  <p:embed/>
                </p:oleObj>
              </mc:Choice>
              <mc:Fallback>
                <p:oleObj name="Document" r:id="rId3" imgW="3238500" imgH="1357884" progId="Word.Documen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339975"/>
                        <a:ext cx="2362200" cy="936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060" name="Object 4"/>
          <p:cNvGraphicFramePr>
            <a:graphicFrameLocks noChangeAspect="1"/>
          </p:cNvGraphicFramePr>
          <p:nvPr/>
        </p:nvGraphicFramePr>
        <p:xfrm>
          <a:off x="381000" y="5181600"/>
          <a:ext cx="2286000" cy="938213"/>
        </p:xfrm>
        <a:graphic>
          <a:graphicData uri="http://schemas.openxmlformats.org/presentationml/2006/ole">
            <mc:AlternateContent xmlns:mc="http://schemas.openxmlformats.org/markup-compatibility/2006">
              <mc:Choice xmlns:v="urn:schemas-microsoft-com:vml" Requires="v">
                <p:oleObj spid="_x0000_s45367" name="Document" r:id="rId5" imgW="3238500" imgH="1382268" progId="Word.Document.8">
                  <p:embed/>
                </p:oleObj>
              </mc:Choice>
              <mc:Fallback>
                <p:oleObj name="Document" r:id="rId5" imgW="3238500" imgH="1382268" progId="Word.Document.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5181600"/>
                        <a:ext cx="2286000" cy="938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061" name="Object 5"/>
          <p:cNvGraphicFramePr>
            <a:graphicFrameLocks noChangeAspect="1"/>
          </p:cNvGraphicFramePr>
          <p:nvPr/>
        </p:nvGraphicFramePr>
        <p:xfrm>
          <a:off x="381000" y="3817938"/>
          <a:ext cx="2286000" cy="906462"/>
        </p:xfrm>
        <a:graphic>
          <a:graphicData uri="http://schemas.openxmlformats.org/presentationml/2006/ole">
            <mc:AlternateContent xmlns:mc="http://schemas.openxmlformats.org/markup-compatibility/2006">
              <mc:Choice xmlns:v="urn:schemas-microsoft-com:vml" Requires="v">
                <p:oleObj spid="_x0000_s45368" name="Document" r:id="rId7" imgW="3238500" imgH="1357884" progId="Word.Document.8">
                  <p:embed/>
                </p:oleObj>
              </mc:Choice>
              <mc:Fallback>
                <p:oleObj name="Document" r:id="rId7" imgW="3238500" imgH="1357884" progId="Word.Document.8">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 y="3817938"/>
                        <a:ext cx="2286000" cy="906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5062" name="Text Box 6"/>
          <p:cNvSpPr txBox="1">
            <a:spLocks noChangeArrowheads="1"/>
          </p:cNvSpPr>
          <p:nvPr/>
        </p:nvSpPr>
        <p:spPr bwMode="auto">
          <a:xfrm>
            <a:off x="2895600" y="2339975"/>
            <a:ext cx="59436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50000"/>
              </a:spcBef>
              <a:spcAft>
                <a:spcPct val="0"/>
              </a:spcAft>
              <a:buClrTx/>
              <a:buSzTx/>
              <a:buFontTx/>
              <a:buNone/>
            </a:pPr>
            <a:r>
              <a:rPr lang="en-US" altLang="en-US" sz="2000"/>
              <a:t>P(C1) = 0/6 = 0     P(C2) = 6/6 = 1</a:t>
            </a:r>
          </a:p>
          <a:p>
            <a:pPr>
              <a:spcBef>
                <a:spcPct val="50000"/>
              </a:spcBef>
              <a:spcAft>
                <a:spcPct val="0"/>
              </a:spcAft>
              <a:buClrTx/>
              <a:buSzTx/>
              <a:buFontTx/>
              <a:buNone/>
            </a:pPr>
            <a:r>
              <a:rPr lang="en-US" altLang="en-US" sz="2000"/>
              <a:t>Error = 1 – max (0, 1) = 1 – 1 = 0 </a:t>
            </a:r>
          </a:p>
        </p:txBody>
      </p:sp>
      <p:sp>
        <p:nvSpPr>
          <p:cNvPr id="45063" name="Text Box 7"/>
          <p:cNvSpPr txBox="1">
            <a:spLocks noChangeArrowheads="1"/>
          </p:cNvSpPr>
          <p:nvPr/>
        </p:nvSpPr>
        <p:spPr bwMode="auto">
          <a:xfrm>
            <a:off x="2971800" y="3733800"/>
            <a:ext cx="51054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50000"/>
              </a:spcBef>
              <a:spcAft>
                <a:spcPct val="0"/>
              </a:spcAft>
              <a:buClrTx/>
              <a:buSzTx/>
              <a:buFontTx/>
              <a:buNone/>
            </a:pPr>
            <a:r>
              <a:rPr lang="en-US" altLang="en-US" sz="2000"/>
              <a:t>P(C1) = 1/6          P(C2) = 5/6</a:t>
            </a:r>
          </a:p>
          <a:p>
            <a:pPr>
              <a:spcBef>
                <a:spcPct val="50000"/>
              </a:spcBef>
              <a:spcAft>
                <a:spcPct val="0"/>
              </a:spcAft>
              <a:buClrTx/>
              <a:buSzTx/>
              <a:buFontTx/>
              <a:buNone/>
            </a:pPr>
            <a:r>
              <a:rPr lang="en-US" altLang="en-US" sz="2000"/>
              <a:t>Error = 1 – max (1/6, 5/6) = 1 – 5/6 = 1/6</a:t>
            </a:r>
          </a:p>
        </p:txBody>
      </p:sp>
      <p:sp>
        <p:nvSpPr>
          <p:cNvPr id="45064" name="Text Box 8"/>
          <p:cNvSpPr txBox="1">
            <a:spLocks noChangeArrowheads="1"/>
          </p:cNvSpPr>
          <p:nvPr/>
        </p:nvSpPr>
        <p:spPr bwMode="auto">
          <a:xfrm>
            <a:off x="2971800" y="5105400"/>
            <a:ext cx="61722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50000"/>
              </a:spcBef>
              <a:spcAft>
                <a:spcPct val="0"/>
              </a:spcAft>
              <a:buClrTx/>
              <a:buSzTx/>
              <a:buFontTx/>
              <a:buNone/>
            </a:pPr>
            <a:r>
              <a:rPr lang="en-US" altLang="en-US" sz="2000"/>
              <a:t>P(C1) = 2/6          P(C2) = 4/6</a:t>
            </a:r>
          </a:p>
          <a:p>
            <a:pPr>
              <a:spcBef>
                <a:spcPct val="50000"/>
              </a:spcBef>
              <a:spcAft>
                <a:spcPct val="0"/>
              </a:spcAft>
              <a:buClrTx/>
              <a:buSzTx/>
              <a:buFontTx/>
              <a:buNone/>
            </a:pPr>
            <a:r>
              <a:rPr lang="en-US" altLang="en-US" sz="2000"/>
              <a:t>Error = 1 – max (2/6, 4/6) = 1 – 4/6 = 1/3</a:t>
            </a:r>
          </a:p>
        </p:txBody>
      </p:sp>
      <p:graphicFrame>
        <p:nvGraphicFramePr>
          <p:cNvPr id="45065" name="Object 10"/>
          <p:cNvGraphicFramePr>
            <a:graphicFrameLocks noChangeAspect="1"/>
          </p:cNvGraphicFramePr>
          <p:nvPr/>
        </p:nvGraphicFramePr>
        <p:xfrm>
          <a:off x="1828800" y="1219200"/>
          <a:ext cx="4953000" cy="650875"/>
        </p:xfrm>
        <a:graphic>
          <a:graphicData uri="http://schemas.openxmlformats.org/presentationml/2006/ole">
            <mc:AlternateContent xmlns:mc="http://schemas.openxmlformats.org/markup-compatibility/2006">
              <mc:Choice xmlns:v="urn:schemas-microsoft-com:vml" Requires="v">
                <p:oleObj spid="_x0000_s45369" name="Equation" r:id="rId9" imgW="3073400" imgH="406400" progId="Equation.3">
                  <p:embed/>
                </p:oleObj>
              </mc:Choice>
              <mc:Fallback>
                <p:oleObj name="Equation" r:id="rId9" imgW="3073400" imgH="406400" progId="Equation.3">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28800" y="1219200"/>
                        <a:ext cx="4953000" cy="650875"/>
                      </a:xfrm>
                      <a:prstGeom prst="rect">
                        <a:avLst/>
                      </a:prstGeom>
                      <a:solidFill>
                        <a:srgbClr val="FFFFCC"/>
                      </a:solidFill>
                      <a:ln w="9525">
                        <a:solidFill>
                          <a:schemeClr val="tx1"/>
                        </a:solidFill>
                        <a:miter lim="800000"/>
                        <a:headEnd/>
                        <a:tailEnd/>
                      </a:ln>
                    </p:spPr>
                  </p:pic>
                </p:oleObj>
              </mc:Fallback>
            </mc:AlternateContent>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smtClean="0"/>
              <a:t>Comparison among Splitting Criteria</a:t>
            </a:r>
          </a:p>
        </p:txBody>
      </p:sp>
      <p:pic>
        <p:nvPicPr>
          <p:cNvPr id="460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676400"/>
            <a:ext cx="6248400" cy="468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084" name="Text Box 4"/>
          <p:cNvSpPr txBox="1">
            <a:spLocks noChangeArrowheads="1"/>
          </p:cNvSpPr>
          <p:nvPr/>
        </p:nvSpPr>
        <p:spPr bwMode="auto">
          <a:xfrm>
            <a:off x="381000" y="1219200"/>
            <a:ext cx="472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50000"/>
              </a:spcBef>
              <a:spcAft>
                <a:spcPct val="0"/>
              </a:spcAft>
              <a:buClrTx/>
              <a:buSzTx/>
              <a:buFontTx/>
              <a:buNone/>
            </a:pPr>
            <a:r>
              <a:rPr lang="en-US" altLang="en-US" sz="2400"/>
              <a:t>For a 2-class problem:</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smtClean="0"/>
              <a:t>Misclassification Error vs Gini</a:t>
            </a:r>
          </a:p>
        </p:txBody>
      </p:sp>
      <p:sp>
        <p:nvSpPr>
          <p:cNvPr id="47107" name="Oval 3"/>
          <p:cNvSpPr>
            <a:spLocks noChangeArrowheads="1"/>
          </p:cNvSpPr>
          <p:nvPr/>
        </p:nvSpPr>
        <p:spPr bwMode="auto">
          <a:xfrm>
            <a:off x="3124200" y="1295400"/>
            <a:ext cx="1009650" cy="454025"/>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spcAft>
                <a:spcPct val="0"/>
              </a:spcAft>
              <a:buClrTx/>
              <a:buSzTx/>
              <a:buFontTx/>
              <a:buNone/>
            </a:pPr>
            <a:r>
              <a:rPr lang="en-US" altLang="en-US" sz="2000" b="0">
                <a:latin typeface="Times New Roman" pitchFamily="18" charset="0"/>
              </a:rPr>
              <a:t>A?</a:t>
            </a:r>
            <a:endParaRPr lang="en-US" altLang="en-US" sz="2400" b="0">
              <a:latin typeface="Times New Roman" pitchFamily="18" charset="0"/>
            </a:endParaRPr>
          </a:p>
        </p:txBody>
      </p:sp>
      <p:sp>
        <p:nvSpPr>
          <p:cNvPr id="47108" name="Line 4"/>
          <p:cNvSpPr>
            <a:spLocks noChangeShapeType="1"/>
          </p:cNvSpPr>
          <p:nvPr/>
        </p:nvSpPr>
        <p:spPr bwMode="auto">
          <a:xfrm flipH="1">
            <a:off x="2549525" y="1752600"/>
            <a:ext cx="1108075" cy="7254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09" name="Line 5"/>
          <p:cNvSpPr>
            <a:spLocks noChangeShapeType="1"/>
          </p:cNvSpPr>
          <p:nvPr/>
        </p:nvSpPr>
        <p:spPr bwMode="auto">
          <a:xfrm>
            <a:off x="3657600" y="1752600"/>
            <a:ext cx="1184275" cy="7254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10" name="Text Box 6"/>
          <p:cNvSpPr txBox="1">
            <a:spLocks noChangeArrowheads="1"/>
          </p:cNvSpPr>
          <p:nvPr/>
        </p:nvSpPr>
        <p:spPr bwMode="auto">
          <a:xfrm>
            <a:off x="2276475" y="1868488"/>
            <a:ext cx="5397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spcAft>
                <a:spcPct val="0"/>
              </a:spcAft>
              <a:buClrTx/>
              <a:buSzTx/>
              <a:buFontTx/>
              <a:buNone/>
            </a:pPr>
            <a:r>
              <a:rPr lang="en-US" altLang="en-US" sz="1800" b="0">
                <a:latin typeface="Times New Roman" pitchFamily="18" charset="0"/>
              </a:rPr>
              <a:t>Yes</a:t>
            </a:r>
          </a:p>
        </p:txBody>
      </p:sp>
      <p:sp>
        <p:nvSpPr>
          <p:cNvPr id="47111" name="Text Box 7"/>
          <p:cNvSpPr txBox="1">
            <a:spLocks noChangeArrowheads="1"/>
          </p:cNvSpPr>
          <p:nvPr/>
        </p:nvSpPr>
        <p:spPr bwMode="auto">
          <a:xfrm>
            <a:off x="4765675" y="1868488"/>
            <a:ext cx="4635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spcAft>
                <a:spcPct val="0"/>
              </a:spcAft>
              <a:buClrTx/>
              <a:buSzTx/>
              <a:buFontTx/>
              <a:buNone/>
            </a:pPr>
            <a:r>
              <a:rPr lang="en-US" altLang="en-US" sz="1800" b="0">
                <a:latin typeface="Times New Roman" pitchFamily="18" charset="0"/>
              </a:rPr>
              <a:t>No</a:t>
            </a:r>
          </a:p>
        </p:txBody>
      </p:sp>
      <p:sp>
        <p:nvSpPr>
          <p:cNvPr id="47112" name="Rectangle 8"/>
          <p:cNvSpPr>
            <a:spLocks noChangeArrowheads="1"/>
          </p:cNvSpPr>
          <p:nvPr/>
        </p:nvSpPr>
        <p:spPr bwMode="auto">
          <a:xfrm>
            <a:off x="2133600" y="2478088"/>
            <a:ext cx="936625" cy="341312"/>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spcAft>
                <a:spcPct val="0"/>
              </a:spcAft>
              <a:buClrTx/>
              <a:buSzTx/>
              <a:buFontTx/>
              <a:buNone/>
            </a:pPr>
            <a:r>
              <a:rPr lang="en-US" altLang="en-US" sz="1800" b="0">
                <a:latin typeface="Times New Roman" pitchFamily="18" charset="0"/>
              </a:rPr>
              <a:t>Node N1</a:t>
            </a:r>
          </a:p>
        </p:txBody>
      </p:sp>
      <p:sp>
        <p:nvSpPr>
          <p:cNvPr id="47113" name="Rectangle 9"/>
          <p:cNvSpPr>
            <a:spLocks noChangeArrowheads="1"/>
          </p:cNvSpPr>
          <p:nvPr/>
        </p:nvSpPr>
        <p:spPr bwMode="auto">
          <a:xfrm>
            <a:off x="4321175" y="2478088"/>
            <a:ext cx="936625" cy="341312"/>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spcAft>
                <a:spcPct val="0"/>
              </a:spcAft>
              <a:buClrTx/>
              <a:buSzTx/>
              <a:buFontTx/>
              <a:buNone/>
            </a:pPr>
            <a:r>
              <a:rPr lang="en-US" altLang="en-US" sz="1800" b="0">
                <a:latin typeface="Times New Roman" pitchFamily="18" charset="0"/>
              </a:rPr>
              <a:t>Node N2</a:t>
            </a:r>
          </a:p>
        </p:txBody>
      </p:sp>
      <p:graphicFrame>
        <p:nvGraphicFramePr>
          <p:cNvPr id="47114" name="Object 10"/>
          <p:cNvGraphicFramePr>
            <a:graphicFrameLocks noChangeAspect="1"/>
          </p:cNvGraphicFramePr>
          <p:nvPr/>
        </p:nvGraphicFramePr>
        <p:xfrm>
          <a:off x="6243638" y="1217613"/>
          <a:ext cx="1968500" cy="1893887"/>
        </p:xfrm>
        <a:graphic>
          <a:graphicData uri="http://schemas.openxmlformats.org/presentationml/2006/ole">
            <mc:AlternateContent xmlns:mc="http://schemas.openxmlformats.org/markup-compatibility/2006">
              <mc:Choice xmlns:v="urn:schemas-microsoft-com:vml" Requires="v">
                <p:oleObj spid="_x0000_s47281" name="Document" r:id="rId3" imgW="3177540" imgH="3054096" progId="Word.Document.8">
                  <p:embed/>
                </p:oleObj>
              </mc:Choice>
              <mc:Fallback>
                <p:oleObj name="Document" r:id="rId3" imgW="3177540" imgH="3054096" progId="Word.Document.8">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3638" y="1217613"/>
                        <a:ext cx="1968500" cy="1893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7115" name="Object 11"/>
          <p:cNvGraphicFramePr>
            <a:graphicFrameLocks noChangeAspect="1"/>
          </p:cNvGraphicFramePr>
          <p:nvPr>
            <p:extLst>
              <p:ext uri="{D42A27DB-BD31-4B8C-83A1-F6EECF244321}">
                <p14:modId xmlns:p14="http://schemas.microsoft.com/office/powerpoint/2010/main" val="2791282874"/>
              </p:ext>
            </p:extLst>
          </p:nvPr>
        </p:nvGraphicFramePr>
        <p:xfrm>
          <a:off x="2971800" y="3733800"/>
          <a:ext cx="1905000" cy="1470025"/>
        </p:xfrm>
        <a:graphic>
          <a:graphicData uri="http://schemas.openxmlformats.org/presentationml/2006/ole">
            <mc:AlternateContent xmlns:mc="http://schemas.openxmlformats.org/markup-compatibility/2006">
              <mc:Choice xmlns:v="urn:schemas-microsoft-com:vml" Requires="v">
                <p:oleObj spid="_x0000_s47282" name="Document" r:id="rId5" imgW="3267274" imgH="2544074" progId="Word.Document.8">
                  <p:embed/>
                </p:oleObj>
              </mc:Choice>
              <mc:Fallback>
                <p:oleObj name="Document" r:id="rId5" imgW="3267274" imgH="2544074" progId="Word.Document.8">
                  <p:embed/>
                  <p:pic>
                    <p:nvPicPr>
                      <p:cNvPr id="0" name="Object 11"/>
                      <p:cNvPicPr>
                        <a:picLocks noChangeAspect="1" noChangeArrowheads="1"/>
                      </p:cNvPicPr>
                      <p:nvPr/>
                    </p:nvPicPr>
                    <p:blipFill>
                      <a:blip r:embed="rId6"/>
                      <a:srcRect/>
                      <a:stretch>
                        <a:fillRect/>
                      </a:stretch>
                    </p:blipFill>
                    <p:spPr bwMode="auto">
                      <a:xfrm>
                        <a:off x="2971800" y="3733800"/>
                        <a:ext cx="1905000" cy="1470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7116" name="Text Box 12"/>
          <p:cNvSpPr txBox="1">
            <a:spLocks noChangeArrowheads="1"/>
          </p:cNvSpPr>
          <p:nvPr/>
        </p:nvSpPr>
        <p:spPr bwMode="auto">
          <a:xfrm>
            <a:off x="304800" y="3581400"/>
            <a:ext cx="2438400" cy="207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50000"/>
              </a:spcBef>
              <a:spcAft>
                <a:spcPct val="0"/>
              </a:spcAft>
              <a:buClrTx/>
              <a:buSzTx/>
              <a:buFontTx/>
              <a:buNone/>
            </a:pPr>
            <a:r>
              <a:rPr lang="en-US" altLang="en-US" sz="2000"/>
              <a:t>Gini(N1) </a:t>
            </a:r>
            <a:br>
              <a:rPr lang="en-US" altLang="en-US" sz="2000"/>
            </a:br>
            <a:r>
              <a:rPr lang="en-US" altLang="en-US" sz="2000"/>
              <a:t>= 1 – (3/3)</a:t>
            </a:r>
            <a:r>
              <a:rPr lang="en-US" altLang="en-US" sz="2000" baseline="30000"/>
              <a:t>2 </a:t>
            </a:r>
            <a:r>
              <a:rPr lang="en-US" altLang="en-US" sz="2000"/>
              <a:t>– (0/3)</a:t>
            </a:r>
            <a:r>
              <a:rPr lang="en-US" altLang="en-US" sz="2000" baseline="30000"/>
              <a:t>2</a:t>
            </a:r>
            <a:r>
              <a:rPr lang="en-US" altLang="en-US" sz="2000"/>
              <a:t> </a:t>
            </a:r>
            <a:br>
              <a:rPr lang="en-US" altLang="en-US" sz="2000"/>
            </a:br>
            <a:r>
              <a:rPr lang="en-US" altLang="en-US" sz="2000"/>
              <a:t>= 0 </a:t>
            </a:r>
          </a:p>
          <a:p>
            <a:pPr>
              <a:spcBef>
                <a:spcPct val="50000"/>
              </a:spcBef>
              <a:spcAft>
                <a:spcPct val="0"/>
              </a:spcAft>
              <a:buClrTx/>
              <a:buSzTx/>
              <a:buFontTx/>
              <a:buNone/>
            </a:pPr>
            <a:r>
              <a:rPr lang="en-US" altLang="en-US" sz="2000"/>
              <a:t>Gini(N2) </a:t>
            </a:r>
            <a:br>
              <a:rPr lang="en-US" altLang="en-US" sz="2000"/>
            </a:br>
            <a:r>
              <a:rPr lang="en-US" altLang="en-US" sz="2000"/>
              <a:t>= 1 – (4/7)</a:t>
            </a:r>
            <a:r>
              <a:rPr lang="en-US" altLang="en-US" sz="2000" baseline="30000"/>
              <a:t>2 </a:t>
            </a:r>
            <a:r>
              <a:rPr lang="en-US" altLang="en-US" sz="2000"/>
              <a:t>– (3/7)</a:t>
            </a:r>
            <a:r>
              <a:rPr lang="en-US" altLang="en-US" sz="2000" baseline="30000"/>
              <a:t>2</a:t>
            </a:r>
            <a:r>
              <a:rPr lang="en-US" altLang="en-US" sz="2000"/>
              <a:t> </a:t>
            </a:r>
            <a:br>
              <a:rPr lang="en-US" altLang="en-US" sz="2000"/>
            </a:br>
            <a:r>
              <a:rPr lang="en-US" altLang="en-US" sz="2000"/>
              <a:t>= 0.489</a:t>
            </a:r>
          </a:p>
        </p:txBody>
      </p:sp>
      <p:sp>
        <p:nvSpPr>
          <p:cNvPr id="47117" name="Text Box 13"/>
          <p:cNvSpPr txBox="1">
            <a:spLocks noChangeArrowheads="1"/>
          </p:cNvSpPr>
          <p:nvPr/>
        </p:nvSpPr>
        <p:spPr bwMode="auto">
          <a:xfrm>
            <a:off x="5638800" y="3810000"/>
            <a:ext cx="2438400"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50000"/>
              </a:spcBef>
              <a:spcAft>
                <a:spcPct val="0"/>
              </a:spcAft>
              <a:buClrTx/>
              <a:buSzTx/>
              <a:buFontTx/>
              <a:buNone/>
            </a:pPr>
            <a:r>
              <a:rPr lang="en-US" altLang="en-US" sz="2000"/>
              <a:t>Gini(Children) </a:t>
            </a:r>
            <a:br>
              <a:rPr lang="en-US" altLang="en-US" sz="2000"/>
            </a:br>
            <a:r>
              <a:rPr lang="en-US" altLang="en-US" sz="2000"/>
              <a:t>= 3/10 * 0 </a:t>
            </a:r>
            <a:br>
              <a:rPr lang="en-US" altLang="en-US" sz="2000"/>
            </a:br>
            <a:r>
              <a:rPr lang="en-US" altLang="en-US" sz="2000"/>
              <a:t>+ 7/10 * 0.489</a:t>
            </a:r>
            <a:br>
              <a:rPr lang="en-US" altLang="en-US" sz="2000"/>
            </a:br>
            <a:r>
              <a:rPr lang="en-US" altLang="en-US" sz="2000"/>
              <a:t>= 0.342</a:t>
            </a:r>
          </a:p>
          <a:p>
            <a:pPr>
              <a:spcBef>
                <a:spcPct val="50000"/>
              </a:spcBef>
              <a:spcAft>
                <a:spcPct val="0"/>
              </a:spcAft>
              <a:buClrTx/>
              <a:buSzTx/>
              <a:buFontTx/>
              <a:buNone/>
            </a:pPr>
            <a:r>
              <a:rPr lang="en-US" altLang="en-US" sz="2000">
                <a:solidFill>
                  <a:srgbClr val="FF0000"/>
                </a:solidFill>
              </a:rPr>
              <a:t>Gini improves !!</a:t>
            </a:r>
          </a:p>
        </p:txBody>
      </p:sp>
      <p:sp>
        <p:nvSpPr>
          <p:cNvPr id="47118" name="TextBox 1"/>
          <p:cNvSpPr txBox="1">
            <a:spLocks noChangeArrowheads="1"/>
          </p:cNvSpPr>
          <p:nvPr/>
        </p:nvSpPr>
        <p:spPr bwMode="auto">
          <a:xfrm>
            <a:off x="5229225" y="5792788"/>
            <a:ext cx="3505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1600" dirty="0">
                <a:solidFill>
                  <a:srgbClr val="00B0F0"/>
                </a:solidFill>
              </a:rPr>
              <a:t>Misclassification error  didn’t change.</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Attributes considered in subtrees</a:t>
            </a:r>
            <a:endParaRPr lang="en-US" dirty="0"/>
          </a:p>
        </p:txBody>
      </p:sp>
      <p:sp>
        <p:nvSpPr>
          <p:cNvPr id="3" name="TextBox 2"/>
          <p:cNvSpPr txBox="1"/>
          <p:nvPr/>
        </p:nvSpPr>
        <p:spPr>
          <a:xfrm>
            <a:off x="381000" y="1219200"/>
            <a:ext cx="8382000" cy="4616648"/>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Categorical</a:t>
            </a:r>
          </a:p>
          <a:p>
            <a:pPr marL="742950" lvl="1" indent="-285750">
              <a:buFont typeface="Arial" panose="020B0604020202020204" pitchFamily="34" charset="0"/>
              <a:buChar char="•"/>
            </a:pPr>
            <a:r>
              <a:rPr lang="en-US" sz="2800" dirty="0" smtClean="0"/>
              <a:t>Color is in a multi-way node</a:t>
            </a:r>
          </a:p>
          <a:p>
            <a:pPr marL="1200150" lvl="2" indent="-285750">
              <a:buFont typeface="Arial" panose="020B0604020202020204" pitchFamily="34" charset="0"/>
              <a:buChar char="•"/>
            </a:pPr>
            <a:r>
              <a:rPr lang="en-US" sz="2800" dirty="0" smtClean="0"/>
              <a:t>Do we want to </a:t>
            </a:r>
            <a:r>
              <a:rPr lang="en-US" sz="2800" smtClean="0"/>
              <a:t>consider Color </a:t>
            </a:r>
            <a:r>
              <a:rPr lang="en-US" sz="2800" dirty="0" smtClean="0"/>
              <a:t>in the subtrees?</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sz="2800" dirty="0" smtClean="0"/>
          </a:p>
          <a:p>
            <a:pPr marL="285750" indent="-285750">
              <a:buFont typeface="Arial" panose="020B0604020202020204" pitchFamily="34" charset="0"/>
              <a:buChar char="•"/>
            </a:pPr>
            <a:r>
              <a:rPr lang="en-US" sz="2800" dirty="0" smtClean="0"/>
              <a:t>Continuous</a:t>
            </a:r>
          </a:p>
          <a:p>
            <a:pPr marL="742950" lvl="1" indent="-285750">
              <a:buFont typeface="Arial" panose="020B0604020202020204" pitchFamily="34" charset="0"/>
              <a:buChar char="•"/>
            </a:pPr>
            <a:r>
              <a:rPr lang="en-US" sz="2800" dirty="0" smtClean="0"/>
              <a:t>Income &gt; 40K is in a binary node</a:t>
            </a:r>
          </a:p>
          <a:p>
            <a:pPr marL="1200150" lvl="2" indent="-285750">
              <a:buFont typeface="Arial" panose="020B0604020202020204" pitchFamily="34" charset="0"/>
              <a:buChar char="•"/>
            </a:pPr>
            <a:r>
              <a:rPr lang="en-US" sz="2800" dirty="0" smtClean="0"/>
              <a:t>Do we want to consider Income in the subtrees?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502107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ltLang="en-US" smtClean="0"/>
              <a:t>Tree Induction</a:t>
            </a:r>
          </a:p>
        </p:txBody>
      </p:sp>
      <p:sp>
        <p:nvSpPr>
          <p:cNvPr id="48131" name="Rectangle 3"/>
          <p:cNvSpPr>
            <a:spLocks noGrp="1" noChangeArrowheads="1"/>
          </p:cNvSpPr>
          <p:nvPr>
            <p:ph type="body" idx="1"/>
          </p:nvPr>
        </p:nvSpPr>
        <p:spPr/>
        <p:txBody>
          <a:bodyPr/>
          <a:lstStyle/>
          <a:p>
            <a:r>
              <a:rPr lang="en-US" altLang="en-US" smtClean="0"/>
              <a:t>Greedy strategy.</a:t>
            </a:r>
          </a:p>
          <a:p>
            <a:pPr lvl="1"/>
            <a:r>
              <a:rPr lang="en-US" altLang="en-US" smtClean="0"/>
              <a:t>Split the records based on an attribute test that optimizes certain criterion.</a:t>
            </a:r>
          </a:p>
          <a:p>
            <a:endParaRPr lang="en-US" altLang="en-US" smtClean="0"/>
          </a:p>
          <a:p>
            <a:r>
              <a:rPr lang="en-US" altLang="en-US" smtClean="0"/>
              <a:t>Issues</a:t>
            </a:r>
          </a:p>
          <a:p>
            <a:pPr lvl="1"/>
            <a:r>
              <a:rPr lang="en-US" altLang="en-US" smtClean="0"/>
              <a:t>Determine how to split the records</a:t>
            </a:r>
          </a:p>
          <a:p>
            <a:pPr lvl="2"/>
            <a:r>
              <a:rPr lang="en-US" altLang="en-US" smtClean="0"/>
              <a:t>How to specify the attribute test condition?</a:t>
            </a:r>
          </a:p>
          <a:p>
            <a:pPr lvl="2"/>
            <a:r>
              <a:rPr lang="en-US" altLang="en-US" smtClean="0"/>
              <a:t>How to determine the best split?</a:t>
            </a:r>
          </a:p>
          <a:p>
            <a:pPr lvl="1"/>
            <a:r>
              <a:rPr lang="en-US" altLang="en-US" smtClean="0">
                <a:solidFill>
                  <a:srgbClr val="FF0000"/>
                </a:solidFill>
              </a:rPr>
              <a:t>Determine when to stop splitting</a:t>
            </a:r>
          </a:p>
          <a:p>
            <a:pPr lvl="1"/>
            <a:endParaRPr lang="en-US" altLang="en-US"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ltLang="en-US" smtClean="0"/>
              <a:t>Stopping Criteria for Tree Induction</a:t>
            </a:r>
          </a:p>
        </p:txBody>
      </p:sp>
      <p:sp>
        <p:nvSpPr>
          <p:cNvPr id="49155" name="Rectangle 3"/>
          <p:cNvSpPr>
            <a:spLocks noGrp="1" noChangeArrowheads="1"/>
          </p:cNvSpPr>
          <p:nvPr>
            <p:ph type="body" idx="1"/>
          </p:nvPr>
        </p:nvSpPr>
        <p:spPr/>
        <p:txBody>
          <a:bodyPr/>
          <a:lstStyle/>
          <a:p>
            <a:r>
              <a:rPr lang="en-US" altLang="en-US" dirty="0" smtClean="0"/>
              <a:t>Stop expanding a node when all the records belong to the same class</a:t>
            </a:r>
          </a:p>
          <a:p>
            <a:endParaRPr lang="en-US" altLang="en-US" dirty="0" smtClean="0"/>
          </a:p>
          <a:p>
            <a:r>
              <a:rPr lang="en-US" altLang="en-US" dirty="0" smtClean="0"/>
              <a:t>Stop expanding a node when no records remain</a:t>
            </a:r>
          </a:p>
          <a:p>
            <a:endParaRPr lang="en-US" altLang="en-US" dirty="0" smtClean="0"/>
          </a:p>
          <a:p>
            <a:r>
              <a:rPr lang="en-US" altLang="en-US" dirty="0" smtClean="0"/>
              <a:t>Stop expanding a node when no attributes remain</a:t>
            </a:r>
          </a:p>
          <a:p>
            <a:endParaRPr lang="en-US" altLang="en-US" dirty="0" smtClean="0"/>
          </a:p>
          <a:p>
            <a:r>
              <a:rPr lang="en-US" altLang="en-US" dirty="0" smtClean="0"/>
              <a:t>Early termination (to be discussed later)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p:txBody>
          <a:bodyPr/>
          <a:lstStyle/>
          <a:p>
            <a:r>
              <a:rPr lang="en-US" altLang="en-US" smtClean="0"/>
              <a:t>Classification Techniques</a:t>
            </a:r>
          </a:p>
        </p:txBody>
      </p:sp>
      <p:sp>
        <p:nvSpPr>
          <p:cNvPr id="6147" name="Rectangle 5"/>
          <p:cNvSpPr>
            <a:spLocks noGrp="1" noChangeArrowheads="1"/>
          </p:cNvSpPr>
          <p:nvPr>
            <p:ph type="body" idx="1"/>
          </p:nvPr>
        </p:nvSpPr>
        <p:spPr/>
        <p:txBody>
          <a:bodyPr/>
          <a:lstStyle/>
          <a:p>
            <a:r>
              <a:rPr lang="en-US" altLang="en-US" smtClean="0"/>
              <a:t>Decision Tree based Methods</a:t>
            </a:r>
          </a:p>
          <a:p>
            <a:r>
              <a:rPr lang="en-US" altLang="en-US" smtClean="0"/>
              <a:t>Rule-based Methods</a:t>
            </a:r>
          </a:p>
          <a:p>
            <a:r>
              <a:rPr lang="en-US" altLang="en-US" smtClean="0"/>
              <a:t>Memory based reasoning</a:t>
            </a:r>
          </a:p>
          <a:p>
            <a:r>
              <a:rPr lang="en-US" altLang="en-US" smtClean="0"/>
              <a:t>Neural Networks</a:t>
            </a:r>
          </a:p>
          <a:p>
            <a:r>
              <a:rPr lang="en-US" altLang="en-US" smtClean="0"/>
              <a:t>Naïve Bayes and Bayesian Belief Networks</a:t>
            </a:r>
          </a:p>
          <a:p>
            <a:r>
              <a:rPr lang="en-US" altLang="en-US" smtClean="0"/>
              <a:t>Support Vector Machines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074"/>
          <p:cNvSpPr>
            <a:spLocks noGrp="1" noChangeArrowheads="1"/>
          </p:cNvSpPr>
          <p:nvPr>
            <p:ph type="title"/>
          </p:nvPr>
        </p:nvSpPr>
        <p:spPr/>
        <p:txBody>
          <a:bodyPr/>
          <a:lstStyle/>
          <a:p>
            <a:r>
              <a:rPr lang="en-US" altLang="en-US" smtClean="0"/>
              <a:t>Example: C4.5</a:t>
            </a:r>
          </a:p>
        </p:txBody>
      </p:sp>
      <p:sp>
        <p:nvSpPr>
          <p:cNvPr id="881667" name="Rectangle 3075"/>
          <p:cNvSpPr>
            <a:spLocks noGrp="1" noChangeArrowheads="1"/>
          </p:cNvSpPr>
          <p:nvPr>
            <p:ph type="body" idx="1"/>
          </p:nvPr>
        </p:nvSpPr>
        <p:spPr/>
        <p:txBody>
          <a:bodyPr/>
          <a:lstStyle/>
          <a:p>
            <a:pPr>
              <a:defRPr/>
            </a:pPr>
            <a:r>
              <a:rPr lang="en-US" altLang="en-US" dirty="0" smtClean="0"/>
              <a:t>Simple depth-first construction.</a:t>
            </a:r>
          </a:p>
          <a:p>
            <a:pPr>
              <a:defRPr/>
            </a:pPr>
            <a:r>
              <a:rPr lang="en-US" altLang="en-US" dirty="0" smtClean="0"/>
              <a:t>Uses Information Gain</a:t>
            </a:r>
          </a:p>
          <a:p>
            <a:pPr>
              <a:defRPr/>
            </a:pPr>
            <a:r>
              <a:rPr lang="en-US" altLang="en-US" dirty="0" smtClean="0"/>
              <a:t>Sorts Continuous Attributes at each node.</a:t>
            </a:r>
          </a:p>
          <a:p>
            <a:pPr>
              <a:defRPr/>
            </a:pPr>
            <a:r>
              <a:rPr lang="en-US" altLang="en-US" dirty="0" smtClean="0"/>
              <a:t>Needs entire data to fit in memory.</a:t>
            </a:r>
          </a:p>
          <a:p>
            <a:pPr>
              <a:defRPr/>
            </a:pPr>
            <a:r>
              <a:rPr lang="en-US" altLang="en-US" dirty="0" smtClean="0"/>
              <a:t>Unsuitable for Large Datasets.</a:t>
            </a:r>
          </a:p>
          <a:p>
            <a:pPr lvl="1">
              <a:defRPr/>
            </a:pPr>
            <a:r>
              <a:rPr lang="en-US" altLang="en-US" dirty="0" smtClean="0"/>
              <a:t>Needs out-of-core sorting.</a:t>
            </a:r>
          </a:p>
          <a:p>
            <a:pPr lvl="1">
              <a:defRPr/>
            </a:pPr>
            <a:endParaRPr lang="en-US" altLang="en-US" dirty="0" smtClean="0"/>
          </a:p>
          <a:p>
            <a:pPr marL="0" indent="0">
              <a:buFont typeface="Monotype Sorts" pitchFamily="2" charset="2"/>
              <a:buNone/>
              <a:defRPr/>
            </a:pPr>
            <a:endParaRPr lang="en-US" altLang="en-US" sz="2400" dirty="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163" y="139700"/>
            <a:ext cx="7843837" cy="633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0900" y="214313"/>
            <a:ext cx="4370388" cy="6415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381000" y="152400"/>
            <a:ext cx="8305800" cy="762000"/>
          </a:xfrm>
        </p:spPr>
        <p:txBody>
          <a:bodyPr/>
          <a:lstStyle/>
          <a:p>
            <a:r>
              <a:rPr lang="en-US" altLang="en-US" smtClean="0"/>
              <a:t>Characteristics of Decision Tree Induction</a:t>
            </a:r>
          </a:p>
        </p:txBody>
      </p:sp>
      <p:sp>
        <p:nvSpPr>
          <p:cNvPr id="53251" name="Content Placeholder 2"/>
          <p:cNvSpPr>
            <a:spLocks noGrp="1"/>
          </p:cNvSpPr>
          <p:nvPr>
            <p:ph idx="1"/>
          </p:nvPr>
        </p:nvSpPr>
        <p:spPr/>
        <p:txBody>
          <a:bodyPr/>
          <a:lstStyle/>
          <a:p>
            <a:r>
              <a:rPr lang="en-US" altLang="en-US" smtClean="0"/>
              <a:t>Nonparametric approach—no prior assumption of data distribution</a:t>
            </a:r>
          </a:p>
          <a:p>
            <a:r>
              <a:rPr lang="en-US" altLang="en-US" smtClean="0"/>
              <a:t>Finding optimal decision tree is NP-complete—many algorithms use heuristics</a:t>
            </a:r>
          </a:p>
          <a:p>
            <a:r>
              <a:rPr lang="en-US" altLang="en-US" smtClean="0"/>
              <a:t>Decision-tree learning algorithms are generally fast</a:t>
            </a:r>
          </a:p>
          <a:p>
            <a:r>
              <a:rPr lang="en-US" altLang="en-US" smtClean="0"/>
              <a:t>When trees are smaller, they are easy to interpret</a:t>
            </a:r>
          </a:p>
          <a:p>
            <a:r>
              <a:rPr lang="en-US" altLang="en-US" smtClean="0"/>
              <a:t>Expressive representation for learning discrete functions (not good for some boolean functions)</a:t>
            </a:r>
          </a:p>
          <a:p>
            <a:r>
              <a:rPr lang="en-US" altLang="en-US" smtClean="0"/>
              <a:t>Robust to noise—more later</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ltLang="en-US" smtClean="0"/>
              <a:t>Characteristics Part 2</a:t>
            </a:r>
          </a:p>
        </p:txBody>
      </p:sp>
      <p:sp>
        <p:nvSpPr>
          <p:cNvPr id="54275" name="Content Placeholder 2"/>
          <p:cNvSpPr>
            <a:spLocks noGrp="1"/>
          </p:cNvSpPr>
          <p:nvPr>
            <p:ph idx="1"/>
          </p:nvPr>
        </p:nvSpPr>
        <p:spPr/>
        <p:txBody>
          <a:bodyPr/>
          <a:lstStyle/>
          <a:p>
            <a:r>
              <a:rPr lang="en-US" altLang="en-US" smtClean="0"/>
              <a:t>Redundant (correlated) attributes do not adversely affect the accuracy—only one of them is used</a:t>
            </a:r>
          </a:p>
          <a:p>
            <a:pPr lvl="1"/>
            <a:r>
              <a:rPr lang="en-US" altLang="en-US" smtClean="0"/>
              <a:t>However, irrelevant attributes could be a problem—more later</a:t>
            </a:r>
          </a:p>
          <a:p>
            <a:r>
              <a:rPr lang="en-US" altLang="en-US" smtClean="0"/>
              <a:t>Recursive partitioning alg—data fragmentation, small amounts of data near the leaves</a:t>
            </a:r>
          </a:p>
          <a:p>
            <a:r>
              <a:rPr lang="en-US" altLang="en-US" smtClean="0"/>
              <a:t>Subtree can be replicated--same tests in different parts of the tree</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950" y="1525588"/>
            <a:ext cx="7150100" cy="380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altLang="en-US" smtClean="0"/>
              <a:t>Characteristics Part 3</a:t>
            </a:r>
          </a:p>
        </p:txBody>
      </p:sp>
      <p:sp>
        <p:nvSpPr>
          <p:cNvPr id="56323" name="Content Placeholder 2"/>
          <p:cNvSpPr>
            <a:spLocks noGrp="1"/>
          </p:cNvSpPr>
          <p:nvPr>
            <p:ph idx="1"/>
          </p:nvPr>
        </p:nvSpPr>
        <p:spPr>
          <a:xfrm>
            <a:off x="381000" y="1066800"/>
            <a:ext cx="8318500" cy="5181600"/>
          </a:xfrm>
        </p:spPr>
        <p:txBody>
          <a:bodyPr/>
          <a:lstStyle/>
          <a:p>
            <a:r>
              <a:rPr lang="en-US" altLang="en-US" smtClean="0"/>
              <a:t>Decision boundary is rectilinear—only one attribute is used in each node</a:t>
            </a:r>
          </a:p>
          <a:p>
            <a:pPr lvl="1"/>
            <a:r>
              <a:rPr lang="en-US" altLang="en-US" smtClean="0"/>
              <a:t>Oblique decision tree</a:t>
            </a:r>
          </a:p>
          <a:p>
            <a:pPr lvl="2"/>
            <a:r>
              <a:rPr lang="en-US" altLang="en-US" smtClean="0"/>
              <a:t>More than one attribute in each node</a:t>
            </a:r>
          </a:p>
          <a:p>
            <a:pPr lvl="2"/>
            <a:r>
              <a:rPr lang="en-US" altLang="en-US" smtClean="0"/>
              <a:t>Explore possibilities in the algorithm, could be expensive</a:t>
            </a:r>
          </a:p>
          <a:p>
            <a:pPr lvl="1"/>
            <a:r>
              <a:rPr lang="en-US" altLang="en-US" smtClean="0"/>
              <a:t>Constructive induction</a:t>
            </a:r>
          </a:p>
          <a:p>
            <a:pPr lvl="2"/>
            <a:r>
              <a:rPr lang="en-US" altLang="en-US" smtClean="0"/>
              <a:t>Explore possibilities before the algorithm and select some composite attributes</a:t>
            </a:r>
          </a:p>
          <a:p>
            <a:pPr lvl="2"/>
            <a:r>
              <a:rPr lang="en-US" altLang="en-US" smtClean="0"/>
              <a:t>No change in the algorithm</a:t>
            </a:r>
          </a:p>
          <a:p>
            <a:r>
              <a:rPr lang="en-US" altLang="en-US" smtClean="0"/>
              <a:t>Choice of impurity measure has little effect on accuracy</a:t>
            </a:r>
          </a:p>
          <a:p>
            <a:pPr lvl="2"/>
            <a:endParaRPr lang="en-US" altLang="en-US" smtClean="0"/>
          </a:p>
          <a:p>
            <a:pPr lvl="1"/>
            <a:endParaRPr lang="en-US" altLang="en-US" smtClean="0"/>
          </a:p>
          <a:p>
            <a:endParaRPr lang="en-US" altLang="en-US"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113" y="1303338"/>
            <a:ext cx="8105775" cy="424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Overfitting and </a:t>
            </a:r>
            <a:r>
              <a:rPr lang="en-US" dirty="0"/>
              <a:t>O</a:t>
            </a:r>
            <a:r>
              <a:rPr lang="en-US" dirty="0" smtClean="0"/>
              <a:t>ther Issues</a:t>
            </a:r>
            <a:endParaRPr lang="en-US" dirty="0"/>
          </a:p>
        </p:txBody>
      </p:sp>
      <p:sp>
        <p:nvSpPr>
          <p:cNvPr id="3" name="Subtitle 2"/>
          <p:cNvSpPr>
            <a:spLocks noGrp="1"/>
          </p:cNvSpPr>
          <p:nvPr>
            <p:ph type="subTitle" idx="1"/>
          </p:nvPr>
        </p:nvSpPr>
        <p:spPr/>
        <p:txBody>
          <a:bodyPr/>
          <a:lstStyle/>
          <a:p>
            <a:r>
              <a:rPr lang="en-US" dirty="0" smtClean="0"/>
              <a:t>Sec. 4.4</a:t>
            </a:r>
            <a:endParaRPr lang="en-US" dirty="0"/>
          </a:p>
        </p:txBody>
      </p:sp>
    </p:spTree>
    <p:extLst>
      <p:ext uri="{BB962C8B-B14F-4D97-AF65-F5344CB8AC3E}">
        <p14:creationId xmlns:p14="http://schemas.microsoft.com/office/powerpoint/2010/main" val="26785212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ltLang="en-US" smtClean="0"/>
              <a:t>Practical Issues of Classification</a:t>
            </a:r>
          </a:p>
        </p:txBody>
      </p:sp>
      <p:sp>
        <p:nvSpPr>
          <p:cNvPr id="58371" name="Rectangle 3"/>
          <p:cNvSpPr>
            <a:spLocks noGrp="1" noChangeArrowheads="1"/>
          </p:cNvSpPr>
          <p:nvPr>
            <p:ph type="body" idx="1"/>
          </p:nvPr>
        </p:nvSpPr>
        <p:spPr/>
        <p:txBody>
          <a:bodyPr/>
          <a:lstStyle/>
          <a:p>
            <a:r>
              <a:rPr lang="en-US" altLang="en-US" smtClean="0"/>
              <a:t>Underfitting and Overfitting</a:t>
            </a:r>
          </a:p>
          <a:p>
            <a:endParaRPr lang="en-US" altLang="en-US" smtClean="0"/>
          </a:p>
          <a:p>
            <a:r>
              <a:rPr lang="en-US" altLang="en-US" smtClean="0"/>
              <a:t>Missing Values</a:t>
            </a:r>
          </a:p>
          <a:p>
            <a:endParaRPr lang="en-US" altLang="en-US" smtClean="0"/>
          </a:p>
          <a:p>
            <a:r>
              <a:rPr lang="en-US" altLang="en-US" smtClean="0"/>
              <a:t>Costs of Classification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dirty="0" smtClean="0"/>
              <a:t>Decision Trees</a:t>
            </a:r>
            <a:endParaRPr lang="en-US" dirty="0"/>
          </a:p>
        </p:txBody>
      </p:sp>
      <p:sp>
        <p:nvSpPr>
          <p:cNvPr id="5" name="Subtitle 4"/>
          <p:cNvSpPr>
            <a:spLocks noGrp="1"/>
          </p:cNvSpPr>
          <p:nvPr>
            <p:ph type="subTitle" idx="1"/>
          </p:nvPr>
        </p:nvSpPr>
        <p:spPr/>
        <p:txBody>
          <a:bodyPr/>
          <a:lstStyle/>
          <a:p>
            <a:r>
              <a:rPr lang="en-US" dirty="0" smtClean="0"/>
              <a:t>Sec. 4.3</a:t>
            </a:r>
            <a:endParaRPr lang="en-US" dirty="0"/>
          </a:p>
        </p:txBody>
      </p:sp>
    </p:spTree>
    <p:extLst>
      <p:ext uri="{BB962C8B-B14F-4D97-AF65-F5344CB8AC3E}">
        <p14:creationId xmlns:p14="http://schemas.microsoft.com/office/powerpoint/2010/main" val="28226536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ltLang="en-US" smtClean="0"/>
              <a:t>Underfitting and Overfitting (Example)</a:t>
            </a:r>
          </a:p>
        </p:txBody>
      </p:sp>
      <p:pic>
        <p:nvPicPr>
          <p:cNvPr id="59395" name="Picture 3"/>
          <p:cNvPicPr>
            <a:picLocks noChangeAspect="1" noChangeArrowheads="1"/>
          </p:cNvPicPr>
          <p:nvPr/>
        </p:nvPicPr>
        <p:blipFill>
          <a:blip r:embed="rId2">
            <a:extLst>
              <a:ext uri="{28A0092B-C50C-407E-A947-70E740481C1C}">
                <a14:useLocalDpi xmlns:a14="http://schemas.microsoft.com/office/drawing/2010/main" val="0"/>
              </a:ext>
            </a:extLst>
          </a:blip>
          <a:srcRect l="8139" t="5307" r="5814" b="5804"/>
          <a:stretch>
            <a:fillRect/>
          </a:stretch>
        </p:blipFill>
        <p:spPr bwMode="auto">
          <a:xfrm>
            <a:off x="304800" y="1143000"/>
            <a:ext cx="56388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396" name="Text Box 4"/>
          <p:cNvSpPr txBox="1">
            <a:spLocks noChangeArrowheads="1"/>
          </p:cNvSpPr>
          <p:nvPr/>
        </p:nvSpPr>
        <p:spPr bwMode="auto">
          <a:xfrm>
            <a:off x="6172200" y="1905000"/>
            <a:ext cx="2743200" cy="353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50000"/>
              </a:spcBef>
              <a:spcAft>
                <a:spcPct val="0"/>
              </a:spcAft>
              <a:buClrTx/>
              <a:buSzTx/>
              <a:buFontTx/>
              <a:buNone/>
            </a:pPr>
            <a:r>
              <a:rPr lang="en-US" altLang="en-US" sz="1800"/>
              <a:t>500 circular and 500 triangular data points.</a:t>
            </a:r>
          </a:p>
          <a:p>
            <a:pPr>
              <a:spcBef>
                <a:spcPct val="50000"/>
              </a:spcBef>
              <a:spcAft>
                <a:spcPct val="0"/>
              </a:spcAft>
              <a:buClrTx/>
              <a:buSzTx/>
              <a:buFontTx/>
              <a:buNone/>
            </a:pPr>
            <a:endParaRPr lang="en-US" altLang="en-US" sz="1800"/>
          </a:p>
          <a:p>
            <a:pPr>
              <a:spcBef>
                <a:spcPct val="50000"/>
              </a:spcBef>
              <a:spcAft>
                <a:spcPct val="0"/>
              </a:spcAft>
              <a:buClrTx/>
              <a:buSzTx/>
              <a:buFontTx/>
              <a:buNone/>
            </a:pPr>
            <a:r>
              <a:rPr lang="en-US" altLang="en-US" sz="1800"/>
              <a:t>Circular points:</a:t>
            </a:r>
          </a:p>
          <a:p>
            <a:pPr>
              <a:spcBef>
                <a:spcPct val="50000"/>
              </a:spcBef>
              <a:spcAft>
                <a:spcPct val="0"/>
              </a:spcAft>
              <a:buClrTx/>
              <a:buSzTx/>
              <a:buFontTx/>
              <a:buNone/>
            </a:pPr>
            <a:r>
              <a:rPr lang="en-US" altLang="en-US" sz="1800"/>
              <a:t>0.5 </a:t>
            </a:r>
            <a:r>
              <a:rPr lang="en-US" altLang="en-US" sz="1800">
                <a:sym typeface="Symbol" pitchFamily="18" charset="2"/>
              </a:rPr>
              <a:t> sqrt(x</a:t>
            </a:r>
            <a:r>
              <a:rPr lang="en-US" altLang="en-US" sz="1800" baseline="-25000">
                <a:sym typeface="Symbol" pitchFamily="18" charset="2"/>
              </a:rPr>
              <a:t>1</a:t>
            </a:r>
            <a:r>
              <a:rPr lang="en-US" altLang="en-US" sz="1800" baseline="30000">
                <a:sym typeface="Symbol" pitchFamily="18" charset="2"/>
              </a:rPr>
              <a:t>2</a:t>
            </a:r>
            <a:r>
              <a:rPr lang="en-US" altLang="en-US" sz="1800">
                <a:sym typeface="Symbol" pitchFamily="18" charset="2"/>
              </a:rPr>
              <a:t>+x</a:t>
            </a:r>
            <a:r>
              <a:rPr lang="en-US" altLang="en-US" sz="1800" baseline="-25000">
                <a:sym typeface="Symbol" pitchFamily="18" charset="2"/>
              </a:rPr>
              <a:t>2</a:t>
            </a:r>
            <a:r>
              <a:rPr lang="en-US" altLang="en-US" sz="1800" baseline="30000">
                <a:sym typeface="Symbol" pitchFamily="18" charset="2"/>
              </a:rPr>
              <a:t>2</a:t>
            </a:r>
            <a:r>
              <a:rPr lang="en-US" altLang="en-US" sz="1800">
                <a:sym typeface="Symbol" pitchFamily="18" charset="2"/>
              </a:rPr>
              <a:t>)  1</a:t>
            </a:r>
            <a:endParaRPr lang="en-US" altLang="en-US" sz="1800"/>
          </a:p>
          <a:p>
            <a:pPr>
              <a:spcBef>
                <a:spcPct val="50000"/>
              </a:spcBef>
              <a:spcAft>
                <a:spcPct val="0"/>
              </a:spcAft>
              <a:buClrTx/>
              <a:buSzTx/>
              <a:buFontTx/>
              <a:buNone/>
            </a:pPr>
            <a:endParaRPr lang="en-US" altLang="en-US" sz="1800"/>
          </a:p>
          <a:p>
            <a:pPr>
              <a:spcBef>
                <a:spcPct val="50000"/>
              </a:spcBef>
              <a:spcAft>
                <a:spcPct val="0"/>
              </a:spcAft>
              <a:buClrTx/>
              <a:buSzTx/>
              <a:buFontTx/>
              <a:buNone/>
            </a:pPr>
            <a:r>
              <a:rPr lang="en-US" altLang="en-US" sz="1800"/>
              <a:t>Triangular points:</a:t>
            </a:r>
          </a:p>
          <a:p>
            <a:pPr>
              <a:spcBef>
                <a:spcPct val="50000"/>
              </a:spcBef>
              <a:spcAft>
                <a:spcPct val="0"/>
              </a:spcAft>
              <a:buClrTx/>
              <a:buSzTx/>
              <a:buFontTx/>
              <a:buNone/>
            </a:pPr>
            <a:r>
              <a:rPr lang="en-US" altLang="en-US" sz="1800">
                <a:sym typeface="Symbol" pitchFamily="18" charset="2"/>
              </a:rPr>
              <a:t>sqrt(x</a:t>
            </a:r>
            <a:r>
              <a:rPr lang="en-US" altLang="en-US" sz="1800" baseline="-25000">
                <a:sym typeface="Symbol" pitchFamily="18" charset="2"/>
              </a:rPr>
              <a:t>1</a:t>
            </a:r>
            <a:r>
              <a:rPr lang="en-US" altLang="en-US" sz="1800" baseline="30000">
                <a:sym typeface="Symbol" pitchFamily="18" charset="2"/>
              </a:rPr>
              <a:t>2</a:t>
            </a:r>
            <a:r>
              <a:rPr lang="en-US" altLang="en-US" sz="1800">
                <a:sym typeface="Symbol" pitchFamily="18" charset="2"/>
              </a:rPr>
              <a:t>+x</a:t>
            </a:r>
            <a:r>
              <a:rPr lang="en-US" altLang="en-US" sz="1800" baseline="-25000">
                <a:sym typeface="Symbol" pitchFamily="18" charset="2"/>
              </a:rPr>
              <a:t>2</a:t>
            </a:r>
            <a:r>
              <a:rPr lang="en-US" altLang="en-US" sz="1800" baseline="30000">
                <a:sym typeface="Symbol" pitchFamily="18" charset="2"/>
              </a:rPr>
              <a:t>2</a:t>
            </a:r>
            <a:r>
              <a:rPr lang="en-US" altLang="en-US" sz="1800">
                <a:sym typeface="Symbol" pitchFamily="18" charset="2"/>
              </a:rPr>
              <a:t>) &gt; 0.5 or</a:t>
            </a:r>
          </a:p>
          <a:p>
            <a:pPr>
              <a:spcBef>
                <a:spcPct val="50000"/>
              </a:spcBef>
              <a:spcAft>
                <a:spcPct val="0"/>
              </a:spcAft>
              <a:buClrTx/>
              <a:buSzTx/>
              <a:buFontTx/>
              <a:buNone/>
            </a:pPr>
            <a:r>
              <a:rPr lang="en-US" altLang="en-US" sz="1800">
                <a:sym typeface="Symbol" pitchFamily="18" charset="2"/>
              </a:rPr>
              <a:t>sqrt(x</a:t>
            </a:r>
            <a:r>
              <a:rPr lang="en-US" altLang="en-US" sz="1800" baseline="-25000">
                <a:sym typeface="Symbol" pitchFamily="18" charset="2"/>
              </a:rPr>
              <a:t>1</a:t>
            </a:r>
            <a:r>
              <a:rPr lang="en-US" altLang="en-US" sz="1800" baseline="30000">
                <a:sym typeface="Symbol" pitchFamily="18" charset="2"/>
              </a:rPr>
              <a:t>2</a:t>
            </a:r>
            <a:r>
              <a:rPr lang="en-US" altLang="en-US" sz="1800">
                <a:sym typeface="Symbol" pitchFamily="18" charset="2"/>
              </a:rPr>
              <a:t>+x</a:t>
            </a:r>
            <a:r>
              <a:rPr lang="en-US" altLang="en-US" sz="1800" baseline="-25000">
                <a:sym typeface="Symbol" pitchFamily="18" charset="2"/>
              </a:rPr>
              <a:t>2</a:t>
            </a:r>
            <a:r>
              <a:rPr lang="en-US" altLang="en-US" sz="1800" baseline="30000">
                <a:sym typeface="Symbol" pitchFamily="18" charset="2"/>
              </a:rPr>
              <a:t>2</a:t>
            </a:r>
            <a:r>
              <a:rPr lang="en-US" altLang="en-US" sz="1800">
                <a:sym typeface="Symbol" pitchFamily="18" charset="2"/>
              </a:rPr>
              <a:t>) &lt; 1</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ltLang="en-US" smtClean="0"/>
              <a:t>Underfitting and Overfitting</a:t>
            </a:r>
          </a:p>
        </p:txBody>
      </p:sp>
      <p:pic>
        <p:nvPicPr>
          <p:cNvPr id="604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066800"/>
            <a:ext cx="6096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420" name="Line 4"/>
          <p:cNvSpPr>
            <a:spLocks noChangeShapeType="1"/>
          </p:cNvSpPr>
          <p:nvPr/>
        </p:nvSpPr>
        <p:spPr bwMode="auto">
          <a:xfrm>
            <a:off x="4267200" y="1219200"/>
            <a:ext cx="0" cy="4114800"/>
          </a:xfrm>
          <a:prstGeom prst="line">
            <a:avLst/>
          </a:prstGeom>
          <a:noFill/>
          <a:ln w="25400">
            <a:solidFill>
              <a:srgbClr val="8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21" name="Text Box 5"/>
          <p:cNvSpPr txBox="1">
            <a:spLocks noChangeArrowheads="1"/>
          </p:cNvSpPr>
          <p:nvPr/>
        </p:nvSpPr>
        <p:spPr bwMode="auto">
          <a:xfrm>
            <a:off x="4343400" y="1447800"/>
            <a:ext cx="160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50000"/>
              </a:spcBef>
              <a:spcAft>
                <a:spcPct val="0"/>
              </a:spcAft>
              <a:buClrTx/>
              <a:buSzTx/>
              <a:buFontTx/>
              <a:buNone/>
            </a:pPr>
            <a:r>
              <a:rPr lang="en-US" altLang="en-US" sz="1800"/>
              <a:t>Overfitting</a:t>
            </a:r>
            <a:endParaRPr lang="en-US" altLang="en-US" sz="1800">
              <a:sym typeface="Symbol" pitchFamily="18" charset="2"/>
            </a:endParaRPr>
          </a:p>
        </p:txBody>
      </p:sp>
      <p:sp>
        <p:nvSpPr>
          <p:cNvPr id="60422" name="Text Box 6"/>
          <p:cNvSpPr txBox="1">
            <a:spLocks noChangeArrowheads="1"/>
          </p:cNvSpPr>
          <p:nvPr/>
        </p:nvSpPr>
        <p:spPr bwMode="auto">
          <a:xfrm>
            <a:off x="457200" y="5881688"/>
            <a:ext cx="8458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50000"/>
              </a:spcBef>
              <a:spcAft>
                <a:spcPct val="0"/>
              </a:spcAft>
              <a:buClrTx/>
              <a:buSzTx/>
              <a:buFontTx/>
              <a:buNone/>
            </a:pPr>
            <a:r>
              <a:rPr lang="en-US" altLang="en-US" sz="1800"/>
              <a:t>Underfitting</a:t>
            </a:r>
            <a:r>
              <a:rPr lang="en-US" altLang="en-US" sz="1800" b="0"/>
              <a:t>: when model is too simple, both training and test errors are large </a:t>
            </a:r>
            <a:endParaRPr lang="en-US" altLang="en-US" sz="1800" b="0">
              <a:sym typeface="Symbol" pitchFamily="18" charset="2"/>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ltLang="en-US" smtClean="0"/>
              <a:t>Overfitting due to Noise </a:t>
            </a:r>
          </a:p>
        </p:txBody>
      </p:sp>
      <p:pic>
        <p:nvPicPr>
          <p:cNvPr id="61443" name="Picture 3"/>
          <p:cNvPicPr>
            <a:picLocks noChangeAspect="1" noChangeArrowheads="1"/>
          </p:cNvPicPr>
          <p:nvPr/>
        </p:nvPicPr>
        <p:blipFill>
          <a:blip r:embed="rId2">
            <a:extLst>
              <a:ext uri="{28A0092B-C50C-407E-A947-70E740481C1C}">
                <a14:useLocalDpi xmlns:a14="http://schemas.microsoft.com/office/drawing/2010/main" val="0"/>
              </a:ext>
            </a:extLst>
          </a:blip>
          <a:srcRect t="4819" b="3615"/>
          <a:stretch>
            <a:fillRect/>
          </a:stretch>
        </p:blipFill>
        <p:spPr bwMode="auto">
          <a:xfrm>
            <a:off x="1295400" y="1066800"/>
            <a:ext cx="63246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44" name="Text Box 4"/>
          <p:cNvSpPr txBox="1">
            <a:spLocks noChangeArrowheads="1"/>
          </p:cNvSpPr>
          <p:nvPr/>
        </p:nvSpPr>
        <p:spPr bwMode="auto">
          <a:xfrm>
            <a:off x="1676400" y="5715000"/>
            <a:ext cx="5791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50000"/>
              </a:spcBef>
              <a:spcAft>
                <a:spcPct val="0"/>
              </a:spcAft>
              <a:buClrTx/>
              <a:buSzTx/>
              <a:buFontTx/>
              <a:buNone/>
            </a:pPr>
            <a:r>
              <a:rPr lang="en-US" altLang="en-US" sz="1800"/>
              <a:t>Decision boundary is distorted by noise point</a:t>
            </a:r>
            <a:endParaRPr lang="en-US" altLang="en-US" sz="1800">
              <a:sym typeface="Symbol" pitchFamily="18" charset="2"/>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2057400"/>
            <a:ext cx="5694363" cy="464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le 1"/>
          <p:cNvGraphicFramePr>
            <a:graphicFrameLocks noGrp="1"/>
          </p:cNvGraphicFramePr>
          <p:nvPr/>
        </p:nvGraphicFramePr>
        <p:xfrm>
          <a:off x="152400" y="1020763"/>
          <a:ext cx="5181600" cy="2179636"/>
        </p:xfrm>
        <a:graphic>
          <a:graphicData uri="http://schemas.openxmlformats.org/drawingml/2006/table">
            <a:tbl>
              <a:tblPr firstRow="1" bandRow="1">
                <a:tableStyleId>{5C22544A-7EE6-4342-B048-85BDC9FD1C3A}</a:tableStyleId>
              </a:tblPr>
              <a:tblGrid>
                <a:gridCol w="1143000"/>
                <a:gridCol w="838200"/>
                <a:gridCol w="762000"/>
                <a:gridCol w="762000"/>
                <a:gridCol w="685800"/>
                <a:gridCol w="990600"/>
              </a:tblGrid>
              <a:tr h="518236">
                <a:tc>
                  <a:txBody>
                    <a:bodyPr/>
                    <a:lstStyle/>
                    <a:p>
                      <a:r>
                        <a:rPr lang="en-US" sz="1400" dirty="0" smtClean="0"/>
                        <a:t>Name</a:t>
                      </a:r>
                      <a:endParaRPr lang="en-US" sz="1400" dirty="0"/>
                    </a:p>
                  </a:txBody>
                  <a:tcPr marT="45727" marB="45727"/>
                </a:tc>
                <a:tc>
                  <a:txBody>
                    <a:bodyPr/>
                    <a:lstStyle/>
                    <a:p>
                      <a:r>
                        <a:rPr lang="en-US" sz="1400" dirty="0" smtClean="0"/>
                        <a:t>Body Temp</a:t>
                      </a:r>
                      <a:endParaRPr lang="en-US" sz="1400" dirty="0"/>
                    </a:p>
                  </a:txBody>
                  <a:tcPr marT="45727" marB="45727"/>
                </a:tc>
                <a:tc>
                  <a:txBody>
                    <a:bodyPr/>
                    <a:lstStyle/>
                    <a:p>
                      <a:r>
                        <a:rPr lang="en-US" sz="1400" dirty="0" smtClean="0"/>
                        <a:t>Give</a:t>
                      </a:r>
                      <a:r>
                        <a:rPr lang="en-US" sz="1400" baseline="0" dirty="0" smtClean="0"/>
                        <a:t> </a:t>
                      </a:r>
                      <a:r>
                        <a:rPr lang="en-US" sz="1400" dirty="0" smtClean="0"/>
                        <a:t>Birth</a:t>
                      </a:r>
                      <a:endParaRPr lang="en-US" sz="1400" dirty="0"/>
                    </a:p>
                  </a:txBody>
                  <a:tcPr marT="45727" marB="45727"/>
                </a:tc>
                <a:tc>
                  <a:txBody>
                    <a:bodyPr/>
                    <a:lstStyle/>
                    <a:p>
                      <a:r>
                        <a:rPr lang="en-US" sz="1400" dirty="0" smtClean="0"/>
                        <a:t>4-legged</a:t>
                      </a:r>
                      <a:endParaRPr lang="en-US" sz="1400" dirty="0"/>
                    </a:p>
                  </a:txBody>
                  <a:tcPr marT="45727" marB="45727"/>
                </a:tc>
                <a:tc>
                  <a:txBody>
                    <a:bodyPr/>
                    <a:lstStyle/>
                    <a:p>
                      <a:r>
                        <a:rPr lang="en-US" sz="1400" dirty="0" smtClean="0"/>
                        <a:t>Hibernates</a:t>
                      </a:r>
                      <a:endParaRPr lang="en-US" sz="1400" dirty="0"/>
                    </a:p>
                  </a:txBody>
                  <a:tcPr marT="45727" marB="45727"/>
                </a:tc>
                <a:tc>
                  <a:txBody>
                    <a:bodyPr/>
                    <a:lstStyle/>
                    <a:p>
                      <a:r>
                        <a:rPr lang="en-US" sz="1400" dirty="0" smtClean="0"/>
                        <a:t>Mammal</a:t>
                      </a:r>
                    </a:p>
                    <a:p>
                      <a:r>
                        <a:rPr lang="en-US" sz="1400" dirty="0" smtClean="0"/>
                        <a:t>?</a:t>
                      </a:r>
                      <a:endParaRPr lang="en-US" sz="1400" dirty="0"/>
                    </a:p>
                  </a:txBody>
                  <a:tcPr marT="45727" marB="45727"/>
                </a:tc>
              </a:tr>
              <a:tr h="365812">
                <a:tc>
                  <a:txBody>
                    <a:bodyPr/>
                    <a:lstStyle/>
                    <a:p>
                      <a:r>
                        <a:rPr lang="en-US" sz="1400" dirty="0" smtClean="0"/>
                        <a:t>Salamander</a:t>
                      </a:r>
                      <a:endParaRPr lang="en-US" sz="1400" dirty="0"/>
                    </a:p>
                  </a:txBody>
                  <a:tcPr marT="45727" marB="45727"/>
                </a:tc>
                <a:tc>
                  <a:txBody>
                    <a:bodyPr/>
                    <a:lstStyle/>
                    <a:p>
                      <a:r>
                        <a:rPr lang="en-US" sz="1400" dirty="0" smtClean="0"/>
                        <a:t>Cold</a:t>
                      </a:r>
                      <a:endParaRPr lang="en-US" sz="1400" dirty="0"/>
                    </a:p>
                  </a:txBody>
                  <a:tcPr marT="45727" marB="45727"/>
                </a:tc>
                <a:tc>
                  <a:txBody>
                    <a:bodyPr/>
                    <a:lstStyle/>
                    <a:p>
                      <a:r>
                        <a:rPr lang="en-US" sz="1400" dirty="0" smtClean="0"/>
                        <a:t>N</a:t>
                      </a:r>
                      <a:endParaRPr lang="en-US" sz="1400" dirty="0"/>
                    </a:p>
                  </a:txBody>
                  <a:tcPr marT="45727" marB="45727"/>
                </a:tc>
                <a:tc>
                  <a:txBody>
                    <a:bodyPr/>
                    <a:lstStyle/>
                    <a:p>
                      <a:r>
                        <a:rPr lang="en-US" sz="1400" dirty="0" smtClean="0"/>
                        <a:t>Y</a:t>
                      </a:r>
                      <a:endParaRPr lang="en-US" sz="1400" dirty="0"/>
                    </a:p>
                  </a:txBody>
                  <a:tcPr marT="45727" marB="45727"/>
                </a:tc>
                <a:tc>
                  <a:txBody>
                    <a:bodyPr/>
                    <a:lstStyle/>
                    <a:p>
                      <a:r>
                        <a:rPr lang="en-US" sz="1400" dirty="0" smtClean="0"/>
                        <a:t>Y</a:t>
                      </a:r>
                      <a:endParaRPr lang="en-US" sz="1400" dirty="0"/>
                    </a:p>
                  </a:txBody>
                  <a:tcPr marT="45727" marB="45727"/>
                </a:tc>
                <a:tc>
                  <a:txBody>
                    <a:bodyPr/>
                    <a:lstStyle/>
                    <a:p>
                      <a:r>
                        <a:rPr lang="en-US" sz="1400" dirty="0" smtClean="0"/>
                        <a:t>N</a:t>
                      </a:r>
                      <a:endParaRPr lang="en-US" sz="1400" dirty="0"/>
                    </a:p>
                  </a:txBody>
                  <a:tcPr marT="45727" marB="45727"/>
                </a:tc>
              </a:tr>
              <a:tr h="304844">
                <a:tc>
                  <a:txBody>
                    <a:bodyPr/>
                    <a:lstStyle/>
                    <a:p>
                      <a:r>
                        <a:rPr lang="en-US" sz="1400" dirty="0" smtClean="0"/>
                        <a:t>Guppy</a:t>
                      </a:r>
                      <a:endParaRPr lang="en-US" sz="1400" dirty="0"/>
                    </a:p>
                  </a:txBody>
                  <a:tcPr marT="45727" marB="45727"/>
                </a:tc>
                <a:tc>
                  <a:txBody>
                    <a:bodyPr/>
                    <a:lstStyle/>
                    <a:p>
                      <a:r>
                        <a:rPr lang="en-US" sz="1400" dirty="0" smtClean="0"/>
                        <a:t>Cold</a:t>
                      </a:r>
                      <a:endParaRPr lang="en-US" sz="1400" dirty="0"/>
                    </a:p>
                  </a:txBody>
                  <a:tcPr marT="45727" marB="45727"/>
                </a:tc>
                <a:tc>
                  <a:txBody>
                    <a:bodyPr/>
                    <a:lstStyle/>
                    <a:p>
                      <a:r>
                        <a:rPr lang="en-US" sz="1400" dirty="0" smtClean="0"/>
                        <a:t>Y</a:t>
                      </a:r>
                      <a:endParaRPr lang="en-US" sz="1400" dirty="0"/>
                    </a:p>
                  </a:txBody>
                  <a:tcPr marT="45727" marB="45727"/>
                </a:tc>
                <a:tc>
                  <a:txBody>
                    <a:bodyPr/>
                    <a:lstStyle/>
                    <a:p>
                      <a:r>
                        <a:rPr lang="en-US" sz="1400" dirty="0" smtClean="0"/>
                        <a:t>N</a:t>
                      </a:r>
                      <a:endParaRPr lang="en-US" sz="1400" dirty="0"/>
                    </a:p>
                  </a:txBody>
                  <a:tcPr marT="45727" marB="45727"/>
                </a:tc>
                <a:tc>
                  <a:txBody>
                    <a:bodyPr/>
                    <a:lstStyle/>
                    <a:p>
                      <a:r>
                        <a:rPr lang="en-US" sz="1400" dirty="0" smtClean="0"/>
                        <a:t>N</a:t>
                      </a:r>
                      <a:endParaRPr lang="en-US" sz="1400" dirty="0"/>
                    </a:p>
                  </a:txBody>
                  <a:tcPr marT="45727" marB="45727"/>
                </a:tc>
                <a:tc>
                  <a:txBody>
                    <a:bodyPr/>
                    <a:lstStyle/>
                    <a:p>
                      <a:r>
                        <a:rPr lang="en-US" sz="1400" dirty="0" smtClean="0"/>
                        <a:t>N</a:t>
                      </a:r>
                      <a:endParaRPr lang="en-US" sz="1400" dirty="0"/>
                    </a:p>
                  </a:txBody>
                  <a:tcPr marT="45727" marB="45727"/>
                </a:tc>
              </a:tr>
              <a:tr h="304844">
                <a:tc>
                  <a:txBody>
                    <a:bodyPr/>
                    <a:lstStyle/>
                    <a:p>
                      <a:r>
                        <a:rPr lang="en-US" sz="1400" dirty="0" smtClean="0"/>
                        <a:t>Eagle</a:t>
                      </a:r>
                    </a:p>
                  </a:txBody>
                  <a:tcPr marT="45727" marB="45727"/>
                </a:tc>
                <a:tc>
                  <a:txBody>
                    <a:bodyPr/>
                    <a:lstStyle/>
                    <a:p>
                      <a:r>
                        <a:rPr lang="en-US" sz="1400" dirty="0" smtClean="0"/>
                        <a:t>Warm</a:t>
                      </a:r>
                      <a:endParaRPr lang="en-US" sz="1400" dirty="0"/>
                    </a:p>
                  </a:txBody>
                  <a:tcPr marT="45727" marB="45727"/>
                </a:tc>
                <a:tc>
                  <a:txBody>
                    <a:bodyPr/>
                    <a:lstStyle/>
                    <a:p>
                      <a:r>
                        <a:rPr lang="en-US" sz="1400" dirty="0" smtClean="0"/>
                        <a:t>N</a:t>
                      </a:r>
                      <a:endParaRPr lang="en-US" sz="1400" dirty="0"/>
                    </a:p>
                  </a:txBody>
                  <a:tcPr marT="45727" marB="45727"/>
                </a:tc>
                <a:tc>
                  <a:txBody>
                    <a:bodyPr/>
                    <a:lstStyle/>
                    <a:p>
                      <a:r>
                        <a:rPr lang="en-US" sz="1400" dirty="0" smtClean="0"/>
                        <a:t>N</a:t>
                      </a:r>
                      <a:endParaRPr lang="en-US" sz="1400" dirty="0"/>
                    </a:p>
                  </a:txBody>
                  <a:tcPr marT="45727" marB="45727"/>
                </a:tc>
                <a:tc>
                  <a:txBody>
                    <a:bodyPr/>
                    <a:lstStyle/>
                    <a:p>
                      <a:r>
                        <a:rPr lang="en-US" sz="1400" dirty="0" smtClean="0"/>
                        <a:t>N</a:t>
                      </a:r>
                      <a:endParaRPr lang="en-US" sz="1400" dirty="0"/>
                    </a:p>
                  </a:txBody>
                  <a:tcPr marT="45727" marB="45727"/>
                </a:tc>
                <a:tc>
                  <a:txBody>
                    <a:bodyPr/>
                    <a:lstStyle/>
                    <a:p>
                      <a:r>
                        <a:rPr lang="en-US" sz="1400" dirty="0" smtClean="0"/>
                        <a:t>N</a:t>
                      </a:r>
                    </a:p>
                  </a:txBody>
                  <a:tcPr marT="45727" marB="45727"/>
                </a:tc>
              </a:tr>
              <a:tr h="304844">
                <a:tc>
                  <a:txBody>
                    <a:bodyPr/>
                    <a:lstStyle/>
                    <a:p>
                      <a:r>
                        <a:rPr lang="en-US" sz="1400" dirty="0" err="1" smtClean="0"/>
                        <a:t>Poorwill</a:t>
                      </a:r>
                      <a:endParaRPr lang="en-US" sz="1400" dirty="0"/>
                    </a:p>
                  </a:txBody>
                  <a:tcPr marT="45727" marB="45727"/>
                </a:tc>
                <a:tc>
                  <a:txBody>
                    <a:bodyPr/>
                    <a:lstStyle/>
                    <a:p>
                      <a:r>
                        <a:rPr lang="en-US" sz="1400" dirty="0" smtClean="0"/>
                        <a:t>Warm</a:t>
                      </a:r>
                      <a:endParaRPr lang="en-US" sz="1400" dirty="0"/>
                    </a:p>
                  </a:txBody>
                  <a:tcPr marT="45727" marB="45727"/>
                </a:tc>
                <a:tc>
                  <a:txBody>
                    <a:bodyPr/>
                    <a:lstStyle/>
                    <a:p>
                      <a:r>
                        <a:rPr lang="en-US" sz="1400" dirty="0" smtClean="0"/>
                        <a:t>N</a:t>
                      </a:r>
                      <a:endParaRPr lang="en-US" sz="1400" dirty="0"/>
                    </a:p>
                  </a:txBody>
                  <a:tcPr marT="45727" marB="45727"/>
                </a:tc>
                <a:tc>
                  <a:txBody>
                    <a:bodyPr/>
                    <a:lstStyle/>
                    <a:p>
                      <a:r>
                        <a:rPr lang="en-US" sz="1400" dirty="0" smtClean="0"/>
                        <a:t>N</a:t>
                      </a:r>
                      <a:endParaRPr lang="en-US" sz="1400" dirty="0"/>
                    </a:p>
                  </a:txBody>
                  <a:tcPr marT="45727" marB="45727"/>
                </a:tc>
                <a:tc>
                  <a:txBody>
                    <a:bodyPr/>
                    <a:lstStyle/>
                    <a:p>
                      <a:r>
                        <a:rPr lang="en-US" sz="1400" dirty="0" smtClean="0"/>
                        <a:t>Y</a:t>
                      </a:r>
                      <a:endParaRPr lang="en-US" sz="1400" dirty="0"/>
                    </a:p>
                  </a:txBody>
                  <a:tcPr marT="45727" marB="45727"/>
                </a:tc>
                <a:tc>
                  <a:txBody>
                    <a:bodyPr/>
                    <a:lstStyle/>
                    <a:p>
                      <a:r>
                        <a:rPr lang="en-US" sz="1400" dirty="0" smtClean="0"/>
                        <a:t>N</a:t>
                      </a:r>
                      <a:endParaRPr lang="en-US" sz="1400" dirty="0"/>
                    </a:p>
                  </a:txBody>
                  <a:tcPr marT="45727" marB="45727"/>
                </a:tc>
              </a:tr>
              <a:tr h="381056">
                <a:tc>
                  <a:txBody>
                    <a:bodyPr/>
                    <a:lstStyle/>
                    <a:p>
                      <a:r>
                        <a:rPr lang="en-US" sz="1400" dirty="0" smtClean="0"/>
                        <a:t>Platypus</a:t>
                      </a:r>
                      <a:endParaRPr lang="en-US" sz="1400" dirty="0"/>
                    </a:p>
                  </a:txBody>
                  <a:tcPr marT="45727" marB="45727"/>
                </a:tc>
                <a:tc>
                  <a:txBody>
                    <a:bodyPr/>
                    <a:lstStyle/>
                    <a:p>
                      <a:r>
                        <a:rPr lang="en-US" sz="1400" dirty="0" smtClean="0"/>
                        <a:t>Warm</a:t>
                      </a:r>
                      <a:endParaRPr lang="en-US" sz="1400" dirty="0"/>
                    </a:p>
                  </a:txBody>
                  <a:tcPr marT="45727" marB="45727"/>
                </a:tc>
                <a:tc>
                  <a:txBody>
                    <a:bodyPr/>
                    <a:lstStyle/>
                    <a:p>
                      <a:r>
                        <a:rPr lang="en-US" sz="1400" dirty="0" smtClean="0"/>
                        <a:t>N</a:t>
                      </a:r>
                      <a:endParaRPr lang="en-US" sz="1400" dirty="0"/>
                    </a:p>
                  </a:txBody>
                  <a:tcPr marT="45727" marB="45727"/>
                </a:tc>
                <a:tc>
                  <a:txBody>
                    <a:bodyPr/>
                    <a:lstStyle/>
                    <a:p>
                      <a:r>
                        <a:rPr lang="en-US" sz="1400" dirty="0" smtClean="0"/>
                        <a:t>Y</a:t>
                      </a:r>
                      <a:endParaRPr lang="en-US" sz="1400" dirty="0"/>
                    </a:p>
                  </a:txBody>
                  <a:tcPr marT="45727" marB="45727"/>
                </a:tc>
                <a:tc>
                  <a:txBody>
                    <a:bodyPr/>
                    <a:lstStyle/>
                    <a:p>
                      <a:r>
                        <a:rPr lang="en-US" sz="1400" dirty="0" smtClean="0"/>
                        <a:t>Y</a:t>
                      </a:r>
                      <a:endParaRPr lang="en-US" sz="1400" dirty="0"/>
                    </a:p>
                  </a:txBody>
                  <a:tcPr marT="45727" marB="45727"/>
                </a:tc>
                <a:tc>
                  <a:txBody>
                    <a:bodyPr/>
                    <a:lstStyle/>
                    <a:p>
                      <a:r>
                        <a:rPr lang="en-US" sz="1400" dirty="0" smtClean="0"/>
                        <a:t>Y</a:t>
                      </a:r>
                      <a:endParaRPr lang="en-US" sz="1400" dirty="0"/>
                    </a:p>
                  </a:txBody>
                  <a:tcPr marT="45727" marB="45727"/>
                </a:tc>
              </a:tr>
            </a:tbl>
          </a:graphicData>
        </a:graphic>
      </p:graphicFrame>
      <p:sp>
        <p:nvSpPr>
          <p:cNvPr id="62518" name="TextBox 2"/>
          <p:cNvSpPr txBox="1">
            <a:spLocks noChangeArrowheads="1"/>
          </p:cNvSpPr>
          <p:nvPr/>
        </p:nvSpPr>
        <p:spPr bwMode="auto">
          <a:xfrm>
            <a:off x="622300" y="304800"/>
            <a:ext cx="78755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3200"/>
              <a:t>Overfitting due to insufficient examples</a:t>
            </a:r>
          </a:p>
        </p:txBody>
      </p:sp>
      <p:sp>
        <p:nvSpPr>
          <p:cNvPr id="62519" name="TextBox 3"/>
          <p:cNvSpPr txBox="1">
            <a:spLocks noChangeArrowheads="1"/>
          </p:cNvSpPr>
          <p:nvPr/>
        </p:nvSpPr>
        <p:spPr bwMode="auto">
          <a:xfrm>
            <a:off x="685800" y="4648200"/>
            <a:ext cx="1000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1400"/>
              <a:t>Humans?</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ltLang="en-US" smtClean="0"/>
              <a:t>Notes on Overfitting</a:t>
            </a:r>
          </a:p>
        </p:txBody>
      </p:sp>
      <p:sp>
        <p:nvSpPr>
          <p:cNvPr id="63491" name="Rectangle 3"/>
          <p:cNvSpPr>
            <a:spLocks noGrp="1" noChangeArrowheads="1"/>
          </p:cNvSpPr>
          <p:nvPr>
            <p:ph type="body" idx="1"/>
          </p:nvPr>
        </p:nvSpPr>
        <p:spPr/>
        <p:txBody>
          <a:bodyPr/>
          <a:lstStyle/>
          <a:p>
            <a:r>
              <a:rPr lang="en-US" altLang="en-US" smtClean="0"/>
              <a:t>Overfitting results in decision trees that are more complex than necessary</a:t>
            </a:r>
          </a:p>
          <a:p>
            <a:endParaRPr lang="en-US" altLang="en-US" smtClean="0"/>
          </a:p>
          <a:p>
            <a:r>
              <a:rPr lang="en-US" altLang="en-US" smtClean="0"/>
              <a:t>Training error no longer provides a good estimate of how well the tree will perform on previously unseen records</a:t>
            </a:r>
          </a:p>
          <a:p>
            <a:endParaRPr lang="en-US" altLang="en-US" smtClean="0"/>
          </a:p>
          <a:p>
            <a:r>
              <a:rPr lang="en-US" altLang="en-US" smtClean="0"/>
              <a:t>Need new ways for estimating errors</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ltLang="en-US" smtClean="0"/>
              <a:t>Estimating Generalization Errors</a:t>
            </a:r>
          </a:p>
        </p:txBody>
      </p:sp>
      <p:sp>
        <p:nvSpPr>
          <p:cNvPr id="64515" name="Rectangle 3"/>
          <p:cNvSpPr>
            <a:spLocks noGrp="1" noChangeArrowheads="1"/>
          </p:cNvSpPr>
          <p:nvPr>
            <p:ph type="body" idx="1"/>
          </p:nvPr>
        </p:nvSpPr>
        <p:spPr/>
        <p:txBody>
          <a:bodyPr/>
          <a:lstStyle/>
          <a:p>
            <a:pPr>
              <a:lnSpc>
                <a:spcPct val="80000"/>
              </a:lnSpc>
            </a:pPr>
            <a:r>
              <a:rPr lang="en-US" altLang="en-US" sz="2400" smtClean="0">
                <a:solidFill>
                  <a:srgbClr val="FF0000"/>
                </a:solidFill>
              </a:rPr>
              <a:t>Re-substitution errors:</a:t>
            </a:r>
            <a:r>
              <a:rPr lang="en-US" altLang="en-US" sz="2400" smtClean="0"/>
              <a:t> error on training (</a:t>
            </a:r>
            <a:r>
              <a:rPr lang="en-US" altLang="en-US" sz="2400" smtClean="0">
                <a:sym typeface="Symbol" pitchFamily="18" charset="2"/>
              </a:rPr>
              <a:t> </a:t>
            </a:r>
            <a:r>
              <a:rPr lang="en-US" altLang="en-US" sz="2400" smtClean="0"/>
              <a:t>e(t) )</a:t>
            </a:r>
          </a:p>
          <a:p>
            <a:pPr>
              <a:lnSpc>
                <a:spcPct val="80000"/>
              </a:lnSpc>
            </a:pPr>
            <a:r>
              <a:rPr lang="en-US" altLang="en-US" sz="2400" smtClean="0">
                <a:solidFill>
                  <a:srgbClr val="FF0000"/>
                </a:solidFill>
              </a:rPr>
              <a:t>Generalization errors:</a:t>
            </a:r>
            <a:r>
              <a:rPr lang="en-US" altLang="en-US" sz="2400" smtClean="0"/>
              <a:t> error on testing (</a:t>
            </a:r>
            <a:r>
              <a:rPr lang="en-US" altLang="en-US" sz="2400" smtClean="0">
                <a:sym typeface="Symbol" pitchFamily="18" charset="2"/>
              </a:rPr>
              <a:t></a:t>
            </a:r>
            <a:r>
              <a:rPr lang="en-US" altLang="en-US" sz="2400" smtClean="0"/>
              <a:t> e’(t))</a:t>
            </a:r>
          </a:p>
          <a:p>
            <a:pPr lvl="4">
              <a:lnSpc>
                <a:spcPct val="80000"/>
              </a:lnSpc>
            </a:pPr>
            <a:endParaRPr lang="en-US" altLang="en-US" sz="600" smtClean="0"/>
          </a:p>
          <a:p>
            <a:pPr>
              <a:lnSpc>
                <a:spcPct val="80000"/>
              </a:lnSpc>
            </a:pPr>
            <a:r>
              <a:rPr lang="en-US" altLang="en-US" sz="2400" smtClean="0"/>
              <a:t>Methods for estimating generalization errors:</a:t>
            </a:r>
          </a:p>
          <a:p>
            <a:pPr lvl="1">
              <a:lnSpc>
                <a:spcPct val="80000"/>
              </a:lnSpc>
            </a:pPr>
            <a:r>
              <a:rPr lang="en-US" altLang="en-US" sz="2400" smtClean="0">
                <a:solidFill>
                  <a:srgbClr val="FF0000"/>
                </a:solidFill>
              </a:rPr>
              <a:t>Optimistic approach:</a:t>
            </a:r>
            <a:r>
              <a:rPr lang="en-US" altLang="en-US" sz="2400" smtClean="0"/>
              <a:t>  e’(t) = e(t)</a:t>
            </a:r>
          </a:p>
          <a:p>
            <a:pPr lvl="1">
              <a:lnSpc>
                <a:spcPct val="80000"/>
              </a:lnSpc>
            </a:pPr>
            <a:r>
              <a:rPr lang="en-US" altLang="en-US" sz="2400" smtClean="0">
                <a:solidFill>
                  <a:srgbClr val="FF0000"/>
                </a:solidFill>
              </a:rPr>
              <a:t>Pessimistic approach:</a:t>
            </a:r>
            <a:r>
              <a:rPr lang="en-US" altLang="en-US" sz="2400" smtClean="0"/>
              <a:t> </a:t>
            </a:r>
          </a:p>
          <a:p>
            <a:pPr lvl="2">
              <a:lnSpc>
                <a:spcPct val="80000"/>
              </a:lnSpc>
            </a:pPr>
            <a:r>
              <a:rPr lang="en-US" altLang="en-US" sz="2000" smtClean="0"/>
              <a:t>  For each leaf node: e’(t) = (e(t)+0.5) </a:t>
            </a:r>
          </a:p>
          <a:p>
            <a:pPr lvl="2">
              <a:lnSpc>
                <a:spcPct val="80000"/>
              </a:lnSpc>
            </a:pPr>
            <a:r>
              <a:rPr lang="en-US" altLang="en-US" sz="2000" smtClean="0"/>
              <a:t>  Total errors: e’(T) = </a:t>
            </a:r>
            <a:r>
              <a:rPr lang="en-US" altLang="en-US" sz="2000" smtClean="0">
                <a:sym typeface="Symbol" pitchFamily="18" charset="2"/>
              </a:rPr>
              <a:t>e(T) + N  0.5 (N: number of leaf nodes)</a:t>
            </a:r>
          </a:p>
          <a:p>
            <a:pPr lvl="2">
              <a:lnSpc>
                <a:spcPct val="80000"/>
              </a:lnSpc>
            </a:pPr>
            <a:r>
              <a:rPr lang="en-US" altLang="en-US" sz="2000" smtClean="0">
                <a:sym typeface="Symbol" pitchFamily="18" charset="2"/>
              </a:rPr>
              <a:t>  For a tree with 30 leaf nodes and 10 errors on training </a:t>
            </a:r>
            <a:br>
              <a:rPr lang="en-US" altLang="en-US" sz="2000" smtClean="0">
                <a:sym typeface="Symbol" pitchFamily="18" charset="2"/>
              </a:rPr>
            </a:br>
            <a:r>
              <a:rPr lang="en-US" altLang="en-US" sz="2000" smtClean="0">
                <a:sym typeface="Symbol" pitchFamily="18" charset="2"/>
              </a:rPr>
              <a:t>    (out of 1000 instances):</a:t>
            </a:r>
            <a:br>
              <a:rPr lang="en-US" altLang="en-US" sz="2000" smtClean="0">
                <a:sym typeface="Symbol" pitchFamily="18" charset="2"/>
              </a:rPr>
            </a:br>
            <a:r>
              <a:rPr lang="en-US" altLang="en-US" sz="2000" smtClean="0">
                <a:sym typeface="Symbol" pitchFamily="18" charset="2"/>
              </a:rPr>
              <a:t>          Training error = 10/1000 = 1%</a:t>
            </a:r>
          </a:p>
          <a:p>
            <a:pPr lvl="2">
              <a:lnSpc>
                <a:spcPct val="80000"/>
              </a:lnSpc>
              <a:buFont typeface="Wingdings" pitchFamily="2" charset="2"/>
              <a:buNone/>
            </a:pPr>
            <a:r>
              <a:rPr lang="en-US" altLang="en-US" sz="2000" smtClean="0">
                <a:sym typeface="Symbol" pitchFamily="18" charset="2"/>
              </a:rPr>
              <a:t>          Generalization error = (10 + 300.5)/1000 = 2.5%</a:t>
            </a:r>
          </a:p>
          <a:p>
            <a:pPr lvl="1">
              <a:lnSpc>
                <a:spcPct val="80000"/>
              </a:lnSpc>
            </a:pPr>
            <a:r>
              <a:rPr lang="en-US" altLang="en-US" sz="2400" smtClean="0">
                <a:solidFill>
                  <a:srgbClr val="FF0000"/>
                </a:solidFill>
                <a:sym typeface="Symbol" pitchFamily="18" charset="2"/>
              </a:rPr>
              <a:t>Reduced error pruning (REP):</a:t>
            </a:r>
          </a:p>
          <a:p>
            <a:pPr lvl="2">
              <a:lnSpc>
                <a:spcPct val="80000"/>
              </a:lnSpc>
            </a:pPr>
            <a:r>
              <a:rPr lang="en-US" altLang="en-US" sz="2000" smtClean="0">
                <a:sym typeface="Symbol" pitchFamily="18" charset="2"/>
              </a:rPr>
              <a:t> uses validation data set to estimate generalization</a:t>
            </a:r>
            <a:br>
              <a:rPr lang="en-US" altLang="en-US" sz="2000" smtClean="0">
                <a:sym typeface="Symbol" pitchFamily="18" charset="2"/>
              </a:rPr>
            </a:br>
            <a:r>
              <a:rPr lang="en-US" altLang="en-US" sz="2000" smtClean="0">
                <a:sym typeface="Symbol" pitchFamily="18" charset="2"/>
              </a:rPr>
              <a:t>    error</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ltLang="en-US" smtClean="0"/>
              <a:t>Occam’s Razor</a:t>
            </a:r>
          </a:p>
        </p:txBody>
      </p:sp>
      <p:sp>
        <p:nvSpPr>
          <p:cNvPr id="65539" name="Rectangle 3"/>
          <p:cNvSpPr>
            <a:spLocks noGrp="1" noChangeArrowheads="1"/>
          </p:cNvSpPr>
          <p:nvPr>
            <p:ph type="body" idx="1"/>
          </p:nvPr>
        </p:nvSpPr>
        <p:spPr/>
        <p:txBody>
          <a:bodyPr/>
          <a:lstStyle/>
          <a:p>
            <a:r>
              <a:rPr lang="en-US" altLang="en-US" smtClean="0"/>
              <a:t>Given two models of similar generalization errors,  one should prefer the simpler model over the more complex model</a:t>
            </a:r>
          </a:p>
          <a:p>
            <a:endParaRPr lang="en-US" altLang="en-US" smtClean="0"/>
          </a:p>
          <a:p>
            <a:r>
              <a:rPr lang="en-US" altLang="en-US" smtClean="0"/>
              <a:t> For complex models, there is a greater chance that it was fitted accidentally by errors in data</a:t>
            </a:r>
          </a:p>
          <a:p>
            <a:endParaRPr lang="en-US" altLang="en-US" smtClean="0"/>
          </a:p>
          <a:p>
            <a:r>
              <a:rPr lang="en-US" altLang="en-US" smtClean="0"/>
              <a:t> Therefore, one should include model complexity when evaluating a model</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ltLang="en-US" smtClean="0"/>
              <a:t>Minimum Description Length (MDL)</a:t>
            </a:r>
          </a:p>
        </p:txBody>
      </p:sp>
      <p:sp>
        <p:nvSpPr>
          <p:cNvPr id="66563" name="Rectangle 3"/>
          <p:cNvSpPr>
            <a:spLocks noGrp="1" noChangeArrowheads="1"/>
          </p:cNvSpPr>
          <p:nvPr>
            <p:ph type="body" idx="1"/>
          </p:nvPr>
        </p:nvSpPr>
        <p:spPr>
          <a:xfrm>
            <a:off x="457200" y="3714750"/>
            <a:ext cx="8229600" cy="2533650"/>
          </a:xfrm>
        </p:spPr>
        <p:txBody>
          <a:bodyPr/>
          <a:lstStyle/>
          <a:p>
            <a:pPr marL="342900" indent="-342900">
              <a:lnSpc>
                <a:spcPct val="90000"/>
              </a:lnSpc>
            </a:pPr>
            <a:r>
              <a:rPr lang="en-US" altLang="en-US" sz="2400" smtClean="0">
                <a:solidFill>
                  <a:srgbClr val="FF0000"/>
                </a:solidFill>
              </a:rPr>
              <a:t>Cost(Model,Data) = Cost(Data|Model) + Cost(Model)</a:t>
            </a:r>
          </a:p>
          <a:p>
            <a:pPr marL="742950" lvl="1" indent="-285750">
              <a:lnSpc>
                <a:spcPct val="90000"/>
              </a:lnSpc>
            </a:pPr>
            <a:r>
              <a:rPr lang="en-US" altLang="en-US" sz="2400" smtClean="0"/>
              <a:t>Cost is the number of bits needed for encoding.</a:t>
            </a:r>
          </a:p>
          <a:p>
            <a:pPr marL="742950" lvl="1" indent="-285750">
              <a:lnSpc>
                <a:spcPct val="90000"/>
              </a:lnSpc>
            </a:pPr>
            <a:r>
              <a:rPr lang="en-US" altLang="en-US" sz="2400" smtClean="0"/>
              <a:t>Search for the least costly model.</a:t>
            </a:r>
          </a:p>
          <a:p>
            <a:pPr marL="342900" indent="-342900">
              <a:lnSpc>
                <a:spcPct val="90000"/>
              </a:lnSpc>
            </a:pPr>
            <a:r>
              <a:rPr lang="en-US" altLang="en-US" sz="2400" smtClean="0"/>
              <a:t>Cost(Data|Model) encodes the misclassification errors.</a:t>
            </a:r>
          </a:p>
          <a:p>
            <a:pPr marL="342900" indent="-342900">
              <a:lnSpc>
                <a:spcPct val="90000"/>
              </a:lnSpc>
            </a:pPr>
            <a:r>
              <a:rPr lang="en-US" altLang="en-US" sz="2400" smtClean="0"/>
              <a:t>Cost(Model) uses node encoding (number of children) plus splitting condition encoding.</a:t>
            </a:r>
          </a:p>
        </p:txBody>
      </p:sp>
      <p:graphicFrame>
        <p:nvGraphicFramePr>
          <p:cNvPr id="66564" name="Object 4"/>
          <p:cNvGraphicFramePr>
            <a:graphicFrameLocks noChangeAspect="1"/>
          </p:cNvGraphicFramePr>
          <p:nvPr/>
        </p:nvGraphicFramePr>
        <p:xfrm>
          <a:off x="2209800" y="1143000"/>
          <a:ext cx="4392613" cy="2406650"/>
        </p:xfrm>
        <a:graphic>
          <a:graphicData uri="http://schemas.openxmlformats.org/presentationml/2006/ole">
            <mc:AlternateContent xmlns:mc="http://schemas.openxmlformats.org/markup-compatibility/2006">
              <mc:Choice xmlns:v="urn:schemas-microsoft-com:vml" Requires="v">
                <p:oleObj spid="_x0000_s66792" name="VISIO" r:id="rId3" imgW="6348984" imgH="3473196" progId="Visio.Drawing.6">
                  <p:embed/>
                </p:oleObj>
              </mc:Choice>
              <mc:Fallback>
                <p:oleObj name="VISIO" r:id="rId3" imgW="6348984" imgH="3473196" progId="Visio.Drawing.6">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1143000"/>
                        <a:ext cx="4392613" cy="240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6565" name="Object 5"/>
          <p:cNvGraphicFramePr>
            <a:graphicFrameLocks noChangeAspect="1"/>
          </p:cNvGraphicFramePr>
          <p:nvPr/>
        </p:nvGraphicFramePr>
        <p:xfrm>
          <a:off x="685800" y="1219200"/>
          <a:ext cx="1131888" cy="2133600"/>
        </p:xfrm>
        <a:graphic>
          <a:graphicData uri="http://schemas.openxmlformats.org/presentationml/2006/ole">
            <mc:AlternateContent xmlns:mc="http://schemas.openxmlformats.org/markup-compatibility/2006">
              <mc:Choice xmlns:v="urn:schemas-microsoft-com:vml" Requires="v">
                <p:oleObj spid="_x0000_s66793" name="Worksheet" r:id="rId5" imgW="1229106" imgH="2314854" progId="Excel.Sheet.8">
                  <p:embed/>
                </p:oleObj>
              </mc:Choice>
              <mc:Fallback>
                <p:oleObj name="Worksheet" r:id="rId5" imgW="1229106" imgH="2314854" progId="Excel.Sheet.8">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1219200"/>
                        <a:ext cx="1131888"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6566" name="Object 6"/>
          <p:cNvGraphicFramePr>
            <a:graphicFrameLocks noChangeAspect="1"/>
          </p:cNvGraphicFramePr>
          <p:nvPr/>
        </p:nvGraphicFramePr>
        <p:xfrm>
          <a:off x="7239000" y="1371600"/>
          <a:ext cx="1131888" cy="2133600"/>
        </p:xfrm>
        <a:graphic>
          <a:graphicData uri="http://schemas.openxmlformats.org/presentationml/2006/ole">
            <mc:AlternateContent xmlns:mc="http://schemas.openxmlformats.org/markup-compatibility/2006">
              <mc:Choice xmlns:v="urn:schemas-microsoft-com:vml" Requires="v">
                <p:oleObj spid="_x0000_s66794" name="Worksheet" r:id="rId7" imgW="1229106" imgH="2314854" progId="Excel.Sheet.8">
                  <p:embed/>
                </p:oleObj>
              </mc:Choice>
              <mc:Fallback>
                <p:oleObj name="Worksheet" r:id="rId7" imgW="1229106" imgH="2314854" progId="Excel.Sheet.8">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39000" y="1371600"/>
                        <a:ext cx="1131888"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ltLang="en-US" smtClean="0"/>
              <a:t>How to Address Overfitting</a:t>
            </a:r>
          </a:p>
        </p:txBody>
      </p:sp>
      <p:sp>
        <p:nvSpPr>
          <p:cNvPr id="67587" name="Rectangle 3"/>
          <p:cNvSpPr>
            <a:spLocks noGrp="1" noChangeArrowheads="1"/>
          </p:cNvSpPr>
          <p:nvPr>
            <p:ph type="body" idx="1"/>
          </p:nvPr>
        </p:nvSpPr>
        <p:spPr>
          <a:xfrm>
            <a:off x="228600" y="1143000"/>
            <a:ext cx="8763000" cy="5181600"/>
          </a:xfrm>
        </p:spPr>
        <p:txBody>
          <a:bodyPr/>
          <a:lstStyle/>
          <a:p>
            <a:r>
              <a:rPr lang="en-US" altLang="en-US" sz="2400" dirty="0" smtClean="0">
                <a:solidFill>
                  <a:srgbClr val="FF0000"/>
                </a:solidFill>
              </a:rPr>
              <a:t>Pre-Pruning (Early Stopping Rule)</a:t>
            </a:r>
          </a:p>
          <a:p>
            <a:pPr lvl="1"/>
            <a:r>
              <a:rPr lang="en-US" altLang="en-US" sz="2400" dirty="0" smtClean="0"/>
              <a:t>Stop the algorithm before it becomes a fully-grown tree</a:t>
            </a:r>
          </a:p>
          <a:p>
            <a:pPr lvl="1"/>
            <a:r>
              <a:rPr lang="en-US" altLang="en-US" sz="2400" dirty="0" smtClean="0"/>
              <a:t>Typical stopping conditions for a node:</a:t>
            </a:r>
          </a:p>
          <a:p>
            <a:pPr lvl="2"/>
            <a:r>
              <a:rPr lang="en-US" altLang="en-US" sz="2000" dirty="0" smtClean="0"/>
              <a:t> Stop if all instances belong to the same class</a:t>
            </a:r>
          </a:p>
          <a:p>
            <a:pPr lvl="2"/>
            <a:r>
              <a:rPr lang="en-US" altLang="en-US" sz="2000" dirty="0" smtClean="0"/>
              <a:t> Stop if all the attribute values are the same</a:t>
            </a:r>
          </a:p>
          <a:p>
            <a:pPr lvl="1"/>
            <a:r>
              <a:rPr lang="en-US" altLang="en-US" sz="2400" dirty="0" smtClean="0"/>
              <a:t>More restrictive conditions:</a:t>
            </a:r>
          </a:p>
          <a:p>
            <a:pPr lvl="2"/>
            <a:r>
              <a:rPr lang="en-US" altLang="en-US" sz="2000" dirty="0" smtClean="0"/>
              <a:t> Stop if number of instances is less than some user-specified threshold</a:t>
            </a:r>
          </a:p>
          <a:p>
            <a:pPr lvl="2"/>
            <a:r>
              <a:rPr lang="en-US" altLang="en-US" sz="2000" dirty="0" smtClean="0"/>
              <a:t> Stop if class distribution of instances are independent of the features (e.g., using </a:t>
            </a:r>
            <a:r>
              <a:rPr lang="en-US" altLang="en-US" sz="2000" dirty="0" smtClean="0">
                <a:sym typeface="Symbol" pitchFamily="18" charset="2"/>
              </a:rPr>
              <a:t></a:t>
            </a:r>
            <a:r>
              <a:rPr lang="en-US" altLang="en-US" sz="2000" baseline="30000" dirty="0" smtClean="0">
                <a:sym typeface="Symbol" pitchFamily="18" charset="2"/>
              </a:rPr>
              <a:t> 2</a:t>
            </a:r>
            <a:r>
              <a:rPr lang="en-US" altLang="en-US" sz="2000" dirty="0" smtClean="0">
                <a:sym typeface="Symbol" pitchFamily="18" charset="2"/>
              </a:rPr>
              <a:t> test)</a:t>
            </a:r>
            <a:endParaRPr lang="en-US" altLang="en-US" sz="2000" baseline="30000" dirty="0" smtClean="0"/>
          </a:p>
          <a:p>
            <a:pPr lvl="2"/>
            <a:r>
              <a:rPr lang="en-US" altLang="en-US" sz="2000" dirty="0" smtClean="0"/>
              <a:t> Stop if expanding the current node does not improve impurity</a:t>
            </a:r>
            <a:br>
              <a:rPr lang="en-US" altLang="en-US" sz="2000" dirty="0" smtClean="0"/>
            </a:br>
            <a:r>
              <a:rPr lang="en-US" altLang="en-US" sz="2000" dirty="0" smtClean="0"/>
              <a:t>    measures (e.g., Gini or information gain).</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ltLang="en-US" smtClean="0"/>
              <a:t>How to Address Overfitting…</a:t>
            </a:r>
          </a:p>
        </p:txBody>
      </p:sp>
      <p:sp>
        <p:nvSpPr>
          <p:cNvPr id="68611" name="Rectangle 3"/>
          <p:cNvSpPr>
            <a:spLocks noGrp="1" noChangeArrowheads="1"/>
          </p:cNvSpPr>
          <p:nvPr>
            <p:ph type="body" idx="1"/>
          </p:nvPr>
        </p:nvSpPr>
        <p:spPr/>
        <p:txBody>
          <a:bodyPr/>
          <a:lstStyle/>
          <a:p>
            <a:r>
              <a:rPr lang="en-US" altLang="en-US" dirty="0" smtClean="0">
                <a:solidFill>
                  <a:srgbClr val="FF0000"/>
                </a:solidFill>
              </a:rPr>
              <a:t>Post-pruning</a:t>
            </a:r>
          </a:p>
          <a:p>
            <a:pPr lvl="1"/>
            <a:r>
              <a:rPr lang="en-US" altLang="en-US" dirty="0" smtClean="0"/>
              <a:t>Grow decision tree to its entirety</a:t>
            </a:r>
          </a:p>
          <a:p>
            <a:pPr lvl="1"/>
            <a:r>
              <a:rPr lang="en-US" altLang="en-US" dirty="0" smtClean="0"/>
              <a:t>Trim the nodes of the decision tree in a bottom-up fashion</a:t>
            </a:r>
          </a:p>
          <a:p>
            <a:pPr lvl="1"/>
            <a:r>
              <a:rPr lang="en-US" altLang="en-US" dirty="0" smtClean="0"/>
              <a:t>If generalization error improves after trimming, replace sub-tree by a leaf node.</a:t>
            </a:r>
          </a:p>
          <a:p>
            <a:pPr lvl="1"/>
            <a:r>
              <a:rPr lang="en-US" altLang="en-US" dirty="0" smtClean="0"/>
              <a:t>Class label of leaf node is determined from majority class of instances in the sub-tree</a:t>
            </a:r>
          </a:p>
          <a:p>
            <a:pPr lvl="1"/>
            <a:r>
              <a:rPr lang="en-US" altLang="en-US" dirty="0" smtClean="0"/>
              <a:t>Can use MDL or validation set for post-pruning</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smtClean="0"/>
              <a:t>Example of a Decision Tree</a:t>
            </a:r>
          </a:p>
        </p:txBody>
      </p:sp>
      <p:grpSp>
        <p:nvGrpSpPr>
          <p:cNvPr id="7171" name="Group 3"/>
          <p:cNvGrpSpPr>
            <a:grpSpLocks/>
          </p:cNvGrpSpPr>
          <p:nvPr/>
        </p:nvGrpSpPr>
        <p:grpSpPr bwMode="auto">
          <a:xfrm>
            <a:off x="228600" y="1371600"/>
            <a:ext cx="3587750" cy="4311650"/>
            <a:chOff x="288" y="951"/>
            <a:chExt cx="2260" cy="2716"/>
          </a:xfrm>
        </p:grpSpPr>
        <p:graphicFrame>
          <p:nvGraphicFramePr>
            <p:cNvPr id="7201" name="Object 4"/>
            <p:cNvGraphicFramePr>
              <a:graphicFrameLocks noChangeAspect="1"/>
            </p:cNvGraphicFramePr>
            <p:nvPr/>
          </p:nvGraphicFramePr>
          <p:xfrm>
            <a:off x="288" y="1344"/>
            <a:ext cx="2246" cy="2323"/>
          </p:xfrm>
          <a:graphic>
            <a:graphicData uri="http://schemas.openxmlformats.org/presentationml/2006/ole">
              <mc:AlternateContent xmlns:mc="http://schemas.openxmlformats.org/markup-compatibility/2006">
                <mc:Choice xmlns:v="urn:schemas-microsoft-com:vml" Requires="v">
                  <p:oleObj spid="_x0000_s7281" name="Document" r:id="rId3" imgW="5404104" imgH="5779008" progId="Word.Document.8">
                    <p:embed/>
                  </p:oleObj>
                </mc:Choice>
                <mc:Fallback>
                  <p:oleObj name="Document" r:id="rId3" imgW="5404104" imgH="5779008" progId="Word.Documen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 y="1344"/>
                          <a:ext cx="2246" cy="23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202" name="Text Box 5"/>
            <p:cNvSpPr txBox="1">
              <a:spLocks noChangeArrowheads="1"/>
            </p:cNvSpPr>
            <p:nvPr/>
          </p:nvSpPr>
          <p:spPr bwMode="auto">
            <a:xfrm rot="-2416809">
              <a:off x="672" y="951"/>
              <a:ext cx="792"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006600"/>
                  </a:solidFill>
                </a:rPr>
                <a:t>categorical</a:t>
              </a:r>
              <a:endParaRPr lang="en-US" altLang="en-US" sz="1600">
                <a:solidFill>
                  <a:schemeClr val="bg2"/>
                </a:solidFill>
              </a:endParaRPr>
            </a:p>
          </p:txBody>
        </p:sp>
        <p:sp>
          <p:nvSpPr>
            <p:cNvPr id="7203" name="Text Box 6"/>
            <p:cNvSpPr txBox="1">
              <a:spLocks noChangeArrowheads="1"/>
            </p:cNvSpPr>
            <p:nvPr/>
          </p:nvSpPr>
          <p:spPr bwMode="auto">
            <a:xfrm rot="-2416809">
              <a:off x="1104" y="951"/>
              <a:ext cx="792"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006600"/>
                  </a:solidFill>
                </a:rPr>
                <a:t>categorical</a:t>
              </a:r>
              <a:endParaRPr lang="en-US" altLang="en-US" sz="1600">
                <a:solidFill>
                  <a:schemeClr val="bg2"/>
                </a:solidFill>
              </a:endParaRPr>
            </a:p>
          </p:txBody>
        </p:sp>
        <p:sp>
          <p:nvSpPr>
            <p:cNvPr id="7204" name="Text Box 7"/>
            <p:cNvSpPr txBox="1">
              <a:spLocks noChangeArrowheads="1"/>
            </p:cNvSpPr>
            <p:nvPr/>
          </p:nvSpPr>
          <p:spPr bwMode="auto">
            <a:xfrm rot="-2416809">
              <a:off x="1632" y="951"/>
              <a:ext cx="805"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006600"/>
                  </a:solidFill>
                </a:rPr>
                <a:t>continuous</a:t>
              </a:r>
              <a:endParaRPr lang="en-US" altLang="en-US" sz="1600">
                <a:solidFill>
                  <a:schemeClr val="bg2"/>
                </a:solidFill>
              </a:endParaRPr>
            </a:p>
          </p:txBody>
        </p:sp>
        <p:sp>
          <p:nvSpPr>
            <p:cNvPr id="7205" name="Text Box 8"/>
            <p:cNvSpPr txBox="1">
              <a:spLocks noChangeArrowheads="1"/>
            </p:cNvSpPr>
            <p:nvPr/>
          </p:nvSpPr>
          <p:spPr bwMode="auto">
            <a:xfrm rot="-2416809">
              <a:off x="2112" y="1047"/>
              <a:ext cx="436"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006600"/>
                  </a:solidFill>
                </a:rPr>
                <a:t>class</a:t>
              </a:r>
              <a:endParaRPr lang="en-US" altLang="en-US" sz="1600">
                <a:solidFill>
                  <a:schemeClr val="bg2"/>
                </a:solidFill>
              </a:endParaRPr>
            </a:p>
          </p:txBody>
        </p:sp>
      </p:grpSp>
      <p:sp>
        <p:nvSpPr>
          <p:cNvPr id="7172" name="Line 9"/>
          <p:cNvSpPr>
            <a:spLocks noChangeShapeType="1"/>
          </p:cNvSpPr>
          <p:nvPr/>
        </p:nvSpPr>
        <p:spPr bwMode="auto">
          <a:xfrm>
            <a:off x="6965950" y="4505325"/>
            <a:ext cx="242888" cy="52705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3" name="Line 10"/>
          <p:cNvSpPr>
            <a:spLocks noChangeShapeType="1"/>
          </p:cNvSpPr>
          <p:nvPr/>
        </p:nvSpPr>
        <p:spPr bwMode="auto">
          <a:xfrm flipH="1">
            <a:off x="5835650" y="4505325"/>
            <a:ext cx="323850" cy="52705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4" name="Line 11"/>
          <p:cNvSpPr>
            <a:spLocks noChangeShapeType="1"/>
          </p:cNvSpPr>
          <p:nvPr/>
        </p:nvSpPr>
        <p:spPr bwMode="auto">
          <a:xfrm flipH="1">
            <a:off x="6481763" y="3711575"/>
            <a:ext cx="403225" cy="528638"/>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5" name="Line 12"/>
          <p:cNvSpPr>
            <a:spLocks noChangeShapeType="1"/>
          </p:cNvSpPr>
          <p:nvPr/>
        </p:nvSpPr>
        <p:spPr bwMode="auto">
          <a:xfrm>
            <a:off x="7693025" y="3711575"/>
            <a:ext cx="484188" cy="528638"/>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6" name="Line 13"/>
          <p:cNvSpPr>
            <a:spLocks noChangeShapeType="1"/>
          </p:cNvSpPr>
          <p:nvPr/>
        </p:nvSpPr>
        <p:spPr bwMode="auto">
          <a:xfrm>
            <a:off x="6643688" y="2984500"/>
            <a:ext cx="565150" cy="46355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7" name="Line 14"/>
          <p:cNvSpPr>
            <a:spLocks noChangeShapeType="1"/>
          </p:cNvSpPr>
          <p:nvPr/>
        </p:nvSpPr>
        <p:spPr bwMode="auto">
          <a:xfrm flipH="1">
            <a:off x="5270500" y="2984500"/>
            <a:ext cx="565150" cy="46355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8" name="Text Box 15"/>
          <p:cNvSpPr txBox="1">
            <a:spLocks noChangeArrowheads="1"/>
          </p:cNvSpPr>
          <p:nvPr/>
        </p:nvSpPr>
        <p:spPr bwMode="auto">
          <a:xfrm>
            <a:off x="5788025" y="2720975"/>
            <a:ext cx="936625" cy="349250"/>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2D1993"/>
                </a:solidFill>
              </a:rPr>
              <a:t>Refund</a:t>
            </a:r>
            <a:endParaRPr lang="en-US" altLang="en-US" sz="1600" b="0">
              <a:solidFill>
                <a:schemeClr val="bg2"/>
              </a:solidFill>
            </a:endParaRPr>
          </a:p>
        </p:txBody>
      </p:sp>
      <p:sp>
        <p:nvSpPr>
          <p:cNvPr id="7179" name="Text Box 16"/>
          <p:cNvSpPr txBox="1">
            <a:spLocks noChangeArrowheads="1"/>
          </p:cNvSpPr>
          <p:nvPr/>
        </p:nvSpPr>
        <p:spPr bwMode="auto">
          <a:xfrm>
            <a:off x="6804025" y="3448050"/>
            <a:ext cx="935038" cy="349250"/>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2D1993"/>
                </a:solidFill>
              </a:rPr>
              <a:t>MarSt</a:t>
            </a:r>
            <a:endParaRPr lang="en-US" altLang="en-US" sz="1600" b="0">
              <a:solidFill>
                <a:schemeClr val="bg2"/>
              </a:solidFill>
            </a:endParaRPr>
          </a:p>
        </p:txBody>
      </p:sp>
      <p:sp>
        <p:nvSpPr>
          <p:cNvPr id="7180" name="Text Box 17"/>
          <p:cNvSpPr txBox="1">
            <a:spLocks noChangeArrowheads="1"/>
          </p:cNvSpPr>
          <p:nvPr/>
        </p:nvSpPr>
        <p:spPr bwMode="auto">
          <a:xfrm>
            <a:off x="6078538" y="4240213"/>
            <a:ext cx="968375" cy="349250"/>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2D1993"/>
                </a:solidFill>
              </a:rPr>
              <a:t>TaxInc</a:t>
            </a:r>
            <a:endParaRPr lang="en-US" altLang="en-US" sz="1600" b="0">
              <a:solidFill>
                <a:schemeClr val="bg2"/>
              </a:solidFill>
            </a:endParaRPr>
          </a:p>
        </p:txBody>
      </p:sp>
      <p:sp>
        <p:nvSpPr>
          <p:cNvPr id="7181" name="AutoShape 18"/>
          <p:cNvSpPr>
            <a:spLocks noChangeArrowheads="1"/>
          </p:cNvSpPr>
          <p:nvPr/>
        </p:nvSpPr>
        <p:spPr bwMode="auto">
          <a:xfrm>
            <a:off x="7005638" y="5029200"/>
            <a:ext cx="627062" cy="366713"/>
          </a:xfrm>
          <a:prstGeom prst="roundRect">
            <a:avLst>
              <a:gd name="adj" fmla="val 16769"/>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7182" name="Text Box 19"/>
          <p:cNvSpPr txBox="1">
            <a:spLocks noChangeArrowheads="1"/>
          </p:cNvSpPr>
          <p:nvPr/>
        </p:nvSpPr>
        <p:spPr bwMode="auto">
          <a:xfrm>
            <a:off x="6929438" y="5029200"/>
            <a:ext cx="6858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800000"/>
                </a:solidFill>
              </a:rPr>
              <a:t>YES</a:t>
            </a:r>
            <a:endParaRPr lang="en-US" altLang="en-US" sz="1600" b="0">
              <a:solidFill>
                <a:schemeClr val="bg2"/>
              </a:solidFill>
            </a:endParaRPr>
          </a:p>
        </p:txBody>
      </p:sp>
      <p:sp>
        <p:nvSpPr>
          <p:cNvPr id="7183" name="AutoShape 20"/>
          <p:cNvSpPr>
            <a:spLocks noChangeArrowheads="1"/>
          </p:cNvSpPr>
          <p:nvPr/>
        </p:nvSpPr>
        <p:spPr bwMode="auto">
          <a:xfrm>
            <a:off x="5513388" y="5046663"/>
            <a:ext cx="654050" cy="363537"/>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7184" name="Text Box 21"/>
          <p:cNvSpPr txBox="1">
            <a:spLocks noChangeArrowheads="1"/>
          </p:cNvSpPr>
          <p:nvPr/>
        </p:nvSpPr>
        <p:spPr bwMode="auto">
          <a:xfrm>
            <a:off x="5610225" y="5032375"/>
            <a:ext cx="4889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800000"/>
                </a:solidFill>
              </a:rPr>
              <a:t>NO</a:t>
            </a:r>
            <a:endParaRPr lang="en-US" altLang="en-US" sz="1600" b="0">
              <a:solidFill>
                <a:schemeClr val="bg2"/>
              </a:solidFill>
            </a:endParaRPr>
          </a:p>
        </p:txBody>
      </p:sp>
      <p:sp>
        <p:nvSpPr>
          <p:cNvPr id="7185" name="AutoShape 22"/>
          <p:cNvSpPr>
            <a:spLocks noChangeArrowheads="1"/>
          </p:cNvSpPr>
          <p:nvPr/>
        </p:nvSpPr>
        <p:spPr bwMode="auto">
          <a:xfrm>
            <a:off x="4948238" y="3462338"/>
            <a:ext cx="685800" cy="347662"/>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7186" name="Text Box 23"/>
          <p:cNvSpPr txBox="1">
            <a:spLocks noChangeArrowheads="1"/>
          </p:cNvSpPr>
          <p:nvPr/>
        </p:nvSpPr>
        <p:spPr bwMode="auto">
          <a:xfrm>
            <a:off x="5043488" y="3448050"/>
            <a:ext cx="4889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800000"/>
                </a:solidFill>
              </a:rPr>
              <a:t>NO</a:t>
            </a:r>
            <a:endParaRPr lang="en-US" altLang="en-US" sz="1600" b="0">
              <a:solidFill>
                <a:srgbClr val="00FFFF"/>
              </a:solidFill>
            </a:endParaRPr>
          </a:p>
        </p:txBody>
      </p:sp>
      <p:sp>
        <p:nvSpPr>
          <p:cNvPr id="7187" name="AutoShape 24"/>
          <p:cNvSpPr>
            <a:spLocks noChangeArrowheads="1"/>
          </p:cNvSpPr>
          <p:nvPr/>
        </p:nvSpPr>
        <p:spPr bwMode="auto">
          <a:xfrm>
            <a:off x="7843838" y="4267200"/>
            <a:ext cx="685800" cy="381000"/>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7188" name="Text Box 25"/>
          <p:cNvSpPr txBox="1">
            <a:spLocks noChangeArrowheads="1"/>
          </p:cNvSpPr>
          <p:nvPr/>
        </p:nvSpPr>
        <p:spPr bwMode="auto">
          <a:xfrm>
            <a:off x="7920038" y="4267200"/>
            <a:ext cx="4889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800000"/>
                </a:solidFill>
              </a:rPr>
              <a:t>NO</a:t>
            </a:r>
            <a:endParaRPr lang="en-US" altLang="en-US" sz="1600" b="0">
              <a:solidFill>
                <a:schemeClr val="bg2"/>
              </a:solidFill>
            </a:endParaRPr>
          </a:p>
        </p:txBody>
      </p:sp>
      <p:sp>
        <p:nvSpPr>
          <p:cNvPr id="7189" name="Text Box 26"/>
          <p:cNvSpPr txBox="1">
            <a:spLocks noChangeArrowheads="1"/>
          </p:cNvSpPr>
          <p:nvPr/>
        </p:nvSpPr>
        <p:spPr bwMode="auto">
          <a:xfrm>
            <a:off x="5060950" y="2984500"/>
            <a:ext cx="5334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r">
              <a:spcBef>
                <a:spcPct val="20000"/>
              </a:spcBef>
              <a:spcAft>
                <a:spcPct val="0"/>
              </a:spcAft>
              <a:buClr>
                <a:schemeClr val="accent2"/>
              </a:buClr>
              <a:buFont typeface="Monotype Sorts" pitchFamily="2" charset="2"/>
              <a:buNone/>
            </a:pPr>
            <a:r>
              <a:rPr lang="en-US" altLang="en-US" sz="1600" b="0"/>
              <a:t>Yes</a:t>
            </a:r>
            <a:endParaRPr lang="en-US" altLang="en-US" sz="1600" b="0">
              <a:solidFill>
                <a:schemeClr val="bg2"/>
              </a:solidFill>
            </a:endParaRPr>
          </a:p>
        </p:txBody>
      </p:sp>
      <p:sp>
        <p:nvSpPr>
          <p:cNvPr id="7190" name="Text Box 27"/>
          <p:cNvSpPr txBox="1">
            <a:spLocks noChangeArrowheads="1"/>
          </p:cNvSpPr>
          <p:nvPr/>
        </p:nvSpPr>
        <p:spPr bwMode="auto">
          <a:xfrm>
            <a:off x="6926263" y="2984500"/>
            <a:ext cx="442912"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r">
              <a:spcBef>
                <a:spcPct val="20000"/>
              </a:spcBef>
              <a:spcAft>
                <a:spcPct val="0"/>
              </a:spcAft>
              <a:buClr>
                <a:schemeClr val="accent2"/>
              </a:buClr>
              <a:buFont typeface="Monotype Sorts" pitchFamily="2" charset="2"/>
              <a:buNone/>
            </a:pPr>
            <a:r>
              <a:rPr lang="en-US" altLang="en-US" sz="1600" b="0"/>
              <a:t>No</a:t>
            </a:r>
            <a:endParaRPr lang="en-US" altLang="en-US" sz="1600" b="0">
              <a:solidFill>
                <a:schemeClr val="bg2"/>
              </a:solidFill>
            </a:endParaRPr>
          </a:p>
        </p:txBody>
      </p:sp>
      <p:sp>
        <p:nvSpPr>
          <p:cNvPr id="7191" name="Text Box 28"/>
          <p:cNvSpPr txBox="1">
            <a:spLocks noChangeArrowheads="1"/>
          </p:cNvSpPr>
          <p:nvPr/>
        </p:nvSpPr>
        <p:spPr bwMode="auto">
          <a:xfrm>
            <a:off x="7908925" y="3749675"/>
            <a:ext cx="9302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r">
              <a:spcBef>
                <a:spcPct val="20000"/>
              </a:spcBef>
              <a:spcAft>
                <a:spcPct val="0"/>
              </a:spcAft>
              <a:buClr>
                <a:schemeClr val="accent2"/>
              </a:buClr>
              <a:buFont typeface="Monotype Sorts" pitchFamily="2" charset="2"/>
              <a:buNone/>
            </a:pPr>
            <a:r>
              <a:rPr lang="en-US" altLang="en-US" sz="1600" b="0"/>
              <a:t>Married</a:t>
            </a:r>
            <a:r>
              <a:rPr lang="en-US" altLang="en-US" sz="1600" b="0">
                <a:solidFill>
                  <a:schemeClr val="bg2"/>
                </a:solidFill>
              </a:rPr>
              <a:t> </a:t>
            </a:r>
          </a:p>
        </p:txBody>
      </p:sp>
      <p:sp>
        <p:nvSpPr>
          <p:cNvPr id="7192" name="Text Box 29"/>
          <p:cNvSpPr txBox="1">
            <a:spLocks noChangeArrowheads="1"/>
          </p:cNvSpPr>
          <p:nvPr/>
        </p:nvSpPr>
        <p:spPr bwMode="auto">
          <a:xfrm>
            <a:off x="5692775" y="3778250"/>
            <a:ext cx="16605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r">
              <a:spcBef>
                <a:spcPct val="20000"/>
              </a:spcBef>
              <a:spcAft>
                <a:spcPct val="0"/>
              </a:spcAft>
              <a:buClr>
                <a:schemeClr val="accent2"/>
              </a:buClr>
              <a:buFont typeface="Monotype Sorts" pitchFamily="2" charset="2"/>
              <a:buNone/>
            </a:pPr>
            <a:r>
              <a:rPr lang="en-US" altLang="en-US" sz="1600" b="0"/>
              <a:t>Single, Divorced</a:t>
            </a:r>
            <a:endParaRPr lang="en-US" altLang="en-US" sz="1600" b="0">
              <a:solidFill>
                <a:schemeClr val="bg2"/>
              </a:solidFill>
            </a:endParaRPr>
          </a:p>
        </p:txBody>
      </p:sp>
      <p:sp>
        <p:nvSpPr>
          <p:cNvPr id="7193" name="Text Box 30"/>
          <p:cNvSpPr txBox="1">
            <a:spLocks noChangeArrowheads="1"/>
          </p:cNvSpPr>
          <p:nvPr/>
        </p:nvSpPr>
        <p:spPr bwMode="auto">
          <a:xfrm>
            <a:off x="5313363" y="4570413"/>
            <a:ext cx="7207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r">
              <a:spcBef>
                <a:spcPct val="20000"/>
              </a:spcBef>
              <a:spcAft>
                <a:spcPct val="0"/>
              </a:spcAft>
              <a:buClr>
                <a:schemeClr val="accent2"/>
              </a:buClr>
              <a:buFont typeface="Monotype Sorts" pitchFamily="2" charset="2"/>
              <a:buNone/>
            </a:pPr>
            <a:r>
              <a:rPr lang="en-US" altLang="en-US" sz="1600" b="0"/>
              <a:t>&lt; 80K</a:t>
            </a:r>
            <a:endParaRPr lang="en-US" altLang="en-US" sz="1600" b="0">
              <a:solidFill>
                <a:schemeClr val="bg2"/>
              </a:solidFill>
            </a:endParaRPr>
          </a:p>
        </p:txBody>
      </p:sp>
      <p:sp>
        <p:nvSpPr>
          <p:cNvPr id="7194" name="Text Box 31"/>
          <p:cNvSpPr txBox="1">
            <a:spLocks noChangeArrowheads="1"/>
          </p:cNvSpPr>
          <p:nvPr/>
        </p:nvSpPr>
        <p:spPr bwMode="auto">
          <a:xfrm>
            <a:off x="7088188" y="4570413"/>
            <a:ext cx="7207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r">
              <a:spcBef>
                <a:spcPct val="20000"/>
              </a:spcBef>
              <a:spcAft>
                <a:spcPct val="0"/>
              </a:spcAft>
              <a:buClr>
                <a:schemeClr val="accent2"/>
              </a:buClr>
              <a:buFont typeface="Monotype Sorts" pitchFamily="2" charset="2"/>
              <a:buNone/>
            </a:pPr>
            <a:r>
              <a:rPr lang="en-US" altLang="en-US" sz="1600" b="0"/>
              <a:t>&gt; 80K</a:t>
            </a:r>
            <a:endParaRPr lang="en-US" altLang="en-US" sz="1600" b="0">
              <a:solidFill>
                <a:schemeClr val="bg2"/>
              </a:solidFill>
            </a:endParaRPr>
          </a:p>
        </p:txBody>
      </p:sp>
      <p:sp>
        <p:nvSpPr>
          <p:cNvPr id="7195" name="Text Box 32"/>
          <p:cNvSpPr txBox="1">
            <a:spLocks noChangeArrowheads="1"/>
          </p:cNvSpPr>
          <p:nvPr/>
        </p:nvSpPr>
        <p:spPr bwMode="auto">
          <a:xfrm>
            <a:off x="6427788" y="1766888"/>
            <a:ext cx="22415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r">
              <a:spcBef>
                <a:spcPct val="20000"/>
              </a:spcBef>
              <a:spcAft>
                <a:spcPct val="0"/>
              </a:spcAft>
              <a:buClr>
                <a:schemeClr val="accent2"/>
              </a:buClr>
              <a:buFont typeface="Monotype Sorts" pitchFamily="2" charset="2"/>
              <a:buNone/>
            </a:pPr>
            <a:r>
              <a:rPr lang="en-US" altLang="en-US" sz="1800" i="1">
                <a:solidFill>
                  <a:srgbClr val="FF0000"/>
                </a:solidFill>
              </a:rPr>
              <a:t>Splitting Attributes</a:t>
            </a:r>
          </a:p>
        </p:txBody>
      </p:sp>
      <p:sp>
        <p:nvSpPr>
          <p:cNvPr id="7196" name="Line 33"/>
          <p:cNvSpPr>
            <a:spLocks noChangeShapeType="1"/>
          </p:cNvSpPr>
          <p:nvPr/>
        </p:nvSpPr>
        <p:spPr bwMode="auto">
          <a:xfrm flipH="1">
            <a:off x="6805613" y="2147888"/>
            <a:ext cx="536575" cy="534987"/>
          </a:xfrm>
          <a:prstGeom prst="line">
            <a:avLst/>
          </a:prstGeom>
          <a:noFill/>
          <a:ln w="15875">
            <a:solidFill>
              <a:srgbClr val="FF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7" name="AutoShape 34"/>
          <p:cNvSpPr>
            <a:spLocks noChangeArrowheads="1"/>
          </p:cNvSpPr>
          <p:nvPr/>
        </p:nvSpPr>
        <p:spPr bwMode="auto">
          <a:xfrm>
            <a:off x="3810000" y="3810000"/>
            <a:ext cx="914400" cy="293688"/>
          </a:xfrm>
          <a:prstGeom prst="rightArrow">
            <a:avLst>
              <a:gd name="adj1" fmla="val 50000"/>
              <a:gd name="adj2" fmla="val 77838"/>
            </a:avLst>
          </a:prstGeom>
          <a:solidFill>
            <a:srgbClr val="CC0000"/>
          </a:solidFill>
          <a:ln w="1270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7198" name="Line 35"/>
          <p:cNvSpPr>
            <a:spLocks noChangeShapeType="1"/>
          </p:cNvSpPr>
          <p:nvPr/>
        </p:nvSpPr>
        <p:spPr bwMode="auto">
          <a:xfrm>
            <a:off x="7418388" y="2147888"/>
            <a:ext cx="76200" cy="1144587"/>
          </a:xfrm>
          <a:prstGeom prst="line">
            <a:avLst/>
          </a:prstGeom>
          <a:noFill/>
          <a:ln w="15875">
            <a:solidFill>
              <a:srgbClr val="FF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9" name="Text Box 36"/>
          <p:cNvSpPr txBox="1">
            <a:spLocks noChangeArrowheads="1"/>
          </p:cNvSpPr>
          <p:nvPr/>
        </p:nvSpPr>
        <p:spPr bwMode="auto">
          <a:xfrm>
            <a:off x="762000" y="5867400"/>
            <a:ext cx="2514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lnSpc>
                <a:spcPct val="80000"/>
              </a:lnSpc>
              <a:spcBef>
                <a:spcPct val="20000"/>
              </a:spcBef>
              <a:spcAft>
                <a:spcPct val="0"/>
              </a:spcAft>
              <a:buClr>
                <a:schemeClr val="accent2"/>
              </a:buClr>
              <a:buFont typeface="Monotype Sorts" pitchFamily="2" charset="2"/>
              <a:buNone/>
            </a:pPr>
            <a:r>
              <a:rPr lang="en-US" altLang="en-US" sz="2000">
                <a:solidFill>
                  <a:schemeClr val="tx2"/>
                </a:solidFill>
              </a:rPr>
              <a:t>Training Data</a:t>
            </a:r>
            <a:endParaRPr lang="en-US" altLang="en-US" sz="2000" b="0">
              <a:solidFill>
                <a:schemeClr val="bg2"/>
              </a:solidFill>
            </a:endParaRPr>
          </a:p>
        </p:txBody>
      </p:sp>
      <p:sp>
        <p:nvSpPr>
          <p:cNvPr id="7200" name="Text Box 37"/>
          <p:cNvSpPr txBox="1">
            <a:spLocks noChangeArrowheads="1"/>
          </p:cNvSpPr>
          <p:nvPr/>
        </p:nvSpPr>
        <p:spPr bwMode="auto">
          <a:xfrm>
            <a:off x="5029200" y="5835650"/>
            <a:ext cx="3124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lnSpc>
                <a:spcPct val="80000"/>
              </a:lnSpc>
              <a:spcBef>
                <a:spcPct val="20000"/>
              </a:spcBef>
              <a:spcAft>
                <a:spcPct val="0"/>
              </a:spcAft>
              <a:buClr>
                <a:schemeClr val="accent2"/>
              </a:buClr>
              <a:buFont typeface="Monotype Sorts" pitchFamily="2" charset="2"/>
              <a:buNone/>
            </a:pPr>
            <a:r>
              <a:rPr lang="en-US" altLang="en-US" sz="2000">
                <a:solidFill>
                  <a:schemeClr val="tx2"/>
                </a:solidFill>
              </a:rPr>
              <a:t>Model:  Decision Tree</a:t>
            </a:r>
            <a:endParaRPr lang="en-US" altLang="en-US" sz="2000" b="0">
              <a:solidFill>
                <a:schemeClr val="bg2"/>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ltLang="en-US" smtClean="0"/>
              <a:t>Example of Post-Pruning</a:t>
            </a:r>
          </a:p>
        </p:txBody>
      </p:sp>
      <p:graphicFrame>
        <p:nvGraphicFramePr>
          <p:cNvPr id="69635" name="Object 3"/>
          <p:cNvGraphicFramePr>
            <a:graphicFrameLocks noChangeAspect="1"/>
          </p:cNvGraphicFramePr>
          <p:nvPr/>
        </p:nvGraphicFramePr>
        <p:xfrm>
          <a:off x="1447800" y="3017838"/>
          <a:ext cx="4689475" cy="2390775"/>
        </p:xfrm>
        <a:graphic>
          <a:graphicData uri="http://schemas.openxmlformats.org/presentationml/2006/ole">
            <mc:AlternateContent xmlns:mc="http://schemas.openxmlformats.org/markup-compatibility/2006">
              <mc:Choice xmlns:v="urn:schemas-microsoft-com:vml" Requires="v">
                <p:oleObj spid="_x0000_s69769" name="VISIO" r:id="rId3" imgW="4689544" imgH="2395148" progId="Visio.Drawing.6">
                  <p:embed/>
                </p:oleObj>
              </mc:Choice>
              <mc:Fallback>
                <p:oleObj name="VISIO" r:id="rId3" imgW="4689544" imgH="2395148" progId="Visio.Drawing.6">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3017838"/>
                        <a:ext cx="4689475" cy="239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48228" name="Group 4"/>
          <p:cNvGraphicFramePr>
            <a:graphicFrameLocks noGrp="1"/>
          </p:cNvGraphicFramePr>
          <p:nvPr/>
        </p:nvGraphicFramePr>
        <p:xfrm>
          <a:off x="914400" y="1524000"/>
          <a:ext cx="1905000" cy="1219200"/>
        </p:xfrm>
        <a:graphic>
          <a:graphicData uri="http://schemas.openxmlformats.org/drawingml/2006/table">
            <a:tbl>
              <a:tblPr/>
              <a:tblGrid>
                <a:gridCol w="1447800"/>
                <a:gridCol w="457200"/>
              </a:tblGrid>
              <a:tr h="457200">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1800" b="0" i="0" u="none" strike="noStrike" cap="none" normalizeH="0" baseline="0" smtClean="0">
                          <a:ln>
                            <a:noFill/>
                          </a:ln>
                          <a:solidFill>
                            <a:schemeClr val="tx1"/>
                          </a:solidFill>
                          <a:effectLst/>
                          <a:latin typeface="Arial" charset="0"/>
                        </a:rPr>
                        <a:t>Class = Yes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1800" b="0" i="0" u="none" strike="noStrike" cap="none" normalizeH="0" baseline="0" smtClean="0">
                          <a:ln>
                            <a:noFill/>
                          </a:ln>
                          <a:solidFill>
                            <a:schemeClr val="tx1"/>
                          </a:solidFill>
                          <a:effectLst/>
                          <a:latin typeface="Arial" charset="0"/>
                        </a:rPr>
                        <a:t>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000">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1800" b="0" i="0" u="none" strike="noStrike" cap="none" normalizeH="0" baseline="0" smtClean="0">
                          <a:ln>
                            <a:noFill/>
                          </a:ln>
                          <a:solidFill>
                            <a:schemeClr val="tx1"/>
                          </a:solidFill>
                          <a:effectLst/>
                          <a:latin typeface="Arial" charset="0"/>
                        </a:rPr>
                        <a:t>Class = 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1800" b="0" i="0" u="none" strike="noStrike" cap="none" normalizeH="0" baseline="0" smtClean="0">
                          <a:ln>
                            <a:noFill/>
                          </a:ln>
                          <a:solidFill>
                            <a:schemeClr val="tx1"/>
                          </a:solidFill>
                          <a:effectLst/>
                          <a:latin typeface="Arial" charset="0"/>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000">
                <a:tc gridSpan="2">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1800" b="0" i="0" u="none" strike="noStrike" cap="none" normalizeH="0" baseline="0" smtClean="0">
                          <a:ln>
                            <a:noFill/>
                          </a:ln>
                          <a:solidFill>
                            <a:schemeClr val="tx1"/>
                          </a:solidFill>
                          <a:effectLst/>
                          <a:latin typeface="Arial" charset="0"/>
                        </a:rPr>
                        <a:t>Error = 10/30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bl>
          </a:graphicData>
        </a:graphic>
      </p:graphicFrame>
      <p:sp>
        <p:nvSpPr>
          <p:cNvPr id="69649" name="Text Box 17"/>
          <p:cNvSpPr txBox="1">
            <a:spLocks noChangeArrowheads="1"/>
          </p:cNvSpPr>
          <p:nvPr/>
        </p:nvSpPr>
        <p:spPr bwMode="auto">
          <a:xfrm>
            <a:off x="4495800" y="1066800"/>
            <a:ext cx="4648200" cy="243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50000"/>
              </a:spcBef>
              <a:spcAft>
                <a:spcPct val="0"/>
              </a:spcAft>
              <a:buClrTx/>
              <a:buSzTx/>
              <a:buFontTx/>
              <a:buNone/>
            </a:pPr>
            <a:r>
              <a:rPr lang="en-US" altLang="en-US" sz="1800"/>
              <a:t>Training Error (Before splitting) = 10/30</a:t>
            </a:r>
          </a:p>
          <a:p>
            <a:pPr>
              <a:spcBef>
                <a:spcPct val="50000"/>
              </a:spcBef>
              <a:spcAft>
                <a:spcPct val="0"/>
              </a:spcAft>
              <a:buClrTx/>
              <a:buSzTx/>
              <a:buFontTx/>
              <a:buNone/>
            </a:pPr>
            <a:r>
              <a:rPr lang="en-US" altLang="en-US" sz="1800"/>
              <a:t>Pessimistic error = (10 + 0.5)/30 = 10.5/30</a:t>
            </a:r>
          </a:p>
          <a:p>
            <a:pPr>
              <a:spcBef>
                <a:spcPct val="50000"/>
              </a:spcBef>
              <a:spcAft>
                <a:spcPct val="0"/>
              </a:spcAft>
              <a:buClrTx/>
              <a:buSzTx/>
              <a:buFontTx/>
              <a:buNone/>
            </a:pPr>
            <a:r>
              <a:rPr lang="en-US" altLang="en-US" sz="1800"/>
              <a:t>Training Error (After splitting) = 9/30</a:t>
            </a:r>
          </a:p>
          <a:p>
            <a:pPr>
              <a:spcBef>
                <a:spcPct val="50000"/>
              </a:spcBef>
              <a:spcAft>
                <a:spcPct val="0"/>
              </a:spcAft>
              <a:buClrTx/>
              <a:buSzTx/>
              <a:buFontTx/>
              <a:buNone/>
            </a:pPr>
            <a:r>
              <a:rPr lang="en-US" altLang="en-US" sz="1800"/>
              <a:t>Pessimistic error (After splitting)</a:t>
            </a:r>
          </a:p>
          <a:p>
            <a:pPr>
              <a:spcBef>
                <a:spcPct val="50000"/>
              </a:spcBef>
              <a:spcAft>
                <a:spcPct val="0"/>
              </a:spcAft>
              <a:buClrTx/>
              <a:buSzTx/>
              <a:buFontTx/>
              <a:buNone/>
            </a:pPr>
            <a:r>
              <a:rPr lang="en-US" altLang="en-US" sz="1800"/>
              <a:t>	= (9 + 4 </a:t>
            </a:r>
            <a:r>
              <a:rPr lang="en-US" altLang="en-US" sz="1800">
                <a:sym typeface="Symbol" pitchFamily="18" charset="2"/>
              </a:rPr>
              <a:t> 0.5)/30 = 11/30</a:t>
            </a:r>
          </a:p>
          <a:p>
            <a:pPr>
              <a:spcBef>
                <a:spcPct val="50000"/>
              </a:spcBef>
              <a:spcAft>
                <a:spcPct val="0"/>
              </a:spcAft>
              <a:buClrTx/>
              <a:buSzTx/>
              <a:buFontTx/>
              <a:buNone/>
            </a:pPr>
            <a:r>
              <a:rPr lang="en-US" altLang="en-US" sz="1800"/>
              <a:t>	</a:t>
            </a:r>
            <a:r>
              <a:rPr lang="en-US" altLang="en-US" sz="1800">
                <a:solidFill>
                  <a:srgbClr val="FF0000"/>
                </a:solidFill>
              </a:rPr>
              <a:t>PRUNE!</a:t>
            </a:r>
          </a:p>
        </p:txBody>
      </p:sp>
      <p:graphicFrame>
        <p:nvGraphicFramePr>
          <p:cNvPr id="948242" name="Group 18"/>
          <p:cNvGraphicFramePr>
            <a:graphicFrameLocks noGrp="1"/>
          </p:cNvGraphicFramePr>
          <p:nvPr/>
        </p:nvGraphicFramePr>
        <p:xfrm>
          <a:off x="152400" y="5456238"/>
          <a:ext cx="1752600" cy="715966"/>
        </p:xfrm>
        <a:graphic>
          <a:graphicData uri="http://schemas.openxmlformats.org/drawingml/2006/table">
            <a:tbl>
              <a:tblPr/>
              <a:tblGrid>
                <a:gridCol w="1295400"/>
                <a:gridCol w="457200"/>
              </a:tblGrid>
              <a:tr h="335216">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1600" b="0" i="0" u="none" strike="noStrike" cap="none" normalizeH="0" baseline="0" smtClean="0">
                          <a:ln>
                            <a:noFill/>
                          </a:ln>
                          <a:solidFill>
                            <a:schemeClr val="tx1"/>
                          </a:solidFill>
                          <a:effectLst/>
                          <a:latin typeface="Arial" charset="0"/>
                        </a:rPr>
                        <a:t>Class = Yes</a:t>
                      </a:r>
                    </a:p>
                  </a:txBody>
                  <a:tcPr marT="45690" marB="456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1600" b="0" i="0" u="none" strike="noStrike" cap="none" normalizeH="0" baseline="0" smtClean="0">
                          <a:ln>
                            <a:noFill/>
                          </a:ln>
                          <a:solidFill>
                            <a:schemeClr val="tx1"/>
                          </a:solidFill>
                          <a:effectLst/>
                          <a:latin typeface="Arial" charset="0"/>
                        </a:rPr>
                        <a:t>8</a:t>
                      </a:r>
                    </a:p>
                  </a:txBody>
                  <a:tcPr marT="45690" marB="456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0746">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1600" b="0" i="0" u="none" strike="noStrike" cap="none" normalizeH="0" baseline="0" smtClean="0">
                          <a:ln>
                            <a:noFill/>
                          </a:ln>
                          <a:solidFill>
                            <a:schemeClr val="tx1"/>
                          </a:solidFill>
                          <a:effectLst/>
                          <a:latin typeface="Arial" charset="0"/>
                        </a:rPr>
                        <a:t>Class = No</a:t>
                      </a:r>
                    </a:p>
                  </a:txBody>
                  <a:tcPr marT="45690" marB="456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1600" b="0" i="0" u="none" strike="noStrike" cap="none" normalizeH="0" baseline="0" smtClean="0">
                          <a:ln>
                            <a:noFill/>
                          </a:ln>
                          <a:solidFill>
                            <a:schemeClr val="tx1"/>
                          </a:solidFill>
                          <a:effectLst/>
                          <a:latin typeface="Arial" charset="0"/>
                        </a:rPr>
                        <a:t>4</a:t>
                      </a:r>
                    </a:p>
                  </a:txBody>
                  <a:tcPr marT="45690" marB="456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948253" name="Group 29"/>
          <p:cNvGraphicFramePr>
            <a:graphicFrameLocks noGrp="1"/>
          </p:cNvGraphicFramePr>
          <p:nvPr/>
        </p:nvGraphicFramePr>
        <p:xfrm>
          <a:off x="1981200" y="5456238"/>
          <a:ext cx="1752600" cy="715966"/>
        </p:xfrm>
        <a:graphic>
          <a:graphicData uri="http://schemas.openxmlformats.org/drawingml/2006/table">
            <a:tbl>
              <a:tblPr/>
              <a:tblGrid>
                <a:gridCol w="1295400"/>
                <a:gridCol w="457200"/>
              </a:tblGrid>
              <a:tr h="335216">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1600" b="0" i="0" u="none" strike="noStrike" cap="none" normalizeH="0" baseline="0" smtClean="0">
                          <a:ln>
                            <a:noFill/>
                          </a:ln>
                          <a:solidFill>
                            <a:schemeClr val="tx1"/>
                          </a:solidFill>
                          <a:effectLst/>
                          <a:latin typeface="Arial" charset="0"/>
                        </a:rPr>
                        <a:t>Class = Yes</a:t>
                      </a:r>
                    </a:p>
                  </a:txBody>
                  <a:tcPr marT="45690" marB="456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1600" b="0" i="0" u="none" strike="noStrike" cap="none" normalizeH="0" baseline="0" smtClean="0">
                          <a:ln>
                            <a:noFill/>
                          </a:ln>
                          <a:solidFill>
                            <a:schemeClr val="tx1"/>
                          </a:solidFill>
                          <a:effectLst/>
                          <a:latin typeface="Arial" charset="0"/>
                        </a:rPr>
                        <a:t>3</a:t>
                      </a:r>
                    </a:p>
                  </a:txBody>
                  <a:tcPr marT="45690" marB="456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0746">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1600" b="0" i="0" u="none" strike="noStrike" cap="none" normalizeH="0" baseline="0" smtClean="0">
                          <a:ln>
                            <a:noFill/>
                          </a:ln>
                          <a:solidFill>
                            <a:schemeClr val="tx1"/>
                          </a:solidFill>
                          <a:effectLst/>
                          <a:latin typeface="Arial" charset="0"/>
                        </a:rPr>
                        <a:t>Class = No</a:t>
                      </a:r>
                    </a:p>
                  </a:txBody>
                  <a:tcPr marT="45690" marB="456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1600" b="0" i="0" u="none" strike="noStrike" cap="none" normalizeH="0" baseline="0" smtClean="0">
                          <a:ln>
                            <a:noFill/>
                          </a:ln>
                          <a:solidFill>
                            <a:schemeClr val="tx1"/>
                          </a:solidFill>
                          <a:effectLst/>
                          <a:latin typeface="Arial" charset="0"/>
                        </a:rPr>
                        <a:t>4</a:t>
                      </a:r>
                    </a:p>
                  </a:txBody>
                  <a:tcPr marT="45690" marB="456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948264" name="Group 40"/>
          <p:cNvGraphicFramePr>
            <a:graphicFrameLocks noGrp="1"/>
          </p:cNvGraphicFramePr>
          <p:nvPr/>
        </p:nvGraphicFramePr>
        <p:xfrm>
          <a:off x="3810000" y="5456238"/>
          <a:ext cx="1752600" cy="715966"/>
        </p:xfrm>
        <a:graphic>
          <a:graphicData uri="http://schemas.openxmlformats.org/drawingml/2006/table">
            <a:tbl>
              <a:tblPr/>
              <a:tblGrid>
                <a:gridCol w="1295400"/>
                <a:gridCol w="457200"/>
              </a:tblGrid>
              <a:tr h="335216">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1600" b="0" i="0" u="none" strike="noStrike" cap="none" normalizeH="0" baseline="0" smtClean="0">
                          <a:ln>
                            <a:noFill/>
                          </a:ln>
                          <a:solidFill>
                            <a:schemeClr val="tx1"/>
                          </a:solidFill>
                          <a:effectLst/>
                          <a:latin typeface="Arial" charset="0"/>
                        </a:rPr>
                        <a:t>Class = Yes</a:t>
                      </a:r>
                    </a:p>
                  </a:txBody>
                  <a:tcPr marT="45690" marB="456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1600" b="0" i="0" u="none" strike="noStrike" cap="none" normalizeH="0" baseline="0" smtClean="0">
                          <a:ln>
                            <a:noFill/>
                          </a:ln>
                          <a:solidFill>
                            <a:schemeClr val="tx1"/>
                          </a:solidFill>
                          <a:effectLst/>
                          <a:latin typeface="Arial" charset="0"/>
                        </a:rPr>
                        <a:t>4</a:t>
                      </a:r>
                    </a:p>
                  </a:txBody>
                  <a:tcPr marT="45690" marB="456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0746">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1600" b="0" i="0" u="none" strike="noStrike" cap="none" normalizeH="0" baseline="0" smtClean="0">
                          <a:ln>
                            <a:noFill/>
                          </a:ln>
                          <a:solidFill>
                            <a:schemeClr val="tx1"/>
                          </a:solidFill>
                          <a:effectLst/>
                          <a:latin typeface="Arial" charset="0"/>
                        </a:rPr>
                        <a:t>Class = No</a:t>
                      </a:r>
                    </a:p>
                  </a:txBody>
                  <a:tcPr marT="45690" marB="456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1600" b="0" i="0" u="none" strike="noStrike" cap="none" normalizeH="0" baseline="0" smtClean="0">
                          <a:ln>
                            <a:noFill/>
                          </a:ln>
                          <a:solidFill>
                            <a:schemeClr val="tx1"/>
                          </a:solidFill>
                          <a:effectLst/>
                          <a:latin typeface="Arial" charset="0"/>
                        </a:rPr>
                        <a:t>1</a:t>
                      </a:r>
                    </a:p>
                  </a:txBody>
                  <a:tcPr marT="45690" marB="456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948275" name="Group 51"/>
          <p:cNvGraphicFramePr>
            <a:graphicFrameLocks noGrp="1"/>
          </p:cNvGraphicFramePr>
          <p:nvPr/>
        </p:nvGraphicFramePr>
        <p:xfrm>
          <a:off x="5638800" y="5456238"/>
          <a:ext cx="1752600" cy="715966"/>
        </p:xfrm>
        <a:graphic>
          <a:graphicData uri="http://schemas.openxmlformats.org/drawingml/2006/table">
            <a:tbl>
              <a:tblPr/>
              <a:tblGrid>
                <a:gridCol w="1295400"/>
                <a:gridCol w="457200"/>
              </a:tblGrid>
              <a:tr h="335216">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1600" b="0" i="0" u="none" strike="noStrike" cap="none" normalizeH="0" baseline="0" smtClean="0">
                          <a:ln>
                            <a:noFill/>
                          </a:ln>
                          <a:solidFill>
                            <a:schemeClr val="tx1"/>
                          </a:solidFill>
                          <a:effectLst/>
                          <a:latin typeface="Arial" charset="0"/>
                        </a:rPr>
                        <a:t>Class = Yes</a:t>
                      </a:r>
                    </a:p>
                  </a:txBody>
                  <a:tcPr marT="45690" marB="456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1600" b="0" i="0" u="none" strike="noStrike" cap="none" normalizeH="0" baseline="0" smtClean="0">
                          <a:ln>
                            <a:noFill/>
                          </a:ln>
                          <a:solidFill>
                            <a:schemeClr val="tx1"/>
                          </a:solidFill>
                          <a:effectLst/>
                          <a:latin typeface="Arial" charset="0"/>
                        </a:rPr>
                        <a:t>5</a:t>
                      </a:r>
                    </a:p>
                  </a:txBody>
                  <a:tcPr marT="45690" marB="456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0746">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1600" b="0" i="0" u="none" strike="noStrike" cap="none" normalizeH="0" baseline="0" smtClean="0">
                          <a:ln>
                            <a:noFill/>
                          </a:ln>
                          <a:solidFill>
                            <a:schemeClr val="tx1"/>
                          </a:solidFill>
                          <a:effectLst/>
                          <a:latin typeface="Arial" charset="0"/>
                        </a:rPr>
                        <a:t>Class = No</a:t>
                      </a:r>
                    </a:p>
                  </a:txBody>
                  <a:tcPr marT="45690" marB="456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1600" b="0" i="0" u="none" strike="noStrike" cap="none" normalizeH="0" baseline="0" smtClean="0">
                          <a:ln>
                            <a:noFill/>
                          </a:ln>
                          <a:solidFill>
                            <a:schemeClr val="tx1"/>
                          </a:solidFill>
                          <a:effectLst/>
                          <a:latin typeface="Arial" charset="0"/>
                        </a:rPr>
                        <a:t>1</a:t>
                      </a:r>
                    </a:p>
                  </a:txBody>
                  <a:tcPr marT="45690" marB="456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altLang="en-US" smtClean="0"/>
              <a:t>Examples of Post-pruning</a:t>
            </a:r>
          </a:p>
        </p:txBody>
      </p:sp>
      <p:sp>
        <p:nvSpPr>
          <p:cNvPr id="70659" name="Rectangle 3"/>
          <p:cNvSpPr>
            <a:spLocks noGrp="1" noChangeArrowheads="1"/>
          </p:cNvSpPr>
          <p:nvPr>
            <p:ph type="body" idx="1"/>
          </p:nvPr>
        </p:nvSpPr>
        <p:spPr>
          <a:xfrm>
            <a:off x="411163" y="1143000"/>
            <a:ext cx="4618037" cy="5181600"/>
          </a:xfrm>
        </p:spPr>
        <p:txBody>
          <a:bodyPr/>
          <a:lstStyle/>
          <a:p>
            <a:pPr lvl="1"/>
            <a:r>
              <a:rPr lang="en-US" altLang="en-US" sz="2400" smtClean="0"/>
              <a:t>Optimistic error?</a:t>
            </a:r>
          </a:p>
          <a:p>
            <a:pPr lvl="1"/>
            <a:endParaRPr lang="en-US" altLang="en-US" sz="2400" smtClean="0"/>
          </a:p>
          <a:p>
            <a:pPr lvl="1"/>
            <a:endParaRPr lang="en-US" altLang="en-US" sz="2400" smtClean="0"/>
          </a:p>
          <a:p>
            <a:pPr lvl="1"/>
            <a:r>
              <a:rPr lang="en-US" altLang="en-US" sz="2400" smtClean="0"/>
              <a:t>Pessimistic error?</a:t>
            </a:r>
          </a:p>
          <a:p>
            <a:pPr lvl="1">
              <a:buFont typeface="Arial" charset="0"/>
              <a:buNone/>
            </a:pPr>
            <a:endParaRPr lang="en-US" altLang="en-US" sz="2400" smtClean="0"/>
          </a:p>
          <a:p>
            <a:pPr lvl="1">
              <a:buFont typeface="Arial" charset="0"/>
              <a:buNone/>
            </a:pPr>
            <a:endParaRPr lang="en-US" altLang="en-US" sz="2400" smtClean="0"/>
          </a:p>
          <a:p>
            <a:pPr lvl="1"/>
            <a:r>
              <a:rPr lang="en-US" altLang="en-US" sz="2400" smtClean="0"/>
              <a:t>Reduced error pruning?</a:t>
            </a:r>
            <a:endParaRPr lang="en-US" altLang="en-US" sz="1800" smtClean="0"/>
          </a:p>
        </p:txBody>
      </p:sp>
      <p:grpSp>
        <p:nvGrpSpPr>
          <p:cNvPr id="70660" name="Group 4"/>
          <p:cNvGrpSpPr>
            <a:grpSpLocks/>
          </p:cNvGrpSpPr>
          <p:nvPr/>
        </p:nvGrpSpPr>
        <p:grpSpPr bwMode="auto">
          <a:xfrm>
            <a:off x="5867400" y="1143000"/>
            <a:ext cx="2743200" cy="1752600"/>
            <a:chOff x="3312" y="720"/>
            <a:chExt cx="2112" cy="1584"/>
          </a:xfrm>
        </p:grpSpPr>
        <p:sp>
          <p:nvSpPr>
            <p:cNvPr id="70672" name="Oval 5"/>
            <p:cNvSpPr>
              <a:spLocks noChangeArrowheads="1"/>
            </p:cNvSpPr>
            <p:nvPr/>
          </p:nvSpPr>
          <p:spPr bwMode="auto">
            <a:xfrm>
              <a:off x="4176" y="720"/>
              <a:ext cx="384" cy="336"/>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70673" name="Line 6"/>
            <p:cNvSpPr>
              <a:spLocks noChangeShapeType="1"/>
            </p:cNvSpPr>
            <p:nvPr/>
          </p:nvSpPr>
          <p:spPr bwMode="auto">
            <a:xfrm flipH="1">
              <a:off x="3792" y="1056"/>
              <a:ext cx="576" cy="52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674" name="Line 7"/>
            <p:cNvSpPr>
              <a:spLocks noChangeShapeType="1"/>
            </p:cNvSpPr>
            <p:nvPr/>
          </p:nvSpPr>
          <p:spPr bwMode="auto">
            <a:xfrm>
              <a:off x="4368" y="1056"/>
              <a:ext cx="576" cy="52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675" name="Rectangle 8"/>
            <p:cNvSpPr>
              <a:spLocks noChangeArrowheads="1"/>
            </p:cNvSpPr>
            <p:nvPr/>
          </p:nvSpPr>
          <p:spPr bwMode="auto">
            <a:xfrm>
              <a:off x="3312" y="1584"/>
              <a:ext cx="912" cy="72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spcAft>
                  <a:spcPct val="0"/>
                </a:spcAft>
                <a:buClrTx/>
                <a:buSzTx/>
                <a:buFontTx/>
                <a:buNone/>
              </a:pPr>
              <a:r>
                <a:rPr lang="en-US" altLang="en-US" sz="1800"/>
                <a:t>C0: 11</a:t>
              </a:r>
            </a:p>
            <a:p>
              <a:pPr algn="ctr">
                <a:spcBef>
                  <a:spcPct val="0"/>
                </a:spcBef>
                <a:spcAft>
                  <a:spcPct val="0"/>
                </a:spcAft>
                <a:buClrTx/>
                <a:buSzTx/>
                <a:buFontTx/>
                <a:buNone/>
              </a:pPr>
              <a:r>
                <a:rPr lang="en-US" altLang="en-US" sz="1800"/>
                <a:t>C1: 3</a:t>
              </a:r>
            </a:p>
          </p:txBody>
        </p:sp>
        <p:sp>
          <p:nvSpPr>
            <p:cNvPr id="70676" name="Rectangle 9"/>
            <p:cNvSpPr>
              <a:spLocks noChangeArrowheads="1"/>
            </p:cNvSpPr>
            <p:nvPr/>
          </p:nvSpPr>
          <p:spPr bwMode="auto">
            <a:xfrm>
              <a:off x="4512" y="1584"/>
              <a:ext cx="912" cy="72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spcAft>
                  <a:spcPct val="0"/>
                </a:spcAft>
                <a:buClrTx/>
                <a:buSzTx/>
                <a:buFontTx/>
                <a:buNone/>
              </a:pPr>
              <a:r>
                <a:rPr lang="en-US" altLang="en-US" sz="2000"/>
                <a:t>C0: 2</a:t>
              </a:r>
            </a:p>
            <a:p>
              <a:pPr algn="ctr">
                <a:spcBef>
                  <a:spcPct val="0"/>
                </a:spcBef>
                <a:spcAft>
                  <a:spcPct val="0"/>
                </a:spcAft>
                <a:buClrTx/>
                <a:buSzTx/>
                <a:buFontTx/>
                <a:buNone/>
              </a:pPr>
              <a:r>
                <a:rPr lang="en-US" altLang="en-US" sz="2000"/>
                <a:t>C1: 4</a:t>
              </a:r>
            </a:p>
          </p:txBody>
        </p:sp>
      </p:grpSp>
      <p:grpSp>
        <p:nvGrpSpPr>
          <p:cNvPr id="70661" name="Group 10"/>
          <p:cNvGrpSpPr>
            <a:grpSpLocks/>
          </p:cNvGrpSpPr>
          <p:nvPr/>
        </p:nvGrpSpPr>
        <p:grpSpPr bwMode="auto">
          <a:xfrm>
            <a:off x="5867400" y="4191000"/>
            <a:ext cx="2743200" cy="1752600"/>
            <a:chOff x="3312" y="720"/>
            <a:chExt cx="2112" cy="1584"/>
          </a:xfrm>
        </p:grpSpPr>
        <p:sp>
          <p:nvSpPr>
            <p:cNvPr id="70667" name="Oval 11"/>
            <p:cNvSpPr>
              <a:spLocks noChangeArrowheads="1"/>
            </p:cNvSpPr>
            <p:nvPr/>
          </p:nvSpPr>
          <p:spPr bwMode="auto">
            <a:xfrm>
              <a:off x="4176" y="720"/>
              <a:ext cx="384" cy="336"/>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70668" name="Line 12"/>
            <p:cNvSpPr>
              <a:spLocks noChangeShapeType="1"/>
            </p:cNvSpPr>
            <p:nvPr/>
          </p:nvSpPr>
          <p:spPr bwMode="auto">
            <a:xfrm flipH="1">
              <a:off x="3792" y="1056"/>
              <a:ext cx="576" cy="52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669" name="Line 13"/>
            <p:cNvSpPr>
              <a:spLocks noChangeShapeType="1"/>
            </p:cNvSpPr>
            <p:nvPr/>
          </p:nvSpPr>
          <p:spPr bwMode="auto">
            <a:xfrm>
              <a:off x="4368" y="1056"/>
              <a:ext cx="576" cy="52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670" name="Rectangle 14"/>
            <p:cNvSpPr>
              <a:spLocks noChangeArrowheads="1"/>
            </p:cNvSpPr>
            <p:nvPr/>
          </p:nvSpPr>
          <p:spPr bwMode="auto">
            <a:xfrm>
              <a:off x="3312" y="1584"/>
              <a:ext cx="912" cy="72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spcAft>
                  <a:spcPct val="0"/>
                </a:spcAft>
                <a:buClrTx/>
                <a:buSzTx/>
                <a:buFontTx/>
                <a:buNone/>
              </a:pPr>
              <a:r>
                <a:rPr lang="en-US" altLang="en-US" sz="1800"/>
                <a:t>C0: 14</a:t>
              </a:r>
            </a:p>
            <a:p>
              <a:pPr algn="ctr">
                <a:spcBef>
                  <a:spcPct val="0"/>
                </a:spcBef>
                <a:spcAft>
                  <a:spcPct val="0"/>
                </a:spcAft>
                <a:buClrTx/>
                <a:buSzTx/>
                <a:buFontTx/>
                <a:buNone/>
              </a:pPr>
              <a:r>
                <a:rPr lang="en-US" altLang="en-US" sz="1800"/>
                <a:t>C1: 3</a:t>
              </a:r>
            </a:p>
          </p:txBody>
        </p:sp>
        <p:sp>
          <p:nvSpPr>
            <p:cNvPr id="70671" name="Rectangle 15"/>
            <p:cNvSpPr>
              <a:spLocks noChangeArrowheads="1"/>
            </p:cNvSpPr>
            <p:nvPr/>
          </p:nvSpPr>
          <p:spPr bwMode="auto">
            <a:xfrm>
              <a:off x="4512" y="1584"/>
              <a:ext cx="912" cy="72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spcAft>
                  <a:spcPct val="0"/>
                </a:spcAft>
                <a:buClrTx/>
                <a:buSzTx/>
                <a:buFontTx/>
                <a:buNone/>
              </a:pPr>
              <a:r>
                <a:rPr lang="en-US" altLang="en-US" sz="2000"/>
                <a:t>C0: 2</a:t>
              </a:r>
            </a:p>
            <a:p>
              <a:pPr algn="ctr">
                <a:spcBef>
                  <a:spcPct val="0"/>
                </a:spcBef>
                <a:spcAft>
                  <a:spcPct val="0"/>
                </a:spcAft>
                <a:buClrTx/>
                <a:buSzTx/>
                <a:buFontTx/>
                <a:buNone/>
              </a:pPr>
              <a:r>
                <a:rPr lang="en-US" altLang="en-US" sz="2000"/>
                <a:t>C1: 2</a:t>
              </a:r>
            </a:p>
          </p:txBody>
        </p:sp>
      </p:grpSp>
      <p:sp>
        <p:nvSpPr>
          <p:cNvPr id="949264" name="Text Box 16"/>
          <p:cNvSpPr txBox="1">
            <a:spLocks noChangeArrowheads="1"/>
          </p:cNvSpPr>
          <p:nvPr/>
        </p:nvSpPr>
        <p:spPr bwMode="auto">
          <a:xfrm>
            <a:off x="1371600" y="1828800"/>
            <a:ext cx="2819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50000"/>
              </a:spcBef>
              <a:spcAft>
                <a:spcPct val="0"/>
              </a:spcAft>
              <a:buClrTx/>
              <a:buSzTx/>
              <a:buFontTx/>
              <a:buNone/>
            </a:pPr>
            <a:r>
              <a:rPr lang="en-US" altLang="en-US" sz="1400"/>
              <a:t>Don’t prune for both cases</a:t>
            </a:r>
          </a:p>
        </p:txBody>
      </p:sp>
      <p:sp>
        <p:nvSpPr>
          <p:cNvPr id="949265" name="Text Box 17"/>
          <p:cNvSpPr txBox="1">
            <a:spLocks noChangeArrowheads="1"/>
          </p:cNvSpPr>
          <p:nvPr/>
        </p:nvSpPr>
        <p:spPr bwMode="auto">
          <a:xfrm>
            <a:off x="1371600" y="3200400"/>
            <a:ext cx="3276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50000"/>
              </a:spcBef>
              <a:spcAft>
                <a:spcPct val="0"/>
              </a:spcAft>
              <a:buClrTx/>
              <a:buSzTx/>
              <a:buFontTx/>
              <a:buNone/>
            </a:pPr>
            <a:r>
              <a:rPr lang="en-US" altLang="en-US" sz="1400"/>
              <a:t>Don’t prune case 1, prune case 2</a:t>
            </a:r>
          </a:p>
        </p:txBody>
      </p:sp>
      <p:sp>
        <p:nvSpPr>
          <p:cNvPr id="70664" name="Text Box 18"/>
          <p:cNvSpPr txBox="1">
            <a:spLocks noChangeArrowheads="1"/>
          </p:cNvSpPr>
          <p:nvPr/>
        </p:nvSpPr>
        <p:spPr bwMode="auto">
          <a:xfrm>
            <a:off x="5181600" y="1143000"/>
            <a:ext cx="121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50000"/>
              </a:spcBef>
              <a:spcAft>
                <a:spcPct val="0"/>
              </a:spcAft>
              <a:buClrTx/>
              <a:buSzTx/>
              <a:buFontTx/>
              <a:buNone/>
            </a:pPr>
            <a:r>
              <a:rPr lang="en-US" altLang="en-US" sz="1800"/>
              <a:t>Case 1:</a:t>
            </a:r>
          </a:p>
        </p:txBody>
      </p:sp>
      <p:sp>
        <p:nvSpPr>
          <p:cNvPr id="70665" name="Text Box 19"/>
          <p:cNvSpPr txBox="1">
            <a:spLocks noChangeArrowheads="1"/>
          </p:cNvSpPr>
          <p:nvPr/>
        </p:nvSpPr>
        <p:spPr bwMode="auto">
          <a:xfrm>
            <a:off x="5181600" y="4205288"/>
            <a:ext cx="1219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50000"/>
              </a:spcBef>
              <a:spcAft>
                <a:spcPct val="0"/>
              </a:spcAft>
              <a:buClrTx/>
              <a:buSzTx/>
              <a:buFontTx/>
              <a:buNone/>
            </a:pPr>
            <a:r>
              <a:rPr lang="en-US" altLang="en-US" sz="1800"/>
              <a:t>Case 2:</a:t>
            </a:r>
          </a:p>
        </p:txBody>
      </p:sp>
      <p:sp>
        <p:nvSpPr>
          <p:cNvPr id="949268" name="Text Box 20"/>
          <p:cNvSpPr txBox="1">
            <a:spLocks noChangeArrowheads="1"/>
          </p:cNvSpPr>
          <p:nvPr/>
        </p:nvSpPr>
        <p:spPr bwMode="auto">
          <a:xfrm>
            <a:off x="1371600" y="4724400"/>
            <a:ext cx="3276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50000"/>
              </a:spcBef>
              <a:spcAft>
                <a:spcPct val="0"/>
              </a:spcAft>
              <a:buClrTx/>
              <a:buSzTx/>
              <a:buFontTx/>
              <a:buNone/>
            </a:pPr>
            <a:r>
              <a:rPr lang="en-US" altLang="en-US" sz="1400"/>
              <a:t>Depends on validation set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4926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4926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492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9264" grpId="0" autoUpdateAnimBg="0"/>
      <p:bldP spid="949265" grpId="0" autoUpdateAnimBg="0"/>
      <p:bldP spid="949268" grpId="0"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altLang="en-US" smtClean="0"/>
              <a:t>Handling Missing Attribute Values</a:t>
            </a:r>
          </a:p>
        </p:txBody>
      </p:sp>
      <p:sp>
        <p:nvSpPr>
          <p:cNvPr id="71683" name="Rectangle 3"/>
          <p:cNvSpPr>
            <a:spLocks noGrp="1" noChangeArrowheads="1"/>
          </p:cNvSpPr>
          <p:nvPr>
            <p:ph type="body" idx="1"/>
          </p:nvPr>
        </p:nvSpPr>
        <p:spPr/>
        <p:txBody>
          <a:bodyPr/>
          <a:lstStyle/>
          <a:p>
            <a:r>
              <a:rPr lang="en-US" altLang="en-US" smtClean="0"/>
              <a:t>Missing values affect decision tree construction in three different ways:</a:t>
            </a:r>
          </a:p>
          <a:p>
            <a:pPr lvl="1"/>
            <a:r>
              <a:rPr lang="en-US" altLang="en-US" smtClean="0"/>
              <a:t>Affects how impurity measures are computed</a:t>
            </a:r>
          </a:p>
          <a:p>
            <a:pPr lvl="1"/>
            <a:r>
              <a:rPr lang="en-US" altLang="en-US" smtClean="0"/>
              <a:t>Affects how to distribute instance with missing value to child nodes</a:t>
            </a:r>
          </a:p>
          <a:p>
            <a:pPr lvl="1"/>
            <a:r>
              <a:rPr lang="en-US" altLang="en-US" smtClean="0"/>
              <a:t>Affects how a test instance with missing value is classified</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altLang="en-US" smtClean="0"/>
              <a:t>Computing Impurity Measure</a:t>
            </a:r>
          </a:p>
        </p:txBody>
      </p:sp>
      <p:graphicFrame>
        <p:nvGraphicFramePr>
          <p:cNvPr id="72707" name="Object 3"/>
          <p:cNvGraphicFramePr>
            <a:graphicFrameLocks noChangeAspect="1"/>
          </p:cNvGraphicFramePr>
          <p:nvPr/>
        </p:nvGraphicFramePr>
        <p:xfrm>
          <a:off x="457200" y="1219200"/>
          <a:ext cx="3894138" cy="4170363"/>
        </p:xfrm>
        <a:graphic>
          <a:graphicData uri="http://schemas.openxmlformats.org/presentationml/2006/ole">
            <mc:AlternateContent xmlns:mc="http://schemas.openxmlformats.org/markup-compatibility/2006">
              <mc:Choice xmlns:v="urn:schemas-microsoft-com:vml" Requires="v">
                <p:oleObj spid="_x0000_s72863" name="Document" r:id="rId3" imgW="5423570" imgH="5776579" progId="Word.Document.8">
                  <p:embed/>
                </p:oleObj>
              </mc:Choice>
              <mc:Fallback>
                <p:oleObj name="Document" r:id="rId3" imgW="5423570" imgH="5776579" progId="Word.Documen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219200"/>
                        <a:ext cx="3894138" cy="417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2708" name="Object 4"/>
          <p:cNvGraphicFramePr>
            <a:graphicFrameLocks noChangeAspect="1"/>
          </p:cNvGraphicFramePr>
          <p:nvPr/>
        </p:nvGraphicFramePr>
        <p:xfrm>
          <a:off x="5334000" y="2209800"/>
          <a:ext cx="3200400" cy="1704975"/>
        </p:xfrm>
        <a:graphic>
          <a:graphicData uri="http://schemas.openxmlformats.org/presentationml/2006/ole">
            <mc:AlternateContent xmlns:mc="http://schemas.openxmlformats.org/markup-compatibility/2006">
              <mc:Choice xmlns:v="urn:schemas-microsoft-com:vml" Requires="v">
                <p:oleObj spid="_x0000_s72864" name="Document" r:id="rId5" imgW="6365748" imgH="3406140" progId="Word.Document.8">
                  <p:embed/>
                </p:oleObj>
              </mc:Choice>
              <mc:Fallback>
                <p:oleObj name="Document" r:id="rId5" imgW="6365748" imgH="3406140" progId="Word.Document.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2209800"/>
                        <a:ext cx="3200400" cy="170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51301" name="Text Box 5"/>
          <p:cNvSpPr txBox="1">
            <a:spLocks noChangeArrowheads="1"/>
          </p:cNvSpPr>
          <p:nvPr/>
        </p:nvSpPr>
        <p:spPr bwMode="auto">
          <a:xfrm>
            <a:off x="4343400" y="3733800"/>
            <a:ext cx="4648200" cy="256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50000"/>
              </a:spcBef>
              <a:spcAft>
                <a:spcPct val="0"/>
              </a:spcAft>
              <a:buClrTx/>
              <a:buSzTx/>
              <a:buFontTx/>
              <a:buNone/>
            </a:pPr>
            <a:r>
              <a:rPr lang="en-US" altLang="en-US" sz="1800">
                <a:solidFill>
                  <a:srgbClr val="FF0000"/>
                </a:solidFill>
              </a:rPr>
              <a:t>Split on Refund:</a:t>
            </a:r>
          </a:p>
          <a:p>
            <a:pPr>
              <a:spcBef>
                <a:spcPct val="50000"/>
              </a:spcBef>
              <a:spcAft>
                <a:spcPct val="0"/>
              </a:spcAft>
              <a:buClrTx/>
              <a:buSzTx/>
              <a:buFontTx/>
              <a:buNone/>
            </a:pPr>
            <a:r>
              <a:rPr lang="en-US" altLang="en-US" sz="1800"/>
              <a:t>    Entropy(Refund=Yes) = 0</a:t>
            </a:r>
          </a:p>
          <a:p>
            <a:pPr>
              <a:spcBef>
                <a:spcPct val="50000"/>
              </a:spcBef>
              <a:spcAft>
                <a:spcPct val="0"/>
              </a:spcAft>
              <a:buClrTx/>
              <a:buSzTx/>
              <a:buFontTx/>
              <a:buNone/>
            </a:pPr>
            <a:r>
              <a:rPr lang="en-US" altLang="en-US" sz="1800"/>
              <a:t>    Entropy(Refund=No) </a:t>
            </a:r>
            <a:br>
              <a:rPr lang="en-US" altLang="en-US" sz="1800"/>
            </a:br>
            <a:r>
              <a:rPr lang="en-US" altLang="en-US" sz="1800"/>
              <a:t>    = -(2/6)log(2/6) – (4/6)log(4/6) = 0.9183</a:t>
            </a:r>
          </a:p>
          <a:p>
            <a:pPr>
              <a:spcBef>
                <a:spcPct val="50000"/>
              </a:spcBef>
              <a:spcAft>
                <a:spcPct val="0"/>
              </a:spcAft>
              <a:buClrTx/>
              <a:buSzTx/>
              <a:buFontTx/>
              <a:buNone/>
            </a:pPr>
            <a:r>
              <a:rPr lang="en-US" altLang="en-US" sz="1800"/>
              <a:t>    Entropy(Children) </a:t>
            </a:r>
            <a:br>
              <a:rPr lang="en-US" altLang="en-US" sz="1800"/>
            </a:br>
            <a:r>
              <a:rPr lang="en-US" altLang="en-US" sz="1800"/>
              <a:t>    = 0.3 (0) + 0.6 (0.9183) = 0.551</a:t>
            </a:r>
          </a:p>
          <a:p>
            <a:pPr>
              <a:spcBef>
                <a:spcPct val="50000"/>
              </a:spcBef>
              <a:spcAft>
                <a:spcPct val="0"/>
              </a:spcAft>
              <a:buClrTx/>
              <a:buSzTx/>
              <a:buFontTx/>
              <a:buNone/>
            </a:pPr>
            <a:r>
              <a:rPr lang="en-US" altLang="en-US" sz="1800"/>
              <a:t>Gain = 0.9 </a:t>
            </a:r>
            <a:r>
              <a:rPr lang="en-US" altLang="en-US" sz="1800">
                <a:sym typeface="Symbol" pitchFamily="18" charset="2"/>
              </a:rPr>
              <a:t> (0.8813 – 0.551) = 0.3303</a:t>
            </a:r>
            <a:endParaRPr lang="en-US" altLang="en-US" sz="1800"/>
          </a:p>
        </p:txBody>
      </p:sp>
      <p:sp>
        <p:nvSpPr>
          <p:cNvPr id="72710" name="Line 6"/>
          <p:cNvSpPr>
            <a:spLocks noChangeShapeType="1"/>
          </p:cNvSpPr>
          <p:nvPr/>
        </p:nvSpPr>
        <p:spPr bwMode="auto">
          <a:xfrm>
            <a:off x="1143000" y="5181600"/>
            <a:ext cx="457200" cy="5334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11" name="Text Box 7"/>
          <p:cNvSpPr txBox="1">
            <a:spLocks noChangeArrowheads="1"/>
          </p:cNvSpPr>
          <p:nvPr/>
        </p:nvSpPr>
        <p:spPr bwMode="auto">
          <a:xfrm>
            <a:off x="1676400" y="5410200"/>
            <a:ext cx="1143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50000"/>
              </a:spcBef>
              <a:spcAft>
                <a:spcPct val="0"/>
              </a:spcAft>
              <a:buClrTx/>
              <a:buSzTx/>
              <a:buFontTx/>
              <a:buNone/>
            </a:pPr>
            <a:r>
              <a:rPr lang="en-US" altLang="en-US" sz="2000"/>
              <a:t>Missing value</a:t>
            </a:r>
          </a:p>
        </p:txBody>
      </p:sp>
      <p:sp>
        <p:nvSpPr>
          <p:cNvPr id="72712" name="Text Box 8"/>
          <p:cNvSpPr txBox="1">
            <a:spLocks noChangeArrowheads="1"/>
          </p:cNvSpPr>
          <p:nvPr/>
        </p:nvSpPr>
        <p:spPr bwMode="auto">
          <a:xfrm>
            <a:off x="4419600" y="1066800"/>
            <a:ext cx="44958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50000"/>
              </a:spcBef>
              <a:spcAft>
                <a:spcPct val="0"/>
              </a:spcAft>
              <a:buClrTx/>
              <a:buSzTx/>
              <a:buFontTx/>
              <a:buNone/>
            </a:pPr>
            <a:r>
              <a:rPr lang="en-US" altLang="en-US" sz="1800">
                <a:solidFill>
                  <a:srgbClr val="FF0000"/>
                </a:solidFill>
              </a:rPr>
              <a:t>Before Splitting:</a:t>
            </a:r>
            <a:br>
              <a:rPr lang="en-US" altLang="en-US" sz="1800">
                <a:solidFill>
                  <a:srgbClr val="FF0000"/>
                </a:solidFill>
              </a:rPr>
            </a:br>
            <a:r>
              <a:rPr lang="en-US" altLang="en-US" sz="1800">
                <a:solidFill>
                  <a:srgbClr val="FF0000"/>
                </a:solidFill>
              </a:rPr>
              <a:t>    </a:t>
            </a:r>
            <a:r>
              <a:rPr lang="en-US" altLang="en-US" sz="1800"/>
              <a:t>Entropy(Parent) </a:t>
            </a:r>
            <a:br>
              <a:rPr lang="en-US" altLang="en-US" sz="1800"/>
            </a:br>
            <a:r>
              <a:rPr lang="en-US" altLang="en-US" sz="1800"/>
              <a:t>    = -0.3 log(0.3)-(0.7)log(0.7) = 0.8813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513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1301" grpId="0"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026"/>
          <p:cNvSpPr>
            <a:spLocks noGrp="1" noChangeArrowheads="1"/>
          </p:cNvSpPr>
          <p:nvPr>
            <p:ph type="title"/>
          </p:nvPr>
        </p:nvSpPr>
        <p:spPr/>
        <p:txBody>
          <a:bodyPr/>
          <a:lstStyle/>
          <a:p>
            <a:r>
              <a:rPr lang="en-US" altLang="en-US" smtClean="0"/>
              <a:t>Distribute Instances</a:t>
            </a:r>
          </a:p>
        </p:txBody>
      </p:sp>
      <p:graphicFrame>
        <p:nvGraphicFramePr>
          <p:cNvPr id="73731" name="Object 1027"/>
          <p:cNvGraphicFramePr>
            <a:graphicFrameLocks noChangeAspect="1"/>
          </p:cNvGraphicFramePr>
          <p:nvPr/>
        </p:nvGraphicFramePr>
        <p:xfrm>
          <a:off x="381000" y="1219200"/>
          <a:ext cx="3511550" cy="3387725"/>
        </p:xfrm>
        <a:graphic>
          <a:graphicData uri="http://schemas.openxmlformats.org/presentationml/2006/ole">
            <mc:AlternateContent xmlns:mc="http://schemas.openxmlformats.org/markup-compatibility/2006">
              <mc:Choice xmlns:v="urn:schemas-microsoft-com:vml" Requires="v">
                <p:oleObj spid="_x0000_s74234" name="Document" r:id="rId3" imgW="5442690" imgH="5295737" progId="Word.Document.8">
                  <p:embed/>
                </p:oleObj>
              </mc:Choice>
              <mc:Fallback>
                <p:oleObj name="Document" r:id="rId3" imgW="5442690" imgH="5295737" progId="Word.Document.8">
                  <p:embed/>
                  <p:pic>
                    <p:nvPicPr>
                      <p:cNvPr id="0" name="Object 10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219200"/>
                        <a:ext cx="3511550" cy="3387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3732" name="Line 1028"/>
          <p:cNvSpPr>
            <a:spLocks noChangeShapeType="1"/>
          </p:cNvSpPr>
          <p:nvPr/>
        </p:nvSpPr>
        <p:spPr bwMode="auto">
          <a:xfrm>
            <a:off x="2689225" y="4911725"/>
            <a:ext cx="565150" cy="46355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33" name="Line 1029"/>
          <p:cNvSpPr>
            <a:spLocks noChangeShapeType="1"/>
          </p:cNvSpPr>
          <p:nvPr/>
        </p:nvSpPr>
        <p:spPr bwMode="auto">
          <a:xfrm flipH="1">
            <a:off x="1316038" y="4911725"/>
            <a:ext cx="565150" cy="46355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34" name="Text Box 1030"/>
          <p:cNvSpPr txBox="1">
            <a:spLocks noChangeArrowheads="1"/>
          </p:cNvSpPr>
          <p:nvPr/>
        </p:nvSpPr>
        <p:spPr bwMode="auto">
          <a:xfrm>
            <a:off x="1833563" y="4648200"/>
            <a:ext cx="936625" cy="349250"/>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2D1993"/>
                </a:solidFill>
              </a:rPr>
              <a:t>Refund</a:t>
            </a:r>
            <a:endParaRPr lang="en-US" altLang="en-US" sz="1600" b="0">
              <a:solidFill>
                <a:schemeClr val="bg2"/>
              </a:solidFill>
            </a:endParaRPr>
          </a:p>
        </p:txBody>
      </p:sp>
      <p:sp>
        <p:nvSpPr>
          <p:cNvPr id="73735" name="Text Box 1031"/>
          <p:cNvSpPr txBox="1">
            <a:spLocks noChangeArrowheads="1"/>
          </p:cNvSpPr>
          <p:nvPr/>
        </p:nvSpPr>
        <p:spPr bwMode="auto">
          <a:xfrm>
            <a:off x="1069975" y="4876800"/>
            <a:ext cx="5334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r">
              <a:spcBef>
                <a:spcPct val="20000"/>
              </a:spcBef>
              <a:spcAft>
                <a:spcPct val="0"/>
              </a:spcAft>
              <a:buClr>
                <a:schemeClr val="accent2"/>
              </a:buClr>
              <a:buFont typeface="Monotype Sorts" pitchFamily="2" charset="2"/>
              <a:buNone/>
            </a:pPr>
            <a:r>
              <a:rPr lang="en-US" altLang="en-US" sz="1600" b="0"/>
              <a:t>Yes</a:t>
            </a:r>
            <a:endParaRPr lang="en-US" altLang="en-US" sz="1600" b="0">
              <a:solidFill>
                <a:schemeClr val="bg2"/>
              </a:solidFill>
            </a:endParaRPr>
          </a:p>
        </p:txBody>
      </p:sp>
      <p:sp>
        <p:nvSpPr>
          <p:cNvPr id="73736" name="Text Box 1032"/>
          <p:cNvSpPr txBox="1">
            <a:spLocks noChangeArrowheads="1"/>
          </p:cNvSpPr>
          <p:nvPr/>
        </p:nvSpPr>
        <p:spPr bwMode="auto">
          <a:xfrm>
            <a:off x="3051175" y="487680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50000"/>
              </a:spcBef>
              <a:spcAft>
                <a:spcPct val="0"/>
              </a:spcAft>
              <a:buClrTx/>
              <a:buSzTx/>
              <a:buFontTx/>
              <a:buNone/>
            </a:pPr>
            <a:r>
              <a:rPr lang="en-US" altLang="en-US" sz="1600" b="0"/>
              <a:t>No</a:t>
            </a:r>
          </a:p>
        </p:txBody>
      </p:sp>
      <p:graphicFrame>
        <p:nvGraphicFramePr>
          <p:cNvPr id="73737" name="Object 1033"/>
          <p:cNvGraphicFramePr>
            <a:graphicFrameLocks noChangeAspect="1"/>
          </p:cNvGraphicFramePr>
          <p:nvPr/>
        </p:nvGraphicFramePr>
        <p:xfrm>
          <a:off x="0" y="5495925"/>
          <a:ext cx="1808163" cy="681038"/>
        </p:xfrm>
        <a:graphic>
          <a:graphicData uri="http://schemas.openxmlformats.org/presentationml/2006/ole">
            <mc:AlternateContent xmlns:mc="http://schemas.openxmlformats.org/markup-compatibility/2006">
              <mc:Choice xmlns:v="urn:schemas-microsoft-com:vml" Requires="v">
                <p:oleObj spid="_x0000_s74235" name="Document" r:id="rId5" imgW="4408049" imgH="1653433" progId="Word.Document.8">
                  <p:embed/>
                </p:oleObj>
              </mc:Choice>
              <mc:Fallback>
                <p:oleObj name="Document" r:id="rId5" imgW="4408049" imgH="1653433" progId="Word.Document.8">
                  <p:embed/>
                  <p:pic>
                    <p:nvPicPr>
                      <p:cNvPr id="0" name="Object 103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495925"/>
                        <a:ext cx="1808163" cy="681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3738" name="Object 1034"/>
          <p:cNvGraphicFramePr>
            <a:graphicFrameLocks noChangeAspect="1"/>
          </p:cNvGraphicFramePr>
          <p:nvPr/>
        </p:nvGraphicFramePr>
        <p:xfrm>
          <a:off x="2062163" y="5486400"/>
          <a:ext cx="1930400" cy="681038"/>
        </p:xfrm>
        <a:graphic>
          <a:graphicData uri="http://schemas.openxmlformats.org/presentationml/2006/ole">
            <mc:AlternateContent xmlns:mc="http://schemas.openxmlformats.org/markup-compatibility/2006">
              <mc:Choice xmlns:v="urn:schemas-microsoft-com:vml" Requires="v">
                <p:oleObj spid="_x0000_s74236" name="Document" r:id="rId7" imgW="4687993" imgH="1653433" progId="Word.Document.8">
                  <p:embed/>
                </p:oleObj>
              </mc:Choice>
              <mc:Fallback>
                <p:oleObj name="Document" r:id="rId7" imgW="4687993" imgH="1653433" progId="Word.Document.8">
                  <p:embed/>
                  <p:pic>
                    <p:nvPicPr>
                      <p:cNvPr id="0" name="Object 103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62163" y="5486400"/>
                        <a:ext cx="1930400" cy="681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3739" name="Line 1035"/>
          <p:cNvSpPr>
            <a:spLocks noChangeShapeType="1"/>
          </p:cNvSpPr>
          <p:nvPr/>
        </p:nvSpPr>
        <p:spPr bwMode="auto">
          <a:xfrm>
            <a:off x="6875463" y="3006725"/>
            <a:ext cx="565150" cy="46355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40" name="Line 1036"/>
          <p:cNvSpPr>
            <a:spLocks noChangeShapeType="1"/>
          </p:cNvSpPr>
          <p:nvPr/>
        </p:nvSpPr>
        <p:spPr bwMode="auto">
          <a:xfrm flipH="1">
            <a:off x="5502275" y="3006725"/>
            <a:ext cx="565150" cy="46355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41" name="Text Box 1037"/>
          <p:cNvSpPr txBox="1">
            <a:spLocks noChangeArrowheads="1"/>
          </p:cNvSpPr>
          <p:nvPr/>
        </p:nvSpPr>
        <p:spPr bwMode="auto">
          <a:xfrm>
            <a:off x="6019800" y="2743200"/>
            <a:ext cx="936625" cy="349250"/>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2D1993"/>
                </a:solidFill>
              </a:rPr>
              <a:t>Refund</a:t>
            </a:r>
            <a:endParaRPr lang="en-US" altLang="en-US" sz="1600" b="0">
              <a:solidFill>
                <a:schemeClr val="bg2"/>
              </a:solidFill>
            </a:endParaRPr>
          </a:p>
        </p:txBody>
      </p:sp>
      <p:sp>
        <p:nvSpPr>
          <p:cNvPr id="73742" name="Text Box 1038"/>
          <p:cNvSpPr txBox="1">
            <a:spLocks noChangeArrowheads="1"/>
          </p:cNvSpPr>
          <p:nvPr/>
        </p:nvSpPr>
        <p:spPr bwMode="auto">
          <a:xfrm>
            <a:off x="5256213" y="2971800"/>
            <a:ext cx="5334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r">
              <a:spcBef>
                <a:spcPct val="20000"/>
              </a:spcBef>
              <a:spcAft>
                <a:spcPct val="0"/>
              </a:spcAft>
              <a:buClr>
                <a:schemeClr val="accent2"/>
              </a:buClr>
              <a:buFont typeface="Monotype Sorts" pitchFamily="2" charset="2"/>
              <a:buNone/>
            </a:pPr>
            <a:r>
              <a:rPr lang="en-US" altLang="en-US" sz="1600" b="0"/>
              <a:t>Yes</a:t>
            </a:r>
            <a:endParaRPr lang="en-US" altLang="en-US" sz="1600" b="0">
              <a:solidFill>
                <a:schemeClr val="bg2"/>
              </a:solidFill>
            </a:endParaRPr>
          </a:p>
        </p:txBody>
      </p:sp>
      <p:graphicFrame>
        <p:nvGraphicFramePr>
          <p:cNvPr id="73743" name="Object 1039"/>
          <p:cNvGraphicFramePr>
            <a:graphicFrameLocks noChangeAspect="1"/>
          </p:cNvGraphicFramePr>
          <p:nvPr>
            <p:extLst>
              <p:ext uri="{D42A27DB-BD31-4B8C-83A1-F6EECF244321}">
                <p14:modId xmlns:p14="http://schemas.microsoft.com/office/powerpoint/2010/main" val="2555063336"/>
              </p:ext>
            </p:extLst>
          </p:nvPr>
        </p:nvGraphicFramePr>
        <p:xfrm>
          <a:off x="4800600" y="1600200"/>
          <a:ext cx="3651250" cy="984250"/>
        </p:xfrm>
        <a:graphic>
          <a:graphicData uri="http://schemas.openxmlformats.org/presentationml/2006/ole">
            <mc:AlternateContent xmlns:mc="http://schemas.openxmlformats.org/markup-compatibility/2006">
              <mc:Choice xmlns:v="urn:schemas-microsoft-com:vml" Requires="v">
                <p:oleObj spid="_x0000_s74237" name="Document" r:id="rId9" imgW="5094671" imgH="1449238" progId="Word.Document.8">
                  <p:embed/>
                </p:oleObj>
              </mc:Choice>
              <mc:Fallback>
                <p:oleObj name="Document" r:id="rId9" imgW="5094671" imgH="1449238" progId="Word.Document.8">
                  <p:embed/>
                  <p:pic>
                    <p:nvPicPr>
                      <p:cNvPr id="0" name="Object 1039"/>
                      <p:cNvPicPr>
                        <a:picLocks noChangeAspect="1" noChangeArrowheads="1"/>
                      </p:cNvPicPr>
                      <p:nvPr/>
                    </p:nvPicPr>
                    <p:blipFill>
                      <a:blip r:embed="rId10"/>
                      <a:srcRect/>
                      <a:stretch>
                        <a:fillRect/>
                      </a:stretch>
                    </p:blipFill>
                    <p:spPr bwMode="auto">
                      <a:xfrm>
                        <a:off x="4800600" y="1600200"/>
                        <a:ext cx="3651250" cy="984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3744" name="Text Box 1040"/>
          <p:cNvSpPr txBox="1">
            <a:spLocks noChangeArrowheads="1"/>
          </p:cNvSpPr>
          <p:nvPr/>
        </p:nvSpPr>
        <p:spPr bwMode="auto">
          <a:xfrm>
            <a:off x="7237413" y="297180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50000"/>
              </a:spcBef>
              <a:spcAft>
                <a:spcPct val="0"/>
              </a:spcAft>
              <a:buClrTx/>
              <a:buSzTx/>
              <a:buFontTx/>
              <a:buNone/>
            </a:pPr>
            <a:r>
              <a:rPr lang="en-US" altLang="en-US" sz="1600" b="0"/>
              <a:t>No</a:t>
            </a:r>
          </a:p>
        </p:txBody>
      </p:sp>
      <p:graphicFrame>
        <p:nvGraphicFramePr>
          <p:cNvPr id="73745" name="Object 1041"/>
          <p:cNvGraphicFramePr>
            <a:graphicFrameLocks noChangeAspect="1"/>
          </p:cNvGraphicFramePr>
          <p:nvPr/>
        </p:nvGraphicFramePr>
        <p:xfrm>
          <a:off x="6629400" y="3505200"/>
          <a:ext cx="1989138" cy="677863"/>
        </p:xfrm>
        <a:graphic>
          <a:graphicData uri="http://schemas.openxmlformats.org/presentationml/2006/ole">
            <mc:AlternateContent xmlns:mc="http://schemas.openxmlformats.org/markup-compatibility/2006">
              <mc:Choice xmlns:v="urn:schemas-microsoft-com:vml" Requires="v">
                <p:oleObj spid="_x0000_s74238" name="Document" r:id="rId11" imgW="4790087" imgH="1653433" progId="Word.Document.8">
                  <p:embed/>
                </p:oleObj>
              </mc:Choice>
              <mc:Fallback>
                <p:oleObj name="Document" r:id="rId11" imgW="4790087" imgH="1653433" progId="Word.Document.8">
                  <p:embed/>
                  <p:pic>
                    <p:nvPicPr>
                      <p:cNvPr id="0" name="Object 104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29400" y="3505200"/>
                        <a:ext cx="1989138"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3746" name="Text Box 1042"/>
          <p:cNvSpPr txBox="1">
            <a:spLocks noChangeArrowheads="1"/>
          </p:cNvSpPr>
          <p:nvPr/>
        </p:nvSpPr>
        <p:spPr bwMode="auto">
          <a:xfrm>
            <a:off x="4572000" y="4343400"/>
            <a:ext cx="4038600" cy="174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50000"/>
              </a:spcBef>
              <a:spcAft>
                <a:spcPct val="0"/>
              </a:spcAft>
              <a:buClrTx/>
              <a:buSzTx/>
              <a:buFontTx/>
              <a:buNone/>
            </a:pPr>
            <a:r>
              <a:rPr lang="en-US" altLang="en-US" sz="1800"/>
              <a:t>Probability that Refund=Yes is 3/9</a:t>
            </a:r>
          </a:p>
          <a:p>
            <a:pPr>
              <a:spcBef>
                <a:spcPct val="50000"/>
              </a:spcBef>
              <a:spcAft>
                <a:spcPct val="0"/>
              </a:spcAft>
              <a:buClrTx/>
              <a:buSzTx/>
              <a:buFontTx/>
              <a:buNone/>
            </a:pPr>
            <a:r>
              <a:rPr lang="en-US" altLang="en-US" sz="1800"/>
              <a:t>Probability that Refund=No is 6/9</a:t>
            </a:r>
          </a:p>
          <a:p>
            <a:pPr>
              <a:spcBef>
                <a:spcPct val="50000"/>
              </a:spcBef>
              <a:spcAft>
                <a:spcPct val="0"/>
              </a:spcAft>
              <a:buClrTx/>
              <a:buSzTx/>
              <a:buFontTx/>
              <a:buNone/>
            </a:pPr>
            <a:r>
              <a:rPr lang="en-US" altLang="en-US" sz="1800"/>
              <a:t>Assign record to the left child with weight = 3/9 and to the right child with weight = 6/9</a:t>
            </a:r>
          </a:p>
        </p:txBody>
      </p:sp>
      <p:graphicFrame>
        <p:nvGraphicFramePr>
          <p:cNvPr id="73747" name="Object 1043"/>
          <p:cNvGraphicFramePr>
            <a:graphicFrameLocks noGrp="1" noChangeAspect="1"/>
          </p:cNvGraphicFramePr>
          <p:nvPr>
            <p:ph idx="1"/>
          </p:nvPr>
        </p:nvGraphicFramePr>
        <p:xfrm>
          <a:off x="4572000" y="3505200"/>
          <a:ext cx="1909763" cy="658813"/>
        </p:xfrm>
        <a:graphic>
          <a:graphicData uri="http://schemas.openxmlformats.org/presentationml/2006/ole">
            <mc:AlternateContent xmlns:mc="http://schemas.openxmlformats.org/markup-compatibility/2006">
              <mc:Choice xmlns:v="urn:schemas-microsoft-com:vml" Requires="v">
                <p:oleObj spid="_x0000_s74239" name="Document" r:id="rId13" imgW="4790087" imgH="1653433" progId="Word.Document.8">
                  <p:embed/>
                </p:oleObj>
              </mc:Choice>
              <mc:Fallback>
                <p:oleObj name="Document" r:id="rId13" imgW="4790087" imgH="1653433" progId="Word.Document.8">
                  <p:embed/>
                  <p:pic>
                    <p:nvPicPr>
                      <p:cNvPr id="0" name="Object 104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72000" y="3505200"/>
                        <a:ext cx="1909763" cy="658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altLang="en-US" smtClean="0"/>
              <a:t>Classify Instances</a:t>
            </a:r>
          </a:p>
        </p:txBody>
      </p:sp>
      <p:sp>
        <p:nvSpPr>
          <p:cNvPr id="74755" name="Line 3"/>
          <p:cNvSpPr>
            <a:spLocks noChangeShapeType="1"/>
          </p:cNvSpPr>
          <p:nvPr/>
        </p:nvSpPr>
        <p:spPr bwMode="auto">
          <a:xfrm>
            <a:off x="2187575" y="4918075"/>
            <a:ext cx="242888" cy="52705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6" name="Line 4"/>
          <p:cNvSpPr>
            <a:spLocks noChangeShapeType="1"/>
          </p:cNvSpPr>
          <p:nvPr/>
        </p:nvSpPr>
        <p:spPr bwMode="auto">
          <a:xfrm flipH="1">
            <a:off x="1057275" y="4918075"/>
            <a:ext cx="323850" cy="52705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7" name="Line 5"/>
          <p:cNvSpPr>
            <a:spLocks noChangeShapeType="1"/>
          </p:cNvSpPr>
          <p:nvPr/>
        </p:nvSpPr>
        <p:spPr bwMode="auto">
          <a:xfrm flipH="1">
            <a:off x="1703388" y="4124325"/>
            <a:ext cx="403225" cy="528638"/>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8" name="Line 6"/>
          <p:cNvSpPr>
            <a:spLocks noChangeShapeType="1"/>
          </p:cNvSpPr>
          <p:nvPr/>
        </p:nvSpPr>
        <p:spPr bwMode="auto">
          <a:xfrm>
            <a:off x="2914650" y="4124325"/>
            <a:ext cx="484188" cy="528638"/>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9" name="Line 7"/>
          <p:cNvSpPr>
            <a:spLocks noChangeShapeType="1"/>
          </p:cNvSpPr>
          <p:nvPr/>
        </p:nvSpPr>
        <p:spPr bwMode="auto">
          <a:xfrm>
            <a:off x="1865313" y="3397250"/>
            <a:ext cx="565150" cy="46355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0" name="Line 8"/>
          <p:cNvSpPr>
            <a:spLocks noChangeShapeType="1"/>
          </p:cNvSpPr>
          <p:nvPr/>
        </p:nvSpPr>
        <p:spPr bwMode="auto">
          <a:xfrm flipH="1">
            <a:off x="492125" y="3397250"/>
            <a:ext cx="565150" cy="46355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1" name="Text Box 9"/>
          <p:cNvSpPr txBox="1">
            <a:spLocks noChangeArrowheads="1"/>
          </p:cNvSpPr>
          <p:nvPr/>
        </p:nvSpPr>
        <p:spPr bwMode="auto">
          <a:xfrm>
            <a:off x="1009650" y="3133725"/>
            <a:ext cx="936625" cy="349250"/>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2D1993"/>
                </a:solidFill>
              </a:rPr>
              <a:t>Refund</a:t>
            </a:r>
            <a:endParaRPr lang="en-US" altLang="en-US" sz="1600" b="0">
              <a:solidFill>
                <a:schemeClr val="bg2"/>
              </a:solidFill>
            </a:endParaRPr>
          </a:p>
        </p:txBody>
      </p:sp>
      <p:sp>
        <p:nvSpPr>
          <p:cNvPr id="74762" name="Text Box 10"/>
          <p:cNvSpPr txBox="1">
            <a:spLocks noChangeArrowheads="1"/>
          </p:cNvSpPr>
          <p:nvPr/>
        </p:nvSpPr>
        <p:spPr bwMode="auto">
          <a:xfrm>
            <a:off x="2025650" y="3860800"/>
            <a:ext cx="935038" cy="349250"/>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2D1993"/>
                </a:solidFill>
              </a:rPr>
              <a:t>MarSt</a:t>
            </a:r>
            <a:endParaRPr lang="en-US" altLang="en-US" sz="1600" b="0">
              <a:solidFill>
                <a:schemeClr val="bg2"/>
              </a:solidFill>
            </a:endParaRPr>
          </a:p>
        </p:txBody>
      </p:sp>
      <p:sp>
        <p:nvSpPr>
          <p:cNvPr id="74763" name="Text Box 11"/>
          <p:cNvSpPr txBox="1">
            <a:spLocks noChangeArrowheads="1"/>
          </p:cNvSpPr>
          <p:nvPr/>
        </p:nvSpPr>
        <p:spPr bwMode="auto">
          <a:xfrm>
            <a:off x="1300163" y="4652963"/>
            <a:ext cx="968375" cy="349250"/>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2D1993"/>
                </a:solidFill>
              </a:rPr>
              <a:t>TaxInc</a:t>
            </a:r>
            <a:endParaRPr lang="en-US" altLang="en-US" sz="1600" b="0">
              <a:solidFill>
                <a:schemeClr val="bg2"/>
              </a:solidFill>
            </a:endParaRPr>
          </a:p>
        </p:txBody>
      </p:sp>
      <p:sp>
        <p:nvSpPr>
          <p:cNvPr id="74764" name="AutoShape 12"/>
          <p:cNvSpPr>
            <a:spLocks noChangeArrowheads="1"/>
          </p:cNvSpPr>
          <p:nvPr/>
        </p:nvSpPr>
        <p:spPr bwMode="auto">
          <a:xfrm>
            <a:off x="2227263" y="5441950"/>
            <a:ext cx="627062" cy="366713"/>
          </a:xfrm>
          <a:prstGeom prst="roundRect">
            <a:avLst>
              <a:gd name="adj" fmla="val 16769"/>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74765" name="Text Box 13"/>
          <p:cNvSpPr txBox="1">
            <a:spLocks noChangeArrowheads="1"/>
          </p:cNvSpPr>
          <p:nvPr/>
        </p:nvSpPr>
        <p:spPr bwMode="auto">
          <a:xfrm>
            <a:off x="2151063" y="5441950"/>
            <a:ext cx="6858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800000"/>
                </a:solidFill>
              </a:rPr>
              <a:t>YES</a:t>
            </a:r>
            <a:endParaRPr lang="en-US" altLang="en-US" sz="1600" b="0">
              <a:solidFill>
                <a:schemeClr val="bg2"/>
              </a:solidFill>
            </a:endParaRPr>
          </a:p>
        </p:txBody>
      </p:sp>
      <p:sp>
        <p:nvSpPr>
          <p:cNvPr id="74766" name="AutoShape 14"/>
          <p:cNvSpPr>
            <a:spLocks noChangeArrowheads="1"/>
          </p:cNvSpPr>
          <p:nvPr/>
        </p:nvSpPr>
        <p:spPr bwMode="auto">
          <a:xfrm>
            <a:off x="735013" y="5459413"/>
            <a:ext cx="654050" cy="363537"/>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74767" name="Text Box 15"/>
          <p:cNvSpPr txBox="1">
            <a:spLocks noChangeArrowheads="1"/>
          </p:cNvSpPr>
          <p:nvPr/>
        </p:nvSpPr>
        <p:spPr bwMode="auto">
          <a:xfrm>
            <a:off x="831850" y="5445125"/>
            <a:ext cx="4889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800000"/>
                </a:solidFill>
              </a:rPr>
              <a:t>NO</a:t>
            </a:r>
            <a:endParaRPr lang="en-US" altLang="en-US" sz="1600" b="0">
              <a:solidFill>
                <a:schemeClr val="bg2"/>
              </a:solidFill>
            </a:endParaRPr>
          </a:p>
        </p:txBody>
      </p:sp>
      <p:sp>
        <p:nvSpPr>
          <p:cNvPr id="74768" name="AutoShape 16"/>
          <p:cNvSpPr>
            <a:spLocks noChangeArrowheads="1"/>
          </p:cNvSpPr>
          <p:nvPr/>
        </p:nvSpPr>
        <p:spPr bwMode="auto">
          <a:xfrm>
            <a:off x="169863" y="3875088"/>
            <a:ext cx="685800" cy="347662"/>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74769" name="Text Box 17"/>
          <p:cNvSpPr txBox="1">
            <a:spLocks noChangeArrowheads="1"/>
          </p:cNvSpPr>
          <p:nvPr/>
        </p:nvSpPr>
        <p:spPr bwMode="auto">
          <a:xfrm>
            <a:off x="265113" y="3860800"/>
            <a:ext cx="4889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800000"/>
                </a:solidFill>
              </a:rPr>
              <a:t>NO</a:t>
            </a:r>
            <a:endParaRPr lang="en-US" altLang="en-US" sz="1600" b="0">
              <a:solidFill>
                <a:srgbClr val="00FFFF"/>
              </a:solidFill>
            </a:endParaRPr>
          </a:p>
        </p:txBody>
      </p:sp>
      <p:sp>
        <p:nvSpPr>
          <p:cNvPr id="74770" name="AutoShape 18"/>
          <p:cNvSpPr>
            <a:spLocks noChangeArrowheads="1"/>
          </p:cNvSpPr>
          <p:nvPr/>
        </p:nvSpPr>
        <p:spPr bwMode="auto">
          <a:xfrm>
            <a:off x="3065463" y="4679950"/>
            <a:ext cx="685800" cy="381000"/>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74771" name="Text Box 19"/>
          <p:cNvSpPr txBox="1">
            <a:spLocks noChangeArrowheads="1"/>
          </p:cNvSpPr>
          <p:nvPr/>
        </p:nvSpPr>
        <p:spPr bwMode="auto">
          <a:xfrm>
            <a:off x="3141663" y="4679950"/>
            <a:ext cx="4889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800000"/>
                </a:solidFill>
              </a:rPr>
              <a:t>NO</a:t>
            </a:r>
            <a:endParaRPr lang="en-US" altLang="en-US" sz="1600" b="0">
              <a:solidFill>
                <a:schemeClr val="bg2"/>
              </a:solidFill>
            </a:endParaRPr>
          </a:p>
        </p:txBody>
      </p:sp>
      <p:sp>
        <p:nvSpPr>
          <p:cNvPr id="74772" name="Text Box 20"/>
          <p:cNvSpPr txBox="1">
            <a:spLocks noChangeArrowheads="1"/>
          </p:cNvSpPr>
          <p:nvPr/>
        </p:nvSpPr>
        <p:spPr bwMode="auto">
          <a:xfrm>
            <a:off x="282575" y="3397250"/>
            <a:ext cx="5334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r">
              <a:spcBef>
                <a:spcPct val="20000"/>
              </a:spcBef>
              <a:spcAft>
                <a:spcPct val="0"/>
              </a:spcAft>
              <a:buClr>
                <a:schemeClr val="accent2"/>
              </a:buClr>
              <a:buFont typeface="Monotype Sorts" pitchFamily="2" charset="2"/>
              <a:buNone/>
            </a:pPr>
            <a:r>
              <a:rPr lang="en-US" altLang="en-US" sz="1600" b="0"/>
              <a:t>Yes</a:t>
            </a:r>
            <a:endParaRPr lang="en-US" altLang="en-US" sz="1600" b="0">
              <a:solidFill>
                <a:schemeClr val="bg2"/>
              </a:solidFill>
            </a:endParaRPr>
          </a:p>
        </p:txBody>
      </p:sp>
      <p:sp>
        <p:nvSpPr>
          <p:cNvPr id="74773" name="Text Box 21"/>
          <p:cNvSpPr txBox="1">
            <a:spLocks noChangeArrowheads="1"/>
          </p:cNvSpPr>
          <p:nvPr/>
        </p:nvSpPr>
        <p:spPr bwMode="auto">
          <a:xfrm>
            <a:off x="1676400" y="3505200"/>
            <a:ext cx="442913"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r">
              <a:spcBef>
                <a:spcPct val="20000"/>
              </a:spcBef>
              <a:spcAft>
                <a:spcPct val="0"/>
              </a:spcAft>
              <a:buClr>
                <a:schemeClr val="accent2"/>
              </a:buClr>
              <a:buFont typeface="Monotype Sorts" pitchFamily="2" charset="2"/>
              <a:buNone/>
            </a:pPr>
            <a:r>
              <a:rPr lang="en-US" altLang="en-US" sz="1600" b="0"/>
              <a:t>No</a:t>
            </a:r>
            <a:endParaRPr lang="en-US" altLang="en-US" sz="1600" b="0">
              <a:solidFill>
                <a:schemeClr val="bg2"/>
              </a:solidFill>
            </a:endParaRPr>
          </a:p>
        </p:txBody>
      </p:sp>
      <p:sp>
        <p:nvSpPr>
          <p:cNvPr id="74774" name="Text Box 22"/>
          <p:cNvSpPr txBox="1">
            <a:spLocks noChangeArrowheads="1"/>
          </p:cNvSpPr>
          <p:nvPr/>
        </p:nvSpPr>
        <p:spPr bwMode="auto">
          <a:xfrm>
            <a:off x="3130550" y="4162425"/>
            <a:ext cx="9302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r">
              <a:spcBef>
                <a:spcPct val="20000"/>
              </a:spcBef>
              <a:spcAft>
                <a:spcPct val="0"/>
              </a:spcAft>
              <a:buClr>
                <a:schemeClr val="accent2"/>
              </a:buClr>
              <a:buFont typeface="Monotype Sorts" pitchFamily="2" charset="2"/>
              <a:buNone/>
            </a:pPr>
            <a:r>
              <a:rPr lang="en-US" altLang="en-US" sz="1600" b="0"/>
              <a:t>Married</a:t>
            </a:r>
            <a:r>
              <a:rPr lang="en-US" altLang="en-US" sz="1600" b="0">
                <a:solidFill>
                  <a:schemeClr val="bg2"/>
                </a:solidFill>
              </a:rPr>
              <a:t> </a:t>
            </a:r>
          </a:p>
        </p:txBody>
      </p:sp>
      <p:sp>
        <p:nvSpPr>
          <p:cNvPr id="74775" name="Text Box 23"/>
          <p:cNvSpPr txBox="1">
            <a:spLocks noChangeArrowheads="1"/>
          </p:cNvSpPr>
          <p:nvPr/>
        </p:nvSpPr>
        <p:spPr bwMode="auto">
          <a:xfrm>
            <a:off x="457200" y="4038600"/>
            <a:ext cx="1355725"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r">
              <a:spcBef>
                <a:spcPct val="20000"/>
              </a:spcBef>
              <a:spcAft>
                <a:spcPct val="0"/>
              </a:spcAft>
              <a:buClr>
                <a:schemeClr val="accent2"/>
              </a:buClr>
              <a:buFont typeface="Monotype Sorts" pitchFamily="2" charset="2"/>
              <a:buNone/>
            </a:pPr>
            <a:r>
              <a:rPr lang="en-US" altLang="en-US" sz="1600" b="0"/>
              <a:t>Single, </a:t>
            </a:r>
            <a:br>
              <a:rPr lang="en-US" altLang="en-US" sz="1600" b="0"/>
            </a:br>
            <a:r>
              <a:rPr lang="en-US" altLang="en-US" sz="1600" b="0"/>
              <a:t>Divorced</a:t>
            </a:r>
            <a:endParaRPr lang="en-US" altLang="en-US" sz="1600" b="0">
              <a:solidFill>
                <a:schemeClr val="bg2"/>
              </a:solidFill>
            </a:endParaRPr>
          </a:p>
        </p:txBody>
      </p:sp>
      <p:sp>
        <p:nvSpPr>
          <p:cNvPr id="74776" name="Text Box 24"/>
          <p:cNvSpPr txBox="1">
            <a:spLocks noChangeArrowheads="1"/>
          </p:cNvSpPr>
          <p:nvPr/>
        </p:nvSpPr>
        <p:spPr bwMode="auto">
          <a:xfrm>
            <a:off x="534988" y="4983163"/>
            <a:ext cx="7207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r">
              <a:spcBef>
                <a:spcPct val="20000"/>
              </a:spcBef>
              <a:spcAft>
                <a:spcPct val="0"/>
              </a:spcAft>
              <a:buClr>
                <a:schemeClr val="accent2"/>
              </a:buClr>
              <a:buFont typeface="Monotype Sorts" pitchFamily="2" charset="2"/>
              <a:buNone/>
            </a:pPr>
            <a:r>
              <a:rPr lang="en-US" altLang="en-US" sz="1600" b="0"/>
              <a:t>&lt; 80K</a:t>
            </a:r>
            <a:endParaRPr lang="en-US" altLang="en-US" sz="1600" b="0">
              <a:solidFill>
                <a:schemeClr val="bg2"/>
              </a:solidFill>
            </a:endParaRPr>
          </a:p>
        </p:txBody>
      </p:sp>
      <p:sp>
        <p:nvSpPr>
          <p:cNvPr id="74777" name="Text Box 25"/>
          <p:cNvSpPr txBox="1">
            <a:spLocks noChangeArrowheads="1"/>
          </p:cNvSpPr>
          <p:nvPr/>
        </p:nvSpPr>
        <p:spPr bwMode="auto">
          <a:xfrm>
            <a:off x="2309813" y="4983163"/>
            <a:ext cx="7207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r">
              <a:spcBef>
                <a:spcPct val="20000"/>
              </a:spcBef>
              <a:spcAft>
                <a:spcPct val="0"/>
              </a:spcAft>
              <a:buClr>
                <a:schemeClr val="accent2"/>
              </a:buClr>
              <a:buFont typeface="Monotype Sorts" pitchFamily="2" charset="2"/>
              <a:buNone/>
            </a:pPr>
            <a:r>
              <a:rPr lang="en-US" altLang="en-US" sz="1600" b="0"/>
              <a:t>&gt; 80K</a:t>
            </a:r>
            <a:endParaRPr lang="en-US" altLang="en-US" sz="1600" b="0">
              <a:solidFill>
                <a:schemeClr val="bg2"/>
              </a:solidFill>
            </a:endParaRPr>
          </a:p>
        </p:txBody>
      </p:sp>
      <p:graphicFrame>
        <p:nvGraphicFramePr>
          <p:cNvPr id="953370" name="Group 26"/>
          <p:cNvGraphicFramePr>
            <a:graphicFrameLocks noGrp="1"/>
          </p:cNvGraphicFramePr>
          <p:nvPr>
            <p:extLst>
              <p:ext uri="{D42A27DB-BD31-4B8C-83A1-F6EECF244321}">
                <p14:modId xmlns:p14="http://schemas.microsoft.com/office/powerpoint/2010/main" val="361552533"/>
              </p:ext>
            </p:extLst>
          </p:nvPr>
        </p:nvGraphicFramePr>
        <p:xfrm>
          <a:off x="4114800" y="1295400"/>
          <a:ext cx="4724400" cy="2368804"/>
        </p:xfrm>
        <a:graphic>
          <a:graphicData uri="http://schemas.openxmlformats.org/drawingml/2006/table">
            <a:tbl>
              <a:tblPr/>
              <a:tblGrid>
                <a:gridCol w="1219200"/>
                <a:gridCol w="914400"/>
                <a:gridCol w="914400"/>
                <a:gridCol w="990600"/>
                <a:gridCol w="685800"/>
              </a:tblGrid>
              <a:tr h="571500">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endParaRPr kumimoji="0" lang="en-US" altLang="en-US" sz="16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1600" b="0" i="0" u="none" strike="noStrike" cap="none" normalizeH="0" baseline="0" smtClean="0">
                          <a:ln>
                            <a:noFill/>
                          </a:ln>
                          <a:solidFill>
                            <a:schemeClr val="tx1"/>
                          </a:solidFill>
                          <a:effectLst/>
                          <a:latin typeface="Arial" charset="0"/>
                        </a:rPr>
                        <a:t>Married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1600" b="0" i="0" u="none" strike="noStrike" cap="none" normalizeH="0" baseline="0" smtClean="0">
                          <a:ln>
                            <a:noFill/>
                          </a:ln>
                          <a:solidFill>
                            <a:schemeClr val="tx1"/>
                          </a:solidFill>
                          <a:effectLst/>
                          <a:latin typeface="Arial" charset="0"/>
                        </a:rPr>
                        <a:t>Single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1600" b="0" i="0" u="none" strike="noStrike" cap="none" normalizeH="0" baseline="0" smtClean="0">
                          <a:ln>
                            <a:noFill/>
                          </a:ln>
                          <a:solidFill>
                            <a:schemeClr val="tx1"/>
                          </a:solidFill>
                          <a:effectLst/>
                          <a:latin typeface="Arial" charset="0"/>
                        </a:rPr>
                        <a:t>Divorced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1600" b="0" i="0" u="none" strike="noStrike" cap="none" normalizeH="0" baseline="0" smtClean="0">
                          <a:ln>
                            <a:noFill/>
                          </a:ln>
                          <a:solidFill>
                            <a:schemeClr val="tx1"/>
                          </a:solidFill>
                          <a:effectLst/>
                          <a:latin typeface="Arial" charset="0"/>
                        </a:rPr>
                        <a:t>Total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1600" b="0" i="0" u="none" strike="noStrike" cap="none" normalizeH="0" baseline="0" dirty="0" smtClean="0">
                          <a:ln>
                            <a:noFill/>
                          </a:ln>
                          <a:solidFill>
                            <a:schemeClr val="tx1"/>
                          </a:solidFill>
                          <a:effectLst/>
                          <a:latin typeface="Arial" charset="0"/>
                        </a:rPr>
                        <a:t>Class=No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1600" b="0" i="0" u="none" strike="noStrike" cap="none" normalizeH="0" baseline="0" smtClean="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16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16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1600" b="0" i="0" u="none" strike="noStrike" cap="none" normalizeH="0" baseline="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1600" b="0" i="0" u="none" strike="noStrike" cap="none" normalizeH="0" baseline="0" smtClean="0">
                          <a:ln>
                            <a:noFill/>
                          </a:ln>
                          <a:solidFill>
                            <a:schemeClr val="tx1"/>
                          </a:solidFill>
                          <a:effectLst/>
                          <a:latin typeface="Arial" charset="0"/>
                        </a:rPr>
                        <a:t>Class=Yes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1600" b="0" i="0" u="none" strike="noStrike" cap="none" normalizeH="0" baseline="0" dirty="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defRPr/>
                      </a:pPr>
                      <a:r>
                        <a:rPr kumimoji="0" lang="en-US" altLang="en-US" sz="1600" b="0" i="0" u="none" strike="noStrike" cap="none" normalizeH="0" baseline="0" dirty="0" smtClean="0">
                          <a:ln>
                            <a:noFill/>
                          </a:ln>
                          <a:solidFill>
                            <a:schemeClr val="tx1"/>
                          </a:solidFill>
                          <a:effectLst/>
                          <a:latin typeface="Arial" charset="0"/>
                        </a:rPr>
                        <a:t>1+6/9</a:t>
                      </a:r>
                    </a:p>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endParaRPr kumimoji="0" lang="en-US" altLang="en-US" sz="16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16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1600" b="0" i="0" u="none" strike="noStrike" cap="none" normalizeH="0" baseline="0" smtClean="0">
                          <a:ln>
                            <a:noFill/>
                          </a:ln>
                          <a:solidFill>
                            <a:schemeClr val="tx1"/>
                          </a:solidFill>
                          <a:effectLst/>
                          <a:latin typeface="Arial" charset="0"/>
                        </a:rPr>
                        <a:t>2.67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1600" b="0" i="0" u="none" strike="noStrike" cap="none" normalizeH="0" baseline="0" smtClean="0">
                          <a:ln>
                            <a:noFill/>
                          </a:ln>
                          <a:solidFill>
                            <a:schemeClr val="tx1"/>
                          </a:solidFill>
                          <a:effectLst/>
                          <a:latin typeface="Arial" charset="0"/>
                        </a:rPr>
                        <a:t>Total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1600" b="0" i="0" u="none" strike="noStrike" cap="none" normalizeH="0" baseline="0" dirty="0" smtClean="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1600" b="0" i="0" u="none" strike="noStrike" cap="none" normalizeH="0" baseline="0" dirty="0" smtClean="0">
                          <a:ln>
                            <a:noFill/>
                          </a:ln>
                          <a:solidFill>
                            <a:schemeClr val="tx1"/>
                          </a:solidFill>
                          <a:effectLst/>
                          <a:latin typeface="Arial" charset="0"/>
                        </a:rPr>
                        <a:t>2.67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1600" b="0" i="0" u="none" strike="noStrike" cap="none" normalizeH="0" baseline="0" dirty="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1600" b="0" i="0" u="none" strike="noStrike" cap="none" normalizeH="0" baseline="0" dirty="0" smtClean="0">
                          <a:ln>
                            <a:noFill/>
                          </a:ln>
                          <a:solidFill>
                            <a:schemeClr val="tx1"/>
                          </a:solidFill>
                          <a:effectLst/>
                          <a:latin typeface="Arial" charset="0"/>
                        </a:rPr>
                        <a:t>6.67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74810" name="Object 58"/>
          <p:cNvGraphicFramePr>
            <a:graphicFrameLocks noChangeAspect="1"/>
          </p:cNvGraphicFramePr>
          <p:nvPr/>
        </p:nvGraphicFramePr>
        <p:xfrm>
          <a:off x="228600" y="1676400"/>
          <a:ext cx="3671888" cy="1047750"/>
        </p:xfrm>
        <a:graphic>
          <a:graphicData uri="http://schemas.openxmlformats.org/presentationml/2006/ole">
            <mc:AlternateContent xmlns:mc="http://schemas.openxmlformats.org/markup-compatibility/2006">
              <mc:Choice xmlns:v="urn:schemas-microsoft-com:vml" Requires="v">
                <p:oleObj spid="_x0000_s74900" name="Document" r:id="rId3" imgW="5102860" imgH="1450803" progId="Word.Document.8">
                  <p:embed/>
                </p:oleObj>
              </mc:Choice>
              <mc:Fallback>
                <p:oleObj name="Document" r:id="rId3" imgW="5102860" imgH="1450803" progId="Word.Document.8">
                  <p:embed/>
                  <p:pic>
                    <p:nvPicPr>
                      <p:cNvPr id="0" name="Object 5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676400"/>
                        <a:ext cx="3671888" cy="1047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4811" name="Text Box 59"/>
          <p:cNvSpPr txBox="1">
            <a:spLocks noChangeArrowheads="1"/>
          </p:cNvSpPr>
          <p:nvPr/>
        </p:nvSpPr>
        <p:spPr bwMode="auto">
          <a:xfrm>
            <a:off x="228600" y="1219200"/>
            <a:ext cx="1828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50000"/>
              </a:spcBef>
              <a:spcAft>
                <a:spcPct val="0"/>
              </a:spcAft>
              <a:buClrTx/>
              <a:buSzTx/>
              <a:buFontTx/>
              <a:buNone/>
            </a:pPr>
            <a:r>
              <a:rPr lang="en-US" altLang="en-US" sz="2000" dirty="0"/>
              <a:t>New record:</a:t>
            </a:r>
          </a:p>
        </p:txBody>
      </p:sp>
      <p:sp>
        <p:nvSpPr>
          <p:cNvPr id="74812" name="Line 60"/>
          <p:cNvSpPr>
            <a:spLocks noChangeShapeType="1"/>
          </p:cNvSpPr>
          <p:nvPr/>
        </p:nvSpPr>
        <p:spPr bwMode="auto">
          <a:xfrm>
            <a:off x="1219200" y="2667000"/>
            <a:ext cx="228600" cy="457200"/>
          </a:xfrm>
          <a:prstGeom prst="line">
            <a:avLst/>
          </a:prstGeom>
          <a:noFill/>
          <a:ln w="25400">
            <a:solidFill>
              <a:srgbClr val="80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4813" name="Line 61"/>
          <p:cNvSpPr>
            <a:spLocks noChangeShapeType="1"/>
          </p:cNvSpPr>
          <p:nvPr/>
        </p:nvSpPr>
        <p:spPr bwMode="auto">
          <a:xfrm>
            <a:off x="1905000" y="2667000"/>
            <a:ext cx="609600" cy="1143000"/>
          </a:xfrm>
          <a:prstGeom prst="line">
            <a:avLst/>
          </a:prstGeom>
          <a:noFill/>
          <a:ln w="25400">
            <a:solidFill>
              <a:srgbClr val="80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4814" name="Oval 62"/>
          <p:cNvSpPr>
            <a:spLocks noChangeArrowheads="1"/>
          </p:cNvSpPr>
          <p:nvPr/>
        </p:nvSpPr>
        <p:spPr bwMode="auto">
          <a:xfrm>
            <a:off x="5410200" y="2895600"/>
            <a:ext cx="762000" cy="685800"/>
          </a:xfrm>
          <a:prstGeom prst="ellipse">
            <a:avLst/>
          </a:prstGeom>
          <a:noFill/>
          <a:ln w="31750">
            <a:solidFill>
              <a:srgbClr val="0C6D9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dirty="0"/>
          </a:p>
        </p:txBody>
      </p:sp>
      <p:sp>
        <p:nvSpPr>
          <p:cNvPr id="74815" name="Oval 63"/>
          <p:cNvSpPr>
            <a:spLocks noChangeArrowheads="1"/>
          </p:cNvSpPr>
          <p:nvPr/>
        </p:nvSpPr>
        <p:spPr bwMode="auto">
          <a:xfrm>
            <a:off x="6400800" y="2895600"/>
            <a:ext cx="1676400" cy="685800"/>
          </a:xfrm>
          <a:prstGeom prst="ellipse">
            <a:avLst/>
          </a:prstGeom>
          <a:noFill/>
          <a:ln w="31750">
            <a:solidFill>
              <a:srgbClr val="0C6D9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dirty="0"/>
          </a:p>
        </p:txBody>
      </p:sp>
      <p:sp>
        <p:nvSpPr>
          <p:cNvPr id="74816" name="Line 64"/>
          <p:cNvSpPr>
            <a:spLocks noChangeShapeType="1"/>
          </p:cNvSpPr>
          <p:nvPr/>
        </p:nvSpPr>
        <p:spPr bwMode="auto">
          <a:xfrm flipH="1">
            <a:off x="4038600" y="3352800"/>
            <a:ext cx="1676400" cy="990600"/>
          </a:xfrm>
          <a:prstGeom prst="line">
            <a:avLst/>
          </a:prstGeom>
          <a:noFill/>
          <a:ln w="25400">
            <a:solidFill>
              <a:srgbClr val="80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4817" name="Line 65"/>
          <p:cNvSpPr>
            <a:spLocks noChangeShapeType="1"/>
          </p:cNvSpPr>
          <p:nvPr/>
        </p:nvSpPr>
        <p:spPr bwMode="auto">
          <a:xfrm flipH="1">
            <a:off x="1981200" y="3429000"/>
            <a:ext cx="5029200" cy="990600"/>
          </a:xfrm>
          <a:prstGeom prst="line">
            <a:avLst/>
          </a:prstGeom>
          <a:noFill/>
          <a:ln w="25400">
            <a:solidFill>
              <a:srgbClr val="80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4818" name="Text Box 66"/>
          <p:cNvSpPr txBox="1">
            <a:spLocks noChangeArrowheads="1"/>
          </p:cNvSpPr>
          <p:nvPr/>
        </p:nvSpPr>
        <p:spPr bwMode="auto">
          <a:xfrm>
            <a:off x="5181600" y="4191000"/>
            <a:ext cx="3505200" cy="132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50000"/>
              </a:spcBef>
              <a:spcAft>
                <a:spcPct val="0"/>
              </a:spcAft>
              <a:buClrTx/>
              <a:buSzTx/>
              <a:buFontTx/>
              <a:buNone/>
            </a:pPr>
            <a:r>
              <a:rPr lang="en-US" altLang="en-US" sz="1800" dirty="0"/>
              <a:t>Probability that Marital Status </a:t>
            </a:r>
            <a:br>
              <a:rPr lang="en-US" altLang="en-US" sz="1800" dirty="0"/>
            </a:br>
            <a:r>
              <a:rPr lang="en-US" altLang="en-US" sz="1800" dirty="0"/>
              <a:t>= Married is 3.67/6.67</a:t>
            </a:r>
          </a:p>
          <a:p>
            <a:pPr>
              <a:spcBef>
                <a:spcPct val="50000"/>
              </a:spcBef>
              <a:spcAft>
                <a:spcPct val="0"/>
              </a:spcAft>
              <a:buClrTx/>
              <a:buSzTx/>
              <a:buFontTx/>
              <a:buNone/>
            </a:pPr>
            <a:r>
              <a:rPr lang="en-US" altLang="en-US" sz="1800" dirty="0"/>
              <a:t>Probability that Marital Status ={</a:t>
            </a:r>
            <a:r>
              <a:rPr lang="en-US" altLang="en-US" sz="1800" dirty="0" err="1"/>
              <a:t>Single,Divorced</a:t>
            </a:r>
            <a:r>
              <a:rPr lang="en-US" altLang="en-US" sz="1800" dirty="0"/>
              <a:t>} is 3/6.67</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altLang="en-US" smtClean="0"/>
              <a:t>Other Issues</a:t>
            </a:r>
          </a:p>
        </p:txBody>
      </p:sp>
      <p:sp>
        <p:nvSpPr>
          <p:cNvPr id="75779" name="Rectangle 3"/>
          <p:cNvSpPr>
            <a:spLocks noGrp="1" noChangeArrowheads="1"/>
          </p:cNvSpPr>
          <p:nvPr>
            <p:ph type="body" idx="1"/>
          </p:nvPr>
        </p:nvSpPr>
        <p:spPr/>
        <p:txBody>
          <a:bodyPr/>
          <a:lstStyle/>
          <a:p>
            <a:r>
              <a:rPr lang="en-US" altLang="en-US" smtClean="0"/>
              <a:t>Data Fragmentation</a:t>
            </a:r>
          </a:p>
          <a:p>
            <a:r>
              <a:rPr lang="en-US" altLang="en-US" smtClean="0"/>
              <a:t>Search Strategy</a:t>
            </a:r>
          </a:p>
          <a:p>
            <a:r>
              <a:rPr lang="en-US" altLang="en-US" smtClean="0"/>
              <a:t>Expressiveness</a:t>
            </a:r>
          </a:p>
          <a:p>
            <a:r>
              <a:rPr lang="en-US" altLang="en-US" smtClean="0"/>
              <a:t>Tree Replication</a:t>
            </a:r>
          </a:p>
          <a:p>
            <a:endParaRPr lang="en-US" altLang="en-US" smtClean="0"/>
          </a:p>
          <a:p>
            <a:endParaRPr lang="en-US" altLang="en-US" smtClean="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altLang="en-US" smtClean="0"/>
              <a:t>Data Fragmentation</a:t>
            </a:r>
          </a:p>
        </p:txBody>
      </p:sp>
      <p:sp>
        <p:nvSpPr>
          <p:cNvPr id="76803" name="Rectangle 3"/>
          <p:cNvSpPr>
            <a:spLocks noGrp="1" noChangeArrowheads="1"/>
          </p:cNvSpPr>
          <p:nvPr>
            <p:ph type="body" idx="1"/>
          </p:nvPr>
        </p:nvSpPr>
        <p:spPr/>
        <p:txBody>
          <a:bodyPr/>
          <a:lstStyle/>
          <a:p>
            <a:r>
              <a:rPr lang="en-US" altLang="en-US" smtClean="0"/>
              <a:t>Number of instances gets smaller as you traverse down the tree</a:t>
            </a:r>
          </a:p>
          <a:p>
            <a:endParaRPr lang="en-US" altLang="en-US" smtClean="0"/>
          </a:p>
          <a:p>
            <a:r>
              <a:rPr lang="en-US" altLang="en-US" smtClean="0"/>
              <a:t>Number of instances at the leaf nodes could be too small to make any statistically significant decision</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altLang="en-US" smtClean="0"/>
              <a:t>Search Strategy</a:t>
            </a:r>
          </a:p>
        </p:txBody>
      </p:sp>
      <p:sp>
        <p:nvSpPr>
          <p:cNvPr id="77827" name="Rectangle 3"/>
          <p:cNvSpPr>
            <a:spLocks noGrp="1" noChangeArrowheads="1"/>
          </p:cNvSpPr>
          <p:nvPr>
            <p:ph type="body" idx="1"/>
          </p:nvPr>
        </p:nvSpPr>
        <p:spPr/>
        <p:txBody>
          <a:bodyPr/>
          <a:lstStyle/>
          <a:p>
            <a:r>
              <a:rPr lang="en-US" altLang="en-US" smtClean="0"/>
              <a:t>Finding an optimal decision tree is NP-hard</a:t>
            </a:r>
          </a:p>
          <a:p>
            <a:pPr lvl="4"/>
            <a:endParaRPr lang="en-US" altLang="en-US" smtClean="0"/>
          </a:p>
          <a:p>
            <a:r>
              <a:rPr lang="en-US" altLang="en-US" smtClean="0"/>
              <a:t>The algorithm presented so far uses a greedy, top-down, recursive partitioning strategy to induce a reasonable solution</a:t>
            </a:r>
          </a:p>
          <a:p>
            <a:pPr lvl="4"/>
            <a:endParaRPr lang="en-US" altLang="en-US" smtClean="0"/>
          </a:p>
          <a:p>
            <a:r>
              <a:rPr lang="en-US" altLang="en-US" smtClean="0"/>
              <a:t>Other strategies?</a:t>
            </a:r>
          </a:p>
          <a:p>
            <a:pPr lvl="1"/>
            <a:r>
              <a:rPr lang="en-US" altLang="en-US" smtClean="0"/>
              <a:t>Bottom-up</a:t>
            </a:r>
          </a:p>
          <a:p>
            <a:pPr lvl="1"/>
            <a:r>
              <a:rPr lang="en-US" altLang="en-US" smtClean="0"/>
              <a:t>Bi-directional</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altLang="en-US" smtClean="0"/>
              <a:t>Expressiveness</a:t>
            </a:r>
          </a:p>
        </p:txBody>
      </p:sp>
      <p:sp>
        <p:nvSpPr>
          <p:cNvPr id="78851" name="Rectangle 3"/>
          <p:cNvSpPr>
            <a:spLocks noGrp="1" noChangeArrowheads="1"/>
          </p:cNvSpPr>
          <p:nvPr>
            <p:ph type="body" idx="1"/>
          </p:nvPr>
        </p:nvSpPr>
        <p:spPr/>
        <p:txBody>
          <a:bodyPr/>
          <a:lstStyle/>
          <a:p>
            <a:pPr>
              <a:lnSpc>
                <a:spcPct val="90000"/>
              </a:lnSpc>
            </a:pPr>
            <a:r>
              <a:rPr lang="en-US" altLang="en-US" sz="2400" smtClean="0"/>
              <a:t>Decision tree provides expressive representation for learning discrete-valued function</a:t>
            </a:r>
          </a:p>
          <a:p>
            <a:pPr lvl="1">
              <a:lnSpc>
                <a:spcPct val="90000"/>
              </a:lnSpc>
            </a:pPr>
            <a:r>
              <a:rPr lang="en-US" altLang="en-US" sz="2400" smtClean="0"/>
              <a:t>But they do not generalize well to certain types of Boolean functions</a:t>
            </a:r>
          </a:p>
          <a:p>
            <a:pPr lvl="2">
              <a:lnSpc>
                <a:spcPct val="90000"/>
              </a:lnSpc>
            </a:pPr>
            <a:r>
              <a:rPr lang="en-US" altLang="en-US" sz="2000" smtClean="0"/>
              <a:t> Example: parity function: </a:t>
            </a:r>
          </a:p>
          <a:p>
            <a:pPr lvl="3">
              <a:lnSpc>
                <a:spcPct val="90000"/>
              </a:lnSpc>
            </a:pPr>
            <a:r>
              <a:rPr lang="en-US" altLang="en-US" sz="1800" smtClean="0"/>
              <a:t>Class = 1 if there is an even number of Boolean attributes with truth value = True</a:t>
            </a:r>
          </a:p>
          <a:p>
            <a:pPr lvl="3">
              <a:lnSpc>
                <a:spcPct val="90000"/>
              </a:lnSpc>
            </a:pPr>
            <a:r>
              <a:rPr lang="en-US" altLang="en-US" sz="1800" smtClean="0"/>
              <a:t>Class = 0 if there is an odd number of Boolean attributes with truth value = True</a:t>
            </a:r>
          </a:p>
          <a:p>
            <a:pPr lvl="2">
              <a:lnSpc>
                <a:spcPct val="90000"/>
              </a:lnSpc>
            </a:pPr>
            <a:r>
              <a:rPr lang="en-US" altLang="en-US" sz="2000" smtClean="0"/>
              <a:t> For accurate modeling, must have a complete tree</a:t>
            </a:r>
          </a:p>
          <a:p>
            <a:pPr lvl="4">
              <a:lnSpc>
                <a:spcPct val="90000"/>
              </a:lnSpc>
            </a:pPr>
            <a:endParaRPr lang="en-US" altLang="en-US" sz="1800" smtClean="0"/>
          </a:p>
          <a:p>
            <a:pPr>
              <a:lnSpc>
                <a:spcPct val="90000"/>
              </a:lnSpc>
            </a:pPr>
            <a:r>
              <a:rPr lang="en-US" altLang="en-US" sz="2400" smtClean="0"/>
              <a:t>Not expressive enough for modeling continuous variables</a:t>
            </a:r>
          </a:p>
          <a:p>
            <a:pPr lvl="1">
              <a:lnSpc>
                <a:spcPct val="90000"/>
              </a:lnSpc>
            </a:pPr>
            <a:r>
              <a:rPr lang="en-US" altLang="en-US" sz="2400" smtClean="0"/>
              <a:t>Particularly when test condition involves only a single attribute at-a-time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mtClean="0"/>
              <a:t>Another Example of Decision Tree</a:t>
            </a:r>
          </a:p>
        </p:txBody>
      </p:sp>
      <p:graphicFrame>
        <p:nvGraphicFramePr>
          <p:cNvPr id="8195" name="Object 3"/>
          <p:cNvGraphicFramePr>
            <a:graphicFrameLocks noChangeAspect="1"/>
          </p:cNvGraphicFramePr>
          <p:nvPr/>
        </p:nvGraphicFramePr>
        <p:xfrm>
          <a:off x="457200" y="2133600"/>
          <a:ext cx="3565525" cy="3687763"/>
        </p:xfrm>
        <a:graphic>
          <a:graphicData uri="http://schemas.openxmlformats.org/presentationml/2006/ole">
            <mc:AlternateContent xmlns:mc="http://schemas.openxmlformats.org/markup-compatibility/2006">
              <mc:Choice xmlns:v="urn:schemas-microsoft-com:vml" Requires="v">
                <p:oleObj spid="_x0000_s8300" name="Document" r:id="rId3" imgW="5404104" imgH="5779008" progId="Word.Document.8">
                  <p:embed/>
                </p:oleObj>
              </mc:Choice>
              <mc:Fallback>
                <p:oleObj name="Document" r:id="rId3" imgW="5404104" imgH="5779008" progId="Word.Documen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133600"/>
                        <a:ext cx="3565525" cy="3687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196" name="Text Box 4"/>
          <p:cNvSpPr txBox="1">
            <a:spLocks noChangeArrowheads="1"/>
          </p:cNvSpPr>
          <p:nvPr/>
        </p:nvSpPr>
        <p:spPr bwMode="auto">
          <a:xfrm rot="-2416809">
            <a:off x="1066800" y="1509713"/>
            <a:ext cx="12573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006600"/>
                </a:solidFill>
              </a:rPr>
              <a:t>categorical</a:t>
            </a:r>
            <a:endParaRPr lang="en-US" altLang="en-US" sz="1600">
              <a:solidFill>
                <a:schemeClr val="bg2"/>
              </a:solidFill>
            </a:endParaRPr>
          </a:p>
        </p:txBody>
      </p:sp>
      <p:sp>
        <p:nvSpPr>
          <p:cNvPr id="8197" name="Text Box 5"/>
          <p:cNvSpPr txBox="1">
            <a:spLocks noChangeArrowheads="1"/>
          </p:cNvSpPr>
          <p:nvPr/>
        </p:nvSpPr>
        <p:spPr bwMode="auto">
          <a:xfrm rot="-2416809">
            <a:off x="1752600" y="1509713"/>
            <a:ext cx="12573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006600"/>
                </a:solidFill>
              </a:rPr>
              <a:t>categorical</a:t>
            </a:r>
            <a:endParaRPr lang="en-US" altLang="en-US" sz="1600">
              <a:solidFill>
                <a:schemeClr val="bg2"/>
              </a:solidFill>
            </a:endParaRPr>
          </a:p>
        </p:txBody>
      </p:sp>
      <p:sp>
        <p:nvSpPr>
          <p:cNvPr id="8198" name="Text Box 6"/>
          <p:cNvSpPr txBox="1">
            <a:spLocks noChangeArrowheads="1"/>
          </p:cNvSpPr>
          <p:nvPr/>
        </p:nvSpPr>
        <p:spPr bwMode="auto">
          <a:xfrm rot="-2416809">
            <a:off x="2590800" y="1509713"/>
            <a:ext cx="1277938"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006600"/>
                </a:solidFill>
              </a:rPr>
              <a:t>continuous</a:t>
            </a:r>
            <a:endParaRPr lang="en-US" altLang="en-US" sz="1600">
              <a:solidFill>
                <a:schemeClr val="bg2"/>
              </a:solidFill>
            </a:endParaRPr>
          </a:p>
        </p:txBody>
      </p:sp>
      <p:sp>
        <p:nvSpPr>
          <p:cNvPr id="8199" name="Text Box 7"/>
          <p:cNvSpPr txBox="1">
            <a:spLocks noChangeArrowheads="1"/>
          </p:cNvSpPr>
          <p:nvPr/>
        </p:nvSpPr>
        <p:spPr bwMode="auto">
          <a:xfrm rot="-2416809">
            <a:off x="3352800" y="1662113"/>
            <a:ext cx="6921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006600"/>
                </a:solidFill>
              </a:rPr>
              <a:t>class</a:t>
            </a:r>
            <a:endParaRPr lang="en-US" altLang="en-US" sz="1600">
              <a:solidFill>
                <a:schemeClr val="bg2"/>
              </a:solidFill>
            </a:endParaRPr>
          </a:p>
        </p:txBody>
      </p:sp>
      <p:sp>
        <p:nvSpPr>
          <p:cNvPr id="8200" name="Line 8"/>
          <p:cNvSpPr>
            <a:spLocks noChangeShapeType="1"/>
          </p:cNvSpPr>
          <p:nvPr/>
        </p:nvSpPr>
        <p:spPr bwMode="auto">
          <a:xfrm>
            <a:off x="8005763" y="3497263"/>
            <a:ext cx="242887" cy="52705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1" name="Line 9"/>
          <p:cNvSpPr>
            <a:spLocks noChangeShapeType="1"/>
          </p:cNvSpPr>
          <p:nvPr/>
        </p:nvSpPr>
        <p:spPr bwMode="auto">
          <a:xfrm flipH="1">
            <a:off x="6875463" y="3497263"/>
            <a:ext cx="323850" cy="52705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2" name="Line 10"/>
          <p:cNvSpPr>
            <a:spLocks noChangeShapeType="1"/>
          </p:cNvSpPr>
          <p:nvPr/>
        </p:nvSpPr>
        <p:spPr bwMode="auto">
          <a:xfrm flipH="1">
            <a:off x="5881688" y="2733675"/>
            <a:ext cx="403225" cy="528638"/>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3" name="Line 11"/>
          <p:cNvSpPr>
            <a:spLocks noChangeShapeType="1"/>
          </p:cNvSpPr>
          <p:nvPr/>
        </p:nvSpPr>
        <p:spPr bwMode="auto">
          <a:xfrm>
            <a:off x="7092950" y="2733675"/>
            <a:ext cx="484188" cy="528638"/>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4" name="Line 12"/>
          <p:cNvSpPr>
            <a:spLocks noChangeShapeType="1"/>
          </p:cNvSpPr>
          <p:nvPr/>
        </p:nvSpPr>
        <p:spPr bwMode="auto">
          <a:xfrm>
            <a:off x="6043613" y="2006600"/>
            <a:ext cx="565150" cy="46355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5" name="Line 13"/>
          <p:cNvSpPr>
            <a:spLocks noChangeShapeType="1"/>
          </p:cNvSpPr>
          <p:nvPr/>
        </p:nvSpPr>
        <p:spPr bwMode="auto">
          <a:xfrm flipH="1">
            <a:off x="4670425" y="2006600"/>
            <a:ext cx="565150" cy="46355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6" name="Text Box 14"/>
          <p:cNvSpPr txBox="1">
            <a:spLocks noChangeArrowheads="1"/>
          </p:cNvSpPr>
          <p:nvPr/>
        </p:nvSpPr>
        <p:spPr bwMode="auto">
          <a:xfrm>
            <a:off x="5187950" y="1743075"/>
            <a:ext cx="936625" cy="349250"/>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2D1993"/>
                </a:solidFill>
              </a:rPr>
              <a:t>MarSt</a:t>
            </a:r>
            <a:endParaRPr lang="en-US" altLang="en-US" sz="1600" b="0">
              <a:solidFill>
                <a:schemeClr val="bg2"/>
              </a:solidFill>
            </a:endParaRPr>
          </a:p>
        </p:txBody>
      </p:sp>
      <p:sp>
        <p:nvSpPr>
          <p:cNvPr id="8207" name="Text Box 15"/>
          <p:cNvSpPr txBox="1">
            <a:spLocks noChangeArrowheads="1"/>
          </p:cNvSpPr>
          <p:nvPr/>
        </p:nvSpPr>
        <p:spPr bwMode="auto">
          <a:xfrm>
            <a:off x="6203950" y="2470150"/>
            <a:ext cx="935038" cy="349250"/>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2D1993"/>
                </a:solidFill>
              </a:rPr>
              <a:t>Refund</a:t>
            </a:r>
            <a:endParaRPr lang="en-US" altLang="en-US" sz="1600" b="0">
              <a:solidFill>
                <a:schemeClr val="bg2"/>
              </a:solidFill>
            </a:endParaRPr>
          </a:p>
        </p:txBody>
      </p:sp>
      <p:sp>
        <p:nvSpPr>
          <p:cNvPr id="8208" name="Text Box 16"/>
          <p:cNvSpPr txBox="1">
            <a:spLocks noChangeArrowheads="1"/>
          </p:cNvSpPr>
          <p:nvPr/>
        </p:nvSpPr>
        <p:spPr bwMode="auto">
          <a:xfrm>
            <a:off x="7118350" y="3232150"/>
            <a:ext cx="968375" cy="349250"/>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2D1993"/>
                </a:solidFill>
              </a:rPr>
              <a:t>TaxInc</a:t>
            </a:r>
            <a:endParaRPr lang="en-US" altLang="en-US" sz="1600" b="0">
              <a:solidFill>
                <a:schemeClr val="bg2"/>
              </a:solidFill>
            </a:endParaRPr>
          </a:p>
        </p:txBody>
      </p:sp>
      <p:sp>
        <p:nvSpPr>
          <p:cNvPr id="8209" name="AutoShape 17"/>
          <p:cNvSpPr>
            <a:spLocks noChangeArrowheads="1"/>
          </p:cNvSpPr>
          <p:nvPr/>
        </p:nvSpPr>
        <p:spPr bwMode="auto">
          <a:xfrm>
            <a:off x="8045450" y="4021138"/>
            <a:ext cx="627063" cy="366712"/>
          </a:xfrm>
          <a:prstGeom prst="roundRect">
            <a:avLst>
              <a:gd name="adj" fmla="val 16769"/>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8210" name="Text Box 18"/>
          <p:cNvSpPr txBox="1">
            <a:spLocks noChangeArrowheads="1"/>
          </p:cNvSpPr>
          <p:nvPr/>
        </p:nvSpPr>
        <p:spPr bwMode="auto">
          <a:xfrm>
            <a:off x="7969250" y="4021138"/>
            <a:ext cx="6858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800000"/>
                </a:solidFill>
              </a:rPr>
              <a:t>YES</a:t>
            </a:r>
            <a:endParaRPr lang="en-US" altLang="en-US" sz="1600" b="0">
              <a:solidFill>
                <a:schemeClr val="bg2"/>
              </a:solidFill>
            </a:endParaRPr>
          </a:p>
        </p:txBody>
      </p:sp>
      <p:sp>
        <p:nvSpPr>
          <p:cNvPr id="8211" name="AutoShape 19"/>
          <p:cNvSpPr>
            <a:spLocks noChangeArrowheads="1"/>
          </p:cNvSpPr>
          <p:nvPr/>
        </p:nvSpPr>
        <p:spPr bwMode="auto">
          <a:xfrm>
            <a:off x="6553200" y="4038600"/>
            <a:ext cx="654050" cy="363538"/>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8212" name="Text Box 20"/>
          <p:cNvSpPr txBox="1">
            <a:spLocks noChangeArrowheads="1"/>
          </p:cNvSpPr>
          <p:nvPr/>
        </p:nvSpPr>
        <p:spPr bwMode="auto">
          <a:xfrm>
            <a:off x="6650038" y="4024313"/>
            <a:ext cx="4889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800000"/>
                </a:solidFill>
              </a:rPr>
              <a:t>NO</a:t>
            </a:r>
            <a:endParaRPr lang="en-US" altLang="en-US" sz="1600" b="0">
              <a:solidFill>
                <a:schemeClr val="bg2"/>
              </a:solidFill>
            </a:endParaRPr>
          </a:p>
        </p:txBody>
      </p:sp>
      <p:sp>
        <p:nvSpPr>
          <p:cNvPr id="8213" name="AutoShape 21"/>
          <p:cNvSpPr>
            <a:spLocks noChangeArrowheads="1"/>
          </p:cNvSpPr>
          <p:nvPr/>
        </p:nvSpPr>
        <p:spPr bwMode="auto">
          <a:xfrm>
            <a:off x="4348163" y="2484438"/>
            <a:ext cx="685800" cy="347662"/>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8214" name="Text Box 22"/>
          <p:cNvSpPr txBox="1">
            <a:spLocks noChangeArrowheads="1"/>
          </p:cNvSpPr>
          <p:nvPr/>
        </p:nvSpPr>
        <p:spPr bwMode="auto">
          <a:xfrm>
            <a:off x="4443413" y="2470150"/>
            <a:ext cx="4889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800000"/>
                </a:solidFill>
              </a:rPr>
              <a:t>NO</a:t>
            </a:r>
            <a:endParaRPr lang="en-US" altLang="en-US" sz="1600" b="0">
              <a:solidFill>
                <a:srgbClr val="00FFFF"/>
              </a:solidFill>
            </a:endParaRPr>
          </a:p>
        </p:txBody>
      </p:sp>
      <p:grpSp>
        <p:nvGrpSpPr>
          <p:cNvPr id="8215" name="Group 35"/>
          <p:cNvGrpSpPr>
            <a:grpSpLocks/>
          </p:cNvGrpSpPr>
          <p:nvPr/>
        </p:nvGrpSpPr>
        <p:grpSpPr bwMode="auto">
          <a:xfrm>
            <a:off x="5594350" y="3232150"/>
            <a:ext cx="685800" cy="381000"/>
            <a:chOff x="4927" y="2340"/>
            <a:chExt cx="432" cy="240"/>
          </a:xfrm>
        </p:grpSpPr>
        <p:sp>
          <p:nvSpPr>
            <p:cNvPr id="8223" name="AutoShape 23"/>
            <p:cNvSpPr>
              <a:spLocks noChangeArrowheads="1"/>
            </p:cNvSpPr>
            <p:nvPr/>
          </p:nvSpPr>
          <p:spPr bwMode="auto">
            <a:xfrm>
              <a:off x="4927" y="2340"/>
              <a:ext cx="432" cy="240"/>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8224" name="Text Box 24"/>
            <p:cNvSpPr txBox="1">
              <a:spLocks noChangeArrowheads="1"/>
            </p:cNvSpPr>
            <p:nvPr/>
          </p:nvSpPr>
          <p:spPr bwMode="auto">
            <a:xfrm>
              <a:off x="4975" y="2340"/>
              <a:ext cx="308"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800000"/>
                  </a:solidFill>
                </a:rPr>
                <a:t>NO</a:t>
              </a:r>
              <a:endParaRPr lang="en-US" altLang="en-US" sz="1600" b="0">
                <a:solidFill>
                  <a:schemeClr val="bg2"/>
                </a:solidFill>
              </a:endParaRPr>
            </a:p>
          </p:txBody>
        </p:sp>
      </p:grpSp>
      <p:sp>
        <p:nvSpPr>
          <p:cNvPr id="8216" name="Text Box 25"/>
          <p:cNvSpPr txBox="1">
            <a:spLocks noChangeArrowheads="1"/>
          </p:cNvSpPr>
          <p:nvPr/>
        </p:nvSpPr>
        <p:spPr bwMode="auto">
          <a:xfrm>
            <a:off x="5518150" y="2774950"/>
            <a:ext cx="5334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r">
              <a:spcBef>
                <a:spcPct val="20000"/>
              </a:spcBef>
              <a:spcAft>
                <a:spcPct val="0"/>
              </a:spcAft>
              <a:buClr>
                <a:schemeClr val="accent2"/>
              </a:buClr>
              <a:buFont typeface="Monotype Sorts" pitchFamily="2" charset="2"/>
              <a:buNone/>
            </a:pPr>
            <a:r>
              <a:rPr lang="en-US" altLang="en-US" sz="1600" b="0"/>
              <a:t>Yes</a:t>
            </a:r>
            <a:endParaRPr lang="en-US" altLang="en-US" sz="1600" b="0">
              <a:solidFill>
                <a:schemeClr val="bg2"/>
              </a:solidFill>
            </a:endParaRPr>
          </a:p>
        </p:txBody>
      </p:sp>
      <p:sp>
        <p:nvSpPr>
          <p:cNvPr id="8217" name="Text Box 26"/>
          <p:cNvSpPr txBox="1">
            <a:spLocks noChangeArrowheads="1"/>
          </p:cNvSpPr>
          <p:nvPr/>
        </p:nvSpPr>
        <p:spPr bwMode="auto">
          <a:xfrm>
            <a:off x="7270750" y="2698750"/>
            <a:ext cx="442913"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r">
              <a:spcBef>
                <a:spcPct val="20000"/>
              </a:spcBef>
              <a:spcAft>
                <a:spcPct val="0"/>
              </a:spcAft>
              <a:buClr>
                <a:schemeClr val="accent2"/>
              </a:buClr>
              <a:buFont typeface="Monotype Sorts" pitchFamily="2" charset="2"/>
              <a:buNone/>
            </a:pPr>
            <a:r>
              <a:rPr lang="en-US" altLang="en-US" sz="1600" b="0"/>
              <a:t>No</a:t>
            </a:r>
            <a:endParaRPr lang="en-US" altLang="en-US" sz="1600" b="0">
              <a:solidFill>
                <a:schemeClr val="bg2"/>
              </a:solidFill>
            </a:endParaRPr>
          </a:p>
        </p:txBody>
      </p:sp>
      <p:sp>
        <p:nvSpPr>
          <p:cNvPr id="8218" name="Text Box 27"/>
          <p:cNvSpPr txBox="1">
            <a:spLocks noChangeArrowheads="1"/>
          </p:cNvSpPr>
          <p:nvPr/>
        </p:nvSpPr>
        <p:spPr bwMode="auto">
          <a:xfrm>
            <a:off x="4146550" y="1936750"/>
            <a:ext cx="9302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r">
              <a:spcBef>
                <a:spcPct val="20000"/>
              </a:spcBef>
              <a:spcAft>
                <a:spcPct val="0"/>
              </a:spcAft>
              <a:buClr>
                <a:schemeClr val="accent2"/>
              </a:buClr>
              <a:buFont typeface="Monotype Sorts" pitchFamily="2" charset="2"/>
              <a:buNone/>
            </a:pPr>
            <a:r>
              <a:rPr lang="en-US" altLang="en-US" sz="1600" b="0"/>
              <a:t>Married</a:t>
            </a:r>
            <a:r>
              <a:rPr lang="en-US" altLang="en-US" sz="1600" b="0">
                <a:solidFill>
                  <a:schemeClr val="bg2"/>
                </a:solidFill>
              </a:rPr>
              <a:t> </a:t>
            </a:r>
          </a:p>
        </p:txBody>
      </p:sp>
      <p:sp>
        <p:nvSpPr>
          <p:cNvPr id="8219" name="Text Box 28"/>
          <p:cNvSpPr txBox="1">
            <a:spLocks noChangeArrowheads="1"/>
          </p:cNvSpPr>
          <p:nvPr/>
        </p:nvSpPr>
        <p:spPr bwMode="auto">
          <a:xfrm>
            <a:off x="5746750" y="1708150"/>
            <a:ext cx="1398588"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r">
              <a:spcBef>
                <a:spcPct val="20000"/>
              </a:spcBef>
              <a:spcAft>
                <a:spcPct val="0"/>
              </a:spcAft>
              <a:buClr>
                <a:schemeClr val="accent2"/>
              </a:buClr>
              <a:buFont typeface="Monotype Sorts" pitchFamily="2" charset="2"/>
              <a:buNone/>
            </a:pPr>
            <a:r>
              <a:rPr lang="en-US" altLang="en-US" sz="1600" b="0"/>
              <a:t>Single, Divorced</a:t>
            </a:r>
            <a:endParaRPr lang="en-US" altLang="en-US" sz="1600" b="0">
              <a:solidFill>
                <a:schemeClr val="bg2"/>
              </a:solidFill>
            </a:endParaRPr>
          </a:p>
        </p:txBody>
      </p:sp>
      <p:sp>
        <p:nvSpPr>
          <p:cNvPr id="8220" name="Text Box 29"/>
          <p:cNvSpPr txBox="1">
            <a:spLocks noChangeArrowheads="1"/>
          </p:cNvSpPr>
          <p:nvPr/>
        </p:nvSpPr>
        <p:spPr bwMode="auto">
          <a:xfrm>
            <a:off x="6353175" y="3562350"/>
            <a:ext cx="7207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r">
              <a:spcBef>
                <a:spcPct val="20000"/>
              </a:spcBef>
              <a:spcAft>
                <a:spcPct val="0"/>
              </a:spcAft>
              <a:buClr>
                <a:schemeClr val="accent2"/>
              </a:buClr>
              <a:buFont typeface="Monotype Sorts" pitchFamily="2" charset="2"/>
              <a:buNone/>
            </a:pPr>
            <a:r>
              <a:rPr lang="en-US" altLang="en-US" sz="1600" b="0"/>
              <a:t>&lt; 80K</a:t>
            </a:r>
            <a:endParaRPr lang="en-US" altLang="en-US" sz="1600" b="0">
              <a:solidFill>
                <a:schemeClr val="bg2"/>
              </a:solidFill>
            </a:endParaRPr>
          </a:p>
        </p:txBody>
      </p:sp>
      <p:sp>
        <p:nvSpPr>
          <p:cNvPr id="8221" name="Text Box 30"/>
          <p:cNvSpPr txBox="1">
            <a:spLocks noChangeArrowheads="1"/>
          </p:cNvSpPr>
          <p:nvPr/>
        </p:nvSpPr>
        <p:spPr bwMode="auto">
          <a:xfrm>
            <a:off x="8128000" y="3562350"/>
            <a:ext cx="7207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r">
              <a:spcBef>
                <a:spcPct val="20000"/>
              </a:spcBef>
              <a:spcAft>
                <a:spcPct val="0"/>
              </a:spcAft>
              <a:buClr>
                <a:schemeClr val="accent2"/>
              </a:buClr>
              <a:buFont typeface="Monotype Sorts" pitchFamily="2" charset="2"/>
              <a:buNone/>
            </a:pPr>
            <a:r>
              <a:rPr lang="en-US" altLang="en-US" sz="1600" b="0"/>
              <a:t>&gt; 80K</a:t>
            </a:r>
            <a:endParaRPr lang="en-US" altLang="en-US" sz="1600" b="0">
              <a:solidFill>
                <a:schemeClr val="bg2"/>
              </a:solidFill>
            </a:endParaRPr>
          </a:p>
        </p:txBody>
      </p:sp>
      <p:sp>
        <p:nvSpPr>
          <p:cNvPr id="8222" name="Text Box 37"/>
          <p:cNvSpPr txBox="1">
            <a:spLocks noChangeArrowheads="1"/>
          </p:cNvSpPr>
          <p:nvPr/>
        </p:nvSpPr>
        <p:spPr bwMode="auto">
          <a:xfrm>
            <a:off x="4343400" y="5029200"/>
            <a:ext cx="441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50000"/>
              </a:spcBef>
              <a:spcAft>
                <a:spcPct val="0"/>
              </a:spcAft>
              <a:buClrTx/>
              <a:buSzTx/>
              <a:buFontTx/>
              <a:buNone/>
            </a:pPr>
            <a:r>
              <a:rPr lang="en-US" altLang="en-US" sz="1800">
                <a:solidFill>
                  <a:srgbClr val="CC3300"/>
                </a:solidFill>
              </a:rPr>
              <a:t>There could be more than one tree that fits the same data!</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altLang="en-US" smtClean="0"/>
              <a:t>Decision Boundary</a:t>
            </a:r>
          </a:p>
        </p:txBody>
      </p:sp>
      <p:graphicFrame>
        <p:nvGraphicFramePr>
          <p:cNvPr id="79875" name="Object 3"/>
          <p:cNvGraphicFramePr>
            <a:graphicFrameLocks noGrp="1" noChangeAspect="1"/>
          </p:cNvGraphicFramePr>
          <p:nvPr>
            <p:ph idx="1"/>
          </p:nvPr>
        </p:nvGraphicFramePr>
        <p:xfrm>
          <a:off x="457200" y="1143000"/>
          <a:ext cx="8318500" cy="3573463"/>
        </p:xfrm>
        <a:graphic>
          <a:graphicData uri="http://schemas.openxmlformats.org/presentationml/2006/ole">
            <mc:AlternateContent xmlns:mc="http://schemas.openxmlformats.org/markup-compatibility/2006">
              <mc:Choice xmlns:v="urn:schemas-microsoft-com:vml" Requires="v">
                <p:oleObj spid="_x0000_s79952" name="Visio" r:id="rId3" imgW="8908491" imgH="3827261" progId="Visio.Drawing.6">
                  <p:embed/>
                </p:oleObj>
              </mc:Choice>
              <mc:Fallback>
                <p:oleObj name="Visio" r:id="rId3" imgW="8908491" imgH="3827261" progId="Visio.Drawing.6">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143000"/>
                        <a:ext cx="8318500" cy="3573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9876" name="Text Box 4"/>
          <p:cNvSpPr txBox="1">
            <a:spLocks noChangeArrowheads="1"/>
          </p:cNvSpPr>
          <p:nvPr/>
        </p:nvSpPr>
        <p:spPr bwMode="auto">
          <a:xfrm>
            <a:off x="533400" y="4876800"/>
            <a:ext cx="8001000" cy="132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50000"/>
              </a:spcBef>
              <a:spcAft>
                <a:spcPct val="0"/>
              </a:spcAft>
              <a:buClrTx/>
              <a:buSzTx/>
              <a:buFontTx/>
              <a:buChar char="•"/>
            </a:pPr>
            <a:r>
              <a:rPr lang="en-US" altLang="en-US" sz="1800"/>
              <a:t> Border line between two neighboring regions of different classes is known as decision boundary</a:t>
            </a:r>
          </a:p>
          <a:p>
            <a:pPr>
              <a:spcBef>
                <a:spcPct val="50000"/>
              </a:spcBef>
              <a:spcAft>
                <a:spcPct val="0"/>
              </a:spcAft>
              <a:buClrTx/>
              <a:buSzTx/>
              <a:buFontTx/>
              <a:buChar char="•"/>
            </a:pPr>
            <a:r>
              <a:rPr lang="en-US" altLang="en-US" sz="1800"/>
              <a:t> Decision boundary is parallel to axes because test condition involves a single attribute at-a-time</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altLang="en-US" smtClean="0"/>
              <a:t>Oblique Decision Trees</a:t>
            </a:r>
          </a:p>
        </p:txBody>
      </p:sp>
      <p:pic>
        <p:nvPicPr>
          <p:cNvPr id="80899" name="Picture 3"/>
          <p:cNvPicPr>
            <a:picLocks noChangeAspect="1" noChangeArrowheads="1"/>
          </p:cNvPicPr>
          <p:nvPr/>
        </p:nvPicPr>
        <p:blipFill>
          <a:blip r:embed="rId2">
            <a:extLst>
              <a:ext uri="{28A0092B-C50C-407E-A947-70E740481C1C}">
                <a14:useLocalDpi xmlns:a14="http://schemas.microsoft.com/office/drawing/2010/main" val="0"/>
              </a:ext>
            </a:extLst>
          </a:blip>
          <a:srcRect l="7353" t="6654" r="7353" b="5882"/>
          <a:stretch>
            <a:fillRect/>
          </a:stretch>
        </p:blipFill>
        <p:spPr bwMode="auto">
          <a:xfrm>
            <a:off x="228600" y="1066800"/>
            <a:ext cx="49530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59492" name="Group 4"/>
          <p:cNvGrpSpPr>
            <a:grpSpLocks/>
          </p:cNvGrpSpPr>
          <p:nvPr/>
        </p:nvGrpSpPr>
        <p:grpSpPr bwMode="auto">
          <a:xfrm>
            <a:off x="5638800" y="1981200"/>
            <a:ext cx="3200400" cy="2286000"/>
            <a:chOff x="3552" y="1248"/>
            <a:chExt cx="2016" cy="1440"/>
          </a:xfrm>
        </p:grpSpPr>
        <p:sp>
          <p:nvSpPr>
            <p:cNvPr id="80902" name="Oval 5"/>
            <p:cNvSpPr>
              <a:spLocks noChangeArrowheads="1"/>
            </p:cNvSpPr>
            <p:nvPr/>
          </p:nvSpPr>
          <p:spPr bwMode="auto">
            <a:xfrm>
              <a:off x="4080" y="1248"/>
              <a:ext cx="1008" cy="48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spcAft>
                  <a:spcPct val="0"/>
                </a:spcAft>
                <a:buClrTx/>
                <a:buSzTx/>
                <a:buFontTx/>
                <a:buNone/>
              </a:pPr>
              <a:r>
                <a:rPr lang="en-US" altLang="en-US" sz="2000"/>
                <a:t>x + y &lt; 1</a:t>
              </a:r>
            </a:p>
          </p:txBody>
        </p:sp>
        <p:sp>
          <p:nvSpPr>
            <p:cNvPr id="80903" name="Line 6"/>
            <p:cNvSpPr>
              <a:spLocks noChangeShapeType="1"/>
            </p:cNvSpPr>
            <p:nvPr/>
          </p:nvSpPr>
          <p:spPr bwMode="auto">
            <a:xfrm flipH="1">
              <a:off x="4032" y="1728"/>
              <a:ext cx="528" cy="48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04" name="Line 7"/>
            <p:cNvSpPr>
              <a:spLocks noChangeShapeType="1"/>
            </p:cNvSpPr>
            <p:nvPr/>
          </p:nvSpPr>
          <p:spPr bwMode="auto">
            <a:xfrm>
              <a:off x="4560" y="1728"/>
              <a:ext cx="624" cy="43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05" name="Rectangle 8"/>
            <p:cNvSpPr>
              <a:spLocks noChangeArrowheads="1"/>
            </p:cNvSpPr>
            <p:nvPr/>
          </p:nvSpPr>
          <p:spPr bwMode="auto">
            <a:xfrm>
              <a:off x="3552" y="2208"/>
              <a:ext cx="816" cy="480"/>
            </a:xfrm>
            <a:prstGeom prst="rect">
              <a:avLst/>
            </a:prstGeom>
            <a:noFill/>
            <a:ln w="25400">
              <a:solidFill>
                <a:srgbClr val="1C5A6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spcAft>
                  <a:spcPct val="0"/>
                </a:spcAft>
                <a:buClrTx/>
                <a:buSzTx/>
                <a:buFontTx/>
                <a:buNone/>
              </a:pPr>
              <a:r>
                <a:rPr lang="en-US" altLang="en-US" sz="1800"/>
                <a:t>Class = </a:t>
              </a:r>
              <a:r>
                <a:rPr lang="en-US" altLang="en-US" sz="2400">
                  <a:solidFill>
                    <a:srgbClr val="FF0000"/>
                  </a:solidFill>
                </a:rPr>
                <a:t>+</a:t>
              </a:r>
              <a:r>
                <a:rPr lang="en-US" altLang="en-US" sz="1800"/>
                <a:t> </a:t>
              </a:r>
            </a:p>
          </p:txBody>
        </p:sp>
        <p:sp>
          <p:nvSpPr>
            <p:cNvPr id="80906" name="Rectangle 9"/>
            <p:cNvSpPr>
              <a:spLocks noChangeArrowheads="1"/>
            </p:cNvSpPr>
            <p:nvPr/>
          </p:nvSpPr>
          <p:spPr bwMode="auto">
            <a:xfrm>
              <a:off x="4752" y="2208"/>
              <a:ext cx="816" cy="480"/>
            </a:xfrm>
            <a:prstGeom prst="rect">
              <a:avLst/>
            </a:prstGeom>
            <a:noFill/>
            <a:ln w="25400">
              <a:solidFill>
                <a:srgbClr val="1C5A6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spcAft>
                  <a:spcPct val="0"/>
                </a:spcAft>
                <a:buClrTx/>
                <a:buSzTx/>
                <a:buFontTx/>
                <a:buNone/>
              </a:pPr>
              <a:r>
                <a:rPr lang="en-US" altLang="en-US" sz="1800"/>
                <a:t>Class =     </a:t>
              </a:r>
            </a:p>
          </p:txBody>
        </p:sp>
        <p:sp>
          <p:nvSpPr>
            <p:cNvPr id="80907" name="Oval 10"/>
            <p:cNvSpPr>
              <a:spLocks noChangeArrowheads="1"/>
            </p:cNvSpPr>
            <p:nvPr/>
          </p:nvSpPr>
          <p:spPr bwMode="auto">
            <a:xfrm>
              <a:off x="5376" y="2400"/>
              <a:ext cx="96" cy="96"/>
            </a:xfrm>
            <a:prstGeom prst="ellipse">
              <a:avLst/>
            </a:prstGeom>
            <a:solidFill>
              <a:srgbClr val="0000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grpSp>
      <p:sp>
        <p:nvSpPr>
          <p:cNvPr id="959499" name="Text Box 11"/>
          <p:cNvSpPr txBox="1">
            <a:spLocks noChangeArrowheads="1"/>
          </p:cNvSpPr>
          <p:nvPr/>
        </p:nvSpPr>
        <p:spPr bwMode="auto">
          <a:xfrm>
            <a:off x="533400" y="5056188"/>
            <a:ext cx="8001000" cy="119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50000"/>
              </a:spcBef>
              <a:spcAft>
                <a:spcPct val="0"/>
              </a:spcAft>
              <a:buClrTx/>
              <a:buSzTx/>
              <a:buFontTx/>
              <a:buChar char="•"/>
            </a:pPr>
            <a:r>
              <a:rPr lang="en-US" altLang="en-US" sz="1800"/>
              <a:t> Test condition may involve multiple attributes</a:t>
            </a:r>
          </a:p>
          <a:p>
            <a:pPr>
              <a:spcBef>
                <a:spcPct val="50000"/>
              </a:spcBef>
              <a:spcAft>
                <a:spcPct val="0"/>
              </a:spcAft>
              <a:buClrTx/>
              <a:buSzTx/>
              <a:buFontTx/>
              <a:buChar char="•"/>
            </a:pPr>
            <a:r>
              <a:rPr lang="en-US" altLang="en-US" sz="1800"/>
              <a:t> More expressive representation</a:t>
            </a:r>
          </a:p>
          <a:p>
            <a:pPr>
              <a:spcBef>
                <a:spcPct val="50000"/>
              </a:spcBef>
              <a:spcAft>
                <a:spcPct val="0"/>
              </a:spcAft>
              <a:buClrTx/>
              <a:buSzTx/>
              <a:buFontTx/>
              <a:buChar char="•"/>
            </a:pPr>
            <a:r>
              <a:rPr lang="en-US" altLang="en-US" sz="1800"/>
              <a:t> Finding optimal test condition is computationally expensive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95949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594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9499" grpId="0"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altLang="en-US" smtClean="0"/>
              <a:t>Tree Replication</a:t>
            </a:r>
          </a:p>
        </p:txBody>
      </p:sp>
      <p:graphicFrame>
        <p:nvGraphicFramePr>
          <p:cNvPr id="81923" name="Object 3"/>
          <p:cNvGraphicFramePr>
            <a:graphicFrameLocks noChangeAspect="1"/>
          </p:cNvGraphicFramePr>
          <p:nvPr/>
        </p:nvGraphicFramePr>
        <p:xfrm>
          <a:off x="914400" y="1128713"/>
          <a:ext cx="5867400" cy="4319587"/>
        </p:xfrm>
        <a:graphic>
          <a:graphicData uri="http://schemas.openxmlformats.org/presentationml/2006/ole">
            <mc:AlternateContent xmlns:mc="http://schemas.openxmlformats.org/markup-compatibility/2006">
              <mc:Choice xmlns:v="urn:schemas-microsoft-com:vml" Requires="v">
                <p:oleObj spid="_x0000_s82000" name="VISIO" r:id="rId3" imgW="9538716" imgH="7008876" progId="Visio.Drawing.6">
                  <p:embed/>
                </p:oleObj>
              </mc:Choice>
              <mc:Fallback>
                <p:oleObj name="VISIO" r:id="rId3" imgW="9538716" imgH="7008876" progId="Visio.Drawing.6">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128713"/>
                        <a:ext cx="5867400"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24" name="Text Box 4"/>
          <p:cNvSpPr txBox="1">
            <a:spLocks noChangeArrowheads="1"/>
          </p:cNvSpPr>
          <p:nvPr/>
        </p:nvSpPr>
        <p:spPr bwMode="auto">
          <a:xfrm>
            <a:off x="533400" y="5805488"/>
            <a:ext cx="8001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50000"/>
              </a:spcBef>
              <a:spcAft>
                <a:spcPct val="0"/>
              </a:spcAft>
              <a:buClrTx/>
              <a:buSzTx/>
              <a:buFontTx/>
              <a:buChar char="•"/>
            </a:pPr>
            <a:r>
              <a:rPr lang="en-US" altLang="en-US" sz="1800"/>
              <a:t> Same subtree appears in multiple branches</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pPr algn="ctr"/>
            <a:r>
              <a:rPr lang="en-US" dirty="0" smtClean="0"/>
              <a:t>Evaluating a Model</a:t>
            </a:r>
            <a:endParaRPr lang="en-US" dirty="0"/>
          </a:p>
        </p:txBody>
      </p:sp>
      <p:sp>
        <p:nvSpPr>
          <p:cNvPr id="4" name="Subtitle 3"/>
          <p:cNvSpPr>
            <a:spLocks noGrp="1"/>
          </p:cNvSpPr>
          <p:nvPr>
            <p:ph type="subTitle" idx="1"/>
          </p:nvPr>
        </p:nvSpPr>
        <p:spPr/>
        <p:txBody>
          <a:bodyPr/>
          <a:lstStyle/>
          <a:p>
            <a:r>
              <a:rPr lang="en-US" dirty="0" smtClean="0"/>
              <a:t>Sec. 4.5</a:t>
            </a:r>
            <a:endParaRPr lang="en-US" dirty="0"/>
          </a:p>
        </p:txBody>
      </p:sp>
    </p:spTree>
    <p:extLst>
      <p:ext uri="{BB962C8B-B14F-4D97-AF65-F5344CB8AC3E}">
        <p14:creationId xmlns:p14="http://schemas.microsoft.com/office/powerpoint/2010/main" val="286811267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altLang="en-US" smtClean="0"/>
              <a:t>Model Evaluation</a:t>
            </a:r>
          </a:p>
        </p:txBody>
      </p:sp>
      <p:sp>
        <p:nvSpPr>
          <p:cNvPr id="82947" name="Rectangle 3"/>
          <p:cNvSpPr>
            <a:spLocks noGrp="1" noChangeArrowheads="1"/>
          </p:cNvSpPr>
          <p:nvPr>
            <p:ph type="body" idx="1"/>
          </p:nvPr>
        </p:nvSpPr>
        <p:spPr/>
        <p:txBody>
          <a:bodyPr/>
          <a:lstStyle/>
          <a:p>
            <a:r>
              <a:rPr lang="en-US" altLang="en-US" dirty="0" smtClean="0"/>
              <a:t>Metrics for Performance Evaluation</a:t>
            </a:r>
          </a:p>
          <a:p>
            <a:pPr lvl="1"/>
            <a:r>
              <a:rPr lang="en-US" altLang="en-US" dirty="0" smtClean="0"/>
              <a:t>How to evaluate the performance of a model?</a:t>
            </a:r>
          </a:p>
          <a:p>
            <a:pPr lvl="1">
              <a:buFont typeface="Arial" charset="0"/>
              <a:buNone/>
            </a:pPr>
            <a:endParaRPr lang="en-US" altLang="en-US" dirty="0" smtClean="0"/>
          </a:p>
          <a:p>
            <a:r>
              <a:rPr lang="en-US" altLang="en-US" dirty="0" smtClean="0"/>
              <a:t>Methods for Performance Evaluation</a:t>
            </a:r>
          </a:p>
          <a:p>
            <a:pPr lvl="1"/>
            <a:r>
              <a:rPr lang="en-US" altLang="en-US" dirty="0" smtClean="0"/>
              <a:t>How to obtain reliable estimates?</a:t>
            </a:r>
          </a:p>
          <a:p>
            <a:pPr lvl="1"/>
            <a:endParaRPr lang="en-US" altLang="en-US" dirty="0" smtClean="0"/>
          </a:p>
          <a:p>
            <a:pPr lvl="1"/>
            <a:endParaRPr lang="en-US" altLang="en-US" dirty="0" smtClean="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altLang="en-US" smtClean="0"/>
              <a:t>Model Evaluation</a:t>
            </a:r>
          </a:p>
        </p:txBody>
      </p:sp>
      <p:sp>
        <p:nvSpPr>
          <p:cNvPr id="83971" name="Rectangle 3"/>
          <p:cNvSpPr>
            <a:spLocks noGrp="1" noChangeArrowheads="1"/>
          </p:cNvSpPr>
          <p:nvPr>
            <p:ph type="body" idx="1"/>
          </p:nvPr>
        </p:nvSpPr>
        <p:spPr/>
        <p:txBody>
          <a:bodyPr/>
          <a:lstStyle/>
          <a:p>
            <a:r>
              <a:rPr lang="en-US" altLang="en-US" dirty="0" smtClean="0">
                <a:solidFill>
                  <a:srgbClr val="FF0000"/>
                </a:solidFill>
              </a:rPr>
              <a:t>Metrics for Performance Evaluation</a:t>
            </a:r>
          </a:p>
          <a:p>
            <a:pPr lvl="1"/>
            <a:r>
              <a:rPr lang="en-US" altLang="en-US" dirty="0" smtClean="0"/>
              <a:t>How to evaluate the performance of a model?</a:t>
            </a:r>
          </a:p>
          <a:p>
            <a:pPr lvl="1">
              <a:buFont typeface="Arial" charset="0"/>
              <a:buNone/>
            </a:pPr>
            <a:endParaRPr lang="en-US" altLang="en-US" dirty="0" smtClean="0"/>
          </a:p>
          <a:p>
            <a:r>
              <a:rPr lang="en-US" altLang="en-US" dirty="0" smtClean="0"/>
              <a:t>Methods for Performance Evaluation</a:t>
            </a:r>
          </a:p>
          <a:p>
            <a:pPr lvl="1"/>
            <a:r>
              <a:rPr lang="en-US" altLang="en-US" dirty="0" smtClean="0"/>
              <a:t>How to obtain reliable estimates?</a:t>
            </a:r>
          </a:p>
          <a:p>
            <a:pPr lvl="1"/>
            <a:endParaRPr lang="en-US" altLang="en-US" dirty="0" smtClean="0"/>
          </a:p>
          <a:p>
            <a:pPr lvl="1"/>
            <a:endParaRPr lang="en-US" altLang="en-US" dirty="0" smtClean="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altLang="en-US" smtClean="0"/>
              <a:t>Metrics for Performance Evaluation</a:t>
            </a:r>
          </a:p>
        </p:txBody>
      </p:sp>
      <p:sp>
        <p:nvSpPr>
          <p:cNvPr id="84995" name="Rectangle 3"/>
          <p:cNvSpPr>
            <a:spLocks noGrp="1" noChangeArrowheads="1"/>
          </p:cNvSpPr>
          <p:nvPr>
            <p:ph type="body" idx="1"/>
          </p:nvPr>
        </p:nvSpPr>
        <p:spPr/>
        <p:txBody>
          <a:bodyPr/>
          <a:lstStyle/>
          <a:p>
            <a:r>
              <a:rPr lang="en-US" altLang="en-US" smtClean="0"/>
              <a:t>Focus on the predictive capability of a model</a:t>
            </a:r>
          </a:p>
          <a:p>
            <a:pPr lvl="1"/>
            <a:r>
              <a:rPr lang="en-US" altLang="en-US" smtClean="0"/>
              <a:t>Rather than how fast it takes to classify or build models, scalability, etc.</a:t>
            </a:r>
          </a:p>
          <a:p>
            <a:r>
              <a:rPr lang="en-US" altLang="en-US" smtClean="0"/>
              <a:t>Confusion Matrix:</a:t>
            </a:r>
          </a:p>
        </p:txBody>
      </p:sp>
      <p:graphicFrame>
        <p:nvGraphicFramePr>
          <p:cNvPr id="963588" name="Group 4"/>
          <p:cNvGraphicFramePr>
            <a:graphicFrameLocks noGrp="1"/>
          </p:cNvGraphicFramePr>
          <p:nvPr/>
        </p:nvGraphicFramePr>
        <p:xfrm>
          <a:off x="381000" y="3378200"/>
          <a:ext cx="6096000" cy="2794000"/>
        </p:xfrm>
        <a:graphic>
          <a:graphicData uri="http://schemas.openxmlformats.org/drawingml/2006/table">
            <a:tbl>
              <a:tblPr/>
              <a:tblGrid>
                <a:gridCol w="1524000"/>
                <a:gridCol w="1524000"/>
                <a:gridCol w="1524000"/>
                <a:gridCol w="1524000"/>
              </a:tblGrid>
              <a:tr h="660400">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endParaRPr kumimoji="0" lang="en-US" altLang="en-US"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2400" b="0" i="0" u="none" strike="noStrike" cap="none" normalizeH="0" baseline="0" smtClean="0">
                          <a:ln>
                            <a:noFill/>
                          </a:ln>
                          <a:solidFill>
                            <a:schemeClr val="tx1"/>
                          </a:solidFill>
                          <a:effectLst/>
                          <a:latin typeface="Arial" charset="0"/>
                        </a:rPr>
                        <a:t>PREDICTED CLASS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en-US"/>
                    </a:p>
                  </a:txBody>
                  <a:tcPr/>
                </a:tc>
                <a:tc hMerge="1">
                  <a:txBody>
                    <a:bodyPr/>
                    <a:lstStyle/>
                    <a:p>
                      <a:endParaRPr lang="en-US"/>
                    </a:p>
                  </a:txBody>
                  <a:tcPr/>
                </a:tc>
              </a:tr>
              <a:tr h="685800">
                <a:tc rowSpan="3">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2400" b="0" i="0" u="none" strike="noStrike" cap="none" normalizeH="0" baseline="0" smtClean="0">
                          <a:ln>
                            <a:noFill/>
                          </a:ln>
                          <a:solidFill>
                            <a:schemeClr val="tx1"/>
                          </a:solidFill>
                          <a:effectLst/>
                          <a:latin typeface="Arial" charset="0"/>
                        </a:rPr>
                        <a:t/>
                      </a:r>
                      <a:br>
                        <a:rPr kumimoji="0" lang="en-US" altLang="en-US" sz="2400" b="0" i="0" u="none" strike="noStrike" cap="none" normalizeH="0" baseline="0" smtClean="0">
                          <a:ln>
                            <a:noFill/>
                          </a:ln>
                          <a:solidFill>
                            <a:schemeClr val="tx1"/>
                          </a:solidFill>
                          <a:effectLst/>
                          <a:latin typeface="Arial" charset="0"/>
                        </a:rPr>
                      </a:br>
                      <a:endParaRPr kumimoji="0" lang="en-US" altLang="en-US" sz="2400" b="0"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2400" b="0" i="0" u="none" strike="noStrike" cap="none" normalizeH="0" baseline="0" smtClean="0">
                          <a:ln>
                            <a:noFill/>
                          </a:ln>
                          <a:solidFill>
                            <a:schemeClr val="tx1"/>
                          </a:solidFill>
                          <a:effectLst/>
                          <a:latin typeface="Arial" charset="0"/>
                        </a:rPr>
                        <a:t>ACTUAL</a:t>
                      </a:r>
                      <a:br>
                        <a:rPr kumimoji="0" lang="en-US" altLang="en-US" sz="2400" b="0" i="0" u="none" strike="noStrike" cap="none" normalizeH="0" baseline="0" smtClean="0">
                          <a:ln>
                            <a:noFill/>
                          </a:ln>
                          <a:solidFill>
                            <a:schemeClr val="tx1"/>
                          </a:solidFill>
                          <a:effectLst/>
                          <a:latin typeface="Arial" charset="0"/>
                        </a:rPr>
                      </a:br>
                      <a:r>
                        <a:rPr kumimoji="0" lang="en-US" altLang="en-US" sz="2400" b="0" i="0" u="none" strike="noStrike" cap="none" normalizeH="0" baseline="0" smtClean="0">
                          <a:ln>
                            <a:noFill/>
                          </a:ln>
                          <a:solidFill>
                            <a:schemeClr val="tx1"/>
                          </a:solidFill>
                          <a:effectLst/>
                          <a:latin typeface="Arial" charset="0"/>
                        </a:rPr>
                        <a:t>CLASS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endParaRPr kumimoji="0" lang="en-US" altLang="en-US"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2000" b="0" i="0" u="none" strike="noStrike" cap="none" normalizeH="0" baseline="0" smtClean="0">
                          <a:ln>
                            <a:noFill/>
                          </a:ln>
                          <a:solidFill>
                            <a:schemeClr val="tx1"/>
                          </a:solidFill>
                          <a:effectLst/>
                          <a:latin typeface="Arial" charset="0"/>
                        </a:rPr>
                        <a:t>Class=Yes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2000" b="0" i="0" u="none" strike="noStrike" cap="none" normalizeH="0" baseline="0" smtClean="0">
                          <a:ln>
                            <a:noFill/>
                          </a:ln>
                          <a:solidFill>
                            <a:schemeClr val="tx1"/>
                          </a:solidFill>
                          <a:effectLst/>
                          <a:latin typeface="Arial" charset="0"/>
                        </a:rPr>
                        <a:t>Class=No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3100">
                <a:tc vMerge="1">
                  <a:txBody>
                    <a:bodyPr/>
                    <a:lstStyle/>
                    <a:p>
                      <a:endParaRPr lang="en-US"/>
                    </a:p>
                  </a:txBody>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2000" b="0" i="0" u="none" strike="noStrike" cap="none" normalizeH="0" baseline="0" smtClean="0">
                          <a:ln>
                            <a:noFill/>
                          </a:ln>
                          <a:solidFill>
                            <a:schemeClr val="tx1"/>
                          </a:solidFill>
                          <a:effectLst/>
                          <a:latin typeface="Arial" charset="0"/>
                        </a:rPr>
                        <a:t>Class=Yes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2000" b="0" i="0" u="none" strike="noStrike" cap="none" normalizeH="0" baseline="0" smtClean="0">
                          <a:ln>
                            <a:noFill/>
                          </a:ln>
                          <a:solidFill>
                            <a:schemeClr val="tx1"/>
                          </a:solidFill>
                          <a:effectLst/>
                          <a:latin typeface="Arial"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2000" b="0" i="0" u="none" strike="noStrike" cap="none" normalizeH="0" baseline="0" smtClean="0">
                          <a:ln>
                            <a:noFill/>
                          </a:ln>
                          <a:solidFill>
                            <a:schemeClr val="tx1"/>
                          </a:solidFill>
                          <a:effectLst/>
                          <a:latin typeface="Arial" charset="0"/>
                        </a:rPr>
                        <a:t>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4700">
                <a:tc vMerge="1">
                  <a:txBody>
                    <a:bodyPr/>
                    <a:lstStyle/>
                    <a:p>
                      <a:endParaRPr lang="en-US"/>
                    </a:p>
                  </a:txBody>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2000" b="0" i="0" u="none" strike="noStrike" cap="none" normalizeH="0" baseline="0" smtClean="0">
                          <a:ln>
                            <a:noFill/>
                          </a:ln>
                          <a:solidFill>
                            <a:schemeClr val="tx1"/>
                          </a:solidFill>
                          <a:effectLst/>
                          <a:latin typeface="Arial" charset="0"/>
                        </a:rPr>
                        <a:t>Class=No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2000" b="0" i="0" u="none" strike="noStrike" cap="none" normalizeH="0" baseline="0" smtClean="0">
                          <a:ln>
                            <a:noFill/>
                          </a:ln>
                          <a:solidFill>
                            <a:schemeClr val="tx1"/>
                          </a:solidFill>
                          <a:effectLst/>
                          <a:latin typeface="Arial"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2000" b="0" i="0" u="none" strike="noStrike" cap="none" normalizeH="0" baseline="0" smtClean="0">
                          <a:ln>
                            <a:noFill/>
                          </a:ln>
                          <a:solidFill>
                            <a:schemeClr val="tx1"/>
                          </a:solidFill>
                          <a:effectLst/>
                          <a:latin typeface="Arial" charset="0"/>
                        </a:rPr>
                        <a:t>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5019" name="Text Box 27"/>
          <p:cNvSpPr txBox="1">
            <a:spLocks noChangeArrowheads="1"/>
          </p:cNvSpPr>
          <p:nvPr/>
        </p:nvSpPr>
        <p:spPr bwMode="auto">
          <a:xfrm>
            <a:off x="6629400" y="4292600"/>
            <a:ext cx="2209800" cy="126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50000"/>
              </a:spcBef>
              <a:spcAft>
                <a:spcPct val="0"/>
              </a:spcAft>
              <a:buClrTx/>
              <a:buSzTx/>
              <a:buFontTx/>
              <a:buNone/>
            </a:pPr>
            <a:r>
              <a:rPr lang="en-US" altLang="en-US" sz="1400"/>
              <a:t>a: TP (true positive)</a:t>
            </a:r>
          </a:p>
          <a:p>
            <a:pPr>
              <a:spcBef>
                <a:spcPct val="50000"/>
              </a:spcBef>
              <a:spcAft>
                <a:spcPct val="0"/>
              </a:spcAft>
              <a:buClrTx/>
              <a:buSzTx/>
              <a:buFontTx/>
              <a:buNone/>
            </a:pPr>
            <a:r>
              <a:rPr lang="en-US" altLang="en-US" sz="1400"/>
              <a:t>b: FN (false negative)</a:t>
            </a:r>
          </a:p>
          <a:p>
            <a:pPr>
              <a:spcBef>
                <a:spcPct val="50000"/>
              </a:spcBef>
              <a:spcAft>
                <a:spcPct val="0"/>
              </a:spcAft>
              <a:buClrTx/>
              <a:buSzTx/>
              <a:buFontTx/>
              <a:buNone/>
            </a:pPr>
            <a:r>
              <a:rPr lang="en-US" altLang="en-US" sz="1400"/>
              <a:t>c: FP (false positive)</a:t>
            </a:r>
          </a:p>
          <a:p>
            <a:pPr>
              <a:spcBef>
                <a:spcPct val="50000"/>
              </a:spcBef>
              <a:spcAft>
                <a:spcPct val="0"/>
              </a:spcAft>
              <a:buClrTx/>
              <a:buSzTx/>
              <a:buFontTx/>
              <a:buNone/>
            </a:pPr>
            <a:r>
              <a:rPr lang="en-US" altLang="en-US" sz="1400"/>
              <a:t>d: TN (true negative)</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altLang="en-US" smtClean="0"/>
              <a:t>Metrics for Performance Evaluation…</a:t>
            </a:r>
          </a:p>
        </p:txBody>
      </p:sp>
      <p:sp>
        <p:nvSpPr>
          <p:cNvPr id="86019" name="Rectangle 3"/>
          <p:cNvSpPr>
            <a:spLocks noGrp="1" noChangeArrowheads="1"/>
          </p:cNvSpPr>
          <p:nvPr>
            <p:ph type="body" idx="1"/>
          </p:nvPr>
        </p:nvSpPr>
        <p:spPr/>
        <p:txBody>
          <a:bodyPr/>
          <a:lstStyle/>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a:p>
            <a:r>
              <a:rPr lang="en-US" altLang="en-US" smtClean="0"/>
              <a:t>Most widely-used metric:</a:t>
            </a:r>
          </a:p>
          <a:p>
            <a:endParaRPr lang="en-US" altLang="en-US" smtClean="0"/>
          </a:p>
        </p:txBody>
      </p:sp>
      <p:graphicFrame>
        <p:nvGraphicFramePr>
          <p:cNvPr id="964612" name="Group 4"/>
          <p:cNvGraphicFramePr>
            <a:graphicFrameLocks noGrp="1"/>
          </p:cNvGraphicFramePr>
          <p:nvPr/>
        </p:nvGraphicFramePr>
        <p:xfrm>
          <a:off x="1524000" y="1219200"/>
          <a:ext cx="6096000" cy="2822575"/>
        </p:xfrm>
        <a:graphic>
          <a:graphicData uri="http://schemas.openxmlformats.org/drawingml/2006/table">
            <a:tbl>
              <a:tblPr/>
              <a:tblGrid>
                <a:gridCol w="1524000"/>
                <a:gridCol w="1524000"/>
                <a:gridCol w="1524000"/>
                <a:gridCol w="1524000"/>
              </a:tblGrid>
              <a:tr h="660549">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endParaRPr kumimoji="0" lang="en-US" altLang="en-US" sz="2400" b="0" i="0" u="none" strike="noStrike" cap="none" normalizeH="0" baseline="0" smtClean="0">
                        <a:ln>
                          <a:noFill/>
                        </a:ln>
                        <a:solidFill>
                          <a:schemeClr val="tx1"/>
                        </a:solidFill>
                        <a:effectLst/>
                        <a:latin typeface="Arial" charset="0"/>
                      </a:endParaRP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2400" b="0" i="0" u="none" strike="noStrike" cap="none" normalizeH="0" baseline="0" smtClean="0">
                          <a:ln>
                            <a:noFill/>
                          </a:ln>
                          <a:solidFill>
                            <a:schemeClr val="tx1"/>
                          </a:solidFill>
                          <a:effectLst/>
                          <a:latin typeface="Arial" charset="0"/>
                        </a:rPr>
                        <a:t>PREDICTED CLASS</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en-US"/>
                    </a:p>
                  </a:txBody>
                  <a:tcPr/>
                </a:tc>
                <a:tc hMerge="1">
                  <a:txBody>
                    <a:bodyPr/>
                    <a:lstStyle/>
                    <a:p>
                      <a:endParaRPr lang="en-US"/>
                    </a:p>
                  </a:txBody>
                  <a:tcPr/>
                </a:tc>
              </a:tr>
              <a:tr h="685954">
                <a:tc rowSpan="3">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2400" b="0" i="0" u="none" strike="noStrike" cap="none" normalizeH="0" baseline="0" smtClean="0">
                          <a:ln>
                            <a:noFill/>
                          </a:ln>
                          <a:solidFill>
                            <a:schemeClr val="tx1"/>
                          </a:solidFill>
                          <a:effectLst/>
                          <a:latin typeface="Arial" charset="0"/>
                        </a:rPr>
                        <a:t/>
                      </a:r>
                      <a:br>
                        <a:rPr kumimoji="0" lang="en-US" altLang="en-US" sz="2400" b="0" i="0" u="none" strike="noStrike" cap="none" normalizeH="0" baseline="0" smtClean="0">
                          <a:ln>
                            <a:noFill/>
                          </a:ln>
                          <a:solidFill>
                            <a:schemeClr val="tx1"/>
                          </a:solidFill>
                          <a:effectLst/>
                          <a:latin typeface="Arial" charset="0"/>
                        </a:rPr>
                      </a:br>
                      <a:endParaRPr kumimoji="0" lang="en-US" altLang="en-US" sz="2400" b="0"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2400" b="0" i="0" u="none" strike="noStrike" cap="none" normalizeH="0" baseline="0" smtClean="0">
                          <a:ln>
                            <a:noFill/>
                          </a:ln>
                          <a:solidFill>
                            <a:schemeClr val="tx1"/>
                          </a:solidFill>
                          <a:effectLst/>
                          <a:latin typeface="Arial" charset="0"/>
                        </a:rPr>
                        <a:t>ACTUAL</a:t>
                      </a:r>
                      <a:br>
                        <a:rPr kumimoji="0" lang="en-US" altLang="en-US" sz="2400" b="0" i="0" u="none" strike="noStrike" cap="none" normalizeH="0" baseline="0" smtClean="0">
                          <a:ln>
                            <a:noFill/>
                          </a:ln>
                          <a:solidFill>
                            <a:schemeClr val="tx1"/>
                          </a:solidFill>
                          <a:effectLst/>
                          <a:latin typeface="Arial" charset="0"/>
                        </a:rPr>
                      </a:br>
                      <a:r>
                        <a:rPr kumimoji="0" lang="en-US" altLang="en-US" sz="2400" b="0" i="0" u="none" strike="noStrike" cap="none" normalizeH="0" baseline="0" smtClean="0">
                          <a:ln>
                            <a:noFill/>
                          </a:ln>
                          <a:solidFill>
                            <a:schemeClr val="tx1"/>
                          </a:solidFill>
                          <a:effectLst/>
                          <a:latin typeface="Arial" charset="0"/>
                        </a:rPr>
                        <a:t>CLASS</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endParaRPr kumimoji="0" lang="en-US" altLang="en-US" sz="2000" b="0" i="0" u="none" strike="noStrike" cap="none" normalizeH="0" baseline="0" smtClean="0">
                        <a:ln>
                          <a:noFill/>
                        </a:ln>
                        <a:solidFill>
                          <a:schemeClr val="tx1"/>
                        </a:solidFill>
                        <a:effectLst/>
                        <a:latin typeface="Arial" charset="0"/>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2000" b="0" i="0" u="none" strike="noStrike" cap="none" normalizeH="0" baseline="0" smtClean="0">
                          <a:ln>
                            <a:noFill/>
                          </a:ln>
                          <a:solidFill>
                            <a:schemeClr val="tx1"/>
                          </a:solidFill>
                          <a:effectLst/>
                          <a:latin typeface="Arial" charset="0"/>
                        </a:rPr>
                        <a:t>Class=Yes</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2000" b="0" i="0" u="none" strike="noStrike" cap="none" normalizeH="0" baseline="0" smtClean="0">
                          <a:ln>
                            <a:noFill/>
                          </a:ln>
                          <a:solidFill>
                            <a:schemeClr val="tx1"/>
                          </a:solidFill>
                          <a:effectLst/>
                          <a:latin typeface="Arial" charset="0"/>
                        </a:rPr>
                        <a:t>Class=No</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1198">
                <a:tc vMerge="1">
                  <a:txBody>
                    <a:bodyPr/>
                    <a:lstStyle/>
                    <a:p>
                      <a:endParaRPr lang="en-US"/>
                    </a:p>
                  </a:txBody>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2000" b="0" i="0" u="none" strike="noStrike" cap="none" normalizeH="0" baseline="0" smtClean="0">
                          <a:ln>
                            <a:noFill/>
                          </a:ln>
                          <a:solidFill>
                            <a:schemeClr val="tx1"/>
                          </a:solidFill>
                          <a:effectLst/>
                          <a:latin typeface="Arial" charset="0"/>
                        </a:rPr>
                        <a:t>Class=Yes</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2000" b="0" i="0" u="none" strike="noStrike" cap="none" normalizeH="0" baseline="0" smtClean="0">
                          <a:ln>
                            <a:noFill/>
                          </a:ln>
                          <a:solidFill>
                            <a:schemeClr val="tx1"/>
                          </a:solidFill>
                          <a:effectLst/>
                          <a:latin typeface="Arial" charset="0"/>
                        </a:rPr>
                        <a:t>a</a:t>
                      </a:r>
                      <a:br>
                        <a:rPr kumimoji="0" lang="en-US" altLang="en-US" sz="2000" b="0" i="0" u="none" strike="noStrike" cap="none" normalizeH="0" baseline="0" smtClean="0">
                          <a:ln>
                            <a:noFill/>
                          </a:ln>
                          <a:solidFill>
                            <a:schemeClr val="tx1"/>
                          </a:solidFill>
                          <a:effectLst/>
                          <a:latin typeface="Arial" charset="0"/>
                        </a:rPr>
                      </a:br>
                      <a:r>
                        <a:rPr kumimoji="0" lang="en-US" altLang="en-US" sz="2000" b="0" i="0" u="none" strike="noStrike" cap="none" normalizeH="0" baseline="0" smtClean="0">
                          <a:ln>
                            <a:noFill/>
                          </a:ln>
                          <a:solidFill>
                            <a:srgbClr val="FF0000"/>
                          </a:solidFill>
                          <a:effectLst/>
                          <a:latin typeface="Arial" charset="0"/>
                        </a:rPr>
                        <a:t>(TP)</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2000" b="0" i="0" u="none" strike="noStrike" cap="none" normalizeH="0" baseline="0" smtClean="0">
                          <a:ln>
                            <a:noFill/>
                          </a:ln>
                          <a:solidFill>
                            <a:schemeClr val="tx1"/>
                          </a:solidFill>
                          <a:effectLst/>
                          <a:latin typeface="Arial" charset="0"/>
                        </a:rPr>
                        <a:t>b</a:t>
                      </a:r>
                      <a:br>
                        <a:rPr kumimoji="0" lang="en-US" altLang="en-US" sz="2000" b="0" i="0" u="none" strike="noStrike" cap="none" normalizeH="0" baseline="0" smtClean="0">
                          <a:ln>
                            <a:noFill/>
                          </a:ln>
                          <a:solidFill>
                            <a:schemeClr val="tx1"/>
                          </a:solidFill>
                          <a:effectLst/>
                          <a:latin typeface="Arial" charset="0"/>
                        </a:rPr>
                      </a:br>
                      <a:r>
                        <a:rPr kumimoji="0" lang="en-US" altLang="en-US" sz="2000" b="0" i="0" u="none" strike="noStrike" cap="none" normalizeH="0" baseline="0" smtClean="0">
                          <a:ln>
                            <a:noFill/>
                          </a:ln>
                          <a:solidFill>
                            <a:srgbClr val="FF0000"/>
                          </a:solidFill>
                          <a:effectLst/>
                          <a:latin typeface="Arial" charset="0"/>
                        </a:rPr>
                        <a:t>(FN)</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4874">
                <a:tc vMerge="1">
                  <a:txBody>
                    <a:bodyPr/>
                    <a:lstStyle/>
                    <a:p>
                      <a:endParaRPr lang="en-US"/>
                    </a:p>
                  </a:txBody>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2000" b="0" i="0" u="none" strike="noStrike" cap="none" normalizeH="0" baseline="0" smtClean="0">
                          <a:ln>
                            <a:noFill/>
                          </a:ln>
                          <a:solidFill>
                            <a:schemeClr val="tx1"/>
                          </a:solidFill>
                          <a:effectLst/>
                          <a:latin typeface="Arial" charset="0"/>
                        </a:rPr>
                        <a:t>Class=No</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2000" b="0" i="0" u="none" strike="noStrike" cap="none" normalizeH="0" baseline="0" smtClean="0">
                          <a:ln>
                            <a:noFill/>
                          </a:ln>
                          <a:solidFill>
                            <a:schemeClr val="tx1"/>
                          </a:solidFill>
                          <a:effectLst/>
                          <a:latin typeface="Arial" charset="0"/>
                        </a:rPr>
                        <a:t>c</a:t>
                      </a:r>
                      <a:br>
                        <a:rPr kumimoji="0" lang="en-US" altLang="en-US" sz="2000" b="0" i="0" u="none" strike="noStrike" cap="none" normalizeH="0" baseline="0" smtClean="0">
                          <a:ln>
                            <a:noFill/>
                          </a:ln>
                          <a:solidFill>
                            <a:schemeClr val="tx1"/>
                          </a:solidFill>
                          <a:effectLst/>
                          <a:latin typeface="Arial" charset="0"/>
                        </a:rPr>
                      </a:br>
                      <a:r>
                        <a:rPr kumimoji="0" lang="en-US" altLang="en-US" sz="2000" b="0" i="0" u="none" strike="noStrike" cap="none" normalizeH="0" baseline="0" smtClean="0">
                          <a:ln>
                            <a:noFill/>
                          </a:ln>
                          <a:solidFill>
                            <a:srgbClr val="FF0000"/>
                          </a:solidFill>
                          <a:effectLst/>
                          <a:latin typeface="Arial" charset="0"/>
                        </a:rPr>
                        <a:t>(FP)</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2000" b="0" i="0" u="none" strike="noStrike" cap="none" normalizeH="0" baseline="0" dirty="0" smtClean="0">
                          <a:ln>
                            <a:noFill/>
                          </a:ln>
                          <a:solidFill>
                            <a:schemeClr val="tx1"/>
                          </a:solidFill>
                          <a:effectLst/>
                          <a:latin typeface="Arial" charset="0"/>
                        </a:rPr>
                        <a:t>d</a:t>
                      </a:r>
                      <a:br>
                        <a:rPr kumimoji="0" lang="en-US" altLang="en-US" sz="2000" b="0" i="0" u="none" strike="noStrike" cap="none" normalizeH="0" baseline="0" dirty="0" smtClean="0">
                          <a:ln>
                            <a:noFill/>
                          </a:ln>
                          <a:solidFill>
                            <a:schemeClr val="tx1"/>
                          </a:solidFill>
                          <a:effectLst/>
                          <a:latin typeface="Arial" charset="0"/>
                        </a:rPr>
                      </a:br>
                      <a:r>
                        <a:rPr kumimoji="0" lang="en-US" altLang="en-US" sz="2000" b="0" i="0" u="none" strike="noStrike" cap="none" normalizeH="0" baseline="0" dirty="0" smtClean="0">
                          <a:ln>
                            <a:noFill/>
                          </a:ln>
                          <a:solidFill>
                            <a:srgbClr val="FF0000"/>
                          </a:solidFill>
                          <a:effectLst/>
                          <a:latin typeface="Arial" charset="0"/>
                        </a:rPr>
                        <a:t>(TN)</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86043" name="Object 27"/>
          <p:cNvGraphicFramePr>
            <a:graphicFrameLocks noChangeAspect="1"/>
          </p:cNvGraphicFramePr>
          <p:nvPr/>
        </p:nvGraphicFramePr>
        <p:xfrm>
          <a:off x="609600" y="5105400"/>
          <a:ext cx="7583488" cy="969963"/>
        </p:xfrm>
        <a:graphic>
          <a:graphicData uri="http://schemas.openxmlformats.org/presentationml/2006/ole">
            <mc:AlternateContent xmlns:mc="http://schemas.openxmlformats.org/markup-compatibility/2006">
              <mc:Choice xmlns:v="urn:schemas-microsoft-com:vml" Requires="v">
                <p:oleObj spid="_x0000_s86119" name="Equation" r:id="rId3" imgW="5664200" imgH="723900" progId="Equation.3">
                  <p:embed/>
                </p:oleObj>
              </mc:Choice>
              <mc:Fallback>
                <p:oleObj name="Equation" r:id="rId3" imgW="5664200" imgH="723900" progId="Equation.3">
                  <p:embed/>
                  <p:pic>
                    <p:nvPicPr>
                      <p:cNvPr id="0" name="Object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5105400"/>
                        <a:ext cx="7583488" cy="969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altLang="en-US" smtClean="0"/>
              <a:t>Limitation of Accuracy</a:t>
            </a:r>
          </a:p>
        </p:txBody>
      </p:sp>
      <p:sp>
        <p:nvSpPr>
          <p:cNvPr id="87043" name="Rectangle 3"/>
          <p:cNvSpPr>
            <a:spLocks noGrp="1" noChangeArrowheads="1"/>
          </p:cNvSpPr>
          <p:nvPr>
            <p:ph type="body" idx="1"/>
          </p:nvPr>
        </p:nvSpPr>
        <p:spPr/>
        <p:txBody>
          <a:bodyPr/>
          <a:lstStyle/>
          <a:p>
            <a:r>
              <a:rPr lang="en-US" altLang="en-US" smtClean="0"/>
              <a:t>Consider a 2-class problem</a:t>
            </a:r>
          </a:p>
          <a:p>
            <a:pPr lvl="1"/>
            <a:r>
              <a:rPr lang="en-US" altLang="en-US" smtClean="0"/>
              <a:t>Number of Class 0 examples = 9990</a:t>
            </a:r>
          </a:p>
          <a:p>
            <a:pPr lvl="1"/>
            <a:r>
              <a:rPr lang="en-US" altLang="en-US" smtClean="0"/>
              <a:t>Number of Class 1 examples = 10</a:t>
            </a:r>
          </a:p>
          <a:p>
            <a:pPr lvl="1"/>
            <a:endParaRPr lang="en-US" altLang="en-US" smtClean="0"/>
          </a:p>
          <a:p>
            <a:endParaRPr lang="en-US" altLang="en-US" smtClean="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altLang="en-US" smtClean="0"/>
              <a:t>Limitation of Accuracy</a:t>
            </a:r>
          </a:p>
        </p:txBody>
      </p:sp>
      <p:sp>
        <p:nvSpPr>
          <p:cNvPr id="88067" name="Rectangle 3"/>
          <p:cNvSpPr>
            <a:spLocks noGrp="1" noChangeArrowheads="1"/>
          </p:cNvSpPr>
          <p:nvPr>
            <p:ph type="body" idx="1"/>
          </p:nvPr>
        </p:nvSpPr>
        <p:spPr/>
        <p:txBody>
          <a:bodyPr/>
          <a:lstStyle/>
          <a:p>
            <a:r>
              <a:rPr lang="en-US" altLang="en-US" smtClean="0"/>
              <a:t>Consider a 2-class problem</a:t>
            </a:r>
          </a:p>
          <a:p>
            <a:pPr lvl="1"/>
            <a:r>
              <a:rPr lang="en-US" altLang="en-US" smtClean="0"/>
              <a:t>Number of Class 0 examples = 9990</a:t>
            </a:r>
          </a:p>
          <a:p>
            <a:pPr lvl="1"/>
            <a:r>
              <a:rPr lang="en-US" altLang="en-US" smtClean="0"/>
              <a:t>Number of Class 1 examples = 10</a:t>
            </a:r>
          </a:p>
          <a:p>
            <a:pPr lvl="1"/>
            <a:endParaRPr lang="en-US" altLang="en-US" smtClean="0"/>
          </a:p>
          <a:p>
            <a:r>
              <a:rPr lang="en-US" altLang="en-US" smtClean="0"/>
              <a:t>If model predicts everything to be class 0, accuracy is 9990/10000 = 99.9 %</a:t>
            </a:r>
          </a:p>
          <a:p>
            <a:pPr lvl="1"/>
            <a:r>
              <a:rPr lang="en-US" altLang="en-US" smtClean="0"/>
              <a:t>Accuracy is misleading because model does not detect any class 1 example</a:t>
            </a:r>
          </a:p>
          <a:p>
            <a:endParaRPr lang="en-US" altLang="en-US" smtClean="0"/>
          </a:p>
          <a:p>
            <a:endParaRPr lang="en-US" altLang="en-US"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smtClean="0"/>
              <a:t>Decision Tree Classification Task</a:t>
            </a:r>
          </a:p>
        </p:txBody>
      </p:sp>
      <p:graphicFrame>
        <p:nvGraphicFramePr>
          <p:cNvPr id="9219" name="Object 3"/>
          <p:cNvGraphicFramePr>
            <a:graphicFrameLocks noGrp="1" noChangeAspect="1"/>
          </p:cNvGraphicFramePr>
          <p:nvPr>
            <p:ph idx="1"/>
          </p:nvPr>
        </p:nvGraphicFramePr>
        <p:xfrm>
          <a:off x="1093788" y="1143000"/>
          <a:ext cx="6951662" cy="5181600"/>
        </p:xfrm>
        <a:graphic>
          <a:graphicData uri="http://schemas.openxmlformats.org/presentationml/2006/ole">
            <mc:AlternateContent xmlns:mc="http://schemas.openxmlformats.org/markup-compatibility/2006">
              <mc:Choice xmlns:v="urn:schemas-microsoft-com:vml" Requires="v">
                <p:oleObj spid="_x0000_s9297" name="Visio" r:id="rId3" imgW="8424875" imgH="6279741" progId="Visio.Drawing.6">
                  <p:embed/>
                </p:oleObj>
              </mc:Choice>
              <mc:Fallback>
                <p:oleObj name="Visio" r:id="rId3" imgW="8424875" imgH="6279741" progId="Visio.Drawing.6">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3788" y="1143000"/>
                        <a:ext cx="6951662"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0" name="Line 4"/>
          <p:cNvSpPr>
            <a:spLocks noChangeShapeType="1"/>
          </p:cNvSpPr>
          <p:nvPr/>
        </p:nvSpPr>
        <p:spPr bwMode="auto">
          <a:xfrm flipH="1" flipV="1">
            <a:off x="6019800" y="4724400"/>
            <a:ext cx="0" cy="685800"/>
          </a:xfrm>
          <a:prstGeom prst="line">
            <a:avLst/>
          </a:prstGeom>
          <a:noFill/>
          <a:ln w="635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1" name="Text Box 5"/>
          <p:cNvSpPr txBox="1">
            <a:spLocks noChangeArrowheads="1"/>
          </p:cNvSpPr>
          <p:nvPr/>
        </p:nvSpPr>
        <p:spPr bwMode="auto">
          <a:xfrm>
            <a:off x="7086600" y="4114800"/>
            <a:ext cx="12192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50000"/>
              </a:spcBef>
              <a:spcAft>
                <a:spcPct val="0"/>
              </a:spcAft>
              <a:buClrTx/>
              <a:buSzTx/>
              <a:buFontTx/>
              <a:buNone/>
            </a:pPr>
            <a:r>
              <a:rPr lang="en-US" altLang="en-US" sz="1400"/>
              <a:t>Decision Tree</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altLang="en-US" smtClean="0"/>
              <a:t>Cost Matrix</a:t>
            </a:r>
          </a:p>
        </p:txBody>
      </p:sp>
      <p:graphicFrame>
        <p:nvGraphicFramePr>
          <p:cNvPr id="966659" name="Group 3"/>
          <p:cNvGraphicFramePr>
            <a:graphicFrameLocks noGrp="1"/>
          </p:cNvGraphicFramePr>
          <p:nvPr/>
        </p:nvGraphicFramePr>
        <p:xfrm>
          <a:off x="1447800" y="1625600"/>
          <a:ext cx="6096000" cy="2794000"/>
        </p:xfrm>
        <a:graphic>
          <a:graphicData uri="http://schemas.openxmlformats.org/drawingml/2006/table">
            <a:tbl>
              <a:tblPr/>
              <a:tblGrid>
                <a:gridCol w="1524000"/>
                <a:gridCol w="1524000"/>
                <a:gridCol w="1524000"/>
                <a:gridCol w="1524000"/>
              </a:tblGrid>
              <a:tr h="660400">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endParaRPr kumimoji="0" lang="en-US" altLang="en-US"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2400" b="0" i="0" u="none" strike="noStrike" cap="none" normalizeH="0" baseline="0" smtClean="0">
                          <a:ln>
                            <a:noFill/>
                          </a:ln>
                          <a:solidFill>
                            <a:schemeClr val="tx1"/>
                          </a:solidFill>
                          <a:effectLst/>
                          <a:latin typeface="Arial" charset="0"/>
                        </a:rPr>
                        <a:t>      PREDICTED CLASS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en-US"/>
                    </a:p>
                  </a:txBody>
                  <a:tcPr/>
                </a:tc>
                <a:tc hMerge="1">
                  <a:txBody>
                    <a:bodyPr/>
                    <a:lstStyle/>
                    <a:p>
                      <a:endParaRPr lang="en-US"/>
                    </a:p>
                  </a:txBody>
                  <a:tcPr/>
                </a:tc>
              </a:tr>
              <a:tr h="685800">
                <a:tc rowSpan="3">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2400" b="0" i="0" u="none" strike="noStrike" cap="none" normalizeH="0" baseline="0" smtClean="0">
                          <a:ln>
                            <a:noFill/>
                          </a:ln>
                          <a:solidFill>
                            <a:schemeClr val="tx1"/>
                          </a:solidFill>
                          <a:effectLst/>
                          <a:latin typeface="Arial" charset="0"/>
                        </a:rPr>
                        <a:t/>
                      </a:r>
                      <a:br>
                        <a:rPr kumimoji="0" lang="en-US" altLang="en-US" sz="2400" b="0" i="0" u="none" strike="noStrike" cap="none" normalizeH="0" baseline="0" smtClean="0">
                          <a:ln>
                            <a:noFill/>
                          </a:ln>
                          <a:solidFill>
                            <a:schemeClr val="tx1"/>
                          </a:solidFill>
                          <a:effectLst/>
                          <a:latin typeface="Arial" charset="0"/>
                        </a:rPr>
                      </a:br>
                      <a:endParaRPr kumimoji="0" lang="en-US" altLang="en-US" sz="2400" b="0"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2400" b="0" i="0" u="none" strike="noStrike" cap="none" normalizeH="0" baseline="0" smtClean="0">
                          <a:ln>
                            <a:noFill/>
                          </a:ln>
                          <a:solidFill>
                            <a:schemeClr val="tx1"/>
                          </a:solidFill>
                          <a:effectLst/>
                          <a:latin typeface="Arial" charset="0"/>
                        </a:rPr>
                        <a:t>ACTUAL</a:t>
                      </a:r>
                      <a:br>
                        <a:rPr kumimoji="0" lang="en-US" altLang="en-US" sz="2400" b="0" i="0" u="none" strike="noStrike" cap="none" normalizeH="0" baseline="0" smtClean="0">
                          <a:ln>
                            <a:noFill/>
                          </a:ln>
                          <a:solidFill>
                            <a:schemeClr val="tx1"/>
                          </a:solidFill>
                          <a:effectLst/>
                          <a:latin typeface="Arial" charset="0"/>
                        </a:rPr>
                      </a:br>
                      <a:r>
                        <a:rPr kumimoji="0" lang="en-US" altLang="en-US" sz="2400" b="0" i="0" u="none" strike="noStrike" cap="none" normalizeH="0" baseline="0" smtClean="0">
                          <a:ln>
                            <a:noFill/>
                          </a:ln>
                          <a:solidFill>
                            <a:schemeClr val="tx1"/>
                          </a:solidFill>
                          <a:effectLst/>
                          <a:latin typeface="Arial" charset="0"/>
                        </a:rPr>
                        <a:t>CLASS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2400" b="0" i="0" u="none" strike="noStrike" cap="none" normalizeH="0" baseline="0" smtClean="0">
                          <a:ln>
                            <a:noFill/>
                          </a:ln>
                          <a:solidFill>
                            <a:schemeClr val="tx1"/>
                          </a:solidFill>
                          <a:effectLst/>
                          <a:latin typeface="Arial" charset="0"/>
                        </a:rPr>
                        <a:t>C(i|j)</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2000" b="1" i="0" u="none" strike="noStrike" cap="none" normalizeH="0" baseline="0" smtClean="0">
                          <a:ln>
                            <a:noFill/>
                          </a:ln>
                          <a:solidFill>
                            <a:schemeClr val="tx1"/>
                          </a:solidFill>
                          <a:effectLst/>
                          <a:latin typeface="Arial" charset="0"/>
                        </a:rPr>
                        <a:t>Class=Yes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2000" b="1" i="0" u="none" strike="noStrike" cap="none" normalizeH="0" baseline="0" smtClean="0">
                          <a:ln>
                            <a:noFill/>
                          </a:ln>
                          <a:solidFill>
                            <a:schemeClr val="tx1"/>
                          </a:solidFill>
                          <a:effectLst/>
                          <a:latin typeface="Arial" charset="0"/>
                        </a:rPr>
                        <a:t>Class=No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r>
              <a:tr h="673100">
                <a:tc vMerge="1">
                  <a:txBody>
                    <a:bodyPr/>
                    <a:lstStyle/>
                    <a:p>
                      <a:endParaRPr lang="en-US"/>
                    </a:p>
                  </a:txBody>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2000" b="1" i="0" u="none" strike="noStrike" cap="none" normalizeH="0" baseline="0" smtClean="0">
                          <a:ln>
                            <a:noFill/>
                          </a:ln>
                          <a:solidFill>
                            <a:schemeClr val="tx1"/>
                          </a:solidFill>
                          <a:effectLst/>
                          <a:latin typeface="Arial" charset="0"/>
                        </a:rPr>
                        <a:t>Class=Yes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2000" b="0" i="0" u="none" strike="noStrike" cap="none" normalizeH="0" baseline="0" smtClean="0">
                          <a:ln>
                            <a:noFill/>
                          </a:ln>
                          <a:solidFill>
                            <a:schemeClr val="tx1"/>
                          </a:solidFill>
                          <a:effectLst/>
                          <a:latin typeface="Arial" charset="0"/>
                        </a:rPr>
                        <a:t>C(Yes|Yes)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2000" b="0" i="0" u="none" strike="noStrike" cap="none" normalizeH="0" baseline="0" smtClean="0">
                          <a:ln>
                            <a:noFill/>
                          </a:ln>
                          <a:solidFill>
                            <a:schemeClr val="tx1"/>
                          </a:solidFill>
                          <a:effectLst/>
                          <a:latin typeface="Arial" charset="0"/>
                        </a:rPr>
                        <a:t>C(No|Yes)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4700">
                <a:tc vMerge="1">
                  <a:txBody>
                    <a:bodyPr/>
                    <a:lstStyle/>
                    <a:p>
                      <a:endParaRPr lang="en-US"/>
                    </a:p>
                  </a:txBody>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2000" b="1" i="0" u="none" strike="noStrike" cap="none" normalizeH="0" baseline="0" smtClean="0">
                          <a:ln>
                            <a:noFill/>
                          </a:ln>
                          <a:solidFill>
                            <a:schemeClr val="tx1"/>
                          </a:solidFill>
                          <a:effectLst/>
                          <a:latin typeface="Arial" charset="0"/>
                        </a:rPr>
                        <a:t>Class=No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2000" b="0" i="0" u="none" strike="noStrike" cap="none" normalizeH="0" baseline="0" smtClean="0">
                          <a:ln>
                            <a:noFill/>
                          </a:ln>
                          <a:solidFill>
                            <a:schemeClr val="tx1"/>
                          </a:solidFill>
                          <a:effectLst/>
                          <a:latin typeface="Arial" charset="0"/>
                        </a:rPr>
                        <a:t>C(Yes|No)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2000" b="0" i="0" u="none" strike="noStrike" cap="none" normalizeH="0" baseline="0" smtClean="0">
                          <a:ln>
                            <a:noFill/>
                          </a:ln>
                          <a:solidFill>
                            <a:schemeClr val="tx1"/>
                          </a:solidFill>
                          <a:effectLst/>
                          <a:latin typeface="Arial" charset="0"/>
                        </a:rPr>
                        <a:t>C(No|No)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9114" name="Rectangle 26"/>
          <p:cNvSpPr>
            <a:spLocks noChangeArrowheads="1"/>
          </p:cNvSpPr>
          <p:nvPr/>
        </p:nvSpPr>
        <p:spPr bwMode="auto">
          <a:xfrm>
            <a:off x="685800" y="5105400"/>
            <a:ext cx="7848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292100" indent="-2921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800100" indent="-34290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50000"/>
              </a:spcBef>
              <a:spcAft>
                <a:spcPct val="0"/>
              </a:spcAft>
              <a:buClrTx/>
              <a:buSzTx/>
              <a:buFontTx/>
              <a:buNone/>
            </a:pPr>
            <a:r>
              <a:rPr lang="en-US" altLang="en-US" sz="2400" b="0"/>
              <a:t>C(i|j): Cost of misclassifying class j example as class i</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026"/>
          <p:cNvSpPr>
            <a:spLocks noGrp="1" noChangeArrowheads="1"/>
          </p:cNvSpPr>
          <p:nvPr>
            <p:ph type="title"/>
          </p:nvPr>
        </p:nvSpPr>
        <p:spPr/>
        <p:txBody>
          <a:bodyPr/>
          <a:lstStyle/>
          <a:p>
            <a:r>
              <a:rPr lang="en-US" altLang="en-US" smtClean="0"/>
              <a:t>Computing Cost of Classification</a:t>
            </a:r>
          </a:p>
        </p:txBody>
      </p:sp>
      <p:graphicFrame>
        <p:nvGraphicFramePr>
          <p:cNvPr id="967683" name="Group 1027"/>
          <p:cNvGraphicFramePr>
            <a:graphicFrameLocks noGrp="1"/>
          </p:cNvGraphicFramePr>
          <p:nvPr/>
        </p:nvGraphicFramePr>
        <p:xfrm>
          <a:off x="2895600" y="1143000"/>
          <a:ext cx="3581400" cy="1830492"/>
        </p:xfrm>
        <a:graphic>
          <a:graphicData uri="http://schemas.openxmlformats.org/drawingml/2006/table">
            <a:tbl>
              <a:tblPr/>
              <a:tblGrid>
                <a:gridCol w="1143000"/>
                <a:gridCol w="838200"/>
                <a:gridCol w="762000"/>
                <a:gridCol w="838200"/>
              </a:tblGrid>
              <a:tr h="639959">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1800" b="0" i="0" u="none" strike="noStrike" cap="none" normalizeH="0" baseline="0" smtClean="0">
                          <a:ln>
                            <a:noFill/>
                          </a:ln>
                          <a:solidFill>
                            <a:srgbClr val="FF0000"/>
                          </a:solidFill>
                          <a:effectLst/>
                          <a:latin typeface="Arial" charset="0"/>
                        </a:rPr>
                        <a:t>Cost Matrix</a:t>
                      </a:r>
                    </a:p>
                  </a:txBody>
                  <a:tcPr marT="45684" marB="456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1800" b="0" i="0" u="none" strike="noStrike" cap="none" normalizeH="0" baseline="0" smtClean="0">
                          <a:ln>
                            <a:noFill/>
                          </a:ln>
                          <a:solidFill>
                            <a:schemeClr val="tx1"/>
                          </a:solidFill>
                          <a:effectLst/>
                          <a:latin typeface="Arial" charset="0"/>
                        </a:rPr>
                        <a:t>PREDICTED CLASS</a:t>
                      </a:r>
                    </a:p>
                  </a:txBody>
                  <a:tcPr marT="45684" marB="456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en-US"/>
                    </a:p>
                  </a:txBody>
                  <a:tcPr/>
                </a:tc>
                <a:tc hMerge="1">
                  <a:txBody>
                    <a:bodyPr/>
                    <a:lstStyle/>
                    <a:p>
                      <a:endParaRPr lang="en-US"/>
                    </a:p>
                  </a:txBody>
                  <a:tcPr/>
                </a:tc>
              </a:tr>
              <a:tr h="396141">
                <a:tc rowSpan="3">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2000" b="0" i="0" u="none" strike="noStrike" cap="none" normalizeH="0" baseline="0" smtClean="0">
                          <a:ln>
                            <a:noFill/>
                          </a:ln>
                          <a:solidFill>
                            <a:schemeClr val="tx1"/>
                          </a:solidFill>
                          <a:effectLst/>
                          <a:latin typeface="Arial" charset="0"/>
                        </a:rPr>
                        <a:t/>
                      </a:r>
                      <a:br>
                        <a:rPr kumimoji="0" lang="en-US" altLang="en-US" sz="2000" b="0" i="0" u="none" strike="noStrike" cap="none" normalizeH="0" baseline="0" smtClean="0">
                          <a:ln>
                            <a:noFill/>
                          </a:ln>
                          <a:solidFill>
                            <a:schemeClr val="tx1"/>
                          </a:solidFill>
                          <a:effectLst/>
                          <a:latin typeface="Arial" charset="0"/>
                        </a:rPr>
                      </a:br>
                      <a:r>
                        <a:rPr kumimoji="0" lang="en-US" altLang="en-US" sz="1800" b="0" i="0" u="none" strike="noStrike" cap="none" normalizeH="0" baseline="0" smtClean="0">
                          <a:ln>
                            <a:noFill/>
                          </a:ln>
                          <a:solidFill>
                            <a:schemeClr val="tx1"/>
                          </a:solidFill>
                          <a:effectLst/>
                          <a:latin typeface="Arial" charset="0"/>
                        </a:rPr>
                        <a:t>ACTUAL</a:t>
                      </a:r>
                      <a:br>
                        <a:rPr kumimoji="0" lang="en-US" altLang="en-US" sz="1800" b="0" i="0" u="none" strike="noStrike" cap="none" normalizeH="0" baseline="0" smtClean="0">
                          <a:ln>
                            <a:noFill/>
                          </a:ln>
                          <a:solidFill>
                            <a:schemeClr val="tx1"/>
                          </a:solidFill>
                          <a:effectLst/>
                          <a:latin typeface="Arial" charset="0"/>
                        </a:rPr>
                      </a:br>
                      <a:r>
                        <a:rPr kumimoji="0" lang="en-US" altLang="en-US" sz="1800" b="0" i="0" u="none" strike="noStrike" cap="none" normalizeH="0" baseline="0" smtClean="0">
                          <a:ln>
                            <a:noFill/>
                          </a:ln>
                          <a:solidFill>
                            <a:schemeClr val="tx1"/>
                          </a:solidFill>
                          <a:effectLst/>
                          <a:latin typeface="Arial" charset="0"/>
                        </a:rPr>
                        <a:t>CLASS</a:t>
                      </a:r>
                    </a:p>
                  </a:txBody>
                  <a:tcPr marT="45684" marB="456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1800" b="0" i="0" u="none" strike="noStrike" cap="none" normalizeH="0" baseline="0" smtClean="0">
                          <a:ln>
                            <a:noFill/>
                          </a:ln>
                          <a:solidFill>
                            <a:schemeClr val="tx1"/>
                          </a:solidFill>
                          <a:effectLst/>
                          <a:latin typeface="Arial" charset="0"/>
                        </a:rPr>
                        <a:t>C(i|j)</a:t>
                      </a:r>
                    </a:p>
                  </a:txBody>
                  <a:tcPr marT="45684" marB="456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2000" b="1" i="0" u="none" strike="noStrike" cap="none" normalizeH="0" baseline="0" smtClean="0">
                          <a:ln>
                            <a:noFill/>
                          </a:ln>
                          <a:solidFill>
                            <a:schemeClr val="tx1"/>
                          </a:solidFill>
                          <a:effectLst/>
                          <a:latin typeface="Arial" charset="0"/>
                        </a:rPr>
                        <a:t>+</a:t>
                      </a:r>
                    </a:p>
                  </a:txBody>
                  <a:tcPr marT="45684" marB="456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2000" b="1" i="0" u="none" strike="noStrike" cap="none" normalizeH="0" baseline="0" smtClean="0">
                          <a:ln>
                            <a:noFill/>
                          </a:ln>
                          <a:solidFill>
                            <a:schemeClr val="tx1"/>
                          </a:solidFill>
                          <a:effectLst/>
                          <a:latin typeface="Arial" charset="0"/>
                        </a:rPr>
                        <a:t>-</a:t>
                      </a:r>
                    </a:p>
                  </a:txBody>
                  <a:tcPr marT="45684" marB="456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r>
              <a:tr h="396141">
                <a:tc vMerge="1">
                  <a:txBody>
                    <a:bodyPr/>
                    <a:lstStyle/>
                    <a:p>
                      <a:endParaRPr lang="en-US"/>
                    </a:p>
                  </a:txBody>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2000" b="1" i="0" u="none" strike="noStrike" cap="none" normalizeH="0" baseline="0" smtClean="0">
                          <a:ln>
                            <a:noFill/>
                          </a:ln>
                          <a:solidFill>
                            <a:schemeClr val="tx1"/>
                          </a:solidFill>
                          <a:effectLst/>
                          <a:latin typeface="Arial" charset="0"/>
                        </a:rPr>
                        <a:t>+</a:t>
                      </a:r>
                    </a:p>
                  </a:txBody>
                  <a:tcPr marT="45684" marB="456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2000" b="0" i="0" u="none" strike="noStrike" cap="none" normalizeH="0" baseline="0" smtClean="0">
                          <a:ln>
                            <a:noFill/>
                          </a:ln>
                          <a:solidFill>
                            <a:schemeClr val="tx1"/>
                          </a:solidFill>
                          <a:effectLst/>
                          <a:latin typeface="Arial" charset="0"/>
                        </a:rPr>
                        <a:t>-1</a:t>
                      </a:r>
                    </a:p>
                  </a:txBody>
                  <a:tcPr marT="45684" marB="456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2000" b="0" i="0" u="none" strike="noStrike" cap="none" normalizeH="0" baseline="0" smtClean="0">
                          <a:ln>
                            <a:noFill/>
                          </a:ln>
                          <a:solidFill>
                            <a:schemeClr val="tx1"/>
                          </a:solidFill>
                          <a:effectLst/>
                          <a:latin typeface="Arial" charset="0"/>
                        </a:rPr>
                        <a:t>100</a:t>
                      </a:r>
                    </a:p>
                  </a:txBody>
                  <a:tcPr marT="45684" marB="456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8148">
                <a:tc vMerge="1">
                  <a:txBody>
                    <a:bodyPr/>
                    <a:lstStyle/>
                    <a:p>
                      <a:endParaRPr lang="en-US"/>
                    </a:p>
                  </a:txBody>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2000" b="1" i="0" u="none" strike="noStrike" cap="none" normalizeH="0" baseline="0" smtClean="0">
                          <a:ln>
                            <a:noFill/>
                          </a:ln>
                          <a:solidFill>
                            <a:schemeClr val="tx1"/>
                          </a:solidFill>
                          <a:effectLst/>
                          <a:latin typeface="Arial" charset="0"/>
                        </a:rPr>
                        <a:t>-</a:t>
                      </a:r>
                    </a:p>
                  </a:txBody>
                  <a:tcPr marT="45684" marB="456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2000" b="0" i="0" u="none" strike="noStrike" cap="none" normalizeH="0" baseline="0" smtClean="0">
                          <a:ln>
                            <a:noFill/>
                          </a:ln>
                          <a:solidFill>
                            <a:schemeClr val="tx1"/>
                          </a:solidFill>
                          <a:effectLst/>
                          <a:latin typeface="Arial" charset="0"/>
                        </a:rPr>
                        <a:t>1</a:t>
                      </a:r>
                    </a:p>
                  </a:txBody>
                  <a:tcPr marT="45684" marB="456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2000" b="0" i="0" u="none" strike="noStrike" cap="none" normalizeH="0" baseline="0" smtClean="0">
                          <a:ln>
                            <a:noFill/>
                          </a:ln>
                          <a:solidFill>
                            <a:schemeClr val="tx1"/>
                          </a:solidFill>
                          <a:effectLst/>
                          <a:latin typeface="Arial" charset="0"/>
                        </a:rPr>
                        <a:t>0</a:t>
                      </a:r>
                    </a:p>
                  </a:txBody>
                  <a:tcPr marT="45684" marB="456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967706" name="Group 1050"/>
          <p:cNvGraphicFramePr>
            <a:graphicFrameLocks noGrp="1"/>
          </p:cNvGraphicFramePr>
          <p:nvPr/>
        </p:nvGraphicFramePr>
        <p:xfrm>
          <a:off x="685800" y="3276600"/>
          <a:ext cx="3581400" cy="1830492"/>
        </p:xfrm>
        <a:graphic>
          <a:graphicData uri="http://schemas.openxmlformats.org/drawingml/2006/table">
            <a:tbl>
              <a:tblPr/>
              <a:tblGrid>
                <a:gridCol w="1143000"/>
                <a:gridCol w="838200"/>
                <a:gridCol w="762000"/>
                <a:gridCol w="838200"/>
              </a:tblGrid>
              <a:tr h="639959">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1800" b="0" i="0" u="none" strike="noStrike" cap="none" normalizeH="0" baseline="0" smtClean="0">
                          <a:ln>
                            <a:noFill/>
                          </a:ln>
                          <a:solidFill>
                            <a:srgbClr val="FF0000"/>
                          </a:solidFill>
                          <a:effectLst/>
                          <a:latin typeface="Arial" charset="0"/>
                        </a:rPr>
                        <a:t>Model M</a:t>
                      </a:r>
                      <a:r>
                        <a:rPr kumimoji="0" lang="en-US" altLang="en-US" sz="1800" b="0" i="0" u="none" strike="noStrike" cap="none" normalizeH="0" baseline="-25000" smtClean="0">
                          <a:ln>
                            <a:noFill/>
                          </a:ln>
                          <a:solidFill>
                            <a:srgbClr val="FF0000"/>
                          </a:solidFill>
                          <a:effectLst/>
                          <a:latin typeface="Arial" charset="0"/>
                        </a:rPr>
                        <a:t>1</a:t>
                      </a:r>
                    </a:p>
                  </a:txBody>
                  <a:tcPr marT="45684" marB="456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1800" b="0" i="0" u="none" strike="noStrike" cap="none" normalizeH="0" baseline="0" smtClean="0">
                          <a:ln>
                            <a:noFill/>
                          </a:ln>
                          <a:solidFill>
                            <a:schemeClr val="tx1"/>
                          </a:solidFill>
                          <a:effectLst/>
                          <a:latin typeface="Arial" charset="0"/>
                        </a:rPr>
                        <a:t>PREDICTED CLASS</a:t>
                      </a:r>
                    </a:p>
                  </a:txBody>
                  <a:tcPr marT="45684" marB="456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en-US"/>
                    </a:p>
                  </a:txBody>
                  <a:tcPr/>
                </a:tc>
                <a:tc hMerge="1">
                  <a:txBody>
                    <a:bodyPr/>
                    <a:lstStyle/>
                    <a:p>
                      <a:endParaRPr lang="en-US"/>
                    </a:p>
                  </a:txBody>
                  <a:tcPr/>
                </a:tc>
              </a:tr>
              <a:tr h="396141">
                <a:tc rowSpan="3">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2000" b="0" i="0" u="none" strike="noStrike" cap="none" normalizeH="0" baseline="0" smtClean="0">
                          <a:ln>
                            <a:noFill/>
                          </a:ln>
                          <a:solidFill>
                            <a:schemeClr val="tx1"/>
                          </a:solidFill>
                          <a:effectLst/>
                          <a:latin typeface="Arial" charset="0"/>
                        </a:rPr>
                        <a:t/>
                      </a:r>
                      <a:br>
                        <a:rPr kumimoji="0" lang="en-US" altLang="en-US" sz="2000" b="0" i="0" u="none" strike="noStrike" cap="none" normalizeH="0" baseline="0" smtClean="0">
                          <a:ln>
                            <a:noFill/>
                          </a:ln>
                          <a:solidFill>
                            <a:schemeClr val="tx1"/>
                          </a:solidFill>
                          <a:effectLst/>
                          <a:latin typeface="Arial" charset="0"/>
                        </a:rPr>
                      </a:br>
                      <a:r>
                        <a:rPr kumimoji="0" lang="en-US" altLang="en-US" sz="1800" b="0" i="0" u="none" strike="noStrike" cap="none" normalizeH="0" baseline="0" smtClean="0">
                          <a:ln>
                            <a:noFill/>
                          </a:ln>
                          <a:solidFill>
                            <a:schemeClr val="tx1"/>
                          </a:solidFill>
                          <a:effectLst/>
                          <a:latin typeface="Arial" charset="0"/>
                        </a:rPr>
                        <a:t>ACTUAL</a:t>
                      </a:r>
                      <a:br>
                        <a:rPr kumimoji="0" lang="en-US" altLang="en-US" sz="1800" b="0" i="0" u="none" strike="noStrike" cap="none" normalizeH="0" baseline="0" smtClean="0">
                          <a:ln>
                            <a:noFill/>
                          </a:ln>
                          <a:solidFill>
                            <a:schemeClr val="tx1"/>
                          </a:solidFill>
                          <a:effectLst/>
                          <a:latin typeface="Arial" charset="0"/>
                        </a:rPr>
                      </a:br>
                      <a:r>
                        <a:rPr kumimoji="0" lang="en-US" altLang="en-US" sz="1800" b="0" i="0" u="none" strike="noStrike" cap="none" normalizeH="0" baseline="0" smtClean="0">
                          <a:ln>
                            <a:noFill/>
                          </a:ln>
                          <a:solidFill>
                            <a:schemeClr val="tx1"/>
                          </a:solidFill>
                          <a:effectLst/>
                          <a:latin typeface="Arial" charset="0"/>
                        </a:rPr>
                        <a:t>CLASS</a:t>
                      </a:r>
                    </a:p>
                  </a:txBody>
                  <a:tcPr marT="45684" marB="456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endParaRPr kumimoji="0" lang="en-US" altLang="en-US" sz="1800" b="0" i="0" u="none" strike="noStrike" cap="none" normalizeH="0" baseline="0" smtClean="0">
                        <a:ln>
                          <a:noFill/>
                        </a:ln>
                        <a:solidFill>
                          <a:schemeClr val="tx1"/>
                        </a:solidFill>
                        <a:effectLst/>
                        <a:latin typeface="Arial" charset="0"/>
                      </a:endParaRPr>
                    </a:p>
                  </a:txBody>
                  <a:tcPr marT="45684" marB="456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2000" b="1" i="0" u="none" strike="noStrike" cap="none" normalizeH="0" baseline="0" smtClean="0">
                          <a:ln>
                            <a:noFill/>
                          </a:ln>
                          <a:solidFill>
                            <a:schemeClr val="tx1"/>
                          </a:solidFill>
                          <a:effectLst/>
                          <a:latin typeface="Arial" charset="0"/>
                        </a:rPr>
                        <a:t>+</a:t>
                      </a:r>
                    </a:p>
                  </a:txBody>
                  <a:tcPr marT="45684" marB="456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2000" b="1" i="0" u="none" strike="noStrike" cap="none" normalizeH="0" baseline="0" smtClean="0">
                          <a:ln>
                            <a:noFill/>
                          </a:ln>
                          <a:solidFill>
                            <a:schemeClr val="tx1"/>
                          </a:solidFill>
                          <a:effectLst/>
                          <a:latin typeface="Arial" charset="0"/>
                        </a:rPr>
                        <a:t>-</a:t>
                      </a:r>
                    </a:p>
                  </a:txBody>
                  <a:tcPr marT="45684" marB="456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r>
              <a:tr h="396141">
                <a:tc vMerge="1">
                  <a:txBody>
                    <a:bodyPr/>
                    <a:lstStyle/>
                    <a:p>
                      <a:endParaRPr lang="en-US"/>
                    </a:p>
                  </a:txBody>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2000" b="1" i="0" u="none" strike="noStrike" cap="none" normalizeH="0" baseline="0" smtClean="0">
                          <a:ln>
                            <a:noFill/>
                          </a:ln>
                          <a:solidFill>
                            <a:schemeClr val="tx1"/>
                          </a:solidFill>
                          <a:effectLst/>
                          <a:latin typeface="Arial" charset="0"/>
                        </a:rPr>
                        <a:t>+</a:t>
                      </a:r>
                    </a:p>
                  </a:txBody>
                  <a:tcPr marT="45684" marB="456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2000" b="0" i="0" u="none" strike="noStrike" cap="none" normalizeH="0" baseline="0" smtClean="0">
                          <a:ln>
                            <a:noFill/>
                          </a:ln>
                          <a:solidFill>
                            <a:schemeClr val="tx1"/>
                          </a:solidFill>
                          <a:effectLst/>
                          <a:latin typeface="Arial" charset="0"/>
                        </a:rPr>
                        <a:t>150</a:t>
                      </a:r>
                    </a:p>
                  </a:txBody>
                  <a:tcPr marT="45684" marB="456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2000" b="0" i="0" u="none" strike="noStrike" cap="none" normalizeH="0" baseline="0" smtClean="0">
                          <a:ln>
                            <a:noFill/>
                          </a:ln>
                          <a:solidFill>
                            <a:schemeClr val="tx1"/>
                          </a:solidFill>
                          <a:effectLst/>
                          <a:latin typeface="Arial" charset="0"/>
                        </a:rPr>
                        <a:t>40</a:t>
                      </a:r>
                    </a:p>
                  </a:txBody>
                  <a:tcPr marT="45684" marB="456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8148">
                <a:tc vMerge="1">
                  <a:txBody>
                    <a:bodyPr/>
                    <a:lstStyle/>
                    <a:p>
                      <a:endParaRPr lang="en-US"/>
                    </a:p>
                  </a:txBody>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2000" b="1" i="0" u="none" strike="noStrike" cap="none" normalizeH="0" baseline="0" smtClean="0">
                          <a:ln>
                            <a:noFill/>
                          </a:ln>
                          <a:solidFill>
                            <a:schemeClr val="tx1"/>
                          </a:solidFill>
                          <a:effectLst/>
                          <a:latin typeface="Arial" charset="0"/>
                        </a:rPr>
                        <a:t>-</a:t>
                      </a:r>
                    </a:p>
                  </a:txBody>
                  <a:tcPr marT="45684" marB="456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2000" b="0" i="0" u="none" strike="noStrike" cap="none" normalizeH="0" baseline="0" smtClean="0">
                          <a:ln>
                            <a:noFill/>
                          </a:ln>
                          <a:solidFill>
                            <a:schemeClr val="tx1"/>
                          </a:solidFill>
                          <a:effectLst/>
                          <a:latin typeface="Arial" charset="0"/>
                        </a:rPr>
                        <a:t>60</a:t>
                      </a:r>
                    </a:p>
                  </a:txBody>
                  <a:tcPr marT="45684" marB="456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2000" b="0" i="0" u="none" strike="noStrike" cap="none" normalizeH="0" baseline="0" smtClean="0">
                          <a:ln>
                            <a:noFill/>
                          </a:ln>
                          <a:solidFill>
                            <a:schemeClr val="tx1"/>
                          </a:solidFill>
                          <a:effectLst/>
                          <a:latin typeface="Arial" charset="0"/>
                        </a:rPr>
                        <a:t>250</a:t>
                      </a:r>
                    </a:p>
                  </a:txBody>
                  <a:tcPr marT="45684" marB="456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967729" name="Group 1073"/>
          <p:cNvGraphicFramePr>
            <a:graphicFrameLocks noGrp="1"/>
          </p:cNvGraphicFramePr>
          <p:nvPr/>
        </p:nvGraphicFramePr>
        <p:xfrm>
          <a:off x="4953000" y="3276600"/>
          <a:ext cx="3581400" cy="1830492"/>
        </p:xfrm>
        <a:graphic>
          <a:graphicData uri="http://schemas.openxmlformats.org/drawingml/2006/table">
            <a:tbl>
              <a:tblPr/>
              <a:tblGrid>
                <a:gridCol w="1143000"/>
                <a:gridCol w="838200"/>
                <a:gridCol w="762000"/>
                <a:gridCol w="838200"/>
              </a:tblGrid>
              <a:tr h="639959">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1800" b="0" i="0" u="none" strike="noStrike" cap="none" normalizeH="0" baseline="0" smtClean="0">
                          <a:ln>
                            <a:noFill/>
                          </a:ln>
                          <a:solidFill>
                            <a:srgbClr val="FF0000"/>
                          </a:solidFill>
                          <a:effectLst/>
                          <a:latin typeface="Arial" charset="0"/>
                        </a:rPr>
                        <a:t>Model M</a:t>
                      </a:r>
                      <a:r>
                        <a:rPr kumimoji="0" lang="en-US" altLang="en-US" sz="1800" b="0" i="0" u="none" strike="noStrike" cap="none" normalizeH="0" baseline="-25000" smtClean="0">
                          <a:ln>
                            <a:noFill/>
                          </a:ln>
                          <a:solidFill>
                            <a:srgbClr val="FF0000"/>
                          </a:solidFill>
                          <a:effectLst/>
                          <a:latin typeface="Arial" charset="0"/>
                        </a:rPr>
                        <a:t>2</a:t>
                      </a:r>
                    </a:p>
                  </a:txBody>
                  <a:tcPr marT="45684" marB="456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1800" b="0" i="0" u="none" strike="noStrike" cap="none" normalizeH="0" baseline="0" smtClean="0">
                          <a:ln>
                            <a:noFill/>
                          </a:ln>
                          <a:solidFill>
                            <a:schemeClr val="tx1"/>
                          </a:solidFill>
                          <a:effectLst/>
                          <a:latin typeface="Arial" charset="0"/>
                        </a:rPr>
                        <a:t>PREDICTED CLASS</a:t>
                      </a:r>
                    </a:p>
                  </a:txBody>
                  <a:tcPr marT="45684" marB="456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en-US"/>
                    </a:p>
                  </a:txBody>
                  <a:tcPr/>
                </a:tc>
                <a:tc hMerge="1">
                  <a:txBody>
                    <a:bodyPr/>
                    <a:lstStyle/>
                    <a:p>
                      <a:endParaRPr lang="en-US"/>
                    </a:p>
                  </a:txBody>
                  <a:tcPr/>
                </a:tc>
              </a:tr>
              <a:tr h="396141">
                <a:tc rowSpan="3">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2000" b="0" i="0" u="none" strike="noStrike" cap="none" normalizeH="0" baseline="0" smtClean="0">
                          <a:ln>
                            <a:noFill/>
                          </a:ln>
                          <a:solidFill>
                            <a:schemeClr val="tx1"/>
                          </a:solidFill>
                          <a:effectLst/>
                          <a:latin typeface="Arial" charset="0"/>
                        </a:rPr>
                        <a:t/>
                      </a:r>
                      <a:br>
                        <a:rPr kumimoji="0" lang="en-US" altLang="en-US" sz="2000" b="0" i="0" u="none" strike="noStrike" cap="none" normalizeH="0" baseline="0" smtClean="0">
                          <a:ln>
                            <a:noFill/>
                          </a:ln>
                          <a:solidFill>
                            <a:schemeClr val="tx1"/>
                          </a:solidFill>
                          <a:effectLst/>
                          <a:latin typeface="Arial" charset="0"/>
                        </a:rPr>
                      </a:br>
                      <a:r>
                        <a:rPr kumimoji="0" lang="en-US" altLang="en-US" sz="1800" b="0" i="0" u="none" strike="noStrike" cap="none" normalizeH="0" baseline="0" smtClean="0">
                          <a:ln>
                            <a:noFill/>
                          </a:ln>
                          <a:solidFill>
                            <a:schemeClr val="tx1"/>
                          </a:solidFill>
                          <a:effectLst/>
                          <a:latin typeface="Arial" charset="0"/>
                        </a:rPr>
                        <a:t>ACTUAL</a:t>
                      </a:r>
                      <a:br>
                        <a:rPr kumimoji="0" lang="en-US" altLang="en-US" sz="1800" b="0" i="0" u="none" strike="noStrike" cap="none" normalizeH="0" baseline="0" smtClean="0">
                          <a:ln>
                            <a:noFill/>
                          </a:ln>
                          <a:solidFill>
                            <a:schemeClr val="tx1"/>
                          </a:solidFill>
                          <a:effectLst/>
                          <a:latin typeface="Arial" charset="0"/>
                        </a:rPr>
                      </a:br>
                      <a:r>
                        <a:rPr kumimoji="0" lang="en-US" altLang="en-US" sz="1800" b="0" i="0" u="none" strike="noStrike" cap="none" normalizeH="0" baseline="0" smtClean="0">
                          <a:ln>
                            <a:noFill/>
                          </a:ln>
                          <a:solidFill>
                            <a:schemeClr val="tx1"/>
                          </a:solidFill>
                          <a:effectLst/>
                          <a:latin typeface="Arial" charset="0"/>
                        </a:rPr>
                        <a:t>CLASS</a:t>
                      </a:r>
                    </a:p>
                  </a:txBody>
                  <a:tcPr marT="45684" marB="456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endParaRPr kumimoji="0" lang="en-US" altLang="en-US" sz="1800" b="0" i="0" u="none" strike="noStrike" cap="none" normalizeH="0" baseline="0" smtClean="0">
                        <a:ln>
                          <a:noFill/>
                        </a:ln>
                        <a:solidFill>
                          <a:schemeClr val="tx1"/>
                        </a:solidFill>
                        <a:effectLst/>
                        <a:latin typeface="Arial" charset="0"/>
                      </a:endParaRPr>
                    </a:p>
                  </a:txBody>
                  <a:tcPr marT="45684" marB="456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2000" b="1" i="0" u="none" strike="noStrike" cap="none" normalizeH="0" baseline="0" smtClean="0">
                          <a:ln>
                            <a:noFill/>
                          </a:ln>
                          <a:solidFill>
                            <a:schemeClr val="tx1"/>
                          </a:solidFill>
                          <a:effectLst/>
                          <a:latin typeface="Arial" charset="0"/>
                        </a:rPr>
                        <a:t>+</a:t>
                      </a:r>
                    </a:p>
                  </a:txBody>
                  <a:tcPr marT="45684" marB="456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2000" b="1" i="0" u="none" strike="noStrike" cap="none" normalizeH="0" baseline="0" smtClean="0">
                          <a:ln>
                            <a:noFill/>
                          </a:ln>
                          <a:solidFill>
                            <a:schemeClr val="tx1"/>
                          </a:solidFill>
                          <a:effectLst/>
                          <a:latin typeface="Arial" charset="0"/>
                        </a:rPr>
                        <a:t>-</a:t>
                      </a:r>
                    </a:p>
                  </a:txBody>
                  <a:tcPr marT="45684" marB="456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r>
              <a:tr h="396141">
                <a:tc vMerge="1">
                  <a:txBody>
                    <a:bodyPr/>
                    <a:lstStyle/>
                    <a:p>
                      <a:endParaRPr lang="en-US"/>
                    </a:p>
                  </a:txBody>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2000" b="1" i="0" u="none" strike="noStrike" cap="none" normalizeH="0" baseline="0" smtClean="0">
                          <a:ln>
                            <a:noFill/>
                          </a:ln>
                          <a:solidFill>
                            <a:schemeClr val="tx1"/>
                          </a:solidFill>
                          <a:effectLst/>
                          <a:latin typeface="Arial" charset="0"/>
                        </a:rPr>
                        <a:t>+</a:t>
                      </a:r>
                    </a:p>
                  </a:txBody>
                  <a:tcPr marT="45684" marB="456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2000" b="0" i="0" u="none" strike="noStrike" cap="none" normalizeH="0" baseline="0" smtClean="0">
                          <a:ln>
                            <a:noFill/>
                          </a:ln>
                          <a:solidFill>
                            <a:schemeClr val="tx1"/>
                          </a:solidFill>
                          <a:effectLst/>
                          <a:latin typeface="Arial" charset="0"/>
                        </a:rPr>
                        <a:t>250</a:t>
                      </a:r>
                    </a:p>
                  </a:txBody>
                  <a:tcPr marT="45684" marB="456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2000" b="0" i="0" u="none" strike="noStrike" cap="none" normalizeH="0" baseline="0" smtClean="0">
                          <a:ln>
                            <a:noFill/>
                          </a:ln>
                          <a:solidFill>
                            <a:schemeClr val="tx1"/>
                          </a:solidFill>
                          <a:effectLst/>
                          <a:latin typeface="Arial" charset="0"/>
                        </a:rPr>
                        <a:t>45</a:t>
                      </a:r>
                    </a:p>
                  </a:txBody>
                  <a:tcPr marT="45684" marB="456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8148">
                <a:tc vMerge="1">
                  <a:txBody>
                    <a:bodyPr/>
                    <a:lstStyle/>
                    <a:p>
                      <a:endParaRPr lang="en-US"/>
                    </a:p>
                  </a:txBody>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2000" b="1" i="0" u="none" strike="noStrike" cap="none" normalizeH="0" baseline="0" smtClean="0">
                          <a:ln>
                            <a:noFill/>
                          </a:ln>
                          <a:solidFill>
                            <a:schemeClr val="tx1"/>
                          </a:solidFill>
                          <a:effectLst/>
                          <a:latin typeface="Arial" charset="0"/>
                        </a:rPr>
                        <a:t>-</a:t>
                      </a:r>
                    </a:p>
                  </a:txBody>
                  <a:tcPr marT="45684" marB="456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2000" b="0" i="0" u="none" strike="noStrike" cap="none" normalizeH="0" baseline="0" smtClean="0">
                          <a:ln>
                            <a:noFill/>
                          </a:ln>
                          <a:solidFill>
                            <a:schemeClr val="tx1"/>
                          </a:solidFill>
                          <a:effectLst/>
                          <a:latin typeface="Arial" charset="0"/>
                        </a:rPr>
                        <a:t>5</a:t>
                      </a:r>
                    </a:p>
                  </a:txBody>
                  <a:tcPr marT="45684" marB="456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2000" b="0" i="0" u="none" strike="noStrike" cap="none" normalizeH="0" baseline="0" smtClean="0">
                          <a:ln>
                            <a:noFill/>
                          </a:ln>
                          <a:solidFill>
                            <a:schemeClr val="tx1"/>
                          </a:solidFill>
                          <a:effectLst/>
                          <a:latin typeface="Arial" charset="0"/>
                        </a:rPr>
                        <a:t>200</a:t>
                      </a:r>
                    </a:p>
                  </a:txBody>
                  <a:tcPr marT="45684" marB="456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0184" name="Rectangle 1096"/>
          <p:cNvSpPr>
            <a:spLocks noChangeArrowheads="1"/>
          </p:cNvSpPr>
          <p:nvPr/>
        </p:nvSpPr>
        <p:spPr bwMode="auto">
          <a:xfrm>
            <a:off x="762000" y="5334000"/>
            <a:ext cx="3048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292100" indent="-2921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800100" indent="-34290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buFont typeface="Monotype Sorts" pitchFamily="2" charset="2"/>
              <a:buNone/>
            </a:pPr>
            <a:r>
              <a:rPr lang="en-US" altLang="en-US" sz="2400" b="0"/>
              <a:t>Accuracy = 80%</a:t>
            </a:r>
          </a:p>
          <a:p>
            <a:pPr>
              <a:buFont typeface="Monotype Sorts" pitchFamily="2" charset="2"/>
              <a:buNone/>
            </a:pPr>
            <a:r>
              <a:rPr lang="en-US" altLang="en-US" sz="2400" b="0"/>
              <a:t>Cost = 3910</a:t>
            </a:r>
          </a:p>
        </p:txBody>
      </p:sp>
      <p:sp>
        <p:nvSpPr>
          <p:cNvPr id="90185" name="Rectangle 1097"/>
          <p:cNvSpPr>
            <a:spLocks noChangeArrowheads="1"/>
          </p:cNvSpPr>
          <p:nvPr/>
        </p:nvSpPr>
        <p:spPr bwMode="auto">
          <a:xfrm>
            <a:off x="5181600" y="5334000"/>
            <a:ext cx="3048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292100" indent="-2921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800100" indent="-34290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buFont typeface="Monotype Sorts" pitchFamily="2" charset="2"/>
              <a:buNone/>
            </a:pPr>
            <a:r>
              <a:rPr lang="en-US" altLang="en-US" sz="2400" b="0"/>
              <a:t>Accuracy = 90%</a:t>
            </a:r>
          </a:p>
          <a:p>
            <a:pPr>
              <a:buFont typeface="Monotype Sorts" pitchFamily="2" charset="2"/>
              <a:buNone/>
            </a:pPr>
            <a:r>
              <a:rPr lang="en-US" altLang="en-US" sz="2400" b="0"/>
              <a:t>Cost = 4255</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altLang="en-US" smtClean="0"/>
              <a:t>Cost vs Accuracy</a:t>
            </a:r>
          </a:p>
        </p:txBody>
      </p:sp>
      <p:graphicFrame>
        <p:nvGraphicFramePr>
          <p:cNvPr id="968707" name="Group 3"/>
          <p:cNvGraphicFramePr>
            <a:graphicFrameLocks noGrp="1"/>
          </p:cNvGraphicFramePr>
          <p:nvPr>
            <p:ph idx="1"/>
          </p:nvPr>
        </p:nvGraphicFramePr>
        <p:xfrm>
          <a:off x="411163" y="1143000"/>
          <a:ext cx="4389437" cy="2243138"/>
        </p:xfrm>
        <a:graphic>
          <a:graphicData uri="http://schemas.openxmlformats.org/drawingml/2006/table">
            <a:tbl>
              <a:tblPr/>
              <a:tblGrid>
                <a:gridCol w="1096962"/>
                <a:gridCol w="1098550"/>
                <a:gridCol w="1096963"/>
                <a:gridCol w="1096962"/>
              </a:tblGrid>
              <a:tr h="450850">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2400" b="0" i="0" u="none" strike="noStrike" cap="none" normalizeH="0" baseline="0" smtClean="0">
                          <a:ln>
                            <a:noFill/>
                          </a:ln>
                          <a:solidFill>
                            <a:srgbClr val="FF0000"/>
                          </a:solidFill>
                          <a:effectLst/>
                          <a:latin typeface="Arial" charset="0"/>
                        </a:rPr>
                        <a:t>Count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1800" b="0" i="0" u="none" strike="noStrike" cap="none" normalizeH="0" baseline="0" smtClean="0">
                          <a:ln>
                            <a:noFill/>
                          </a:ln>
                          <a:solidFill>
                            <a:schemeClr val="tx1"/>
                          </a:solidFill>
                          <a:effectLst/>
                          <a:latin typeface="Arial" charset="0"/>
                        </a:rPr>
                        <a:t>PREDICTED CLASS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en-US"/>
                    </a:p>
                  </a:txBody>
                  <a:tcPr/>
                </a:tc>
                <a:tc hMerge="1">
                  <a:txBody>
                    <a:bodyPr/>
                    <a:lstStyle/>
                    <a:p>
                      <a:endParaRPr lang="en-US"/>
                    </a:p>
                  </a:txBody>
                  <a:tcPr/>
                </a:tc>
              </a:tr>
              <a:tr h="565150">
                <a:tc rowSpan="3">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2400" b="0" i="0" u="none" strike="noStrike" cap="none" normalizeH="0" baseline="0" smtClean="0">
                          <a:ln>
                            <a:noFill/>
                          </a:ln>
                          <a:solidFill>
                            <a:schemeClr val="tx1"/>
                          </a:solidFill>
                          <a:effectLst/>
                          <a:latin typeface="Arial" charset="0"/>
                        </a:rPr>
                        <a:t/>
                      </a:r>
                      <a:br>
                        <a:rPr kumimoji="0" lang="en-US" altLang="en-US" sz="2400" b="0" i="0" u="none" strike="noStrike" cap="none" normalizeH="0" baseline="0" smtClean="0">
                          <a:ln>
                            <a:noFill/>
                          </a:ln>
                          <a:solidFill>
                            <a:schemeClr val="tx1"/>
                          </a:solidFill>
                          <a:effectLst/>
                          <a:latin typeface="Arial" charset="0"/>
                        </a:rPr>
                      </a:br>
                      <a:endParaRPr kumimoji="0" lang="en-US" altLang="en-US" sz="2400" b="0"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1800" b="0" i="0" u="none" strike="noStrike" cap="none" normalizeH="0" baseline="0" smtClean="0">
                          <a:ln>
                            <a:noFill/>
                          </a:ln>
                          <a:solidFill>
                            <a:schemeClr val="tx1"/>
                          </a:solidFill>
                          <a:effectLst/>
                          <a:latin typeface="Arial" charset="0"/>
                        </a:rPr>
                        <a:t>ACTUAL</a:t>
                      </a:r>
                      <a:br>
                        <a:rPr kumimoji="0" lang="en-US" altLang="en-US" sz="1800" b="0" i="0" u="none" strike="noStrike" cap="none" normalizeH="0" baseline="0" smtClean="0">
                          <a:ln>
                            <a:noFill/>
                          </a:ln>
                          <a:solidFill>
                            <a:schemeClr val="tx1"/>
                          </a:solidFill>
                          <a:effectLst/>
                          <a:latin typeface="Arial" charset="0"/>
                        </a:rPr>
                      </a:br>
                      <a:r>
                        <a:rPr kumimoji="0" lang="en-US" altLang="en-US" sz="1800" b="0" i="0" u="none" strike="noStrike" cap="none" normalizeH="0" baseline="0" smtClean="0">
                          <a:ln>
                            <a:noFill/>
                          </a:ln>
                          <a:solidFill>
                            <a:schemeClr val="tx1"/>
                          </a:solidFill>
                          <a:effectLst/>
                          <a:latin typeface="Arial" charset="0"/>
                        </a:rPr>
                        <a:t>CLASS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endParaRPr kumimoji="0" lang="en-US" alt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1400" b="0" i="0" u="none" strike="noStrike" cap="none" normalizeH="0" baseline="0" smtClean="0">
                          <a:ln>
                            <a:noFill/>
                          </a:ln>
                          <a:solidFill>
                            <a:schemeClr val="tx1"/>
                          </a:solidFill>
                          <a:effectLst/>
                          <a:latin typeface="Arial" charset="0"/>
                        </a:rPr>
                        <a:t>Class=Yes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1400" b="0" i="0" u="none" strike="noStrike" cap="none" normalizeH="0" baseline="0" smtClean="0">
                          <a:ln>
                            <a:noFill/>
                          </a:ln>
                          <a:solidFill>
                            <a:schemeClr val="tx1"/>
                          </a:solidFill>
                          <a:effectLst/>
                          <a:latin typeface="Arial" charset="0"/>
                        </a:rPr>
                        <a:t>Class=No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vMerge="1">
                  <a:txBody>
                    <a:bodyPr/>
                    <a:lstStyle/>
                    <a:p>
                      <a:endParaRPr lang="en-US"/>
                    </a:p>
                  </a:txBody>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1400" b="0" i="0" u="none" strike="noStrike" cap="none" normalizeH="0" baseline="0" smtClean="0">
                          <a:ln>
                            <a:noFill/>
                          </a:ln>
                          <a:solidFill>
                            <a:schemeClr val="tx1"/>
                          </a:solidFill>
                          <a:effectLst/>
                          <a:latin typeface="Arial" charset="0"/>
                        </a:rPr>
                        <a:t>Class=Yes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2000" b="0" i="0" u="none" strike="noStrike" cap="none" normalizeH="0" baseline="0" smtClean="0">
                          <a:ln>
                            <a:noFill/>
                          </a:ln>
                          <a:solidFill>
                            <a:schemeClr val="tx1"/>
                          </a:solidFill>
                          <a:effectLst/>
                          <a:latin typeface="Arial"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2000" b="0" i="0" u="none" strike="noStrike" cap="none" normalizeH="0" baseline="0" smtClean="0">
                          <a:ln>
                            <a:noFill/>
                          </a:ln>
                          <a:solidFill>
                            <a:schemeClr val="tx1"/>
                          </a:solidFill>
                          <a:effectLst/>
                          <a:latin typeface="Arial" charset="0"/>
                        </a:rPr>
                        <a:t>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5638">
                <a:tc vMerge="1">
                  <a:txBody>
                    <a:bodyPr/>
                    <a:lstStyle/>
                    <a:p>
                      <a:endParaRPr lang="en-US"/>
                    </a:p>
                  </a:txBody>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1400" b="0" i="0" u="none" strike="noStrike" cap="none" normalizeH="0" baseline="0" smtClean="0">
                          <a:ln>
                            <a:noFill/>
                          </a:ln>
                          <a:solidFill>
                            <a:schemeClr val="tx1"/>
                          </a:solidFill>
                          <a:effectLst/>
                          <a:latin typeface="Arial" charset="0"/>
                        </a:rPr>
                        <a:t>Class=No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2000" b="0" i="0" u="none" strike="noStrike" cap="none" normalizeH="0" baseline="0" smtClean="0">
                          <a:ln>
                            <a:noFill/>
                          </a:ln>
                          <a:solidFill>
                            <a:schemeClr val="tx1"/>
                          </a:solidFill>
                          <a:effectLst/>
                          <a:latin typeface="Arial"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2000" b="0" i="0" u="none" strike="noStrike" cap="none" normalizeH="0" baseline="0" smtClean="0">
                          <a:ln>
                            <a:noFill/>
                          </a:ln>
                          <a:solidFill>
                            <a:schemeClr val="tx1"/>
                          </a:solidFill>
                          <a:effectLst/>
                          <a:latin typeface="Arial" charset="0"/>
                        </a:rPr>
                        <a:t>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968730" name="Group 26"/>
          <p:cNvGraphicFramePr>
            <a:graphicFrameLocks noGrp="1"/>
          </p:cNvGraphicFramePr>
          <p:nvPr/>
        </p:nvGraphicFramePr>
        <p:xfrm>
          <a:off x="381000" y="3886200"/>
          <a:ext cx="4389438" cy="2243138"/>
        </p:xfrm>
        <a:graphic>
          <a:graphicData uri="http://schemas.openxmlformats.org/drawingml/2006/table">
            <a:tbl>
              <a:tblPr/>
              <a:tblGrid>
                <a:gridCol w="1096963"/>
                <a:gridCol w="1098550"/>
                <a:gridCol w="1096962"/>
                <a:gridCol w="1096963"/>
              </a:tblGrid>
              <a:tr h="450850">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2400" b="0" i="0" u="none" strike="noStrike" cap="none" normalizeH="0" baseline="0" smtClean="0">
                          <a:ln>
                            <a:noFill/>
                          </a:ln>
                          <a:solidFill>
                            <a:srgbClr val="FF0000"/>
                          </a:solidFill>
                          <a:effectLst/>
                          <a:latin typeface="Arial" charset="0"/>
                        </a:rPr>
                        <a:t>Cost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1800" b="0" i="0" u="none" strike="noStrike" cap="none" normalizeH="0" baseline="0" smtClean="0">
                          <a:ln>
                            <a:noFill/>
                          </a:ln>
                          <a:solidFill>
                            <a:schemeClr val="tx1"/>
                          </a:solidFill>
                          <a:effectLst/>
                          <a:latin typeface="Arial" charset="0"/>
                        </a:rPr>
                        <a:t>PREDICTED CLASS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en-US"/>
                    </a:p>
                  </a:txBody>
                  <a:tcPr/>
                </a:tc>
                <a:tc hMerge="1">
                  <a:txBody>
                    <a:bodyPr/>
                    <a:lstStyle/>
                    <a:p>
                      <a:endParaRPr lang="en-US"/>
                    </a:p>
                  </a:txBody>
                  <a:tcPr/>
                </a:tc>
              </a:tr>
              <a:tr h="565150">
                <a:tc rowSpan="3">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2400" b="0" i="0" u="none" strike="noStrike" cap="none" normalizeH="0" baseline="0" smtClean="0">
                          <a:ln>
                            <a:noFill/>
                          </a:ln>
                          <a:solidFill>
                            <a:schemeClr val="tx1"/>
                          </a:solidFill>
                          <a:effectLst/>
                          <a:latin typeface="Arial" charset="0"/>
                        </a:rPr>
                        <a:t/>
                      </a:r>
                      <a:br>
                        <a:rPr kumimoji="0" lang="en-US" altLang="en-US" sz="2400" b="0" i="0" u="none" strike="noStrike" cap="none" normalizeH="0" baseline="0" smtClean="0">
                          <a:ln>
                            <a:noFill/>
                          </a:ln>
                          <a:solidFill>
                            <a:schemeClr val="tx1"/>
                          </a:solidFill>
                          <a:effectLst/>
                          <a:latin typeface="Arial" charset="0"/>
                        </a:rPr>
                      </a:br>
                      <a:endParaRPr kumimoji="0" lang="en-US" altLang="en-US" sz="2400" b="0"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1800" b="0" i="0" u="none" strike="noStrike" cap="none" normalizeH="0" baseline="0" smtClean="0">
                          <a:ln>
                            <a:noFill/>
                          </a:ln>
                          <a:solidFill>
                            <a:schemeClr val="tx1"/>
                          </a:solidFill>
                          <a:effectLst/>
                          <a:latin typeface="Arial" charset="0"/>
                        </a:rPr>
                        <a:t>ACTUAL</a:t>
                      </a:r>
                      <a:br>
                        <a:rPr kumimoji="0" lang="en-US" altLang="en-US" sz="1800" b="0" i="0" u="none" strike="noStrike" cap="none" normalizeH="0" baseline="0" smtClean="0">
                          <a:ln>
                            <a:noFill/>
                          </a:ln>
                          <a:solidFill>
                            <a:schemeClr val="tx1"/>
                          </a:solidFill>
                          <a:effectLst/>
                          <a:latin typeface="Arial" charset="0"/>
                        </a:rPr>
                      </a:br>
                      <a:r>
                        <a:rPr kumimoji="0" lang="en-US" altLang="en-US" sz="1800" b="0" i="0" u="none" strike="noStrike" cap="none" normalizeH="0" baseline="0" smtClean="0">
                          <a:ln>
                            <a:noFill/>
                          </a:ln>
                          <a:solidFill>
                            <a:schemeClr val="tx1"/>
                          </a:solidFill>
                          <a:effectLst/>
                          <a:latin typeface="Arial" charset="0"/>
                        </a:rPr>
                        <a:t>CLASS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endParaRPr kumimoji="0" lang="en-US" alt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1400" b="0" i="0" u="none" strike="noStrike" cap="none" normalizeH="0" baseline="0" smtClean="0">
                          <a:ln>
                            <a:noFill/>
                          </a:ln>
                          <a:solidFill>
                            <a:schemeClr val="tx1"/>
                          </a:solidFill>
                          <a:effectLst/>
                          <a:latin typeface="Arial" charset="0"/>
                        </a:rPr>
                        <a:t>Class=Yes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1400" b="0" i="0" u="none" strike="noStrike" cap="none" normalizeH="0" baseline="0" smtClean="0">
                          <a:ln>
                            <a:noFill/>
                          </a:ln>
                          <a:solidFill>
                            <a:schemeClr val="tx1"/>
                          </a:solidFill>
                          <a:effectLst/>
                          <a:latin typeface="Arial" charset="0"/>
                        </a:rPr>
                        <a:t>Class=No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vMerge="1">
                  <a:txBody>
                    <a:bodyPr/>
                    <a:lstStyle/>
                    <a:p>
                      <a:endParaRPr lang="en-US"/>
                    </a:p>
                  </a:txBody>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1400" b="0" i="0" u="none" strike="noStrike" cap="none" normalizeH="0" baseline="0" smtClean="0">
                          <a:ln>
                            <a:noFill/>
                          </a:ln>
                          <a:solidFill>
                            <a:schemeClr val="tx1"/>
                          </a:solidFill>
                          <a:effectLst/>
                          <a:latin typeface="Arial" charset="0"/>
                        </a:rPr>
                        <a:t>Class=Yes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2000" b="0" i="0" u="none" strike="noStrike" cap="none" normalizeH="0" baseline="0" smtClean="0">
                          <a:ln>
                            <a:noFill/>
                          </a:ln>
                          <a:solidFill>
                            <a:schemeClr val="tx1"/>
                          </a:solidFill>
                          <a:effectLst/>
                          <a:latin typeface="Arial" charset="0"/>
                        </a:rPr>
                        <a:t>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2000" b="0" i="0" u="none" strike="noStrike" cap="none" normalizeH="0" baseline="0" smtClean="0">
                          <a:ln>
                            <a:noFill/>
                          </a:ln>
                          <a:solidFill>
                            <a:schemeClr val="tx1"/>
                          </a:solidFill>
                          <a:effectLst/>
                          <a:latin typeface="Arial" charset="0"/>
                        </a:rPr>
                        <a:t>q</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5638">
                <a:tc vMerge="1">
                  <a:txBody>
                    <a:bodyPr/>
                    <a:lstStyle/>
                    <a:p>
                      <a:endParaRPr lang="en-US"/>
                    </a:p>
                  </a:txBody>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1400" b="0" i="0" u="none" strike="noStrike" cap="none" normalizeH="0" baseline="0" smtClean="0">
                          <a:ln>
                            <a:noFill/>
                          </a:ln>
                          <a:solidFill>
                            <a:schemeClr val="tx1"/>
                          </a:solidFill>
                          <a:effectLst/>
                          <a:latin typeface="Arial" charset="0"/>
                        </a:rPr>
                        <a:t>Class=No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2000" b="0" i="0" u="none" strike="noStrike" cap="none" normalizeH="0" baseline="0" smtClean="0">
                          <a:ln>
                            <a:noFill/>
                          </a:ln>
                          <a:solidFill>
                            <a:schemeClr val="tx1"/>
                          </a:solidFill>
                          <a:effectLst/>
                          <a:latin typeface="Arial" charset="0"/>
                        </a:rPr>
                        <a:t>q</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2000" b="0" i="0" u="none" strike="noStrike" cap="none" normalizeH="0" baseline="0" smtClean="0">
                          <a:ln>
                            <a:noFill/>
                          </a:ln>
                          <a:solidFill>
                            <a:schemeClr val="tx1"/>
                          </a:solidFill>
                          <a:effectLst/>
                          <a:latin typeface="Arial" charset="0"/>
                        </a:rPr>
                        <a:t>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968753" name="Group 49"/>
          <p:cNvGrpSpPr>
            <a:grpSpLocks/>
          </p:cNvGrpSpPr>
          <p:nvPr/>
        </p:nvGrpSpPr>
        <p:grpSpPr bwMode="auto">
          <a:xfrm>
            <a:off x="5105400" y="1143000"/>
            <a:ext cx="3733800" cy="4964113"/>
            <a:chOff x="3216" y="720"/>
            <a:chExt cx="2352" cy="3127"/>
          </a:xfrm>
        </p:grpSpPr>
        <p:sp>
          <p:nvSpPr>
            <p:cNvPr id="91186" name="Text Box 50"/>
            <p:cNvSpPr txBox="1">
              <a:spLocks noChangeArrowheads="1"/>
            </p:cNvSpPr>
            <p:nvPr/>
          </p:nvSpPr>
          <p:spPr bwMode="auto">
            <a:xfrm>
              <a:off x="3264" y="1536"/>
              <a:ext cx="2256" cy="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50000"/>
                </a:spcBef>
                <a:spcAft>
                  <a:spcPct val="0"/>
                </a:spcAft>
                <a:buClrTx/>
                <a:buSzTx/>
                <a:buFontTx/>
                <a:buNone/>
              </a:pPr>
              <a:r>
                <a:rPr lang="en-US" altLang="en-US" sz="1800" b="0"/>
                <a:t>N = a + b + c + d</a:t>
              </a:r>
            </a:p>
            <a:p>
              <a:pPr>
                <a:spcBef>
                  <a:spcPct val="50000"/>
                </a:spcBef>
                <a:spcAft>
                  <a:spcPct val="0"/>
                </a:spcAft>
                <a:buClrTx/>
                <a:buSzTx/>
                <a:buFontTx/>
                <a:buNone/>
              </a:pPr>
              <a:endParaRPr lang="en-US" altLang="en-US" sz="1800" b="0"/>
            </a:p>
            <a:p>
              <a:pPr>
                <a:spcBef>
                  <a:spcPct val="50000"/>
                </a:spcBef>
                <a:spcAft>
                  <a:spcPct val="0"/>
                </a:spcAft>
                <a:buClrTx/>
                <a:buSzTx/>
                <a:buFontTx/>
                <a:buNone/>
              </a:pPr>
              <a:r>
                <a:rPr lang="en-US" altLang="en-US" sz="1800" b="0"/>
                <a:t>Accuracy = (a + d)/N</a:t>
              </a:r>
            </a:p>
            <a:p>
              <a:pPr>
                <a:spcBef>
                  <a:spcPct val="50000"/>
                </a:spcBef>
                <a:spcAft>
                  <a:spcPct val="0"/>
                </a:spcAft>
                <a:buClrTx/>
                <a:buSzTx/>
                <a:buFontTx/>
                <a:buNone/>
              </a:pPr>
              <a:endParaRPr lang="en-US" altLang="en-US" sz="1800" b="0"/>
            </a:p>
            <a:p>
              <a:pPr>
                <a:spcBef>
                  <a:spcPct val="50000"/>
                </a:spcBef>
                <a:spcAft>
                  <a:spcPct val="0"/>
                </a:spcAft>
                <a:buClrTx/>
                <a:buSzTx/>
                <a:buFontTx/>
                <a:buNone/>
              </a:pPr>
              <a:r>
                <a:rPr lang="en-US" altLang="en-US" sz="1800" b="0"/>
                <a:t>Cost = p (a + d) + q (b + c)</a:t>
              </a:r>
            </a:p>
            <a:p>
              <a:pPr>
                <a:spcBef>
                  <a:spcPct val="50000"/>
                </a:spcBef>
                <a:spcAft>
                  <a:spcPct val="0"/>
                </a:spcAft>
                <a:buClrTx/>
                <a:buSzTx/>
                <a:buFontTx/>
                <a:buNone/>
              </a:pPr>
              <a:r>
                <a:rPr lang="en-US" altLang="en-US" sz="1800" b="0"/>
                <a:t>        = p (a + d) + q (N – a – d)</a:t>
              </a:r>
            </a:p>
            <a:p>
              <a:pPr>
                <a:spcBef>
                  <a:spcPct val="50000"/>
                </a:spcBef>
                <a:spcAft>
                  <a:spcPct val="0"/>
                </a:spcAft>
                <a:buClrTx/>
                <a:buSzTx/>
                <a:buFontTx/>
                <a:buNone/>
              </a:pPr>
              <a:r>
                <a:rPr lang="en-US" altLang="en-US" sz="1800" b="0"/>
                <a:t>        = q N – (q – p)(a + d)</a:t>
              </a:r>
            </a:p>
            <a:p>
              <a:pPr>
                <a:spcBef>
                  <a:spcPct val="50000"/>
                </a:spcBef>
                <a:spcAft>
                  <a:spcPct val="0"/>
                </a:spcAft>
                <a:buClrTx/>
                <a:buSzTx/>
                <a:buFontTx/>
                <a:buNone/>
              </a:pPr>
              <a:r>
                <a:rPr lang="en-US" altLang="en-US" sz="1800" b="0"/>
                <a:t>        = N [q – (q-p) </a:t>
              </a:r>
              <a:r>
                <a:rPr lang="en-US" altLang="en-US" sz="1800" b="0">
                  <a:sym typeface="Symbol" pitchFamily="18" charset="2"/>
                </a:rPr>
                <a:t> </a:t>
              </a:r>
              <a:r>
                <a:rPr lang="en-US" altLang="en-US" sz="1800" b="0"/>
                <a:t>Accuracy] </a:t>
              </a:r>
            </a:p>
            <a:p>
              <a:pPr>
                <a:spcBef>
                  <a:spcPct val="50000"/>
                </a:spcBef>
                <a:spcAft>
                  <a:spcPct val="0"/>
                </a:spcAft>
                <a:buClrTx/>
                <a:buSzTx/>
                <a:buFontTx/>
                <a:buNone/>
              </a:pPr>
              <a:endParaRPr lang="en-US" altLang="en-US" sz="1800" b="0"/>
            </a:p>
          </p:txBody>
        </p:sp>
        <p:sp>
          <p:nvSpPr>
            <p:cNvPr id="91187" name="Rectangle 51"/>
            <p:cNvSpPr>
              <a:spLocks noChangeArrowheads="1"/>
            </p:cNvSpPr>
            <p:nvPr/>
          </p:nvSpPr>
          <p:spPr bwMode="auto">
            <a:xfrm>
              <a:off x="3216" y="720"/>
              <a:ext cx="2352"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1800" b="0"/>
                <a:t>Accuracy is proportional to cost if</a:t>
              </a:r>
              <a:br>
                <a:rPr lang="en-US" altLang="en-US" sz="1800" b="0"/>
              </a:br>
              <a:r>
                <a:rPr lang="en-US" altLang="en-US" sz="1800" b="0"/>
                <a:t>1. C(Yes|No)=C(No|Yes) = q </a:t>
              </a:r>
              <a:br>
                <a:rPr lang="en-US" altLang="en-US" sz="1800" b="0"/>
              </a:br>
              <a:r>
                <a:rPr lang="en-US" altLang="en-US" sz="1800" b="0"/>
                <a:t>2. C(Yes|Yes)=C(No|No) = p</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9687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altLang="en-US" smtClean="0"/>
              <a:t>Cost-Sensitive Measures</a:t>
            </a:r>
          </a:p>
        </p:txBody>
      </p:sp>
      <p:graphicFrame>
        <p:nvGraphicFramePr>
          <p:cNvPr id="92163" name="Object 3"/>
          <p:cNvGraphicFramePr>
            <a:graphicFrameLocks noChangeAspect="1"/>
          </p:cNvGraphicFramePr>
          <p:nvPr/>
        </p:nvGraphicFramePr>
        <p:xfrm>
          <a:off x="381000" y="1066800"/>
          <a:ext cx="4800600" cy="2716213"/>
        </p:xfrm>
        <a:graphic>
          <a:graphicData uri="http://schemas.openxmlformats.org/presentationml/2006/ole">
            <mc:AlternateContent xmlns:mc="http://schemas.openxmlformats.org/markup-compatibility/2006">
              <mc:Choice xmlns:v="urn:schemas-microsoft-com:vml" Requires="v">
                <p:oleObj spid="_x0000_s92339" name="Equation" r:id="rId3" imgW="4241800" imgH="2400300" progId="Equation.3">
                  <p:embed/>
                </p:oleObj>
              </mc:Choice>
              <mc:Fallback>
                <p:oleObj name="Equation" r:id="rId3" imgW="4241800" imgH="240030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066800"/>
                        <a:ext cx="4800600" cy="2716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164" name="Rectangle 4"/>
          <p:cNvSpPr>
            <a:spLocks noChangeArrowheads="1"/>
          </p:cNvSpPr>
          <p:nvPr/>
        </p:nvSpPr>
        <p:spPr bwMode="auto">
          <a:xfrm>
            <a:off x="152400" y="3962400"/>
            <a:ext cx="88392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292100" indent="-2921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800100" indent="-34290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r>
              <a:rPr lang="en-US" altLang="en-US" sz="2400" b="0"/>
              <a:t>Precision is biased towards C(Yes|Yes) &amp; C(Yes|No)</a:t>
            </a:r>
          </a:p>
          <a:p>
            <a:r>
              <a:rPr lang="en-US" altLang="en-US" sz="2400" b="0"/>
              <a:t>Recall is biased towards C(Yes|Yes) &amp; C(No|Yes)</a:t>
            </a:r>
          </a:p>
          <a:p>
            <a:r>
              <a:rPr lang="en-US" altLang="en-US" sz="2400" b="0"/>
              <a:t>F-measure is biased towards all except C(No|No)</a:t>
            </a:r>
          </a:p>
        </p:txBody>
      </p:sp>
      <p:graphicFrame>
        <p:nvGraphicFramePr>
          <p:cNvPr id="92165" name="Object 5"/>
          <p:cNvGraphicFramePr>
            <a:graphicFrameLocks noChangeAspect="1"/>
          </p:cNvGraphicFramePr>
          <p:nvPr/>
        </p:nvGraphicFramePr>
        <p:xfrm>
          <a:off x="1371600" y="5410200"/>
          <a:ext cx="6019800" cy="914400"/>
        </p:xfrm>
        <a:graphic>
          <a:graphicData uri="http://schemas.openxmlformats.org/presentationml/2006/ole">
            <mc:AlternateContent xmlns:mc="http://schemas.openxmlformats.org/markup-compatibility/2006">
              <mc:Choice xmlns:v="urn:schemas-microsoft-com:vml" Requires="v">
                <p:oleObj spid="_x0000_s92340" name="Equation" r:id="rId5" imgW="5270500" imgH="800100" progId="Equation.3">
                  <p:embed/>
                </p:oleObj>
              </mc:Choice>
              <mc:Fallback>
                <p:oleObj name="Equation" r:id="rId5" imgW="5270500" imgH="8001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1600" y="5410200"/>
                        <a:ext cx="60198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Group 4"/>
          <p:cNvGraphicFramePr>
            <a:graphicFrameLocks noGrp="1"/>
          </p:cNvGraphicFramePr>
          <p:nvPr/>
        </p:nvGraphicFramePr>
        <p:xfrm>
          <a:off x="4254500" y="609600"/>
          <a:ext cx="4737100" cy="2286001"/>
        </p:xfrm>
        <a:graphic>
          <a:graphicData uri="http://schemas.openxmlformats.org/drawingml/2006/table">
            <a:tbl>
              <a:tblPr/>
              <a:tblGrid>
                <a:gridCol w="1525688"/>
                <a:gridCol w="842862"/>
                <a:gridCol w="1184275"/>
                <a:gridCol w="1184275"/>
              </a:tblGrid>
              <a:tr h="527309">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endParaRPr kumimoji="0" lang="en-US" altLang="en-US" sz="2400" b="0" i="0" u="none" strike="noStrike" cap="none" normalizeH="0" baseline="0" dirty="0" smtClean="0">
                        <a:ln>
                          <a:noFill/>
                        </a:ln>
                        <a:solidFill>
                          <a:schemeClr val="tx1"/>
                        </a:solidFill>
                        <a:effectLst/>
                        <a:latin typeface="Arial" charset="0"/>
                      </a:endParaRP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1800" b="0" i="0" u="none" strike="noStrike" cap="none" normalizeH="0" baseline="0" dirty="0" smtClean="0">
                          <a:ln>
                            <a:noFill/>
                          </a:ln>
                          <a:solidFill>
                            <a:schemeClr val="tx1"/>
                          </a:solidFill>
                          <a:effectLst/>
                          <a:latin typeface="Arial" charset="0"/>
                        </a:rPr>
                        <a:t>PREDICTED CLASS</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en-US"/>
                    </a:p>
                  </a:txBody>
                  <a:tcPr/>
                </a:tc>
                <a:tc hMerge="1">
                  <a:txBody>
                    <a:bodyPr/>
                    <a:lstStyle/>
                    <a:p>
                      <a:endParaRPr lang="en-US"/>
                    </a:p>
                  </a:txBody>
                  <a:tcPr/>
                </a:tc>
              </a:tr>
              <a:tr h="429520">
                <a:tc rowSpan="3">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2400" b="0" i="0" u="none" strike="noStrike" cap="none" normalizeH="0" baseline="0" dirty="0" smtClean="0">
                          <a:ln>
                            <a:noFill/>
                          </a:ln>
                          <a:solidFill>
                            <a:schemeClr val="tx1"/>
                          </a:solidFill>
                          <a:effectLst/>
                          <a:latin typeface="Arial" charset="0"/>
                        </a:rPr>
                        <a:t/>
                      </a:r>
                      <a:br>
                        <a:rPr kumimoji="0" lang="en-US" altLang="en-US" sz="2400" b="0" i="0" u="none" strike="noStrike" cap="none" normalizeH="0" baseline="0" dirty="0" smtClean="0">
                          <a:ln>
                            <a:noFill/>
                          </a:ln>
                          <a:solidFill>
                            <a:schemeClr val="tx1"/>
                          </a:solidFill>
                          <a:effectLst/>
                          <a:latin typeface="Arial" charset="0"/>
                        </a:rPr>
                      </a:br>
                      <a:endParaRPr kumimoji="0" lang="en-US" altLang="en-US" sz="2400" b="0" i="0" u="none" strike="noStrike" cap="none" normalizeH="0" baseline="0" dirty="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1800" b="0" i="0" u="none" strike="noStrike" cap="none" normalizeH="0" baseline="0" dirty="0" smtClean="0">
                          <a:ln>
                            <a:noFill/>
                          </a:ln>
                          <a:solidFill>
                            <a:schemeClr val="tx1"/>
                          </a:solidFill>
                          <a:effectLst/>
                          <a:latin typeface="Arial" charset="0"/>
                        </a:rPr>
                        <a:t>ACTUAL</a:t>
                      </a:r>
                      <a:br>
                        <a:rPr kumimoji="0" lang="en-US" altLang="en-US" sz="1800" b="0" i="0" u="none" strike="noStrike" cap="none" normalizeH="0" baseline="0" dirty="0" smtClean="0">
                          <a:ln>
                            <a:noFill/>
                          </a:ln>
                          <a:solidFill>
                            <a:schemeClr val="tx1"/>
                          </a:solidFill>
                          <a:effectLst/>
                          <a:latin typeface="Arial" charset="0"/>
                        </a:rPr>
                      </a:br>
                      <a:r>
                        <a:rPr kumimoji="0" lang="en-US" altLang="en-US" sz="1800" b="0" i="0" u="none" strike="noStrike" cap="none" normalizeH="0" baseline="0" dirty="0" smtClean="0">
                          <a:ln>
                            <a:noFill/>
                          </a:ln>
                          <a:solidFill>
                            <a:schemeClr val="tx1"/>
                          </a:solidFill>
                          <a:effectLst/>
                          <a:latin typeface="Arial" charset="0"/>
                        </a:rPr>
                        <a:t>CLASS</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endParaRPr kumimoji="0" lang="en-US" altLang="en-US" sz="1600" b="0" i="0" u="none" strike="noStrike" cap="none" normalizeH="0" baseline="0" dirty="0" smtClean="0">
                        <a:ln>
                          <a:noFill/>
                        </a:ln>
                        <a:solidFill>
                          <a:schemeClr val="tx1"/>
                        </a:solidFill>
                        <a:effectLst/>
                        <a:latin typeface="Arial" charset="0"/>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1600" b="0" i="0" u="none" strike="noStrike" cap="none" normalizeH="0" baseline="0" smtClean="0">
                          <a:ln>
                            <a:noFill/>
                          </a:ln>
                          <a:solidFill>
                            <a:schemeClr val="tx1"/>
                          </a:solidFill>
                          <a:effectLst/>
                          <a:latin typeface="Arial" charset="0"/>
                        </a:rPr>
                        <a:t>Class=Yes</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1600" b="0" i="0" u="none" strike="noStrike" cap="none" normalizeH="0" baseline="0" smtClean="0">
                          <a:ln>
                            <a:noFill/>
                          </a:ln>
                          <a:solidFill>
                            <a:schemeClr val="tx1"/>
                          </a:solidFill>
                          <a:effectLst/>
                          <a:latin typeface="Arial" charset="0"/>
                        </a:rPr>
                        <a:t>Class=No</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4586">
                <a:tc vMerge="1">
                  <a:txBody>
                    <a:bodyPr/>
                    <a:lstStyle/>
                    <a:p>
                      <a:endParaRPr lang="en-US"/>
                    </a:p>
                  </a:txBody>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1600" b="0" i="0" u="none" strike="noStrike" cap="none" normalizeH="0" baseline="0" smtClean="0">
                          <a:ln>
                            <a:noFill/>
                          </a:ln>
                          <a:solidFill>
                            <a:schemeClr val="tx1"/>
                          </a:solidFill>
                          <a:effectLst/>
                          <a:latin typeface="Arial" charset="0"/>
                        </a:rPr>
                        <a:t>Class=Yes</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1600" b="0" i="0" u="none" strike="noStrike" cap="none" normalizeH="0" baseline="0" dirty="0" smtClean="0">
                          <a:ln>
                            <a:noFill/>
                          </a:ln>
                          <a:solidFill>
                            <a:schemeClr val="tx1"/>
                          </a:solidFill>
                          <a:effectLst/>
                          <a:latin typeface="Arial" charset="0"/>
                        </a:rPr>
                        <a:t>a</a:t>
                      </a:r>
                      <a:br>
                        <a:rPr kumimoji="0" lang="en-US" altLang="en-US" sz="1600" b="0" i="0" u="none" strike="noStrike" cap="none" normalizeH="0" baseline="0" dirty="0" smtClean="0">
                          <a:ln>
                            <a:noFill/>
                          </a:ln>
                          <a:solidFill>
                            <a:schemeClr val="tx1"/>
                          </a:solidFill>
                          <a:effectLst/>
                          <a:latin typeface="Arial" charset="0"/>
                        </a:rPr>
                      </a:br>
                      <a:r>
                        <a:rPr kumimoji="0" lang="en-US" altLang="en-US" sz="1600" b="0" i="0" u="none" strike="noStrike" cap="none" normalizeH="0" baseline="0" dirty="0" smtClean="0">
                          <a:ln>
                            <a:noFill/>
                          </a:ln>
                          <a:solidFill>
                            <a:srgbClr val="FF0000"/>
                          </a:solidFill>
                          <a:effectLst/>
                          <a:latin typeface="Arial" charset="0"/>
                        </a:rPr>
                        <a:t>(TP) [Y|Y]</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1600" b="0" i="0" u="none" strike="noStrike" cap="none" normalizeH="0" baseline="0" dirty="0" smtClean="0">
                          <a:ln>
                            <a:noFill/>
                          </a:ln>
                          <a:solidFill>
                            <a:schemeClr val="tx1"/>
                          </a:solidFill>
                          <a:effectLst/>
                          <a:latin typeface="Arial" charset="0"/>
                        </a:rPr>
                        <a:t>b</a:t>
                      </a:r>
                      <a:br>
                        <a:rPr kumimoji="0" lang="en-US" altLang="en-US" sz="1600" b="0" i="0" u="none" strike="noStrike" cap="none" normalizeH="0" baseline="0" dirty="0" smtClean="0">
                          <a:ln>
                            <a:noFill/>
                          </a:ln>
                          <a:solidFill>
                            <a:schemeClr val="tx1"/>
                          </a:solidFill>
                          <a:effectLst/>
                          <a:latin typeface="Arial" charset="0"/>
                        </a:rPr>
                      </a:br>
                      <a:r>
                        <a:rPr kumimoji="0" lang="en-US" altLang="en-US" sz="1600" b="0" i="0" u="none" strike="noStrike" cap="none" normalizeH="0" baseline="0" dirty="0" smtClean="0">
                          <a:ln>
                            <a:noFill/>
                          </a:ln>
                          <a:solidFill>
                            <a:srgbClr val="FF0000"/>
                          </a:solidFill>
                          <a:effectLst/>
                          <a:latin typeface="Arial" charset="0"/>
                        </a:rPr>
                        <a:t>(FN) [N|Y]</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4586">
                <a:tc vMerge="1">
                  <a:txBody>
                    <a:bodyPr/>
                    <a:lstStyle/>
                    <a:p>
                      <a:endParaRPr lang="en-US"/>
                    </a:p>
                  </a:txBody>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1600" b="0" i="0" u="none" strike="noStrike" cap="none" normalizeH="0" baseline="0" dirty="0" smtClean="0">
                          <a:ln>
                            <a:noFill/>
                          </a:ln>
                          <a:solidFill>
                            <a:schemeClr val="tx1"/>
                          </a:solidFill>
                          <a:effectLst/>
                          <a:latin typeface="Arial" charset="0"/>
                        </a:rPr>
                        <a:t>Class=No</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1600" b="0" i="0" u="none" strike="noStrike" cap="none" normalizeH="0" baseline="0" dirty="0" smtClean="0">
                          <a:ln>
                            <a:noFill/>
                          </a:ln>
                          <a:solidFill>
                            <a:schemeClr val="tx1"/>
                          </a:solidFill>
                          <a:effectLst/>
                          <a:latin typeface="Arial" charset="0"/>
                        </a:rPr>
                        <a:t>c</a:t>
                      </a:r>
                      <a:br>
                        <a:rPr kumimoji="0" lang="en-US" altLang="en-US" sz="1600" b="0" i="0" u="none" strike="noStrike" cap="none" normalizeH="0" baseline="0" dirty="0" smtClean="0">
                          <a:ln>
                            <a:noFill/>
                          </a:ln>
                          <a:solidFill>
                            <a:schemeClr val="tx1"/>
                          </a:solidFill>
                          <a:effectLst/>
                          <a:latin typeface="Arial" charset="0"/>
                        </a:rPr>
                      </a:br>
                      <a:r>
                        <a:rPr kumimoji="0" lang="en-US" altLang="en-US" sz="1600" b="0" i="0" u="none" strike="noStrike" cap="none" normalizeH="0" baseline="0" dirty="0" smtClean="0">
                          <a:ln>
                            <a:noFill/>
                          </a:ln>
                          <a:solidFill>
                            <a:srgbClr val="FF0000"/>
                          </a:solidFill>
                          <a:effectLst/>
                          <a:latin typeface="Arial" charset="0"/>
                        </a:rPr>
                        <a:t>(FP) [Y|N]</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1600" b="0" i="0" u="none" strike="noStrike" cap="none" normalizeH="0" baseline="0" dirty="0" smtClean="0">
                          <a:ln>
                            <a:noFill/>
                          </a:ln>
                          <a:solidFill>
                            <a:schemeClr val="tx1"/>
                          </a:solidFill>
                          <a:effectLst/>
                          <a:latin typeface="Arial" charset="0"/>
                        </a:rPr>
                        <a:t>d</a:t>
                      </a:r>
                      <a:br>
                        <a:rPr kumimoji="0" lang="en-US" altLang="en-US" sz="1600" b="0" i="0" u="none" strike="noStrike" cap="none" normalizeH="0" baseline="0" dirty="0" smtClean="0">
                          <a:ln>
                            <a:noFill/>
                          </a:ln>
                          <a:solidFill>
                            <a:schemeClr val="tx1"/>
                          </a:solidFill>
                          <a:effectLst/>
                          <a:latin typeface="Arial" charset="0"/>
                        </a:rPr>
                      </a:br>
                      <a:r>
                        <a:rPr kumimoji="0" lang="en-US" altLang="en-US" sz="1600" b="0" i="0" u="none" strike="noStrike" cap="none" normalizeH="0" baseline="0" dirty="0" smtClean="0">
                          <a:ln>
                            <a:noFill/>
                          </a:ln>
                          <a:solidFill>
                            <a:srgbClr val="FF0000"/>
                          </a:solidFill>
                          <a:effectLst/>
                          <a:latin typeface="Arial" charset="0"/>
                        </a:rPr>
                        <a:t>(TN) [N|N]</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381000" y="381000"/>
            <a:ext cx="8280400" cy="533400"/>
          </a:xfrm>
        </p:spPr>
        <p:txBody>
          <a:bodyPr/>
          <a:lstStyle/>
          <a:p>
            <a:r>
              <a:rPr lang="en-US" altLang="en-US" smtClean="0"/>
              <a:t>True positive (Detection) &amp; false positive (false alarm) rates</a:t>
            </a:r>
          </a:p>
        </p:txBody>
      </p:sp>
      <p:graphicFrame>
        <p:nvGraphicFramePr>
          <p:cNvPr id="93187" name="Object 3"/>
          <p:cNvGraphicFramePr>
            <a:graphicFrameLocks noChangeAspect="1"/>
          </p:cNvGraphicFramePr>
          <p:nvPr/>
        </p:nvGraphicFramePr>
        <p:xfrm>
          <a:off x="1524000" y="3810000"/>
          <a:ext cx="5524500" cy="2046288"/>
        </p:xfrm>
        <a:graphic>
          <a:graphicData uri="http://schemas.openxmlformats.org/presentationml/2006/ole">
            <mc:AlternateContent xmlns:mc="http://schemas.openxmlformats.org/markup-compatibility/2006">
              <mc:Choice xmlns:v="urn:schemas-microsoft-com:vml" Requires="v">
                <p:oleObj spid="_x0000_s93286" name="Equation" r:id="rId3" imgW="2197080" imgH="812520" progId="Equation.3">
                  <p:embed/>
                </p:oleObj>
              </mc:Choice>
              <mc:Fallback>
                <p:oleObj name="Equation" r:id="rId3" imgW="2197080" imgH="81252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810000"/>
                        <a:ext cx="5524500" cy="204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Group 4"/>
          <p:cNvGraphicFramePr>
            <a:graphicFrameLocks noGrp="1"/>
          </p:cNvGraphicFramePr>
          <p:nvPr/>
        </p:nvGraphicFramePr>
        <p:xfrm>
          <a:off x="2209800" y="1295400"/>
          <a:ext cx="4737100" cy="2216149"/>
        </p:xfrm>
        <a:graphic>
          <a:graphicData uri="http://schemas.openxmlformats.org/drawingml/2006/table">
            <a:tbl>
              <a:tblPr/>
              <a:tblGrid>
                <a:gridCol w="1525688"/>
                <a:gridCol w="842862"/>
                <a:gridCol w="1184275"/>
                <a:gridCol w="1184275"/>
              </a:tblGrid>
              <a:tr h="457269">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endParaRPr kumimoji="0" lang="en-US" altLang="en-US" sz="2400" b="0" i="0" u="none" strike="noStrike" cap="none" normalizeH="0" baseline="0" dirty="0" smtClean="0">
                        <a:ln>
                          <a:noFill/>
                        </a:ln>
                        <a:solidFill>
                          <a:schemeClr val="tx1"/>
                        </a:solidFill>
                        <a:effectLst/>
                        <a:latin typeface="Arial" charset="0"/>
                      </a:endParaRP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1800" b="0" i="0" u="none" strike="noStrike" cap="none" normalizeH="0" baseline="0" dirty="0" smtClean="0">
                          <a:ln>
                            <a:noFill/>
                          </a:ln>
                          <a:solidFill>
                            <a:schemeClr val="tx1"/>
                          </a:solidFill>
                          <a:effectLst/>
                          <a:latin typeface="Arial" charset="0"/>
                        </a:rPr>
                        <a:t>PREDICTED CLASS</a:t>
                      </a: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en-US"/>
                    </a:p>
                  </a:txBody>
                  <a:tcPr/>
                </a:tc>
                <a:tc hMerge="1">
                  <a:txBody>
                    <a:bodyPr/>
                    <a:lstStyle/>
                    <a:p>
                      <a:endParaRPr lang="en-US"/>
                    </a:p>
                  </a:txBody>
                  <a:tcPr/>
                </a:tc>
              </a:tr>
              <a:tr h="429566">
                <a:tc rowSpan="3">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2400" b="0" i="0" u="none" strike="noStrike" cap="none" normalizeH="0" baseline="0" dirty="0" smtClean="0">
                          <a:ln>
                            <a:noFill/>
                          </a:ln>
                          <a:solidFill>
                            <a:schemeClr val="tx1"/>
                          </a:solidFill>
                          <a:effectLst/>
                          <a:latin typeface="Arial" charset="0"/>
                        </a:rPr>
                        <a:t/>
                      </a:r>
                      <a:br>
                        <a:rPr kumimoji="0" lang="en-US" altLang="en-US" sz="2400" b="0" i="0" u="none" strike="noStrike" cap="none" normalizeH="0" baseline="0" dirty="0" smtClean="0">
                          <a:ln>
                            <a:noFill/>
                          </a:ln>
                          <a:solidFill>
                            <a:schemeClr val="tx1"/>
                          </a:solidFill>
                          <a:effectLst/>
                          <a:latin typeface="Arial" charset="0"/>
                        </a:rPr>
                      </a:br>
                      <a:endParaRPr kumimoji="0" lang="en-US" altLang="en-US" sz="2400" b="0" i="0" u="none" strike="noStrike" cap="none" normalizeH="0" baseline="0" dirty="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1800" b="0" i="0" u="none" strike="noStrike" cap="none" normalizeH="0" baseline="0" dirty="0" smtClean="0">
                          <a:ln>
                            <a:noFill/>
                          </a:ln>
                          <a:solidFill>
                            <a:schemeClr val="tx1"/>
                          </a:solidFill>
                          <a:effectLst/>
                          <a:latin typeface="Arial" charset="0"/>
                        </a:rPr>
                        <a:t>ACTUAL</a:t>
                      </a:r>
                      <a:br>
                        <a:rPr kumimoji="0" lang="en-US" altLang="en-US" sz="1800" b="0" i="0" u="none" strike="noStrike" cap="none" normalizeH="0" baseline="0" dirty="0" smtClean="0">
                          <a:ln>
                            <a:noFill/>
                          </a:ln>
                          <a:solidFill>
                            <a:schemeClr val="tx1"/>
                          </a:solidFill>
                          <a:effectLst/>
                          <a:latin typeface="Arial" charset="0"/>
                        </a:rPr>
                      </a:br>
                      <a:r>
                        <a:rPr kumimoji="0" lang="en-US" altLang="en-US" sz="1800" b="0" i="0" u="none" strike="noStrike" cap="none" normalizeH="0" baseline="0" dirty="0" smtClean="0">
                          <a:ln>
                            <a:noFill/>
                          </a:ln>
                          <a:solidFill>
                            <a:schemeClr val="tx1"/>
                          </a:solidFill>
                          <a:effectLst/>
                          <a:latin typeface="Arial" charset="0"/>
                        </a:rPr>
                        <a:t>CLASS</a:t>
                      </a: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endParaRPr kumimoji="0" lang="en-US" altLang="en-US" sz="1600" b="0" i="0" u="none" strike="noStrike" cap="none" normalizeH="0" baseline="0" dirty="0" smtClean="0">
                        <a:ln>
                          <a:noFill/>
                        </a:ln>
                        <a:solidFill>
                          <a:schemeClr val="tx1"/>
                        </a:solidFill>
                        <a:effectLst/>
                        <a:latin typeface="Arial" charset="0"/>
                      </a:endParaRP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1600" b="0" i="0" u="none" strike="noStrike" cap="none" normalizeH="0" baseline="0" smtClean="0">
                          <a:ln>
                            <a:noFill/>
                          </a:ln>
                          <a:solidFill>
                            <a:schemeClr val="tx1"/>
                          </a:solidFill>
                          <a:effectLst/>
                          <a:latin typeface="Arial" charset="0"/>
                        </a:rPr>
                        <a:t>Class=Yes</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1600" b="0" i="0" u="none" strike="noStrike" cap="none" normalizeH="0" baseline="0" smtClean="0">
                          <a:ln>
                            <a:noFill/>
                          </a:ln>
                          <a:solidFill>
                            <a:schemeClr val="tx1"/>
                          </a:solidFill>
                          <a:effectLst/>
                          <a:latin typeface="Arial" charset="0"/>
                        </a:rPr>
                        <a:t>Class=No</a:t>
                      </a: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4657">
                <a:tc vMerge="1">
                  <a:txBody>
                    <a:bodyPr/>
                    <a:lstStyle/>
                    <a:p>
                      <a:endParaRPr lang="en-US"/>
                    </a:p>
                  </a:txBody>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1600" b="0" i="0" u="none" strike="noStrike" cap="none" normalizeH="0" baseline="0" smtClean="0">
                          <a:ln>
                            <a:noFill/>
                          </a:ln>
                          <a:solidFill>
                            <a:schemeClr val="tx1"/>
                          </a:solidFill>
                          <a:effectLst/>
                          <a:latin typeface="Arial" charset="0"/>
                        </a:rPr>
                        <a:t>Class=Yes</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1600" b="0" i="0" u="none" strike="noStrike" cap="none" normalizeH="0" baseline="0" dirty="0" smtClean="0">
                          <a:ln>
                            <a:noFill/>
                          </a:ln>
                          <a:solidFill>
                            <a:schemeClr val="tx1"/>
                          </a:solidFill>
                          <a:effectLst/>
                          <a:latin typeface="Arial" charset="0"/>
                        </a:rPr>
                        <a:t>a</a:t>
                      </a:r>
                      <a:br>
                        <a:rPr kumimoji="0" lang="en-US" altLang="en-US" sz="1600" b="0" i="0" u="none" strike="noStrike" cap="none" normalizeH="0" baseline="0" dirty="0" smtClean="0">
                          <a:ln>
                            <a:noFill/>
                          </a:ln>
                          <a:solidFill>
                            <a:schemeClr val="tx1"/>
                          </a:solidFill>
                          <a:effectLst/>
                          <a:latin typeface="Arial" charset="0"/>
                        </a:rPr>
                      </a:br>
                      <a:r>
                        <a:rPr kumimoji="0" lang="en-US" altLang="en-US" sz="1600" b="0" i="0" u="none" strike="noStrike" cap="none" normalizeH="0" baseline="0" dirty="0" smtClean="0">
                          <a:ln>
                            <a:noFill/>
                          </a:ln>
                          <a:solidFill>
                            <a:srgbClr val="FF0000"/>
                          </a:solidFill>
                          <a:effectLst/>
                          <a:latin typeface="Arial" charset="0"/>
                        </a:rPr>
                        <a:t>(TP) [Y|Y]</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1600" b="0" i="0" u="none" strike="noStrike" cap="none" normalizeH="0" baseline="0" dirty="0" smtClean="0">
                          <a:ln>
                            <a:noFill/>
                          </a:ln>
                          <a:solidFill>
                            <a:schemeClr val="tx1"/>
                          </a:solidFill>
                          <a:effectLst/>
                          <a:latin typeface="Arial" charset="0"/>
                        </a:rPr>
                        <a:t>b</a:t>
                      </a:r>
                      <a:br>
                        <a:rPr kumimoji="0" lang="en-US" altLang="en-US" sz="1600" b="0" i="0" u="none" strike="noStrike" cap="none" normalizeH="0" baseline="0" dirty="0" smtClean="0">
                          <a:ln>
                            <a:noFill/>
                          </a:ln>
                          <a:solidFill>
                            <a:schemeClr val="tx1"/>
                          </a:solidFill>
                          <a:effectLst/>
                          <a:latin typeface="Arial" charset="0"/>
                        </a:rPr>
                      </a:br>
                      <a:r>
                        <a:rPr kumimoji="0" lang="en-US" altLang="en-US" sz="1600" b="0" i="0" u="none" strike="noStrike" cap="none" normalizeH="0" baseline="0" dirty="0" smtClean="0">
                          <a:ln>
                            <a:noFill/>
                          </a:ln>
                          <a:solidFill>
                            <a:srgbClr val="FF0000"/>
                          </a:solidFill>
                          <a:effectLst/>
                          <a:latin typeface="Arial" charset="0"/>
                        </a:rPr>
                        <a:t>(FN) [N|Y]</a:t>
                      </a: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4657">
                <a:tc vMerge="1">
                  <a:txBody>
                    <a:bodyPr/>
                    <a:lstStyle/>
                    <a:p>
                      <a:endParaRPr lang="en-US"/>
                    </a:p>
                  </a:txBody>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1600" b="0" i="0" u="none" strike="noStrike" cap="none" normalizeH="0" baseline="0" dirty="0" smtClean="0">
                          <a:ln>
                            <a:noFill/>
                          </a:ln>
                          <a:solidFill>
                            <a:schemeClr val="tx1"/>
                          </a:solidFill>
                          <a:effectLst/>
                          <a:latin typeface="Arial" charset="0"/>
                        </a:rPr>
                        <a:t>Class=No</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1600" b="0" i="0" u="none" strike="noStrike" cap="none" normalizeH="0" baseline="0" dirty="0" smtClean="0">
                          <a:ln>
                            <a:noFill/>
                          </a:ln>
                          <a:solidFill>
                            <a:schemeClr val="tx1"/>
                          </a:solidFill>
                          <a:effectLst/>
                          <a:latin typeface="Arial" charset="0"/>
                        </a:rPr>
                        <a:t>c</a:t>
                      </a:r>
                      <a:br>
                        <a:rPr kumimoji="0" lang="en-US" altLang="en-US" sz="1600" b="0" i="0" u="none" strike="noStrike" cap="none" normalizeH="0" baseline="0" dirty="0" smtClean="0">
                          <a:ln>
                            <a:noFill/>
                          </a:ln>
                          <a:solidFill>
                            <a:schemeClr val="tx1"/>
                          </a:solidFill>
                          <a:effectLst/>
                          <a:latin typeface="Arial" charset="0"/>
                        </a:rPr>
                      </a:br>
                      <a:r>
                        <a:rPr kumimoji="0" lang="en-US" altLang="en-US" sz="1600" b="0" i="0" u="none" strike="noStrike" cap="none" normalizeH="0" baseline="0" dirty="0" smtClean="0">
                          <a:ln>
                            <a:noFill/>
                          </a:ln>
                          <a:solidFill>
                            <a:srgbClr val="FF0000"/>
                          </a:solidFill>
                          <a:effectLst/>
                          <a:latin typeface="Arial" charset="0"/>
                        </a:rPr>
                        <a:t>(FP) [Y|N]</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
                        </a:spcBef>
                        <a:spcAft>
                          <a:spcPts val="400"/>
                        </a:spcAft>
                        <a:buClr>
                          <a:srgbClr val="0C7B9C"/>
                        </a:buClr>
                        <a:buSzPct val="75000"/>
                        <a:buFont typeface="Monotype Sorts" pitchFamily="2" charset="2"/>
                        <a:defRPr sz="2400">
                          <a:solidFill>
                            <a:schemeClr val="tx1"/>
                          </a:solidFill>
                          <a:latin typeface="Arial" charset="0"/>
                        </a:defRPr>
                      </a:lvl1pPr>
                      <a:lvl2pPr>
                        <a:spcBef>
                          <a:spcPct val="10000"/>
                        </a:spcBef>
                        <a:spcAft>
                          <a:spcPts val="400"/>
                        </a:spcAft>
                        <a:buClr>
                          <a:srgbClr val="0C7B9C"/>
                        </a:buClr>
                        <a:buSzPct val="100000"/>
                        <a:buFont typeface="Arial" charset="0"/>
                        <a:defRPr sz="2400">
                          <a:solidFill>
                            <a:schemeClr val="tx1"/>
                          </a:solidFill>
                          <a:latin typeface="Arial" charset="0"/>
                        </a:defRPr>
                      </a:lvl2pPr>
                      <a:lvl3pPr>
                        <a:spcBef>
                          <a:spcPct val="10000"/>
                        </a:spcBef>
                        <a:spcAft>
                          <a:spcPts val="400"/>
                        </a:spcAft>
                        <a:buClr>
                          <a:srgbClr val="0C7B9C"/>
                        </a:buClr>
                        <a:buSzPct val="70000"/>
                        <a:buFont typeface="Wingdings" pitchFamily="2" charset="2"/>
                        <a:defRPr sz="2000">
                          <a:solidFill>
                            <a:schemeClr val="tx1"/>
                          </a:solidFill>
                          <a:latin typeface="Arial" charset="0"/>
                        </a:defRPr>
                      </a:lvl3pPr>
                      <a:lvl4pPr>
                        <a:spcBef>
                          <a:spcPct val="20000"/>
                        </a:spcBef>
                        <a:buSzPct val="100000"/>
                        <a:defRPr>
                          <a:solidFill>
                            <a:schemeClr val="tx1"/>
                          </a:solidFill>
                          <a:latin typeface="Times New Roman" pitchFamily="18"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altLang="en-US" sz="1600" b="0" i="0" u="none" strike="noStrike" cap="none" normalizeH="0" baseline="0" dirty="0" smtClean="0">
                          <a:ln>
                            <a:noFill/>
                          </a:ln>
                          <a:solidFill>
                            <a:schemeClr val="tx1"/>
                          </a:solidFill>
                          <a:effectLst/>
                          <a:latin typeface="Arial" charset="0"/>
                        </a:rPr>
                        <a:t>d</a:t>
                      </a:r>
                      <a:br>
                        <a:rPr kumimoji="0" lang="en-US" altLang="en-US" sz="1600" b="0" i="0" u="none" strike="noStrike" cap="none" normalizeH="0" baseline="0" dirty="0" smtClean="0">
                          <a:ln>
                            <a:noFill/>
                          </a:ln>
                          <a:solidFill>
                            <a:schemeClr val="tx1"/>
                          </a:solidFill>
                          <a:effectLst/>
                          <a:latin typeface="Arial" charset="0"/>
                        </a:rPr>
                      </a:br>
                      <a:r>
                        <a:rPr kumimoji="0" lang="en-US" altLang="en-US" sz="1600" b="0" i="0" u="none" strike="noStrike" cap="none" normalizeH="0" baseline="0" dirty="0" smtClean="0">
                          <a:ln>
                            <a:noFill/>
                          </a:ln>
                          <a:solidFill>
                            <a:srgbClr val="FF0000"/>
                          </a:solidFill>
                          <a:effectLst/>
                          <a:latin typeface="Arial" charset="0"/>
                        </a:rPr>
                        <a:t>(TN) [N|N]</a:t>
                      </a: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altLang="en-US" smtClean="0"/>
              <a:t>Model Evaluation</a:t>
            </a:r>
          </a:p>
        </p:txBody>
      </p:sp>
      <p:sp>
        <p:nvSpPr>
          <p:cNvPr id="94211" name="Rectangle 3"/>
          <p:cNvSpPr>
            <a:spLocks noGrp="1" noChangeArrowheads="1"/>
          </p:cNvSpPr>
          <p:nvPr>
            <p:ph type="body" idx="1"/>
          </p:nvPr>
        </p:nvSpPr>
        <p:spPr/>
        <p:txBody>
          <a:bodyPr/>
          <a:lstStyle/>
          <a:p>
            <a:r>
              <a:rPr lang="en-US" altLang="en-US" dirty="0" smtClean="0"/>
              <a:t>Metrics for Performance Evaluation</a:t>
            </a:r>
          </a:p>
          <a:p>
            <a:pPr lvl="1"/>
            <a:r>
              <a:rPr lang="en-US" altLang="en-US" dirty="0" smtClean="0"/>
              <a:t>How to evaluate the performance of a model?</a:t>
            </a:r>
          </a:p>
          <a:p>
            <a:pPr lvl="1">
              <a:buFont typeface="Arial" charset="0"/>
              <a:buNone/>
            </a:pPr>
            <a:endParaRPr lang="en-US" altLang="en-US" dirty="0" smtClean="0"/>
          </a:p>
          <a:p>
            <a:r>
              <a:rPr lang="en-US" altLang="en-US" dirty="0" smtClean="0">
                <a:solidFill>
                  <a:srgbClr val="FF0000"/>
                </a:solidFill>
              </a:rPr>
              <a:t>Methods for Performance Evaluation</a:t>
            </a:r>
          </a:p>
          <a:p>
            <a:pPr lvl="1"/>
            <a:r>
              <a:rPr lang="en-US" altLang="en-US" dirty="0" smtClean="0"/>
              <a:t>How to obtain reliable estimates?</a:t>
            </a:r>
          </a:p>
          <a:p>
            <a:pPr lvl="1"/>
            <a:endParaRPr lang="en-US" altLang="en-US" dirty="0" smtClean="0"/>
          </a:p>
          <a:p>
            <a:pPr lvl="1"/>
            <a:endParaRPr lang="en-US" altLang="en-US" dirty="0" smtClean="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US" altLang="en-US" smtClean="0"/>
              <a:t>Methods for Performance Evaluation</a:t>
            </a:r>
          </a:p>
        </p:txBody>
      </p:sp>
      <p:sp>
        <p:nvSpPr>
          <p:cNvPr id="95235" name="Rectangle 3"/>
          <p:cNvSpPr>
            <a:spLocks noGrp="1" noChangeArrowheads="1"/>
          </p:cNvSpPr>
          <p:nvPr>
            <p:ph type="body" idx="1"/>
          </p:nvPr>
        </p:nvSpPr>
        <p:spPr/>
        <p:txBody>
          <a:bodyPr/>
          <a:lstStyle/>
          <a:p>
            <a:r>
              <a:rPr lang="en-US" altLang="en-US" smtClean="0"/>
              <a:t>How to obtain a reliable estimate of performance?</a:t>
            </a:r>
          </a:p>
          <a:p>
            <a:endParaRPr lang="en-US" altLang="en-US" smtClean="0"/>
          </a:p>
          <a:p>
            <a:r>
              <a:rPr lang="en-US" altLang="en-US" smtClean="0"/>
              <a:t>Performance of a model may depend on other factors besides the learning algorithm:</a:t>
            </a:r>
          </a:p>
          <a:p>
            <a:pPr lvl="1"/>
            <a:r>
              <a:rPr lang="en-US" altLang="en-US" smtClean="0"/>
              <a:t>Class distribution</a:t>
            </a:r>
          </a:p>
          <a:p>
            <a:pPr lvl="1"/>
            <a:r>
              <a:rPr lang="en-US" altLang="en-US" smtClean="0"/>
              <a:t>Cost of misclassification</a:t>
            </a:r>
          </a:p>
          <a:p>
            <a:pPr lvl="1"/>
            <a:r>
              <a:rPr lang="en-US" altLang="en-US" smtClean="0"/>
              <a:t>Size of training and test sets</a:t>
            </a:r>
          </a:p>
          <a:p>
            <a:endParaRPr lang="en-US" altLang="en-US" smtClean="0"/>
          </a:p>
          <a:p>
            <a:endParaRPr lang="en-US" altLang="en-US" smtClean="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altLang="en-US" smtClean="0"/>
              <a:t>Learning Curve</a:t>
            </a:r>
          </a:p>
        </p:txBody>
      </p:sp>
      <p:grpSp>
        <p:nvGrpSpPr>
          <p:cNvPr id="96259" name="Group 3"/>
          <p:cNvGrpSpPr>
            <a:grpSpLocks/>
          </p:cNvGrpSpPr>
          <p:nvPr/>
        </p:nvGrpSpPr>
        <p:grpSpPr bwMode="auto">
          <a:xfrm>
            <a:off x="76200" y="1219200"/>
            <a:ext cx="5715000" cy="4857750"/>
            <a:chOff x="48" y="768"/>
            <a:chExt cx="3600" cy="3060"/>
          </a:xfrm>
        </p:grpSpPr>
        <p:pic>
          <p:nvPicPr>
            <p:cNvPr id="96261" name="Picture 4"/>
            <p:cNvPicPr>
              <a:picLocks noChangeAspect="1" noChangeArrowheads="1"/>
            </p:cNvPicPr>
            <p:nvPr/>
          </p:nvPicPr>
          <p:blipFill>
            <a:blip r:embed="rId2">
              <a:extLst>
                <a:ext uri="{28A0092B-C50C-407E-A947-70E740481C1C}">
                  <a14:useLocalDpi xmlns:a14="http://schemas.microsoft.com/office/drawing/2010/main" val="0"/>
                </a:ext>
              </a:extLst>
            </a:blip>
            <a:srcRect l="5882" r="5882"/>
            <a:stretch>
              <a:fillRect/>
            </a:stretch>
          </p:blipFill>
          <p:spPr bwMode="auto">
            <a:xfrm>
              <a:off x="48" y="768"/>
              <a:ext cx="3600" cy="3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6262" name="Line 5"/>
            <p:cNvSpPr>
              <a:spLocks noChangeShapeType="1"/>
            </p:cNvSpPr>
            <p:nvPr/>
          </p:nvSpPr>
          <p:spPr bwMode="auto">
            <a:xfrm>
              <a:off x="336" y="1214"/>
              <a:ext cx="3168" cy="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96260" name="Rectangle 6"/>
          <p:cNvSpPr>
            <a:spLocks noChangeArrowheads="1"/>
          </p:cNvSpPr>
          <p:nvPr/>
        </p:nvSpPr>
        <p:spPr bwMode="auto">
          <a:xfrm>
            <a:off x="5638800" y="1143000"/>
            <a:ext cx="3352800" cy="4922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marL="292100" indent="-2921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800100" indent="-34290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r>
              <a:rPr lang="en-US" altLang="en-US" sz="2000" b="0"/>
              <a:t>Learning curve shows how accuracy changes with varying sample size</a:t>
            </a:r>
          </a:p>
          <a:p>
            <a:r>
              <a:rPr lang="en-US" altLang="en-US" sz="2000" b="0"/>
              <a:t>Requires a sampling schedule for creating learning curve:</a:t>
            </a:r>
          </a:p>
          <a:p>
            <a:pPr lvl="1">
              <a:buSzPct val="75000"/>
              <a:buFont typeface="Monotype Sorts" pitchFamily="2" charset="2"/>
              <a:buChar char="l"/>
            </a:pPr>
            <a:r>
              <a:rPr lang="en-US" altLang="en-US" sz="2000" b="0"/>
              <a:t>Arithmetic sampling</a:t>
            </a:r>
            <a:br>
              <a:rPr lang="en-US" altLang="en-US" sz="2000" b="0"/>
            </a:br>
            <a:r>
              <a:rPr lang="en-US" altLang="en-US" sz="2000" b="0"/>
              <a:t>(Langley, et al)</a:t>
            </a:r>
          </a:p>
          <a:p>
            <a:pPr lvl="1">
              <a:buSzPct val="75000"/>
              <a:buFont typeface="Monotype Sorts" pitchFamily="2" charset="2"/>
              <a:buChar char="l"/>
            </a:pPr>
            <a:r>
              <a:rPr lang="en-US" altLang="en-US" sz="2000" b="0"/>
              <a:t>Geometric sampling</a:t>
            </a:r>
            <a:br>
              <a:rPr lang="en-US" altLang="en-US" sz="2000" b="0"/>
            </a:br>
            <a:r>
              <a:rPr lang="en-US" altLang="en-US" sz="2000" b="0"/>
              <a:t>(Provost et al)</a:t>
            </a:r>
          </a:p>
          <a:p>
            <a:pPr>
              <a:buFont typeface="Monotype Sorts" pitchFamily="2" charset="2"/>
              <a:buNone/>
            </a:pPr>
            <a:endParaRPr lang="en-US" altLang="en-US" sz="2000" b="0"/>
          </a:p>
          <a:p>
            <a:pPr>
              <a:buFont typeface="Monotype Sorts" pitchFamily="2" charset="2"/>
              <a:buNone/>
            </a:pPr>
            <a:r>
              <a:rPr lang="en-US" altLang="en-US" sz="2000" b="0"/>
              <a:t>Effect of small sample size:</a:t>
            </a:r>
          </a:p>
          <a:p>
            <a:pPr lvl="1">
              <a:buSzPct val="75000"/>
              <a:buFontTx/>
              <a:buChar char="-"/>
            </a:pPr>
            <a:r>
              <a:rPr lang="en-US" altLang="en-US" sz="2000" b="0"/>
              <a:t>Bias in the estimate</a:t>
            </a:r>
          </a:p>
          <a:p>
            <a:pPr lvl="1">
              <a:buSzPct val="75000"/>
              <a:buFontTx/>
              <a:buChar char="-"/>
            </a:pPr>
            <a:r>
              <a:rPr lang="en-US" altLang="en-US" sz="2000" b="0"/>
              <a:t>Variance of estimate</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altLang="en-US" smtClean="0"/>
              <a:t>Methods of Estimation</a:t>
            </a:r>
          </a:p>
        </p:txBody>
      </p:sp>
      <p:sp>
        <p:nvSpPr>
          <p:cNvPr id="97283" name="Rectangle 3"/>
          <p:cNvSpPr>
            <a:spLocks noGrp="1" noChangeArrowheads="1"/>
          </p:cNvSpPr>
          <p:nvPr>
            <p:ph type="body" idx="1"/>
          </p:nvPr>
        </p:nvSpPr>
        <p:spPr>
          <a:xfrm>
            <a:off x="304800" y="990600"/>
            <a:ext cx="8580438" cy="5181600"/>
          </a:xfrm>
        </p:spPr>
        <p:txBody>
          <a:bodyPr/>
          <a:lstStyle/>
          <a:p>
            <a:pPr>
              <a:lnSpc>
                <a:spcPct val="90000"/>
              </a:lnSpc>
            </a:pPr>
            <a:r>
              <a:rPr lang="en-US" altLang="en-US" sz="2400" smtClean="0"/>
              <a:t>Holdout</a:t>
            </a:r>
          </a:p>
          <a:p>
            <a:pPr lvl="1">
              <a:lnSpc>
                <a:spcPct val="90000"/>
              </a:lnSpc>
            </a:pPr>
            <a:r>
              <a:rPr lang="en-US" altLang="en-US" sz="2400" smtClean="0"/>
              <a:t>Reserve 2/3 for training and 1/3 for testing </a:t>
            </a:r>
          </a:p>
          <a:p>
            <a:pPr>
              <a:lnSpc>
                <a:spcPct val="90000"/>
              </a:lnSpc>
            </a:pPr>
            <a:r>
              <a:rPr lang="en-US" altLang="en-US" sz="2400" smtClean="0"/>
              <a:t>Random subsampling</a:t>
            </a:r>
          </a:p>
          <a:p>
            <a:pPr lvl="1">
              <a:lnSpc>
                <a:spcPct val="90000"/>
              </a:lnSpc>
            </a:pPr>
            <a:r>
              <a:rPr lang="en-US" altLang="en-US" sz="2400" smtClean="0"/>
              <a:t>Repeated holdout</a:t>
            </a:r>
          </a:p>
          <a:p>
            <a:pPr>
              <a:lnSpc>
                <a:spcPct val="90000"/>
              </a:lnSpc>
            </a:pPr>
            <a:r>
              <a:rPr lang="en-US" altLang="en-US" sz="2400" smtClean="0"/>
              <a:t>Cross validation</a:t>
            </a:r>
          </a:p>
          <a:p>
            <a:pPr lvl="1">
              <a:lnSpc>
                <a:spcPct val="90000"/>
              </a:lnSpc>
            </a:pPr>
            <a:r>
              <a:rPr lang="en-US" altLang="en-US" sz="2400" smtClean="0"/>
              <a:t>Partition data into k disjoint subsets</a:t>
            </a:r>
          </a:p>
          <a:p>
            <a:pPr lvl="1">
              <a:lnSpc>
                <a:spcPct val="90000"/>
              </a:lnSpc>
            </a:pPr>
            <a:r>
              <a:rPr lang="en-US" altLang="en-US" sz="2400" smtClean="0"/>
              <a:t>k-fold: train on k-1 partitions, test on the remaining one</a:t>
            </a:r>
          </a:p>
          <a:p>
            <a:pPr lvl="1">
              <a:lnSpc>
                <a:spcPct val="90000"/>
              </a:lnSpc>
            </a:pPr>
            <a:r>
              <a:rPr lang="en-US" altLang="en-US" sz="2400" smtClean="0"/>
              <a:t>Leave-one-out:   k=n</a:t>
            </a:r>
          </a:p>
          <a:p>
            <a:pPr>
              <a:lnSpc>
                <a:spcPct val="90000"/>
              </a:lnSpc>
            </a:pPr>
            <a:r>
              <a:rPr lang="en-US" altLang="en-US" sz="2400" smtClean="0"/>
              <a:t>Stratified sampling </a:t>
            </a:r>
          </a:p>
          <a:p>
            <a:pPr lvl="1">
              <a:lnSpc>
                <a:spcPct val="90000"/>
              </a:lnSpc>
            </a:pPr>
            <a:r>
              <a:rPr lang="en-US" altLang="en-US" sz="2400" smtClean="0"/>
              <a:t>oversampling vs undersampling (certain classes)</a:t>
            </a:r>
          </a:p>
          <a:p>
            <a:pPr>
              <a:lnSpc>
                <a:spcPct val="90000"/>
              </a:lnSpc>
            </a:pPr>
            <a:r>
              <a:rPr lang="en-US" altLang="en-US" sz="2400" smtClean="0"/>
              <a:t>Bootstrap</a:t>
            </a:r>
          </a:p>
          <a:p>
            <a:pPr lvl="1">
              <a:lnSpc>
                <a:spcPct val="90000"/>
              </a:lnSpc>
            </a:pPr>
            <a:r>
              <a:rPr lang="en-US" altLang="en-US" sz="2400" smtClean="0"/>
              <a:t>Sampling with replacement (could have duplicates)</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Comparing Models</a:t>
            </a:r>
            <a:endParaRPr lang="en-US" dirty="0"/>
          </a:p>
        </p:txBody>
      </p:sp>
      <p:sp>
        <p:nvSpPr>
          <p:cNvPr id="3" name="Subtitle 2"/>
          <p:cNvSpPr>
            <a:spLocks noGrp="1"/>
          </p:cNvSpPr>
          <p:nvPr>
            <p:ph type="subTitle" idx="1"/>
          </p:nvPr>
        </p:nvSpPr>
        <p:spPr/>
        <p:txBody>
          <a:bodyPr/>
          <a:lstStyle/>
          <a:p>
            <a:r>
              <a:rPr lang="en-US" dirty="0" smtClean="0"/>
              <a:t>Sec. 4.6</a:t>
            </a:r>
            <a:endParaRPr lang="en-US" dirty="0"/>
          </a:p>
        </p:txBody>
      </p:sp>
    </p:spTree>
  </p:cSld>
  <p:clrMapOvr>
    <a:masterClrMapping/>
  </p:clrMapOvr>
</p:sld>
</file>

<file path=ppt/theme/theme1.xml><?xml version="1.0" encoding="utf-8"?>
<a:theme xmlns:a="http://schemas.openxmlformats.org/drawingml/2006/main" name="LC.BRev.FY97">
  <a:themeElements>
    <a:clrScheme name="">
      <a:dk1>
        <a:srgbClr val="000000"/>
      </a:dk1>
      <a:lt1>
        <a:srgbClr val="FFFFFF"/>
      </a:lt1>
      <a:dk2>
        <a:srgbClr val="006B61"/>
      </a:dk2>
      <a:lt2>
        <a:srgbClr val="C0C0C0"/>
      </a:lt2>
      <a:accent1>
        <a:srgbClr val="FF00FF"/>
      </a:accent1>
      <a:accent2>
        <a:srgbClr val="00C0C0"/>
      </a:accent2>
      <a:accent3>
        <a:srgbClr val="FFFFFF"/>
      </a:accent3>
      <a:accent4>
        <a:srgbClr val="000000"/>
      </a:accent4>
      <a:accent5>
        <a:srgbClr val="FFAAFF"/>
      </a:accent5>
      <a:accent6>
        <a:srgbClr val="00AEAE"/>
      </a:accent6>
      <a:hlink>
        <a:srgbClr val="00C000"/>
      </a:hlink>
      <a:folHlink>
        <a:srgbClr val="800080"/>
      </a:folHlink>
    </a:clrScheme>
    <a:fontScheme name="LC.BRev.FY97">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400" b="1" i="0" u="none" strike="noStrike" cap="none" normalizeH="0" baseline="0" smtClean="0">
            <a:ln>
              <a:noFill/>
            </a:ln>
            <a:solidFill>
              <a:schemeClr val="tx1"/>
            </a:solidFill>
            <a:effectLst/>
            <a:latin typeface="Arial" charset="0"/>
          </a:defRPr>
        </a:defPPr>
      </a:lstStyle>
    </a:lnDef>
  </a:objectDefaults>
  <a:extraClrSchemeLst>
    <a:extraClrScheme>
      <a:clrScheme name="LC.BRev.FY97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C.BRev.FY97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C.BRev.FY97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C.BRev.FY97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C.BRev.FY97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C.BRev.FY97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C.BRev.FY97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Porky:Words:ASCI:PSE:Budgets FY97:LC.BRev.FY97</Template>
  <TotalTime>146505183</TotalTime>
  <Pages>3</Pages>
  <Words>4564</Words>
  <Application>Microsoft Office PowerPoint</Application>
  <PresentationFormat>On-screen Show (4:3)</PresentationFormat>
  <Paragraphs>1217</Paragraphs>
  <Slides>117</Slides>
  <Notes>2</Notes>
  <HiddenSlides>0</HiddenSlides>
  <MMClips>0</MMClips>
  <ScaleCrop>false</ScaleCrop>
  <HeadingPairs>
    <vt:vector size="6" baseType="variant">
      <vt:variant>
        <vt:lpstr>Theme</vt:lpstr>
      </vt:variant>
      <vt:variant>
        <vt:i4>1</vt:i4>
      </vt:variant>
      <vt:variant>
        <vt:lpstr>Embedded OLE Servers</vt:lpstr>
      </vt:variant>
      <vt:variant>
        <vt:i4>5</vt:i4>
      </vt:variant>
      <vt:variant>
        <vt:lpstr>Slide Titles</vt:lpstr>
      </vt:variant>
      <vt:variant>
        <vt:i4>117</vt:i4>
      </vt:variant>
    </vt:vector>
  </HeadingPairs>
  <TitlesOfParts>
    <vt:vector size="123" baseType="lpstr">
      <vt:lpstr>LC.BRev.FY97</vt:lpstr>
      <vt:lpstr>Visio</vt:lpstr>
      <vt:lpstr>VISIO</vt:lpstr>
      <vt:lpstr>Document</vt:lpstr>
      <vt:lpstr>Equation</vt:lpstr>
      <vt:lpstr>Worksheet</vt:lpstr>
      <vt:lpstr>Data Mining  Classification: Basic Concepts, Decision Trees, and Model Evaluation</vt:lpstr>
      <vt:lpstr>Classification: Definition</vt:lpstr>
      <vt:lpstr>Illustrating Classification Task</vt:lpstr>
      <vt:lpstr>Examples of Classification Task</vt:lpstr>
      <vt:lpstr>Classification Techniques</vt:lpstr>
      <vt:lpstr>Decision Trees</vt:lpstr>
      <vt:lpstr>Example of a Decision Tree</vt:lpstr>
      <vt:lpstr>Another Example of Decision Tree</vt:lpstr>
      <vt:lpstr>Decision Tree Classification Task</vt:lpstr>
      <vt:lpstr>Apply Model to Test Data</vt:lpstr>
      <vt:lpstr>Apply Model to Test Data</vt:lpstr>
      <vt:lpstr>Apply Model to Test Data</vt:lpstr>
      <vt:lpstr>Apply Model to Test Data</vt:lpstr>
      <vt:lpstr>Apply Model to Test Data</vt:lpstr>
      <vt:lpstr>Apply Model to Test Data</vt:lpstr>
      <vt:lpstr>Decision Tree Classification Task</vt:lpstr>
      <vt:lpstr>Decision Tree Induction</vt:lpstr>
      <vt:lpstr>General Structure of Hunt’s Algorithm</vt:lpstr>
      <vt:lpstr>Hunt’s Algorithm</vt:lpstr>
      <vt:lpstr>Tree Induction</vt:lpstr>
      <vt:lpstr>Tree Induction</vt:lpstr>
      <vt:lpstr>How to Specify Test Condition?</vt:lpstr>
      <vt:lpstr>Splitting Based on Nominal Attributes</vt:lpstr>
      <vt:lpstr>Splitting Based on Ordinal Attributes</vt:lpstr>
      <vt:lpstr>Splitting Based on Continuous Attributes</vt:lpstr>
      <vt:lpstr>Splitting Based on Continuous Attributes</vt:lpstr>
      <vt:lpstr>Tree Induction</vt:lpstr>
      <vt:lpstr>How to determine the Best Split</vt:lpstr>
      <vt:lpstr>How to determine the Best Split</vt:lpstr>
      <vt:lpstr>Measures of Node Impurity</vt:lpstr>
      <vt:lpstr>How to Find the Best Split</vt:lpstr>
      <vt:lpstr>Measure of Impurity: GINI</vt:lpstr>
      <vt:lpstr>Examples for computing GINI</vt:lpstr>
      <vt:lpstr>Splitting Based on GINI</vt:lpstr>
      <vt:lpstr>Binary Attributes: Computing GINI Index</vt:lpstr>
      <vt:lpstr>Categorical Attributes: Computing Gini Index</vt:lpstr>
      <vt:lpstr>Continuous Attributes: Computing Gini Index</vt:lpstr>
      <vt:lpstr>Continuous Attributes: Computing Gini Index...</vt:lpstr>
      <vt:lpstr>Alternative Splitting Criteria based on INFO</vt:lpstr>
      <vt:lpstr>Examples for computing Entropy</vt:lpstr>
      <vt:lpstr>Splitting Based on INFO...</vt:lpstr>
      <vt:lpstr>Splitting Based on INFO...</vt:lpstr>
      <vt:lpstr>Splitting Criteria based on Classification Error</vt:lpstr>
      <vt:lpstr>Examples for Computing Error</vt:lpstr>
      <vt:lpstr>Comparison among Splitting Criteria</vt:lpstr>
      <vt:lpstr>Misclassification Error vs Gini</vt:lpstr>
      <vt:lpstr>Attributes considered in subtrees</vt:lpstr>
      <vt:lpstr>Tree Induction</vt:lpstr>
      <vt:lpstr>Stopping Criteria for Tree Induction</vt:lpstr>
      <vt:lpstr>Example: C4.5</vt:lpstr>
      <vt:lpstr>PowerPoint Presentation</vt:lpstr>
      <vt:lpstr>PowerPoint Presentation</vt:lpstr>
      <vt:lpstr>Characteristics of Decision Tree Induction</vt:lpstr>
      <vt:lpstr>Characteristics Part 2</vt:lpstr>
      <vt:lpstr>PowerPoint Presentation</vt:lpstr>
      <vt:lpstr>Characteristics Part 3</vt:lpstr>
      <vt:lpstr>PowerPoint Presentation</vt:lpstr>
      <vt:lpstr>Overfitting and Other Issues</vt:lpstr>
      <vt:lpstr>Practical Issues of Classification</vt:lpstr>
      <vt:lpstr>Underfitting and Overfitting (Example)</vt:lpstr>
      <vt:lpstr>Underfitting and Overfitting</vt:lpstr>
      <vt:lpstr>Overfitting due to Noise </vt:lpstr>
      <vt:lpstr>PowerPoint Presentation</vt:lpstr>
      <vt:lpstr>Notes on Overfitting</vt:lpstr>
      <vt:lpstr>Estimating Generalization Errors</vt:lpstr>
      <vt:lpstr>Occam’s Razor</vt:lpstr>
      <vt:lpstr>Minimum Description Length (MDL)</vt:lpstr>
      <vt:lpstr>How to Address Overfitting</vt:lpstr>
      <vt:lpstr>How to Address Overfitting…</vt:lpstr>
      <vt:lpstr>Example of Post-Pruning</vt:lpstr>
      <vt:lpstr>Examples of Post-pruning</vt:lpstr>
      <vt:lpstr>Handling Missing Attribute Values</vt:lpstr>
      <vt:lpstr>Computing Impurity Measure</vt:lpstr>
      <vt:lpstr>Distribute Instances</vt:lpstr>
      <vt:lpstr>Classify Instances</vt:lpstr>
      <vt:lpstr>Other Issues</vt:lpstr>
      <vt:lpstr>Data Fragmentation</vt:lpstr>
      <vt:lpstr>Search Strategy</vt:lpstr>
      <vt:lpstr>Expressiveness</vt:lpstr>
      <vt:lpstr>Decision Boundary</vt:lpstr>
      <vt:lpstr>Oblique Decision Trees</vt:lpstr>
      <vt:lpstr>Tree Replication</vt:lpstr>
      <vt:lpstr>Evaluating a Model</vt:lpstr>
      <vt:lpstr>Model Evaluation</vt:lpstr>
      <vt:lpstr>Model Evaluation</vt:lpstr>
      <vt:lpstr>Metrics for Performance Evaluation</vt:lpstr>
      <vt:lpstr>Metrics for Performance Evaluation…</vt:lpstr>
      <vt:lpstr>Limitation of Accuracy</vt:lpstr>
      <vt:lpstr>Limitation of Accuracy</vt:lpstr>
      <vt:lpstr>Cost Matrix</vt:lpstr>
      <vt:lpstr>Computing Cost of Classification</vt:lpstr>
      <vt:lpstr>Cost vs Accuracy</vt:lpstr>
      <vt:lpstr>Cost-Sensitive Measures</vt:lpstr>
      <vt:lpstr>True positive (Detection) &amp; false positive (false alarm) rates</vt:lpstr>
      <vt:lpstr>Model Evaluation</vt:lpstr>
      <vt:lpstr>Methods for Performance Evaluation</vt:lpstr>
      <vt:lpstr>Learning Curve</vt:lpstr>
      <vt:lpstr>Methods of Estimation</vt:lpstr>
      <vt:lpstr>Comparing Models</vt:lpstr>
      <vt:lpstr>Model Evaluation</vt:lpstr>
      <vt:lpstr>ROC (Receiver Operating Characteristic)</vt:lpstr>
      <vt:lpstr>ROC Curve</vt:lpstr>
      <vt:lpstr>ROC Curve</vt:lpstr>
      <vt:lpstr>Using ROC for Model Comparison</vt:lpstr>
      <vt:lpstr>How to Construct an ROC curve</vt:lpstr>
      <vt:lpstr>How to construct an ROC curve</vt:lpstr>
      <vt:lpstr>Test of Significance</vt:lpstr>
      <vt:lpstr>Confidence Interval for Accuracy</vt:lpstr>
      <vt:lpstr>Confidence Interval for Accuracy</vt:lpstr>
      <vt:lpstr>Confidence Interval for Accuracy</vt:lpstr>
      <vt:lpstr>Confidence Interval for Accuracy</vt:lpstr>
      <vt:lpstr>Confidence Interval for Accuracy</vt:lpstr>
      <vt:lpstr>Comparing Performance of 2 Models</vt:lpstr>
      <vt:lpstr>Comparing Performance of 2 Models</vt:lpstr>
      <vt:lpstr>An Illustrative Example</vt:lpstr>
      <vt:lpstr>Comparing Performance of 2 Algorithms</vt:lpstr>
      <vt:lpstr>Comparing Performance of 2 Algorithms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Steven F. Ashby Center for Applied Scientific Computing  Month DD, 1997</dc:title>
  <dc:creator>Computations</dc:creator>
  <cp:lastModifiedBy>Philip  Chan</cp:lastModifiedBy>
  <cp:revision>461</cp:revision>
  <cp:lastPrinted>2001-08-28T17:59:37Z</cp:lastPrinted>
  <dcterms:created xsi:type="dcterms:W3CDTF">1998-03-18T13:44:31Z</dcterms:created>
  <dcterms:modified xsi:type="dcterms:W3CDTF">2016-02-05T00:04:20Z</dcterms:modified>
</cp:coreProperties>
</file>