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515" r:id="rId2"/>
    <p:sldId id="516" r:id="rId3"/>
    <p:sldId id="557" r:id="rId4"/>
    <p:sldId id="517" r:id="rId5"/>
    <p:sldId id="523" r:id="rId6"/>
    <p:sldId id="558" r:id="rId7"/>
    <p:sldId id="559" r:id="rId8"/>
    <p:sldId id="518" r:id="rId9"/>
    <p:sldId id="519" r:id="rId10"/>
    <p:sldId id="520" r:id="rId11"/>
    <p:sldId id="560" r:id="rId12"/>
    <p:sldId id="561" r:id="rId13"/>
    <p:sldId id="522" r:id="rId14"/>
    <p:sldId id="524" r:id="rId15"/>
    <p:sldId id="546" r:id="rId16"/>
    <p:sldId id="547" r:id="rId17"/>
    <p:sldId id="563" r:id="rId18"/>
    <p:sldId id="562" r:id="rId19"/>
    <p:sldId id="548" r:id="rId20"/>
    <p:sldId id="566" r:id="rId21"/>
    <p:sldId id="564" r:id="rId22"/>
    <p:sldId id="624" r:id="rId23"/>
    <p:sldId id="625" r:id="rId24"/>
    <p:sldId id="627" r:id="rId25"/>
    <p:sldId id="626" r:id="rId26"/>
    <p:sldId id="565" r:id="rId27"/>
    <p:sldId id="567" r:id="rId28"/>
    <p:sldId id="526" r:id="rId29"/>
    <p:sldId id="551" r:id="rId30"/>
    <p:sldId id="552" r:id="rId31"/>
    <p:sldId id="553" r:id="rId32"/>
    <p:sldId id="568" r:id="rId33"/>
    <p:sldId id="530" r:id="rId34"/>
    <p:sldId id="544" r:id="rId35"/>
    <p:sldId id="554" r:id="rId36"/>
    <p:sldId id="555" r:id="rId37"/>
    <p:sldId id="556" r:id="rId38"/>
    <p:sldId id="538" r:id="rId39"/>
    <p:sldId id="623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78" r:id="rId50"/>
    <p:sldId id="579" r:id="rId51"/>
    <p:sldId id="580" r:id="rId52"/>
    <p:sldId id="581" r:id="rId53"/>
    <p:sldId id="582" r:id="rId54"/>
    <p:sldId id="647" r:id="rId55"/>
    <p:sldId id="583" r:id="rId56"/>
    <p:sldId id="584" r:id="rId57"/>
    <p:sldId id="585" r:id="rId58"/>
    <p:sldId id="586" r:id="rId59"/>
    <p:sldId id="587" r:id="rId60"/>
    <p:sldId id="633" r:id="rId61"/>
    <p:sldId id="634" r:id="rId62"/>
    <p:sldId id="649" r:id="rId63"/>
    <p:sldId id="635" r:id="rId64"/>
    <p:sldId id="588" r:id="rId65"/>
    <p:sldId id="589" r:id="rId66"/>
    <p:sldId id="590" r:id="rId67"/>
    <p:sldId id="591" r:id="rId68"/>
    <p:sldId id="592" r:id="rId69"/>
    <p:sldId id="593" r:id="rId70"/>
    <p:sldId id="594" r:id="rId71"/>
    <p:sldId id="648" r:id="rId72"/>
    <p:sldId id="628" r:id="rId73"/>
    <p:sldId id="631" r:id="rId74"/>
    <p:sldId id="632" r:id="rId75"/>
    <p:sldId id="630" r:id="rId76"/>
    <p:sldId id="646" r:id="rId77"/>
    <p:sldId id="636" r:id="rId78"/>
    <p:sldId id="650" r:id="rId79"/>
    <p:sldId id="637" r:id="rId80"/>
    <p:sldId id="645" r:id="rId81"/>
    <p:sldId id="641" r:id="rId82"/>
    <p:sldId id="642" r:id="rId83"/>
    <p:sldId id="639" r:id="rId84"/>
    <p:sldId id="651" r:id="rId85"/>
    <p:sldId id="652" r:id="rId86"/>
    <p:sldId id="640" r:id="rId87"/>
    <p:sldId id="644" r:id="rId88"/>
    <p:sldId id="638" r:id="rId89"/>
    <p:sldId id="595" r:id="rId90"/>
    <p:sldId id="596" r:id="rId91"/>
    <p:sldId id="597" r:id="rId92"/>
    <p:sldId id="598" r:id="rId93"/>
    <p:sldId id="599" r:id="rId94"/>
    <p:sldId id="600" r:id="rId95"/>
    <p:sldId id="601" r:id="rId96"/>
    <p:sldId id="602" r:id="rId97"/>
    <p:sldId id="603" r:id="rId98"/>
    <p:sldId id="604" r:id="rId99"/>
    <p:sldId id="605" r:id="rId100"/>
    <p:sldId id="606" r:id="rId101"/>
    <p:sldId id="607" r:id="rId102"/>
    <p:sldId id="608" r:id="rId103"/>
    <p:sldId id="609" r:id="rId104"/>
    <p:sldId id="610" r:id="rId105"/>
    <p:sldId id="611" r:id="rId106"/>
    <p:sldId id="612" r:id="rId107"/>
    <p:sldId id="613" r:id="rId108"/>
    <p:sldId id="614" r:id="rId109"/>
    <p:sldId id="615" r:id="rId110"/>
    <p:sldId id="616" r:id="rId111"/>
    <p:sldId id="617" r:id="rId112"/>
    <p:sldId id="618" r:id="rId113"/>
    <p:sldId id="619" r:id="rId114"/>
    <p:sldId id="620" r:id="rId115"/>
    <p:sldId id="621" r:id="rId116"/>
    <p:sldId id="622" r:id="rId11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6D9C"/>
    <a:srgbClr val="2A8487"/>
    <a:srgbClr val="1C5A61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53" autoAdjust="0"/>
    <p:restoredTop sz="94541" autoAdjust="0"/>
  </p:normalViewPr>
  <p:slideViewPr>
    <p:cSldViewPr>
      <p:cViewPr>
        <p:scale>
          <a:sx n="75" d="100"/>
          <a:sy n="75" d="100"/>
        </p:scale>
        <p:origin x="-2178" y="-58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66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e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7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72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8215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8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0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5999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3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9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30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34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29" name="Group 2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30" name="Rectangle 2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1" name="Rectangle 2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  <a:defRPr/>
              </a:pPr>
              <a:r>
                <a:rPr lang="en-US" altLang="en-US" sz="1200" b="0" smtClean="0"/>
                <a:t>© Tan,Steinbach, Kumar 	    	Introduction to Data Mining        		      4/18/2004               </a:t>
              </a:r>
              <a:fld id="{4D565E4D-4578-4E6A-97C4-9353B4329F6C}" type="slidenum">
                <a:rPr lang="en-US" altLang="en-US" sz="1200" b="0" smtClean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altLang="en-US" sz="1200" b="0" smtClean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2.w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84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4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7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8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92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93.w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6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9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01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10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8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6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8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4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5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6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6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7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838200"/>
          </a:xfrm>
        </p:spPr>
        <p:txBody>
          <a:bodyPr/>
          <a:lstStyle/>
          <a:p>
            <a:pPr algn="ctr"/>
            <a:r>
              <a:rPr lang="en-US" altLang="en-US" smtClean="0"/>
              <a:t>Data Mining </a:t>
            </a:r>
            <a:br>
              <a:rPr lang="en-US" altLang="en-US" smtClean="0"/>
            </a:br>
            <a:r>
              <a:rPr lang="en-US" altLang="en-US" smtClean="0"/>
              <a:t>Classification: Alternative Techniques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381000" y="1949450"/>
            <a:ext cx="82296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5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0"/>
              <a:t>Tan, Steinbach,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grpSp>
        <p:nvGrpSpPr>
          <p:cNvPr id="2052" name="Group 2052"/>
          <p:cNvGrpSpPr>
            <a:grpSpLocks/>
          </p:cNvGrpSpPr>
          <p:nvPr/>
        </p:nvGrpSpPr>
        <p:grpSpPr bwMode="auto">
          <a:xfrm>
            <a:off x="304800" y="990600"/>
            <a:ext cx="8534400" cy="152400"/>
            <a:chOff x="264" y="788"/>
            <a:chExt cx="5232" cy="124"/>
          </a:xfrm>
        </p:grpSpPr>
        <p:sp>
          <p:nvSpPr>
            <p:cNvPr id="2056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7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2053" name="Group 2055"/>
          <p:cNvGrpSpPr>
            <a:grpSpLocks/>
          </p:cNvGrpSpPr>
          <p:nvPr/>
        </p:nvGrpSpPr>
        <p:grpSpPr bwMode="auto">
          <a:xfrm>
            <a:off x="381000" y="6397625"/>
            <a:ext cx="8382000" cy="307975"/>
            <a:chOff x="288" y="3406"/>
            <a:chExt cx="5280" cy="194"/>
          </a:xfrm>
        </p:grpSpPr>
        <p:sp>
          <p:nvSpPr>
            <p:cNvPr id="2054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5" name="Rectangle 2057"/>
            <p:cNvSpPr>
              <a:spLocks noChangeArrowheads="1"/>
            </p:cNvSpPr>
            <p:nvPr/>
          </p:nvSpPr>
          <p:spPr bwMode="auto">
            <a:xfrm>
              <a:off x="288" y="3406"/>
              <a:ext cx="5269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200" b="0" dirty="0"/>
                <a:t>© </a:t>
              </a:r>
              <a:r>
                <a:rPr lang="en-US" altLang="en-US" sz="1200" b="0" dirty="0" err="1"/>
                <a:t>Tan,Steinbach</a:t>
              </a:r>
              <a:r>
                <a:rPr lang="en-US" altLang="en-US" sz="1200" b="0" dirty="0"/>
                <a:t>, Kumar 	    	Introduction to Data Mining        		      </a:t>
              </a:r>
              <a:r>
                <a:rPr lang="en-US" altLang="en-US" sz="1200" b="0" dirty="0" smtClean="0"/>
                <a:t>              </a:t>
              </a:r>
              <a:fld id="{F523C721-AA6A-45C7-B6FC-7C0982BF86C8}" type="slidenum">
                <a:rPr lang="en-US" altLang="en-US" sz="1200" b="0"/>
                <a:pPr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t>1</a:t>
              </a:fld>
              <a:r>
                <a:rPr lang="en-US" altLang="en-US" sz="1200" b="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Rule Simplification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51837" cy="5181600"/>
          </a:xfrm>
        </p:spPr>
        <p:txBody>
          <a:bodyPr/>
          <a:lstStyle/>
          <a:p>
            <a:r>
              <a:rPr lang="en-US" altLang="en-US" smtClean="0"/>
              <a:t>Rules are no longer mutually exclusive</a:t>
            </a:r>
          </a:p>
          <a:p>
            <a:pPr lvl="1"/>
            <a:r>
              <a:rPr lang="en-US" altLang="en-US" smtClean="0"/>
              <a:t>A record may trigger more than one rule </a:t>
            </a:r>
          </a:p>
          <a:p>
            <a:pPr lvl="1"/>
            <a:r>
              <a:rPr lang="en-US" altLang="en-US" smtClean="0"/>
              <a:t>Solution?</a:t>
            </a:r>
          </a:p>
          <a:p>
            <a:pPr lvl="2"/>
            <a:r>
              <a:rPr lang="en-US" altLang="en-US" smtClean="0"/>
              <a:t> Ordered rule set</a:t>
            </a:r>
          </a:p>
          <a:p>
            <a:pPr lvl="2"/>
            <a:r>
              <a:rPr lang="en-US" altLang="en-US" smtClean="0"/>
              <a:t> Unordered rule set – use voting schemes</a:t>
            </a:r>
          </a:p>
          <a:p>
            <a:endParaRPr lang="en-US" altLang="en-US" smtClean="0"/>
          </a:p>
          <a:p>
            <a:r>
              <a:rPr lang="en-US" altLang="en-US" smtClean="0"/>
              <a:t>Rules are no longer exhaustive</a:t>
            </a:r>
          </a:p>
          <a:p>
            <a:pPr lvl="1"/>
            <a:r>
              <a:rPr lang="en-US" altLang="en-US" smtClean="0"/>
              <a:t>A record may not trigger any rules</a:t>
            </a:r>
          </a:p>
          <a:p>
            <a:pPr lvl="1"/>
            <a:r>
              <a:rPr lang="en-US" altLang="en-US" smtClean="0"/>
              <a:t>Solution?</a:t>
            </a:r>
          </a:p>
          <a:p>
            <a:pPr lvl="2"/>
            <a:r>
              <a:rPr lang="en-US" altLang="en-US" smtClean="0"/>
              <a:t> Use a default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 bldLvl="3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4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Line 4"/>
          <p:cNvSpPr>
            <a:spLocks noChangeShapeType="1"/>
          </p:cNvSpPr>
          <p:nvPr/>
        </p:nvSpPr>
        <p:spPr bwMode="auto">
          <a:xfrm flipH="1">
            <a:off x="1828800" y="1905000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8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2590800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47" name="Equation" r:id="rId5" imgW="799753" imgH="177723" progId="Equation.3">
                  <p:embed/>
                </p:oleObj>
              </mc:Choice>
              <mc:Fallback>
                <p:oleObj name="Equation" r:id="rId5" imgW="799753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1828800" y="2438400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236538" y="3186113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48" name="Equation" r:id="rId7" imgW="875920" imgH="177723" progId="Equation.3">
                  <p:embed/>
                </p:oleObj>
              </mc:Choice>
              <mc:Fallback>
                <p:oleObj name="Equation" r:id="rId7" imgW="875920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186113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Line 8"/>
          <p:cNvSpPr>
            <a:spLocks noChangeShapeType="1"/>
          </p:cNvSpPr>
          <p:nvPr/>
        </p:nvSpPr>
        <p:spPr bwMode="auto">
          <a:xfrm flipV="1">
            <a:off x="6324600" y="3505200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7267575" y="3048000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49" name="Equation" r:id="rId9" imgW="875920" imgH="177723" progId="Equation.3">
                  <p:embed/>
                </p:oleObj>
              </mc:Choice>
              <mc:Fallback>
                <p:oleObj name="Equation" r:id="rId9" imgW="875920" imgH="17772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048000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165100" y="5562600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50" name="Equation" r:id="rId11" imgW="1879600" imgH="457200" progId="Equation.3">
                  <p:embed/>
                </p:oleObj>
              </mc:Choice>
              <mc:Fallback>
                <p:oleObj name="Equation" r:id="rId11" imgW="18796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562600"/>
                        <a:ext cx="39370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7050088" y="5575300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51" name="Equation" r:id="rId13" imgW="1002865" imgH="418918" progId="Equation.3">
                  <p:embed/>
                </p:oleObj>
              </mc:Choice>
              <mc:Fallback>
                <p:oleObj name="Equation" r:id="rId13" imgW="1002865" imgH="4189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575300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 want to maximize: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Which is equivalent to minimizing: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But subjected to the following constraints: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2"/>
            <a:r>
              <a:rPr lang="en-US" altLang="en-US" smtClean="0"/>
              <a:t> This is a constrained optimization problem</a:t>
            </a:r>
          </a:p>
          <a:p>
            <a:pPr lvl="3"/>
            <a:r>
              <a:rPr lang="en-US" altLang="en-US" smtClean="0"/>
              <a:t>Numerical approaches to solve it (e.g., quadratic programming)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572000" y="9906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4" name="Equation" r:id="rId3" imgW="1002865" imgH="418918" progId="Equation.3">
                  <p:embed/>
                </p:oleObj>
              </mc:Choice>
              <mc:Fallback>
                <p:oleObj name="Equation" r:id="rId3" imgW="1002865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2144713" y="3892550"/>
          <a:ext cx="50180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5" name="Equation" r:id="rId5" imgW="1955800" imgH="482600" progId="Equation.3">
                  <p:embed/>
                </p:oleObj>
              </mc:Choice>
              <mc:Fallback>
                <p:oleObj name="Equation" r:id="rId5" imgW="19558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3892550"/>
                        <a:ext cx="5018087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6858000" y="1939925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6" name="Equation" r:id="rId7" imgW="850531" imgH="418918" progId="Equation.3">
                  <p:embed/>
                </p:oleObj>
              </mc:Choice>
              <mc:Fallback>
                <p:oleObj name="Equation" r:id="rId7" imgW="850531" imgH="41891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39925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if the problem is not linearly separable?</a:t>
            </a: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19177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9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177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590800"/>
            <a:ext cx="4038600" cy="3124200"/>
            <a:chOff x="1584" y="1632"/>
            <a:chExt cx="2544" cy="1968"/>
          </a:xfrm>
        </p:grpSpPr>
        <p:sp>
          <p:nvSpPr>
            <p:cNvPr id="81926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928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930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81931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if the problem is not linearly separable?</a:t>
            </a:r>
          </a:p>
          <a:p>
            <a:pPr lvl="1"/>
            <a:r>
              <a:rPr lang="en-US" altLang="en-US" smtClean="0"/>
              <a:t>Introduce slack variables</a:t>
            </a:r>
          </a:p>
          <a:p>
            <a:pPr lvl="2"/>
            <a:r>
              <a:rPr lang="en-US" altLang="en-US" smtClean="0"/>
              <a:t> Need to minimize:</a:t>
            </a:r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 Subject to: 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808163" y="3657600"/>
          <a:ext cx="56689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6" name="Equation" r:id="rId3" imgW="2209800" imgH="482600" progId="Equation.3">
                  <p:embed/>
                </p:oleObj>
              </mc:Choice>
              <mc:Fallback>
                <p:oleObj name="Equation" r:id="rId3" imgW="2209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3657600"/>
                        <a:ext cx="56689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648200" y="2133600"/>
          <a:ext cx="3587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7" name="Equation" r:id="rId5" imgW="1574800" imgH="457200" progId="Equation.3">
                  <p:embed/>
                </p:oleObj>
              </mc:Choice>
              <mc:Fallback>
                <p:oleObj name="Equation" r:id="rId5" imgW="1574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5877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6400800" y="3657600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6324600" y="4191000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Support Vector Machines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if decision boundary is not linear?</a:t>
            </a:r>
          </a:p>
        </p:txBody>
      </p:sp>
      <p:pic>
        <p:nvPicPr>
          <p:cNvPr id="8397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95450"/>
            <a:ext cx="6172200" cy="46291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-8313467">
            <a:off x="3276600" y="3386138"/>
            <a:ext cx="3962400" cy="2176462"/>
          </a:xfrm>
          <a:custGeom>
            <a:avLst/>
            <a:gdLst>
              <a:gd name="T0" fmla="*/ 2147483647 w 21600"/>
              <a:gd name="T1" fmla="*/ 0 h 42318"/>
              <a:gd name="T2" fmla="*/ 2147483647 w 21600"/>
              <a:gd name="T3" fmla="*/ 2147483647 h 42318"/>
              <a:gd name="T4" fmla="*/ 0 w 21600"/>
              <a:gd name="T5" fmla="*/ 2147483647 h 42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lnTo>
                  <a:pt x="2219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Support Vector Machines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Transform data into higher dimensional space</a:t>
            </a: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71650"/>
            <a:ext cx="6172200" cy="462915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Ensemble Methods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Construct a set of classifiers from the training data</a:t>
            </a:r>
          </a:p>
          <a:p>
            <a:endParaRPr lang="en-US" altLang="en-US" smtClean="0"/>
          </a:p>
          <a:p>
            <a:r>
              <a:rPr lang="en-US" altLang="en-US" smtClean="0"/>
              <a:t>Predict class label of previously unseen records by aggregating predictions made by multiple classifiers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Idea</a:t>
            </a:r>
          </a:p>
        </p:txBody>
      </p:sp>
      <p:graphicFrame>
        <p:nvGraphicFramePr>
          <p:cNvPr id="870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22363" y="1143000"/>
          <a:ext cx="68961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1" name="Visio" r:id="rId3" imgW="9740951" imgH="7320219" progId="Visio.Drawing.6">
                  <p:embed/>
                </p:oleObj>
              </mc:Choice>
              <mc:Fallback>
                <p:oleObj name="Visio" r:id="rId3" imgW="9740951" imgH="732021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143000"/>
                        <a:ext cx="68961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does it work?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Suppose there are 25 base classifiers</a:t>
            </a:r>
          </a:p>
          <a:p>
            <a:pPr lvl="1"/>
            <a:r>
              <a:rPr lang="en-US" altLang="en-US" smtClean="0"/>
              <a:t>Each classifier has error rate, </a:t>
            </a:r>
            <a:r>
              <a:rPr lang="en-US" altLang="en-US" smtClean="0">
                <a:sym typeface="Symbol" pitchFamily="18" charset="2"/>
              </a:rPr>
              <a:t></a:t>
            </a:r>
            <a:r>
              <a:rPr lang="en-US" altLang="en-US" smtClean="0"/>
              <a:t> = 0.35</a:t>
            </a:r>
          </a:p>
          <a:p>
            <a:pPr lvl="1"/>
            <a:r>
              <a:rPr lang="en-US" altLang="en-US" smtClean="0"/>
              <a:t>Assume classifiers are independent</a:t>
            </a:r>
          </a:p>
          <a:p>
            <a:pPr lvl="1"/>
            <a:r>
              <a:rPr lang="en-US" altLang="en-US" smtClean="0"/>
              <a:t>Probability that the ensemble classifier makes a wrong prediction:</a:t>
            </a:r>
          </a:p>
        </p:txBody>
      </p:sp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3810000"/>
          <a:ext cx="3657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6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10000"/>
                        <a:ext cx="3657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Examples of Ensemble Methods</a:t>
            </a:r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to generate an ensemble of classifiers?</a:t>
            </a:r>
          </a:p>
          <a:p>
            <a:pPr lvl="1"/>
            <a:r>
              <a:rPr lang="en-US" altLang="en-US" smtClean="0"/>
              <a:t>Bagging</a:t>
            </a:r>
          </a:p>
          <a:p>
            <a:endParaRPr lang="en-US" altLang="en-US" smtClean="0"/>
          </a:p>
          <a:p>
            <a:pPr lvl="1"/>
            <a:r>
              <a:rPr lang="en-US" altLang="en-US" smtClean="0"/>
              <a:t>Boosting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Ordered Rule Set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Rules are rank ordered according to their priority</a:t>
            </a:r>
          </a:p>
          <a:p>
            <a:pPr lvl="1"/>
            <a:r>
              <a:rPr lang="en-US" altLang="en-US" sz="2000" smtClean="0"/>
              <a:t>An ordered rule set is known as a decision list</a:t>
            </a:r>
          </a:p>
          <a:p>
            <a:r>
              <a:rPr lang="en-US" altLang="en-US" smtClean="0"/>
              <a:t>When a test record is presented to the classifier </a:t>
            </a:r>
          </a:p>
          <a:p>
            <a:pPr lvl="1"/>
            <a:r>
              <a:rPr lang="en-US" altLang="en-US" sz="2000" smtClean="0"/>
              <a:t>It is assigned to the class label of the highest ranked rule it has triggered</a:t>
            </a:r>
          </a:p>
          <a:p>
            <a:pPr lvl="1"/>
            <a:r>
              <a:rPr lang="en-US" altLang="en-US" sz="2000" smtClean="0"/>
              <a:t>If none of the rules fired, it is assigned to the default class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3886200"/>
            <a:ext cx="6172200" cy="1828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R1: (Give Birth = no) </a:t>
            </a:r>
            <a:r>
              <a:rPr lang="en-US" altLang="en-US" sz="1800" b="0">
                <a:sym typeface="Symbol" pitchFamily="18" charset="2"/>
              </a:rPr>
              <a:t> (Can Fly = yes)  Birds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R2: (Give Birth = no) </a:t>
            </a:r>
            <a:r>
              <a:rPr lang="en-US" altLang="en-US" sz="1800" b="0">
                <a:sym typeface="Symbol" pitchFamily="18" charset="2"/>
              </a:rPr>
              <a:t> (Live in Water = yes)  Fishes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R3: (Give Birth = yes) </a:t>
            </a:r>
            <a:r>
              <a:rPr lang="en-US" altLang="en-US" sz="1800" b="0">
                <a:sym typeface="Symbol" pitchFamily="18" charset="2"/>
              </a:rPr>
              <a:t> (Blood Type = warm)  Mammals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R4: (Give Birth = no) </a:t>
            </a:r>
            <a:r>
              <a:rPr lang="en-US" altLang="en-US" sz="1800" b="0">
                <a:sym typeface="Symbol" pitchFamily="18" charset="2"/>
              </a:rPr>
              <a:t> (Can Fly = no)  Reptiles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R5: (Live in Water</a:t>
            </a:r>
            <a:r>
              <a:rPr lang="en-US" altLang="en-US" sz="1800" b="0">
                <a:sym typeface="Symbol" pitchFamily="18" charset="2"/>
              </a:rPr>
              <a:t> = sometimes)  Amphibians </a:t>
            </a:r>
          </a:p>
        </p:txBody>
      </p:sp>
      <p:pic>
        <p:nvPicPr>
          <p:cNvPr id="12293" name="Picture 7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864225"/>
            <a:ext cx="8001000" cy="46037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74"/>
          <p:cNvSpPr>
            <a:spLocks noChangeShapeType="1"/>
          </p:cNvSpPr>
          <p:nvPr/>
        </p:nvSpPr>
        <p:spPr bwMode="auto">
          <a:xfrm flipH="1">
            <a:off x="838200" y="5105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5"/>
          <p:cNvSpPr>
            <a:spLocks noChangeShapeType="1"/>
          </p:cNvSpPr>
          <p:nvPr/>
        </p:nvSpPr>
        <p:spPr bwMode="auto">
          <a:xfrm>
            <a:off x="838200" y="51054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76"/>
          <p:cNvSpPr>
            <a:spLocks noChangeShapeType="1"/>
          </p:cNvSpPr>
          <p:nvPr/>
        </p:nvSpPr>
        <p:spPr bwMode="auto">
          <a:xfrm flipH="1">
            <a:off x="106680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77"/>
          <p:cNvSpPr>
            <a:spLocks noChangeShapeType="1"/>
          </p:cNvSpPr>
          <p:nvPr/>
        </p:nvSpPr>
        <p:spPr bwMode="auto">
          <a:xfrm>
            <a:off x="1066800" y="5486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Bagging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Sampling with replacement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Build classifier on each bootstrap sample</a:t>
            </a:r>
          </a:p>
          <a:p>
            <a:endParaRPr lang="en-US" altLang="en-US" smtClean="0"/>
          </a:p>
          <a:p>
            <a:r>
              <a:rPr lang="en-US" altLang="en-US" smtClean="0"/>
              <a:t>Each sample has probability (1 – 1/n)</a:t>
            </a:r>
            <a:r>
              <a:rPr lang="en-US" altLang="en-US" baseline="30000" smtClean="0"/>
              <a:t>n</a:t>
            </a:r>
            <a:r>
              <a:rPr lang="en-US" altLang="en-US" smtClean="0"/>
              <a:t> of being selected</a:t>
            </a:r>
            <a:endParaRPr lang="en-US" altLang="en-US" baseline="30000" smtClean="0"/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71713"/>
            <a:ext cx="7239000" cy="85248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Boosting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An iterative procedure to adaptively change distribution of training data by focusing more on previously misclassified records</a:t>
            </a:r>
          </a:p>
          <a:p>
            <a:pPr lvl="1"/>
            <a:r>
              <a:rPr lang="en-US" altLang="en-US" smtClean="0"/>
              <a:t>Initially, all N records are assigned equal weights</a:t>
            </a:r>
          </a:p>
          <a:p>
            <a:pPr lvl="1"/>
            <a:r>
              <a:rPr lang="en-US" altLang="en-US" smtClean="0"/>
              <a:t>Unlike bagging, weights may change at the end of boosting 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Boosting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Records that are wrongly classified will have their weights increased</a:t>
            </a:r>
          </a:p>
          <a:p>
            <a:r>
              <a:rPr lang="en-US" altLang="en-US" smtClean="0"/>
              <a:t>Records that are classified correctly will have their weights decreased</a:t>
            </a:r>
          </a:p>
        </p:txBody>
      </p:sp>
      <p:pic>
        <p:nvPicPr>
          <p:cNvPr id="921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94100"/>
            <a:ext cx="8077200" cy="9525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27432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33528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5105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63246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2169" name="Oval 9"/>
          <p:cNvSpPr>
            <a:spLocks noChangeArrowheads="1"/>
          </p:cNvSpPr>
          <p:nvPr/>
        </p:nvSpPr>
        <p:spPr bwMode="auto">
          <a:xfrm>
            <a:off x="8153400" y="4279900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429000" y="4813300"/>
            <a:ext cx="5029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Example 4 is hard to classify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/>
              <a:t> Its weight is increased, therefore it is more likely to be chosen again in subsequent rounds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AdaBoost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770437" cy="5181600"/>
          </a:xfrm>
        </p:spPr>
        <p:txBody>
          <a:bodyPr/>
          <a:lstStyle/>
          <a:p>
            <a:r>
              <a:rPr lang="en-US" altLang="en-US" sz="2400" smtClean="0"/>
              <a:t>Base classifiers: C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C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…, C</a:t>
            </a:r>
            <a:r>
              <a:rPr lang="en-US" altLang="en-US" sz="2400" baseline="-25000" smtClean="0"/>
              <a:t>T</a:t>
            </a:r>
          </a:p>
          <a:p>
            <a:pPr lvl="4"/>
            <a:endParaRPr lang="en-US" altLang="en-US" sz="1800" smtClean="0"/>
          </a:p>
          <a:p>
            <a:r>
              <a:rPr lang="en-US" altLang="en-US" sz="2400" smtClean="0"/>
              <a:t>Error rate: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pPr lvl="4"/>
            <a:endParaRPr lang="en-US" altLang="en-US" sz="1800" smtClean="0"/>
          </a:p>
          <a:p>
            <a:r>
              <a:rPr lang="en-US" altLang="en-US" sz="2400" smtClean="0"/>
              <a:t>Importance of a classifier: </a:t>
            </a:r>
          </a:p>
          <a:p>
            <a:pPr lvl="4"/>
            <a:endParaRPr lang="en-US" altLang="en-US" sz="1800" smtClean="0"/>
          </a:p>
        </p:txBody>
      </p:sp>
      <p:graphicFrame>
        <p:nvGraphicFramePr>
          <p:cNvPr id="931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2667000"/>
          <a:ext cx="3962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5" name="Equation" r:id="rId3" imgW="1675673" imgH="444307" progId="Equation.3">
                  <p:embed/>
                </p:oleObj>
              </mc:Choice>
              <mc:Fallback>
                <p:oleObj name="Equation" r:id="rId3" imgW="1675673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3962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219200" y="4724400"/>
          <a:ext cx="24923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6" name="Equation" r:id="rId5" imgW="1054100" imgH="482600" progId="Equation.3">
                  <p:embed/>
                </p:oleObj>
              </mc:Choice>
              <mc:Fallback>
                <p:oleObj name="Equation" r:id="rId5" imgW="1054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249237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1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>
          <a:xfrm>
            <a:off x="4800600" y="2514600"/>
            <a:ext cx="4191000" cy="36417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AdaBoost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Weight update: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4"/>
            <a:endParaRPr lang="en-US" altLang="en-US" smtClean="0"/>
          </a:p>
          <a:p>
            <a:r>
              <a:rPr lang="en-US" altLang="en-US" smtClean="0"/>
              <a:t>If any intermediate rounds produce error rate higher than 50%, the weights are reverted back to 1/n and the resampling procedure is repeated</a:t>
            </a:r>
          </a:p>
          <a:p>
            <a:r>
              <a:rPr lang="en-US" altLang="en-US" smtClean="0"/>
              <a:t>Classification:</a:t>
            </a:r>
          </a:p>
        </p:txBody>
      </p:sp>
      <p:graphicFrame>
        <p:nvGraphicFramePr>
          <p:cNvPr id="942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95400" y="1752600"/>
          <a:ext cx="52578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8" name="Equation" r:id="rId3" imgW="2298700" imgH="787400" progId="Equation.3">
                  <p:embed/>
                </p:oleObj>
              </mc:Choice>
              <mc:Fallback>
                <p:oleObj name="Equation" r:id="rId3" imgW="2298700" imgH="78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52578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5257800"/>
          <a:ext cx="57912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69" name="Equation" r:id="rId5" imgW="2209800" imgH="444500" progId="Equation.3">
                  <p:embed/>
                </p:oleObj>
              </mc:Choice>
              <mc:Fallback>
                <p:oleObj name="Equation" r:id="rId5" imgW="22098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57800"/>
                        <a:ext cx="57912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2" name="Object 2"/>
          <p:cNvGraphicFramePr>
            <a:graphicFrameLocks noChangeAspect="1"/>
          </p:cNvGraphicFramePr>
          <p:nvPr/>
        </p:nvGraphicFramePr>
        <p:xfrm>
          <a:off x="228600" y="3657600"/>
          <a:ext cx="87630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3" name="Visio" r:id="rId3" imgW="6986829" imgH="1311120" progId="Visio.Drawing.6">
                  <p:embed/>
                </p:oleObj>
              </mc:Choice>
              <mc:Fallback>
                <p:oleObj name="Visio" r:id="rId3" imgW="6986829" imgH="13111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87630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AdaBoost</a:t>
            </a:r>
          </a:p>
        </p:txBody>
      </p:sp>
      <p:grpSp>
        <p:nvGrpSpPr>
          <p:cNvPr id="1105924" name="Group 4"/>
          <p:cNvGrpSpPr>
            <a:grpSpLocks/>
          </p:cNvGrpSpPr>
          <p:nvPr/>
        </p:nvGrpSpPr>
        <p:grpSpPr bwMode="auto">
          <a:xfrm>
            <a:off x="1828800" y="1295400"/>
            <a:ext cx="6781800" cy="1752600"/>
            <a:chOff x="1152" y="816"/>
            <a:chExt cx="4272" cy="1104"/>
          </a:xfrm>
        </p:grpSpPr>
        <p:grpSp>
          <p:nvGrpSpPr>
            <p:cNvPr id="95250" name="Group 5"/>
            <p:cNvGrpSpPr>
              <a:grpSpLocks/>
            </p:cNvGrpSpPr>
            <p:nvPr/>
          </p:nvGrpSpPr>
          <p:grpSpPr bwMode="auto">
            <a:xfrm>
              <a:off x="1152" y="1584"/>
              <a:ext cx="2784" cy="336"/>
              <a:chOff x="1152" y="1584"/>
              <a:chExt cx="2784" cy="336"/>
            </a:xfrm>
          </p:grpSpPr>
          <p:sp>
            <p:nvSpPr>
              <p:cNvPr id="95253" name="Rectangle 6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54" name="Rectangle 7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55" name="Rectangle 8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56" name="Rectangle 9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57" name="Rectangle 10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58" name="Rectangle 11"/>
              <p:cNvSpPr>
                <a:spLocks noChangeArrowheads="1"/>
              </p:cNvSpPr>
              <p:nvPr/>
            </p:nvSpPr>
            <p:spPr bwMode="auto">
              <a:xfrm>
                <a:off x="3696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95251" name="Line 12"/>
            <p:cNvSpPr>
              <a:spLocks noChangeShapeType="1"/>
            </p:cNvSpPr>
            <p:nvPr/>
          </p:nvSpPr>
          <p:spPr bwMode="auto">
            <a:xfrm flipV="1">
              <a:off x="3936" y="1152"/>
              <a:ext cx="48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Text Box 13"/>
            <p:cNvSpPr txBox="1">
              <a:spLocks noChangeArrowheads="1"/>
            </p:cNvSpPr>
            <p:nvPr/>
          </p:nvSpPr>
          <p:spPr bwMode="auto">
            <a:xfrm>
              <a:off x="4464" y="816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/>
                <a:t>Data points for training</a:t>
              </a:r>
            </a:p>
          </p:txBody>
        </p:sp>
      </p:grpSp>
      <p:grpSp>
        <p:nvGrpSpPr>
          <p:cNvPr id="1105934" name="Group 14"/>
          <p:cNvGrpSpPr>
            <a:grpSpLocks/>
          </p:cNvGrpSpPr>
          <p:nvPr/>
        </p:nvGrpSpPr>
        <p:grpSpPr bwMode="auto">
          <a:xfrm>
            <a:off x="304800" y="1295400"/>
            <a:ext cx="6781800" cy="1752600"/>
            <a:chOff x="192" y="816"/>
            <a:chExt cx="4272" cy="1104"/>
          </a:xfrm>
        </p:grpSpPr>
        <p:sp>
          <p:nvSpPr>
            <p:cNvPr id="95247" name="AutoShape 15"/>
            <p:cNvSpPr>
              <a:spLocks/>
            </p:cNvSpPr>
            <p:nvPr/>
          </p:nvSpPr>
          <p:spPr bwMode="auto">
            <a:xfrm rot="-5400000">
              <a:off x="2520" y="-15"/>
              <a:ext cx="240" cy="2496"/>
            </a:xfrm>
            <a:prstGeom prst="rightBrace">
              <a:avLst>
                <a:gd name="adj1" fmla="val 8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1488" y="816"/>
              <a:ext cx="24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 b="0"/>
                <a:t>Initial weights for each data point</a:t>
              </a:r>
            </a:p>
          </p:txBody>
        </p:sp>
        <p:graphicFrame>
          <p:nvGraphicFramePr>
            <p:cNvPr id="95249" name="Object 17"/>
            <p:cNvGraphicFramePr>
              <a:graphicFrameLocks noChangeAspect="1"/>
            </p:cNvGraphicFramePr>
            <p:nvPr/>
          </p:nvGraphicFramePr>
          <p:xfrm>
            <a:off x="192" y="1373"/>
            <a:ext cx="4272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14" name="Visio" r:id="rId5" imgW="5441391" imgH="704436" progId="Visio.Drawing.6">
                    <p:embed/>
                  </p:oleObj>
                </mc:Choice>
                <mc:Fallback>
                  <p:oleObj name="Visio" r:id="rId5" imgW="5441391" imgH="704436" progId="Visio.Drawing.6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373"/>
                          <a:ext cx="4272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5938" name="Group 18"/>
          <p:cNvGrpSpPr>
            <a:grpSpLocks/>
          </p:cNvGrpSpPr>
          <p:nvPr/>
        </p:nvGrpSpPr>
        <p:grpSpPr bwMode="auto">
          <a:xfrm>
            <a:off x="2209800" y="2057400"/>
            <a:ext cx="5486400" cy="2895600"/>
            <a:chOff x="1392" y="1296"/>
            <a:chExt cx="3456" cy="1824"/>
          </a:xfrm>
        </p:grpSpPr>
        <p:grpSp>
          <p:nvGrpSpPr>
            <p:cNvPr id="95239" name="Group 19"/>
            <p:cNvGrpSpPr>
              <a:grpSpLocks/>
            </p:cNvGrpSpPr>
            <p:nvPr/>
          </p:nvGrpSpPr>
          <p:grpSpPr bwMode="auto">
            <a:xfrm>
              <a:off x="1392" y="2784"/>
              <a:ext cx="2544" cy="336"/>
              <a:chOff x="1392" y="2496"/>
              <a:chExt cx="2544" cy="336"/>
            </a:xfrm>
          </p:grpSpPr>
          <p:sp>
            <p:nvSpPr>
              <p:cNvPr id="95241" name="Rectangle 20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42" name="Rectangle 21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43" name="Rectangle 22"/>
              <p:cNvSpPr>
                <a:spLocks noChangeArrowheads="1"/>
              </p:cNvSpPr>
              <p:nvPr/>
            </p:nvSpPr>
            <p:spPr bwMode="auto">
              <a:xfrm>
                <a:off x="259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44" name="Rectangle 23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45" name="Rectangle 2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  <p:sp>
            <p:nvSpPr>
              <p:cNvPr id="95246" name="Rectangle 25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400"/>
              </a:p>
            </p:txBody>
          </p:sp>
        </p:grpSp>
        <p:sp>
          <p:nvSpPr>
            <p:cNvPr id="95240" name="Line 26"/>
            <p:cNvSpPr>
              <a:spLocks noChangeShapeType="1"/>
            </p:cNvSpPr>
            <p:nvPr/>
          </p:nvSpPr>
          <p:spPr bwMode="auto">
            <a:xfrm flipV="1">
              <a:off x="3936" y="1296"/>
              <a:ext cx="912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Illustrating AdaBoost</a:t>
            </a:r>
          </a:p>
        </p:txBody>
      </p:sp>
      <p:graphicFrame>
        <p:nvGraphicFramePr>
          <p:cNvPr id="962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066800"/>
          <a:ext cx="696118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9" name="Visio" r:id="rId3" imgW="7014921" imgH="5220826" progId="Visio.Drawing.6">
                  <p:embed/>
                </p:oleObj>
              </mc:Choice>
              <mc:Fallback>
                <p:oleObj name="Visio" r:id="rId3" imgW="7014921" imgH="522082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696118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908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1148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1816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7244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54864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5052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2860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5908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8956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51816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41148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Ordering Schemes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Rule-based ordering</a:t>
            </a:r>
          </a:p>
          <a:p>
            <a:pPr lvl="1"/>
            <a:r>
              <a:rPr lang="en-US" altLang="en-US" sz="2000" smtClean="0"/>
              <a:t>Individual rules are ranked based on their quality</a:t>
            </a:r>
          </a:p>
          <a:p>
            <a:r>
              <a:rPr lang="en-US" altLang="en-US" smtClean="0"/>
              <a:t>Class-based ordering</a:t>
            </a:r>
          </a:p>
          <a:p>
            <a:pPr lvl="1"/>
            <a:r>
              <a:rPr lang="en-US" altLang="en-US" sz="2000" smtClean="0"/>
              <a:t>Rules that belong to the same class appear together</a:t>
            </a:r>
            <a:endParaRPr lang="en-US" altLang="en-US" smtClean="0"/>
          </a:p>
        </p:txBody>
      </p:sp>
      <p:graphicFrame>
        <p:nvGraphicFramePr>
          <p:cNvPr id="1331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3319463"/>
          <a:ext cx="777240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Visio" r:id="rId3" imgW="9753041" imgH="3576795" progId="Visio.Drawing.6">
                  <p:embed/>
                </p:oleObj>
              </mc:Choice>
              <mc:Fallback>
                <p:oleObj name="Visio" r:id="rId3" imgW="9753041" imgH="3576795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19463"/>
                        <a:ext cx="7772400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Building Classification Rules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Direct Method: </a:t>
            </a:r>
          </a:p>
          <a:p>
            <a:pPr lvl="2"/>
            <a:r>
              <a:rPr lang="en-US" altLang="en-US" smtClean="0"/>
              <a:t> Extract rules directly from data</a:t>
            </a:r>
          </a:p>
          <a:p>
            <a:pPr lvl="2"/>
            <a:r>
              <a:rPr lang="en-US" altLang="en-US" smtClean="0"/>
              <a:t> e.g.: RIPPER, CN2, Holte’s 1R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Indirect Method:</a:t>
            </a:r>
          </a:p>
          <a:p>
            <a:pPr lvl="2"/>
            <a:r>
              <a:rPr lang="en-US" altLang="en-US" smtClean="0"/>
              <a:t> Extract rules from other classification models (e.g. </a:t>
            </a:r>
            <a:br>
              <a:rPr lang="en-US" altLang="en-US" smtClean="0"/>
            </a:br>
            <a:r>
              <a:rPr lang="en-US" altLang="en-US" smtClean="0"/>
              <a:t>   decision trees, neural networks, etc).</a:t>
            </a:r>
          </a:p>
          <a:p>
            <a:pPr lvl="2"/>
            <a:r>
              <a:rPr lang="en-US" altLang="en-US" smtClean="0"/>
              <a:t> e.g: C4.5rules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Method: Sequential Covering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smtClean="0"/>
              <a:t>Start from an empty rule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smtClean="0"/>
              <a:t>Grow a rule using the Learn-One-Rule function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smtClean="0"/>
              <a:t>Remove training records covered by the rule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altLang="en-US" smtClean="0"/>
              <a:t>Repeat Step (2) and (3) until stopping criterion is met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Sequential Covering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09600" y="1684338"/>
          <a:ext cx="3235325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3" name="Visio" r:id="rId3" imgW="3195422" imgH="3527050" progId="Visio.Drawing.6">
                  <p:embed/>
                </p:oleObj>
              </mc:Choice>
              <mc:Fallback>
                <p:oleObj name="Visio" r:id="rId3" imgW="3195422" imgH="352705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84338"/>
                        <a:ext cx="3235325" cy="364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2" name="Object 4"/>
          <p:cNvGraphicFramePr>
            <a:graphicFrameLocks noChangeAspect="1"/>
          </p:cNvGraphicFramePr>
          <p:nvPr/>
        </p:nvGraphicFramePr>
        <p:xfrm>
          <a:off x="5070475" y="1676400"/>
          <a:ext cx="3235325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4" name="VISIO" r:id="rId5" imgW="3236976" imgH="3643884" progId="Visio.Drawing.6">
                  <p:embed/>
                </p:oleObj>
              </mc:Choice>
              <mc:Fallback>
                <p:oleObj name="VISIO" r:id="rId5" imgW="3236976" imgH="364388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1676400"/>
                        <a:ext cx="3235325" cy="364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Sequential Covering…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09600" y="1676400"/>
          <a:ext cx="3259138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name="VISIO" r:id="rId3" imgW="3261360" imgH="3578352" progId="Visio.Drawing.6">
                  <p:embed/>
                </p:oleObj>
              </mc:Choice>
              <mc:Fallback>
                <p:oleObj name="VISIO" r:id="rId3" imgW="3261360" imgH="357835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3259138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36" name="Object 4"/>
          <p:cNvGraphicFramePr>
            <a:graphicFrameLocks noChangeAspect="1"/>
          </p:cNvGraphicFramePr>
          <p:nvPr/>
        </p:nvGraphicFramePr>
        <p:xfrm>
          <a:off x="5029200" y="1676400"/>
          <a:ext cx="3284538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" name="VISIO" r:id="rId5" imgW="3285744" imgH="3578352" progId="Visio.Drawing.6">
                  <p:embed/>
                </p:oleObj>
              </mc:Choice>
              <mc:Fallback>
                <p:oleObj name="VISIO" r:id="rId5" imgW="3285744" imgH="357835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3284538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Aspects of Sequential Covering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Rule Growing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Instance Elimination</a:t>
            </a:r>
          </a:p>
          <a:p>
            <a:endParaRPr lang="en-US" altLang="en-US" smtClean="0"/>
          </a:p>
          <a:p>
            <a:r>
              <a:rPr lang="en-US" altLang="en-US" smtClean="0"/>
              <a:t>Rule Evaluation</a:t>
            </a:r>
          </a:p>
          <a:p>
            <a:endParaRPr lang="en-US" altLang="en-US" smtClean="0"/>
          </a:p>
          <a:p>
            <a:r>
              <a:rPr lang="en-US" altLang="en-US" smtClean="0"/>
              <a:t>Stopping Criterion</a:t>
            </a:r>
          </a:p>
          <a:p>
            <a:endParaRPr lang="en-US" altLang="en-US" smtClean="0"/>
          </a:p>
          <a:p>
            <a:r>
              <a:rPr lang="en-US" altLang="en-US" smtClean="0"/>
              <a:t>Rule Pruning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Growing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Two common strategies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" y="2209800"/>
          <a:ext cx="4800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6" name="Visio" r:id="rId3" imgW="7115912" imgH="4291667" progId="Visio.Drawing.6">
                  <p:embed/>
                </p:oleObj>
              </mc:Choice>
              <mc:Fallback>
                <p:oleObj name="Visio" r:id="rId3" imgW="7115912" imgH="4291667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209800"/>
                        <a:ext cx="4800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2590800"/>
          <a:ext cx="38338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7" name="Visio" r:id="rId5" imgW="5450637" imgH="3574360" progId="Visio.Drawing.6">
                  <p:embed/>
                </p:oleObj>
              </mc:Choice>
              <mc:Fallback>
                <p:oleObj name="Visio" r:id="rId5" imgW="5450637" imgH="357436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338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Growing (Examples)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CN2 Algorithm: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Start from an empty conjunct:  {}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Add conjuncts that minimizes the entropy measure:     {A}, {A,B}, …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Determine the rule consequent by taking majority class of instances covered by the rule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RIPPER Algorithm: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Start from an empty rule: {} =&gt; class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Add conjuncts that maximizes FOIL’s information gain measure: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 R0:  {} =&gt; class   (initial rule)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 R1:  {A} =&gt; class (rule after adding conjunct)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 Gain(R0, R1) = t [  log (p1/(p1+n1)) – log (p0/(p0 + n0)) ]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 where   t: number of positive instances covered by both R0 and R1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/>
              <a:t>	p0: number of positive instances covered by R0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/>
              <a:t>	n0: number of negative instances covered by R0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/>
              <a:t>	p1: number of positive instances covered by R1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smtClean="0"/>
              <a:t>	n1: number of negative instances covered by R1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Rule-Based Classifier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Classify records by using a collection of “if…then…” rules</a:t>
            </a:r>
          </a:p>
          <a:p>
            <a:pPr lvl="4"/>
            <a:endParaRPr lang="en-US" altLang="en-US" sz="1000" smtClean="0"/>
          </a:p>
          <a:p>
            <a:r>
              <a:rPr lang="en-US" altLang="en-US" smtClean="0"/>
              <a:t>Rule:    (</a:t>
            </a:r>
            <a:r>
              <a:rPr lang="en-US" altLang="en-US" i="1" smtClean="0"/>
              <a:t>Condition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 </a:t>
            </a:r>
            <a:r>
              <a:rPr lang="en-US" altLang="en-US" i="1" smtClean="0">
                <a:sym typeface="Symbol" pitchFamily="18" charset="2"/>
              </a:rPr>
              <a:t>y</a:t>
            </a:r>
          </a:p>
          <a:p>
            <a:pPr lvl="1"/>
            <a:r>
              <a:rPr lang="en-US" altLang="en-US" sz="2400" smtClean="0"/>
              <a:t>where </a:t>
            </a:r>
          </a:p>
          <a:p>
            <a:pPr lvl="2"/>
            <a:r>
              <a:rPr lang="en-US" altLang="en-US" sz="2000" i="1" smtClean="0"/>
              <a:t> Condition</a:t>
            </a:r>
            <a:r>
              <a:rPr lang="en-US" altLang="en-US" sz="2000" smtClean="0"/>
              <a:t> is a conjunctions of attributes </a:t>
            </a:r>
          </a:p>
          <a:p>
            <a:pPr lvl="2"/>
            <a:r>
              <a:rPr lang="en-US" altLang="en-US" sz="2000" i="1" smtClean="0"/>
              <a:t> y</a:t>
            </a:r>
            <a:r>
              <a:rPr lang="en-US" altLang="en-US" sz="2000" smtClean="0"/>
              <a:t> is the class label</a:t>
            </a:r>
          </a:p>
          <a:p>
            <a:pPr lvl="1"/>
            <a:r>
              <a:rPr lang="en-US" altLang="en-US" sz="2400" i="1" smtClean="0"/>
              <a:t>LHS</a:t>
            </a:r>
            <a:r>
              <a:rPr lang="en-US" altLang="en-US" sz="2400" smtClean="0"/>
              <a:t>: rule antecedent or condition</a:t>
            </a:r>
          </a:p>
          <a:p>
            <a:pPr lvl="1"/>
            <a:r>
              <a:rPr lang="en-US" altLang="en-US" sz="2400" i="1" smtClean="0"/>
              <a:t>RHS</a:t>
            </a:r>
            <a:r>
              <a:rPr lang="en-US" altLang="en-US" sz="2400" smtClean="0"/>
              <a:t>: rule consequent</a:t>
            </a:r>
          </a:p>
          <a:p>
            <a:pPr lvl="1"/>
            <a:r>
              <a:rPr lang="en-US" altLang="en-US" sz="2400" smtClean="0"/>
              <a:t>Examples of classification rules:</a:t>
            </a:r>
          </a:p>
          <a:p>
            <a:pPr lvl="2"/>
            <a:r>
              <a:rPr lang="en-US" altLang="en-US" sz="2000" smtClean="0"/>
              <a:t> (Blood Type=Warm) </a:t>
            </a:r>
            <a:r>
              <a:rPr lang="en-US" altLang="en-US" sz="2000" smtClean="0">
                <a:sym typeface="Symbol" pitchFamily="18" charset="2"/>
              </a:rPr>
              <a:t> </a:t>
            </a:r>
            <a:r>
              <a:rPr lang="en-US" altLang="en-US" sz="2000" smtClean="0"/>
              <a:t>(Lay Eggs=Yes) </a:t>
            </a:r>
            <a:r>
              <a:rPr lang="en-US" altLang="en-US" sz="2000" smtClean="0">
                <a:sym typeface="Symbol" pitchFamily="18" charset="2"/>
              </a:rPr>
              <a:t> Birds</a:t>
            </a:r>
          </a:p>
          <a:p>
            <a:pPr lvl="2"/>
            <a:r>
              <a:rPr lang="en-US" altLang="en-US" sz="2000" smtClean="0">
                <a:sym typeface="Symbol" pitchFamily="18" charset="2"/>
              </a:rPr>
              <a:t> (Taxable Income &lt; 50K)  (Refund=Yes)  Evade=No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Instance Elimination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Why do we need to eliminate instances?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Otherwise, the next rule is identical to previous rule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Incorrectly estimating accuracy of the next rule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Accuracy of R2 vs R3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R1: 80%; R2: 70%; R3: 66.7%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R2 &gt; R3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R1+R2: 76%; R1+ R3: 78.3%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R3 &gt; R2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6613" y="1752600"/>
          <a:ext cx="4083050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Visio" r:id="rId3" imgW="7043369" imgH="5606614" progId="Visio.Drawing.6">
                  <p:embed/>
                </p:oleObj>
              </mc:Choice>
              <mc:Fallback>
                <p:oleObj name="Visio" r:id="rId3" imgW="7043369" imgH="560661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752600"/>
                        <a:ext cx="4083050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Evaluation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Metrics: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 smtClean="0"/>
              <a:t>Accuracy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None/>
              <a:defRPr/>
            </a:pPr>
            <a:endParaRPr lang="en-US" alt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172200" y="3200400"/>
            <a:ext cx="2819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</a:pPr>
            <a:r>
              <a:rPr lang="en-US" altLang="en-US" sz="1800" b="0" i="1"/>
              <a:t>n : </a:t>
            </a:r>
            <a:r>
              <a:rPr lang="en-US" altLang="en-US" sz="1800" b="0"/>
              <a:t>Number of instances covered by rule (antecedent)</a:t>
            </a:r>
            <a:endParaRPr lang="en-US" altLang="en-US" sz="1800" b="0" i="1"/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</a:pPr>
            <a:r>
              <a:rPr lang="en-US" altLang="en-US" sz="1800" b="0" i="1"/>
              <a:t>n</a:t>
            </a:r>
            <a:r>
              <a:rPr lang="en-US" altLang="en-US" sz="1800" b="0" i="1" baseline="-25000"/>
              <a:t>c</a:t>
            </a:r>
            <a:r>
              <a:rPr lang="en-US" altLang="en-US" sz="1800" b="0" i="1"/>
              <a:t> : </a:t>
            </a:r>
            <a:r>
              <a:rPr lang="en-US" altLang="en-US" sz="1800" b="0"/>
              <a:t>Number of instances correctly classified by rule (antecedent and consequent)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i="1"/>
              <a:t>k</a:t>
            </a:r>
            <a:r>
              <a:rPr lang="en-US" altLang="en-US" sz="1800" b="0"/>
              <a:t> : Number of classes</a:t>
            </a:r>
          </a:p>
          <a:p>
            <a:pPr>
              <a:spcBef>
                <a:spcPct val="50000"/>
              </a:spcBef>
              <a:spcAft>
                <a:spcPct val="80000"/>
              </a:spcAft>
              <a:buClrTx/>
              <a:buSzTx/>
              <a:buFontTx/>
              <a:buNone/>
            </a:pPr>
            <a:r>
              <a:rPr lang="en-US" altLang="en-US" sz="1800" b="0" i="1"/>
              <a:t>p</a:t>
            </a:r>
            <a:r>
              <a:rPr lang="en-US" altLang="en-US" sz="1800" b="0"/>
              <a:t> : Prior probability</a:t>
            </a:r>
          </a:p>
        </p:txBody>
      </p:sp>
      <p:graphicFrame>
        <p:nvGraphicFramePr>
          <p:cNvPr id="22533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0" y="1295400"/>
          <a:ext cx="1085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1085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Prefer R1 or R2?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R1 covers</a:t>
            </a:r>
          </a:p>
          <a:p>
            <a:pPr lvl="1"/>
            <a:r>
              <a:rPr lang="en-US" altLang="en-US" smtClean="0"/>
              <a:t>50 positive examples</a:t>
            </a:r>
          </a:p>
          <a:p>
            <a:pPr lvl="1"/>
            <a:r>
              <a:rPr lang="en-US" altLang="en-US" smtClean="0"/>
              <a:t>5 negative examples</a:t>
            </a:r>
          </a:p>
          <a:p>
            <a:pPr lvl="1"/>
            <a:r>
              <a:rPr lang="en-US" altLang="en-US" smtClean="0"/>
              <a:t>Accuracy = 50/55 = 91%</a:t>
            </a:r>
          </a:p>
          <a:p>
            <a:r>
              <a:rPr lang="en-US" altLang="en-US" smtClean="0"/>
              <a:t>R2 covers</a:t>
            </a:r>
          </a:p>
          <a:p>
            <a:pPr lvl="1"/>
            <a:r>
              <a:rPr lang="en-US" altLang="en-US" smtClean="0"/>
              <a:t>2 positive examples</a:t>
            </a:r>
          </a:p>
          <a:p>
            <a:pPr lvl="1"/>
            <a:r>
              <a:rPr lang="en-US" altLang="en-US" smtClean="0"/>
              <a:t>No negative examples</a:t>
            </a:r>
          </a:p>
          <a:p>
            <a:pPr lvl="1"/>
            <a:r>
              <a:rPr lang="en-US" altLang="en-US" smtClean="0"/>
              <a:t>Accuracy = 2/2 = 100%</a:t>
            </a:r>
          </a:p>
          <a:p>
            <a:r>
              <a:rPr lang="en-US" altLang="en-US" smtClean="0"/>
              <a:t>What is the issue?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Evaluation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Metrics:</a:t>
            </a:r>
          </a:p>
          <a:p>
            <a:pPr lvl="1"/>
            <a:r>
              <a:rPr lang="en-US" altLang="en-US" smtClean="0"/>
              <a:t>Accuracy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Laplace</a:t>
            </a:r>
          </a:p>
          <a:p>
            <a:pPr lvl="1"/>
            <a:endParaRPr lang="en-US" altLang="en-US" smtClean="0"/>
          </a:p>
          <a:p>
            <a:pPr lvl="1">
              <a:buFont typeface="Arial" pitchFamily="34" charset="0"/>
              <a:buNone/>
            </a:pPr>
            <a:endParaRPr lang="en-US" altLang="en-US" smtClean="0"/>
          </a:p>
          <a:p>
            <a:pPr lvl="1"/>
            <a:r>
              <a:rPr lang="en-US" altLang="en-US" smtClean="0"/>
              <a:t>M-estimate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905125"/>
          <a:ext cx="16002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5" name="Equation" r:id="rId3" imgW="520474" imgH="393529" progId="Equation.3">
                  <p:embed/>
                </p:oleObj>
              </mc:Choice>
              <mc:Fallback>
                <p:oleObj name="Equation" r:id="rId3" imgW="520474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05125"/>
                        <a:ext cx="160020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24200" y="4484688"/>
          <a:ext cx="190500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6" name="Equation" r:id="rId5" imgW="609336" imgH="393529" progId="Equation.3">
                  <p:embed/>
                </p:oleObj>
              </mc:Choice>
              <mc:Fallback>
                <p:oleObj name="Equation" r:id="rId5" imgW="6093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84688"/>
                        <a:ext cx="1905000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6172200" y="3200400"/>
            <a:ext cx="28194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</a:pPr>
            <a:r>
              <a:rPr lang="en-US" altLang="en-US" sz="1800" b="0" i="1"/>
              <a:t>n : </a:t>
            </a:r>
            <a:r>
              <a:rPr lang="en-US" altLang="en-US" sz="1800" b="0"/>
              <a:t>Number of instances covered by rule (antecedent)</a:t>
            </a:r>
            <a:endParaRPr lang="en-US" altLang="en-US" sz="1800" b="0" i="1"/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</a:pPr>
            <a:r>
              <a:rPr lang="en-US" altLang="en-US" sz="1800" b="0" i="1"/>
              <a:t>n</a:t>
            </a:r>
            <a:r>
              <a:rPr lang="en-US" altLang="en-US" sz="1800" b="0" i="1" baseline="-25000"/>
              <a:t>c</a:t>
            </a:r>
            <a:r>
              <a:rPr lang="en-US" altLang="en-US" sz="1800" b="0" i="1"/>
              <a:t> : </a:t>
            </a:r>
            <a:r>
              <a:rPr lang="en-US" altLang="en-US" sz="1800" b="0"/>
              <a:t>Number of instances correctly classified by rule (antecedent and consequent)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i="1"/>
              <a:t>k</a:t>
            </a:r>
            <a:r>
              <a:rPr lang="en-US" altLang="en-US" sz="1800" b="0"/>
              <a:t> : Number of classes</a:t>
            </a:r>
          </a:p>
          <a:p>
            <a:pPr>
              <a:spcBef>
                <a:spcPct val="50000"/>
              </a:spcBef>
              <a:spcAft>
                <a:spcPct val="80000"/>
              </a:spcAft>
              <a:buClrTx/>
              <a:buSzTx/>
              <a:buFontTx/>
              <a:buNone/>
            </a:pPr>
            <a:r>
              <a:rPr lang="en-US" altLang="en-US" sz="1800" b="0" i="1"/>
              <a:t>p</a:t>
            </a:r>
            <a:r>
              <a:rPr lang="en-US" altLang="en-US" sz="1800" b="0"/>
              <a:t> : Prior probability</a:t>
            </a:r>
          </a:p>
        </p:txBody>
      </p:sp>
      <p:graphicFrame>
        <p:nvGraphicFramePr>
          <p:cNvPr id="24583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0" y="1295400"/>
          <a:ext cx="1085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7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1085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Prefer R1 or R2?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R1 covers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50 positive examples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5 negative examples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Laplace = (50+1)/(55+2) = 89%</a:t>
            </a:r>
          </a:p>
          <a:p>
            <a:pPr>
              <a:defRPr/>
            </a:pPr>
            <a:r>
              <a:rPr lang="en-US" dirty="0" smtClean="0"/>
              <a:t>R2 covers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 positive examples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 negative examples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Laplace = (2+1)/(2+2) = 75%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Stopping Criterion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For growing a rule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If adding a new conjunct to the antecedent doesn’t improve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For learning another rule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No more training records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If the most recent rule has large error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If complexity of model and error don’t improve (e.g. MDL)</a:t>
            </a:r>
          </a:p>
          <a:p>
            <a:pPr lvl="1">
              <a:lnSpc>
                <a:spcPct val="90000"/>
              </a:lnSpc>
            </a:pPr>
            <a:endParaRPr lang="en-US" altLang="en-US" smtClean="0"/>
          </a:p>
          <a:p>
            <a:pPr lvl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Pruning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Similar to post-pruning of decision trees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Reduced Error Pruning: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Remove one of the conjuncts in the rule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 Compare error rate on validation set before and after pruning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If error improves, prune the conjunct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Direct Method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Grow a single rule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Prune the rule (if necessary)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Remove Instances from rule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Add rule to Current Rule Set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Repeat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Method: RIPPER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For 2-class problem, choose one of the classes as positive class, and the other as negative class</a:t>
            </a:r>
          </a:p>
          <a:p>
            <a:pPr lvl="1"/>
            <a:r>
              <a:rPr lang="en-US" altLang="en-US" sz="2400" smtClean="0"/>
              <a:t>Learn rules for positive class</a:t>
            </a:r>
          </a:p>
          <a:p>
            <a:pPr lvl="1"/>
            <a:r>
              <a:rPr lang="en-US" altLang="en-US" sz="2400" smtClean="0"/>
              <a:t>Negative class will be default class</a:t>
            </a:r>
          </a:p>
          <a:p>
            <a:r>
              <a:rPr lang="en-US" altLang="en-US" sz="2400" smtClean="0"/>
              <a:t>For multi-class problem</a:t>
            </a:r>
          </a:p>
          <a:p>
            <a:pPr lvl="1"/>
            <a:r>
              <a:rPr lang="en-US" altLang="en-US" sz="2400" smtClean="0"/>
              <a:t>Order the classes according to increasing class prevalence (fraction of instances that belong to a particular class)</a:t>
            </a:r>
          </a:p>
          <a:p>
            <a:pPr lvl="1"/>
            <a:r>
              <a:rPr lang="en-US" altLang="en-US" sz="2400" smtClean="0"/>
              <a:t>Learn the rule set for smallest class first, treat the rest as negative class</a:t>
            </a:r>
          </a:p>
          <a:p>
            <a:pPr lvl="1"/>
            <a:r>
              <a:rPr lang="en-US" altLang="en-US" sz="2400" smtClean="0"/>
              <a:t>Repeat with next smallest class as positive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Method: RIPPER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Growing a rule: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Start from empty rule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Add conjuncts as long as they improve FOIL’s information gain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Stop when rule no longer covers negative examples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Prune the rule immediately using incremental reduced error pruning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Measure for pruning:   v = (p-n)/(p+n)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 p: number of positive examples covered by the rule in</a:t>
            </a:r>
            <a:br>
              <a:rPr lang="en-US" altLang="en-US" sz="2000" smtClean="0"/>
            </a:br>
            <a:r>
              <a:rPr lang="en-US" altLang="en-US" sz="2000" smtClean="0"/>
              <a:t>        the validation set</a:t>
            </a:r>
          </a:p>
          <a:p>
            <a:pPr lvl="2">
              <a:lnSpc>
                <a:spcPct val="90000"/>
              </a:lnSpc>
            </a:pPr>
            <a:r>
              <a:rPr lang="en-US" altLang="en-US" sz="2000" smtClean="0"/>
              <a:t> n: number of negative examples covered by the rule in</a:t>
            </a:r>
            <a:br>
              <a:rPr lang="en-US" altLang="en-US" sz="2000" smtClean="0"/>
            </a:br>
            <a:r>
              <a:rPr lang="en-US" altLang="en-US" sz="2000" smtClean="0"/>
              <a:t>        the validation set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Pruning method: delete any final sequence of conditions that maximizes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Rule-based Classifier (Example)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4572000"/>
            <a:ext cx="67818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R1: (Give Birth = no) </a:t>
            </a:r>
            <a:r>
              <a:rPr lang="en-US" altLang="en-US" sz="2000" smtClean="0">
                <a:sym typeface="Symbol" pitchFamily="18" charset="2"/>
              </a:rPr>
              <a:t> (Can Fly = yes)  Birds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R2: (Give Birth = no) </a:t>
            </a:r>
            <a:r>
              <a:rPr lang="en-US" altLang="en-US" sz="2000" smtClean="0">
                <a:sym typeface="Symbol" pitchFamily="18" charset="2"/>
              </a:rPr>
              <a:t> (Live in Water = yes)  Fishes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R3: (Give Birth = yes) </a:t>
            </a:r>
            <a:r>
              <a:rPr lang="en-US" altLang="en-US" sz="2000" smtClean="0">
                <a:sym typeface="Symbol" pitchFamily="18" charset="2"/>
              </a:rPr>
              <a:t> (Blood Type = warm)  Mammals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R4: (Give Birth = no) </a:t>
            </a:r>
            <a:r>
              <a:rPr lang="en-US" altLang="en-US" sz="2000" smtClean="0">
                <a:sym typeface="Symbol" pitchFamily="18" charset="2"/>
              </a:rPr>
              <a:t> (Can Fly = no)  Reptiles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smtClean="0"/>
              <a:t>R5: (Live in Water</a:t>
            </a:r>
            <a:r>
              <a:rPr lang="en-US" altLang="en-US" sz="2000" smtClean="0">
                <a:sym typeface="Symbol" pitchFamily="18" charset="2"/>
              </a:rPr>
              <a:t> = sometimes)  Amphibians</a:t>
            </a:r>
            <a:endParaRPr lang="en-US" altLang="en-US" sz="1800" smtClean="0">
              <a:sym typeface="Symbol" pitchFamily="18" charset="2"/>
            </a:endParaRPr>
          </a:p>
        </p:txBody>
      </p:sp>
      <p:pic>
        <p:nvPicPr>
          <p:cNvPr id="4100" name="Picture 5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23938"/>
            <a:ext cx="5635625" cy="3471862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Method: RIPPER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Building a Rule Set:</a:t>
            </a:r>
          </a:p>
          <a:p>
            <a:pPr lvl="1"/>
            <a:r>
              <a:rPr lang="en-US" altLang="en-US" smtClean="0"/>
              <a:t>Use sequential covering algorithm</a:t>
            </a:r>
          </a:p>
          <a:p>
            <a:pPr lvl="2"/>
            <a:r>
              <a:rPr lang="en-US" altLang="en-US" smtClean="0"/>
              <a:t> Finds the best rule that covers the current set of positive examples</a:t>
            </a:r>
          </a:p>
          <a:p>
            <a:pPr lvl="2"/>
            <a:r>
              <a:rPr lang="en-US" altLang="en-US" smtClean="0"/>
              <a:t> Eliminate both positive and negative examples covered by the rule</a:t>
            </a:r>
          </a:p>
          <a:p>
            <a:pPr lvl="1"/>
            <a:r>
              <a:rPr lang="en-US" altLang="en-US" smtClean="0"/>
              <a:t>Each time a rule is added to the rule set, compute the new description length</a:t>
            </a:r>
          </a:p>
          <a:p>
            <a:pPr lvl="2"/>
            <a:r>
              <a:rPr lang="en-US" altLang="en-US" smtClean="0"/>
              <a:t> stop adding new rules when the new description length is d bits longer than the smallest description length obtained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Method: RIPPER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Optimize the rule set:</a:t>
            </a:r>
          </a:p>
          <a:p>
            <a:pPr lvl="1"/>
            <a:r>
              <a:rPr lang="en-US" altLang="en-US" smtClean="0"/>
              <a:t>For each rule </a:t>
            </a:r>
            <a:r>
              <a:rPr lang="en-US" altLang="en-US" i="1" smtClean="0"/>
              <a:t>r</a:t>
            </a:r>
            <a:r>
              <a:rPr lang="en-US" altLang="en-US" smtClean="0"/>
              <a:t> in the rule set </a:t>
            </a:r>
            <a:r>
              <a:rPr lang="en-US" altLang="en-US" b="1" i="1" smtClean="0"/>
              <a:t>R</a:t>
            </a:r>
          </a:p>
          <a:p>
            <a:pPr lvl="2"/>
            <a:r>
              <a:rPr lang="en-US" altLang="en-US" b="1" i="1" smtClean="0"/>
              <a:t> </a:t>
            </a:r>
            <a:r>
              <a:rPr lang="en-US" altLang="en-US" smtClean="0"/>
              <a:t>Consider 2 alternative rules:</a:t>
            </a:r>
          </a:p>
          <a:p>
            <a:pPr lvl="3"/>
            <a:r>
              <a:rPr lang="en-US" altLang="en-US" smtClean="0"/>
              <a:t>Replacement rule (r*): grow new rule from scratch</a:t>
            </a:r>
          </a:p>
          <a:p>
            <a:pPr lvl="3"/>
            <a:r>
              <a:rPr lang="en-US" altLang="en-US" smtClean="0"/>
              <a:t>Revised rule(r’): add conjuncts to extend the rule </a:t>
            </a:r>
            <a:r>
              <a:rPr lang="en-US" altLang="en-US" i="1" smtClean="0"/>
              <a:t>r </a:t>
            </a:r>
          </a:p>
          <a:p>
            <a:pPr lvl="2"/>
            <a:r>
              <a:rPr lang="en-US" altLang="en-US" i="1" smtClean="0"/>
              <a:t> </a:t>
            </a:r>
            <a:r>
              <a:rPr lang="en-US" altLang="en-US" smtClean="0"/>
              <a:t>Compare the rule set for </a:t>
            </a:r>
            <a:r>
              <a:rPr lang="en-US" altLang="en-US" i="1" smtClean="0"/>
              <a:t>r </a:t>
            </a:r>
            <a:r>
              <a:rPr lang="en-US" altLang="en-US" smtClean="0"/>
              <a:t>against the rule set for r* </a:t>
            </a:r>
            <a:br>
              <a:rPr lang="en-US" altLang="en-US" smtClean="0"/>
            </a:br>
            <a:r>
              <a:rPr lang="en-US" altLang="en-US" smtClean="0"/>
              <a:t>    and r’ </a:t>
            </a:r>
          </a:p>
          <a:p>
            <a:pPr lvl="2"/>
            <a:r>
              <a:rPr lang="en-US" altLang="en-US" smtClean="0"/>
              <a:t> Choose rule set that minimizes MDL principle</a:t>
            </a:r>
          </a:p>
          <a:p>
            <a:pPr lvl="1"/>
            <a:r>
              <a:rPr lang="en-US" altLang="en-US" smtClean="0"/>
              <a:t>Repeat rule generation and rule optimization for the remaining positive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Indirect Methods</a:t>
            </a:r>
          </a:p>
        </p:txBody>
      </p:sp>
      <p:graphicFrame>
        <p:nvGraphicFramePr>
          <p:cNvPr id="337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17550" y="1828800"/>
          <a:ext cx="789305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Visio" r:id="rId3" imgW="9464650" imgH="4227659" progId="Visio.Drawing.6">
                  <p:embed/>
                </p:oleObj>
              </mc:Choice>
              <mc:Fallback>
                <p:oleObj name="Visio" r:id="rId3" imgW="9464650" imgH="422765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828800"/>
                        <a:ext cx="7893050" cy="352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Indirect Method: C4.5rules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Extract rules from an unpruned decision tree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For each rule, r: A </a:t>
            </a:r>
            <a:r>
              <a:rPr lang="en-US" altLang="en-US" b="1" smtClean="0">
                <a:sym typeface="Symbol" pitchFamily="18" charset="2"/>
              </a:rPr>
              <a:t> </a:t>
            </a:r>
            <a:r>
              <a:rPr lang="en-US" altLang="en-US" smtClean="0">
                <a:sym typeface="Symbol" pitchFamily="18" charset="2"/>
              </a:rPr>
              <a:t>y, 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consider an alternative rule r’: </a:t>
            </a:r>
            <a:r>
              <a:rPr lang="en-US" altLang="en-US" smtClean="0"/>
              <a:t>A’ </a:t>
            </a:r>
            <a:r>
              <a:rPr lang="en-US" altLang="en-US" b="1" smtClean="0">
                <a:sym typeface="Symbol" pitchFamily="18" charset="2"/>
              </a:rPr>
              <a:t> </a:t>
            </a:r>
            <a:r>
              <a:rPr lang="en-US" altLang="en-US" smtClean="0">
                <a:sym typeface="Symbol" pitchFamily="18" charset="2"/>
              </a:rPr>
              <a:t>y where A’ is obtained by removing one of the conjuncts in A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Compare the pessimistic error rate for r against all r’s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Prune if one of the r’s has lower pessimistic error rate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Repeat until we can no longer improve generalization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Indirect Method: C4.5rules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Instead of ordering the rules, order subsets of rules</a:t>
            </a:r>
            <a:r>
              <a:rPr lang="en-US" altLang="en-US" smtClean="0">
                <a:solidFill>
                  <a:srgbClr val="FF0000"/>
                </a:solidFill>
              </a:rPr>
              <a:t> (class ordering)</a:t>
            </a:r>
          </a:p>
          <a:p>
            <a:pPr lvl="1"/>
            <a:r>
              <a:rPr lang="en-US" altLang="en-US" smtClean="0"/>
              <a:t>Each subset is a collection of rules with the same rule consequent (class)</a:t>
            </a:r>
          </a:p>
          <a:p>
            <a:pPr lvl="1"/>
            <a:r>
              <a:rPr lang="en-US" altLang="en-US" smtClean="0"/>
              <a:t>Compute description length of each subset</a:t>
            </a:r>
          </a:p>
          <a:p>
            <a:pPr lvl="2"/>
            <a:r>
              <a:rPr lang="en-US" altLang="en-US" smtClean="0"/>
              <a:t> Description length = L(error) + g L(model)</a:t>
            </a:r>
          </a:p>
          <a:p>
            <a:pPr lvl="2"/>
            <a:r>
              <a:rPr lang="en-US" altLang="en-US" smtClean="0"/>
              <a:t> g is a parameter that takes into account the presence of redundant attributes in a rule set </a:t>
            </a:r>
            <a:br>
              <a:rPr lang="en-US" altLang="en-US" smtClean="0"/>
            </a:br>
            <a:r>
              <a:rPr lang="en-US" altLang="en-US" smtClean="0"/>
              <a:t>(default value = 0.5)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85800" y="1104900"/>
          <a:ext cx="7620000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Worksheet" r:id="rId3" imgW="7144131" imgH="4782109" progId="Excel.Sheet.8">
                  <p:embed/>
                </p:oleObj>
              </mc:Choice>
              <mc:Fallback>
                <p:oleObj name="Worksheet" r:id="rId3" imgW="7144131" imgH="478210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04900"/>
                        <a:ext cx="7620000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C4.5 versus C4.5rules versus RIPPER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0" y="1066800"/>
            <a:ext cx="51816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C4.5rules: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(Give Birth=No, Can Fly=Yes) </a:t>
            </a:r>
            <a:r>
              <a:rPr lang="en-US" altLang="en-US" sz="1400" b="0">
                <a:sym typeface="Symbol" pitchFamily="18" charset="2"/>
              </a:rPr>
              <a:t> Birds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(Give Birth=No, Live in Water=Yes)  Fishes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(Give Birth=Yes)  Mammals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(Give Birth=No, Can Fly=No, Live in Water=No)  Reptiles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 )  Amphibians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b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1925" y="1066800"/>
          <a:ext cx="49434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VISIO" r:id="rId3" imgW="7467600" imgH="6882384" progId="Visio.Drawing.6">
                  <p:embed/>
                </p:oleObj>
              </mc:Choice>
              <mc:Fallback>
                <p:oleObj name="VISIO" r:id="rId3" imgW="7467600" imgH="688238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066800"/>
                        <a:ext cx="494347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81600" y="3200400"/>
            <a:ext cx="3962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RIPPER: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/>
              <a:t>(Live in Water=Yes) </a:t>
            </a:r>
            <a:r>
              <a:rPr lang="en-US" altLang="en-US" sz="1400" b="0">
                <a:sym typeface="Symbol" pitchFamily="18" charset="2"/>
              </a:rPr>
              <a:t> Fishes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(Have Legs=No)  Reptiles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(Give Birth=No, Can Fly=No, Live In Water=No) </a:t>
            </a:r>
            <a:br>
              <a:rPr lang="en-US" altLang="en-US" sz="1400" b="0">
                <a:sym typeface="Symbol" pitchFamily="18" charset="2"/>
              </a:rPr>
            </a:br>
            <a:r>
              <a:rPr lang="en-US" altLang="en-US" sz="1400" b="0">
                <a:sym typeface="Symbol" pitchFamily="18" charset="2"/>
              </a:rPr>
              <a:t>	 Reptiles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(Can Fly=Yes,Give Birth=No)  Birds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ym typeface="Symbol" pitchFamily="18" charset="2"/>
              </a:rPr>
              <a:t>()  Mammals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C4.5 versus C4.5rules versus RIPPER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143000" y="4000500"/>
          <a:ext cx="733425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3" name="Worksheet" r:id="rId3" imgW="6467856" imgH="1610157" progId="Excel.Sheet.8">
                  <p:embed/>
                </p:oleObj>
              </mc:Choice>
              <mc:Fallback>
                <p:oleObj name="Worksheet" r:id="rId3" imgW="6467856" imgH="161015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00500"/>
                        <a:ext cx="7334250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143000" y="1671638"/>
          <a:ext cx="7334250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4" name="Worksheet" r:id="rId5" imgW="6467856" imgH="1610157" progId="Excel.Sheet.8">
                  <p:embed/>
                </p:oleObj>
              </mc:Choice>
              <mc:Fallback>
                <p:oleObj name="Worksheet" r:id="rId5" imgW="6467856" imgH="161015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1638"/>
                        <a:ext cx="7334250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C4.5 and C4.5rules: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3400" y="35814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RIPPER: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 of Rule-Based Classifiers</a:t>
            </a:r>
          </a:p>
        </p:txBody>
      </p:sp>
      <p:sp>
        <p:nvSpPr>
          <p:cNvPr id="39939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As highly expressive as decision trees</a:t>
            </a:r>
          </a:p>
          <a:p>
            <a:r>
              <a:rPr lang="en-US" altLang="en-US" smtClean="0"/>
              <a:t>Easy to interpret</a:t>
            </a:r>
          </a:p>
          <a:p>
            <a:r>
              <a:rPr lang="en-US" altLang="en-US" smtClean="0"/>
              <a:t>Easy to generate</a:t>
            </a:r>
          </a:p>
          <a:p>
            <a:r>
              <a:rPr lang="en-US" altLang="en-US" smtClean="0"/>
              <a:t>Can classify new instances rapidly</a:t>
            </a:r>
          </a:p>
          <a:p>
            <a:r>
              <a:rPr lang="en-US" altLang="en-US" smtClean="0"/>
              <a:t>Performance comparable to decision trees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Nearest-neighbor Classifiers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of Rule-Based Classifier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rule </a:t>
            </a:r>
            <a:r>
              <a:rPr lang="en-US" altLang="en-US" i="1" smtClean="0"/>
              <a:t>r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covers</a:t>
            </a:r>
            <a:r>
              <a:rPr lang="en-US" altLang="en-US" smtClean="0"/>
              <a:t> an instance </a:t>
            </a:r>
            <a:r>
              <a:rPr lang="en-US" altLang="en-US" b="1" smtClean="0"/>
              <a:t>x </a:t>
            </a:r>
            <a:r>
              <a:rPr lang="en-US" altLang="en-US" smtClean="0"/>
              <a:t>if the attributes of the instance satisfy the condition of the rule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62000" y="2362200"/>
            <a:ext cx="7543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R1: (Give Birth = no) </a:t>
            </a:r>
            <a:r>
              <a:rPr lang="en-US" altLang="en-US" sz="1800" b="0">
                <a:sym typeface="Symbol" pitchFamily="18" charset="2"/>
              </a:rPr>
              <a:t> (Can Fly = yes)  Birds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R2: (Give Birth = no) </a:t>
            </a:r>
            <a:r>
              <a:rPr lang="en-US" altLang="en-US" sz="1800" b="0">
                <a:sym typeface="Symbol" pitchFamily="18" charset="2"/>
              </a:rPr>
              <a:t> (Live in Water = yes)  Fishes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R3: (Give Birth = yes) </a:t>
            </a:r>
            <a:r>
              <a:rPr lang="en-US" altLang="en-US" sz="1800" b="0">
                <a:sym typeface="Symbol" pitchFamily="18" charset="2"/>
              </a:rPr>
              <a:t> (Blood Type = warm)  Mammals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R4: (Give Birth = no) </a:t>
            </a:r>
            <a:r>
              <a:rPr lang="en-US" altLang="en-US" sz="1800" b="0">
                <a:sym typeface="Symbol" pitchFamily="18" charset="2"/>
              </a:rPr>
              <a:t> (Can Fly = no)  Reptiles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R5: (Live in Water</a:t>
            </a:r>
            <a:r>
              <a:rPr lang="en-US" altLang="en-US" sz="1800" b="0">
                <a:sym typeface="Symbol" pitchFamily="18" charset="2"/>
              </a:rPr>
              <a:t> = sometimes)  Amphibians 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38200" y="541020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The rule R1 covers a hawk =&gt; Bird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The rule R3 covers the grizzly bear =&gt; Mammal</a:t>
            </a:r>
            <a:endParaRPr lang="en-US" altLang="en-US" sz="1800" b="0">
              <a:sym typeface="Symbol" pitchFamily="18" charset="2"/>
            </a:endParaRPr>
          </a:p>
        </p:txBody>
      </p:sp>
      <p:pic>
        <p:nvPicPr>
          <p:cNvPr id="512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448175"/>
            <a:ext cx="8458200" cy="7334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Instance-Based Classifiers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28600" y="1066800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2" name="VISIO" r:id="rId3" imgW="4564380" imgH="5306568" progId="Visio.Drawing.6">
                  <p:embed/>
                </p:oleObj>
              </mc:Choice>
              <mc:Fallback>
                <p:oleObj name="VISIO" r:id="rId3" imgW="4564380" imgH="530656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114800" y="2989263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3" name="VISIO" r:id="rId5" imgW="2784348" imgH="2633472" progId="Visio.Drawing.6">
                  <p:embed/>
                </p:oleObj>
              </mc:Choice>
              <mc:Fallback>
                <p:oleObj name="VISIO" r:id="rId5" imgW="2784348" imgH="26334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89263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6096000" y="3352800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4" name="VISIO" r:id="rId7" imgW="3229356" imgH="2029968" progId="Visio.Drawing.6">
                  <p:embed/>
                </p:oleObj>
              </mc:Choice>
              <mc:Fallback>
                <p:oleObj name="VISIO" r:id="rId7" imgW="3229356" imgH="202996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34000" y="1371600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/>
              <a:t> Store the training records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/>
              <a:t> Use training records to </a:t>
            </a:r>
            <a:br>
              <a:rPr lang="en-US" altLang="en-US" sz="1800"/>
            </a:br>
            <a:r>
              <a:rPr lang="en-US" altLang="en-US" sz="1800"/>
              <a:t>   predict the class label of </a:t>
            </a:r>
            <a:br>
              <a:rPr lang="en-US" altLang="en-US" sz="1800"/>
            </a:br>
            <a:r>
              <a:rPr lang="en-US" altLang="en-US" sz="1800"/>
              <a:t>   unseen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Instance Based Classifiers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Examples:</a:t>
            </a:r>
          </a:p>
          <a:p>
            <a:pPr lvl="1"/>
            <a:r>
              <a:rPr lang="en-US" altLang="en-US" smtClean="0"/>
              <a:t>Rote-learner</a:t>
            </a:r>
          </a:p>
          <a:p>
            <a:pPr lvl="2"/>
            <a:r>
              <a:rPr lang="en-US" altLang="en-US" smtClean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Nearest neighbor</a:t>
            </a:r>
          </a:p>
          <a:p>
            <a:pPr lvl="2"/>
            <a:r>
              <a:rPr lang="en-US" altLang="en-US" smtClean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Basic idea:</a:t>
            </a:r>
          </a:p>
          <a:p>
            <a:pPr lvl="1"/>
            <a:r>
              <a:rPr lang="en-US" altLang="en-US" smtClean="0"/>
              <a:t>If it walks like a duck, quacks like a duck, then it’s probably a duck</a:t>
            </a: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2819400"/>
            <a:ext cx="8229600" cy="3429000"/>
            <a:chOff x="192" y="1776"/>
            <a:chExt cx="5184" cy="2160"/>
          </a:xfrm>
        </p:grpSpPr>
        <p:pic>
          <p:nvPicPr>
            <p:cNvPr id="44050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51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52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53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054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56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4057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Training Records</a:t>
              </a:r>
            </a:p>
          </p:txBody>
        </p:sp>
        <p:sp>
          <p:nvSpPr>
            <p:cNvPr id="44058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048000"/>
            <a:ext cx="4572000" cy="2286000"/>
            <a:chOff x="1680" y="1920"/>
            <a:chExt cx="2880" cy="1440"/>
          </a:xfrm>
        </p:grpSpPr>
        <p:sp>
          <p:nvSpPr>
            <p:cNvPr id="44043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Compute Distance</a:t>
              </a:r>
            </a:p>
          </p:txBody>
        </p:sp>
        <p:grpSp>
          <p:nvGrpSpPr>
            <p:cNvPr id="44044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44045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572000"/>
            <a:ext cx="3352800" cy="1327150"/>
            <a:chOff x="2544" y="2880"/>
            <a:chExt cx="2112" cy="836"/>
          </a:xfrm>
        </p:grpSpPr>
        <p:sp>
          <p:nvSpPr>
            <p:cNvPr id="44039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800"/>
                <a:t>Choose k of the “nearest” records</a:t>
              </a:r>
            </a:p>
          </p:txBody>
        </p:sp>
        <p:grpSp>
          <p:nvGrpSpPr>
            <p:cNvPr id="44040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44041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Nearest-Neighbor Classifiers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029200" y="11430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0"/>
              <a:t>Requires three things</a:t>
            </a:r>
          </a:p>
          <a:p>
            <a:pPr lvl="1"/>
            <a:r>
              <a:rPr lang="en-US" altLang="en-US" sz="1800" b="0"/>
              <a:t>The set of stored records</a:t>
            </a:r>
          </a:p>
          <a:p>
            <a:pPr lvl="1"/>
            <a:r>
              <a:rPr lang="en-US" altLang="en-US" sz="1800" b="0"/>
              <a:t>Distance Metric to compute distance between records</a:t>
            </a:r>
          </a:p>
          <a:p>
            <a:pPr lvl="1"/>
            <a:r>
              <a:rPr lang="en-US" altLang="en-US" sz="1800" b="0"/>
              <a:t>The value of </a:t>
            </a:r>
            <a:r>
              <a:rPr lang="en-US" altLang="en-US" sz="1800" b="0" i="1"/>
              <a:t>k</a:t>
            </a:r>
            <a:r>
              <a:rPr lang="en-US" altLang="en-US" sz="1800" b="0"/>
              <a:t>, the number of nearest neighbors to retrieve</a:t>
            </a:r>
          </a:p>
          <a:p>
            <a:pPr lvl="1"/>
            <a:endParaRPr lang="en-US" altLang="en-US" sz="1800" b="0"/>
          </a:p>
          <a:p>
            <a:r>
              <a:rPr lang="en-US" altLang="en-US" sz="1800" b="0"/>
              <a:t>To classify an unknown record:</a:t>
            </a:r>
          </a:p>
          <a:p>
            <a:pPr lvl="1"/>
            <a:r>
              <a:rPr lang="en-US" altLang="en-US" sz="1800" b="0"/>
              <a:t>Compute distance to other training records</a:t>
            </a:r>
          </a:p>
          <a:p>
            <a:pPr lvl="1"/>
            <a:r>
              <a:rPr lang="en-US" altLang="en-US" sz="1800" b="0"/>
              <a:t>Identify </a:t>
            </a:r>
            <a:r>
              <a:rPr lang="en-US" altLang="en-US" sz="1800" b="0" i="1"/>
              <a:t>k</a:t>
            </a:r>
            <a:r>
              <a:rPr lang="en-US" altLang="en-US" sz="1800" b="0"/>
              <a:t> nearest neighbors </a:t>
            </a:r>
          </a:p>
          <a:p>
            <a:pPr lvl="1"/>
            <a:r>
              <a:rPr lang="en-US" altLang="en-US" sz="1800" b="0"/>
              <a:t>Use class labels of nearest neighbors to determine the class label of unknown record (e.g., by taking majority vote)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57200" y="11430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 of Nearest Neighbor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33400" y="16002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VISIO" r:id="rId3" imgW="9761220" imgH="4517136" progId="Visio.Drawing.6">
                  <p:embed/>
                </p:oleObj>
              </mc:Choice>
              <mc:Fallback>
                <p:oleObj name="VISIO" r:id="rId3" imgW="9761220" imgH="451713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0" y="52578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0"/>
              <a:t>    K-nearest neighbors of a record x are data points that have the k smallest distance to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 nearest-neighbor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81000" y="1143000"/>
            <a:ext cx="383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0"/>
              <a:t>Voronoi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Compute distance between two points:</a:t>
            </a:r>
          </a:p>
          <a:p>
            <a:pPr lvl="1"/>
            <a:r>
              <a:rPr lang="en-US" altLang="en-US" smtClean="0"/>
              <a:t>Euclidean distance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>
              <a:buFont typeface="Monotype Sorts" pitchFamily="2" charset="2"/>
              <a:buNone/>
            </a:pPr>
            <a:endParaRPr lang="en-US" altLang="en-US" smtClean="0"/>
          </a:p>
          <a:p>
            <a:r>
              <a:rPr lang="en-US" altLang="en-US" smtClean="0"/>
              <a:t>Determine the class from nearest neighbor list</a:t>
            </a:r>
          </a:p>
          <a:p>
            <a:pPr lvl="1"/>
            <a:r>
              <a:rPr lang="en-US" altLang="en-US" smtClean="0"/>
              <a:t>take the majority vote of class labels among the k-nearest neighbors</a:t>
            </a:r>
          </a:p>
          <a:p>
            <a:pPr lvl="1"/>
            <a:r>
              <a:rPr lang="en-US" altLang="en-US" smtClean="0"/>
              <a:t>Weigh the vote according to distance</a:t>
            </a:r>
          </a:p>
          <a:p>
            <a:pPr lvl="2"/>
            <a:r>
              <a:rPr lang="en-US" altLang="en-US" smtClean="0"/>
              <a:t> weight factor, w = 1/d</a:t>
            </a:r>
            <a:r>
              <a:rPr lang="en-US" altLang="en-US" baseline="30000" smtClean="0"/>
              <a:t>2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905000" y="2438400"/>
          <a:ext cx="4876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0" name="Equation" r:id="rId3" imgW="2705100" imgH="457200" progId="Equation.3">
                  <p:embed/>
                </p:oleObj>
              </mc:Choice>
              <mc:Fallback>
                <p:oleObj name="Equation" r:id="rId3" imgW="2705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48768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Classification…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Choosing the value of k:</a:t>
            </a:r>
          </a:p>
          <a:p>
            <a:pPr lvl="1"/>
            <a:r>
              <a:rPr lang="en-US" altLang="en-US" sz="2400" smtClean="0"/>
              <a:t>If k is too small, sensitive to noise points</a:t>
            </a:r>
          </a:p>
          <a:p>
            <a:pPr lvl="1"/>
            <a:r>
              <a:rPr lang="en-US" altLang="en-US" sz="2400" smtClean="0"/>
              <a:t>If k is too large, neighborhood may include points from other classes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657600" y="3078163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4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78163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Classification…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Scaling issues</a:t>
            </a:r>
          </a:p>
          <a:p>
            <a:pPr lvl="1"/>
            <a:r>
              <a:rPr lang="en-US" altLang="en-US" smtClean="0"/>
              <a:t>Attributes may have to be scaled to prevent distance measures from being dominated by one of the attributes</a:t>
            </a:r>
          </a:p>
          <a:p>
            <a:pPr lvl="1"/>
            <a:r>
              <a:rPr lang="en-US" altLang="en-US" smtClean="0"/>
              <a:t>Example:</a:t>
            </a:r>
          </a:p>
          <a:p>
            <a:pPr lvl="2"/>
            <a:r>
              <a:rPr lang="en-US" altLang="en-US" smtClean="0"/>
              <a:t> height of a person may vary from 1.5m to 1.8m</a:t>
            </a:r>
          </a:p>
          <a:p>
            <a:pPr lvl="2"/>
            <a:r>
              <a:rPr lang="en-US" altLang="en-US" smtClean="0"/>
              <a:t> weight of a person may vary from 90lb to 300lb</a:t>
            </a:r>
          </a:p>
          <a:p>
            <a:pPr lvl="2"/>
            <a:r>
              <a:rPr lang="en-US" altLang="en-US" smtClean="0"/>
              <a:t> income of a person may vary from $10K to $1M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Classification…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Problem with Euclidean measure:</a:t>
            </a:r>
          </a:p>
          <a:p>
            <a:pPr lvl="1"/>
            <a:r>
              <a:rPr lang="en-US" altLang="en-US" smtClean="0"/>
              <a:t>High dimensional data </a:t>
            </a:r>
          </a:p>
          <a:p>
            <a:pPr lvl="2"/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 altLang="en-US" smtClean="0"/>
              <a:t>Can produce counter-intuitive results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1 1 1 1 1 1 1 1 1 1 1 0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0 1 1 1 1 1 1 1 1 1 1 1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876800" y="3594100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1 0 0 0 0 0 0 0 0 0 0 0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76800" y="4279900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0 0 0 0 0 0 0 0 0 0 0 1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962400" y="3898900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4876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4876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3340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>
              <a:buFont typeface="Wingdings" pitchFamily="2" charset="2"/>
              <a:buNone/>
            </a:pPr>
            <a:r>
              <a:rPr lang="en-US" altLang="en-US" b="0"/>
              <a:t> </a:t>
            </a:r>
          </a:p>
          <a:p>
            <a:pPr lvl="2"/>
            <a:r>
              <a:rPr lang="en-US" altLang="en-US" b="0"/>
              <a:t> Solution: Normalize the vectors to unit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Coverage and Accuracy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4160837" cy="5181600"/>
          </a:xfrm>
        </p:spPr>
        <p:txBody>
          <a:bodyPr/>
          <a:lstStyle/>
          <a:p>
            <a:r>
              <a:rPr lang="en-US" altLang="en-US" smtClean="0"/>
              <a:t>Coverage of a rule:</a:t>
            </a:r>
          </a:p>
          <a:p>
            <a:pPr lvl="1"/>
            <a:r>
              <a:rPr lang="en-US" altLang="en-US" smtClean="0"/>
              <a:t>Fraction of records that satisfy the antecedent of a rule</a:t>
            </a:r>
          </a:p>
          <a:p>
            <a:r>
              <a:rPr lang="en-US" altLang="en-US" smtClean="0"/>
              <a:t>Accuracy of a rule:</a:t>
            </a:r>
          </a:p>
          <a:p>
            <a:pPr lvl="1"/>
            <a:r>
              <a:rPr lang="en-US" altLang="en-US" smtClean="0"/>
              <a:t>Fraction of records that satisfy both the antecedent and consequent of a rule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029200" y="1177925"/>
          <a:ext cx="3890963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Document" r:id="rId3" imgW="5415994" imgH="5778378" progId="Word.Document.8">
                  <p:embed/>
                </p:oleObj>
              </mc:Choice>
              <mc:Fallback>
                <p:oleObj name="Document" r:id="rId3" imgW="5415994" imgH="577837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77925"/>
                        <a:ext cx="3890963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19600" y="5334000"/>
            <a:ext cx="4572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ym typeface="Symbol" pitchFamily="18" charset="2"/>
              </a:rPr>
              <a:t>(Status=Single)  No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ym typeface="Symbol" pitchFamily="18" charset="2"/>
              </a:rPr>
              <a:t>    Coverage = 40%,  Accuracy =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Nearest neighbor Classification…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k-NN classifiers are lazy learners </a:t>
            </a:r>
          </a:p>
          <a:p>
            <a:pPr lvl="1"/>
            <a:r>
              <a:rPr lang="en-US" altLang="en-US" smtClean="0"/>
              <a:t>It does not build models explicitly</a:t>
            </a:r>
          </a:p>
          <a:p>
            <a:pPr lvl="1"/>
            <a:r>
              <a:rPr lang="en-US" altLang="en-US" smtClean="0"/>
              <a:t>Unlike eager learners such as decision tree induction and rule-based systems</a:t>
            </a:r>
          </a:p>
          <a:p>
            <a:pPr lvl="1"/>
            <a:r>
              <a:rPr lang="en-US" altLang="en-US" smtClean="0"/>
              <a:t>Classifying unknown records are relatively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PEBLS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PEBLS: Parallel Examplar-Based Learning System (Cost &amp; Salzberg)</a:t>
            </a:r>
          </a:p>
          <a:p>
            <a:pPr lvl="1"/>
            <a:r>
              <a:rPr lang="en-US" altLang="en-US" smtClean="0"/>
              <a:t>Works with both continuous and nominal features</a:t>
            </a:r>
          </a:p>
          <a:p>
            <a:pPr lvl="2"/>
            <a:r>
              <a:rPr lang="en-US" altLang="en-US" smtClean="0"/>
              <a:t>For nominal features, distance between two nominal values is computed using modified value difference metric (MVDM)</a:t>
            </a:r>
          </a:p>
          <a:p>
            <a:pPr lvl="1"/>
            <a:r>
              <a:rPr lang="en-US" altLang="en-US" smtClean="0"/>
              <a:t>Each record is assigned a weight factor</a:t>
            </a:r>
          </a:p>
          <a:p>
            <a:pPr lvl="1"/>
            <a:r>
              <a:rPr lang="en-US" altLang="en-US" smtClean="0"/>
              <a:t>Number of nearest neighbor, k = 1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PEBLS</a:t>
            </a:r>
          </a:p>
        </p:txBody>
      </p:sp>
      <p:graphicFrame>
        <p:nvGraphicFramePr>
          <p:cNvPr id="1064963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152400" y="4724400"/>
          <a:ext cx="3124200" cy="1524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838200"/>
                <a:gridCol w="914400"/>
              </a:tblGrid>
              <a:tr h="381000">
                <a:tc rowSpan="2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Marital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Divorced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5715000" y="4648200"/>
          <a:ext cx="32766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4" name="Equation" r:id="rId3" imgW="1435100" imgH="482600" progId="Equation.3">
                  <p:embed/>
                </p:oleObj>
              </mc:Choice>
              <mc:Fallback>
                <p:oleObj name="Equation" r:id="rId3" imgW="1435100" imgH="482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48200"/>
                        <a:ext cx="32766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88" name="Text Box 28"/>
          <p:cNvSpPr txBox="1">
            <a:spLocks noChangeArrowheads="1"/>
          </p:cNvSpPr>
          <p:nvPr/>
        </p:nvSpPr>
        <p:spPr bwMode="auto">
          <a:xfrm>
            <a:off x="4191000" y="1066800"/>
            <a:ext cx="48006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Distance between nominal attribute values</a:t>
            </a:r>
            <a:r>
              <a:rPr lang="en-US" altLang="en-US" sz="1800" b="0"/>
              <a:t>: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d(Single,Married) 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=  | 2/4 – 0/4 | + | 2/4 – 4/4 | =  1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d(Single,Divorced) 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=  | 2/4 – 1/2 | + | 2/4 – 1/2 | =  0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d(Married,Divorced) 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=  | 0/4 – 1/2 | + | 4/4 – 1/2 | =  1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d(Refund=Yes,Refund=No)</a:t>
            </a:r>
          </a:p>
          <a:p>
            <a:pPr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= | 0/3 – 3/7 | + | 3/3 – 4/7 | = 6/7</a:t>
            </a:r>
          </a:p>
        </p:txBody>
      </p: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23863" y="1066800"/>
          <a:ext cx="34623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5" name="Document" r:id="rId5" imgW="5404104" imgH="5779008" progId="Word.Document.8">
                  <p:embed/>
                </p:oleObj>
              </mc:Choice>
              <mc:Fallback>
                <p:oleObj name="Document" r:id="rId5" imgW="5404104" imgH="5779008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66800"/>
                        <a:ext cx="34623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0" name="Group 30"/>
          <p:cNvGraphicFramePr>
            <a:graphicFrameLocks noGrp="1"/>
          </p:cNvGraphicFramePr>
          <p:nvPr>
            <p:ph idx="1"/>
          </p:nvPr>
        </p:nvGraphicFramePr>
        <p:xfrm>
          <a:off x="3429000" y="4724400"/>
          <a:ext cx="2103438" cy="1523999"/>
        </p:xfrm>
        <a:graphic>
          <a:graphicData uri="http://schemas.openxmlformats.org/drawingml/2006/table">
            <a:tbl>
              <a:tblPr/>
              <a:tblGrid>
                <a:gridCol w="701675"/>
                <a:gridCol w="700088"/>
                <a:gridCol w="701675"/>
              </a:tblGrid>
              <a:tr h="366713">
                <a:tc rowSpan="2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1800" y="589131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class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PEBLS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524000" y="3048000"/>
          <a:ext cx="48545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6" name="Equation" r:id="rId3" imgW="1828800" imgH="431800" progId="Equation.3">
                  <p:embed/>
                </p:oleObj>
              </mc:Choice>
              <mc:Fallback>
                <p:oleObj name="Equation" r:id="rId3" imgW="1828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48545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9763" y="1150938"/>
          <a:ext cx="39735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7" name="Document" r:id="rId5" imgW="5160220" imgH="1930925" progId="Word.Document.8">
                  <p:embed/>
                </p:oleObj>
              </mc:Choice>
              <mc:Fallback>
                <p:oleObj name="Document" r:id="rId5" imgW="5160220" imgH="19309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150938"/>
                        <a:ext cx="397351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Distance between record X and record Y: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42640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en-US" sz="1800" b="0"/>
              <a:t> </a:t>
            </a:r>
            <a:r>
              <a:rPr lang="en-US" altLang="en-US" sz="2000" b="0"/>
              <a:t>where:</a:t>
            </a:r>
            <a:r>
              <a:rPr lang="en-US" altLang="en-US" sz="1800" b="0"/>
              <a:t> </a:t>
            </a:r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524000" y="4187825"/>
          <a:ext cx="6931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8" name="Equation" r:id="rId7" imgW="2921000" imgH="419100" progId="Equation.3">
                  <p:embed/>
                </p:oleObj>
              </mc:Choice>
              <mc:Fallback>
                <p:oleObj name="Equation" r:id="rId7" imgW="29210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87825"/>
                        <a:ext cx="6931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219200" y="5410200"/>
            <a:ext cx="601980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2000" b="0"/>
              <a:t>w</a:t>
            </a:r>
            <a:r>
              <a:rPr lang="en-US" altLang="en-US" sz="2000" b="0" baseline="-25000"/>
              <a:t>X</a:t>
            </a:r>
            <a:r>
              <a:rPr lang="en-US" altLang="en-US" sz="1800" b="0"/>
              <a:t>  </a:t>
            </a:r>
            <a:r>
              <a:rPr lang="en-US" altLang="en-US" sz="1800" b="0">
                <a:sym typeface="Symbol" pitchFamily="18" charset="2"/>
              </a:rPr>
              <a:t> 1 if X makes accurate prediction most of the time</a:t>
            </a:r>
          </a:p>
          <a:p>
            <a:pPr>
              <a:spcBef>
                <a:spcPct val="3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en-US" sz="1800" b="0"/>
              <a:t>w</a:t>
            </a:r>
            <a:r>
              <a:rPr lang="en-US" altLang="en-US" sz="1800" b="0" baseline="-25000"/>
              <a:t>X</a:t>
            </a:r>
            <a:r>
              <a:rPr lang="en-US" altLang="en-US" sz="1800" b="0"/>
              <a:t>  </a:t>
            </a:r>
            <a:r>
              <a:rPr lang="en-US" altLang="en-US" sz="1800" b="0">
                <a:sym typeface="Symbol" pitchFamily="18" charset="2"/>
              </a:rPr>
              <a:t>&gt; 1 if X is not reliable for making 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Classifiers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09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Bayes Classifier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probabilistic framework for solving classification problems</a:t>
            </a:r>
          </a:p>
          <a:p>
            <a:r>
              <a:rPr lang="en-US" altLang="en-US" smtClean="0"/>
              <a:t>Conditional Probability: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 Bayes theorem: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600200" y="5029200"/>
          <a:ext cx="44402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0" name="Equation" r:id="rId3" imgW="3022600" imgH="787400" progId="Equation.3">
                  <p:embed/>
                </p:oleObj>
              </mc:Choice>
              <mc:Fallback>
                <p:oleObj name="Equation" r:id="rId3" imgW="3022600" imgH="78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29200"/>
                        <a:ext cx="444023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876800" y="2263775"/>
          <a:ext cx="28194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81" name="Equation" r:id="rId5" imgW="2324100" imgH="1651000" progId="Equation.3">
                  <p:embed/>
                </p:oleObj>
              </mc:Choice>
              <mc:Fallback>
                <p:oleObj name="Equation" r:id="rId5" imgW="2324100" imgH="165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63775"/>
                        <a:ext cx="28194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Bayes Theorem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 smtClean="0"/>
              <a:t>Given: </a:t>
            </a:r>
          </a:p>
          <a:p>
            <a:pPr lvl="1"/>
            <a:r>
              <a:rPr lang="en-US" altLang="en-US" sz="2200" smtClean="0"/>
              <a:t>A doctor knows that meningitis causes stiff neck 50% of the time</a:t>
            </a:r>
          </a:p>
          <a:p>
            <a:pPr lvl="1"/>
            <a:r>
              <a:rPr lang="en-US" altLang="en-US" sz="2200" smtClean="0"/>
              <a:t>Prior probability of any patient having meningitis is 1/50,000</a:t>
            </a:r>
          </a:p>
          <a:p>
            <a:pPr lvl="1"/>
            <a:r>
              <a:rPr lang="en-US" altLang="en-US" sz="2200" smtClean="0"/>
              <a:t>Prior probability of any patient having stiff neck is 1/20</a:t>
            </a:r>
          </a:p>
          <a:p>
            <a:pPr lvl="1">
              <a:buFont typeface="Arial" pitchFamily="34" charset="0"/>
              <a:buNone/>
            </a:pPr>
            <a:endParaRPr lang="en-US" altLang="en-US" sz="2200" smtClean="0"/>
          </a:p>
          <a:p>
            <a:r>
              <a:rPr lang="en-US" altLang="en-US" smtClean="0"/>
              <a:t> If a patient has stiff neck, what’s the probability he/she has meningitis?</a:t>
            </a:r>
            <a:endParaRPr lang="en-US" altLang="en-US" sz="2200" smtClean="0"/>
          </a:p>
          <a:p>
            <a:endParaRPr lang="en-US" altLang="en-US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09600" y="4800600"/>
          <a:ext cx="7772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6" name="Equation" r:id="rId3" imgW="6362700" imgH="787400" progId="Equation.3">
                  <p:embed/>
                </p:oleObj>
              </mc:Choice>
              <mc:Fallback>
                <p:oleObj name="Equation" r:id="rId3" imgW="6362700" imgH="78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7772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Bayesian Classifiers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05400"/>
          </a:xfrm>
        </p:spPr>
        <p:txBody>
          <a:bodyPr/>
          <a:lstStyle/>
          <a:p>
            <a:r>
              <a:rPr lang="en-US" altLang="en-US" smtClean="0"/>
              <a:t>Consider each attribute and class label as random variables</a:t>
            </a:r>
          </a:p>
          <a:p>
            <a:pPr lvl="1">
              <a:buFont typeface="Arial" pitchFamily="34" charset="0"/>
              <a:buNone/>
            </a:pPr>
            <a:endParaRPr lang="en-US" altLang="en-US" smtClean="0"/>
          </a:p>
          <a:p>
            <a:r>
              <a:rPr lang="en-US" altLang="en-US" smtClean="0"/>
              <a:t>Given a record with attributes (A</a:t>
            </a:r>
            <a:r>
              <a:rPr lang="en-US" altLang="en-US" baseline="-25000" smtClean="0"/>
              <a:t>1</a:t>
            </a:r>
            <a:r>
              <a:rPr lang="en-US" altLang="en-US" smtClean="0"/>
              <a:t>, A</a:t>
            </a:r>
            <a:r>
              <a:rPr lang="en-US" altLang="en-US" baseline="-25000" smtClean="0"/>
              <a:t>2</a:t>
            </a:r>
            <a:r>
              <a:rPr lang="en-US" altLang="en-US" smtClean="0"/>
              <a:t>,…,A</a:t>
            </a:r>
            <a:r>
              <a:rPr lang="en-US" altLang="en-US" baseline="-25000" smtClean="0"/>
              <a:t>n</a:t>
            </a:r>
            <a:r>
              <a:rPr lang="en-US" altLang="en-US" smtClean="0"/>
              <a:t>) </a:t>
            </a:r>
          </a:p>
          <a:p>
            <a:pPr lvl="1"/>
            <a:r>
              <a:rPr lang="en-US" altLang="en-US" smtClean="0"/>
              <a:t>Goal is to predict class C</a:t>
            </a:r>
          </a:p>
          <a:p>
            <a:pPr lvl="1"/>
            <a:r>
              <a:rPr lang="en-US" altLang="en-US" smtClean="0"/>
              <a:t>Specifically, we want to find the value of C that maximizes P(C| A</a:t>
            </a:r>
            <a:r>
              <a:rPr lang="en-US" altLang="en-US" baseline="-25000" smtClean="0"/>
              <a:t>1</a:t>
            </a:r>
            <a:r>
              <a:rPr lang="en-US" altLang="en-US" smtClean="0"/>
              <a:t>, A</a:t>
            </a:r>
            <a:r>
              <a:rPr lang="en-US" altLang="en-US" baseline="-25000" smtClean="0"/>
              <a:t>2</a:t>
            </a:r>
            <a:r>
              <a:rPr lang="en-US" altLang="en-US" smtClean="0"/>
              <a:t>,…,A</a:t>
            </a:r>
            <a:r>
              <a:rPr lang="en-US" altLang="en-US" baseline="-25000" smtClean="0"/>
              <a:t>n </a:t>
            </a:r>
            <a:r>
              <a:rPr lang="en-US" altLang="en-US" smtClean="0"/>
              <a:t>)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Can we estimate P(C| A</a:t>
            </a:r>
            <a:r>
              <a:rPr lang="en-US" altLang="en-US" baseline="-25000" smtClean="0"/>
              <a:t>1</a:t>
            </a:r>
            <a:r>
              <a:rPr lang="en-US" altLang="en-US" smtClean="0"/>
              <a:t>, A</a:t>
            </a:r>
            <a:r>
              <a:rPr lang="en-US" altLang="en-US" baseline="-25000" smtClean="0"/>
              <a:t>2</a:t>
            </a:r>
            <a:r>
              <a:rPr lang="en-US" altLang="en-US" smtClean="0"/>
              <a:t>,…,A</a:t>
            </a:r>
            <a:r>
              <a:rPr lang="en-US" altLang="en-US" baseline="-25000" smtClean="0"/>
              <a:t>n </a:t>
            </a:r>
            <a:r>
              <a:rPr lang="en-US" altLang="en-US" smtClean="0"/>
              <a:t>) directly from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Bayesian Classifiers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Approach: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compute the posterior probability P(C | 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n</a:t>
            </a:r>
            <a:r>
              <a:rPr lang="en-US" altLang="en-US" sz="2400" dirty="0" smtClean="0"/>
              <a:t>) for all values of C using the Bayes theorem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Choose value of C that maximizes </a:t>
            </a:r>
            <a:br>
              <a:rPr lang="en-US" altLang="en-US" sz="2400" dirty="0" smtClean="0"/>
            </a:br>
            <a:r>
              <a:rPr lang="en-US" altLang="en-US" sz="2400" dirty="0" smtClean="0"/>
              <a:t>		P(C | 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n</a:t>
            </a:r>
            <a:r>
              <a:rPr lang="en-US" altLang="en-US" sz="2400" dirty="0" smtClean="0"/>
              <a:t>)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Equivalent to choosing value of C that maximizes</a:t>
            </a:r>
            <a:br>
              <a:rPr lang="en-US" altLang="en-US" sz="2400" dirty="0" smtClean="0"/>
            </a:br>
            <a:r>
              <a:rPr lang="en-US" altLang="en-US" sz="2400" dirty="0" smtClean="0"/>
              <a:t>     	P(A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</a:t>
            </a:r>
            <a:r>
              <a:rPr lang="en-US" altLang="en-US" sz="2400" dirty="0" err="1" smtClean="0"/>
              <a:t>A</a:t>
            </a:r>
            <a:r>
              <a:rPr lang="en-US" altLang="en-US" sz="2400" baseline="-25000" dirty="0" err="1" smtClean="0"/>
              <a:t>n</a:t>
            </a:r>
            <a:r>
              <a:rPr lang="en-US" altLang="en-US" sz="2400" dirty="0" err="1" smtClean="0"/>
              <a:t>|C</a:t>
            </a:r>
            <a:r>
              <a:rPr lang="en-US" altLang="en-US" sz="2400" dirty="0" smtClean="0"/>
              <a:t>) P(C)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How to estimate P(A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n </a:t>
            </a:r>
            <a:r>
              <a:rPr lang="en-US" altLang="en-US" sz="2400" dirty="0" smtClean="0"/>
              <a:t>| C )?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828800" y="2479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4" name="Equation" r:id="rId3" imgW="4864100" imgH="800100" progId="Equation.3">
                  <p:embed/>
                </p:oleObj>
              </mc:Choice>
              <mc:Fallback>
                <p:oleObj name="Equation" r:id="rId3" imgW="48641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79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Naïve Bayes Classifier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Assume independence among attributes A</a:t>
            </a:r>
            <a:r>
              <a:rPr lang="en-US" altLang="en-US" baseline="-25000" smtClean="0"/>
              <a:t>i</a:t>
            </a:r>
            <a:r>
              <a:rPr lang="en-US" altLang="en-US" sz="2400" smtClean="0"/>
              <a:t> when class is given:    </a:t>
            </a:r>
          </a:p>
          <a:p>
            <a:pPr lvl="1"/>
            <a:r>
              <a:rPr lang="en-US" altLang="en-US" sz="2400" smtClean="0"/>
              <a:t>P(A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A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n </a:t>
            </a:r>
            <a:r>
              <a:rPr lang="en-US" altLang="en-US" sz="2400" smtClean="0"/>
              <a:t>|C) = P(A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| 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 P(A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| 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)… P(A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| 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</a:t>
            </a:r>
          </a:p>
          <a:p>
            <a:pPr lvl="1">
              <a:buFont typeface="Arial" pitchFamily="34" charset="0"/>
              <a:buNone/>
            </a:pPr>
            <a:r>
              <a:rPr lang="en-US" altLang="en-US" sz="2400" smtClean="0"/>
              <a:t> </a:t>
            </a:r>
          </a:p>
          <a:p>
            <a:pPr lvl="1"/>
            <a:r>
              <a:rPr lang="en-US" altLang="en-US" sz="2400" smtClean="0"/>
              <a:t>Can estimate P(A</a:t>
            </a:r>
            <a:r>
              <a:rPr lang="en-US" altLang="en-US" baseline="-25000" smtClean="0"/>
              <a:t>i</a:t>
            </a:r>
            <a:r>
              <a:rPr lang="en-US" altLang="en-US" sz="2400" smtClean="0"/>
              <a:t>| C</a:t>
            </a:r>
            <a:r>
              <a:rPr lang="en-US" altLang="en-US" baseline="-25000" smtClean="0"/>
              <a:t>j</a:t>
            </a:r>
            <a:r>
              <a:rPr lang="en-US" altLang="en-US" sz="2400" smtClean="0"/>
              <a:t>) for all A</a:t>
            </a:r>
            <a:r>
              <a:rPr lang="en-US" altLang="en-US" baseline="-25000" smtClean="0"/>
              <a:t>i</a:t>
            </a:r>
            <a:r>
              <a:rPr lang="en-US" altLang="en-US" sz="2400" smtClean="0"/>
              <a:t> and C</a:t>
            </a:r>
            <a:r>
              <a:rPr lang="en-US" altLang="en-US" baseline="-25000" smtClean="0"/>
              <a:t>j</a:t>
            </a:r>
            <a:r>
              <a:rPr lang="en-US" altLang="en-US" sz="2400" smtClean="0"/>
              <a:t>.</a:t>
            </a:r>
          </a:p>
          <a:p>
            <a:pPr lvl="1">
              <a:buFont typeface="Arial" pitchFamily="34" charset="0"/>
              <a:buNone/>
            </a:pPr>
            <a:endParaRPr lang="en-US" altLang="en-US" sz="2400" smtClean="0"/>
          </a:p>
          <a:p>
            <a:pPr lvl="1"/>
            <a:r>
              <a:rPr lang="en-US" altLang="en-US" sz="2400" smtClean="0"/>
              <a:t>New point is classified to 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 if  P(C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 </a:t>
            </a:r>
            <a:r>
              <a:rPr lang="en-US" altLang="en-US" sz="2400" smtClean="0">
                <a:sym typeface="Symbol" pitchFamily="18" charset="2"/>
              </a:rPr>
              <a:t></a:t>
            </a:r>
            <a:r>
              <a:rPr lang="en-US" altLang="en-US" sz="2400" smtClean="0"/>
              <a:t> P(A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| C</a:t>
            </a:r>
            <a:r>
              <a:rPr lang="en-US" altLang="en-US" sz="2400" baseline="-25000" smtClean="0"/>
              <a:t>j</a:t>
            </a:r>
            <a:r>
              <a:rPr lang="en-US" altLang="en-US" sz="2400" smtClean="0"/>
              <a:t>)  is maximal.</a:t>
            </a:r>
            <a:endParaRPr lang="en-US" altLang="en-US" smtClean="0"/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Rule-based Classifier Work?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8200" y="1143000"/>
            <a:ext cx="7543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R1: (Give Birth = no) </a:t>
            </a:r>
            <a:r>
              <a:rPr lang="en-US" altLang="en-US" sz="1800" b="0">
                <a:sym typeface="Symbol" pitchFamily="18" charset="2"/>
              </a:rPr>
              <a:t> (Can Fly = yes)  Birds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R2: (Give Birth = no) </a:t>
            </a:r>
            <a:r>
              <a:rPr lang="en-US" altLang="en-US" sz="1800" b="0">
                <a:sym typeface="Symbol" pitchFamily="18" charset="2"/>
              </a:rPr>
              <a:t> (Live in Water = yes)  Fishes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R3: (Give Birth = yes) </a:t>
            </a:r>
            <a:r>
              <a:rPr lang="en-US" altLang="en-US" sz="1800" b="0">
                <a:sym typeface="Symbol" pitchFamily="18" charset="2"/>
              </a:rPr>
              <a:t> (Blood Type = warm)  Mammals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R4: (Give Birth = no) </a:t>
            </a:r>
            <a:r>
              <a:rPr lang="en-US" altLang="en-US" sz="1800" b="0">
                <a:sym typeface="Symbol" pitchFamily="18" charset="2"/>
              </a:rPr>
              <a:t> (Can Fly = no)  Reptiles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R5: (Live in Water</a:t>
            </a:r>
            <a:r>
              <a:rPr lang="en-US" altLang="en-US" sz="1800" b="0">
                <a:sym typeface="Symbol" pitchFamily="18" charset="2"/>
              </a:rPr>
              <a:t> = sometimes)  Amphibians 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85800" y="47244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800" b="0"/>
              <a:t>A lemur triggers rule R3, so it is classified as a mammal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A turtle triggers both R4 and R5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A dogfish shark triggers none of the rules</a:t>
            </a:r>
            <a:endParaRPr lang="en-US" altLang="en-US" sz="1800" b="0">
              <a:sym typeface="Symbol" pitchFamily="18" charset="2"/>
            </a:endParaRPr>
          </a:p>
        </p:txBody>
      </p:sp>
      <p:pic>
        <p:nvPicPr>
          <p:cNvPr id="7173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8296275" cy="9652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en-US" dirty="0" smtClean="0"/>
              <a:t>(Absolute)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P(smart | </a:t>
            </a:r>
            <a:r>
              <a:rPr lang="en-US" dirty="0" err="1" smtClean="0"/>
              <a:t>wearingGreenShirt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= P(smart)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P(A|B)</a:t>
            </a:r>
          </a:p>
          <a:p>
            <a:pPr marL="457200" lvl="1" indent="0">
              <a:buNone/>
            </a:pPr>
            <a:r>
              <a:rPr lang="en-US" dirty="0" smtClean="0"/>
              <a:t>= P(A)           [if A &amp; B are independent]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P(A,B) </a:t>
            </a:r>
          </a:p>
          <a:p>
            <a:pPr marL="457200" lvl="1" indent="0">
              <a:buNone/>
            </a:pPr>
            <a:r>
              <a:rPr lang="en-US" dirty="0" smtClean="0"/>
              <a:t>= P(A|B)*P(B) </a:t>
            </a:r>
          </a:p>
          <a:p>
            <a:pPr marL="457200" lvl="1" indent="0">
              <a:buNone/>
            </a:pPr>
            <a:r>
              <a:rPr lang="en-US" dirty="0" smtClean="0"/>
              <a:t>= P(A)*P(B)   [if A &amp; B are independent]</a:t>
            </a:r>
          </a:p>
        </p:txBody>
      </p:sp>
    </p:spTree>
    <p:extLst>
      <p:ext uri="{BB962C8B-B14F-4D97-AF65-F5344CB8AC3E}">
        <p14:creationId xmlns:p14="http://schemas.microsoft.com/office/powerpoint/2010/main" val="32078948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P(</a:t>
            </a:r>
            <a:r>
              <a:rPr lang="en-US" dirty="0" err="1" smtClean="0"/>
              <a:t>getA</a:t>
            </a:r>
            <a:r>
              <a:rPr lang="en-US" dirty="0" smtClean="0"/>
              <a:t> | study, smart)</a:t>
            </a:r>
          </a:p>
          <a:p>
            <a:pPr marL="457200" lvl="1" indent="0">
              <a:buNone/>
            </a:pPr>
            <a:r>
              <a:rPr lang="en-US" dirty="0" smtClean="0"/>
              <a:t>= P(</a:t>
            </a:r>
            <a:r>
              <a:rPr lang="en-US" dirty="0" err="1" smtClean="0"/>
              <a:t>getA</a:t>
            </a:r>
            <a:r>
              <a:rPr lang="en-US" dirty="0" smtClean="0"/>
              <a:t> | smart)</a:t>
            </a:r>
          </a:p>
          <a:p>
            <a:pPr marL="457200" lvl="1" indent="0">
              <a:buNone/>
            </a:pPr>
            <a:r>
              <a:rPr lang="en-US" dirty="0" smtClean="0"/>
              <a:t>Given smart, </a:t>
            </a:r>
            <a:r>
              <a:rPr lang="en-US" dirty="0" err="1" smtClean="0"/>
              <a:t>getA</a:t>
            </a:r>
            <a:r>
              <a:rPr lang="en-US" dirty="0" smtClean="0"/>
              <a:t>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study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P(A|B,C)</a:t>
            </a:r>
          </a:p>
          <a:p>
            <a:pPr marL="457200" lvl="1" indent="0">
              <a:buNone/>
            </a:pPr>
            <a:r>
              <a:rPr lang="en-US" dirty="0" smtClean="0"/>
              <a:t>= </a:t>
            </a:r>
            <a:r>
              <a:rPr lang="en-US" dirty="0" smtClean="0"/>
              <a:t>P(A|C)    </a:t>
            </a:r>
            <a:r>
              <a:rPr lang="en-US" dirty="0" smtClean="0"/>
              <a:t>[given </a:t>
            </a:r>
            <a:r>
              <a:rPr lang="en-US" dirty="0" smtClean="0"/>
              <a:t>C, </a:t>
            </a:r>
            <a:r>
              <a:rPr lang="en-US" dirty="0" smtClean="0"/>
              <a:t>A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</a:t>
            </a:r>
            <a:r>
              <a:rPr lang="en-US" dirty="0" smtClean="0"/>
              <a:t>B]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P(A,B,C)</a:t>
            </a:r>
          </a:p>
          <a:p>
            <a:pPr marL="457200" lvl="1" indent="0">
              <a:buNone/>
            </a:pPr>
            <a:r>
              <a:rPr lang="en-US" dirty="0" smtClean="0"/>
              <a:t>= P(A|B,C)*P(B|C)*P(C)    [Chain Rule]</a:t>
            </a:r>
          </a:p>
          <a:p>
            <a:pPr marL="457200" lvl="1" indent="0">
              <a:buNone/>
            </a:pPr>
            <a:r>
              <a:rPr lang="en-US" dirty="0" smtClean="0"/>
              <a:t>= </a:t>
            </a:r>
            <a:r>
              <a:rPr lang="en-US" dirty="0" smtClean="0"/>
              <a:t>P(A|C)*</a:t>
            </a:r>
            <a:r>
              <a:rPr lang="en-US" dirty="0" smtClean="0"/>
              <a:t>P(B|C)*P(C) </a:t>
            </a:r>
            <a:r>
              <a:rPr lang="en-US" sz="2400" dirty="0" smtClean="0"/>
              <a:t>[given </a:t>
            </a:r>
            <a:r>
              <a:rPr lang="en-US" sz="2400" dirty="0" smtClean="0"/>
              <a:t>C, </a:t>
            </a:r>
            <a:r>
              <a:rPr lang="en-US" sz="2400" dirty="0" smtClean="0"/>
              <a:t>A is </a:t>
            </a:r>
            <a:r>
              <a:rPr lang="en-US" sz="2400" dirty="0" err="1" smtClean="0"/>
              <a:t>cond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en-US" sz="2400" dirty="0" smtClean="0"/>
              <a:t> of </a:t>
            </a:r>
            <a:r>
              <a:rPr lang="en-US" sz="2400" dirty="0" smtClean="0"/>
              <a:t>B]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1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P(A, B, C)</a:t>
            </a:r>
          </a:p>
          <a:p>
            <a:pPr marL="457200" lvl="1" indent="0">
              <a:buNone/>
            </a:pPr>
            <a:r>
              <a:rPr lang="en-US" dirty="0" smtClean="0"/>
              <a:t>= P(A | B, C) * P(B | C) * P( C 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P(A, </a:t>
            </a:r>
            <a:r>
              <a:rPr lang="en-US" dirty="0" smtClean="0">
                <a:solidFill>
                  <a:srgbClr val="FF0000"/>
                </a:solidFill>
              </a:rPr>
              <a:t>B,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P( A | </a:t>
            </a:r>
            <a:r>
              <a:rPr lang="en-US" dirty="0" smtClean="0">
                <a:solidFill>
                  <a:srgbClr val="FF0000"/>
                </a:solidFill>
              </a:rPr>
              <a:t>B, C</a:t>
            </a:r>
            <a:r>
              <a:rPr lang="en-US" dirty="0" smtClean="0"/>
              <a:t>) * P(</a:t>
            </a:r>
            <a:r>
              <a:rPr lang="en-US" dirty="0" smtClean="0">
                <a:solidFill>
                  <a:srgbClr val="FF0000"/>
                </a:solidFill>
              </a:rPr>
              <a:t>B, 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P( A | B, C) * P(B | C) * P( C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71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334000"/>
          </a:xfrm>
        </p:spPr>
        <p:txBody>
          <a:bodyPr/>
          <a:lstStyle/>
          <a:p>
            <a:r>
              <a:rPr lang="en-US" dirty="0" smtClean="0"/>
              <a:t>Given Y, X1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X2</a:t>
            </a:r>
          </a:p>
          <a:p>
            <a:pPr lvl="1"/>
            <a:r>
              <a:rPr lang="en-US" dirty="0" smtClean="0"/>
              <a:t>P(X1,X2 | Y)</a:t>
            </a:r>
          </a:p>
          <a:p>
            <a:pPr lvl="2">
              <a:buNone/>
            </a:pPr>
            <a:r>
              <a:rPr lang="en-US" dirty="0" smtClean="0"/>
              <a:t>= P(X1,X2,Y) / P(Y)</a:t>
            </a:r>
          </a:p>
          <a:p>
            <a:pPr lvl="2">
              <a:buNone/>
            </a:pPr>
            <a:r>
              <a:rPr lang="en-US" dirty="0" smtClean="0"/>
              <a:t>= P(X1|X2,Y) * P(X2|Y) * P(Y) / P(Y)</a:t>
            </a:r>
          </a:p>
          <a:p>
            <a:pPr lvl="2">
              <a:buNone/>
            </a:pPr>
            <a:r>
              <a:rPr lang="en-US" dirty="0" smtClean="0"/>
              <a:t>= P(X1|Y)*P(X2|Y) [Given Y, X1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X2]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Given Y, X1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X2, X3, …</a:t>
            </a:r>
          </a:p>
          <a:p>
            <a:pPr lvl="1"/>
            <a:r>
              <a:rPr lang="en-US" dirty="0" smtClean="0"/>
              <a:t>P(X1, X2, X3 … | Y)</a:t>
            </a:r>
          </a:p>
          <a:p>
            <a:pPr lvl="2">
              <a:buNone/>
            </a:pPr>
            <a:r>
              <a:rPr lang="en-US" dirty="0" smtClean="0"/>
              <a:t>= P(X1|Y) * P(X2|Y) * P(X3|Y)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Or P(A1</a:t>
            </a:r>
            <a:r>
              <a:rPr lang="en-US" dirty="0"/>
              <a:t>, </a:t>
            </a:r>
            <a:r>
              <a:rPr lang="en-US" dirty="0" smtClean="0"/>
              <a:t>A2</a:t>
            </a:r>
            <a:r>
              <a:rPr lang="en-US" dirty="0"/>
              <a:t>, </a:t>
            </a:r>
            <a:r>
              <a:rPr lang="en-US" dirty="0" smtClean="0"/>
              <a:t>A3 </a:t>
            </a:r>
            <a:r>
              <a:rPr lang="en-US" dirty="0"/>
              <a:t>… | </a:t>
            </a:r>
            <a:r>
              <a:rPr lang="en-US" dirty="0" smtClean="0"/>
              <a:t>C)</a:t>
            </a:r>
            <a:endParaRPr lang="en-US" dirty="0"/>
          </a:p>
          <a:p>
            <a:pPr lvl="2">
              <a:buNone/>
            </a:pPr>
            <a:r>
              <a:rPr lang="en-US" dirty="0"/>
              <a:t>= </a:t>
            </a:r>
            <a:r>
              <a:rPr lang="en-US" dirty="0" smtClean="0"/>
              <a:t>P(A1|C) </a:t>
            </a:r>
            <a:r>
              <a:rPr lang="en-US" dirty="0"/>
              <a:t>* </a:t>
            </a:r>
            <a:r>
              <a:rPr lang="en-US" dirty="0" smtClean="0"/>
              <a:t>P(A2|C) </a:t>
            </a:r>
            <a:r>
              <a:rPr lang="en-US" dirty="0"/>
              <a:t>* </a:t>
            </a:r>
            <a:r>
              <a:rPr lang="en-US" dirty="0" smtClean="0"/>
              <a:t>P(A3|C) </a:t>
            </a:r>
            <a:r>
              <a:rPr lang="en-US" dirty="0"/>
              <a:t>…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2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How to Estimate Probabilities from Data?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066800"/>
            <a:ext cx="457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Class:  P(C) = N</a:t>
            </a:r>
            <a:r>
              <a:rPr lang="en-US" altLang="en-US" baseline="-25000" smtClean="0"/>
              <a:t>c</a:t>
            </a:r>
            <a:r>
              <a:rPr lang="en-US" altLang="en-US" smtClean="0"/>
              <a:t>/N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e.g.,  P(No) = 7/10, </a:t>
            </a:r>
            <a:br>
              <a:rPr lang="en-US" altLang="en-US" sz="2000" smtClean="0"/>
            </a:br>
            <a:r>
              <a:rPr lang="en-US" altLang="en-US" sz="2000" smtClean="0"/>
              <a:t>	        P(Yes) = 3/10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For discrete attributes:</a:t>
            </a:r>
            <a:br>
              <a:rPr lang="en-US" altLang="en-US" smtClean="0"/>
            </a:br>
            <a:r>
              <a:rPr lang="en-US" altLang="en-US" sz="900" smtClean="0"/>
              <a:t>  </a:t>
            </a:r>
            <a:br>
              <a:rPr lang="en-US" altLang="en-US" sz="900" smtClean="0"/>
            </a:br>
            <a:r>
              <a:rPr lang="en-US" altLang="en-US" smtClean="0"/>
              <a:t>     P(A</a:t>
            </a:r>
            <a:r>
              <a:rPr lang="en-US" altLang="en-US" baseline="-25000" smtClean="0"/>
              <a:t>i</a:t>
            </a:r>
            <a:r>
              <a:rPr lang="en-US" altLang="en-US" smtClean="0"/>
              <a:t> | C</a:t>
            </a:r>
            <a:r>
              <a:rPr lang="en-US" altLang="en-US" baseline="-25000" smtClean="0"/>
              <a:t>k</a:t>
            </a:r>
            <a:r>
              <a:rPr lang="en-US" altLang="en-US" smtClean="0"/>
              <a:t>) = |A</a:t>
            </a:r>
            <a:r>
              <a:rPr lang="en-US" altLang="en-US" baseline="-25000" smtClean="0"/>
              <a:t>ik</a:t>
            </a:r>
            <a:r>
              <a:rPr lang="en-US" altLang="en-US" smtClean="0"/>
              <a:t>|/ N</a:t>
            </a:r>
            <a:r>
              <a:rPr lang="en-US" altLang="en-US" baseline="-25000" smtClean="0"/>
              <a:t>c </a:t>
            </a:r>
          </a:p>
          <a:p>
            <a:pPr lvl="1">
              <a:lnSpc>
                <a:spcPct val="90000"/>
              </a:lnSpc>
            </a:pPr>
            <a:endParaRPr lang="en-US" altLang="en-US" sz="8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where |A</a:t>
            </a:r>
            <a:r>
              <a:rPr lang="en-US" altLang="en-US" sz="2400" baseline="-25000" smtClean="0"/>
              <a:t>ik</a:t>
            </a:r>
            <a:r>
              <a:rPr lang="en-US" altLang="en-US" sz="2400" smtClean="0"/>
              <a:t>| is number of instances having attribute A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 and belongs to class C</a:t>
            </a:r>
            <a:r>
              <a:rPr lang="en-US" altLang="en-US" sz="2400" baseline="-25000" smtClean="0"/>
              <a:t>k</a:t>
            </a: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Examples:</a:t>
            </a:r>
            <a:br>
              <a:rPr lang="en-US" altLang="en-US" sz="2400" smtClean="0"/>
            </a:br>
            <a:endParaRPr lang="en-US" altLang="en-US" sz="80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z="2000" smtClean="0"/>
              <a:t>	P(Status=Married|No) = 4/7</a:t>
            </a:r>
            <a:r>
              <a:rPr lang="en-US" altLang="en-US" sz="2000" baseline="-25000" smtClean="0"/>
              <a:t/>
            </a:r>
            <a:br>
              <a:rPr lang="en-US" altLang="en-US" sz="2000" baseline="-25000" smtClean="0"/>
            </a:br>
            <a:r>
              <a:rPr lang="en-US" altLang="en-US" sz="2000" smtClean="0"/>
              <a:t>P(Refund=Yes|Yes)=0</a:t>
            </a:r>
            <a:endParaRPr lang="en-US" altLang="en-US" sz="2000" baseline="-2500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153400" y="3276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k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52400" y="15240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VISIO" r:id="rId3" imgW="4392168" imgH="5334000" progId="Visio.Drawing.6">
                  <p:embed/>
                </p:oleObj>
              </mc:Choice>
              <mc:Fallback>
                <p:oleObj name="VISIO" r:id="rId3" imgW="4392168" imgH="53340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How to Estimate Probabilities from Data?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For continuous attributes: 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Discretize</a:t>
            </a:r>
            <a:r>
              <a:rPr lang="en-US" altLang="en-US" smtClean="0"/>
              <a:t> the range into bins 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one ordinal attribute per bin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violates independence assumption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Two-way split:</a:t>
            </a:r>
            <a:r>
              <a:rPr lang="en-US" altLang="en-US" smtClean="0"/>
              <a:t>  (A &lt; v) or (A &gt; v)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choose only one of the two splits as new attribute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Probability density estimation: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Assume attribute follows a normal distribution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Use data to estimate parameters of distribution </a:t>
            </a:r>
            <a:br>
              <a:rPr lang="en-US" altLang="en-US" smtClean="0"/>
            </a:br>
            <a:r>
              <a:rPr lang="en-US" altLang="en-US" smtClean="0"/>
              <a:t>   (e.g., mean and standard deviation)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Once probability distribution is known, can use it to estimate the conditional probability P(A</a:t>
            </a:r>
            <a:r>
              <a:rPr lang="en-US" altLang="en-US" baseline="-25000" smtClean="0"/>
              <a:t>i</a:t>
            </a:r>
            <a:r>
              <a:rPr lang="en-US" altLang="en-US" smtClean="0"/>
              <a:t>|c)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781800" y="2514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How to Estimate Probabilities from Data?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066800"/>
            <a:ext cx="4419600" cy="5181600"/>
          </a:xfrm>
        </p:spPr>
        <p:txBody>
          <a:bodyPr/>
          <a:lstStyle/>
          <a:p>
            <a:r>
              <a:rPr lang="en-US" altLang="en-US" sz="2400" smtClean="0"/>
              <a:t>Normal distribution:</a:t>
            </a:r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1000" smtClean="0"/>
          </a:p>
          <a:p>
            <a:pPr lvl="1"/>
            <a:r>
              <a:rPr lang="en-US" altLang="en-US" sz="2400" smtClean="0"/>
              <a:t>One for each (A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,c</a:t>
            </a:r>
            <a:r>
              <a:rPr lang="en-US" altLang="en-US" sz="2400" baseline="-25000" smtClean="0"/>
              <a:t>i</a:t>
            </a:r>
            <a:r>
              <a:rPr lang="en-US" altLang="en-US" sz="2400" smtClean="0"/>
              <a:t>) pair</a:t>
            </a:r>
          </a:p>
          <a:p>
            <a:pPr lvl="1"/>
            <a:endParaRPr lang="en-US" altLang="en-US" sz="800" smtClean="0"/>
          </a:p>
          <a:p>
            <a:r>
              <a:rPr lang="en-US" altLang="en-US" sz="2400" smtClean="0"/>
              <a:t>For (Income, Class=No):</a:t>
            </a:r>
          </a:p>
          <a:p>
            <a:pPr lvl="1"/>
            <a:r>
              <a:rPr lang="en-US" altLang="en-US" sz="2400" smtClean="0"/>
              <a:t>If Class=No</a:t>
            </a:r>
          </a:p>
          <a:p>
            <a:pPr lvl="2"/>
            <a:r>
              <a:rPr lang="en-US" altLang="en-US" sz="2000" smtClean="0"/>
              <a:t> sample mean = 110</a:t>
            </a:r>
          </a:p>
          <a:p>
            <a:pPr lvl="2"/>
            <a:r>
              <a:rPr lang="en-US" altLang="en-US" sz="2000" smtClean="0"/>
              <a:t> sample variance = 2975</a:t>
            </a:r>
          </a:p>
          <a:p>
            <a:pPr lvl="1">
              <a:buFont typeface="Arial" pitchFamily="34" charset="0"/>
              <a:buNone/>
            </a:pPr>
            <a:endParaRPr lang="en-US" altLang="en-US" sz="2400" smtClean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04800" y="1143000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6" name="VISIO" r:id="rId3" imgW="4392168" imgH="5334000" progId="Visio.Drawing.6">
                  <p:embed/>
                </p:oleObj>
              </mc:Choice>
              <mc:Fallback>
                <p:oleObj name="VISIO" r:id="rId3" imgW="4392168" imgH="5334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5016500" y="1447800"/>
          <a:ext cx="39751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7" name="Equation" r:id="rId5" imgW="2971800" imgH="838200" progId="Equation.3">
                  <p:embed/>
                </p:oleObj>
              </mc:Choice>
              <mc:Fallback>
                <p:oleObj name="Equation" r:id="rId5" imgW="29718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447800"/>
                        <a:ext cx="39751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236538" y="5257800"/>
          <a:ext cx="852011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8" name="Equation" r:id="rId7" imgW="6350000" imgH="787400" progId="Equation.3">
                  <p:embed/>
                </p:oleObj>
              </mc:Choice>
              <mc:Fallback>
                <p:oleObj name="Equation" r:id="rId7" imgW="6350000" imgH="787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5257800"/>
                        <a:ext cx="8520112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Naïve Bayes Classifier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20574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3" name="VISIO" r:id="rId3" imgW="9057132" imgH="5539740" progId="Visio.Drawing.6">
                  <p:embed/>
                </p:oleObj>
              </mc:Choice>
              <mc:Fallback>
                <p:oleObj name="VISIO" r:id="rId3" imgW="9057132" imgH="55397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143000" y="1371600"/>
          <a:ext cx="6477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4" name="Equation" r:id="rId5" imgW="5448300" imgH="342900" progId="Equation.3">
                  <p:embed/>
                </p:oleObj>
              </mc:Choice>
              <mc:Fallback>
                <p:oleObj name="Equation" r:id="rId5" imgW="54483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477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733800" y="25908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0"/>
              <a:t>P(X|Class=No) = P(Refund=No|Class=No)</a:t>
            </a:r>
            <a:br>
              <a:rPr lang="en-US" altLang="en-US" sz="1600" b="0"/>
            </a:br>
            <a:r>
              <a:rPr lang="en-US" altLang="en-US" sz="1600" b="0"/>
              <a:t>		 </a:t>
            </a:r>
            <a:r>
              <a:rPr lang="en-US" altLang="en-US" sz="1600" b="0">
                <a:sym typeface="Symbol" pitchFamily="18" charset="2"/>
              </a:rPr>
              <a:t> P(Married| </a:t>
            </a:r>
            <a:r>
              <a:rPr lang="en-US" altLang="en-US" sz="1600" b="0"/>
              <a:t>Class=No)</a:t>
            </a:r>
            <a:br>
              <a:rPr lang="en-US" altLang="en-US" sz="1600" b="0"/>
            </a:br>
            <a:r>
              <a:rPr lang="en-US" altLang="en-US" sz="1600" b="0"/>
              <a:t>		 </a:t>
            </a:r>
            <a:r>
              <a:rPr lang="en-US" altLang="en-US" sz="1600" b="0">
                <a:sym typeface="Symbol" pitchFamily="18" charset="2"/>
              </a:rPr>
              <a:t></a:t>
            </a:r>
            <a:r>
              <a:rPr lang="en-US" altLang="en-US" sz="1600" b="0"/>
              <a:t> P(Income=120K| Class=No)</a:t>
            </a:r>
            <a:br>
              <a:rPr lang="en-US" altLang="en-US" sz="1600" b="0"/>
            </a:br>
            <a:r>
              <a:rPr lang="en-US" altLang="en-US" sz="1600" b="0"/>
              <a:t>	              = 4/7 </a:t>
            </a:r>
            <a:r>
              <a:rPr lang="en-US" altLang="en-US" sz="1600" b="0">
                <a:sym typeface="Symbol" pitchFamily="18" charset="2"/>
              </a:rPr>
              <a:t> 4/7  0.0072 = 0.0024</a:t>
            </a:r>
          </a:p>
          <a:p>
            <a:pPr>
              <a:buFont typeface="Monotype Sorts" pitchFamily="2" charset="2"/>
              <a:buNone/>
            </a:pPr>
            <a:endParaRPr lang="en-US" altLang="en-US" sz="800" b="0">
              <a:sym typeface="Symbol" pitchFamily="18" charset="2"/>
            </a:endParaRPr>
          </a:p>
          <a:p>
            <a:r>
              <a:rPr lang="en-US" altLang="en-US" sz="1600" b="0"/>
              <a:t>P(X|Class=Yes) = P(Refund=No| Class=Yes)</a:t>
            </a:r>
            <a:br>
              <a:rPr lang="en-US" altLang="en-US" sz="1600" b="0"/>
            </a:br>
            <a:r>
              <a:rPr lang="en-US" altLang="en-US" sz="1600" b="0"/>
              <a:t>   	                  </a:t>
            </a:r>
            <a:r>
              <a:rPr lang="en-US" altLang="en-US" sz="1600" b="0">
                <a:sym typeface="Symbol" pitchFamily="18" charset="2"/>
              </a:rPr>
              <a:t> P(Married| </a:t>
            </a:r>
            <a:r>
              <a:rPr lang="en-US" altLang="en-US" sz="1600" b="0"/>
              <a:t>Class=Yes)</a:t>
            </a:r>
            <a:br>
              <a:rPr lang="en-US" altLang="en-US" sz="1600" b="0"/>
            </a:br>
            <a:r>
              <a:rPr lang="en-US" altLang="en-US" sz="1600" b="0"/>
              <a:t>   	                  </a:t>
            </a:r>
            <a:r>
              <a:rPr lang="en-US" altLang="en-US" sz="1600" b="0">
                <a:sym typeface="Symbol" pitchFamily="18" charset="2"/>
              </a:rPr>
              <a:t></a:t>
            </a:r>
            <a:r>
              <a:rPr lang="en-US" altLang="en-US" sz="1600" b="0"/>
              <a:t> P(Income=120K| Class=Yes)</a:t>
            </a:r>
            <a:br>
              <a:rPr lang="en-US" altLang="en-US" sz="1600" b="0"/>
            </a:br>
            <a:r>
              <a:rPr lang="en-US" altLang="en-US" sz="1600" b="0"/>
              <a:t>	               = 1 </a:t>
            </a:r>
            <a:r>
              <a:rPr lang="en-US" altLang="en-US" sz="1600" b="0">
                <a:sym typeface="Symbol" pitchFamily="18" charset="2"/>
              </a:rPr>
              <a:t> 0  1.2  10</a:t>
            </a:r>
            <a:r>
              <a:rPr lang="en-US" altLang="en-US" sz="1600" b="0" baseline="30000">
                <a:sym typeface="Symbol" pitchFamily="18" charset="2"/>
              </a:rPr>
              <a:t>-9</a:t>
            </a:r>
            <a:r>
              <a:rPr lang="en-US" altLang="en-US" sz="1600" b="0">
                <a:sym typeface="Symbol" pitchFamily="18" charset="2"/>
              </a:rPr>
              <a:t> = 0</a:t>
            </a:r>
          </a:p>
          <a:p>
            <a:pPr>
              <a:buFont typeface="Monotype Sorts" pitchFamily="2" charset="2"/>
              <a:buNone/>
            </a:pPr>
            <a:endParaRPr lang="en-US" altLang="en-US" sz="800" b="0">
              <a:sym typeface="Symbol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Since P(X|No)P(No) &gt; P(X|Yes)P(Yes)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0"/>
              <a:t>Therefore P(No|X) &gt; P(Yes|X)</a:t>
            </a:r>
            <a:br>
              <a:rPr lang="en-US" altLang="en-US" sz="1800" b="0"/>
            </a:br>
            <a:r>
              <a:rPr lang="en-US" altLang="en-US" sz="1800" b="0"/>
              <a:t>      </a:t>
            </a:r>
            <a:r>
              <a:rPr lang="en-US" altLang="en-US" sz="2000" b="0">
                <a:sym typeface="Symbol" pitchFamily="18" charset="2"/>
              </a:rPr>
              <a:t>=&gt; Class = No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Given a Test Record: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Naïve Bayes Classifier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If one of the conditional probability is zero, then the entire expression becomes zero</a:t>
            </a:r>
          </a:p>
          <a:p>
            <a:r>
              <a:rPr lang="en-US" altLang="en-US" smtClean="0"/>
              <a:t>Probability estimation:</a:t>
            </a:r>
          </a:p>
          <a:p>
            <a:pPr lvl="1">
              <a:buFont typeface="Arial" pitchFamily="34" charset="0"/>
              <a:buNone/>
            </a:pPr>
            <a:endParaRPr lang="en-US" altLang="en-US" smtClean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838200" y="2935288"/>
          <a:ext cx="4343400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9" name="Equation" r:id="rId3" imgW="2120900" imgH="1320800" progId="Equation.3">
                  <p:embed/>
                </p:oleObj>
              </mc:Choice>
              <mc:Fallback>
                <p:oleObj name="Equation" r:id="rId3" imgW="2120900" imgH="132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4343400" cy="27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019800" y="35814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c: number of classes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p: prior probability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itchFamily="18" charset="0"/>
              </a:rPr>
              <a:t>m: parameter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Naïve Bayes Classifier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52400" y="1295400"/>
          <a:ext cx="5181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9" name="Worksheet" r:id="rId3" imgW="6401181" imgH="4782109" progId="Excel.Sheet.8">
                  <p:embed/>
                </p:oleObj>
              </mc:Choice>
              <mc:Fallback>
                <p:oleObj name="Worksheet" r:id="rId3" imgW="6401181" imgH="478210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51816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04800" y="5410200"/>
          <a:ext cx="5153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0" name="Worksheet" r:id="rId5" imgW="5153406" imgH="438506" progId="Excel.Sheet.8">
                  <p:embed/>
                </p:oleObj>
              </mc:Choice>
              <mc:Fallback>
                <p:oleObj name="Worksheet" r:id="rId5" imgW="5153406" imgH="43850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51530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5487988" y="2362200"/>
          <a:ext cx="3656012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1" name="Equation" r:id="rId7" imgW="4457700" imgH="3149600" progId="Equation.3">
                  <p:embed/>
                </p:oleObj>
              </mc:Choice>
              <mc:Fallback>
                <p:oleObj name="Equation" r:id="rId7" imgW="4457700" imgH="314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2362200"/>
                        <a:ext cx="3656012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867400" y="1295400"/>
            <a:ext cx="274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A: attributes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M: mammals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N: non-mammals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791200" y="5257800"/>
            <a:ext cx="2743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P(A|M)P(M) &gt; P(A|N)P(N)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=&gt; Mammals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Rule-Based Classifier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Mutually exclusive rules</a:t>
            </a:r>
          </a:p>
          <a:p>
            <a:pPr lvl="1"/>
            <a:r>
              <a:rPr lang="en-US" altLang="en-US" smtClean="0"/>
              <a:t>Classifier contains mutually exclusive rules if the rules are independent of each other</a:t>
            </a:r>
          </a:p>
          <a:p>
            <a:pPr lvl="1"/>
            <a:r>
              <a:rPr lang="en-US" altLang="en-US" smtClean="0"/>
              <a:t>Every record is covered by at most one rule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Exhaustive rules</a:t>
            </a:r>
          </a:p>
          <a:p>
            <a:pPr lvl="1"/>
            <a:r>
              <a:rPr lang="en-US" altLang="en-US" smtClean="0"/>
              <a:t>Classifier has exhaustive coverage if it accounts for every possible combination of attribute values</a:t>
            </a:r>
          </a:p>
          <a:p>
            <a:pPr lvl="1"/>
            <a:r>
              <a:rPr lang="en-US" altLang="en-US" smtClean="0"/>
              <a:t>Each record is covered by at least one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Naïve Bayes (Summary)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 other techniques such as Bayesian Belief Networks (BBN)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Belief Networks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816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Belief Network (BBN)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ka Bayesian Network</a:t>
            </a:r>
          </a:p>
          <a:p>
            <a:r>
              <a:rPr lang="en-US" dirty="0" smtClean="0"/>
              <a:t>Network/graph of dependency among variables</a:t>
            </a:r>
          </a:p>
          <a:p>
            <a:pPr lvl="1"/>
            <a:r>
              <a:rPr lang="en-US" dirty="0" smtClean="0"/>
              <a:t>Directed acyclic graph (DAG)</a:t>
            </a:r>
          </a:p>
          <a:p>
            <a:pPr lvl="1"/>
            <a:r>
              <a:rPr lang="en-US" dirty="0" smtClean="0"/>
              <a:t>Table of P(node | parents)</a:t>
            </a:r>
          </a:p>
          <a:p>
            <a:r>
              <a:rPr lang="en-US" dirty="0" smtClean="0"/>
              <a:t>In (a): C depends on A and 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6019800" cy="24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50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Independence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318500" cy="5181600"/>
          </a:xfrm>
        </p:spPr>
        <p:txBody>
          <a:bodyPr/>
          <a:lstStyle/>
          <a:p>
            <a:r>
              <a:rPr lang="en-US" dirty="0" smtClean="0"/>
              <a:t>Given its parent(s)</a:t>
            </a:r>
          </a:p>
          <a:p>
            <a:pPr lvl="1"/>
            <a:r>
              <a:rPr lang="en-US" dirty="0" smtClean="0"/>
              <a:t>a node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its non-descendants</a:t>
            </a:r>
          </a:p>
          <a:p>
            <a:r>
              <a:rPr lang="en-US" dirty="0" smtClean="0"/>
              <a:t>In (b): given C, A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B</a:t>
            </a:r>
          </a:p>
          <a:p>
            <a:r>
              <a:rPr lang="en-US" dirty="0" smtClean="0"/>
              <a:t>In (c): given y, x1 is </a:t>
            </a:r>
            <a:r>
              <a:rPr lang="en-US" dirty="0" err="1" smtClean="0"/>
              <a:t>cond</a:t>
            </a:r>
            <a:r>
              <a:rPr lang="en-US" dirty="0" smtClean="0"/>
              <a:t> </a:t>
            </a:r>
            <a:r>
              <a:rPr lang="en-US" dirty="0" err="1" smtClean="0"/>
              <a:t>ind</a:t>
            </a:r>
            <a:r>
              <a:rPr lang="en-US" dirty="0" smtClean="0"/>
              <a:t> of x2,…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5160"/>
            <a:ext cx="6019800" cy="24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1391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table at each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has no parents</a:t>
            </a:r>
          </a:p>
          <a:p>
            <a:pPr lvl="1"/>
            <a:r>
              <a:rPr lang="en-US" dirty="0" smtClean="0"/>
              <a:t>P(X)</a:t>
            </a:r>
          </a:p>
          <a:p>
            <a:r>
              <a:rPr lang="en-US" dirty="0" smtClean="0"/>
              <a:t>X has one parent Y</a:t>
            </a:r>
          </a:p>
          <a:p>
            <a:pPr lvl="1"/>
            <a:r>
              <a:rPr lang="en-US" dirty="0" smtClean="0"/>
              <a:t>P(X|Y)</a:t>
            </a:r>
          </a:p>
          <a:p>
            <a:r>
              <a:rPr lang="en-US" dirty="0" smtClean="0"/>
              <a:t>X has multiple parents Y1, Y2, … </a:t>
            </a:r>
            <a:r>
              <a:rPr lang="en-US" dirty="0" err="1" smtClean="0"/>
              <a:t>Yk</a:t>
            </a:r>
            <a:endParaRPr lang="en-US" dirty="0" smtClean="0"/>
          </a:p>
          <a:p>
            <a:pPr lvl="1"/>
            <a:r>
              <a:rPr lang="en-US" dirty="0" smtClean="0"/>
              <a:t>P(X|Y1, Y2, … </a:t>
            </a:r>
            <a:r>
              <a:rPr lang="en-US" dirty="0" err="1" smtClean="0"/>
              <a:t>Yk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Estimated from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76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92269"/>
            <a:ext cx="8674100" cy="61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3972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Tables/distributions are not complete, but  missing values can be calculated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1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Joint Probability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smtClean="0">
                    <a:latin typeface="Cambria Math"/>
                  </a:rPr>
                  <a:t>n  </a:t>
                </a:r>
                <a:r>
                  <a:rPr lang="en-US" b="0" smtClean="0">
                    <a:latin typeface="Cambria Math"/>
                  </a:rPr>
                  <a:t>variables in BN</a:t>
                </a:r>
                <a:endParaRPr lang="en-US" b="0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 …,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𝑃𝑎𝑟𝑒𝑛𝑡𝑠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0158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of Bayesian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human domain knowledge</a:t>
            </a:r>
          </a:p>
          <a:p>
            <a:r>
              <a:rPr lang="en-US" dirty="0" smtClean="0"/>
              <a:t>“Algorithm” 5.3</a:t>
            </a:r>
          </a:p>
          <a:p>
            <a:r>
              <a:rPr lang="en-US" dirty="0" smtClean="0"/>
              <a:t>Given T = X1, X2, … </a:t>
            </a:r>
          </a:p>
          <a:p>
            <a:pPr lvl="1"/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high to low order </a:t>
            </a:r>
            <a:r>
              <a:rPr lang="en-US" dirty="0" smtClean="0"/>
              <a:t>in dependency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, </a:t>
            </a:r>
            <a:r>
              <a:rPr lang="en-US" dirty="0"/>
              <a:t>e</a:t>
            </a:r>
            <a:r>
              <a:rPr lang="en-US" dirty="0" smtClean="0"/>
              <a:t>ffects before causes</a:t>
            </a:r>
          </a:p>
          <a:p>
            <a:r>
              <a:rPr lang="en-US" dirty="0" smtClean="0"/>
              <a:t>While T is not empty</a:t>
            </a:r>
          </a:p>
          <a:p>
            <a:pPr lvl="1"/>
            <a:r>
              <a:rPr lang="en-US" dirty="0" smtClean="0"/>
              <a:t>Remove the first node V from T</a:t>
            </a:r>
          </a:p>
          <a:p>
            <a:pPr lvl="1"/>
            <a:r>
              <a:rPr lang="en-US" dirty="0" smtClean="0"/>
              <a:t>for each node </a:t>
            </a:r>
            <a:r>
              <a:rPr lang="en-US" dirty="0" smtClean="0">
                <a:solidFill>
                  <a:srgbClr val="FF0000"/>
                </a:solidFill>
              </a:rPr>
              <a:t>W in T that affects V</a:t>
            </a:r>
          </a:p>
          <a:p>
            <a:pPr lvl="2"/>
            <a:r>
              <a:rPr lang="en-US" dirty="0" smtClean="0"/>
              <a:t>create an edge W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V</a:t>
            </a:r>
          </a:p>
          <a:p>
            <a:r>
              <a:rPr lang="en-US" dirty="0" smtClean="0"/>
              <a:t>Output must be a 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29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92269"/>
            <a:ext cx="8674100" cy="61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3972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Tables/distributions are not complete, but  missing values can be calculated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961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using 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Heart Disease with no prior information</a:t>
                </a:r>
              </a:p>
              <a:p>
                <a:r>
                  <a:rPr lang="en-US" dirty="0" smtClean="0"/>
                  <a:t>HD has two parents, E and D which are </a:t>
                </a:r>
                <a:r>
                  <a:rPr lang="en-US" dirty="0" err="1" smtClean="0"/>
                  <a:t>ind</a:t>
                </a:r>
                <a:endParaRPr lang="en-US" dirty="0" smtClean="0"/>
              </a:p>
              <a:p>
                <a:r>
                  <a:rPr lang="en-US" dirty="0" smtClean="0"/>
                  <a:t>Use Total Probability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𝐻𝐷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𝐻𝐷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= 0.49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09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From Decision Trees To Rules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6200" y="19050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VISIO" r:id="rId3" imgW="4062984" imgH="3247644" progId="Visio.Drawing.6">
                  <p:embed/>
                </p:oleObj>
              </mc:Choice>
              <mc:Fallback>
                <p:oleObj name="VISIO" r:id="rId3" imgW="4062984" imgH="324764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050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029200" y="1295400"/>
          <a:ext cx="394493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VISIO" r:id="rId5" imgW="5090160" imgH="3710940" progId="Visio.Drawing.6">
                  <p:embed/>
                </p:oleObj>
              </mc:Choice>
              <mc:Fallback>
                <p:oleObj name="VISIO" r:id="rId5" imgW="5090160" imgH="37109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95400"/>
                        <a:ext cx="394493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191000" y="2667000"/>
            <a:ext cx="609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0" y="4876800"/>
            <a:ext cx="5181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Rules are mutually exclusive and exhaustive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Rule set contains as much information as the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0" dirty="0" smtClean="0">
                    <a:latin typeface="Cambria Math"/>
                  </a:rPr>
                  <a:t> = 1</a:t>
                </a:r>
              </a:p>
              <a:p>
                <a:endParaRPr lang="en-US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19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using Bayesian Network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Heart Disease given High Blood Pressure</a:t>
                </a:r>
              </a:p>
              <a:p>
                <a:r>
                  <a:rPr lang="en-US" dirty="0" smtClean="0"/>
                  <a:t>HD is a parent of BP   [P(</a:t>
                </a:r>
                <a:r>
                  <a:rPr lang="en-US" dirty="0" err="1" smtClean="0"/>
                  <a:t>parent|child</a:t>
                </a:r>
                <a:r>
                  <a:rPr lang="en-US" dirty="0" smtClean="0"/>
                  <a:t>)]</a:t>
                </a:r>
              </a:p>
              <a:p>
                <a:r>
                  <a:rPr lang="en-US" dirty="0" smtClean="0"/>
                  <a:t>Use Bayes Theorem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h𝑖𝑔h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𝐻𝐷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𝐵𝑃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h𝑖𝑔h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0" i="1" dirty="0" smtClean="0">
                    <a:latin typeface="Cambria Math"/>
                  </a:rPr>
                  <a:t> </a:t>
                </a:r>
                <a:r>
                  <a:rPr lang="en-US" sz="2400" b="0" dirty="0" smtClean="0">
                    <a:latin typeface="Cambria Math"/>
                  </a:rPr>
                  <a:t>0.80</a:t>
                </a:r>
              </a:p>
              <a:p>
                <a:pPr marL="1371600" lvl="3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r>
                  <a:rPr lang="en-US" sz="2400" i="1" dirty="0" smtClean="0">
                    <a:latin typeface="Cambria Math"/>
                  </a:rPr>
                  <a:t>P(BP=high)  </a:t>
                </a:r>
                <a:r>
                  <a:rPr lang="en-US" sz="2400" dirty="0" smtClean="0">
                    <a:latin typeface="Cambria Math"/>
                  </a:rPr>
                  <a:t>[“normalization factor”]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𝐻𝐷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0630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new evidence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Bayes Theorem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err="1" smtClean="0"/>
                  <a:t>Conditionalized</a:t>
                </a:r>
                <a:r>
                  <a:rPr lang="en-US" dirty="0" smtClean="0"/>
                  <a:t> on new evidence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6405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Healthy Diet and Regular 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h𝑖𝑔h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h𝑒𝑎𝑙𝑡h𝑦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h𝑒𝑎𝑙𝑡h𝑦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𝐻𝐷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𝐻𝑒𝑎𝑙𝑡𝑦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𝐵𝑃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h𝑖𝑔h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b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en-US" b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  <a:blipFill rotWithShape="1"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4616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Healthy Diet and Regular 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h𝑖𝑔h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h𝑒𝑎𝑙𝑡h𝑦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h𝑒𝑎𝑙𝑡h𝑦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𝐻𝐷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𝐻𝑒𝑎𝑙𝑡𝑦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𝐵𝑃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h𝑖𝑔h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b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Given HD, BP is </a:t>
                </a:r>
                <a:r>
                  <a:rPr lang="en-US" dirty="0" err="1">
                    <a:solidFill>
                      <a:srgbClr val="0070C0"/>
                    </a:solidFill>
                    <a:latin typeface="Cambria Math"/>
                  </a:rPr>
                  <a:t>cond</a:t>
                </a:r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  <a:latin typeface="Cambria Math"/>
                  </a:rPr>
                  <a:t>ind</a:t>
                </a:r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 of D and E (non-descendants)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h𝑖𝑔h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sz="2400" b="0" dirty="0" smtClean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  <a:blipFill rotWithShape="1">
                <a:blip r:embed="rId2"/>
                <a:stretch>
                  <a:fillRect l="-690" r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825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Healthy Diet and Regular 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𝐻𝐷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h𝑖𝑔h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h𝑒𝑎𝑙𝑡h𝑦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h𝑒𝑎𝑙𝑡h𝑦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𝐻𝐷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𝐻𝑒𝑎𝑙𝑡𝑦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𝐵𝑃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h𝑖𝑔h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b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Given HD, BP is </a:t>
                </a:r>
                <a:r>
                  <a:rPr lang="en-US" dirty="0" err="1">
                    <a:solidFill>
                      <a:srgbClr val="0070C0"/>
                    </a:solidFill>
                    <a:latin typeface="Cambria Math"/>
                  </a:rPr>
                  <a:t>cond</a:t>
                </a:r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  <a:latin typeface="Cambria Math"/>
                  </a:rPr>
                  <a:t>ind</a:t>
                </a:r>
                <a:r>
                  <a:rPr lang="en-US" dirty="0">
                    <a:solidFill>
                      <a:srgbClr val="0070C0"/>
                    </a:solidFill>
                    <a:latin typeface="Cambria Math"/>
                  </a:rPr>
                  <a:t> of D and E (non-descendants)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𝐵𝑃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h𝑖𝑔h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𝐻𝐷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𝐵𝑃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h𝑖𝑔h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h𝑒𝑎𝑙𝑡h𝑦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endParaRPr lang="en-US" sz="2400" b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N</a:t>
                </a:r>
                <a:r>
                  <a:rPr lang="en-US" b="0" dirty="0" smtClean="0">
                    <a:solidFill>
                      <a:srgbClr val="00B050"/>
                    </a:solidFill>
                    <a:latin typeface="Cambria Math"/>
                  </a:rPr>
                  <a:t>ormalization factor [P(HD=y|…) + P(HD=n|…) = 1]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h𝑖𝑔h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𝐻𝐷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𝐻𝐷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h𝑒𝑎𝑙𝑡h𝑦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𝐵𝑃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h𝑖𝑔h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𝐻𝐷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𝐻𝐷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h𝑒𝑎𝑙𝑡h𝑦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= 0.59</a:t>
                </a:r>
                <a:endParaRPr lang="en-US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105400"/>
              </a:xfrm>
              <a:blipFill rotWithShape="1">
                <a:blip r:embed="rId2"/>
                <a:stretch>
                  <a:fillRect l="-1448" r="-345" b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8259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063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5236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28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Neural Networks (ANN)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95400"/>
          <a:ext cx="8078788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Visio" r:id="rId3" imgW="8939428" imgH="3877354" progId="Visio.Drawing.6">
                  <p:embed/>
                </p:oleObj>
              </mc:Choice>
              <mc:Fallback>
                <p:oleObj name="Visio" r:id="rId3" imgW="8939428" imgH="387735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078788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143000" y="53340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Output Y is 1 if at least two of the three inputs are equal to 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Rules Can Be Simplified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57200" y="1447800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VISIO" r:id="rId3" imgW="4062984" imgH="3247644" progId="Visio.Drawing.6">
                  <p:embed/>
                </p:oleObj>
              </mc:Choice>
              <mc:Fallback>
                <p:oleObj name="VISIO" r:id="rId3" imgW="4062984" imgH="324764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800600" y="1143000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Document" r:id="rId5" imgW="5405628" imgH="5780532" progId="Word.Document.8">
                  <p:embed/>
                </p:oleObj>
              </mc:Choice>
              <mc:Fallback>
                <p:oleObj name="Document" r:id="rId5" imgW="5405628" imgH="57805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8001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Initial Rule:           (Refund=No) </a:t>
            </a:r>
            <a:r>
              <a:rPr lang="en-US" altLang="en-US" sz="2000" b="0">
                <a:sym typeface="Symbol" pitchFamily="18" charset="2"/>
              </a:rPr>
              <a:t> </a:t>
            </a:r>
            <a:r>
              <a:rPr lang="en-US" altLang="en-US" sz="2000">
                <a:sym typeface="Symbol" pitchFamily="18" charset="2"/>
              </a:rPr>
              <a:t>(Status=Married)  No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ym typeface="Symbol" pitchFamily="18" charset="2"/>
              </a:rPr>
              <a:t>Simplified Rule:   (Status=Married)  No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200400" y="304800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Neural Networks (ANN)</a:t>
            </a:r>
          </a:p>
        </p:txBody>
      </p:sp>
      <p:graphicFrame>
        <p:nvGraphicFramePr>
          <p:cNvPr id="696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0225" y="1144588"/>
          <a:ext cx="8078788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1" name="Visio" r:id="rId3" imgW="8939428" imgH="3877354" progId="Visio.Drawing.6">
                  <p:embed/>
                </p:oleObj>
              </mc:Choice>
              <mc:Fallback>
                <p:oleObj name="Visio" r:id="rId3" imgW="8939428" imgH="3877354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144588"/>
                        <a:ext cx="8078788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889125" y="4953000"/>
          <a:ext cx="54324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2" name="Equation" r:id="rId5" imgW="2400300" imgH="711200" progId="Equation.3">
                  <p:embed/>
                </p:oleObj>
              </mc:Choice>
              <mc:Fallback>
                <p:oleObj name="Equation" r:id="rId5" imgW="24003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953000"/>
                        <a:ext cx="543242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Neural Networks (ANN)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smtClean="0"/>
              <a:t>Model is an assembly of inter-connected nodes and weighted links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Output node sums up each of its input value according to the weights of its links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Compare output node against some threshold t</a:t>
            </a:r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67200" y="990600"/>
          <a:ext cx="4800600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6" name="Visio" r:id="rId3" imgW="6766001" imgH="4291319" progId="Visio.Drawing.6">
                  <p:embed/>
                </p:oleObj>
              </mc:Choice>
              <mc:Fallback>
                <p:oleObj name="Visio" r:id="rId3" imgW="6766001" imgH="429131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0600"/>
                        <a:ext cx="4800600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34000" y="4648200"/>
          <a:ext cx="24876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7" name="Equation" r:id="rId5" imgW="1143000" imgH="342900" progId="Equation.3">
                  <p:embed/>
                </p:oleObj>
              </mc:Choice>
              <mc:Fallback>
                <p:oleObj name="Equation" r:id="rId5" imgW="11430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248761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48200" y="41148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Perceptron Model</a:t>
            </a:r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5307013" y="5349875"/>
          <a:ext cx="29019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8" name="Equation" r:id="rId7" imgW="1333500" imgH="342900" progId="Equation.3">
                  <p:embed/>
                </p:oleObj>
              </mc:Choice>
              <mc:Fallback>
                <p:oleObj name="Equation" r:id="rId7" imgW="1333500" imgH="342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5349875"/>
                        <a:ext cx="29019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001000" y="4724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or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Structure of ANN</a:t>
            </a:r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0" y="1981200"/>
          <a:ext cx="44196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1" name="Visio" r:id="rId3" imgW="7962595" imgH="4433250" progId="Visio.Drawing.6">
                  <p:embed/>
                </p:oleObj>
              </mc:Choice>
              <mc:Fallback>
                <p:oleObj name="Visio" r:id="rId3" imgW="7962595" imgH="443325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4196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143000"/>
          <a:ext cx="3905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2" name="Visio" r:id="rId5" imgW="5417922" imgH="6555254" progId="Visio.Drawing.6">
                  <p:embed/>
                </p:oleObj>
              </mc:Choice>
              <mc:Fallback>
                <p:oleObj name="Visio" r:id="rId5" imgW="5417922" imgH="655525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905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/>
              <a:t>Training ANN means learning the weights of the neurons</a:t>
            </a: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3429000" y="3886200"/>
            <a:ext cx="2743200" cy="685800"/>
          </a:xfrm>
          <a:prstGeom prst="curvedUpArrow">
            <a:avLst>
              <a:gd name="adj1" fmla="val 44296"/>
              <a:gd name="adj2" fmla="val 124296"/>
              <a:gd name="adj3" fmla="val 37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learning ANN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Initialize the weights (w</a:t>
            </a:r>
            <a:r>
              <a:rPr lang="en-US" altLang="en-US" baseline="-25000" smtClean="0"/>
              <a:t>0</a:t>
            </a:r>
            <a:r>
              <a:rPr lang="en-US" altLang="en-US" smtClean="0"/>
              <a:t>, w</a:t>
            </a:r>
            <a:r>
              <a:rPr lang="en-US" altLang="en-US" baseline="-25000" smtClean="0"/>
              <a:t>1</a:t>
            </a:r>
            <a:r>
              <a:rPr lang="en-US" altLang="en-US" smtClean="0"/>
              <a:t>, …, w</a:t>
            </a:r>
            <a:r>
              <a:rPr lang="en-US" altLang="en-US" baseline="-25000" smtClean="0"/>
              <a:t>k</a:t>
            </a:r>
            <a:r>
              <a:rPr lang="en-US" altLang="en-US" smtClean="0"/>
              <a:t>)</a:t>
            </a:r>
          </a:p>
          <a:p>
            <a:endParaRPr lang="en-US" altLang="en-US" smtClean="0"/>
          </a:p>
          <a:p>
            <a:r>
              <a:rPr lang="en-US" altLang="en-US" smtClean="0"/>
              <a:t>Adjust the weights in such a way that the output of ANN is consistent with class labels of training examples</a:t>
            </a:r>
          </a:p>
          <a:p>
            <a:pPr lvl="1"/>
            <a:r>
              <a:rPr lang="en-US" altLang="en-US" smtClean="0"/>
              <a:t>Objective function: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Find the weights w</a:t>
            </a:r>
            <a:r>
              <a:rPr lang="en-US" altLang="en-US" baseline="-25000" smtClean="0"/>
              <a:t>i</a:t>
            </a:r>
            <a:r>
              <a:rPr lang="en-US" altLang="en-US" smtClean="0"/>
              <a:t>’s that minimize the above objective function</a:t>
            </a:r>
          </a:p>
          <a:p>
            <a:pPr lvl="2"/>
            <a:r>
              <a:rPr lang="en-US" altLang="en-US" smtClean="0"/>
              <a:t> e.g., backpropagation algorithm (see lecture notes)</a:t>
            </a:r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19600" y="3505200"/>
          <a:ext cx="3352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6" name="Equation" r:id="rId3" imgW="1435100" imgH="368300" progId="Equation.3">
                  <p:embed/>
                </p:oleObj>
              </mc:Choice>
              <mc:Fallback>
                <p:oleObj name="Equation" r:id="rId3" imgW="1435100" imgH="368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05200"/>
                        <a:ext cx="3352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Find a linear hyperplane (decision boundary) that will separate the data</a:t>
            </a:r>
          </a:p>
        </p:txBody>
      </p:sp>
      <p:graphicFrame>
        <p:nvGraphicFramePr>
          <p:cNvPr id="73732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One Possible Solution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Another possible solution</a:t>
            </a:r>
          </a:p>
        </p:txBody>
      </p:sp>
      <p:graphicFrame>
        <p:nvGraphicFramePr>
          <p:cNvPr id="7578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89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89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Other possible solutions</a:t>
            </a:r>
          </a:p>
        </p:txBody>
      </p:sp>
      <p:graphicFrame>
        <p:nvGraphicFramePr>
          <p:cNvPr id="7680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89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7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89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2819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590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209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2667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438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6388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How do you define better?</a:t>
            </a:r>
          </a:p>
        </p:txBody>
      </p:sp>
      <p:graphicFrame>
        <p:nvGraphicFramePr>
          <p:cNvPr id="7782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Find hyperplane </a:t>
            </a:r>
            <a:r>
              <a:rPr lang="en-US" altLang="en-US" sz="2000" smtClean="0">
                <a:solidFill>
                  <a:srgbClr val="FF0000"/>
                </a:solidFill>
              </a:rPr>
              <a:t>maximizes</a:t>
            </a:r>
            <a:r>
              <a:rPr lang="en-US" altLang="en-US" sz="2000" smtClean="0"/>
              <a:t> the margin =&gt; B1 is better than B2</a:t>
            </a:r>
          </a:p>
        </p:txBody>
      </p:sp>
      <p:graphicFrame>
        <p:nvGraphicFramePr>
          <p:cNvPr id="7885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0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953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146504781</TotalTime>
  <Pages>3</Pages>
  <Words>4817</Words>
  <Application>Microsoft Office PowerPoint</Application>
  <PresentationFormat>On-screen Show (4:3)</PresentationFormat>
  <Paragraphs>753</Paragraphs>
  <Slides>116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116</vt:i4>
      </vt:variant>
    </vt:vector>
  </HeadingPairs>
  <TitlesOfParts>
    <vt:vector size="122" baseType="lpstr">
      <vt:lpstr>LC.BRev.FY97</vt:lpstr>
      <vt:lpstr>Document</vt:lpstr>
      <vt:lpstr>VISIO</vt:lpstr>
      <vt:lpstr>Visio</vt:lpstr>
      <vt:lpstr>Equation</vt:lpstr>
      <vt:lpstr>Worksheet</vt:lpstr>
      <vt:lpstr>Data Mining  Classification: Alternative Techniques</vt:lpstr>
      <vt:lpstr>Rule-Based Classifier</vt:lpstr>
      <vt:lpstr>Rule-based Classifier (Example)</vt:lpstr>
      <vt:lpstr>Application of Rule-Based Classifier</vt:lpstr>
      <vt:lpstr>Rule Coverage and Accuracy</vt:lpstr>
      <vt:lpstr>How does Rule-based Classifier Work?</vt:lpstr>
      <vt:lpstr>Characteristics of Rule-Based Classifier</vt:lpstr>
      <vt:lpstr>From Decision Trees To Rules</vt:lpstr>
      <vt:lpstr>Rules Can Be Simplified</vt:lpstr>
      <vt:lpstr>Effect of Rule Simplification</vt:lpstr>
      <vt:lpstr>Ordered Rule Set</vt:lpstr>
      <vt:lpstr>Rule Ordering Schemes</vt:lpstr>
      <vt:lpstr>Building Classification Rules</vt:lpstr>
      <vt:lpstr>Direct Method: Sequential Covering</vt:lpstr>
      <vt:lpstr>Example of Sequential Covering</vt:lpstr>
      <vt:lpstr>Example of Sequential Covering…</vt:lpstr>
      <vt:lpstr>Aspects of Sequential Covering</vt:lpstr>
      <vt:lpstr>Rule Growing</vt:lpstr>
      <vt:lpstr>Rule Growing (Examples)</vt:lpstr>
      <vt:lpstr>Instance Elimination</vt:lpstr>
      <vt:lpstr>Rule Evaluation</vt:lpstr>
      <vt:lpstr>Prefer R1 or R2?</vt:lpstr>
      <vt:lpstr>Rule Evaluation</vt:lpstr>
      <vt:lpstr>Prefer R1 or R2?</vt:lpstr>
      <vt:lpstr>Stopping Criterion</vt:lpstr>
      <vt:lpstr>Rule Pruning</vt:lpstr>
      <vt:lpstr>Summary of Direct Method</vt:lpstr>
      <vt:lpstr>Direct Method: RIPPER</vt:lpstr>
      <vt:lpstr>Direct Method: RIPPER</vt:lpstr>
      <vt:lpstr>Direct Method: RIPPER</vt:lpstr>
      <vt:lpstr>Direct Method: RIPPER</vt:lpstr>
      <vt:lpstr>Indirect Methods</vt:lpstr>
      <vt:lpstr>Indirect Method: C4.5rules</vt:lpstr>
      <vt:lpstr>Indirect Method: C4.5rules</vt:lpstr>
      <vt:lpstr>Example</vt:lpstr>
      <vt:lpstr>C4.5 versus C4.5rules versus RIPPER</vt:lpstr>
      <vt:lpstr>C4.5 versus C4.5rules versus RIPPER</vt:lpstr>
      <vt:lpstr>Advantages of Rule-Based Classifiers</vt:lpstr>
      <vt:lpstr>Nearest-neighbor Classifiers</vt:lpstr>
      <vt:lpstr>Instance-Based Classifiers</vt:lpstr>
      <vt:lpstr>Instance Based Classifiers</vt:lpstr>
      <vt:lpstr>Nearest Neighbor Classifiers</vt:lpstr>
      <vt:lpstr>Nearest-Neighbor Classifiers</vt:lpstr>
      <vt:lpstr>Definition of Nearest Neighbor</vt:lpstr>
      <vt:lpstr>1 nearest-neighbor</vt:lpstr>
      <vt:lpstr>Nearest Neighbor Classification</vt:lpstr>
      <vt:lpstr>Nearest Neighbor Classification…</vt:lpstr>
      <vt:lpstr>Nearest Neighbor Classification…</vt:lpstr>
      <vt:lpstr>Nearest Neighbor Classification…</vt:lpstr>
      <vt:lpstr>Nearest neighbor Classification…</vt:lpstr>
      <vt:lpstr>Example: PEBLS</vt:lpstr>
      <vt:lpstr>Example: PEBLS</vt:lpstr>
      <vt:lpstr>Example: PEBLS</vt:lpstr>
      <vt:lpstr>Bayesian Classifiers</vt:lpstr>
      <vt:lpstr>Bayes Classifier</vt:lpstr>
      <vt:lpstr>Example of Bayes Theorem</vt:lpstr>
      <vt:lpstr>Bayesian Classifiers</vt:lpstr>
      <vt:lpstr>Bayesian Classifiers</vt:lpstr>
      <vt:lpstr>Naïve Bayes Classifier</vt:lpstr>
      <vt:lpstr>(Absolute) Independence</vt:lpstr>
      <vt:lpstr>Conditional Independence</vt:lpstr>
      <vt:lpstr>Chain Rule</vt:lpstr>
      <vt:lpstr>Conditional Independence</vt:lpstr>
      <vt:lpstr>How to Estimate Probabilities from Data?</vt:lpstr>
      <vt:lpstr>How to Estimate Probabilities from Data?</vt:lpstr>
      <vt:lpstr>How to Estimate Probabilities from Data?</vt:lpstr>
      <vt:lpstr>Example of Naïve Bayes Classifier</vt:lpstr>
      <vt:lpstr>Naïve Bayes Classifier</vt:lpstr>
      <vt:lpstr>Example of Naïve Bayes Classifier</vt:lpstr>
      <vt:lpstr>Naïve Bayes (Summary)</vt:lpstr>
      <vt:lpstr>Bayesian Belief Networks</vt:lpstr>
      <vt:lpstr>Bayesian Belief Network (BBN)</vt:lpstr>
      <vt:lpstr>Conditional Independence Property</vt:lpstr>
      <vt:lpstr>Probability table at each node</vt:lpstr>
      <vt:lpstr>PowerPoint Presentation</vt:lpstr>
      <vt:lpstr>Full Joint Probability Distribution</vt:lpstr>
      <vt:lpstr>Topology of Bayesian Network</vt:lpstr>
      <vt:lpstr>PowerPoint Presentation</vt:lpstr>
      <vt:lpstr>Inference using Bayesian Network</vt:lpstr>
      <vt:lpstr>Total Probability</vt:lpstr>
      <vt:lpstr>Inference using Bayesian Network</vt:lpstr>
      <vt:lpstr>Adding new evidence</vt:lpstr>
      <vt:lpstr>Add Healthy Diet and Regular Exercise</vt:lpstr>
      <vt:lpstr>Add Healthy Diet and Regular Exercise</vt:lpstr>
      <vt:lpstr>Add Healthy Diet and Regular Exercise</vt:lpstr>
      <vt:lpstr>PowerPoint Presentation</vt:lpstr>
      <vt:lpstr>Total Probability</vt:lpstr>
      <vt:lpstr>PowerPoint Presentation</vt:lpstr>
      <vt:lpstr>Artificial Neural Networks (ANN)</vt:lpstr>
      <vt:lpstr>Artificial Neural Networks (ANN)</vt:lpstr>
      <vt:lpstr>Artificial Neural Networks (ANN)</vt:lpstr>
      <vt:lpstr>General Structure of ANN</vt:lpstr>
      <vt:lpstr>Algorithm for learning ANN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Ensemble Methods</vt:lpstr>
      <vt:lpstr>General Idea</vt:lpstr>
      <vt:lpstr>Why does it work?</vt:lpstr>
      <vt:lpstr>Examples of Ensemble Methods</vt:lpstr>
      <vt:lpstr>Bagging</vt:lpstr>
      <vt:lpstr>Boosting</vt:lpstr>
      <vt:lpstr>Boosting</vt:lpstr>
      <vt:lpstr>Example: AdaBoost</vt:lpstr>
      <vt:lpstr>Example: AdaBoost</vt:lpstr>
      <vt:lpstr>Illustrating AdaBoost</vt:lpstr>
      <vt:lpstr>Illustrating AdaBoost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Philip  Chan</cp:lastModifiedBy>
  <cp:revision>684</cp:revision>
  <cp:lastPrinted>2001-08-28T17:59:37Z</cp:lastPrinted>
  <dcterms:created xsi:type="dcterms:W3CDTF">1998-03-18T13:44:31Z</dcterms:created>
  <dcterms:modified xsi:type="dcterms:W3CDTF">2016-04-27T17:01:03Z</dcterms:modified>
</cp:coreProperties>
</file>