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2"/>
  </p:notesMasterIdLst>
  <p:handoutMasterIdLst>
    <p:handoutMasterId r:id="rId123"/>
  </p:handoutMasterIdLst>
  <p:sldIdLst>
    <p:sldId id="515" r:id="rId2"/>
    <p:sldId id="537" r:id="rId3"/>
    <p:sldId id="538" r:id="rId4"/>
    <p:sldId id="517" r:id="rId5"/>
    <p:sldId id="539" r:id="rId6"/>
    <p:sldId id="518" r:id="rId7"/>
    <p:sldId id="519" r:id="rId8"/>
    <p:sldId id="606" r:id="rId9"/>
    <p:sldId id="520" r:id="rId10"/>
    <p:sldId id="521" r:id="rId11"/>
    <p:sldId id="522" r:id="rId12"/>
    <p:sldId id="523" r:id="rId13"/>
    <p:sldId id="645" r:id="rId14"/>
    <p:sldId id="524" r:id="rId15"/>
    <p:sldId id="657" r:id="rId16"/>
    <p:sldId id="540" r:id="rId17"/>
    <p:sldId id="647" r:id="rId18"/>
    <p:sldId id="526" r:id="rId19"/>
    <p:sldId id="541" r:id="rId20"/>
    <p:sldId id="649" r:id="rId21"/>
    <p:sldId id="650" r:id="rId22"/>
    <p:sldId id="651" r:id="rId23"/>
    <p:sldId id="654" r:id="rId24"/>
    <p:sldId id="655" r:id="rId25"/>
    <p:sldId id="659" r:id="rId26"/>
    <p:sldId id="660" r:id="rId27"/>
    <p:sldId id="652" r:id="rId28"/>
    <p:sldId id="658" r:id="rId29"/>
    <p:sldId id="656" r:id="rId30"/>
    <p:sldId id="653" r:id="rId31"/>
    <p:sldId id="673" r:id="rId32"/>
    <p:sldId id="663" r:id="rId33"/>
    <p:sldId id="662" r:id="rId34"/>
    <p:sldId id="664" r:id="rId35"/>
    <p:sldId id="646" r:id="rId36"/>
    <p:sldId id="527" r:id="rId37"/>
    <p:sldId id="545" r:id="rId38"/>
    <p:sldId id="528" r:id="rId39"/>
    <p:sldId id="529" r:id="rId40"/>
    <p:sldId id="530" r:id="rId41"/>
    <p:sldId id="544" r:id="rId42"/>
    <p:sldId id="532" r:id="rId43"/>
    <p:sldId id="533" r:id="rId44"/>
    <p:sldId id="542" r:id="rId45"/>
    <p:sldId id="672" r:id="rId46"/>
    <p:sldId id="648" r:id="rId47"/>
    <p:sldId id="546" r:id="rId48"/>
    <p:sldId id="604" r:id="rId49"/>
    <p:sldId id="617" r:id="rId50"/>
    <p:sldId id="618" r:id="rId51"/>
    <p:sldId id="665" r:id="rId52"/>
    <p:sldId id="666" r:id="rId53"/>
    <p:sldId id="619" r:id="rId54"/>
    <p:sldId id="670" r:id="rId55"/>
    <p:sldId id="668" r:id="rId56"/>
    <p:sldId id="669" r:id="rId57"/>
    <p:sldId id="671" r:id="rId58"/>
    <p:sldId id="620" r:id="rId59"/>
    <p:sldId id="667" r:id="rId60"/>
    <p:sldId id="622" r:id="rId61"/>
    <p:sldId id="623" r:id="rId62"/>
    <p:sldId id="625" r:id="rId63"/>
    <p:sldId id="626" r:id="rId64"/>
    <p:sldId id="627" r:id="rId65"/>
    <p:sldId id="628" r:id="rId66"/>
    <p:sldId id="629" r:id="rId67"/>
    <p:sldId id="630" r:id="rId68"/>
    <p:sldId id="631" r:id="rId69"/>
    <p:sldId id="632" r:id="rId70"/>
    <p:sldId id="634" r:id="rId71"/>
    <p:sldId id="633" r:id="rId72"/>
    <p:sldId id="640" r:id="rId73"/>
    <p:sldId id="635" r:id="rId74"/>
    <p:sldId id="636" r:id="rId75"/>
    <p:sldId id="676" r:id="rId76"/>
    <p:sldId id="637" r:id="rId77"/>
    <p:sldId id="638" r:id="rId78"/>
    <p:sldId id="639" r:id="rId79"/>
    <p:sldId id="677" r:id="rId80"/>
    <p:sldId id="675" r:id="rId81"/>
    <p:sldId id="605" r:id="rId82"/>
    <p:sldId id="547" r:id="rId83"/>
    <p:sldId id="548" r:id="rId84"/>
    <p:sldId id="549" r:id="rId85"/>
    <p:sldId id="550" r:id="rId86"/>
    <p:sldId id="551" r:id="rId87"/>
    <p:sldId id="552" r:id="rId88"/>
    <p:sldId id="607" r:id="rId89"/>
    <p:sldId id="553" r:id="rId90"/>
    <p:sldId id="554" r:id="rId91"/>
    <p:sldId id="555" r:id="rId92"/>
    <p:sldId id="556" r:id="rId93"/>
    <p:sldId id="608" r:id="rId94"/>
    <p:sldId id="557" r:id="rId95"/>
    <p:sldId id="558" r:id="rId96"/>
    <p:sldId id="559" r:id="rId97"/>
    <p:sldId id="560" r:id="rId98"/>
    <p:sldId id="561" r:id="rId99"/>
    <p:sldId id="562" r:id="rId100"/>
    <p:sldId id="563" r:id="rId101"/>
    <p:sldId id="564" r:id="rId102"/>
    <p:sldId id="565" r:id="rId103"/>
    <p:sldId id="594" r:id="rId104"/>
    <p:sldId id="595" r:id="rId105"/>
    <p:sldId id="596" r:id="rId106"/>
    <p:sldId id="597" r:id="rId107"/>
    <p:sldId id="598" r:id="rId108"/>
    <p:sldId id="599" r:id="rId109"/>
    <p:sldId id="600" r:id="rId110"/>
    <p:sldId id="601" r:id="rId111"/>
    <p:sldId id="602" r:id="rId112"/>
    <p:sldId id="603" r:id="rId113"/>
    <p:sldId id="610" r:id="rId114"/>
    <p:sldId id="611" r:id="rId115"/>
    <p:sldId id="612" r:id="rId116"/>
    <p:sldId id="613" r:id="rId117"/>
    <p:sldId id="614" r:id="rId118"/>
    <p:sldId id="615" r:id="rId119"/>
    <p:sldId id="616" r:id="rId120"/>
    <p:sldId id="674" r:id="rId12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6D9C"/>
    <a:srgbClr val="FF0000"/>
    <a:srgbClr val="2A8487"/>
    <a:srgbClr val="1C5A61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853" autoAdjust="0"/>
    <p:restoredTop sz="94541" autoAdjust="0"/>
  </p:normalViewPr>
  <p:slideViewPr>
    <p:cSldViewPr>
      <p:cViewPr>
        <p:scale>
          <a:sx n="100" d="100"/>
          <a:sy n="100" d="100"/>
        </p:scale>
        <p:origin x="-1458" y="-1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3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8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80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580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07" tIns="47499" rIns="95007" bIns="47499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584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3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17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0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5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55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45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77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9" name="Group 23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30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1" name="Rectangle 25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ED961539-FB14-4EE7-9BE0-C9A47FB16062}" type="slidenum">
                <a:rPr lang="en-US" altLang="en-US" sz="1200" b="0"/>
                <a:pPr>
                  <a:lnSpc>
                    <a:spcPts val="2000"/>
                  </a:lnSpc>
                </a:pPr>
                <a:t>‹#›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3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57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59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2.e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3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7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73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75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76.wm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.e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4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2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1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5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7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8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0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1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2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3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3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5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/>
            <a:r>
              <a:rPr lang="en-US" altLang="en-US" smtClean="0"/>
              <a:t>Data Mining </a:t>
            </a:r>
            <a:br>
              <a:rPr lang="en-US" altLang="en-US" smtClean="0"/>
            </a:br>
            <a:r>
              <a:rPr lang="en-US" altLang="en-US" smtClean="0"/>
              <a:t>Association Analysis: Basic Concepts </a:t>
            </a:r>
            <a:br>
              <a:rPr lang="en-US" altLang="en-US" smtClean="0"/>
            </a:br>
            <a:r>
              <a:rPr lang="en-US" altLang="en-US" smtClean="0"/>
              <a:t>and Algorithms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381000" y="2039938"/>
            <a:ext cx="82296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Lecture Notes for Chapter 6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3200" b="0"/>
              <a:t>Introduction to Data Mining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800" b="0"/>
              <a:t>Tan, Steinbach, Kumar</a:t>
            </a:r>
          </a:p>
          <a:p>
            <a:pPr algn="ctr"/>
            <a:endParaRPr lang="en-US" altLang="en-US" sz="1600" b="0">
              <a:solidFill>
                <a:srgbClr val="0000FF"/>
              </a:solidFill>
            </a:endParaRPr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pPr algn="ctr"/>
            <a:endParaRPr lang="en-US" altLang="en-US" sz="1600" b="0"/>
          </a:p>
          <a:p>
            <a:endParaRPr lang="en-US" altLang="en-US" sz="2000" b="0"/>
          </a:p>
        </p:txBody>
      </p:sp>
      <p:grpSp>
        <p:nvGrpSpPr>
          <p:cNvPr id="2052" name="Group 2052"/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2056" name="Rectangle 2053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7" name="Rectangle 2054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53" name="Group 2055"/>
          <p:cNvGrpSpPr>
            <a:grpSpLocks/>
          </p:cNvGrpSpPr>
          <p:nvPr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2054" name="Rectangle 2056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5" name="Rectangle 2057"/>
            <p:cNvSpPr>
              <a:spLocks noChangeArrowheads="1"/>
            </p:cNvSpPr>
            <p:nvPr/>
          </p:nvSpPr>
          <p:spPr bwMode="auto">
            <a:xfrm>
              <a:off x="288" y="3408"/>
              <a:ext cx="5269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en-US" sz="1200" b="0"/>
                <a:t>© Tan,Steinbach, Kumar 	    	Introduction to Data Mining        		      4/18/2004               </a:t>
              </a:r>
              <a:fld id="{CAF15FEC-544A-4E55-BEF3-65CB6C42BA31}" type="slidenum">
                <a:rPr lang="en-US" altLang="en-US" sz="1200" b="0"/>
                <a:pPr>
                  <a:lnSpc>
                    <a:spcPts val="2000"/>
                  </a:lnSpc>
                </a:pPr>
                <a:t>1</a:t>
              </a:fld>
              <a:r>
                <a:rPr lang="en-US" altLang="en-US" sz="1200" b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Frequent Itemset Generation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altLang="en-US" smtClean="0"/>
              <a:t>Brute-force approach: </a:t>
            </a:r>
          </a:p>
          <a:p>
            <a:pPr lvl="1"/>
            <a:r>
              <a:rPr lang="en-US" altLang="en-US" smtClean="0"/>
              <a:t>Each itemset in the lattice is a </a:t>
            </a:r>
            <a:r>
              <a:rPr lang="en-US" altLang="en-US" smtClean="0">
                <a:solidFill>
                  <a:srgbClr val="FF0000"/>
                </a:solidFill>
              </a:rPr>
              <a:t>candidate</a:t>
            </a:r>
            <a:r>
              <a:rPr lang="en-US" altLang="en-US" smtClean="0"/>
              <a:t> frequent itemset</a:t>
            </a:r>
          </a:p>
          <a:p>
            <a:pPr lvl="1"/>
            <a:r>
              <a:rPr lang="en-US" altLang="en-US" smtClean="0"/>
              <a:t>Count the support of each candidate by scanning the database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Match each transaction against every candidate</a:t>
            </a:r>
          </a:p>
          <a:p>
            <a:pPr lvl="1"/>
            <a:r>
              <a:rPr lang="en-US" altLang="en-US" smtClean="0"/>
              <a:t>Complexity ~ O(NMw) =&gt; </a:t>
            </a:r>
            <a:r>
              <a:rPr lang="en-US" altLang="en-US" smtClean="0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 smtClean="0">
                <a:solidFill>
                  <a:srgbClr val="FF0000"/>
                </a:solidFill>
              </a:rPr>
              <a:t>d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!!!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1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Projected Database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4478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0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51054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1" name="Worksheet" r:id="rId5" imgW="1953006" imgH="3258109" progId="Excel.Sheet.8">
                  <p:embed/>
                </p:oleObj>
              </mc:Choice>
              <mc:Fallback>
                <p:oleObj name="Worksheet" r:id="rId5" imgW="1953006" imgH="3258109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95400" y="13557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Original Database: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029200" y="10668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Projected Database for node A: 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1000" y="59436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For each transaction T, projected transaction at node A is T </a:t>
            </a:r>
            <a:r>
              <a:rPr lang="en-US" altLang="en-US" sz="2000">
                <a:sym typeface="Symbol" pitchFamily="18" charset="2"/>
              </a:rPr>
              <a:t> E(A)</a:t>
            </a:r>
            <a:endParaRPr lang="en-US" altLang="en-US" sz="20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ECLAT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 smtClean="0"/>
              <a:t>For each item, store a list of transaction ids (tids)</a:t>
            </a:r>
          </a:p>
          <a:p>
            <a:pPr marL="342900" indent="-342900">
              <a:buFont typeface="Monotype Sorts" pitchFamily="2" charset="2"/>
              <a:buNone/>
            </a:pPr>
            <a:endParaRPr lang="en-US" altLang="en-US" smtClean="0"/>
          </a:p>
          <a:p>
            <a:pPr marL="342900" indent="-342900"/>
            <a:endParaRPr lang="en-US" altLang="en-US" smtClean="0"/>
          </a:p>
          <a:p>
            <a:pPr marL="342900" indent="-342900"/>
            <a:endParaRPr lang="en-US" altLang="en-US" smtClean="0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600200" y="1905000"/>
          <a:ext cx="1990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4" name="VISIO" r:id="rId3" imgW="1993667" imgH="4285010" progId="Visio.Drawing.6">
                  <p:embed/>
                </p:oleObj>
              </mc:Choice>
              <mc:Fallback>
                <p:oleObj name="VISIO" r:id="rId3" imgW="1993667" imgH="428501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990725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724400" y="2133600"/>
          <a:ext cx="32670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05" name="VISIO" r:id="rId5" imgW="3268980" imgH="3185160" progId="Visio.Drawing.6">
                  <p:embed/>
                </p:oleObj>
              </mc:Choice>
              <mc:Fallback>
                <p:oleObj name="VISIO" r:id="rId5" imgW="3268980" imgH="318516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3267075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181600" y="5410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800600" y="5791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TID-list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ECLAT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Determine support of any k-itemset by intersecting tid-lists of two of its (k-1) subsets.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3 traversal approaches: 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top-down, bottom-up and hybrid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Advantage: very fast support counting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Disadvantage: intermediate tid-lists may become too large for memory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057400" y="17526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5" name="Worksheet" r:id="rId3" imgW="619506" imgH="2600554" progId="Excel.Sheet.8">
                  <p:embed/>
                </p:oleObj>
              </mc:Choice>
              <mc:Fallback>
                <p:oleObj name="Worksheet" r:id="rId3" imgW="619506" imgH="26005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10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886200" y="17526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6" name="Worksheet" r:id="rId5" imgW="619506" imgH="2277059" progId="Excel.Sheet.8">
                  <p:embed/>
                </p:oleObj>
              </mc:Choice>
              <mc:Fallback>
                <p:oleObj name="Worksheet" r:id="rId5" imgW="619506" imgH="227705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56038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971800" y="2362200"/>
            <a:ext cx="60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>
                <a:sym typeface="Symbol" pitchFamily="18" charset="2"/>
              </a:rPr>
              <a:t></a:t>
            </a:r>
            <a:endParaRPr lang="en-US" altLang="en-US" sz="480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105400" y="2362200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>
                <a:sym typeface="Symbol" pitchFamily="18" charset="2"/>
              </a:rPr>
              <a:t></a:t>
            </a:r>
            <a:endParaRPr lang="en-US" altLang="en-US" sz="4800"/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172200" y="1676400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27" name="Worksheet" r:id="rId7" imgW="619506" imgH="1629258" progId="Excel.Sheet.8">
                  <p:embed/>
                </p:oleObj>
              </mc:Choice>
              <mc:Fallback>
                <p:oleObj name="Worksheet" r:id="rId7" imgW="619506" imgH="162925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619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Support-based Pruning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Most of the association rule mining algorithms use support measure to prune rules and itemsets</a:t>
            </a:r>
          </a:p>
          <a:p>
            <a:endParaRPr lang="en-US" altLang="en-US" smtClean="0"/>
          </a:p>
          <a:p>
            <a:r>
              <a:rPr lang="en-US" altLang="en-US" smtClean="0"/>
              <a:t>Study effect of support pruning on correlation of itemsets</a:t>
            </a:r>
          </a:p>
          <a:p>
            <a:pPr lvl="1"/>
            <a:r>
              <a:rPr lang="en-US" altLang="en-US" smtClean="0"/>
              <a:t>Generate 10000 random contingency tables</a:t>
            </a:r>
          </a:p>
          <a:p>
            <a:pPr lvl="1"/>
            <a:r>
              <a:rPr lang="en-US" altLang="en-US" smtClean="0"/>
              <a:t>Compute support and pairwise correlation for each table</a:t>
            </a:r>
          </a:p>
          <a:p>
            <a:pPr lvl="1"/>
            <a:r>
              <a:rPr lang="en-US" altLang="en-US" smtClean="0"/>
              <a:t>Apply support-based pruning and examine the tables that are removed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Support-based Pruning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914400" y="1143000"/>
          <a:ext cx="7239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48" name="Worksheet" r:id="rId3" imgW="8677656" imgH="5972454" progId="Excel.Sheet.8">
                  <p:embed/>
                </p:oleObj>
              </mc:Choice>
              <mc:Fallback>
                <p:oleObj name="Worksheet" r:id="rId3" imgW="8677656" imgH="59724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390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Support-based Pruning</a:t>
            </a: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2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70" name="Worksheet" r:id="rId3" imgW="8534781" imgH="5467706" progId="Excel.Sheet.8">
                  <p:embed/>
                </p:oleObj>
              </mc:Choice>
              <mc:Fallback>
                <p:oleObj name="Worksheet" r:id="rId3" imgW="8534781" imgH="54677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4724400" y="914400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71" name="Worksheet" r:id="rId5" imgW="8687181" imgH="5972454" progId="Excel.Sheet.8">
                  <p:embed/>
                </p:oleObj>
              </mc:Choice>
              <mc:Fallback>
                <p:oleObj name="Worksheet" r:id="rId5" imgW="8687181" imgH="597245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14400"/>
                        <a:ext cx="4191000" cy="283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724400" y="3644900"/>
          <a:ext cx="41910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72" name="Worksheet" r:id="rId7" imgW="8515731" imgH="5439258" progId="Excel.Sheet.8">
                  <p:embed/>
                </p:oleObj>
              </mc:Choice>
              <mc:Fallback>
                <p:oleObj name="Worksheet" r:id="rId7" imgW="8515731" imgH="5439258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4900"/>
                        <a:ext cx="41910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3505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/>
              <a:t>Support-based pruning eliminates mostly negatively correlated itemsets</a:t>
            </a: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2286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V="1">
            <a:off x="6858000" y="13716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6858000" y="4114800"/>
            <a:ext cx="0" cy="1752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Support-based Pruning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Investigate how support-based pruning affects other measures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  <a:p>
            <a:r>
              <a:rPr lang="en-US" altLang="en-US" smtClean="0"/>
              <a:t>Steps:</a:t>
            </a:r>
          </a:p>
          <a:p>
            <a:pPr lvl="1"/>
            <a:r>
              <a:rPr lang="en-US" altLang="en-US" smtClean="0"/>
              <a:t>Generate 10000 contingency tables</a:t>
            </a:r>
          </a:p>
          <a:p>
            <a:pPr lvl="1"/>
            <a:r>
              <a:rPr lang="en-US" altLang="en-US" smtClean="0"/>
              <a:t>Rank each table according to the different measures</a:t>
            </a:r>
          </a:p>
          <a:p>
            <a:pPr lvl="1"/>
            <a:r>
              <a:rPr lang="en-US" altLang="en-US" smtClean="0"/>
              <a:t>Compute the pair-wise correlation between the measures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Support-based Pruning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Without Support Pruning (All Pairs)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441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1800" b="0"/>
              <a:t> Red cells indicate correlation between</a:t>
            </a:r>
            <a:br>
              <a:rPr lang="en-US" altLang="en-US" sz="1800" b="0"/>
            </a:br>
            <a:r>
              <a:rPr lang="en-US" altLang="en-US" sz="1800" b="0"/>
              <a:t>    the pair of measures &gt; 0.85 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1800" b="0"/>
              <a:t> 40.14% pairs have correlation &gt; 0.85</a:t>
            </a: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01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3611563" y="233045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3962400" y="2438400"/>
            <a:ext cx="1143000" cy="0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Support-based Pruning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pitchFamily="18" charset="2"/>
              </a:rPr>
              <a:t> support  50%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1800" b="0"/>
              <a:t> 61.45% pairs have correlation &gt; 0.85</a:t>
            </a:r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54175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3417888" y="2678113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334000" y="4692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b="0"/>
              <a:t>Scatter Plot between Correlation &amp; Jaccard Measure: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Support-based Pruning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1800" b="0"/>
              <a:t> </a:t>
            </a:r>
            <a:r>
              <a:rPr lang="en-US" altLang="en-US" sz="2400" b="0"/>
              <a:t>0.5% </a:t>
            </a:r>
            <a:r>
              <a:rPr lang="en-US" altLang="en-US" sz="2400" b="0">
                <a:sym typeface="Symbol" pitchFamily="18" charset="2"/>
              </a:rPr>
              <a:t> support  30%</a:t>
            </a:r>
            <a:endParaRPr lang="en-US" altLang="en-US" sz="2400" b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1800" b="0"/>
              <a:t> 76.42% pairs have correlation &gt; 0.85</a:t>
            </a: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3079750" y="3225800"/>
            <a:ext cx="228600" cy="228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334000" y="4800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b="0"/>
              <a:t>Scatter Plot between Correlation &amp; Jaccard Measure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Computational Complexity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Total number of itemsets = 2</a:t>
            </a:r>
            <a:r>
              <a:rPr lang="en-US" altLang="en-US" baseline="3000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Total number of possible association rules: 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3" imgW="2832100" imgH="1270000" progId="Equation.3">
                  <p:embed/>
                </p:oleObj>
              </mc:Choice>
              <mc:Fallback>
                <p:oleObj name="Equation" r:id="rId3" imgW="2832100" imgH="1270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If d=</a:t>
            </a:r>
            <a:r>
              <a:rPr lang="en-US" altLang="en-US" sz="2000">
                <a:sym typeface="Symbol" pitchFamily="18" charset="2"/>
              </a:rPr>
              <a:t>6,  R = 602 rules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Interestingness Measure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Objective measure: </a:t>
            </a:r>
          </a:p>
          <a:p>
            <a:pPr lvl="1"/>
            <a:r>
              <a:rPr lang="en-US" altLang="en-US" smtClean="0"/>
              <a:t>Rank patterns based on statistics computed from data</a:t>
            </a:r>
          </a:p>
          <a:p>
            <a:pPr lvl="1"/>
            <a:r>
              <a:rPr lang="en-US" altLang="en-US" smtClean="0"/>
              <a:t>e.g., 21 measures of association (support, confidence, Laplace, Gini, mutual information, Jaccard, etc).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  <a:p>
            <a:r>
              <a:rPr lang="en-US" altLang="en-US" smtClean="0"/>
              <a:t>Subjective measure:</a:t>
            </a:r>
          </a:p>
          <a:p>
            <a:pPr lvl="1"/>
            <a:r>
              <a:rPr lang="en-US" altLang="en-US" smtClean="0"/>
              <a:t>Rank patterns according to user’s interpretation</a:t>
            </a:r>
          </a:p>
          <a:p>
            <a:pPr lvl="2"/>
            <a:r>
              <a:rPr lang="en-US" altLang="en-US" smtClean="0"/>
              <a:t> A pattern is subjectively interesting if it contradicts the</a:t>
            </a:r>
            <a:br>
              <a:rPr lang="en-US" altLang="en-US" smtClean="0"/>
            </a:br>
            <a:r>
              <a:rPr lang="en-US" altLang="en-US" smtClean="0"/>
              <a:t>   expectation of a user (Silberschatz &amp; Tuzhilin)</a:t>
            </a:r>
          </a:p>
          <a:p>
            <a:pPr lvl="2"/>
            <a:r>
              <a:rPr lang="en-US" altLang="en-US" smtClean="0"/>
              <a:t> A pattern is subjectively interesting if it is actionable</a:t>
            </a:r>
            <a:br>
              <a:rPr lang="en-US" altLang="en-US" smtClean="0"/>
            </a:br>
            <a:r>
              <a:rPr lang="en-US" altLang="en-US" smtClean="0"/>
              <a:t>   (Silberschatz &amp; Tuzhilin)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Interestingness via Unexpectedness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Need to model expectation of users (domain knowledge)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Need to combine expectation of users with evidence from data (i.e., extracted patterns)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222875" y="194786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545138" y="2033588"/>
            <a:ext cx="27463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Pattern expected to be frequent</a:t>
            </a:r>
            <a:endParaRPr lang="en-US" alt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243513" y="2368550"/>
            <a:ext cx="2651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5545138" y="2473325"/>
            <a:ext cx="28956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Pattern expected to be infrequent</a:t>
            </a:r>
            <a:endParaRPr lang="en-US" alt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5545138" y="2840038"/>
            <a:ext cx="2451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Pattern found to be frequent</a:t>
            </a:r>
            <a:endParaRPr lang="en-US" alt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545138" y="3284538"/>
            <a:ext cx="2600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Pattern found to be infrequent</a:t>
            </a:r>
            <a:endParaRPr lang="en-US" alt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202238" y="3971925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243513" y="4456113"/>
            <a:ext cx="2651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6005513" y="4051300"/>
            <a:ext cx="1635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Expected Patterns</a:t>
            </a:r>
            <a:endParaRPr lang="en-US" alt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661025" y="3952875"/>
            <a:ext cx="26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0">
                <a:solidFill>
                  <a:srgbClr val="000000"/>
                </a:solidFill>
              </a:rPr>
              <a:t>-</a:t>
            </a:r>
            <a:endParaRPr lang="en-US" altLang="en-US"/>
          </a:p>
        </p:txBody>
      </p:sp>
      <p:sp>
        <p:nvSpPr>
          <p:cNvPr id="86033" name="Freeform 17"/>
          <p:cNvSpPr>
            <a:spLocks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125413 h 316"/>
              <a:gd name="T2" fmla="*/ 2381 w 316"/>
              <a:gd name="T3" fmla="*/ 101600 h 316"/>
              <a:gd name="T4" fmla="*/ 7938 w 316"/>
              <a:gd name="T5" fmla="*/ 79375 h 316"/>
              <a:gd name="T6" fmla="*/ 19050 w 316"/>
              <a:gd name="T7" fmla="*/ 59531 h 316"/>
              <a:gd name="T8" fmla="*/ 32544 w 316"/>
              <a:gd name="T9" fmla="*/ 40481 h 316"/>
              <a:gd name="T10" fmla="*/ 49213 w 316"/>
              <a:gd name="T11" fmla="*/ 24606 h 316"/>
              <a:gd name="T12" fmla="*/ 69056 w 316"/>
              <a:gd name="T13" fmla="*/ 12700 h 316"/>
              <a:gd name="T14" fmla="*/ 90488 w 316"/>
              <a:gd name="T15" fmla="*/ 4763 h 316"/>
              <a:gd name="T16" fmla="*/ 113506 w 316"/>
              <a:gd name="T17" fmla="*/ 0 h 316"/>
              <a:gd name="T18" fmla="*/ 137319 w 316"/>
              <a:gd name="T19" fmla="*/ 0 h 316"/>
              <a:gd name="T20" fmla="*/ 159544 w 316"/>
              <a:gd name="T21" fmla="*/ 4763 h 316"/>
              <a:gd name="T22" fmla="*/ 180975 w 316"/>
              <a:gd name="T23" fmla="*/ 12700 h 316"/>
              <a:gd name="T24" fmla="*/ 200819 w 316"/>
              <a:gd name="T25" fmla="*/ 24606 h 316"/>
              <a:gd name="T26" fmla="*/ 217488 w 316"/>
              <a:gd name="T27" fmla="*/ 40481 h 316"/>
              <a:gd name="T28" fmla="*/ 231775 w 316"/>
              <a:gd name="T29" fmla="*/ 59531 h 316"/>
              <a:gd name="T30" fmla="*/ 242094 w 316"/>
              <a:gd name="T31" fmla="*/ 79375 h 316"/>
              <a:gd name="T32" fmla="*/ 249238 w 316"/>
              <a:gd name="T33" fmla="*/ 101600 h 316"/>
              <a:gd name="T34" fmla="*/ 250825 w 316"/>
              <a:gd name="T35" fmla="*/ 125413 h 316"/>
              <a:gd name="T36" fmla="*/ 249238 w 316"/>
              <a:gd name="T37" fmla="*/ 148431 h 316"/>
              <a:gd name="T38" fmla="*/ 242094 w 316"/>
              <a:gd name="T39" fmla="*/ 171450 h 316"/>
              <a:gd name="T40" fmla="*/ 231775 w 316"/>
              <a:gd name="T41" fmla="*/ 191294 h 316"/>
              <a:gd name="T42" fmla="*/ 217488 w 316"/>
              <a:gd name="T43" fmla="*/ 210344 h 316"/>
              <a:gd name="T44" fmla="*/ 200819 w 316"/>
              <a:gd name="T45" fmla="*/ 226219 h 316"/>
              <a:gd name="T46" fmla="*/ 180975 w 316"/>
              <a:gd name="T47" fmla="*/ 238125 h 316"/>
              <a:gd name="T48" fmla="*/ 159544 w 316"/>
              <a:gd name="T49" fmla="*/ 246063 h 316"/>
              <a:gd name="T50" fmla="*/ 137319 w 316"/>
              <a:gd name="T51" fmla="*/ 250825 h 316"/>
              <a:gd name="T52" fmla="*/ 113506 w 316"/>
              <a:gd name="T53" fmla="*/ 250825 h 316"/>
              <a:gd name="T54" fmla="*/ 90488 w 316"/>
              <a:gd name="T55" fmla="*/ 246063 h 316"/>
              <a:gd name="T56" fmla="*/ 69056 w 316"/>
              <a:gd name="T57" fmla="*/ 238125 h 316"/>
              <a:gd name="T58" fmla="*/ 49213 w 316"/>
              <a:gd name="T59" fmla="*/ 226219 h 316"/>
              <a:gd name="T60" fmla="*/ 32544 w 316"/>
              <a:gd name="T61" fmla="*/ 210344 h 316"/>
              <a:gd name="T62" fmla="*/ 19050 w 316"/>
              <a:gd name="T63" fmla="*/ 191294 h 316"/>
              <a:gd name="T64" fmla="*/ 7938 w 316"/>
              <a:gd name="T65" fmla="*/ 171450 h 316"/>
              <a:gd name="T66" fmla="*/ 2381 w 316"/>
              <a:gd name="T67" fmla="*/ 148431 h 316"/>
              <a:gd name="T68" fmla="*/ 0 w 316"/>
              <a:gd name="T69" fmla="*/ 125413 h 3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5619750" y="445611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 b="0">
                <a:solidFill>
                  <a:srgbClr val="000000"/>
                </a:solidFill>
              </a:rPr>
              <a:t>+</a:t>
            </a:r>
            <a:endParaRPr lang="en-US" altLang="en-US"/>
          </a:p>
        </p:txBody>
      </p:sp>
      <p:sp>
        <p:nvSpPr>
          <p:cNvPr id="86035" name="Freeform 19"/>
          <p:cNvSpPr>
            <a:spLocks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125413 h 316"/>
              <a:gd name="T2" fmla="*/ 2381 w 316"/>
              <a:gd name="T3" fmla="*/ 101600 h 316"/>
              <a:gd name="T4" fmla="*/ 8731 w 316"/>
              <a:gd name="T5" fmla="*/ 79375 h 316"/>
              <a:gd name="T6" fmla="*/ 19050 w 316"/>
              <a:gd name="T7" fmla="*/ 59531 h 316"/>
              <a:gd name="T8" fmla="*/ 32544 w 316"/>
              <a:gd name="T9" fmla="*/ 40481 h 316"/>
              <a:gd name="T10" fmla="*/ 50006 w 316"/>
              <a:gd name="T11" fmla="*/ 24606 h 316"/>
              <a:gd name="T12" fmla="*/ 69056 w 316"/>
              <a:gd name="T13" fmla="*/ 11906 h 316"/>
              <a:gd name="T14" fmla="*/ 91281 w 316"/>
              <a:gd name="T15" fmla="*/ 4763 h 316"/>
              <a:gd name="T16" fmla="*/ 113506 w 316"/>
              <a:gd name="T17" fmla="*/ 0 h 316"/>
              <a:gd name="T18" fmla="*/ 137319 w 316"/>
              <a:gd name="T19" fmla="*/ 0 h 316"/>
              <a:gd name="T20" fmla="*/ 159544 w 316"/>
              <a:gd name="T21" fmla="*/ 4763 h 316"/>
              <a:gd name="T22" fmla="*/ 181769 w 316"/>
              <a:gd name="T23" fmla="*/ 11906 h 316"/>
              <a:gd name="T24" fmla="*/ 200819 w 316"/>
              <a:gd name="T25" fmla="*/ 24606 h 316"/>
              <a:gd name="T26" fmla="*/ 219075 w 316"/>
              <a:gd name="T27" fmla="*/ 40481 h 316"/>
              <a:gd name="T28" fmla="*/ 231775 w 316"/>
              <a:gd name="T29" fmla="*/ 59531 h 316"/>
              <a:gd name="T30" fmla="*/ 242094 w 316"/>
              <a:gd name="T31" fmla="*/ 79375 h 316"/>
              <a:gd name="T32" fmla="*/ 249238 w 316"/>
              <a:gd name="T33" fmla="*/ 101600 h 316"/>
              <a:gd name="T34" fmla="*/ 250825 w 316"/>
              <a:gd name="T35" fmla="*/ 125413 h 316"/>
              <a:gd name="T36" fmla="*/ 249238 w 316"/>
              <a:gd name="T37" fmla="*/ 148431 h 316"/>
              <a:gd name="T38" fmla="*/ 242094 w 316"/>
              <a:gd name="T39" fmla="*/ 169863 h 316"/>
              <a:gd name="T40" fmla="*/ 231775 w 316"/>
              <a:gd name="T41" fmla="*/ 191294 h 316"/>
              <a:gd name="T42" fmla="*/ 219075 w 316"/>
              <a:gd name="T43" fmla="*/ 210344 h 316"/>
              <a:gd name="T44" fmla="*/ 200819 w 316"/>
              <a:gd name="T45" fmla="*/ 226219 h 316"/>
              <a:gd name="T46" fmla="*/ 181769 w 316"/>
              <a:gd name="T47" fmla="*/ 238125 h 316"/>
              <a:gd name="T48" fmla="*/ 159544 w 316"/>
              <a:gd name="T49" fmla="*/ 246063 h 316"/>
              <a:gd name="T50" fmla="*/ 137319 w 316"/>
              <a:gd name="T51" fmla="*/ 250825 h 316"/>
              <a:gd name="T52" fmla="*/ 113506 w 316"/>
              <a:gd name="T53" fmla="*/ 250825 h 316"/>
              <a:gd name="T54" fmla="*/ 91281 w 316"/>
              <a:gd name="T55" fmla="*/ 246063 h 316"/>
              <a:gd name="T56" fmla="*/ 69056 w 316"/>
              <a:gd name="T57" fmla="*/ 238125 h 316"/>
              <a:gd name="T58" fmla="*/ 50006 w 316"/>
              <a:gd name="T59" fmla="*/ 226219 h 316"/>
              <a:gd name="T60" fmla="*/ 32544 w 316"/>
              <a:gd name="T61" fmla="*/ 210344 h 316"/>
              <a:gd name="T62" fmla="*/ 19050 w 316"/>
              <a:gd name="T63" fmla="*/ 191294 h 316"/>
              <a:gd name="T64" fmla="*/ 8731 w 316"/>
              <a:gd name="T65" fmla="*/ 169863 h 316"/>
              <a:gd name="T66" fmla="*/ 2381 w 316"/>
              <a:gd name="T67" fmla="*/ 148431 h 316"/>
              <a:gd name="T68" fmla="*/ 0 w 316"/>
              <a:gd name="T69" fmla="*/ 125413 h 3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6005513" y="4554538"/>
            <a:ext cx="18589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500" b="0">
                <a:solidFill>
                  <a:srgbClr val="000000"/>
                </a:solidFill>
              </a:rPr>
              <a:t>Unexpected Patterns</a:t>
            </a:r>
            <a:endParaRPr lang="en-US" altLang="en-US"/>
          </a:p>
        </p:txBody>
      </p:sp>
      <p:sp>
        <p:nvSpPr>
          <p:cNvPr id="86037" name="Freeform 21"/>
          <p:cNvSpPr>
            <a:spLocks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125413 h 316"/>
              <a:gd name="T2" fmla="*/ 2381 w 316"/>
              <a:gd name="T3" fmla="*/ 101600 h 316"/>
              <a:gd name="T4" fmla="*/ 7938 w 316"/>
              <a:gd name="T5" fmla="*/ 79375 h 316"/>
              <a:gd name="T6" fmla="*/ 19050 w 316"/>
              <a:gd name="T7" fmla="*/ 59531 h 316"/>
              <a:gd name="T8" fmla="*/ 32544 w 316"/>
              <a:gd name="T9" fmla="*/ 40481 h 316"/>
              <a:gd name="T10" fmla="*/ 49213 w 316"/>
              <a:gd name="T11" fmla="*/ 24606 h 316"/>
              <a:gd name="T12" fmla="*/ 69056 w 316"/>
              <a:gd name="T13" fmla="*/ 12700 h 316"/>
              <a:gd name="T14" fmla="*/ 90488 w 316"/>
              <a:gd name="T15" fmla="*/ 4763 h 316"/>
              <a:gd name="T16" fmla="*/ 113506 w 316"/>
              <a:gd name="T17" fmla="*/ 0 h 316"/>
              <a:gd name="T18" fmla="*/ 137319 w 316"/>
              <a:gd name="T19" fmla="*/ 0 h 316"/>
              <a:gd name="T20" fmla="*/ 159544 w 316"/>
              <a:gd name="T21" fmla="*/ 4763 h 316"/>
              <a:gd name="T22" fmla="*/ 180975 w 316"/>
              <a:gd name="T23" fmla="*/ 12700 h 316"/>
              <a:gd name="T24" fmla="*/ 200819 w 316"/>
              <a:gd name="T25" fmla="*/ 24606 h 316"/>
              <a:gd name="T26" fmla="*/ 217488 w 316"/>
              <a:gd name="T27" fmla="*/ 40481 h 316"/>
              <a:gd name="T28" fmla="*/ 231775 w 316"/>
              <a:gd name="T29" fmla="*/ 59531 h 316"/>
              <a:gd name="T30" fmla="*/ 242094 w 316"/>
              <a:gd name="T31" fmla="*/ 79375 h 316"/>
              <a:gd name="T32" fmla="*/ 249238 w 316"/>
              <a:gd name="T33" fmla="*/ 101600 h 316"/>
              <a:gd name="T34" fmla="*/ 250825 w 316"/>
              <a:gd name="T35" fmla="*/ 125413 h 316"/>
              <a:gd name="T36" fmla="*/ 249238 w 316"/>
              <a:gd name="T37" fmla="*/ 148431 h 316"/>
              <a:gd name="T38" fmla="*/ 242094 w 316"/>
              <a:gd name="T39" fmla="*/ 171450 h 316"/>
              <a:gd name="T40" fmla="*/ 231775 w 316"/>
              <a:gd name="T41" fmla="*/ 191294 h 316"/>
              <a:gd name="T42" fmla="*/ 217488 w 316"/>
              <a:gd name="T43" fmla="*/ 210344 h 316"/>
              <a:gd name="T44" fmla="*/ 200819 w 316"/>
              <a:gd name="T45" fmla="*/ 226219 h 316"/>
              <a:gd name="T46" fmla="*/ 180975 w 316"/>
              <a:gd name="T47" fmla="*/ 238125 h 316"/>
              <a:gd name="T48" fmla="*/ 159544 w 316"/>
              <a:gd name="T49" fmla="*/ 246063 h 316"/>
              <a:gd name="T50" fmla="*/ 137319 w 316"/>
              <a:gd name="T51" fmla="*/ 250825 h 316"/>
              <a:gd name="T52" fmla="*/ 113506 w 316"/>
              <a:gd name="T53" fmla="*/ 250825 h 316"/>
              <a:gd name="T54" fmla="*/ 90488 w 316"/>
              <a:gd name="T55" fmla="*/ 246063 h 316"/>
              <a:gd name="T56" fmla="*/ 69056 w 316"/>
              <a:gd name="T57" fmla="*/ 238125 h 316"/>
              <a:gd name="T58" fmla="*/ 49213 w 316"/>
              <a:gd name="T59" fmla="*/ 226219 h 316"/>
              <a:gd name="T60" fmla="*/ 32544 w 316"/>
              <a:gd name="T61" fmla="*/ 210344 h 316"/>
              <a:gd name="T62" fmla="*/ 19050 w 316"/>
              <a:gd name="T63" fmla="*/ 191294 h 316"/>
              <a:gd name="T64" fmla="*/ 7938 w 316"/>
              <a:gd name="T65" fmla="*/ 171450 h 316"/>
              <a:gd name="T66" fmla="*/ 2381 w 316"/>
              <a:gd name="T67" fmla="*/ 148431 h 316"/>
              <a:gd name="T68" fmla="*/ 0 w 316"/>
              <a:gd name="T69" fmla="*/ 125413 h 3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6038" name="Object 22"/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35" name="Bitmap Image" r:id="rId3" imgW="5695238" imgH="5638095" progId="Paint.Picture">
                  <p:embed/>
                </p:oleObj>
              </mc:Choice>
              <mc:Fallback>
                <p:oleObj name="Bitmap Image" r:id="rId3" imgW="5695238" imgH="5638095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Interestingness via Unexpectedness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Web Data (Cooley et al 2001)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Domain knowledge in the form of site structure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 smtClean="0"/>
              <a:t>Given an itemset F = {X</a:t>
            </a:r>
            <a:r>
              <a:rPr lang="en-US" altLang="en-US" baseline="-25000" smtClean="0"/>
              <a:t>1</a:t>
            </a:r>
            <a:r>
              <a:rPr lang="en-US" altLang="en-US" smtClean="0"/>
              <a:t>, X</a:t>
            </a:r>
            <a:r>
              <a:rPr lang="en-US" altLang="en-US" baseline="-25000" smtClean="0"/>
              <a:t>2</a:t>
            </a:r>
            <a:r>
              <a:rPr lang="en-US" altLang="en-US" smtClean="0"/>
              <a:t>, …, X</a:t>
            </a:r>
            <a:r>
              <a:rPr lang="en-US" altLang="en-US" baseline="-25000" smtClean="0"/>
              <a:t>k</a:t>
            </a:r>
            <a:r>
              <a:rPr lang="en-US" altLang="en-US" smtClean="0"/>
              <a:t>}  (X</a:t>
            </a:r>
            <a:r>
              <a:rPr lang="en-US" altLang="en-US" baseline="-25000" smtClean="0"/>
              <a:t>i</a:t>
            </a:r>
            <a:r>
              <a:rPr lang="en-US" altLang="en-US" smtClean="0"/>
              <a:t> : Web pages)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 smtClean="0"/>
              <a:t> L: number of links connecting the pages 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 smtClean="0"/>
              <a:t> lfactor = L / (k </a:t>
            </a:r>
            <a:r>
              <a:rPr lang="en-US" altLang="en-US" smtClean="0">
                <a:sym typeface="Symbol" pitchFamily="18" charset="2"/>
              </a:rPr>
              <a:t> k-1)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r>
              <a:rPr lang="en-US" altLang="en-US" smtClean="0">
                <a:sym typeface="Symbol" pitchFamily="18" charset="2"/>
              </a:rPr>
              <a:t> cfactor = 1 (if graph is connected), 0 (disconnected graph)</a:t>
            </a: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 smtClean="0">
                <a:sym typeface="Symbol" pitchFamily="18" charset="2"/>
              </a:rPr>
              <a:t>Structure evidence = cfactor  lfactor</a:t>
            </a:r>
          </a:p>
          <a:p>
            <a:pPr lvl="2">
              <a:lnSpc>
                <a:spcPct val="90000"/>
              </a:lnSpc>
              <a:spcAft>
                <a:spcPts val="700"/>
              </a:spcAft>
            </a:pPr>
            <a:endParaRPr lang="en-US" altLang="en-US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 smtClean="0"/>
              <a:t>Usage evidence </a:t>
            </a:r>
          </a:p>
          <a:p>
            <a:pPr lvl="1">
              <a:lnSpc>
                <a:spcPct val="90000"/>
              </a:lnSpc>
              <a:spcAft>
                <a:spcPts val="700"/>
              </a:spcAft>
              <a:buFont typeface="Arial" charset="0"/>
              <a:buNone/>
            </a:pPr>
            <a:endParaRPr lang="en-US" altLang="en-US" smtClean="0"/>
          </a:p>
          <a:p>
            <a:pPr lvl="1">
              <a:lnSpc>
                <a:spcPct val="90000"/>
              </a:lnSpc>
              <a:spcAft>
                <a:spcPts val="700"/>
              </a:spcAft>
            </a:pPr>
            <a:r>
              <a:rPr lang="en-US" altLang="en-US" smtClean="0"/>
              <a:t>Use Dempster-Shafer theory to combine domain knowledge and evidence from data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3581400" y="43434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1" name="Equation" r:id="rId3" imgW="2882900" imgH="800100" progId="Equation.3">
                  <p:embed/>
                </p:oleObj>
              </mc:Choice>
              <mc:Fallback>
                <p:oleObj name="Equation" r:id="rId3" imgW="2882900" imgH="800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Effect of Skewed Support Distribution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759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 Distribution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Many real data sets have skewed support distribution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/>
          <a:stretch>
            <a:fillRect/>
          </a:stretch>
        </p:blipFill>
        <p:spPr>
          <a:xfrm>
            <a:off x="2743200" y="1905000"/>
            <a:ext cx="5562600" cy="4271963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Support distribution of a retail data set</a:t>
            </a:r>
          </a:p>
        </p:txBody>
      </p:sp>
    </p:spTree>
    <p:extLst>
      <p:ext uri="{BB962C8B-B14F-4D97-AF65-F5344CB8AC3E}">
        <p14:creationId xmlns:p14="http://schemas.microsoft.com/office/powerpoint/2010/main" val="22176628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 of Support Distribution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to set the appropriate </a:t>
            </a:r>
            <a:r>
              <a:rPr lang="en-US" altLang="en-US" i="1" smtClean="0"/>
              <a:t>minsup</a:t>
            </a:r>
            <a:r>
              <a:rPr lang="en-US" altLang="en-US" smtClean="0"/>
              <a:t> threshold?</a:t>
            </a:r>
          </a:p>
          <a:p>
            <a:pPr lvl="1"/>
            <a:r>
              <a:rPr lang="en-US" altLang="en-US" smtClean="0"/>
              <a:t>If </a:t>
            </a:r>
            <a:r>
              <a:rPr lang="en-US" altLang="en-US" i="1" smtClean="0"/>
              <a:t>minsup</a:t>
            </a:r>
            <a:r>
              <a:rPr lang="en-US" altLang="en-US" smtClean="0"/>
              <a:t> is set too high, we could miss itemsets involving interesting rare items (e.g., expensive products)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  <a:p>
            <a:pPr lvl="1"/>
            <a:r>
              <a:rPr lang="en-US" altLang="en-US" smtClean="0"/>
              <a:t>If </a:t>
            </a:r>
            <a:r>
              <a:rPr lang="en-US" altLang="en-US" i="1" smtClean="0"/>
              <a:t>minsup</a:t>
            </a:r>
            <a:r>
              <a:rPr lang="en-US" altLang="en-US" smtClean="0"/>
              <a:t> is set too low, it is computationally expensive and the number of itemsets is very large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Using a single minimum support threshold may not be effective</a:t>
            </a:r>
          </a:p>
        </p:txBody>
      </p:sp>
    </p:spTree>
    <p:extLst>
      <p:ext uri="{BB962C8B-B14F-4D97-AF65-F5344CB8AC3E}">
        <p14:creationId xmlns:p14="http://schemas.microsoft.com/office/powerpoint/2010/main" val="33392108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Minimum Support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to apply multiple minimum supports?</a:t>
            </a:r>
          </a:p>
          <a:p>
            <a:pPr lvl="1"/>
            <a:r>
              <a:rPr lang="en-US" altLang="en-US" smtClean="0"/>
              <a:t>MS(i): minimum support for item i </a:t>
            </a:r>
          </a:p>
          <a:p>
            <a:pPr lvl="1"/>
            <a:r>
              <a:rPr lang="en-US" altLang="en-US" smtClean="0"/>
              <a:t>e.g.:     MS(Milk)=5%,   	    MS(Coke) = 3%,</a:t>
            </a:r>
            <a:br>
              <a:rPr lang="en-US" altLang="en-US" smtClean="0"/>
            </a:br>
            <a:r>
              <a:rPr lang="en-US" altLang="en-US" smtClean="0"/>
              <a:t>            MS(Broccoli)=0.1%,	    MS(Salmon)=0.5%</a:t>
            </a:r>
          </a:p>
          <a:p>
            <a:pPr lvl="1"/>
            <a:r>
              <a:rPr lang="en-US" altLang="en-US" smtClean="0"/>
              <a:t>MS({Milk, Broccoli}) = min (MS(Milk), MS(Broccoli))</a:t>
            </a:r>
            <a:br>
              <a:rPr lang="en-US" altLang="en-US" smtClean="0"/>
            </a:br>
            <a:r>
              <a:rPr lang="en-US" altLang="en-US" smtClean="0"/>
              <a:t>			          = 0.1%</a:t>
            </a:r>
          </a:p>
          <a:p>
            <a:pPr lvl="4"/>
            <a:endParaRPr lang="en-US" altLang="en-US" smtClean="0"/>
          </a:p>
          <a:p>
            <a:pPr lvl="1"/>
            <a:r>
              <a:rPr lang="en-US" altLang="en-US" smtClean="0"/>
              <a:t>Challenge: Support is no longer anti-monotone</a:t>
            </a:r>
          </a:p>
          <a:p>
            <a:pPr lvl="2"/>
            <a:r>
              <a:rPr lang="en-US" altLang="en-US" smtClean="0"/>
              <a:t>  Suppose: 	Support(Milk, Coke) = 1.5% and</a:t>
            </a:r>
            <a:br>
              <a:rPr lang="en-US" altLang="en-US" smtClean="0"/>
            </a:br>
            <a:r>
              <a:rPr lang="en-US" altLang="en-US" smtClean="0"/>
              <a:t>		Support(Milk, Coke, Broccoli) = 0.5%</a:t>
            </a:r>
          </a:p>
          <a:p>
            <a:pPr lvl="2"/>
            <a:endParaRPr lang="en-US" altLang="en-US" smtClean="0"/>
          </a:p>
          <a:p>
            <a:pPr lvl="2"/>
            <a:r>
              <a:rPr lang="en-US" altLang="en-US" smtClean="0"/>
              <a:t> {Milk,Coke} is infrequent but {Milk,Coke,Broccoli} is frequent</a:t>
            </a:r>
          </a:p>
        </p:txBody>
      </p:sp>
    </p:spTree>
    <p:extLst>
      <p:ext uri="{BB962C8B-B14F-4D97-AF65-F5344CB8AC3E}">
        <p14:creationId xmlns:p14="http://schemas.microsoft.com/office/powerpoint/2010/main" val="40785067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Minimum Support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143000" y="1066800"/>
          <a:ext cx="70866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2" name="VISIO" r:id="rId3" imgW="8560308" imgH="7225284" progId="Visio.Drawing.6">
                  <p:embed/>
                </p:oleObj>
              </mc:Choice>
              <mc:Fallback>
                <p:oleObj name="VISIO" r:id="rId3" imgW="8560308" imgH="72252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86600" cy="518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1392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Minimum Support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066800" y="1058863"/>
          <a:ext cx="70104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46" name="VISIO" r:id="rId3" imgW="8561832" imgH="7319772" progId="Visio.Drawing.6">
                  <p:embed/>
                </p:oleObj>
              </mc:Choice>
              <mc:Fallback>
                <p:oleObj name="VISIO" r:id="rId3" imgW="8561832" imgH="73197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8863"/>
                        <a:ext cx="7010400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51896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Minimum Support (Liu 1999)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Order the items according to their minimum support (in ascending order)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e.g.:     MS(Milk)=5%,   	    MS(Coke) = 3%,</a:t>
            </a:r>
            <a:br>
              <a:rPr lang="en-US" altLang="en-US" smtClean="0"/>
            </a:br>
            <a:r>
              <a:rPr lang="en-US" altLang="en-US" smtClean="0"/>
              <a:t>            MS(Broccoli)=0.1%,     MS(Salmon)=0.5%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Ordering:  Broccoli, Salmon, Coke, Milk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Need to modify Apriori such that: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L</a:t>
            </a:r>
            <a:r>
              <a:rPr lang="en-US" altLang="en-US" baseline="-25000" smtClean="0"/>
              <a:t>1 </a:t>
            </a:r>
            <a:r>
              <a:rPr lang="en-US" altLang="en-US" smtClean="0"/>
              <a:t>: set of frequent items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F</a:t>
            </a:r>
            <a:r>
              <a:rPr lang="en-US" altLang="en-US" baseline="-25000" smtClean="0"/>
              <a:t>1 </a:t>
            </a:r>
            <a:r>
              <a:rPr lang="en-US" altLang="en-US" smtClean="0"/>
              <a:t>: set of items whose support is </a:t>
            </a:r>
            <a:r>
              <a:rPr lang="en-US" altLang="en-US" smtClean="0">
                <a:sym typeface="Symbol" pitchFamily="18" charset="2"/>
              </a:rPr>
              <a:t> MS(1)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		where MS(1) is min</a:t>
            </a:r>
            <a:r>
              <a:rPr lang="en-US" altLang="en-US" baseline="-25000" smtClean="0">
                <a:sym typeface="Symbol" pitchFamily="18" charset="2"/>
              </a:rPr>
              <a:t>i</a:t>
            </a:r>
            <a:r>
              <a:rPr lang="en-US" altLang="en-US" smtClean="0">
                <a:sym typeface="Symbol" pitchFamily="18" charset="2"/>
              </a:rPr>
              <a:t>( MS(i) 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</a:t>
            </a:r>
            <a:r>
              <a:rPr lang="en-US" altLang="en-US" baseline="-25000" smtClean="0"/>
              <a:t>2 </a:t>
            </a:r>
            <a:r>
              <a:rPr lang="en-US" altLang="en-US" smtClean="0"/>
              <a:t>: candidate itemsets of size 2 is generated from F</a:t>
            </a:r>
            <a:r>
              <a:rPr lang="en-US" altLang="en-US" baseline="-25000" smtClean="0"/>
              <a:t>1</a:t>
            </a:r>
            <a:br>
              <a:rPr lang="en-US" altLang="en-US" baseline="-25000" smtClean="0"/>
            </a:br>
            <a:r>
              <a:rPr lang="en-US" altLang="en-US" baseline="-25000" smtClean="0"/>
              <a:t>          </a:t>
            </a:r>
            <a:r>
              <a:rPr lang="en-US" altLang="en-US" smtClean="0"/>
              <a:t>instead of L</a:t>
            </a:r>
            <a:r>
              <a:rPr lang="en-US" altLang="en-US" baseline="-25000" smtClean="0"/>
              <a:t>1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endParaRPr lang="en-US" altLang="en-US" baseline="-25000" smtClean="0"/>
          </a:p>
        </p:txBody>
      </p:sp>
    </p:spTree>
    <p:extLst>
      <p:ext uri="{BB962C8B-B14F-4D97-AF65-F5344CB8AC3E}">
        <p14:creationId xmlns:p14="http://schemas.microsoft.com/office/powerpoint/2010/main" val="162594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mtClean="0"/>
              <a:t>Frequent Itemset Generation Strategies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Reduce the </a:t>
            </a:r>
            <a:r>
              <a:rPr lang="en-US" altLang="en-US" smtClean="0">
                <a:solidFill>
                  <a:srgbClr val="FF0000"/>
                </a:solidFill>
              </a:rPr>
              <a:t>number of candidates</a:t>
            </a:r>
            <a:r>
              <a:rPr lang="en-US" altLang="en-US" smtClean="0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Complete search: M=2</a:t>
            </a:r>
            <a:r>
              <a:rPr lang="en-US" altLang="en-US" baseline="3000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Reduce the </a:t>
            </a:r>
            <a:r>
              <a:rPr lang="en-US" altLang="en-US" smtClean="0">
                <a:solidFill>
                  <a:srgbClr val="FF0000"/>
                </a:solidFill>
              </a:rPr>
              <a:t>number of transactions </a:t>
            </a:r>
            <a:r>
              <a:rPr lang="en-US" altLang="en-US" smtClean="0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Reduce size of N as the size of itemset increases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Used by DHP (direct hash and pruning)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Reduce the </a:t>
            </a:r>
            <a:r>
              <a:rPr lang="en-US" altLang="en-US" smtClean="0">
                <a:solidFill>
                  <a:srgbClr val="FF0000"/>
                </a:solidFill>
              </a:rPr>
              <a:t>number of comparisons</a:t>
            </a:r>
            <a:r>
              <a:rPr lang="en-US" altLang="en-US" smtClean="0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No need to match every candidate against every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80400" cy="533400"/>
          </a:xfrm>
        </p:spPr>
        <p:txBody>
          <a:bodyPr/>
          <a:lstStyle/>
          <a:p>
            <a:r>
              <a:rPr lang="en-US" altLang="en-US" smtClean="0"/>
              <a:t>Multiple Minimum Support (Liu 1999)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Modifications to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In traditional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,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 A candidate (k+1)-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is generated by merging two</a:t>
            </a:r>
            <a:br>
              <a:rPr lang="en-US" altLang="en-US" dirty="0" smtClean="0"/>
            </a:br>
            <a:r>
              <a:rPr lang="en-US" altLang="en-US" dirty="0" smtClean="0"/>
              <a:t>   frequent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of size k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 The candidate is pruned if it contains any infrequent subsets</a:t>
            </a:r>
            <a:br>
              <a:rPr lang="en-US" altLang="en-US" dirty="0" smtClean="0"/>
            </a:br>
            <a:r>
              <a:rPr lang="en-US" altLang="en-US" dirty="0" smtClean="0"/>
              <a:t>    of size k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Pruning step has to be modified: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 Prune only if subset contains the first item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 e.g.:  Candidate={Broccoli, Coke, Milk}   (ordered according to</a:t>
            </a:r>
            <a:br>
              <a:rPr lang="en-US" altLang="en-US" dirty="0" smtClean="0"/>
            </a:br>
            <a:r>
              <a:rPr lang="en-US" altLang="en-US" dirty="0" smtClean="0"/>
              <a:t>					     minimum support)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 {Broccoli, Coke} and {Broccoli, Milk} are frequent but </a:t>
            </a:r>
            <a:br>
              <a:rPr lang="en-US" altLang="en-US" dirty="0" smtClean="0"/>
            </a:br>
            <a:r>
              <a:rPr lang="en-US" altLang="en-US" dirty="0" smtClean="0"/>
              <a:t>    {Coke, Milk} is infrequent</a:t>
            </a:r>
          </a:p>
          <a:p>
            <a:pPr lvl="3">
              <a:lnSpc>
                <a:spcPct val="90000"/>
              </a:lnSpc>
            </a:pPr>
            <a:r>
              <a:rPr lang="en-US" altLang="en-US" dirty="0" smtClean="0"/>
              <a:t> Candidate is not pruned because {</a:t>
            </a:r>
            <a:r>
              <a:rPr lang="en-US" altLang="en-US" dirty="0" err="1" smtClean="0"/>
              <a:t>Coke,Milk</a:t>
            </a:r>
            <a:r>
              <a:rPr lang="en-US" altLang="en-US" dirty="0" smtClean="0"/>
              <a:t>} does not contain</a:t>
            </a:r>
            <a:br>
              <a:rPr lang="en-US" altLang="en-US" dirty="0" smtClean="0"/>
            </a:br>
            <a:r>
              <a:rPr lang="en-US" altLang="en-US" dirty="0" smtClean="0"/>
              <a:t> the first item, i.e., Broccoli.</a:t>
            </a:r>
          </a:p>
        </p:txBody>
      </p:sp>
    </p:spTree>
    <p:extLst>
      <p:ext uri="{BB962C8B-B14F-4D97-AF65-F5344CB8AC3E}">
        <p14:creationId xmlns:p14="http://schemas.microsoft.com/office/powerpoint/2010/main" val="195866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Apriori</a:t>
            </a:r>
            <a:r>
              <a:rPr lang="en-US" dirty="0" smtClean="0">
                <a:solidFill>
                  <a:srgbClr val="FF0000"/>
                </a:solidFill>
              </a:rPr>
              <a:t> Principle (6.2.1)</a:t>
            </a:r>
          </a:p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 in the </a:t>
            </a:r>
            <a:r>
              <a:rPr lang="en-US" dirty="0" err="1" smtClean="0"/>
              <a:t>Apriori</a:t>
            </a:r>
            <a:r>
              <a:rPr lang="en-US" dirty="0" smtClean="0"/>
              <a:t> Algorithm (6.2.1)</a:t>
            </a:r>
          </a:p>
          <a:p>
            <a:r>
              <a:rPr lang="en-US" dirty="0" smtClean="0"/>
              <a:t>Candidate Generation and Pruning (6.2.3)</a:t>
            </a:r>
          </a:p>
          <a:p>
            <a:r>
              <a:rPr lang="en-US" dirty="0" smtClean="0"/>
              <a:t>Support Counting (6.2.4)</a:t>
            </a:r>
          </a:p>
          <a:p>
            <a:r>
              <a:rPr lang="en-US" dirty="0" smtClean="0"/>
              <a:t>Computational Complexity (6.2.5)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9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Reducing Number of Candidates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r>
              <a:rPr lang="en-US" altLang="en-US" smtClean="0">
                <a:solidFill>
                  <a:srgbClr val="CC3300"/>
                </a:solidFill>
              </a:rPr>
              <a:t>Apriori principle</a:t>
            </a:r>
            <a:r>
              <a:rPr lang="en-US" altLang="en-US" smtClean="0"/>
              <a:t>:</a:t>
            </a:r>
          </a:p>
          <a:p>
            <a:pPr lvl="1"/>
            <a:r>
              <a:rPr lang="en-US" altLang="en-US" smtClean="0"/>
              <a:t>If an itemset is frequent, then all of its subsets must also be frequent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Apriori principle holds due to the following property of the support measure: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r>
              <a:rPr lang="en-US" altLang="en-US" smtClean="0"/>
              <a:t>Support of an itemset never exceeds the support of its subsets</a:t>
            </a:r>
          </a:p>
          <a:p>
            <a:pPr lvl="1"/>
            <a:r>
              <a:rPr lang="en-US" altLang="en-US" smtClean="0"/>
              <a:t>This is known as the </a:t>
            </a:r>
            <a:r>
              <a:rPr lang="en-US" altLang="en-US" smtClean="0">
                <a:solidFill>
                  <a:srgbClr val="CC3300"/>
                </a:solidFill>
              </a:rPr>
              <a:t>anti-monotone</a:t>
            </a:r>
            <a:r>
              <a:rPr lang="en-US" altLang="en-US" smtClean="0"/>
              <a:t> property of support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3"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620000" cy="55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kern="0" smtClean="0"/>
              <a:t>Illustrating Apriori Principle</a:t>
            </a: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94343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14343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pitchFamily="18" charset="2"/>
              </a:endParaRPr>
            </a:p>
          </p:txBody>
        </p:sp>
        <p:graphicFrame>
          <p:nvGraphicFramePr>
            <p:cNvPr id="14345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38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3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dirty="0" smtClean="0"/>
              <a:t>Illustrating </a:t>
            </a:r>
            <a:r>
              <a:rPr lang="en-US" altLang="en-US" sz="2800" dirty="0" err="1" smtClean="0"/>
              <a:t>Apriori</a:t>
            </a:r>
            <a:r>
              <a:rPr lang="en-US" altLang="en-US" sz="2800" dirty="0" smtClean="0"/>
              <a:t> Principle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14341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39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2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Principle (6.2.1)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Frequent </a:t>
            </a:r>
            <a:r>
              <a:rPr lang="en-US" dirty="0" err="1" smtClean="0">
                <a:solidFill>
                  <a:srgbClr val="FF0000"/>
                </a:solidFill>
              </a:rPr>
              <a:t>Itemset</a:t>
            </a:r>
            <a:r>
              <a:rPr lang="en-US" dirty="0" smtClean="0">
                <a:solidFill>
                  <a:srgbClr val="FF0000"/>
                </a:solidFill>
              </a:rPr>
              <a:t> Generation in the </a:t>
            </a:r>
            <a:r>
              <a:rPr lang="en-US" dirty="0" err="1" smtClean="0">
                <a:solidFill>
                  <a:srgbClr val="FF0000"/>
                </a:solidFill>
              </a:rPr>
              <a:t>Apriori</a:t>
            </a:r>
            <a:r>
              <a:rPr lang="en-US" dirty="0" smtClean="0">
                <a:solidFill>
                  <a:srgbClr val="FF0000"/>
                </a:solidFill>
              </a:rPr>
              <a:t> Algorithm (6.2.1)</a:t>
            </a:r>
          </a:p>
          <a:p>
            <a:r>
              <a:rPr lang="en-US" dirty="0" smtClean="0"/>
              <a:t>Candidate Generation and Pruning (6.2.3)</a:t>
            </a:r>
          </a:p>
          <a:p>
            <a:r>
              <a:rPr lang="en-US" dirty="0" smtClean="0"/>
              <a:t>Support Counting (6.2.4)</a:t>
            </a:r>
          </a:p>
          <a:p>
            <a:r>
              <a:rPr lang="en-US" dirty="0" smtClean="0"/>
              <a:t>Computational Complexity (6.2.5)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7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High-level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2" name="Document" r:id="rId3" imgW="2289048" imgH="2494788" progId="Word.Document.8">
                  <p:embed/>
                </p:oleObj>
              </mc:Choice>
              <mc:Fallback>
                <p:oleObj name="Document" r:id="rId3" imgW="2289048" imgH="249478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3" name="Document" r:id="rId5" imgW="3328416" imgH="2008632" progId="Word.Document.8">
                  <p:embed/>
                </p:oleObj>
              </mc:Choice>
              <mc:Fallback>
                <p:oleObj name="Document" r:id="rId5" imgW="3328416" imgH="20086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4" name="Document" r:id="rId7" imgW="3124200" imgH="841248" progId="Word.Document.8">
                  <p:embed/>
                </p:oleObj>
              </mc:Choice>
              <mc:Fallback>
                <p:oleObj name="Document" r:id="rId7" imgW="3124200" imgH="84124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ahoma" pitchFamily="34" charset="0"/>
              </a:rPr>
              <a:t>Pairs (2-itemsets)</a:t>
            </a:r>
          </a:p>
          <a:p>
            <a:endParaRPr lang="en-US" altLang="en-US" sz="1800" b="0">
              <a:latin typeface="Tahoma" pitchFamily="34" charset="0"/>
            </a:endParaRPr>
          </a:p>
          <a:p>
            <a:r>
              <a:rPr lang="en-US" altLang="en-US" sz="1800" b="0">
                <a:latin typeface="Tahoma" pitchFamily="34" charset="0"/>
              </a:rPr>
              <a:t>(No need to generate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candidates involving Coke</a:t>
            </a:r>
            <a:br>
              <a:rPr lang="en-US" altLang="en-US" sz="1800" b="0">
                <a:latin typeface="Tahoma" pitchFamily="34" charset="0"/>
              </a:rPr>
            </a:br>
            <a:r>
              <a:rPr lang="en-US" altLang="en-US" sz="1800" b="0">
                <a:latin typeface="Tahoma" pitchFamily="34" charset="0"/>
              </a:rPr>
              <a:t>or Eggs)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ahoma" pitchFamily="34" charset="0"/>
              </a:rPr>
              <a:t>Triplets (3-itemsets)</a:t>
            </a:r>
            <a:endParaRPr lang="en-US" altLang="en-US" sz="2400" b="0">
              <a:latin typeface="Times New Roman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ahoma" pitchFamily="34" charset="0"/>
              </a:rPr>
              <a:t>If every subset is considered, </a:t>
            </a:r>
          </a:p>
          <a:p>
            <a:r>
              <a:rPr lang="en-US" altLang="en-US" sz="1800" b="0">
                <a:latin typeface="Tahoma" pitchFamily="34" charset="0"/>
              </a:rPr>
              <a:t>	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1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2</a:t>
            </a:r>
            <a:r>
              <a:rPr lang="en-US" altLang="en-US" sz="1800" b="0">
                <a:latin typeface="Tahoma" pitchFamily="34" charset="0"/>
              </a:rPr>
              <a:t> + </a:t>
            </a:r>
            <a:r>
              <a:rPr lang="en-US" altLang="en-US" sz="1800" b="0" baseline="30000">
                <a:latin typeface="Tahoma" pitchFamily="34" charset="0"/>
              </a:rPr>
              <a:t>6</a:t>
            </a:r>
            <a:r>
              <a:rPr lang="en-US" altLang="en-US" sz="1800" b="0">
                <a:latin typeface="Tahoma" pitchFamily="34" charset="0"/>
              </a:rPr>
              <a:t>C</a:t>
            </a:r>
            <a:r>
              <a:rPr lang="en-US" altLang="en-US" sz="1800" b="0" baseline="-25000">
                <a:latin typeface="Tahoma" pitchFamily="34" charset="0"/>
              </a:rPr>
              <a:t>3</a:t>
            </a:r>
            <a:r>
              <a:rPr lang="en-US" altLang="en-US" sz="1800" b="0">
                <a:latin typeface="Tahoma" pitchFamily="34" charset="0"/>
              </a:rPr>
              <a:t> = 41</a:t>
            </a:r>
          </a:p>
          <a:p>
            <a:r>
              <a:rPr lang="en-US" altLang="en-US" sz="1800" b="0">
                <a:latin typeface="Tahoma" pitchFamily="34" charset="0"/>
              </a:rPr>
              <a:t>With support-based pruning,</a:t>
            </a:r>
          </a:p>
          <a:p>
            <a:r>
              <a:rPr lang="en-US" altLang="en-US" sz="1800" b="0">
                <a:latin typeface="Tahoma" pitchFamily="34" charset="0"/>
              </a:rPr>
              <a:t>	6 + 6 + 1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Apriori Algorithm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229600" cy="45148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Method: 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None/>
            </a:pPr>
            <a:endParaRPr lang="en-US" altLang="en-US" sz="2000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/>
              <a:t>Let k=1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/>
              <a:t>Generate frequent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of length 1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 smtClean="0"/>
              <a:t>Repeat until no new frequent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are identified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dirty="0" smtClean="0"/>
              <a:t>Generate length (k+1) candidate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from length k frequent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(Sec 6.2.3)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dirty="0" smtClean="0"/>
              <a:t>Prune candidate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containing subsets of length k that are infrequent (Sec 6.2.3)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dirty="0" smtClean="0"/>
              <a:t>Count the support of each candidate by scanning the DB (Sec 6.2.4)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dirty="0" smtClean="0"/>
              <a:t>Eliminate candidates that are infrequent, leaving only those that are frequent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Mining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Example of Association Rules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/>
              <a:t>{Diaper} </a:t>
            </a:r>
            <a:r>
              <a:rPr lang="en-US" altLang="en-US" sz="1800" b="0">
                <a:sym typeface="Symbol" pitchFamily="18" charset="2"/>
              </a:rPr>
              <a:t> {Beer},</a:t>
            </a:r>
            <a:br>
              <a:rPr lang="en-US" altLang="en-US" sz="1800" b="0">
                <a:sym typeface="Symbol" pitchFamily="18" charset="2"/>
              </a:rPr>
            </a:br>
            <a:r>
              <a:rPr lang="en-US" altLang="en-US" sz="1800" b="0">
                <a:sym typeface="Symbol" pitchFamily="18" charset="2"/>
              </a:rPr>
              <a:t>{Milk, Bread}  {Eggs,Coke},</a:t>
            </a:r>
            <a:br>
              <a:rPr lang="en-US" altLang="en-US" sz="1800" b="0">
                <a:sym typeface="Symbol" pitchFamily="18" charset="2"/>
              </a:rPr>
            </a:br>
            <a:r>
              <a:rPr lang="en-US" altLang="en-US" sz="1800" b="0">
                <a:sym typeface="Symbol" pitchFamily="18" charset="2"/>
              </a:rPr>
              <a:t>{Beer, Bread}  {Milk},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/>
              <a:t>Implication means co-occurrence, not causality!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Principle (6.2.1)</a:t>
            </a:r>
          </a:p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 in the </a:t>
            </a:r>
            <a:r>
              <a:rPr lang="en-US" dirty="0" err="1" smtClean="0"/>
              <a:t>Apriori</a:t>
            </a:r>
            <a:r>
              <a:rPr lang="en-US" dirty="0" smtClean="0"/>
              <a:t> Algorithm (6.2.1)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Candidate Generation and Pruning (6.2.3)</a:t>
            </a:r>
          </a:p>
          <a:p>
            <a:r>
              <a:rPr lang="en-US" dirty="0" smtClean="0"/>
              <a:t>Support Counting (6.2.4)</a:t>
            </a:r>
          </a:p>
          <a:p>
            <a:r>
              <a:rPr lang="en-US" dirty="0" smtClean="0"/>
              <a:t>Computational Complexity (6.2.5)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0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 and Pruning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</a:p>
          <a:p>
            <a:pPr lvl="1"/>
            <a:r>
              <a:rPr lang="en-US" dirty="0" smtClean="0"/>
              <a:t>Generates new candidate k-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Based on frequent (k-1)-</a:t>
            </a:r>
            <a:r>
              <a:rPr lang="en-US" dirty="0" err="1" smtClean="0"/>
              <a:t>itemsets</a:t>
            </a:r>
            <a:r>
              <a:rPr lang="en-US" dirty="0" smtClean="0"/>
              <a:t> found in previous iteration</a:t>
            </a:r>
          </a:p>
          <a:p>
            <a:endParaRPr lang="en-US" dirty="0" smtClean="0"/>
          </a:p>
          <a:p>
            <a:r>
              <a:rPr lang="en-US" dirty="0" smtClean="0"/>
              <a:t>Candidate Pruning</a:t>
            </a:r>
          </a:p>
          <a:p>
            <a:pPr lvl="1"/>
            <a:r>
              <a:rPr lang="en-US" dirty="0" smtClean="0"/>
              <a:t>Eliminate some of the candidate k-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each (k-1)</a:t>
            </a:r>
            <a:r>
              <a:rPr lang="en-US" dirty="0" err="1" smtClean="0"/>
              <a:t>itemset</a:t>
            </a:r>
            <a:r>
              <a:rPr lang="en-US" dirty="0" smtClean="0"/>
              <a:t> must be frequent</a:t>
            </a:r>
          </a:p>
          <a:p>
            <a:pPr lvl="3"/>
            <a:r>
              <a:rPr lang="en-US" dirty="0" smtClean="0"/>
              <a:t>prune otherwise</a:t>
            </a:r>
          </a:p>
          <a:p>
            <a:pPr lvl="2"/>
            <a:r>
              <a:rPr lang="en-US" dirty="0" smtClean="0"/>
              <a:t> if {</a:t>
            </a:r>
            <a:r>
              <a:rPr lang="en-US" dirty="0" err="1" smtClean="0"/>
              <a:t>a,b,c</a:t>
            </a:r>
            <a:r>
              <a:rPr lang="en-US" dirty="0" smtClean="0"/>
              <a:t>} is frequent</a:t>
            </a:r>
          </a:p>
          <a:p>
            <a:pPr lvl="3"/>
            <a:r>
              <a:rPr lang="en-US" dirty="0" smtClean="0"/>
              <a:t>{</a:t>
            </a:r>
            <a:r>
              <a:rPr lang="en-US" dirty="0" err="1" smtClean="0"/>
              <a:t>a,b</a:t>
            </a:r>
            <a:r>
              <a:rPr lang="en-US" dirty="0" smtClean="0"/>
              <a:t>}, {</a:t>
            </a:r>
            <a:r>
              <a:rPr lang="en-US" dirty="0" err="1" smtClean="0"/>
              <a:t>b,c</a:t>
            </a:r>
            <a:r>
              <a:rPr lang="en-US" dirty="0" smtClean="0"/>
              <a:t>}, and {</a:t>
            </a:r>
            <a:r>
              <a:rPr lang="en-US" dirty="0" err="1" smtClean="0"/>
              <a:t>a,c</a:t>
            </a:r>
            <a:r>
              <a:rPr lang="en-US" dirty="0" smtClean="0"/>
              <a:t>} must be frequent, why?</a:t>
            </a:r>
          </a:p>
          <a:p>
            <a:pPr lvl="3"/>
            <a:r>
              <a:rPr lang="en-US" dirty="0" smtClean="0"/>
              <a:t>If one of them is not frequent, {</a:t>
            </a:r>
            <a:r>
              <a:rPr lang="en-US" dirty="0" err="1" smtClean="0"/>
              <a:t>a,b,c</a:t>
            </a:r>
            <a:r>
              <a:rPr lang="en-US" dirty="0" smtClean="0"/>
              <a:t>} is not frequent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4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all combinations</a:t>
            </a:r>
          </a:p>
          <a:p>
            <a:endParaRPr lang="en-US" dirty="0" smtClean="0"/>
          </a:p>
          <a:p>
            <a:r>
              <a:rPr lang="en-US" dirty="0" smtClean="0"/>
              <a:t>Prune candidates without the minimum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3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Brute-force Method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9785"/>
            <a:ext cx="7086600" cy="538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1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1 </a:t>
            </a:r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436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7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1 </a:t>
            </a:r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436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0" y="1066799"/>
                <a:ext cx="283282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How to avoid both: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{Beer, Diapers}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dirty="0" smtClean="0"/>
                  <a:t> {Milk}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=</a:t>
                </a:r>
                <a:r>
                  <a:rPr lang="en-US" dirty="0" smtClean="0"/>
                  <a:t> {Beer, Diapers, Milk}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{Diapers, Milk}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dirty="0" smtClean="0"/>
                  <a:t> {Beer}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= {Diapers, Milk, Beer}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hich are the same?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66799"/>
                <a:ext cx="2832827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647" t="-300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49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1 </a:t>
            </a:r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436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6800" y="1219199"/>
                <a:ext cx="426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{Beer, Diapers}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dirty="0" smtClean="0"/>
                  <a:t> {Milk}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=</a:t>
                </a:r>
                <a:r>
                  <a:rPr lang="en-US" dirty="0" smtClean="0"/>
                  <a:t> {Beer, Diapers, Milk}</a:t>
                </a:r>
              </a:p>
              <a:p>
                <a:pPr lvl="1"/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Generated,  but not necessary, why?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19199"/>
                <a:ext cx="42672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3" t="-637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49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1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lvl="1" indent="-292100">
              <a:buSzPct val="75000"/>
              <a:buFont typeface="Monotype Sorts" pitchFamily="2" charset="2"/>
              <a:buChar char="l"/>
            </a:pPr>
            <a:r>
              <a:rPr lang="en-US" dirty="0" smtClean="0"/>
              <a:t>Consider candidate {</a:t>
            </a:r>
            <a:r>
              <a:rPr lang="en-US" dirty="0" err="1" smtClean="0"/>
              <a:t>a,b,c</a:t>
            </a:r>
            <a:r>
              <a:rPr lang="en-US" dirty="0" smtClean="0"/>
              <a:t>}</a:t>
            </a:r>
          </a:p>
          <a:p>
            <a:pPr marL="406400" lvl="2" indent="-292100">
              <a:buSzPct val="75000"/>
              <a:buFont typeface="Monotype Sorts" pitchFamily="2" charset="2"/>
              <a:buChar char="l"/>
            </a:pPr>
            <a:r>
              <a:rPr lang="en-US" dirty="0" smtClean="0">
                <a:latin typeface="+mn-lt"/>
              </a:rPr>
              <a:t>If {</a:t>
            </a:r>
            <a:r>
              <a:rPr lang="en-US" dirty="0" err="1" smtClean="0">
                <a:latin typeface="+mn-lt"/>
              </a:rPr>
              <a:t>a,b,c</a:t>
            </a:r>
            <a:r>
              <a:rPr lang="en-US" dirty="0" smtClean="0">
                <a:latin typeface="+mn-lt"/>
              </a:rPr>
              <a:t>} is frequent</a:t>
            </a:r>
          </a:p>
          <a:p>
            <a:pPr marL="1092200" lvl="3" indent="-292100">
              <a:buSzPct val="75000"/>
              <a:buFont typeface="Monotype Sorts" pitchFamily="2" charset="2"/>
              <a:buChar char="l"/>
            </a:pPr>
            <a:r>
              <a:rPr lang="en-US" dirty="0" smtClean="0">
                <a:latin typeface="+mn-lt"/>
              </a:rPr>
              <a:t>{</a:t>
            </a:r>
            <a:r>
              <a:rPr lang="en-US" dirty="0" err="1" smtClean="0">
                <a:latin typeface="+mn-lt"/>
              </a:rPr>
              <a:t>a,b</a:t>
            </a:r>
            <a:r>
              <a:rPr lang="en-US" dirty="0" smtClean="0">
                <a:latin typeface="+mn-lt"/>
              </a:rPr>
              <a:t>}, {</a:t>
            </a:r>
            <a:r>
              <a:rPr lang="en-US" dirty="0" err="1" smtClean="0">
                <a:latin typeface="+mn-lt"/>
              </a:rPr>
              <a:t>b,c</a:t>
            </a:r>
            <a:r>
              <a:rPr lang="en-US" dirty="0" smtClean="0">
                <a:latin typeface="+mn-lt"/>
              </a:rPr>
              <a:t>}, and {</a:t>
            </a:r>
            <a:r>
              <a:rPr lang="en-US" dirty="0" err="1" smtClean="0">
                <a:latin typeface="+mn-lt"/>
              </a:rPr>
              <a:t>a,c</a:t>
            </a:r>
            <a:r>
              <a:rPr lang="en-US" dirty="0" smtClean="0">
                <a:latin typeface="+mn-lt"/>
              </a:rPr>
              <a:t>} are frequent, why?</a:t>
            </a:r>
          </a:p>
          <a:p>
            <a:pPr marL="406400" lvl="2" indent="-292100">
              <a:buSzPct val="75000"/>
              <a:buFont typeface="Monotype Sorts" pitchFamily="2" charset="2"/>
              <a:buChar char="l"/>
            </a:pPr>
            <a:r>
              <a:rPr lang="en-US" dirty="0" smtClean="0"/>
              <a:t>So a is in two frequent 2-itemsets: {</a:t>
            </a:r>
            <a:r>
              <a:rPr lang="en-US" dirty="0" err="1" smtClean="0"/>
              <a:t>a,b</a:t>
            </a:r>
            <a:r>
              <a:rPr lang="en-US" dirty="0" smtClean="0"/>
              <a:t>} and {</a:t>
            </a:r>
            <a:r>
              <a:rPr lang="en-US" dirty="0" err="1" smtClean="0"/>
              <a:t>a,c</a:t>
            </a:r>
            <a:r>
              <a:rPr lang="en-US" dirty="0" smtClean="0"/>
              <a:t>}</a:t>
            </a:r>
          </a:p>
          <a:p>
            <a:pPr marL="1092200" lvl="3" indent="-292100">
              <a:buSzPct val="75000"/>
              <a:buFont typeface="Monotype Sorts" pitchFamily="2" charset="2"/>
              <a:buChar char="l"/>
            </a:pPr>
            <a:r>
              <a:rPr lang="en-US" dirty="0" smtClean="0">
                <a:latin typeface="+mn-lt"/>
              </a:rPr>
              <a:t>and so are b and c</a:t>
            </a:r>
          </a:p>
          <a:p>
            <a:endParaRPr lang="en-US" dirty="0" smtClean="0"/>
          </a:p>
          <a:p>
            <a:r>
              <a:rPr lang="en-US" dirty="0" smtClean="0"/>
              <a:t>Pruning:</a:t>
            </a:r>
          </a:p>
          <a:p>
            <a:pPr lvl="1"/>
            <a:r>
              <a:rPr lang="en-US" dirty="0" smtClean="0"/>
              <a:t>Each item must be in at least k-1 of the frequent (k-1) </a:t>
            </a:r>
            <a:r>
              <a:rPr lang="en-US" dirty="0" err="1" smtClean="0"/>
              <a:t>itemsets</a:t>
            </a:r>
            <a:endParaRPr lang="en-US" dirty="0" smtClean="0"/>
          </a:p>
          <a:p>
            <a:pPr lvl="1"/>
            <a:r>
              <a:rPr lang="en-US" dirty="0" smtClean="0"/>
              <a:t>Consider candidate {</a:t>
            </a:r>
            <a:r>
              <a:rPr lang="en-US" dirty="0" err="1" smtClean="0"/>
              <a:t>a,b,c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a must be in at least two frequent 2-itemsets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b ... and c …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4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1 </a:t>
            </a:r>
            <a:r>
              <a:rPr lang="en-US" dirty="0" smtClean="0"/>
              <a:t>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924800" cy="436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3825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number of frequent 2-itemsets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Beer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Bread </a:t>
            </a:r>
            <a:r>
              <a:rPr lang="en-US" dirty="0" smtClean="0">
                <a:sym typeface="Wingdings" panose="05000000000000000000" pitchFamily="2" charset="2"/>
              </a:rPr>
              <a:t> 2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Diapers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Milk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{Beer, Diapers, Milk} cannot be frequent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runed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 did the other two</a:t>
            </a:r>
          </a:p>
        </p:txBody>
      </p:sp>
    </p:spTree>
    <p:extLst>
      <p:ext uri="{BB962C8B-B14F-4D97-AF65-F5344CB8AC3E}">
        <p14:creationId xmlns:p14="http://schemas.microsoft.com/office/powerpoint/2010/main" val="829512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k-1 </a:t>
            </a:r>
            <a:r>
              <a:rPr lang="en-US" dirty="0" smtClean="0"/>
              <a:t>Method</a:t>
            </a:r>
            <a:r>
              <a:rPr lang="en-US" baseline="-25000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20333" cy="48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75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</p:spPr>
        <p:txBody>
          <a:bodyPr/>
          <a:lstStyle/>
          <a:p>
            <a:pPr marL="342900" indent="-342900"/>
            <a:r>
              <a:rPr lang="en-US" altLang="en-US" sz="2000" b="1" smtClean="0"/>
              <a:t>Itemset</a:t>
            </a:r>
          </a:p>
          <a:p>
            <a:pPr marL="742950" lvl="1" indent="-285750"/>
            <a:r>
              <a:rPr lang="en-US" altLang="en-US" sz="1800" smtClean="0"/>
              <a:t>A collection of one or more items</a:t>
            </a:r>
          </a:p>
          <a:p>
            <a:pPr marL="1143000" lvl="2" indent="-228600"/>
            <a:r>
              <a:rPr lang="en-US" altLang="en-US" sz="1600" smtClean="0"/>
              <a:t>Example: {Milk, Bread, Diaper}</a:t>
            </a:r>
          </a:p>
          <a:p>
            <a:pPr marL="742950" lvl="1" indent="-285750"/>
            <a:r>
              <a:rPr lang="en-US" altLang="en-US" sz="1800" smtClean="0"/>
              <a:t>k-itemset</a:t>
            </a:r>
          </a:p>
          <a:p>
            <a:pPr marL="1143000" lvl="2" indent="-228600"/>
            <a:r>
              <a:rPr lang="en-US" altLang="en-US" sz="1600" smtClean="0"/>
              <a:t>An itemset that contains k items</a:t>
            </a:r>
            <a:endParaRPr lang="en-US" altLang="en-US" sz="1600" b="1" smtClean="0"/>
          </a:p>
          <a:p>
            <a:pPr marL="342900" indent="-342900"/>
            <a:r>
              <a:rPr lang="en-US" altLang="en-US" sz="2000" b="1" smtClean="0"/>
              <a:t>Support count (</a:t>
            </a:r>
            <a:r>
              <a:rPr lang="en-US" altLang="en-US" sz="2000" b="1" smtClean="0">
                <a:sym typeface="Symbol" pitchFamily="18" charset="2"/>
              </a:rPr>
              <a:t>)</a:t>
            </a:r>
          </a:p>
          <a:p>
            <a:pPr marL="742950" lvl="1" indent="-285750"/>
            <a:r>
              <a:rPr lang="en-US" altLang="en-US" sz="1800" smtClean="0"/>
              <a:t>Frequency of occurrence of an itemset</a:t>
            </a:r>
          </a:p>
          <a:p>
            <a:pPr marL="742950" lvl="1" indent="-285750"/>
            <a:r>
              <a:rPr lang="en-US" altLang="en-US" sz="1800" smtClean="0"/>
              <a:t>E.g.   </a:t>
            </a:r>
            <a:r>
              <a:rPr lang="en-US" altLang="en-US" sz="1800" smtClean="0">
                <a:sym typeface="Symbol" pitchFamily="18" charset="2"/>
              </a:rPr>
              <a:t>({Milk, Bread,Diaper}) = 2 </a:t>
            </a:r>
            <a:endParaRPr lang="en-US" altLang="en-US" sz="1800" smtClean="0"/>
          </a:p>
          <a:p>
            <a:pPr marL="342900" indent="-342900"/>
            <a:r>
              <a:rPr lang="en-US" altLang="en-US" sz="2000" b="1" smtClean="0"/>
              <a:t>Support</a:t>
            </a:r>
          </a:p>
          <a:p>
            <a:pPr marL="742950" lvl="1" indent="-285750"/>
            <a:r>
              <a:rPr lang="en-US" altLang="en-US" sz="1800" smtClean="0"/>
              <a:t>Fraction of transactions that contain an itemset</a:t>
            </a:r>
          </a:p>
          <a:p>
            <a:pPr marL="742950" lvl="1" indent="-285750"/>
            <a:r>
              <a:rPr lang="en-US" altLang="en-US" sz="1800" smtClean="0"/>
              <a:t>E.g.   s({Milk, Bread, Diaper}) = 2/5</a:t>
            </a:r>
          </a:p>
          <a:p>
            <a:pPr marL="342900" indent="-342900"/>
            <a:r>
              <a:rPr lang="en-US" altLang="en-US" sz="2000" b="1" smtClean="0"/>
              <a:t>Frequent Itemset</a:t>
            </a:r>
          </a:p>
          <a:p>
            <a:pPr marL="742950" lvl="1" indent="-285750"/>
            <a:r>
              <a:rPr lang="en-US" altLang="en-US" sz="1800" smtClean="0"/>
              <a:t>An itemset whose support is greater than or equal to a </a:t>
            </a:r>
            <a:r>
              <a:rPr lang="en-US" altLang="en-US" sz="1800" i="1" smtClean="0"/>
              <a:t>minsup</a:t>
            </a:r>
            <a:r>
              <a:rPr lang="en-US" altLang="en-US" sz="1800" smtClean="0"/>
              <a:t> threshold</a:t>
            </a:r>
          </a:p>
        </p:txBody>
      </p:sp>
      <p:graphicFrame>
        <p:nvGraphicFramePr>
          <p:cNvPr id="4100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k-1 </a:t>
            </a:r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{a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a</a:t>
                </a:r>
                <a:r>
                  <a:rPr lang="en-US" baseline="-25000" dirty="0" smtClean="0"/>
                  <a:t>k-2 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k-1</a:t>
                </a:r>
                <a:r>
                  <a:rPr lang="en-US" dirty="0" smtClean="0"/>
                  <a:t>}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dirty="0" smtClean="0"/>
                  <a:t> {b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b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b</a:t>
                </a:r>
                <a:r>
                  <a:rPr lang="en-US" baseline="-25000" dirty="0" smtClean="0"/>
                  <a:t>k-2 , </a:t>
                </a:r>
                <a:r>
                  <a:rPr lang="en-US" dirty="0" smtClean="0">
                    <a:solidFill>
                      <a:srgbClr val="0C6D9C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0C6D9C"/>
                    </a:solidFill>
                  </a:rPr>
                  <a:t>k-1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f 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, a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 = b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 , … ,  a</a:t>
                </a:r>
                <a:r>
                  <a:rPr lang="en-US" baseline="-25000" dirty="0" smtClean="0"/>
                  <a:t>k-2</a:t>
                </a:r>
                <a:r>
                  <a:rPr lang="en-US" dirty="0" smtClean="0"/>
                  <a:t> = b</a:t>
                </a:r>
                <a:r>
                  <a:rPr lang="en-US" baseline="-25000" dirty="0" smtClean="0"/>
                  <a:t>k-2 </a:t>
                </a:r>
              </a:p>
              <a:p>
                <a:pPr lvl="1"/>
                <a:r>
                  <a:rPr lang="en-US" dirty="0" smtClean="0"/>
                  <a:t>but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k-1  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0C6D9C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0C6D9C"/>
                    </a:solidFill>
                  </a:rPr>
                  <a:t>k-1</a:t>
                </a:r>
                <a:endParaRPr lang="en-US" dirty="0"/>
              </a:p>
              <a:p>
                <a:pPr lvl="1"/>
                <a:r>
                  <a:rPr lang="en-US" dirty="0" smtClean="0"/>
                  <a:t>{a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a</a:t>
                </a:r>
                <a:r>
                  <a:rPr lang="en-US" baseline="-25000" dirty="0" smtClean="0"/>
                  <a:t>k-2,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k-1</a:t>
                </a:r>
                <a:r>
                  <a:rPr lang="en-US" baseline="-25000" dirty="0" smtClean="0"/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k-1</a:t>
                </a:r>
                <a:r>
                  <a:rPr lang="en-US" dirty="0" smtClean="0"/>
                  <a:t>}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016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k-1 </a:t>
            </a:r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{a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a</a:t>
                </a:r>
                <a:r>
                  <a:rPr lang="en-US" baseline="-25000" dirty="0" smtClean="0"/>
                  <a:t>k-2 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k-1</a:t>
                </a:r>
                <a:r>
                  <a:rPr lang="en-US" dirty="0" smtClean="0"/>
                  <a:t>} x {b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b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b</a:t>
                </a:r>
                <a:r>
                  <a:rPr lang="en-US" baseline="-25000" dirty="0" smtClean="0"/>
                  <a:t>k-2 , </a:t>
                </a:r>
                <a:r>
                  <a:rPr lang="en-US" dirty="0" smtClean="0">
                    <a:solidFill>
                      <a:srgbClr val="0C6D9C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0C6D9C"/>
                    </a:solidFill>
                  </a:rPr>
                  <a:t>k-1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, a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 = b</a:t>
                </a:r>
                <a:r>
                  <a:rPr lang="en-US" baseline="-25000" dirty="0"/>
                  <a:t>2</a:t>
                </a:r>
                <a:r>
                  <a:rPr lang="en-US" dirty="0" smtClean="0"/>
                  <a:t> , … ,  a</a:t>
                </a:r>
                <a:r>
                  <a:rPr lang="en-US" baseline="-25000" dirty="0" smtClean="0"/>
                  <a:t>k-2</a:t>
                </a:r>
                <a:r>
                  <a:rPr lang="en-US" dirty="0" smtClean="0"/>
                  <a:t> = b</a:t>
                </a:r>
                <a:r>
                  <a:rPr lang="en-US" baseline="-25000" dirty="0" smtClean="0"/>
                  <a:t>k-2 </a:t>
                </a:r>
              </a:p>
              <a:p>
                <a:pPr lvl="1"/>
                <a:r>
                  <a:rPr lang="en-US" dirty="0" smtClean="0"/>
                  <a:t>but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k-1  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0C6D9C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0C6D9C"/>
                    </a:solidFill>
                  </a:rPr>
                  <a:t>k-1</a:t>
                </a:r>
                <a:endParaRPr lang="en-US" dirty="0"/>
              </a:p>
              <a:p>
                <a:pPr lvl="1"/>
                <a:r>
                  <a:rPr lang="en-US" dirty="0" smtClean="0"/>
                  <a:t>{a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…, a</a:t>
                </a:r>
                <a:r>
                  <a:rPr lang="en-US" baseline="-25000" dirty="0" smtClean="0"/>
                  <a:t>k-2,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k-1</a:t>
                </a:r>
                <a:r>
                  <a:rPr lang="en-US" baseline="-25000" dirty="0" smtClean="0"/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k-1</a:t>
                </a:r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Example</a:t>
                </a:r>
              </a:p>
              <a:p>
                <a:pPr lvl="1"/>
                <a:r>
                  <a:rPr lang="en-US" dirty="0" smtClean="0"/>
                  <a:t>{Bread,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Diapers</a:t>
                </a:r>
                <a:r>
                  <a:rPr lang="en-US" dirty="0" smtClean="0"/>
                  <a:t>} x {Bread,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Milk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{Bread,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Diapers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Milk</a:t>
                </a:r>
                <a:r>
                  <a:rPr lang="en-US" dirty="0" smtClean="0"/>
                  <a:t>}</a:t>
                </a:r>
                <a:endParaRPr lang="en-US" dirty="0"/>
              </a:p>
              <a:p>
                <a:r>
                  <a:rPr lang="en-US" dirty="0" smtClean="0"/>
                  <a:t>Consider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Beer</a:t>
                </a:r>
                <a:r>
                  <a:rPr lang="en-US" dirty="0" smtClean="0"/>
                  <a:t>, Diapers} and {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Diapers</a:t>
                </a:r>
                <a:r>
                  <a:rPr lang="en-US" dirty="0" smtClean="0"/>
                  <a:t>, Milk} not merged</a:t>
                </a:r>
              </a:p>
              <a:p>
                <a:pPr lvl="1"/>
                <a:r>
                  <a:rPr lang="en-US" dirty="0" smtClean="0"/>
                  <a:t>If {Beer, Diapers, Milk} were a candidate</a:t>
                </a:r>
              </a:p>
              <a:p>
                <a:pPr lvl="2"/>
                <a:r>
                  <a:rPr lang="en-US" dirty="0" smtClean="0"/>
                  <a:t>Would have been merged from {Beer, Diapers} and {Beer, Milk}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1294" b="-6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91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k-1 </a:t>
            </a:r>
            <a:r>
              <a:rPr lang="en-US" dirty="0" smtClean="0"/>
              <a:t>Method</a:t>
            </a:r>
            <a:r>
              <a:rPr lang="en-US" baseline="-25000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20333" cy="48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0" y="2286000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{Bread,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Diapers</a:t>
                </a:r>
                <a:r>
                  <a:rPr lang="en-US" dirty="0" smtClean="0"/>
                  <a:t>}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dirty="0" smtClean="0"/>
                  <a:t> {Bread,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Milk</a:t>
                </a:r>
                <a:r>
                  <a:rPr lang="en-US" dirty="0" smtClean="0"/>
                  <a:t>}</a:t>
                </a:r>
              </a:p>
              <a:p>
                <a:r>
                  <a:rPr lang="en-US" dirty="0" smtClean="0"/>
                  <a:t>= {Bread,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Diapers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Milk</a:t>
                </a:r>
                <a:r>
                  <a:rPr lang="en-US" dirty="0" smtClean="0"/>
                  <a:t>}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286000"/>
                <a:ext cx="4572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67" t="-116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687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k-1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Pruning</a:t>
            </a:r>
          </a:p>
          <a:p>
            <a:pPr lvl="1"/>
            <a:r>
              <a:rPr lang="en-US" dirty="0" smtClean="0"/>
              <a:t>{a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k-2,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k-1</a:t>
            </a:r>
            <a:r>
              <a:rPr lang="en-US" baseline="-25000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k-1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Already checked, why?</a:t>
            </a:r>
          </a:p>
          <a:p>
            <a:pPr lvl="2"/>
            <a:r>
              <a:rPr lang="en-US" dirty="0" smtClean="0"/>
              <a:t>{a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k-2,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k-1          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{a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k-2,         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k-1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Need to check</a:t>
            </a:r>
          </a:p>
          <a:p>
            <a:pPr lvl="2"/>
            <a:r>
              <a:rPr lang="en-US" dirty="0" smtClean="0"/>
              <a:t>{a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…,       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k-1</a:t>
            </a:r>
            <a:r>
              <a:rPr lang="en-US" baseline="-25000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k-1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{a</a:t>
            </a:r>
            <a:r>
              <a:rPr lang="en-US" baseline="-25000" dirty="0" smtClean="0"/>
              <a:t>1</a:t>
            </a:r>
            <a:r>
              <a:rPr lang="en-US" dirty="0" smtClean="0"/>
              <a:t>,       …, a</a:t>
            </a:r>
            <a:r>
              <a:rPr lang="en-US" baseline="-25000" dirty="0" smtClean="0"/>
              <a:t>k-2,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k-1</a:t>
            </a:r>
            <a:r>
              <a:rPr lang="en-US" baseline="-25000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k-1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{      a</a:t>
            </a:r>
            <a:r>
              <a:rPr lang="en-US" baseline="-25000" dirty="0" smtClean="0"/>
              <a:t>2</a:t>
            </a:r>
            <a:r>
              <a:rPr lang="en-US" dirty="0" smtClean="0"/>
              <a:t>, …, a</a:t>
            </a:r>
            <a:r>
              <a:rPr lang="en-US" baseline="-25000" dirty="0" smtClean="0"/>
              <a:t>k-2,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k-1</a:t>
            </a:r>
            <a:r>
              <a:rPr lang="en-US" baseline="-25000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baseline="-25000" dirty="0" smtClean="0">
                <a:solidFill>
                  <a:srgbClr val="0070C0"/>
                </a:solidFill>
              </a:rPr>
              <a:t>k-1</a:t>
            </a:r>
            <a:r>
              <a:rPr lang="en-US" dirty="0" smtClean="0"/>
              <a:t>}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49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k-1</a:t>
            </a:r>
            <a:r>
              <a:rPr lang="en-US" dirty="0" smtClean="0"/>
              <a:t> x F</a:t>
            </a:r>
            <a:r>
              <a:rPr lang="en-US" baseline="-25000" dirty="0" smtClean="0"/>
              <a:t>k-1 </a:t>
            </a:r>
            <a:r>
              <a:rPr lang="en-US" dirty="0" smtClean="0"/>
              <a:t>Method</a:t>
            </a:r>
            <a:r>
              <a:rPr lang="en-US" baseline="-25000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20333" cy="48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1200" y="2133600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Check {Diapers, Milk}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frequent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pruned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7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Principle (6.2.1)</a:t>
            </a:r>
          </a:p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 in the </a:t>
            </a:r>
            <a:r>
              <a:rPr lang="en-US" dirty="0" err="1" smtClean="0"/>
              <a:t>Apriori</a:t>
            </a:r>
            <a:r>
              <a:rPr lang="en-US" dirty="0" smtClean="0"/>
              <a:t> Algorithm (6.2.1)</a:t>
            </a:r>
          </a:p>
          <a:p>
            <a:r>
              <a:rPr lang="en-US" dirty="0" smtClean="0"/>
              <a:t>Candidate Generation and Pruning (6.2.3)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Support Counting (6.2.4)</a:t>
            </a:r>
          </a:p>
          <a:p>
            <a:r>
              <a:rPr lang="en-US" dirty="0" smtClean="0"/>
              <a:t>Computational Complexity (6.2.5)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76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Reducing Number of Comparisons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Scan the database of transactions to determine the support of each candidate itemset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9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 smtClean="0"/>
              <a:t>Generate Hash Tree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18446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2 3 4</a:t>
              </a:r>
            </a:p>
            <a:p>
              <a:r>
                <a:rPr lang="en-US" altLang="en-US" sz="2000" b="0">
                  <a:latin typeface="Times New Roman" charset="0"/>
                </a:rPr>
                <a:t>5 6 7</a:t>
              </a:r>
            </a:p>
          </p:txBody>
        </p:sp>
        <p:sp>
          <p:nvSpPr>
            <p:cNvPr id="18450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1 4 5</a:t>
              </a:r>
            </a:p>
          </p:txBody>
        </p:sp>
        <p:sp>
          <p:nvSpPr>
            <p:cNvPr id="18452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1 3 6</a:t>
              </a:r>
            </a:p>
          </p:txBody>
        </p:sp>
        <p:sp>
          <p:nvSpPr>
            <p:cNvPr id="18455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1 2 4</a:t>
              </a:r>
            </a:p>
            <a:p>
              <a:r>
                <a:rPr lang="en-US" altLang="en-US" sz="2000" b="0">
                  <a:latin typeface="Times New Roman" charset="0"/>
                </a:rPr>
                <a:t>4 5 7</a:t>
              </a:r>
            </a:p>
          </p:txBody>
        </p:sp>
        <p:sp>
          <p:nvSpPr>
            <p:cNvPr id="18457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1 2 5</a:t>
              </a:r>
            </a:p>
            <a:p>
              <a:r>
                <a:rPr lang="en-US" altLang="en-US" sz="2000" b="0">
                  <a:latin typeface="Times New Roman" charset="0"/>
                </a:rPr>
                <a:t>4 5 8</a:t>
              </a:r>
            </a:p>
          </p:txBody>
        </p:sp>
        <p:sp>
          <p:nvSpPr>
            <p:cNvPr id="18459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1 5 9</a:t>
              </a:r>
            </a:p>
          </p:txBody>
        </p:sp>
        <p:sp>
          <p:nvSpPr>
            <p:cNvPr id="18461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3 4 5</a:t>
              </a:r>
            </a:p>
          </p:txBody>
        </p:sp>
        <p:sp>
          <p:nvSpPr>
            <p:cNvPr id="18463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3 5 6</a:t>
              </a:r>
            </a:p>
            <a:p>
              <a:r>
                <a:rPr lang="en-US" altLang="en-US" sz="2000" b="0">
                  <a:latin typeface="Times New Roman" charset="0"/>
                </a:rPr>
                <a:t>3 5 7</a:t>
              </a:r>
            </a:p>
            <a:p>
              <a:r>
                <a:rPr lang="en-US" altLang="en-US" sz="2000" b="0">
                  <a:latin typeface="Times New Roman" charset="0"/>
                </a:rPr>
                <a:t>6 8 9</a:t>
              </a:r>
            </a:p>
          </p:txBody>
        </p:sp>
        <p:sp>
          <p:nvSpPr>
            <p:cNvPr id="18465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3 6 7</a:t>
              </a:r>
            </a:p>
            <a:p>
              <a:r>
                <a:rPr lang="en-US" altLang="en-US" sz="2000" b="0">
                  <a:latin typeface="Times New Roman" charset="0"/>
                </a:rPr>
                <a:t>3 6 8</a:t>
              </a:r>
            </a:p>
          </p:txBody>
        </p:sp>
      </p:grpSp>
      <p:grpSp>
        <p:nvGrpSpPr>
          <p:cNvPr id="18436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18438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1,4,7</a:t>
              </a:r>
            </a:p>
          </p:txBody>
        </p:sp>
        <p:sp>
          <p:nvSpPr>
            <p:cNvPr id="18441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2,5,8</a:t>
              </a:r>
            </a:p>
          </p:txBody>
        </p:sp>
        <p:sp>
          <p:nvSpPr>
            <p:cNvPr id="18442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3,6,9</a:t>
              </a:r>
            </a:p>
          </p:txBody>
        </p:sp>
        <p:sp>
          <p:nvSpPr>
            <p:cNvPr id="18444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solidFill>
                    <a:schemeClr val="hlink"/>
                  </a:solidFill>
                  <a:latin typeface="Times New Roman" charset="0"/>
                </a:rPr>
                <a:t>Hash function</a:t>
              </a:r>
            </a:p>
          </p:txBody>
        </p:sp>
        <p:sp>
          <p:nvSpPr>
            <p:cNvPr id="18445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437" name="Text Box 34"/>
          <p:cNvSpPr txBox="1">
            <a:spLocks noChangeArrowheads="1"/>
          </p:cNvSpPr>
          <p:nvPr/>
        </p:nvSpPr>
        <p:spPr bwMode="auto">
          <a:xfrm>
            <a:off x="457200" y="1066800"/>
            <a:ext cx="83058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/>
              <a:t>Consider </a:t>
            </a:r>
            <a:r>
              <a:rPr lang="en-US" altLang="en-US" sz="1800" dirty="0"/>
              <a:t>15 candidate </a:t>
            </a:r>
            <a:r>
              <a:rPr lang="en-US" altLang="en-US" sz="1800" dirty="0" err="1"/>
              <a:t>itemsets</a:t>
            </a:r>
            <a:r>
              <a:rPr lang="en-US" altLang="en-US" sz="1800" dirty="0"/>
              <a:t> of length 3: 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{1 4 5}, {1 2 4}, {4 5 7}, {1 2 5}, {4 5 8}, {1 5 9}, {1 3 6}, {2 3 4}, {5 6 7}, {3 4 5}, {3 5 6}, {3 5 7}, {6 8 9}, {3 6 7}, {3 6 8}</a:t>
            </a:r>
            <a:endParaRPr lang="en-US" altLang="en-US" sz="800" dirty="0"/>
          </a:p>
          <a:p>
            <a:pPr>
              <a:spcBef>
                <a:spcPct val="50000"/>
              </a:spcBef>
            </a:pPr>
            <a:r>
              <a:rPr lang="en-US" altLang="en-US" sz="1800" dirty="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Max leaf size: max number of </a:t>
            </a:r>
            <a:r>
              <a:rPr lang="en-US" altLang="en-US" sz="1800" dirty="0" err="1"/>
              <a:t>itemsets</a:t>
            </a:r>
            <a:r>
              <a:rPr lang="en-US" altLang="en-US" sz="1800" dirty="0"/>
              <a:t> stored in a leaf node (if number of candidate </a:t>
            </a:r>
            <a:r>
              <a:rPr lang="en-US" altLang="en-US" sz="1800" dirty="0" err="1"/>
              <a:t>itemsets</a:t>
            </a:r>
            <a:r>
              <a:rPr lang="en-US" altLang="en-US" sz="1800" dirty="0"/>
              <a:t> exceeds max leaf </a:t>
            </a:r>
            <a:r>
              <a:rPr lang="en-US" altLang="en-US" sz="1800" dirty="0" smtClean="0"/>
              <a:t>size (e.g. 3), </a:t>
            </a:r>
            <a:r>
              <a:rPr lang="en-US" altLang="en-US" sz="1800" dirty="0"/>
              <a:t>split the node)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Discovery: Hash tree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800" b="0">
              <a:latin typeface="Wingdings" pitchFamily="2" charset="2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19476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19556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7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8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7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19553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4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5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8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19550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1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2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9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19547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8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9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0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19544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45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6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1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19541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42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3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2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19538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39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3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19536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37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5 9</a:t>
                </a:r>
              </a:p>
            </p:txBody>
          </p:sp>
        </p:grpSp>
        <p:grpSp>
          <p:nvGrpSpPr>
            <p:cNvPr id="19484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19534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35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9485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19532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33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r>
                  <a:rPr lang="en-US" altLang="en-US" sz="2000" b="0">
                    <a:latin typeface="Times New Roman" charset="0"/>
                  </a:rPr>
                  <a:t> 3 6</a:t>
                </a:r>
              </a:p>
            </p:txBody>
          </p:sp>
        </p:grpSp>
        <p:grpSp>
          <p:nvGrpSpPr>
            <p:cNvPr id="19486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19530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31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4</a:t>
                </a:r>
                <a:r>
                  <a:rPr lang="en-US" altLang="en-US" sz="2000" b="0">
                    <a:latin typeface="Times New Roman" charset="0"/>
                  </a:rPr>
                  <a:t> 5</a:t>
                </a:r>
              </a:p>
            </p:txBody>
          </p:sp>
        </p:grpSp>
        <p:grpSp>
          <p:nvGrpSpPr>
            <p:cNvPr id="19487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19524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9528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2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19525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952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2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19488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19514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19518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19522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9523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19519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1952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952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19515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19516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1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19489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19508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9512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1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19509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9510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1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19490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19502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9506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</a:p>
              </p:txBody>
            </p:sp>
          </p:grpSp>
          <p:grpSp>
            <p:nvGrpSpPr>
              <p:cNvPr id="19503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9504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7</a:t>
                  </a:r>
                </a:p>
              </p:txBody>
            </p:sp>
          </p:grpSp>
        </p:grpSp>
        <p:grpSp>
          <p:nvGrpSpPr>
            <p:cNvPr id="19491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19496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19500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01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1</a:t>
                  </a:r>
                  <a:r>
                    <a:rPr lang="en-US" altLang="en-US" sz="2000" b="0">
                      <a:latin typeface="Times New Roman" charset="0"/>
                    </a:rPr>
                    <a:t> 2 5</a:t>
                  </a:r>
                </a:p>
              </p:txBody>
            </p:sp>
          </p:grpSp>
          <p:grpSp>
            <p:nvGrpSpPr>
              <p:cNvPr id="19497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19498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9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4</a:t>
                  </a:r>
                  <a:r>
                    <a:rPr lang="en-US" altLang="en-US" sz="2000" b="0">
                      <a:latin typeface="Times New Roman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19492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19493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94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61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19473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4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1,4,7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1946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1946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946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19470" name="Text Box 100"/>
          <p:cNvSpPr txBox="1">
            <a:spLocks noChangeArrowheads="1"/>
          </p:cNvSpPr>
          <p:nvPr/>
        </p:nvSpPr>
        <p:spPr bwMode="auto">
          <a:xfrm>
            <a:off x="373938" y="4611687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>
                <a:solidFill>
                  <a:srgbClr val="0C6D9C"/>
                </a:solidFill>
              </a:rPr>
              <a:t>Hash on 1, 4 or 7</a:t>
            </a:r>
            <a:endParaRPr lang="en-US" altLang="en-US" sz="2000" b="0" dirty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19471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9472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2023" y="4132559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131050" y="3022996"/>
            <a:ext cx="1930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7064375" y="1781175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746250" y="1889125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Discovery: Hash tree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800" b="0">
              <a:latin typeface="Wingdings" pitchFamily="2" charset="2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2050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20581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2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2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20578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9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20575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7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4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20572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3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4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5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20569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70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1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6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2056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7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20563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4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5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8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20561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2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5</a:t>
                </a:r>
                <a:r>
                  <a:rPr lang="en-US" altLang="en-US" sz="2000" b="0">
                    <a:latin typeface="Times New Roman" charset="0"/>
                  </a:rPr>
                  <a:t> 9</a:t>
                </a:r>
              </a:p>
            </p:txBody>
          </p:sp>
        </p:grpSp>
        <p:grpSp>
          <p:nvGrpSpPr>
            <p:cNvPr id="20509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2055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6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20510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20557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8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1 3 6</a:t>
                </a:r>
              </a:p>
            </p:txBody>
          </p:sp>
        </p:grpSp>
        <p:grpSp>
          <p:nvGrpSpPr>
            <p:cNvPr id="20511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2055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5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3 4 5</a:t>
                </a:r>
              </a:p>
            </p:txBody>
          </p:sp>
        </p:grpSp>
        <p:grpSp>
          <p:nvGrpSpPr>
            <p:cNvPr id="20512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20549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055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3 6 7</a:t>
                  </a:r>
                </a:p>
              </p:txBody>
            </p:sp>
          </p:grpSp>
          <p:grpSp>
            <p:nvGrpSpPr>
              <p:cNvPr id="20550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0551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5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20513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2053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20543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2054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054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20544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2054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054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5</a:t>
                    </a:r>
                    <a:r>
                      <a:rPr lang="en-US" altLang="en-US" sz="2000" b="0">
                        <a:latin typeface="Times New Roman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2054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2054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4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  <a:r>
                    <a:rPr lang="en-US" altLang="en-US" sz="2000" b="0">
                      <a:latin typeface="Times New Roman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20514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20533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053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3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3 4</a:t>
                  </a:r>
                </a:p>
              </p:txBody>
            </p:sp>
          </p:grpSp>
          <p:grpSp>
            <p:nvGrpSpPr>
              <p:cNvPr id="20534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0535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3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20515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2052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0531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3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4</a:t>
                  </a:r>
                </a:p>
              </p:txBody>
            </p:sp>
          </p:grpSp>
          <p:grpSp>
            <p:nvGrpSpPr>
              <p:cNvPr id="20528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0529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3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20516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20521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052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2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2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</a:p>
              </p:txBody>
            </p:sp>
          </p:grpSp>
          <p:grpSp>
            <p:nvGrpSpPr>
              <p:cNvPr id="20522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0523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052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5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8</a:t>
                  </a:r>
                </a:p>
              </p:txBody>
            </p:sp>
          </p:grpSp>
        </p:grpSp>
        <p:grpSp>
          <p:nvGrpSpPr>
            <p:cNvPr id="20517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20518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19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485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20498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9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20490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2,5,8</a:t>
            </a:r>
            <a:endParaRPr lang="en-US" altLang="en-US" b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91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charset="0"/>
              </a:rPr>
              <a:t>3,6,9</a:t>
            </a:r>
          </a:p>
        </p:txBody>
      </p:sp>
      <p:sp>
        <p:nvSpPr>
          <p:cNvPr id="20492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20493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20494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495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20497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7083425" y="1781175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7162800" y="3032125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15223" y="4097436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1746250" y="1889125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Definition: Association Rule</a:t>
            </a:r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5126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solidFill>
                    <a:srgbClr val="FF0000"/>
                  </a:solidFill>
                  <a:latin typeface="Times New Roman" charset="0"/>
                </a:rPr>
                <a:t>Example:</a:t>
              </a:r>
              <a:endParaRPr lang="en-US" altLang="en-US" sz="2800" b="0">
                <a:solidFill>
                  <a:srgbClr val="FF0000"/>
                </a:solidFill>
                <a:latin typeface="Times New Roman" charset="0"/>
              </a:endParaRPr>
            </a:p>
          </p:txBody>
        </p:sp>
        <p:graphicFrame>
          <p:nvGraphicFramePr>
            <p:cNvPr id="5127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4" name="Equation" r:id="rId3" imgW="1459866" imgH="203112" progId="Equation.3">
                    <p:embed/>
                  </p:oleObj>
                </mc:Choice>
                <mc:Fallback>
                  <p:oleObj name="Equation" r:id="rId3" imgW="1459866" imgH="203112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8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5" name="Equation" r:id="rId5" imgW="4318000" imgH="787400" progId="Equation.3">
                    <p:embed/>
                  </p:oleObj>
                </mc:Choice>
                <mc:Fallback>
                  <p:oleObj name="Equation" r:id="rId5" imgW="4318000" imgH="787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6" name="Equation" r:id="rId7" imgW="4470400" imgH="787400" progId="Equation.3">
                    <p:embed/>
                  </p:oleObj>
                </mc:Choice>
                <mc:Fallback>
                  <p:oleObj name="Equation" r:id="rId7" imgW="4470400" imgH="7874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2000" dirty="0"/>
              <a:t>Association Rule</a:t>
            </a:r>
          </a:p>
          <a:p>
            <a:pPr lvl="1"/>
            <a:r>
              <a:rPr lang="en-US" altLang="en-US" sz="1800" b="0" dirty="0"/>
              <a:t>An implication expression of the form X </a:t>
            </a:r>
            <a:r>
              <a:rPr lang="en-US" altLang="en-US" sz="1800" b="0" dirty="0">
                <a:sym typeface="Symbol" pitchFamily="18" charset="2"/>
              </a:rPr>
              <a:t> Y, where X and Y are </a:t>
            </a:r>
            <a:r>
              <a:rPr lang="en-US" altLang="en-US" sz="1800" b="0" dirty="0" err="1">
                <a:sym typeface="Symbol" pitchFamily="18" charset="2"/>
              </a:rPr>
              <a:t>itemsets</a:t>
            </a:r>
            <a:endParaRPr lang="en-US" altLang="en-US" sz="1800" b="0" dirty="0">
              <a:sym typeface="Symbol" pitchFamily="18" charset="2"/>
            </a:endParaRPr>
          </a:p>
          <a:p>
            <a:pPr lvl="1"/>
            <a:r>
              <a:rPr lang="en-US" altLang="en-US" sz="1800" b="0" dirty="0"/>
              <a:t>Example:</a:t>
            </a:r>
            <a:br>
              <a:rPr lang="en-US" altLang="en-US" sz="1800" b="0" dirty="0"/>
            </a:br>
            <a:r>
              <a:rPr lang="en-US" altLang="en-US" sz="1800" b="0" dirty="0"/>
              <a:t>   {Milk, Diaper} </a:t>
            </a:r>
            <a:r>
              <a:rPr lang="en-US" altLang="en-US" sz="1800" b="0" dirty="0">
                <a:sym typeface="Symbol" pitchFamily="18" charset="2"/>
              </a:rPr>
              <a:t> {Beer}</a:t>
            </a:r>
            <a:r>
              <a:rPr lang="en-US" altLang="en-US" sz="1800" b="0" dirty="0"/>
              <a:t> </a:t>
            </a:r>
          </a:p>
          <a:p>
            <a:pPr lvl="1">
              <a:buFont typeface="Arial" charset="0"/>
              <a:buNone/>
            </a:pPr>
            <a:endParaRPr lang="en-US" altLang="en-US" sz="1800" dirty="0"/>
          </a:p>
          <a:p>
            <a:r>
              <a:rPr lang="en-US" altLang="en-US" sz="2000" dirty="0"/>
              <a:t>Rule Evaluation Metrics</a:t>
            </a:r>
            <a:endParaRPr lang="en-US" altLang="en-US" sz="2000" dirty="0">
              <a:sym typeface="Symbol" pitchFamily="18" charset="2"/>
            </a:endParaRPr>
          </a:p>
          <a:p>
            <a:pPr lvl="1"/>
            <a:r>
              <a:rPr lang="en-US" altLang="en-US" sz="1800" b="0" dirty="0"/>
              <a:t>Support (s)</a:t>
            </a:r>
          </a:p>
          <a:p>
            <a:pPr lvl="2"/>
            <a:r>
              <a:rPr lang="en-US" altLang="en-US" sz="1600" b="0" dirty="0"/>
              <a:t>Fraction of transactions that contain both X and Y</a:t>
            </a:r>
          </a:p>
          <a:p>
            <a:pPr lvl="1"/>
            <a:r>
              <a:rPr lang="en-US" altLang="en-US" sz="1800" b="0" dirty="0"/>
              <a:t>Confidence (c)</a:t>
            </a:r>
          </a:p>
          <a:p>
            <a:pPr lvl="2"/>
            <a:r>
              <a:rPr lang="en-US" altLang="en-US" sz="1600" b="0" dirty="0"/>
              <a:t>Measures how often items in Y </a:t>
            </a:r>
            <a:br>
              <a:rPr lang="en-US" altLang="en-US" sz="1600" b="0" dirty="0"/>
            </a:br>
            <a:r>
              <a:rPr lang="en-US" altLang="en-US" sz="1600" b="0" dirty="0"/>
              <a:t>appear in transactions that</a:t>
            </a:r>
            <a:br>
              <a:rPr lang="en-US" altLang="en-US" sz="1600" b="0" dirty="0"/>
            </a:br>
            <a:r>
              <a:rPr lang="en-US" altLang="en-US" sz="1600" b="0" dirty="0"/>
              <a:t>contain X</a:t>
            </a:r>
          </a:p>
        </p:txBody>
      </p:sp>
      <p:graphicFrame>
        <p:nvGraphicFramePr>
          <p:cNvPr id="5125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Discovery: Hash tree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800" b="0">
              <a:latin typeface="Wingdings" pitchFamily="2" charset="2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21525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21605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6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7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6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21602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7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21599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8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21596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8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29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21593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94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0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21590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91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2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1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21587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88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9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32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21585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86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9</a:t>
                </a:r>
              </a:p>
            </p:txBody>
          </p:sp>
        </p:grpSp>
        <p:grpSp>
          <p:nvGrpSpPr>
            <p:cNvPr id="21533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21583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84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1 4 5</a:t>
                </a:r>
              </a:p>
            </p:txBody>
          </p:sp>
        </p:grpSp>
        <p:grpSp>
          <p:nvGrpSpPr>
            <p:cNvPr id="21534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21581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82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 dirty="0">
                    <a:latin typeface="Times New Roman" charset="0"/>
                  </a:rPr>
                  <a:t>1 </a:t>
                </a:r>
                <a:r>
                  <a:rPr lang="en-US" altLang="en-US" sz="2000" b="0" dirty="0">
                    <a:solidFill>
                      <a:srgbClr val="FF0000"/>
                    </a:solidFill>
                    <a:latin typeface="Times New Roman" charset="0"/>
                  </a:rPr>
                  <a:t>3</a:t>
                </a:r>
                <a:r>
                  <a:rPr lang="en-US" altLang="en-US" sz="2000" b="0" dirty="0">
                    <a:latin typeface="Times New Roman" charset="0"/>
                  </a:rPr>
                  <a:t> 6</a:t>
                </a:r>
              </a:p>
            </p:txBody>
          </p:sp>
        </p:grpSp>
        <p:grpSp>
          <p:nvGrpSpPr>
            <p:cNvPr id="21535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21579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80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charset="0"/>
                  </a:rPr>
                  <a:t>3</a:t>
                </a:r>
                <a:r>
                  <a:rPr lang="en-US" altLang="en-US" sz="2000" b="0">
                    <a:latin typeface="Times New Roman" charset="0"/>
                  </a:rPr>
                  <a:t> 4 5</a:t>
                </a:r>
              </a:p>
            </p:txBody>
          </p:sp>
        </p:grpSp>
        <p:grpSp>
          <p:nvGrpSpPr>
            <p:cNvPr id="21536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21573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157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7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7</a:t>
                  </a:r>
                </a:p>
              </p:txBody>
            </p:sp>
          </p:grpSp>
          <p:grpSp>
            <p:nvGrpSpPr>
              <p:cNvPr id="21574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1575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7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3</a:t>
                  </a:r>
                  <a:r>
                    <a:rPr lang="en-US" altLang="en-US" sz="2000" b="0">
                      <a:latin typeface="Times New Roman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21537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21563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21567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2157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57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21568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2156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21570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charset="0"/>
                      </a:rPr>
                      <a:t>3</a:t>
                    </a:r>
                    <a:r>
                      <a:rPr lang="en-US" altLang="en-US" sz="2000" b="0">
                        <a:latin typeface="Times New Roman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21564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21565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6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charset="0"/>
                    </a:rPr>
                    <a:t>6</a:t>
                  </a:r>
                  <a:r>
                    <a:rPr lang="en-US" altLang="en-US" sz="2000" b="0">
                      <a:latin typeface="Times New Roman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21538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21557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1561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6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2 3 4</a:t>
                  </a:r>
                </a:p>
              </p:txBody>
            </p:sp>
          </p:grpSp>
          <p:grpSp>
            <p:nvGrpSpPr>
              <p:cNvPr id="21558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1559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6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21539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21551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1555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5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1 2 4</a:t>
                  </a:r>
                </a:p>
              </p:txBody>
            </p:sp>
          </p:grpSp>
          <p:grpSp>
            <p:nvGrpSpPr>
              <p:cNvPr id="21552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1553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54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21540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21545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21549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5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1 2 5</a:t>
                  </a:r>
                </a:p>
              </p:txBody>
            </p:sp>
          </p:grpSp>
          <p:grpSp>
            <p:nvGrpSpPr>
              <p:cNvPr id="21546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21547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548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21541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21542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3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09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21522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23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0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charset="0"/>
              </a:rPr>
              <a:t>1,4,7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21514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charset="0"/>
              </a:rPr>
              <a:t>2,5,8</a:t>
            </a:r>
            <a:endParaRPr lang="en-US" altLang="en-US" b="0">
              <a:latin typeface="Times New Roman" charset="0"/>
            </a:endParaRPr>
          </a:p>
        </p:txBody>
      </p:sp>
      <p:sp>
        <p:nvSpPr>
          <p:cNvPr id="21515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3,6,9</a:t>
            </a:r>
          </a:p>
        </p:txBody>
      </p:sp>
      <p:sp>
        <p:nvSpPr>
          <p:cNvPr id="21516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Hash Function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21517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>
                <a:latin typeface="Times New Roman" charset="0"/>
              </a:rPr>
              <a:t>Candidate Hash Tree</a:t>
            </a:r>
            <a:endParaRPr lang="en-US" altLang="en-US" sz="2800" b="0">
              <a:latin typeface="Times New Roman" charset="0"/>
            </a:endParaRPr>
          </a:p>
        </p:txBody>
      </p:sp>
      <p:sp>
        <p:nvSpPr>
          <p:cNvPr id="21518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1519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pitchFamily="18" charset="2"/>
            </a:endParaRPr>
          </a:p>
        </p:txBody>
      </p:sp>
      <p:sp>
        <p:nvSpPr>
          <p:cNvPr id="21521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1746250" y="1889125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7083425" y="1781175"/>
            <a:ext cx="1745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7162800" y="3032125"/>
            <a:ext cx="1734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item in </a:t>
            </a:r>
            <a:r>
              <a:rPr lang="en-US" dirty="0" err="1" smtClean="0"/>
              <a:t>itemset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15223" y="4097436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 item in </a:t>
            </a:r>
            <a:r>
              <a:rPr lang="en-US" dirty="0" err="1" smtClean="0"/>
              <a:t>itemset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Subset Operation </a:t>
            </a:r>
            <a:r>
              <a:rPr lang="en-US" altLang="en-US" sz="2400" dirty="0" smtClean="0"/>
              <a:t>(enumeration visualization)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12049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9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049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/>
              <a:t>Given a transaction t, what are the possible subsets of size 3?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 Using Hash Tree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23599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2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5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8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21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1 5 9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23622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23664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65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1 4 5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23623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24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1 3 6</a:t>
              </a:r>
              <a:endParaRPr lang="en-US" altLang="en-US" sz="2000" b="0">
                <a:latin typeface="Times New Roman" charset="0"/>
              </a:endParaRPr>
            </a:p>
          </p:txBody>
        </p:sp>
        <p:sp>
          <p:nvSpPr>
            <p:cNvPr id="23625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26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3 4 5</a:t>
              </a:r>
              <a:endParaRPr lang="en-US" altLang="en-US" sz="2000" b="0">
                <a:latin typeface="Times New Roman" charset="0"/>
              </a:endParaRPr>
            </a:p>
          </p:txBody>
        </p:sp>
        <p:grpSp>
          <p:nvGrpSpPr>
            <p:cNvPr id="23627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23662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63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3 6 7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3628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23660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61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3 6 8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3629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23654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23658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5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800" b="0">
                      <a:latin typeface="Times New Roman" charset="0"/>
                    </a:rPr>
                    <a:t>3 5 6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  <p:grpSp>
            <p:nvGrpSpPr>
              <p:cNvPr id="23655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23656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65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800" b="0">
                      <a:latin typeface="Times New Roman" charset="0"/>
                    </a:rPr>
                    <a:t>3 5 7</a:t>
                  </a:r>
                  <a:endParaRPr lang="en-US" altLang="en-US" sz="2000" b="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23630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23652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3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6 8 9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3631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23650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1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2 3 4</a:t>
                </a:r>
              </a:p>
            </p:txBody>
          </p:sp>
        </p:grpSp>
        <p:grpSp>
          <p:nvGrpSpPr>
            <p:cNvPr id="23632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23648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9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5 6 7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3633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23646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7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1 2 4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3634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23644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5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4 5 7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3635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23642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3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1 2 5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3636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23640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1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4 5 8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sp>
          <p:nvSpPr>
            <p:cNvPr id="23637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8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6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23597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>
                <a:latin typeface="Wingdings" pitchFamily="2" charset="2"/>
              </a:endParaRPr>
            </a:p>
          </p:txBody>
        </p:sp>
        <p:sp>
          <p:nvSpPr>
            <p:cNvPr id="23598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23557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1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23591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23595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3596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23592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23593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3594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grpSp>
        <p:nvGrpSpPr>
          <p:cNvPr id="23562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23585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23589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3590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23586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23587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3588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23563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23579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23583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3584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23580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23581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3582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23564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23566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23567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23568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800" b="0">
                  <a:latin typeface="Wingdings" pitchFamily="2" charset="2"/>
                </a:endParaRPr>
              </a:p>
            </p:txBody>
          </p:sp>
          <p:grpSp>
            <p:nvGrpSpPr>
              <p:cNvPr id="23569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23576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577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70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23574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23575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sp>
        <p:nvSpPr>
          <p:cNvPr id="23565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 Using Hash Tree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24602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24711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712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24603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1 3 6</a:t>
            </a:r>
            <a:endParaRPr lang="en-US" altLang="en-US" sz="2000" b="0">
              <a:latin typeface="Times New Roman" charset="0"/>
            </a:endParaRPr>
          </a:p>
        </p:txBody>
      </p:sp>
      <p:sp>
        <p:nvSpPr>
          <p:cNvPr id="24605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06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24607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24709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710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4608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24707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708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4609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24701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24705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6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4702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24703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4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24610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24699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700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4611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24697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98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24612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24695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96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4613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24693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94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4614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24691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92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4615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24689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90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1 2 5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4616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24687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8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24617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4618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20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24674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24675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24676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800" b="0">
                  <a:latin typeface="Wingdings" pitchFamily="2" charset="2"/>
                </a:endParaRPr>
              </a:p>
            </p:txBody>
          </p:sp>
          <p:grpSp>
            <p:nvGrpSpPr>
              <p:cNvPr id="24677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24684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685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6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78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9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0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1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24682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24683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24621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24672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>
                <a:latin typeface="Wingdings" pitchFamily="2" charset="2"/>
              </a:endParaRPr>
            </a:p>
          </p:txBody>
        </p:sp>
        <p:sp>
          <p:nvSpPr>
            <p:cNvPr id="24673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24622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26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24666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24670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71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24667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24668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69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24627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24660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24664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65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24661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24662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63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24628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24654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24658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59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24655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24656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57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24629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32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24648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24652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53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24649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24650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51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24633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24642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24646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47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24643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24644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45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24634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24636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24640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41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24637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24638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4639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24635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 Using Hash Tree</a:t>
            </a:r>
          </a:p>
        </p:txBody>
      </p:sp>
      <p:sp>
        <p:nvSpPr>
          <p:cNvPr id="25603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6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9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2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5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25626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25746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47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2562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 dirty="0">
                <a:latin typeface="Times New Roman" charset="0"/>
              </a:rPr>
              <a:t>1 3 6</a:t>
            </a:r>
            <a:endParaRPr lang="en-US" altLang="en-US" sz="2000" b="0" dirty="0">
              <a:latin typeface="Times New Roman" charset="0"/>
            </a:endParaRPr>
          </a:p>
        </p:txBody>
      </p:sp>
      <p:sp>
        <p:nvSpPr>
          <p:cNvPr id="2562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2563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25744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45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2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25742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43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3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25736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25740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1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3 5 6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  <p:grpSp>
          <p:nvGrpSpPr>
            <p:cNvPr id="25737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25738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9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256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25734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35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5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25732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33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25636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25730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31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7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25728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9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8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25726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7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25724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5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 dirty="0">
                  <a:latin typeface="Times New Roman" charset="0"/>
                </a:rPr>
                <a:t>1 2 5</a:t>
              </a:r>
              <a:endParaRPr lang="en-US" altLang="en-US" sz="2000" b="0" dirty="0">
                <a:latin typeface="Times New Roman" charset="0"/>
              </a:endParaRPr>
            </a:p>
          </p:txBody>
        </p:sp>
      </p:grpSp>
      <p:grpSp>
        <p:nvGrpSpPr>
          <p:cNvPr id="25640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25722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3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25641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2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44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2570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2571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2571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800" b="0">
                  <a:latin typeface="Wingdings" pitchFamily="2" charset="2"/>
                </a:endParaRPr>
              </a:p>
            </p:txBody>
          </p:sp>
          <p:grpSp>
            <p:nvGrpSpPr>
              <p:cNvPr id="2571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25719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720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1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713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4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5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6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25717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25718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25645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25707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>
                <a:latin typeface="Wingdings" pitchFamily="2" charset="2"/>
              </a:endParaRPr>
            </a:p>
          </p:txBody>
        </p:sp>
        <p:sp>
          <p:nvSpPr>
            <p:cNvPr id="25708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25646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50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25701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25705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706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25702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25703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704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25651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25695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25699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700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25696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25697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98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25652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25689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25693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94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25690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25691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92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25653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56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25683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25687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8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25684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25685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6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25657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25677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25681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2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25678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25679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0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25658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25671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25675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76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25672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25673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74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25659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  <p:sp>
        <p:nvSpPr>
          <p:cNvPr id="25660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1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4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5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6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0" name="Text Box 3219"/>
          <p:cNvSpPr txBox="1">
            <a:spLocks noChangeArrowheads="1"/>
          </p:cNvSpPr>
          <p:nvPr/>
        </p:nvSpPr>
        <p:spPr bwMode="auto">
          <a:xfrm>
            <a:off x="3538538" y="5923837"/>
            <a:ext cx="5300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 dirty="0" smtClean="0">
                <a:latin typeface="Times New Roman" charset="0"/>
              </a:rPr>
              <a:t>Search 9 instead </a:t>
            </a:r>
            <a:r>
              <a:rPr lang="en-US" altLang="en-US" sz="1800" b="0" dirty="0">
                <a:latin typeface="Times New Roman" charset="0"/>
              </a:rPr>
              <a:t>of 15 </a:t>
            </a:r>
            <a:r>
              <a:rPr lang="en-US" altLang="en-US" sz="1800" b="0" dirty="0" smtClean="0">
                <a:latin typeface="Times New Roman" charset="0"/>
              </a:rPr>
              <a:t>candidates for the transaction</a:t>
            </a:r>
            <a:endParaRPr lang="en-US" altLang="en-US" sz="1800" b="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 Using Hash Tree</a:t>
            </a:r>
          </a:p>
        </p:txBody>
      </p:sp>
      <p:sp>
        <p:nvSpPr>
          <p:cNvPr id="25603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6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19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2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5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1 5 9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25626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25746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47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1 4 5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25627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28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 dirty="0">
                <a:solidFill>
                  <a:srgbClr val="FF0000"/>
                </a:solidFill>
                <a:latin typeface="Times New Roman" charset="0"/>
              </a:rPr>
              <a:t>1 3 6</a:t>
            </a:r>
            <a:endParaRPr lang="en-US" altLang="en-US" sz="2000" b="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5629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30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3 4 5</a:t>
            </a:r>
            <a:endParaRPr lang="en-US" altLang="en-US" sz="2000" b="0">
              <a:latin typeface="Times New Roman" charset="0"/>
            </a:endParaRPr>
          </a:p>
        </p:txBody>
      </p:sp>
      <p:grpSp>
        <p:nvGrpSpPr>
          <p:cNvPr id="25631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25744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45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3 6 7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2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25742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43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3 6 8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3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25736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25740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1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 dirty="0">
                    <a:solidFill>
                      <a:srgbClr val="FF0000"/>
                    </a:solidFill>
                    <a:latin typeface="Times New Roman" charset="0"/>
                  </a:rPr>
                  <a:t>3 5 6</a:t>
                </a:r>
                <a:endParaRPr lang="en-US" altLang="en-US" sz="2000" b="0" dirty="0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5737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25738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9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0">
                    <a:latin typeface="Times New Roman" charset="0"/>
                  </a:rPr>
                  <a:t>3 5 7</a:t>
                </a:r>
                <a:endParaRPr lang="en-US" altLang="en-US" sz="2000" b="0">
                  <a:latin typeface="Times New Roman" charset="0"/>
                </a:endParaRPr>
              </a:p>
            </p:txBody>
          </p:sp>
        </p:grpSp>
      </p:grpSp>
      <p:grpSp>
        <p:nvGrpSpPr>
          <p:cNvPr id="25634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25734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35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6 8 9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5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25732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33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2 3 4</a:t>
              </a:r>
            </a:p>
          </p:txBody>
        </p:sp>
      </p:grpSp>
      <p:grpSp>
        <p:nvGrpSpPr>
          <p:cNvPr id="25636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25730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31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5 6 7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7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25728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9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1 2 4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8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25726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7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4 5 7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grpSp>
        <p:nvGrpSpPr>
          <p:cNvPr id="25639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25724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5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 dirty="0">
                  <a:solidFill>
                    <a:srgbClr val="FF0000"/>
                  </a:solidFill>
                  <a:latin typeface="Times New Roman" charset="0"/>
                </a:rPr>
                <a:t>1 2 5</a:t>
              </a:r>
              <a:endParaRPr lang="en-US" altLang="en-US" sz="2000" b="0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25640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25722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23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800" b="0">
                  <a:latin typeface="Times New Roman" charset="0"/>
                </a:rPr>
                <a:t>4 5 8</a:t>
              </a:r>
              <a:endParaRPr lang="en-US" altLang="en-US" sz="2000" b="0">
                <a:latin typeface="Times New Roman" charset="0"/>
              </a:endParaRPr>
            </a:p>
          </p:txBody>
        </p:sp>
      </p:grpSp>
      <p:sp>
        <p:nvSpPr>
          <p:cNvPr id="25641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42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44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25709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latin typeface="Times New Roman" charset="0"/>
                </a:rPr>
                <a:t>1,4,7</a:t>
              </a:r>
              <a:endParaRPr lang="en-US" altLang="en-US" b="0">
                <a:latin typeface="Times New Roman" charset="0"/>
              </a:endParaRPr>
            </a:p>
          </p:txBody>
        </p:sp>
        <p:grpSp>
          <p:nvGrpSpPr>
            <p:cNvPr id="25710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25711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 sz="2800" b="0">
                  <a:latin typeface="Wingdings" pitchFamily="2" charset="2"/>
                </a:endParaRPr>
              </a:p>
            </p:txBody>
          </p:sp>
          <p:grpSp>
            <p:nvGrpSpPr>
              <p:cNvPr id="25712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25719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5720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21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713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4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5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6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2,5,8</a:t>
                </a:r>
                <a:endParaRPr lang="en-US" altLang="en-US" b="0">
                  <a:latin typeface="Times New Roman" charset="0"/>
                </a:endParaRPr>
              </a:p>
            </p:txBody>
          </p:sp>
          <p:sp>
            <p:nvSpPr>
              <p:cNvPr id="25717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latin typeface="Times New Roman" charset="0"/>
                  </a:rPr>
                  <a:t>3,6,9</a:t>
                </a:r>
              </a:p>
            </p:txBody>
          </p:sp>
          <p:sp>
            <p:nvSpPr>
              <p:cNvPr id="25718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600" b="0">
                    <a:latin typeface="Times New Roman" charset="0"/>
                  </a:rPr>
                  <a:t>Hash Function</a:t>
                </a:r>
                <a:endParaRPr lang="en-US" altLang="en-US" sz="2800" b="0">
                  <a:latin typeface="Times New Roman" charset="0"/>
                </a:endParaRPr>
              </a:p>
            </p:txBody>
          </p:sp>
        </p:grpSp>
      </p:grpSp>
      <p:grpSp>
        <p:nvGrpSpPr>
          <p:cNvPr id="25645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25707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>
                <a:latin typeface="Wingdings" pitchFamily="2" charset="2"/>
              </a:endParaRPr>
            </a:p>
          </p:txBody>
        </p:sp>
        <p:sp>
          <p:nvSpPr>
            <p:cNvPr id="25708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 b="0">
                  <a:latin typeface="Times New Roman" charset="0"/>
                </a:rPr>
                <a:t>1 2 3 5 6</a:t>
              </a:r>
            </a:p>
          </p:txBody>
        </p:sp>
      </p:grpSp>
      <p:sp>
        <p:nvSpPr>
          <p:cNvPr id="25646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50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25701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25705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706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25702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25703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704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2 +</a:t>
                </a:r>
              </a:p>
            </p:txBody>
          </p:sp>
        </p:grpSp>
      </p:grpSp>
      <p:grpSp>
        <p:nvGrpSpPr>
          <p:cNvPr id="25651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25695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25699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700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25696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25697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98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3 +</a:t>
                </a:r>
              </a:p>
            </p:txBody>
          </p:sp>
        </p:grpSp>
      </p:grpSp>
      <p:grpSp>
        <p:nvGrpSpPr>
          <p:cNvPr id="25652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25689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25693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94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6</a:t>
                </a:r>
              </a:p>
            </p:txBody>
          </p:sp>
        </p:grpSp>
        <p:grpSp>
          <p:nvGrpSpPr>
            <p:cNvPr id="25690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25691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92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5 +</a:t>
                </a:r>
              </a:p>
            </p:txBody>
          </p:sp>
        </p:grpSp>
      </p:grpSp>
      <p:sp>
        <p:nvSpPr>
          <p:cNvPr id="25653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56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25683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25687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8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3 5 6</a:t>
                </a:r>
              </a:p>
            </p:txBody>
          </p:sp>
        </p:grpSp>
        <p:grpSp>
          <p:nvGrpSpPr>
            <p:cNvPr id="25684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25685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6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+</a:t>
                </a:r>
              </a:p>
            </p:txBody>
          </p:sp>
        </p:grpSp>
      </p:grpSp>
      <p:grpSp>
        <p:nvGrpSpPr>
          <p:cNvPr id="25657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25677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25681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2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5 6</a:t>
                </a:r>
              </a:p>
            </p:txBody>
          </p:sp>
        </p:grpSp>
        <p:grpSp>
          <p:nvGrpSpPr>
            <p:cNvPr id="25678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25679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80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3 +</a:t>
                </a:r>
              </a:p>
            </p:txBody>
          </p:sp>
        </p:grpSp>
      </p:grpSp>
      <p:grpSp>
        <p:nvGrpSpPr>
          <p:cNvPr id="25658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25671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25675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76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1 +</a:t>
                </a:r>
              </a:p>
            </p:txBody>
          </p:sp>
        </p:grpSp>
        <p:grpSp>
          <p:nvGrpSpPr>
            <p:cNvPr id="25672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25673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2800">
                  <a:latin typeface="Wingdings" pitchFamily="2" charset="2"/>
                </a:endParaRPr>
              </a:p>
            </p:txBody>
          </p:sp>
          <p:sp>
            <p:nvSpPr>
              <p:cNvPr id="25674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000" b="0">
                    <a:latin typeface="Times New Roman" charset="0"/>
                  </a:rPr>
                  <a:t>2 3 5 6</a:t>
                </a:r>
              </a:p>
            </p:txBody>
          </p:sp>
        </p:grpSp>
      </p:grpSp>
      <p:sp>
        <p:nvSpPr>
          <p:cNvPr id="25659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>
                <a:latin typeface="Times New Roman" charset="0"/>
              </a:rPr>
              <a:t>transaction</a:t>
            </a:r>
          </a:p>
        </p:txBody>
      </p:sp>
      <p:sp>
        <p:nvSpPr>
          <p:cNvPr id="25660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1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4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5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66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670" name="Text Box 3219"/>
          <p:cNvSpPr txBox="1">
            <a:spLocks noChangeArrowheads="1"/>
          </p:cNvSpPr>
          <p:nvPr/>
        </p:nvSpPr>
        <p:spPr bwMode="auto">
          <a:xfrm>
            <a:off x="4109244" y="5676618"/>
            <a:ext cx="48823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b="0" dirty="0" smtClean="0">
                <a:latin typeface="Times New Roman" charset="0"/>
              </a:rPr>
              <a:t>The transaction matches 3 candidate </a:t>
            </a:r>
            <a:r>
              <a:rPr lang="en-US" altLang="en-US" sz="1800" b="0" dirty="0" err="1" smtClean="0">
                <a:latin typeface="Times New Roman" charset="0"/>
              </a:rPr>
              <a:t>itemsets</a:t>
            </a:r>
            <a:r>
              <a:rPr lang="en-US" altLang="en-US" sz="1800" b="0" dirty="0" smtClean="0">
                <a:latin typeface="Times New Roman" charset="0"/>
              </a:rPr>
              <a:t>, increment support count for them</a:t>
            </a:r>
            <a:endParaRPr lang="en-US" altLang="en-US" sz="1800" b="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Principle (6.2.1)</a:t>
            </a:r>
          </a:p>
          <a:p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 in the </a:t>
            </a:r>
            <a:r>
              <a:rPr lang="en-US" dirty="0" err="1" smtClean="0"/>
              <a:t>Apriori</a:t>
            </a:r>
            <a:r>
              <a:rPr lang="en-US" dirty="0" smtClean="0"/>
              <a:t> Algorithm (6.2.1)</a:t>
            </a:r>
          </a:p>
          <a:p>
            <a:r>
              <a:rPr lang="en-US" dirty="0" smtClean="0"/>
              <a:t>Candidate Generation and Pruning (6.2.3)</a:t>
            </a:r>
          </a:p>
          <a:p>
            <a:r>
              <a:rPr lang="en-US" dirty="0" smtClean="0"/>
              <a:t>Support Counting (6.2.4)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Computational Complexity (6.2.5)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9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Factors Affecting Complexity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 lowering support threshold results in more frequent itemsets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 this may increase number of candidates and max length of frequent itemsets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 since Apriori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algn="ctr"/>
            <a:r>
              <a:rPr lang="en-US" altLang="en-US" dirty="0" smtClean="0"/>
              <a:t>Rule Generation</a:t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6.3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Generation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Given a frequent itemset L, find all non-empty subsets f </a:t>
            </a:r>
            <a:r>
              <a:rPr lang="en-US" altLang="en-US" smtClean="0">
                <a:sym typeface="Symbol" pitchFamily="18" charset="2"/>
              </a:rPr>
              <a:t> L such that f  L – f satisfies the minimum confidence requirement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If {A,B,C,D} is a frequent itemset, candidate rules:</a:t>
            </a:r>
          </a:p>
          <a:p>
            <a:pPr lvl="2">
              <a:buFont typeface="Wingdings" pitchFamily="2" charset="2"/>
              <a:buNone/>
            </a:pPr>
            <a:r>
              <a:rPr lang="en-US" altLang="en-US" smtClean="0">
                <a:sym typeface="Symbol" pitchFamily="18" charset="2"/>
              </a:rPr>
              <a:t>ABC D, 	ABD C, 	ACD B, 	BCD A,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A BCD,	B ACD,	C ABD, 	D ABC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AB CD,	AC  BD, 	AD  BC, 	BC AD,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BD AC, 	CD AB,	</a:t>
            </a:r>
            <a:br>
              <a:rPr lang="en-US" altLang="en-US" smtClean="0">
                <a:sym typeface="Symbol" pitchFamily="18" charset="2"/>
              </a:rPr>
            </a:br>
            <a:endParaRPr lang="en-US" altLang="en-US" sz="1000" smtClean="0">
              <a:sym typeface="Symbol" pitchFamily="18" charset="2"/>
            </a:endParaRPr>
          </a:p>
          <a:p>
            <a:r>
              <a:rPr lang="en-US" altLang="en-US" smtClean="0"/>
              <a:t>If |L| = k, then there are 2</a:t>
            </a:r>
            <a:r>
              <a:rPr lang="en-US" altLang="en-US" baseline="30000" smtClean="0"/>
              <a:t>k</a:t>
            </a:r>
            <a:r>
              <a:rPr lang="en-US" altLang="en-US" smtClean="0"/>
              <a:t> – 2 candidate association rules (ignoring L </a:t>
            </a:r>
            <a:r>
              <a:rPr lang="en-US" altLang="en-US" smtClean="0">
                <a:sym typeface="Symbol" pitchFamily="18" charset="2"/>
              </a:rPr>
              <a:t>  and   L)</a:t>
            </a:r>
          </a:p>
        </p:txBody>
      </p:sp>
    </p:spTree>
    <p:extLst>
      <p:ext uri="{BB962C8B-B14F-4D97-AF65-F5344CB8AC3E}">
        <p14:creationId xmlns:p14="http://schemas.microsoft.com/office/powerpoint/2010/main" val="25217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Given a set of transactions T, the goal of association rule mining is to find </a:t>
            </a:r>
            <a:r>
              <a:rPr lang="en-US" altLang="en-US" dirty="0" smtClean="0">
                <a:solidFill>
                  <a:srgbClr val="FF0000"/>
                </a:solidFill>
              </a:rPr>
              <a:t>all</a:t>
            </a:r>
            <a:r>
              <a:rPr lang="en-US" altLang="en-US" dirty="0" smtClean="0"/>
              <a:t> rules having </a:t>
            </a:r>
          </a:p>
          <a:p>
            <a:pPr lvl="1"/>
            <a:r>
              <a:rPr lang="en-US" altLang="en-US" dirty="0" smtClean="0"/>
              <a:t>support </a:t>
            </a:r>
            <a:r>
              <a:rPr lang="en-US" altLang="en-US" dirty="0" smtClean="0">
                <a:cs typeface="Arial" charset="0"/>
              </a:rPr>
              <a:t>≥ </a:t>
            </a:r>
            <a:r>
              <a:rPr lang="en-US" altLang="en-US" i="1" dirty="0" err="1" smtClean="0">
                <a:cs typeface="Arial" charset="0"/>
              </a:rPr>
              <a:t>minsup</a:t>
            </a:r>
            <a:r>
              <a:rPr lang="en-US" altLang="en-US" i="1" dirty="0" smtClean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threshold</a:t>
            </a:r>
          </a:p>
          <a:p>
            <a:pPr lvl="1"/>
            <a:r>
              <a:rPr lang="en-US" altLang="en-US" dirty="0" smtClean="0">
                <a:cs typeface="Arial" charset="0"/>
              </a:rPr>
              <a:t>confidence ≥ </a:t>
            </a:r>
            <a:r>
              <a:rPr lang="en-US" altLang="en-US" i="1" dirty="0" err="1" smtClean="0">
                <a:cs typeface="Arial" charset="0"/>
              </a:rPr>
              <a:t>minconf</a:t>
            </a:r>
            <a:r>
              <a:rPr lang="en-US" altLang="en-US" i="1" dirty="0" smtClean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threshold</a:t>
            </a:r>
          </a:p>
          <a:p>
            <a:pPr lvl="1"/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Brute-force approach:</a:t>
            </a:r>
          </a:p>
          <a:p>
            <a:pPr lvl="1"/>
            <a:r>
              <a:rPr lang="en-US" altLang="en-US" dirty="0" smtClean="0">
                <a:cs typeface="Arial" charset="0"/>
              </a:rPr>
              <a:t>List all possible association rules</a:t>
            </a:r>
          </a:p>
          <a:p>
            <a:pPr lvl="1"/>
            <a:r>
              <a:rPr lang="en-US" altLang="en-US" dirty="0" smtClean="0"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altLang="en-US" dirty="0" smtClean="0">
                <a:cs typeface="Arial" charset="0"/>
              </a:rPr>
              <a:t>Prune rules that fail the </a:t>
            </a:r>
            <a:r>
              <a:rPr lang="en-US" altLang="en-US" i="1" dirty="0" err="1" smtClean="0">
                <a:cs typeface="Arial" charset="0"/>
              </a:rPr>
              <a:t>minsup</a:t>
            </a:r>
            <a:r>
              <a:rPr lang="en-US" altLang="en-US" dirty="0" smtClean="0">
                <a:cs typeface="Arial" charset="0"/>
              </a:rPr>
              <a:t> and </a:t>
            </a:r>
            <a:r>
              <a:rPr lang="en-US" altLang="en-US" i="1" dirty="0" err="1" smtClean="0">
                <a:cs typeface="Arial" charset="0"/>
              </a:rPr>
              <a:t>minconf</a:t>
            </a:r>
            <a:r>
              <a:rPr lang="en-US" altLang="en-US" dirty="0" smtClean="0"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altLang="en-US" dirty="0" smtClean="0">
                <a:cs typeface="Arial" charset="0"/>
                <a:sym typeface="Symbol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Computationally prohibitive</a:t>
            </a:r>
            <a:r>
              <a:rPr lang="en-US" altLang="en-US" dirty="0" smtClean="0"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Rule Generation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How to efficiently generate rules from frequent </a:t>
            </a:r>
            <a:r>
              <a:rPr lang="en-US" altLang="en-US" dirty="0" err="1" smtClean="0">
                <a:sym typeface="Symbol" pitchFamily="18" charset="2"/>
              </a:rPr>
              <a:t>itemsets</a:t>
            </a:r>
            <a:r>
              <a:rPr lang="en-US" altLang="en-US" dirty="0" smtClean="0">
                <a:sym typeface="Symbol" pitchFamily="18" charset="2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C</a:t>
            </a:r>
            <a:r>
              <a:rPr lang="en-US" altLang="en-US" dirty="0" smtClean="0">
                <a:sym typeface="Symbol" pitchFamily="18" charset="2"/>
              </a:rPr>
              <a:t>onfidence of rules generated from the same </a:t>
            </a:r>
            <a:r>
              <a:rPr lang="en-US" altLang="en-US" dirty="0" err="1" smtClean="0">
                <a:sym typeface="Symbol" pitchFamily="18" charset="2"/>
              </a:rPr>
              <a:t>itemset</a:t>
            </a:r>
            <a:r>
              <a:rPr lang="en-US" altLang="en-US" dirty="0" smtClean="0">
                <a:sym typeface="Symbol" pitchFamily="18" charset="2"/>
              </a:rPr>
              <a:t> has an anti-monotone property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e.g., L = {A,B,C,D}: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 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		c(ABC  D)  c(AB  CD)  c(A  BCD)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>
                <a:sym typeface="Symbol" pitchFamily="18" charset="2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ym typeface="Symbol" pitchFamily="18" charset="2"/>
              </a:rPr>
              <a:t> Confidence is anti-monotone w.r.t. number of items on the RHS of the rule</a:t>
            </a:r>
          </a:p>
        </p:txBody>
      </p:sp>
    </p:spTree>
    <p:extLst>
      <p:ext uri="{BB962C8B-B14F-4D97-AF65-F5344CB8AC3E}">
        <p14:creationId xmlns:p14="http://schemas.microsoft.com/office/powerpoint/2010/main" val="3396186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Confidence-based Pruning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92100" lvl="1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→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Y</a:t>
                </a:r>
              </a:p>
              <a:p>
                <a:pPr marL="292100" lvl="1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Confidence</a:t>
                </a:r>
              </a:p>
              <a:p>
                <a:pPr marL="1092200" lvl="3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s(</a:t>
                </a:r>
                <a:r>
                  <a:rPr lang="en-US" altLang="en-US" dirty="0">
                    <a:sym typeface="Symbol" pitchFamily="18" charset="2"/>
                  </a:rPr>
                  <a:t>X</a:t>
                </a:r>
                <a:r>
                  <a:rPr lang="en-US" alt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∪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 Y) / s(X)</a:t>
                </a:r>
              </a:p>
              <a:p>
                <a:pPr marL="292100" lvl="1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Given rules from the same </a:t>
                </a:r>
                <a:r>
                  <a:rPr lang="en-US" altLang="en-US" dirty="0" err="1" smtClean="0">
                    <a:sym typeface="Symbol" pitchFamily="18" charset="2"/>
                  </a:rPr>
                  <a:t>itemset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marL="1092200" lvl="3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the numerator is the same, why?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0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8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Confidence-based Pruning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92100" lvl="1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>
                    <a:sym typeface="Symbol" pitchFamily="18" charset="2"/>
                  </a:rPr>
                  <a:t>X</a:t>
                </a:r>
                <a:r>
                  <a:rPr lang="en-US" alt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Y</a:t>
                </a:r>
              </a:p>
              <a:p>
                <a:pPr marL="292100" lvl="1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Confidence</a:t>
                </a:r>
              </a:p>
              <a:p>
                <a:pPr marL="1092200" lvl="3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s(</a:t>
                </a:r>
                <a:r>
                  <a:rPr lang="en-US" altLang="en-US" dirty="0">
                    <a:sym typeface="Symbol" pitchFamily="18" charset="2"/>
                  </a:rPr>
                  <a:t>X</a:t>
                </a:r>
                <a:r>
                  <a:rPr lang="en-US" alt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∪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 Y) / s(X)</a:t>
                </a:r>
              </a:p>
              <a:p>
                <a:pPr marL="292100" lvl="1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Given rules from the same </a:t>
                </a:r>
                <a:r>
                  <a:rPr lang="en-US" altLang="en-US" dirty="0" err="1" smtClean="0">
                    <a:sym typeface="Symbol" pitchFamily="18" charset="2"/>
                  </a:rPr>
                  <a:t>itemset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marL="1092200" lvl="3" indent="-292100">
                  <a:buSzPct val="75000"/>
                  <a:buFont typeface="Monotype Sorts" pitchFamily="2" charset="2"/>
                  <a:buChar char="l"/>
                </a:pPr>
                <a:r>
                  <a:rPr lang="en-US" altLang="en-US" dirty="0" smtClean="0">
                    <a:sym typeface="Symbol" pitchFamily="18" charset="2"/>
                  </a:rPr>
                  <a:t>the numerator is the same, why?    s(X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  <a:sym typeface="Symbol" pitchFamily="18" charset="2"/>
                      </a:rPr>
                      <m:t>∪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</a:t>
                </a:r>
                <a:r>
                  <a:rPr lang="en-US" altLang="en-US" dirty="0" smtClean="0">
                    <a:sym typeface="Symbol" pitchFamily="18" charset="2"/>
                  </a:rPr>
                  <a:t>Y</a:t>
                </a:r>
                <a:r>
                  <a:rPr lang="en-US" altLang="en-US">
                    <a:sym typeface="Symbol" pitchFamily="18" charset="2"/>
                  </a:rPr>
                  <a:t>) </a:t>
                </a:r>
                <a:r>
                  <a:rPr lang="en-US" altLang="en-US" smtClean="0">
                    <a:sym typeface="Symbol" pitchFamily="18" charset="2"/>
                  </a:rPr>
                  <a:t>= s(L)</a:t>
                </a:r>
                <a:endParaRPr lang="en-US" altLang="en-US" dirty="0">
                  <a:sym typeface="Symbol" pitchFamily="18" charset="2"/>
                </a:endParaRPr>
              </a:p>
              <a:p>
                <a:r>
                  <a:rPr lang="en-US" altLang="en-US" dirty="0" smtClean="0">
                    <a:sym typeface="Symbol" pitchFamily="18" charset="2"/>
                  </a:rPr>
                  <a:t>L = {A,B,C,D}</a:t>
                </a:r>
              </a:p>
              <a:p>
                <a:pPr lvl="1"/>
                <a:r>
                  <a:rPr lang="en-US" altLang="en-US" dirty="0" smtClean="0">
                    <a:sym typeface="Symbol" pitchFamily="18" charset="2"/>
                  </a:rPr>
                  <a:t>c(ABC  D) = s(ABCD)/s(ABC)</a:t>
                </a:r>
              </a:p>
              <a:p>
                <a:pPr lvl="1"/>
                <a:r>
                  <a:rPr lang="en-US" altLang="en-US" dirty="0" smtClean="0">
                    <a:sym typeface="Symbol" pitchFamily="18" charset="2"/>
                  </a:rPr>
                  <a:t>c(AB  CD) = s(ABCD)/s(AB)</a:t>
                </a:r>
              </a:p>
              <a:p>
                <a:pPr lvl="1"/>
                <a:r>
                  <a:rPr lang="en-US" altLang="en-US" dirty="0" smtClean="0">
                    <a:sym typeface="Symbol" pitchFamily="18" charset="2"/>
                  </a:rPr>
                  <a:t>c(A  BCD) = s(ABCD)/s(A)</a:t>
                </a:r>
              </a:p>
              <a:p>
                <a:r>
                  <a:rPr lang="en-US" altLang="en-US" dirty="0" smtClean="0">
                    <a:sym typeface="Symbol" pitchFamily="18" charset="2"/>
                  </a:rPr>
                  <a:t>s(ABC)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s(AB)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</m:oMath>
                </a14:m>
                <a:r>
                  <a:rPr lang="en-US" altLang="en-US" dirty="0" smtClean="0">
                    <a:sym typeface="Symbol" pitchFamily="18" charset="2"/>
                  </a:rPr>
                  <a:t> s(A), why?</a:t>
                </a:r>
              </a:p>
              <a:p>
                <a:r>
                  <a:rPr lang="en-US" altLang="en-US" dirty="0" smtClean="0">
                    <a:sym typeface="Symbol" pitchFamily="18" charset="2"/>
                  </a:rPr>
                  <a:t>c(ABC  D)  c(AB  CD)  c(A  BCD)</a:t>
                </a:r>
              </a:p>
              <a:p>
                <a:endParaRPr lang="en-US" altLang="en-US" dirty="0" smtClean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59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2971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49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Rule Generation in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0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1066800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level by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size in consequent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Rule Generation in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8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val="4328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Rule Generation in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4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51208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35"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9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val="22437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Rule Generation in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8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51208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59"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9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1154668"/>
            <a:ext cx="18627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ACD=&gt;B &amp; ABD=&gt;C</a:t>
            </a:r>
          </a:p>
          <a:p>
            <a:r>
              <a:rPr lang="en-US" dirty="0" smtClean="0"/>
              <a:t>Yields</a:t>
            </a:r>
          </a:p>
          <a:p>
            <a:r>
              <a:rPr lang="en-US" dirty="0" smtClean="0"/>
              <a:t>AD=&gt;BC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Rule Generation in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88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latin typeface="Times New Roman" charset="0"/>
              </a:rPr>
              <a:t>Lattice of rules</a:t>
            </a: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51208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89"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9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Pruned Rules</a:t>
              </a:r>
            </a:p>
          </p:txBody>
        </p:sp>
      </p:grpSp>
      <p:sp>
        <p:nvSpPr>
          <p:cNvPr id="51206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/>
              <a:t>Low Confidence 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1154668"/>
            <a:ext cx="18627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AD=&gt;BC &amp; AC=&gt;BD</a:t>
            </a:r>
          </a:p>
          <a:p>
            <a:r>
              <a:rPr lang="en-US" dirty="0" smtClean="0"/>
              <a:t>Yields</a:t>
            </a:r>
          </a:p>
          <a:p>
            <a:r>
              <a:rPr lang="en-US" dirty="0" smtClean="0"/>
              <a:t>A=&gt;BCD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Rule Generation in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Generally merge two rules that share the same prefix in the rule consequent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merge(CD=&gt;AB,BD=&gt;AC)</a:t>
            </a:r>
            <a:br>
              <a:rPr lang="en-US" altLang="en-US" dirty="0" smtClean="0"/>
            </a:br>
            <a:r>
              <a:rPr lang="en-US" altLang="en-US" dirty="0" smtClean="0"/>
              <a:t>would produce the candidate</a:t>
            </a:r>
            <a:br>
              <a:rPr lang="en-US" altLang="en-US" dirty="0" smtClean="0"/>
            </a:br>
            <a:r>
              <a:rPr lang="en-US" altLang="en-US" dirty="0" smtClean="0"/>
              <a:t>rule D =&gt; ABC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Prune rule D=&gt;ABC if its</a:t>
            </a:r>
            <a:br>
              <a:rPr lang="en-US" altLang="en-US" dirty="0" smtClean="0"/>
            </a:br>
            <a:r>
              <a:rPr lang="en-US" altLang="en-US" dirty="0" smtClean="0"/>
              <a:t>subset AD=&gt;BC does not have</a:t>
            </a:r>
            <a:br>
              <a:rPr lang="en-US" altLang="en-US" dirty="0" smtClean="0"/>
            </a:br>
            <a:r>
              <a:rPr lang="en-US" altLang="en-US" dirty="0" smtClean="0"/>
              <a:t>high confidence (parents CD=&gt;AB and BD=&gt; AC already have high confidence)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8" name="VISIO" r:id="rId3" imgW="2773680" imgH="2321052" progId="Visio.Drawing.6">
                  <p:embed/>
                </p:oleObj>
              </mc:Choice>
              <mc:Fallback>
                <p:oleObj name="VISIO" r:id="rId3" imgW="2773680" imgH="232105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839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updated Alg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en-US" sz="2400" dirty="0" smtClean="0">
                <a:solidFill>
                  <a:srgbClr val="FF0000"/>
                </a:solidFill>
              </a:rPr>
              <a:t> 6.2 and 6.3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066800"/>
            <a:ext cx="7033385" cy="5048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399" y="6115078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(jeszysblog.wordpress.com,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Mining Association Rules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pitchFamily="18" charset="2"/>
              </a:rPr>
            </a:br>
            <a:endParaRPr lang="en-US" altLang="en-US" sz="1000" b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altLang="en-US" sz="2000" b="0"/>
              <a:t>{Milk,Diaper} </a:t>
            </a:r>
            <a:r>
              <a:rPr lang="en-US" altLang="en-US" sz="2000" b="0">
                <a:sym typeface="Symbol" pitchFamily="18" charset="2"/>
              </a:rPr>
              <a:t> {Beer} (s=0.4, c=0.67)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pitchFamily="18" charset="2"/>
              </a:rPr>
              <a:t> {Diaper} (s=0.4, c=1.0)</a:t>
            </a:r>
          </a:p>
          <a:p>
            <a:r>
              <a:rPr lang="en-US" altLang="en-US" sz="2000" b="0"/>
              <a:t>{Diaper,Beer} </a:t>
            </a:r>
            <a:r>
              <a:rPr lang="en-US" altLang="en-US" sz="2000" b="0">
                <a:sym typeface="Symbol" pitchFamily="18" charset="2"/>
              </a:rPr>
              <a:t> {Milk} (s=0.4, c=0.67)</a:t>
            </a:r>
          </a:p>
          <a:p>
            <a:r>
              <a:rPr lang="en-US" altLang="en-US" sz="2000" b="0">
                <a:sym typeface="Symbol" pitchFamily="18" charset="2"/>
              </a:rPr>
              <a:t>{Beer}  {Milk,Diaper} (s=0.4, c=0.67) 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>
                <a:sym typeface="Symbol" pitchFamily="18" charset="2"/>
              </a:rPr>
              <a:t>{Diaper}  {Milk,Beer} (s=0.4, c=0.5) </a:t>
            </a:r>
          </a:p>
          <a:p>
            <a:r>
              <a:rPr lang="en-US" altLang="en-US" sz="2000" b="0">
                <a:sym typeface="Symbol" pitchFamily="18" charset="2"/>
              </a:rPr>
              <a:t>{Milk}  {Diaper,Beer} (s=0.4, c=0.5)</a:t>
            </a:r>
          </a:p>
        </p:txBody>
      </p:sp>
      <p:graphicFrame>
        <p:nvGraphicFramePr>
          <p:cNvPr id="717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sym typeface="Symbol" pitchFamily="18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pitchFamily="18" charset="2"/>
              </a:rPr>
              <a:t> All the above rules are binary partitions of the same itemset: 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>
                <a:sym typeface="Symbol" pitchFamily="18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pitchFamily="18" charset="2"/>
              </a:rPr>
              <a:t> Rules originating from the same itemset have identical support but</a:t>
            </a:r>
            <a:br>
              <a:rPr lang="en-US" altLang="en-US" sz="2000" b="0">
                <a:sym typeface="Symbol" pitchFamily="18" charset="2"/>
              </a:rPr>
            </a:br>
            <a:r>
              <a:rPr lang="en-US" altLang="en-US" sz="2000" b="0">
                <a:sym typeface="Symbol" pitchFamily="18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>
                <a:sym typeface="Symbol" pitchFamily="18" charset="2"/>
              </a:rPr>
              <a:t> Thus, we may decouple the support and confidence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of Association Patterns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455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Pattern Evaluation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Association rule algorithms tend to produce too many rules </a:t>
            </a:r>
          </a:p>
          <a:p>
            <a:pPr lvl="1"/>
            <a:r>
              <a:rPr lang="en-US" altLang="en-US" smtClean="0"/>
              <a:t>many of them are uninteresting or redundant</a:t>
            </a:r>
          </a:p>
          <a:p>
            <a:pPr lvl="1"/>
            <a:r>
              <a:rPr lang="en-US" altLang="en-US" smtClean="0"/>
              <a:t>Redundant if {A,B,C} </a:t>
            </a:r>
            <a:r>
              <a:rPr lang="en-US" altLang="en-US" smtClean="0">
                <a:sym typeface="Symbol" pitchFamily="18" charset="2"/>
              </a:rPr>
              <a:t> {D} and </a:t>
            </a:r>
            <a:r>
              <a:rPr lang="en-US" altLang="en-US" smtClean="0"/>
              <a:t>{A,B} </a:t>
            </a:r>
            <a:r>
              <a:rPr lang="en-US" altLang="en-US" smtClean="0">
                <a:sym typeface="Symbol" pitchFamily="18" charset="2"/>
              </a:rPr>
              <a:t> {D}  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have same support &amp; confidence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  <a:p>
            <a:r>
              <a:rPr lang="en-US" altLang="en-US" smtClean="0"/>
              <a:t>Interestingness measures can be used to prune/rank the derived patterns</a:t>
            </a:r>
          </a:p>
          <a:p>
            <a:endParaRPr lang="en-US" altLang="en-US" smtClean="0"/>
          </a:p>
          <a:p>
            <a:r>
              <a:rPr lang="en-US" altLang="en-US" smtClean="0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14806196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 of Interestingness Measure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685800" y="990600"/>
          <a:ext cx="76835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2" name="VISIO" r:id="rId3" imgW="9966960" imgH="7819644" progId="Visio.Drawing.6">
                  <p:embed/>
                </p:oleObj>
              </mc:Choice>
              <mc:Fallback>
                <p:oleObj name="VISIO" r:id="rId3" imgW="9966960" imgH="78196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835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9220" name="Group 4"/>
          <p:cNvGrpSpPr>
            <a:grpSpLocks/>
          </p:cNvGrpSpPr>
          <p:nvPr/>
        </p:nvGrpSpPr>
        <p:grpSpPr bwMode="auto">
          <a:xfrm>
            <a:off x="990600" y="1143000"/>
            <a:ext cx="4876800" cy="2971800"/>
            <a:chOff x="624" y="720"/>
            <a:chExt cx="3072" cy="1872"/>
          </a:xfrm>
        </p:grpSpPr>
        <p:sp>
          <p:nvSpPr>
            <p:cNvPr id="61445" name="Text Box 5"/>
            <p:cNvSpPr txBox="1">
              <a:spLocks noChangeArrowheads="1"/>
            </p:cNvSpPr>
            <p:nvPr/>
          </p:nvSpPr>
          <p:spPr bwMode="auto">
            <a:xfrm>
              <a:off x="624" y="720"/>
              <a:ext cx="148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2400" b="0"/>
                <a:t>Interestingness Measures</a:t>
              </a:r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1392" y="1296"/>
              <a:ext cx="768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2016" y="1056"/>
              <a:ext cx="96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2160" y="912"/>
              <a:ext cx="1536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816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Computing Interestingness Measure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altLang="en-US" sz="2400" smtClean="0"/>
              <a:t>Given a rule X </a:t>
            </a:r>
            <a:r>
              <a:rPr lang="en-US" altLang="en-US" sz="2400" smtClean="0">
                <a:sym typeface="Symbol" pitchFamily="18" charset="2"/>
              </a:rPr>
              <a:t> Y, i</a:t>
            </a:r>
            <a:r>
              <a:rPr lang="en-US" altLang="en-US" sz="2400" smtClean="0"/>
              <a:t>nformation needed to compute rule interestingness can be obtained from a 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0">
                <a:solidFill>
                  <a:srgbClr val="CC0000"/>
                </a:solidFill>
              </a:rPr>
              <a:t>Contingency table</a:t>
            </a:r>
            <a:r>
              <a:rPr lang="en-US" altLang="en-US" sz="2000" b="0">
                <a:sym typeface="Symbol" pitchFamily="18" charset="2"/>
              </a:rPr>
              <a:t> for </a:t>
            </a:r>
            <a:r>
              <a:rPr lang="en-US" altLang="en-US" sz="2400" b="0"/>
              <a:t>X </a:t>
            </a:r>
            <a:r>
              <a:rPr lang="en-US" altLang="en-US" sz="2400" b="0">
                <a:sym typeface="Symbol" pitchFamily="18" charset="2"/>
              </a:rPr>
              <a:t> Y</a:t>
            </a:r>
          </a:p>
        </p:txBody>
      </p:sp>
      <p:grpSp>
        <p:nvGrpSpPr>
          <p:cNvPr id="62496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62501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2400" b="0"/>
                <a:t>f</a:t>
              </a:r>
              <a:r>
                <a:rPr lang="en-US" altLang="en-US" sz="2000" b="0" baseline="-25000"/>
                <a:t>11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10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01</a:t>
              </a:r>
              <a:r>
                <a:rPr lang="en-US" altLang="en-US" sz="2400" b="0"/>
                <a:t>: support of X and Y</a:t>
              </a:r>
              <a:br>
                <a:rPr lang="en-US" altLang="en-US" sz="2400" b="0"/>
              </a:br>
              <a:r>
                <a:rPr lang="en-US" altLang="en-US" sz="2400" b="0"/>
                <a:t>f</a:t>
              </a:r>
              <a:r>
                <a:rPr lang="en-US" altLang="en-US" sz="2000" b="0" baseline="-25000"/>
                <a:t>00</a:t>
              </a:r>
              <a:r>
                <a:rPr lang="en-US" altLang="en-US" sz="2400" b="0"/>
                <a:t>: support of X and Y</a:t>
              </a:r>
            </a:p>
          </p:txBody>
        </p:sp>
        <p:sp>
          <p:nvSpPr>
            <p:cNvPr id="62502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3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4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5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97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2400" b="0"/>
              <a:t> support, confidence, lift, Gini,</a:t>
            </a:r>
            <a:br>
              <a:rPr lang="en-US" altLang="en-US" sz="2400" b="0"/>
            </a:br>
            <a:r>
              <a:rPr lang="en-US" altLang="en-US" sz="2400" b="0"/>
              <a:t>   J-measure, etc.</a:t>
            </a:r>
          </a:p>
        </p:txBody>
      </p:sp>
      <p:sp>
        <p:nvSpPr>
          <p:cNvPr id="62498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9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6071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/>
        </p:nvGraphicFramePr>
        <p:xfrm>
          <a:off x="1066800" y="1219200"/>
          <a:ext cx="4038600" cy="1971676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782572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20" name="Group 32"/>
          <p:cNvGrpSpPr>
            <a:grpSpLocks/>
          </p:cNvGrpSpPr>
          <p:nvPr/>
        </p:nvGrpSpPr>
        <p:grpSpPr bwMode="auto">
          <a:xfrm>
            <a:off x="685800" y="3444875"/>
            <a:ext cx="7391400" cy="2651125"/>
            <a:chOff x="432" y="2170"/>
            <a:chExt cx="4656" cy="1670"/>
          </a:xfrm>
        </p:grpSpPr>
        <p:sp>
          <p:nvSpPr>
            <p:cNvPr id="63521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           </a:t>
              </a:r>
              <a:r>
                <a:rPr lang="en-US" altLang="en-US" sz="2400" b="0">
                  <a:solidFill>
                    <a:srgbClr val="CC3300"/>
                  </a:solidFill>
                  <a:latin typeface="Tahoma" pitchFamily="34" charset="0"/>
                </a:rPr>
                <a:t>Association Rule: Tea </a:t>
              </a:r>
              <a:r>
                <a:rPr lang="en-US" altLang="en-US" sz="2400" b="0">
                  <a:solidFill>
                    <a:srgbClr val="CC3300"/>
                  </a:solidFill>
                  <a:latin typeface="Tahoma" pitchFamily="34" charset="0"/>
                  <a:sym typeface="Symbol" pitchFamily="18" charset="2"/>
                </a:rPr>
                <a:t> Coffee</a:t>
              </a:r>
              <a:br>
                <a:rPr lang="en-US" altLang="en-US" sz="2400" b="0">
                  <a:solidFill>
                    <a:srgbClr val="CC3300"/>
                  </a:solidFill>
                  <a:latin typeface="Tahoma" pitchFamily="34" charset="0"/>
                  <a:sym typeface="Symbol" pitchFamily="18" charset="2"/>
                </a:rPr>
              </a:br>
              <a:endParaRPr lang="en-US" altLang="en-US" sz="2400" b="0">
                <a:solidFill>
                  <a:srgbClr val="CC33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Confidence= P(Coffee|Tea) = </a:t>
              </a:r>
              <a:r>
                <a:rPr lang="en-US" altLang="en-US" sz="2000" b="0">
                  <a:solidFill>
                    <a:srgbClr val="FF0000"/>
                  </a:solidFill>
                  <a:latin typeface="Tahoma" pitchFamily="34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but P(Coffee) = </a:t>
              </a:r>
              <a:r>
                <a:rPr lang="en-US" altLang="en-US" sz="2000" b="0">
                  <a:solidFill>
                    <a:srgbClr val="FF0000"/>
                  </a:solidFill>
                  <a:latin typeface="Tahoma" pitchFamily="34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Char char="Þ"/>
              </a:pPr>
              <a:r>
                <a:rPr lang="en-US" altLang="en-US" sz="2000" b="0">
                  <a:latin typeface="Tahoma" pitchFamily="34" charset="0"/>
                  <a:sym typeface="Symbol" pitchFamily="18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Char char="Þ"/>
              </a:pPr>
              <a:r>
                <a:rPr lang="en-US" altLang="en-US" sz="2000" b="0">
                  <a:latin typeface="Tahoma" pitchFamily="34" charset="0"/>
                </a:rPr>
                <a:t> P(Coffee|Tea) = 0.9375</a:t>
              </a:r>
            </a:p>
          </p:txBody>
        </p:sp>
        <p:sp>
          <p:nvSpPr>
            <p:cNvPr id="63522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4512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Statistical Independence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Population of 1000 students</a:t>
            </a:r>
          </a:p>
          <a:p>
            <a:pPr lvl="1"/>
            <a:r>
              <a:rPr lang="en-US" altLang="en-US" smtClean="0"/>
              <a:t>600 students know how to swim (S)</a:t>
            </a:r>
          </a:p>
          <a:p>
            <a:pPr lvl="1"/>
            <a:r>
              <a:rPr lang="en-US" altLang="en-US" smtClean="0"/>
              <a:t>700 students know how to bike (B)</a:t>
            </a:r>
          </a:p>
          <a:p>
            <a:pPr lvl="1"/>
            <a:r>
              <a:rPr lang="en-US" altLang="en-US" smtClean="0"/>
              <a:t>420 students know how to swim and bike (S,B)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P(S</a:t>
            </a:r>
            <a:r>
              <a:rPr lang="en-US" altLang="en-US" smtClean="0">
                <a:sym typeface="Symbol" pitchFamily="18" charset="2"/>
              </a:rPr>
              <a:t>B) = 420/1000 = 0.42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P(S)  P(B) = 0.6  0.7 = 0.42</a:t>
            </a:r>
          </a:p>
          <a:p>
            <a:pPr lvl="1"/>
            <a:endParaRPr lang="en-US" altLang="en-US" smtClean="0">
              <a:sym typeface="Symbol" pitchFamily="18" charset="2"/>
            </a:endParaRPr>
          </a:p>
          <a:p>
            <a:pPr lvl="1"/>
            <a:r>
              <a:rPr lang="en-US" altLang="en-US" smtClean="0">
                <a:sym typeface="Symbol" pitchFamily="18" charset="2"/>
              </a:rPr>
              <a:t>P(SB) = P(S)  P(B) =&gt; Statistical independence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P(SB) &gt; P(S)  P(B) =&gt; Positively correlated</a:t>
            </a:r>
          </a:p>
          <a:p>
            <a:pPr lvl="1"/>
            <a:r>
              <a:rPr lang="en-US" altLang="en-US" smtClean="0">
                <a:sym typeface="Symbol" pitchFamily="18" charset="2"/>
              </a:rPr>
              <a:t>P(SB) &lt; P(S)  P(B) =&gt; Negatively correlated</a:t>
            </a:r>
          </a:p>
        </p:txBody>
      </p:sp>
    </p:spTree>
    <p:extLst>
      <p:ext uri="{BB962C8B-B14F-4D97-AF65-F5344CB8AC3E}">
        <p14:creationId xmlns:p14="http://schemas.microsoft.com/office/powerpoint/2010/main" val="2931181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Statistical-based Measures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Measures that take into account statistical dependence</a:t>
            </a: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85800" y="2286000"/>
          <a:ext cx="762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6" name="Equation" r:id="rId3" imgW="3098800" imgH="1549400" progId="Equation.3">
                  <p:embed/>
                </p:oleObj>
              </mc:Choice>
              <mc:Fallback>
                <p:oleObj name="Equation" r:id="rId3" imgW="3098800" imgH="154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62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397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/>
        </p:nvGraphicFramePr>
        <p:xfrm>
          <a:off x="1066800" y="1219200"/>
          <a:ext cx="4038600" cy="1971676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782572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685800" y="3444875"/>
            <a:ext cx="80772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pitchFamily="34" charset="0"/>
              </a:rPr>
              <a:t>           </a:t>
            </a:r>
            <a:r>
              <a:rPr lang="en-US" altLang="en-US" sz="2400" b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altLang="en-US" sz="2400" b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altLang="en-US" sz="2400" b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altLang="en-US" sz="2400" b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pitchFamily="34" charset="0"/>
              </a:rPr>
              <a:t>Confidence= P(Coffee|Tea) = </a:t>
            </a:r>
            <a:r>
              <a:rPr lang="en-US" altLang="en-US" sz="2000" b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ahoma" pitchFamily="34" charset="0"/>
              </a:rPr>
              <a:t>but P(Coffee) = </a:t>
            </a:r>
            <a:r>
              <a:rPr lang="en-US" altLang="en-US" sz="2000" b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en-US" sz="2000" b="0">
                <a:latin typeface="Tahoma" pitchFamily="34" charset="0"/>
                <a:sym typeface="Symbol" pitchFamily="18" charset="2"/>
              </a:rPr>
              <a:t> Lift =</a:t>
            </a:r>
            <a:r>
              <a:rPr lang="en-US" altLang="en-US" sz="2000" b="0">
                <a:latin typeface="Tahoma" pitchFamily="34" charset="0"/>
              </a:rPr>
              <a:t> 0.75/0.9= 0.8333 (&lt; 1, therefore is negatively associated)</a:t>
            </a:r>
          </a:p>
        </p:txBody>
      </p:sp>
    </p:spTree>
    <p:extLst>
      <p:ext uri="{BB962C8B-B14F-4D97-AF65-F5344CB8AC3E}">
        <p14:creationId xmlns:p14="http://schemas.microsoft.com/office/powerpoint/2010/main" val="3776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Drawback of Lift/Interest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816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9087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13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641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6" name="Equation" r:id="rId3" imgW="2527300" imgH="787400" progId="Equation.3">
                  <p:embed/>
                </p:oleObj>
              </mc:Choice>
              <mc:Fallback>
                <p:oleObj name="Equation" r:id="rId3" imgW="25273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42" name="Object 58"/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27" name="Equation" r:id="rId5" imgW="2781300" imgH="787400" progId="Equation.3">
                  <p:embed/>
                </p:oleObj>
              </mc:Choice>
              <mc:Fallback>
                <p:oleObj name="Equation" r:id="rId5" imgW="27813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43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If P(X,Y)=P(X)P(Y)  =&gt; Lift = 1</a:t>
            </a:r>
          </a:p>
        </p:txBody>
      </p:sp>
      <p:sp>
        <p:nvSpPr>
          <p:cNvPr id="67644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5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6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7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15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4" name="Bitmap Image" r:id="rId3" imgW="7438095" imgH="7430537" progId="Paint.Picture">
                  <p:embed/>
                </p:oleObj>
              </mc:Choice>
              <mc:Fallback>
                <p:oleObj name="Bitmap Image" r:id="rId3" imgW="7438095" imgH="74305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6200" y="1219200"/>
            <a:ext cx="22098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/>
              <a:t>There are lots of measures proposed in the literature</a:t>
            </a:r>
          </a:p>
          <a:p>
            <a:pPr>
              <a:spcBef>
                <a:spcPct val="50000"/>
              </a:spcBef>
            </a:pPr>
            <a:endParaRPr lang="en-US" altLang="en-US" sz="1600" dirty="0"/>
          </a:p>
          <a:p>
            <a:pPr>
              <a:spcBef>
                <a:spcPct val="50000"/>
              </a:spcBef>
            </a:pPr>
            <a:r>
              <a:rPr lang="en-US" altLang="en-US" sz="1600" dirty="0"/>
              <a:t>Some measures are good for certain applications, but not for others</a:t>
            </a:r>
          </a:p>
          <a:p>
            <a:pPr>
              <a:spcBef>
                <a:spcPct val="50000"/>
              </a:spcBef>
            </a:pPr>
            <a:endParaRPr lang="en-US" altLang="en-US" sz="1600" dirty="0"/>
          </a:p>
          <a:p>
            <a:pPr>
              <a:spcBef>
                <a:spcPct val="50000"/>
              </a:spcBef>
            </a:pPr>
            <a:r>
              <a:rPr lang="en-US" altLang="en-US" sz="1600" dirty="0"/>
              <a:t>What criteria should we use to determine whether a measure is good or bad?</a:t>
            </a:r>
          </a:p>
          <a:p>
            <a:pPr>
              <a:spcBef>
                <a:spcPct val="50000"/>
              </a:spcBef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8169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Mining Association Rules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dirty="0" smtClean="0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Frequent </a:t>
            </a:r>
            <a:r>
              <a:rPr lang="en-US" altLang="en-US" dirty="0" err="1" smtClean="0">
                <a:solidFill>
                  <a:srgbClr val="FF0000"/>
                </a:solidFill>
              </a:rPr>
              <a:t>Itemset</a:t>
            </a:r>
            <a:r>
              <a:rPr lang="en-US" altLang="en-US" dirty="0" smtClean="0">
                <a:solidFill>
                  <a:srgbClr val="FF0000"/>
                </a:solidFill>
              </a:rPr>
              <a:t> Generation</a:t>
            </a:r>
            <a:endParaRPr lang="en-US" altLang="en-US" dirty="0" smtClean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 smtClean="0"/>
              <a:t>Generate all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whose support </a:t>
            </a:r>
            <a:r>
              <a:rPr lang="en-US" altLang="en-US" dirty="0" smtClean="0">
                <a:sym typeface="Symbol" pitchFamily="18" charset="2"/>
              </a:rPr>
              <a:t> </a:t>
            </a:r>
            <a:r>
              <a:rPr lang="en-US" altLang="en-US" dirty="0" err="1" smtClean="0"/>
              <a:t>minsup</a:t>
            </a:r>
            <a:endParaRPr lang="en-US" altLang="en-US" dirty="0" smtClean="0"/>
          </a:p>
          <a:p>
            <a:pPr marL="1295400" lvl="2" indent="-381000">
              <a:buFont typeface="Arial" charset="0"/>
              <a:buNone/>
            </a:pPr>
            <a:endParaRPr lang="en-US" altLang="en-US" dirty="0" smtClean="0"/>
          </a:p>
          <a:p>
            <a:pPr marL="914400" lvl="1" indent="-457200">
              <a:buFont typeface="Arial" charset="0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Rule Generation</a:t>
            </a:r>
            <a:endParaRPr lang="en-US" altLang="en-US" dirty="0" smtClean="0"/>
          </a:p>
          <a:p>
            <a:pPr marL="1295400" lvl="2" indent="-381000">
              <a:buFont typeface="Arial" charset="0"/>
              <a:buChar char="–"/>
            </a:pPr>
            <a:r>
              <a:rPr lang="en-US" altLang="en-US" dirty="0" smtClean="0"/>
              <a:t>Generate high confidence rules from each 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, where each rule is a binary partitioning of a frequent </a:t>
            </a:r>
            <a:r>
              <a:rPr lang="en-US" altLang="en-US" dirty="0" err="1" smtClean="0"/>
              <a:t>itemset</a:t>
            </a:r>
            <a:endParaRPr lang="en-US" altLang="en-US" dirty="0" smtClean="0"/>
          </a:p>
          <a:p>
            <a:pPr marL="533400" indent="-533400"/>
            <a:endParaRPr lang="en-US" altLang="en-US" dirty="0" smtClean="0"/>
          </a:p>
          <a:p>
            <a:pPr marL="533400" indent="-533400"/>
            <a:r>
              <a:rPr lang="en-US" altLang="en-US" dirty="0" smtClean="0"/>
              <a:t>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generation is still computationally expensive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Comparing Different Measures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648200" y="1006475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4" name="Worksheet" r:id="rId3" imgW="4077081" imgH="3353206" progId="Excel.Sheet.8">
                  <p:embed/>
                </p:oleObj>
              </mc:Choice>
              <mc:Fallback>
                <p:oleObj name="Worksheet" r:id="rId3" imgW="4077081" imgH="335320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06475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/>
              <a:t>10 examples of contingency tables:</a:t>
            </a: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152400" y="381000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5" name="Bitmap Image" r:id="rId5" imgW="10402752" imgH="2838846" progId="Paint.Picture">
                  <p:embed/>
                </p:oleObj>
              </mc:Choice>
              <mc:Fallback>
                <p:oleObj name="Bitmap Image" r:id="rId5" imgW="10402752" imgH="2838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0"/>
              <a:t>Rankings of contingency tables using various measures:</a:t>
            </a:r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73380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565785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57911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A Good Measure</a:t>
            </a: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CC3300"/>
                </a:solidFill>
              </a:rPr>
              <a:t>Piatetsky</a:t>
            </a:r>
            <a:r>
              <a:rPr lang="en-US" altLang="en-US" dirty="0" smtClean="0">
                <a:solidFill>
                  <a:srgbClr val="CC3300"/>
                </a:solidFill>
              </a:rPr>
              <a:t>-Shapiro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/>
              <a:t>3 properties a good measure M must satisfy:</a:t>
            </a:r>
          </a:p>
          <a:p>
            <a:pPr lvl="1"/>
            <a:r>
              <a:rPr lang="en-US" altLang="en-US" dirty="0" smtClean="0"/>
              <a:t>P1: M(A,B) = 0 </a:t>
            </a:r>
          </a:p>
          <a:p>
            <a:pPr lvl="2"/>
            <a:r>
              <a:rPr lang="en-US" altLang="en-US" dirty="0" smtClean="0"/>
              <a:t>if A and B are statistically independent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P2: M(A,B) increase monotonically </a:t>
            </a:r>
          </a:p>
          <a:p>
            <a:pPr lvl="2"/>
            <a:r>
              <a:rPr lang="en-US" altLang="en-US" dirty="0" smtClean="0"/>
              <a:t>with P(A,B) </a:t>
            </a:r>
          </a:p>
          <a:p>
            <a:pPr lvl="2"/>
            <a:r>
              <a:rPr lang="en-US" altLang="en-US" dirty="0" smtClean="0"/>
              <a:t>when P(A) and P(B) remain unchanged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P3: M(A,B) decreases monotonically </a:t>
            </a:r>
          </a:p>
          <a:p>
            <a:pPr lvl="2"/>
            <a:r>
              <a:rPr lang="en-US" altLang="en-US" dirty="0" smtClean="0"/>
              <a:t>with P(A) [or P(B)] </a:t>
            </a:r>
          </a:p>
          <a:p>
            <a:pPr lvl="2"/>
            <a:r>
              <a:rPr lang="en-US" altLang="en-US" dirty="0" smtClean="0"/>
              <a:t>when P(A,B) and P(B) [or P(A)] remain unchanged</a:t>
            </a:r>
          </a:p>
        </p:txBody>
      </p:sp>
    </p:spTree>
    <p:extLst>
      <p:ext uri="{BB962C8B-B14F-4D97-AF65-F5344CB8AC3E}">
        <p14:creationId xmlns:p14="http://schemas.microsoft.com/office/powerpoint/2010/main" val="7779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/>
          <a:lstStyle/>
          <a:p>
            <a:r>
              <a:rPr lang="en-US" altLang="en-US" sz="2000" dirty="0" smtClean="0"/>
              <a:t>Different Measures have Different Properties (Tan et al, 2002)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8" name="Worksheet" r:id="rId3" imgW="6001131" imgH="3819754" progId="Excel.Sheet.8">
                  <p:embed/>
                </p:oleObj>
              </mc:Choice>
              <mc:Fallback>
                <p:oleObj name="Worksheet" r:id="rId3" imgW="6001131" imgH="3819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41064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Property under Variable Permutation (O1)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3" name="VISIO" r:id="rId3" imgW="7251085" imgH="1280771" progId="Visio.Drawing.6">
                  <p:embed/>
                </p:oleObj>
              </mc:Choice>
              <mc:Fallback>
                <p:oleObj name="VISIO" r:id="rId3" imgW="7251085" imgH="128077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24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Does M(A,B) = M(B,A)?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altLang="en-US" sz="1000" b="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 dirty="0"/>
              <a:t>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2400" b="0" dirty="0"/>
              <a:t> support, lift, collective strength, cosine, </a:t>
            </a:r>
            <a:r>
              <a:rPr lang="en-US" altLang="en-US" sz="2400" b="0" dirty="0" err="1"/>
              <a:t>Jaccard</a:t>
            </a:r>
            <a:r>
              <a:rPr lang="en-US" altLang="en-US" sz="2400" b="0" dirty="0"/>
              <a:t>, </a:t>
            </a:r>
            <a:r>
              <a:rPr lang="en-US" altLang="en-US" sz="2400" b="0" dirty="0" err="1"/>
              <a:t>etc</a:t>
            </a:r>
            <a:endParaRPr lang="en-US" altLang="en-US" sz="2400" b="0" dirty="0"/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 dirty="0"/>
              <a:t>Asymmetric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2400" b="0" dirty="0"/>
              <a:t> confidence, conviction, Laplace, J-measure, </a:t>
            </a:r>
            <a:r>
              <a:rPr lang="en-US" altLang="en-US" sz="2400" b="0" dirty="0" err="1"/>
              <a:t>etc</a:t>
            </a:r>
            <a:endParaRPr lang="en-US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09440395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Property under Row/Column Scaling (O2)</a:t>
            </a:r>
          </a:p>
        </p:txBody>
      </p:sp>
      <p:graphicFrame>
        <p:nvGraphicFramePr>
          <p:cNvPr id="1300483" name="Group 3"/>
          <p:cNvGraphicFramePr>
            <a:graphicFrameLocks noGrp="1"/>
          </p:cNvGraphicFramePr>
          <p:nvPr/>
        </p:nvGraphicFramePr>
        <p:xfrm>
          <a:off x="8382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0510" name="Group 30"/>
          <p:cNvGraphicFramePr>
            <a:graphicFrameLocks noGrp="1"/>
          </p:cNvGraphicFramePr>
          <p:nvPr/>
        </p:nvGraphicFramePr>
        <p:xfrm>
          <a:off x="4876800" y="1981200"/>
          <a:ext cx="3581400" cy="1676400"/>
        </p:xfrm>
        <a:graphic>
          <a:graphicData uri="http://schemas.openxmlformats.org/drawingml/2006/table">
            <a:tbl>
              <a:tblPr/>
              <a:tblGrid>
                <a:gridCol w="838200"/>
                <a:gridCol w="914400"/>
                <a:gridCol w="990600"/>
                <a:gridCol w="838200"/>
              </a:tblGrid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61" name="Text Box 57"/>
          <p:cNvSpPr txBox="1">
            <a:spLocks noChangeArrowheads="1"/>
          </p:cNvSpPr>
          <p:nvPr/>
        </p:nvSpPr>
        <p:spPr bwMode="auto">
          <a:xfrm>
            <a:off x="304800" y="1219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/>
              <a:t>Grade-Gender Example (Mosteller, 1968):</a:t>
            </a:r>
          </a:p>
        </p:txBody>
      </p:sp>
      <p:sp>
        <p:nvSpPr>
          <p:cNvPr id="72762" name="Text Box 58"/>
          <p:cNvSpPr txBox="1">
            <a:spLocks noChangeArrowheads="1"/>
          </p:cNvSpPr>
          <p:nvPr/>
        </p:nvSpPr>
        <p:spPr bwMode="auto">
          <a:xfrm>
            <a:off x="381000" y="4343400"/>
            <a:ext cx="838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 dirty="0" err="1"/>
              <a:t>Mosteller</a:t>
            </a:r>
            <a:r>
              <a:rPr lang="en-US" altLang="en-US" sz="1600" b="0" dirty="0"/>
              <a:t>: </a:t>
            </a:r>
            <a:br>
              <a:rPr lang="en-US" altLang="en-US" sz="1600" b="0" dirty="0"/>
            </a:br>
            <a:r>
              <a:rPr lang="en-US" altLang="en-US" sz="1600" b="0" dirty="0"/>
              <a:t>	Underlying association should be independent of</a:t>
            </a:r>
            <a:br>
              <a:rPr lang="en-US" altLang="en-US" sz="1600" b="0" dirty="0"/>
            </a:br>
            <a:r>
              <a:rPr lang="en-US" altLang="en-US" sz="1600" b="0" dirty="0"/>
              <a:t>	the relative number of male and female students</a:t>
            </a:r>
            <a:br>
              <a:rPr lang="en-US" altLang="en-US" sz="1600" b="0" dirty="0"/>
            </a:br>
            <a:r>
              <a:rPr lang="en-US" altLang="en-US" sz="1600" b="0" dirty="0"/>
              <a:t>	in the </a:t>
            </a:r>
            <a:r>
              <a:rPr lang="en-US" altLang="en-US" sz="1600" b="0" dirty="0" smtClean="0"/>
              <a:t>samples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 dirty="0" smtClean="0"/>
              <a:t>Invariant </a:t>
            </a:r>
            <a:r>
              <a:rPr lang="en-US" altLang="en-US" sz="1600" b="0" dirty="0" smtClean="0"/>
              <a:t>measure</a:t>
            </a:r>
            <a:r>
              <a:rPr lang="en-US" altLang="en-US" sz="1600" b="0" dirty="0">
                <a:solidFill>
                  <a:srgbClr val="FF0000"/>
                </a:solidFill>
              </a:rPr>
              <a:t> (more desirable</a:t>
            </a:r>
            <a:r>
              <a:rPr lang="en-US" altLang="en-US" sz="1600" b="0" dirty="0" smtClean="0">
                <a:solidFill>
                  <a:srgbClr val="FF0000"/>
                </a:solidFill>
              </a:rPr>
              <a:t>)</a:t>
            </a:r>
            <a:r>
              <a:rPr lang="en-US" altLang="en-US" sz="1600" b="0" dirty="0" smtClean="0"/>
              <a:t>: </a:t>
            </a:r>
            <a:r>
              <a:rPr lang="en-US" altLang="en-US" sz="1600" b="0" dirty="0" smtClean="0"/>
              <a:t>odds ratio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 dirty="0" smtClean="0"/>
              <a:t>Non-invariant </a:t>
            </a:r>
            <a:r>
              <a:rPr lang="en-US" altLang="en-US" sz="1600" b="0" dirty="0" smtClean="0"/>
              <a:t>measures: </a:t>
            </a:r>
            <a:r>
              <a:rPr lang="en-US" altLang="en-US" sz="1600" b="0" dirty="0" smtClean="0">
                <a:sym typeface="Symbol" pitchFamily="18" charset="2"/>
              </a:rPr>
              <a:t></a:t>
            </a:r>
            <a:r>
              <a:rPr lang="en-US" altLang="en-US" sz="1600" b="0" dirty="0">
                <a:sym typeface="Symbol" pitchFamily="18" charset="2"/>
              </a:rPr>
              <a:t>-coefficient </a:t>
            </a:r>
            <a:r>
              <a:rPr lang="en-US" altLang="en-US" sz="1600" b="0" dirty="0" smtClean="0">
                <a:sym typeface="Symbol" pitchFamily="18" charset="2"/>
              </a:rPr>
              <a:t>, Cohen, IS, interest factor, collective strength</a:t>
            </a:r>
            <a:endParaRPr lang="en-US" altLang="en-US" sz="1600" b="0" dirty="0"/>
          </a:p>
        </p:txBody>
      </p:sp>
      <p:sp>
        <p:nvSpPr>
          <p:cNvPr id="72763" name="Line 59"/>
          <p:cNvSpPr>
            <a:spLocks noChangeShapeType="1"/>
          </p:cNvSpPr>
          <p:nvPr/>
        </p:nvSpPr>
        <p:spPr bwMode="auto">
          <a:xfrm>
            <a:off x="6170613" y="3729038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>
            <a:off x="7086600" y="3733800"/>
            <a:ext cx="0" cy="384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5" name="Text Box 61"/>
          <p:cNvSpPr txBox="1">
            <a:spLocks noChangeArrowheads="1"/>
          </p:cNvSpPr>
          <p:nvPr/>
        </p:nvSpPr>
        <p:spPr bwMode="auto">
          <a:xfrm>
            <a:off x="59436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0"/>
              <a:t>2x</a:t>
            </a:r>
          </a:p>
        </p:txBody>
      </p:sp>
      <p:sp>
        <p:nvSpPr>
          <p:cNvPr id="72766" name="Text Box 62"/>
          <p:cNvSpPr txBox="1">
            <a:spLocks noChangeArrowheads="1"/>
          </p:cNvSpPr>
          <p:nvPr/>
        </p:nvSpPr>
        <p:spPr bwMode="auto">
          <a:xfrm>
            <a:off x="67818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0"/>
              <a:t>10x</a:t>
            </a:r>
          </a:p>
        </p:txBody>
      </p:sp>
    </p:spTree>
    <p:extLst>
      <p:ext uri="{BB962C8B-B14F-4D97-AF65-F5344CB8AC3E}">
        <p14:creationId xmlns:p14="http://schemas.microsoft.com/office/powerpoint/2010/main" val="255345683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under Inversion (O3’)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45992"/>
              </p:ext>
            </p:extLst>
          </p:nvPr>
        </p:nvGraphicFramePr>
        <p:xfrm>
          <a:off x="914400" y="1752600"/>
          <a:ext cx="3048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</a:tblGrid>
              <a:tr h="406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~B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93840"/>
              </p:ext>
            </p:extLst>
          </p:nvPr>
        </p:nvGraphicFramePr>
        <p:xfrm>
          <a:off x="4876800" y="1752600"/>
          <a:ext cx="3048000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</a:tblGrid>
              <a:tr h="406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~B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r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q</a:t>
                      </a:r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1950" y="4419600"/>
            <a:ext cx="8576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Invariant measures: </a:t>
            </a:r>
            <a:r>
              <a:rPr lang="en-US" altLang="en-US" sz="1800" dirty="0">
                <a:sym typeface="Symbol" pitchFamily="18" charset="2"/>
              </a:rPr>
              <a:t>-coefficient </a:t>
            </a:r>
            <a:r>
              <a:rPr lang="en-US" sz="1800" dirty="0" smtClean="0"/>
              <a:t>, odds ratio, Cohen, and collective strength</a:t>
            </a:r>
          </a:p>
          <a:p>
            <a:endParaRPr lang="en-US" sz="1800" dirty="0" smtClean="0"/>
          </a:p>
          <a:p>
            <a:r>
              <a:rPr lang="en-US" sz="1800" dirty="0" smtClean="0"/>
              <a:t>non-invariant </a:t>
            </a:r>
            <a:r>
              <a:rPr lang="en-US" sz="1800" dirty="0" smtClean="0"/>
              <a:t>measures </a:t>
            </a:r>
            <a:r>
              <a:rPr lang="en-US" sz="1800" dirty="0" smtClean="0">
                <a:solidFill>
                  <a:srgbClr val="FF0000"/>
                </a:solidFill>
              </a:rPr>
              <a:t>(more desirable): </a:t>
            </a:r>
            <a:r>
              <a:rPr lang="en-US" sz="1800" dirty="0" smtClean="0"/>
              <a:t>interest, IS, PS, </a:t>
            </a:r>
            <a:r>
              <a:rPr lang="en-US" sz="1800" dirty="0" err="1" smtClean="0"/>
              <a:t>Jaccard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581400"/>
            <a:ext cx="515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M(A,B) is the same if </a:t>
            </a:r>
            <a:r>
              <a:rPr lang="en-US" dirty="0" err="1" smtClean="0"/>
              <a:t>p,s</a:t>
            </a:r>
            <a:r>
              <a:rPr lang="en-US" dirty="0" smtClean="0"/>
              <a:t> are swapped and </a:t>
            </a:r>
            <a:r>
              <a:rPr lang="en-US" dirty="0" err="1" smtClean="0"/>
              <a:t>r,q</a:t>
            </a:r>
            <a:r>
              <a:rPr lang="en-US" dirty="0" smtClean="0"/>
              <a:t> are swapped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77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Property under Inversion Operation </a:t>
            </a:r>
            <a:r>
              <a:rPr lang="en-US" altLang="en-US" sz="2000" dirty="0" smtClean="0"/>
              <a:t>(O3’)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05460"/>
              </p:ext>
            </p:extLst>
          </p:nvPr>
        </p:nvGraphicFramePr>
        <p:xfrm>
          <a:off x="2316163" y="1143001"/>
          <a:ext cx="4846637" cy="436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6" name="VISIO" r:id="rId3" imgW="5753100" imgH="5195316" progId="Visio.Drawing.6">
                  <p:embed/>
                </p:oleObj>
              </mc:Choice>
              <mc:Fallback>
                <p:oleObj name="VISIO" r:id="rId3" imgW="5753100" imgH="51953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43001"/>
                        <a:ext cx="4846637" cy="4367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39763" y="16764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b="0"/>
              <a:t>Transaction 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39763" y="436245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b="0" dirty="0"/>
              <a:t>Transaction N</a:t>
            </a: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935163" y="18288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1935163" y="451485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066800" y="2286000"/>
            <a:ext cx="533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 dirty="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 dirty="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 dirty="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r>
              <a:rPr lang="en-US" altLang="en-US" sz="6000" dirty="0"/>
              <a:t>.</a:t>
            </a:r>
          </a:p>
          <a:p>
            <a:pPr>
              <a:lnSpc>
                <a:spcPct val="10000"/>
              </a:lnSpc>
              <a:spcBef>
                <a:spcPct val="50000"/>
              </a:spcBef>
            </a:pPr>
            <a:endParaRPr lang="en-US" alt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276350" y="1179611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Item -&gt;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5602779"/>
            <a:ext cx="4078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 Invariant Property: </a:t>
            </a:r>
            <a:r>
              <a:rPr lang="en-US" dirty="0"/>
              <a:t>M</a:t>
            </a:r>
            <a:r>
              <a:rPr lang="en-US" dirty="0" smtClean="0"/>
              <a:t>(A,B) </a:t>
            </a:r>
            <a:r>
              <a:rPr lang="en-US" dirty="0"/>
              <a:t> </a:t>
            </a:r>
            <a:r>
              <a:rPr lang="en-US" dirty="0" smtClean="0"/>
              <a:t>= M(C,D)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1868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</a:t>
            </a:r>
            <a:r>
              <a:rPr lang="en-US" altLang="en-US" dirty="0" smtClean="0">
                <a:sym typeface="Symbol" pitchFamily="18" charset="2"/>
              </a:rPr>
              <a:t>-Coefficient </a:t>
            </a:r>
            <a:r>
              <a:rPr lang="en-US" altLang="en-US" sz="2400" dirty="0" smtClean="0">
                <a:sym typeface="Symbol" pitchFamily="18" charset="2"/>
              </a:rPr>
              <a:t>(O3’)</a:t>
            </a:r>
            <a:endParaRPr lang="en-US" altLang="en-US" sz="2400" dirty="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990600"/>
          </a:xfrm>
        </p:spPr>
        <p:txBody>
          <a:bodyPr/>
          <a:lstStyle/>
          <a:p>
            <a:r>
              <a:rPr lang="en-US" altLang="en-US" dirty="0" smtClean="0">
                <a:sym typeface="Symbol" pitchFamily="18" charset="2"/>
              </a:rPr>
              <a:t>-coefficient is analogous to correlation coefficient for continuous variables</a:t>
            </a:r>
          </a:p>
        </p:txBody>
      </p:sp>
      <p:graphicFrame>
        <p:nvGraphicFramePr>
          <p:cNvPr id="1302532" name="Group 4"/>
          <p:cNvGraphicFramePr>
            <a:graphicFrameLocks noGrp="1"/>
          </p:cNvGraphicFramePr>
          <p:nvPr/>
        </p:nvGraphicFramePr>
        <p:xfrm>
          <a:off x="533400" y="2133600"/>
          <a:ext cx="3352800" cy="1584816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02559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44618"/>
              </p:ext>
            </p:extLst>
          </p:nvPr>
        </p:nvGraphicFramePr>
        <p:xfrm>
          <a:off x="5181600" y="2133600"/>
          <a:ext cx="3352800" cy="1584816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6D9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6D9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810" name="Object 58"/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46" name="Equation" r:id="rId3" imgW="2959100" imgH="1117600" progId="Equation.3">
                  <p:embed/>
                </p:oleObj>
              </mc:Choice>
              <mc:Fallback>
                <p:oleObj name="Equation" r:id="rId3" imgW="29591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11" name="Text Box 59"/>
          <p:cNvSpPr txBox="1">
            <a:spLocks noChangeArrowheads="1"/>
          </p:cNvSpPr>
          <p:nvPr/>
        </p:nvSpPr>
        <p:spPr bwMode="auto">
          <a:xfrm>
            <a:off x="1447800" y="5867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sym typeface="Symbol" pitchFamily="18" charset="2"/>
              </a:rPr>
              <a:t> Coefficient is the same for both tables</a:t>
            </a:r>
            <a:endParaRPr lang="en-US" altLang="en-US" sz="2400">
              <a:solidFill>
                <a:srgbClr val="FF0000"/>
              </a:solidFill>
            </a:endParaRPr>
          </a:p>
        </p:txBody>
      </p:sp>
      <p:graphicFrame>
        <p:nvGraphicFramePr>
          <p:cNvPr id="74812" name="Object 60"/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47" name="Equation" r:id="rId5" imgW="2959100" imgH="1117600" progId="Equation.3">
                  <p:embed/>
                </p:oleObj>
              </mc:Choice>
              <mc:Fallback>
                <p:oleObj name="Equation" r:id="rId5" imgW="29591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13" name="Line 61"/>
          <p:cNvSpPr>
            <a:spLocks noChangeShapeType="1"/>
          </p:cNvSpPr>
          <p:nvPr/>
        </p:nvSpPr>
        <p:spPr bwMode="auto">
          <a:xfrm>
            <a:off x="2514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4" name="Line 62"/>
          <p:cNvSpPr>
            <a:spLocks noChangeShapeType="1"/>
          </p:cNvSpPr>
          <p:nvPr/>
        </p:nvSpPr>
        <p:spPr bwMode="auto">
          <a:xfrm>
            <a:off x="8382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5" name="Line 63"/>
          <p:cNvSpPr>
            <a:spLocks noChangeShapeType="1"/>
          </p:cNvSpPr>
          <p:nvPr/>
        </p:nvSpPr>
        <p:spPr bwMode="auto">
          <a:xfrm>
            <a:off x="71628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816" name="Line 64"/>
          <p:cNvSpPr>
            <a:spLocks noChangeShapeType="1"/>
          </p:cNvSpPr>
          <p:nvPr/>
        </p:nvSpPr>
        <p:spPr bwMode="auto">
          <a:xfrm>
            <a:off x="54864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58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Property under Null Addition (O4)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92188" y="1524000"/>
          <a:ext cx="7248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74" name="VISIO" r:id="rId3" imgW="7251085" imgH="1277718" progId="Visio.Drawing.6">
                  <p:embed/>
                </p:oleObj>
              </mc:Choice>
              <mc:Fallback>
                <p:oleObj name="VISIO" r:id="rId3" imgW="7251085" imgH="1277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248525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 dirty="0" smtClean="0"/>
              <a:t>Invariant if adding any k to s (both A and B don’t exist)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altLang="en-US" sz="2400" b="0" dirty="0"/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 dirty="0" smtClean="0"/>
              <a:t>Invariant </a:t>
            </a:r>
            <a:r>
              <a:rPr lang="en-US" altLang="en-US" sz="2400" b="0" dirty="0" smtClean="0"/>
              <a:t>measures (</a:t>
            </a:r>
            <a:r>
              <a:rPr lang="en-US" altLang="en-US" sz="2400" b="0" dirty="0" smtClean="0">
                <a:solidFill>
                  <a:srgbClr val="FF0000"/>
                </a:solidFill>
              </a:rPr>
              <a:t>more desirable</a:t>
            </a:r>
            <a:r>
              <a:rPr lang="en-US" altLang="en-US" sz="2400" b="0" dirty="0" smtClean="0"/>
              <a:t>):</a:t>
            </a:r>
            <a:endParaRPr lang="en-US" altLang="en-US" sz="2400" b="0" dirty="0"/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2400" b="0" dirty="0"/>
              <a:t> support, cosine, </a:t>
            </a:r>
            <a:r>
              <a:rPr lang="en-US" altLang="en-US" sz="2400" b="0" dirty="0" err="1"/>
              <a:t>Jaccard</a:t>
            </a:r>
            <a:r>
              <a:rPr lang="en-US" altLang="en-US" sz="2400" b="0" dirty="0"/>
              <a:t>, </a:t>
            </a:r>
            <a:r>
              <a:rPr lang="en-US" altLang="en-US" sz="2400" b="0" dirty="0" err="1"/>
              <a:t>etc</a:t>
            </a:r>
            <a:endParaRPr lang="en-US" altLang="en-US" sz="2400" b="0" dirty="0"/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400" b="0" dirty="0"/>
              <a:t>Non-invariant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altLang="en-US" sz="2400" b="0" dirty="0"/>
              <a:t> correlation, Gini, mutual information, odds ratio, </a:t>
            </a:r>
            <a:r>
              <a:rPr lang="en-US" altLang="en-US" sz="2400" b="0" dirty="0" err="1"/>
              <a:t>etc</a:t>
            </a:r>
            <a:endParaRPr lang="en-US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994110288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altLang="en-US" sz="2000" dirty="0" smtClean="0"/>
              <a:t>Different Measures have Different Properties (Tan et al, 2002)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4" name="Worksheet" r:id="rId3" imgW="6001131" imgH="3819754" progId="Excel.Sheet.8">
                  <p:embed/>
                </p:oleObj>
              </mc:Choice>
              <mc:Fallback>
                <p:oleObj name="Worksheet" r:id="rId3" imgW="6001131" imgH="3819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5424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algn="ctr"/>
            <a:r>
              <a:rPr lang="en-US" altLang="en-US" dirty="0" smtClean="0"/>
              <a:t>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Generation</a:t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261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68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Compact Representation of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6.4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Compact Representation of Frequent Itemsets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Some itemsets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>
              <a:lnSpc>
                <a:spcPct val="90000"/>
              </a:lnSpc>
            </a:pPr>
            <a:endParaRPr lang="en-US" altLang="en-US" sz="2400" smtClean="0"/>
          </a:p>
          <a:p>
            <a:pPr lvl="4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Number of frequent itemsets</a:t>
            </a:r>
          </a:p>
          <a:p>
            <a:pPr lvl="4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2400" smtClean="0"/>
              <a:t>Need a compact representation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63738"/>
            <a:ext cx="8839200" cy="2684462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4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8" name="Equation" r:id="rId4" imgW="1409700" imgH="838200" progId="Equation.3">
                  <p:embed/>
                </p:oleObj>
              </mc:Choice>
              <mc:Fallback>
                <p:oleObj name="Equation" r:id="rId4" imgW="14097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Frequent Itemset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1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Border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Infrequent Itemsets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Maximal Itemsets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An itemset is maximal frequent if none of its immediate supersets is frequent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Closed Itemset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An itemset is closed if none of its immediate supersets has the same support as the itemset</a:t>
            </a:r>
          </a:p>
          <a:p>
            <a:pPr>
              <a:buFont typeface="Monotype Sorts" pitchFamily="2" charset="2"/>
              <a:buNone/>
            </a:pPr>
            <a:endParaRPr lang="en-US" altLang="en-US" sz="2000" smtClean="0"/>
          </a:p>
        </p:txBody>
      </p:sp>
      <p:graphicFrame>
        <p:nvGraphicFramePr>
          <p:cNvPr id="31748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7432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9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0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2860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0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1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vs Closed Itemsets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1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2" name="VISIO" r:id="rId5" imgW="10120884" imgH="7392924" progId="Visio.Drawing.6">
                  <p:embed/>
                </p:oleObj>
              </mc:Choice>
              <mc:Fallback>
                <p:oleObj name="VISIO" r:id="rId5" imgW="10120884" imgH="7392924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Transaction Ids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Not supported by any transactions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vs Closed Frequent Itemsets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" name="VISIO" r:id="rId3" imgW="10169652" imgH="7367016" progId="Visio.Drawing.6">
                  <p:embed/>
                </p:oleObj>
              </mc:Choice>
              <mc:Fallback>
                <p:oleObj name="VISIO" r:id="rId3" imgW="10169652" imgH="73670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28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Minimum support = 2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010400" y="5105400"/>
            <a:ext cx="1524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# Closed = 9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# Maximal = 4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43800" y="1905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Closed and maximal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6477000" y="22098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72390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876800" y="1371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486400" y="9906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Closed but not maximal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3962400" y="12192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5715000" y="144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Maximal vs Closed Itemsets</a:t>
            </a:r>
          </a:p>
        </p:txBody>
      </p:sp>
      <p:graphicFrame>
        <p:nvGraphicFramePr>
          <p:cNvPr id="348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6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Alternative Methods for Generating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75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 smtClean="0"/>
              <a:t>Alternative Methods for Frequent Itemset Generation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Traversal of Itemset Lattice</a:t>
            </a:r>
          </a:p>
          <a:p>
            <a:pPr lvl="1"/>
            <a:r>
              <a:rPr lang="en-US" altLang="en-US" smtClean="0"/>
              <a:t>General-to-specific vs Specific-to-general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2286000"/>
          <a:ext cx="7239000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1" name="Visio" r:id="rId3" imgW="9745574" imgH="5086201" progId="Visio.Drawing.6">
                  <p:embed/>
                </p:oleObj>
              </mc:Choice>
              <mc:Fallback>
                <p:oleObj name="Visio" r:id="rId3" imgW="9745574" imgH="5086201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239000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Frequent Itemset Generation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7" name="VISIO" r:id="rId3" imgW="9811512" imgH="7395972" progId="Visio.Drawing.6">
                  <p:embed/>
                </p:oleObj>
              </mc:Choice>
              <mc:Fallback>
                <p:oleObj name="VISIO" r:id="rId3" imgW="9811512" imgH="7395972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 smtClean="0"/>
              <a:t>Alternative Methods for Frequent Itemset Generation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Traversal of Itemset Lattice</a:t>
            </a:r>
          </a:p>
          <a:p>
            <a:pPr lvl="1"/>
            <a:r>
              <a:rPr lang="en-US" altLang="en-US" smtClean="0"/>
              <a:t>Equivalent Classes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209800"/>
          <a:ext cx="69342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5" name="Visio" r:id="rId3" imgW="9786468" imgH="5617746" progId="Visio.Drawing.6">
                  <p:embed/>
                </p:oleObj>
              </mc:Choice>
              <mc:Fallback>
                <p:oleObj name="Visio" r:id="rId3" imgW="9786468" imgH="5617746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69342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altLang="en-US" sz="2400" smtClean="0"/>
              <a:t>Alternative Methods for Frequent Itemset Generation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Traversal of Itemset Lattice</a:t>
            </a:r>
          </a:p>
          <a:p>
            <a:pPr lvl="1"/>
            <a:r>
              <a:rPr lang="en-US" altLang="en-US" smtClean="0"/>
              <a:t>Breadth-first vs Depth-first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8600" y="2349500"/>
          <a:ext cx="8305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9" name="Visio" r:id="rId3" imgW="9664141" imgH="3915272" progId="Visio.Drawing.6">
                  <p:embed/>
                </p:oleObj>
              </mc:Choice>
              <mc:Fallback>
                <p:oleObj name="Visio" r:id="rId3" imgW="9664141" imgH="39152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49500"/>
                        <a:ext cx="8305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en-US" sz="2400" smtClean="0"/>
              <a:t>Alternative Methods for Frequent Itemset Generation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Representation of Database</a:t>
            </a:r>
          </a:p>
          <a:p>
            <a:pPr lvl="1"/>
            <a:r>
              <a:rPr lang="en-US" altLang="en-US" smtClean="0"/>
              <a:t>horizontal vs vertical data layout</a:t>
            </a:r>
          </a:p>
          <a:p>
            <a:pPr lvl="1">
              <a:buFont typeface="Arial" charset="0"/>
              <a:buNone/>
            </a:pPr>
            <a:endParaRPr lang="en-US" altLang="en-US" smtClean="0"/>
          </a:p>
          <a:p>
            <a:pPr lvl="1">
              <a:buFont typeface="Arial" charset="0"/>
              <a:buNone/>
            </a:pPr>
            <a:endParaRPr lang="en-US" altLang="en-US" smtClean="0"/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71600" y="2293938"/>
          <a:ext cx="5867400" cy="382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3" name="Visio" r:id="rId3" imgW="6417869" imgH="4180349" progId="Visio.Drawing.6">
                  <p:embed/>
                </p:oleObj>
              </mc:Choice>
              <mc:Fallback>
                <p:oleObj name="Visio" r:id="rId3" imgW="6417869" imgH="4180349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93938"/>
                        <a:ext cx="5867400" cy="382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FP-Growth Algorithm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769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FP-growth Algorithm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Use a compressed representation of the database using an </a:t>
            </a:r>
            <a:r>
              <a:rPr lang="en-US" altLang="en-US" smtClean="0">
                <a:solidFill>
                  <a:srgbClr val="FF0000"/>
                </a:solidFill>
              </a:rPr>
              <a:t>FP-tree</a:t>
            </a:r>
          </a:p>
          <a:p>
            <a:endParaRPr lang="en-US" altLang="en-US" smtClean="0"/>
          </a:p>
          <a:p>
            <a:r>
              <a:rPr lang="en-US" altLang="en-US" smtClean="0"/>
              <a:t>Once an FP-tree has been constructed, it uses a recursive divide-and-conquer approach to mine the frequent itemsets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FP-tree construction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7010400" y="114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8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68580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6858000" y="1447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6324600" y="2133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58674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54102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60960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55626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74676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7924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400800" y="39624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 flipV="1">
            <a:off x="7086600" y="4572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7696200" y="5486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6477000" y="99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6172200" y="1752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5715000" y="2590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5715000" y="3581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53340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A:1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48768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70866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7848600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8229600" y="5867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276600" y="12192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After reading TID=1: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3200400" y="3413125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After reading TID=2:</a:t>
            </a:r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 flipV="1">
            <a:off x="5715000" y="4495800"/>
            <a:ext cx="11430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FP-Tree Construction</a:t>
            </a:r>
          </a:p>
        </p:txBody>
      </p:sp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6705600" y="2514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5715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4648200" y="259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H="1">
            <a:off x="4800600" y="2057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39624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7315200" y="3429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867400" y="2057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 flipV="1">
            <a:off x="6934200" y="28194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7315200" y="3733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105400" y="1676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4114800" y="2514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2004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6934200" y="2438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B:3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7696200" y="3352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7391400" y="4114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4572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05" name="Oval 21"/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V="1">
            <a:off x="4724400" y="2895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4724400" y="38862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8768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0292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34290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2895600" y="4267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42012" name="Oval 28"/>
          <p:cNvSpPr>
            <a:spLocks noChangeArrowheads="1"/>
          </p:cNvSpPr>
          <p:nvPr/>
        </p:nvSpPr>
        <p:spPr bwMode="auto">
          <a:xfrm>
            <a:off x="32004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2743200" y="5181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3581400" y="3733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3352800" y="4648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Oval 32"/>
          <p:cNvSpPr>
            <a:spLocks noChangeArrowheads="1"/>
          </p:cNvSpPr>
          <p:nvPr/>
        </p:nvSpPr>
        <p:spPr bwMode="auto">
          <a:xfrm>
            <a:off x="5562600" y="352107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5867400" y="3505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2018" name="Oval 34"/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6019800" y="4419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42020" name="Oval 36"/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8305800" y="42672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 flipH="1" flipV="1">
            <a:off x="7467600" y="3733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 flipH="1" flipV="1">
            <a:off x="48006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 flipH="1" flipV="1">
            <a:off x="5715000" y="3810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2025" name="Object 41"/>
          <p:cNvGraphicFramePr>
            <a:graphicFrameLocks noChangeAspect="1"/>
          </p:cNvGraphicFramePr>
          <p:nvPr/>
        </p:nvGraphicFramePr>
        <p:xfrm>
          <a:off x="381000" y="11430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9" name="Worksheet" r:id="rId3" imgW="1952887" imgH="3257967" progId="Excel.Sheet.8">
                  <p:embed/>
                </p:oleObj>
              </mc:Choice>
              <mc:Fallback>
                <p:oleObj name="Worksheet" r:id="rId3" imgW="1952887" imgH="3257967" progId="Excel.Sheet.8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6906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6" name="Line 42"/>
          <p:cNvSpPr>
            <a:spLocks noChangeShapeType="1"/>
          </p:cNvSpPr>
          <p:nvPr/>
        </p:nvSpPr>
        <p:spPr bwMode="auto">
          <a:xfrm flipV="1">
            <a:off x="3505200" y="4572000"/>
            <a:ext cx="609600" cy="838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 flipV="1">
            <a:off x="4953000" y="3825875"/>
            <a:ext cx="685800" cy="6699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>
            <a:off x="5867400" y="3825875"/>
            <a:ext cx="1219200" cy="4413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 flipV="1">
            <a:off x="6477000" y="4572000"/>
            <a:ext cx="1600200" cy="158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 flipV="1">
            <a:off x="3657600" y="3825875"/>
            <a:ext cx="914400" cy="593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 flipV="1">
            <a:off x="5029200" y="3521075"/>
            <a:ext cx="22860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flipV="1">
            <a:off x="4038600" y="2743200"/>
            <a:ext cx="2667000" cy="8540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5029200" y="54864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Pointers are used to assist frequent itemset generation</a:t>
            </a:r>
          </a:p>
        </p:txBody>
      </p:sp>
      <p:sp>
        <p:nvSpPr>
          <p:cNvPr id="42034" name="Oval 50"/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3962400" y="4648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>
            <a:off x="4419600" y="4572000"/>
            <a:ext cx="304800" cy="76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>
            <a:off x="3962400" y="37338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8" name="Oval 54"/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5029200" y="50292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E:1</a:t>
            </a:r>
          </a:p>
        </p:txBody>
      </p:sp>
      <p:sp>
        <p:nvSpPr>
          <p:cNvPr id="42040" name="Line 56"/>
          <p:cNvSpPr>
            <a:spLocks noChangeShapeType="1"/>
          </p:cNvSpPr>
          <p:nvPr/>
        </p:nvSpPr>
        <p:spPr bwMode="auto">
          <a:xfrm>
            <a:off x="4876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1" name="Line 57"/>
          <p:cNvSpPr>
            <a:spLocks noChangeShapeType="1"/>
          </p:cNvSpPr>
          <p:nvPr/>
        </p:nvSpPr>
        <p:spPr bwMode="auto">
          <a:xfrm flipV="1">
            <a:off x="4953000" y="4648200"/>
            <a:ext cx="8382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22098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Transaction Database</a:t>
            </a:r>
          </a:p>
        </p:txBody>
      </p:sp>
      <p:graphicFrame>
        <p:nvGraphicFramePr>
          <p:cNvPr id="42043" name="Object 59"/>
          <p:cNvGraphicFramePr>
            <a:graphicFrameLocks noChangeAspect="1"/>
          </p:cNvGraphicFramePr>
          <p:nvPr/>
        </p:nvGraphicFramePr>
        <p:xfrm>
          <a:off x="457200" y="44958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0" name="Worksheet" r:id="rId5" imgW="1953006" imgH="1781658" progId="Excel.Sheet.8">
                  <p:embed/>
                </p:oleObj>
              </mc:Choice>
              <mc:Fallback>
                <p:oleObj name="Worksheet" r:id="rId5" imgW="1953006" imgH="1781658" progId="Excel.Shee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18288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44" name="Line 60"/>
          <p:cNvSpPr>
            <a:spLocks noChangeShapeType="1"/>
          </p:cNvSpPr>
          <p:nvPr/>
        </p:nvSpPr>
        <p:spPr bwMode="auto">
          <a:xfrm flipV="1">
            <a:off x="2438400" y="2819400"/>
            <a:ext cx="2209800" cy="533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5" name="Line 61"/>
          <p:cNvSpPr>
            <a:spLocks noChangeShapeType="1"/>
          </p:cNvSpPr>
          <p:nvPr/>
        </p:nvSpPr>
        <p:spPr bwMode="auto">
          <a:xfrm flipH="1">
            <a:off x="1600200" y="48768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 flipH="1" flipV="1">
            <a:off x="2438400" y="33528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7" name="Line 63"/>
          <p:cNvSpPr>
            <a:spLocks noChangeShapeType="1"/>
          </p:cNvSpPr>
          <p:nvPr/>
        </p:nvSpPr>
        <p:spPr bwMode="auto">
          <a:xfrm flipH="1">
            <a:off x="1600200" y="5181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8" name="Line 64"/>
          <p:cNvSpPr>
            <a:spLocks noChangeShapeType="1"/>
          </p:cNvSpPr>
          <p:nvPr/>
        </p:nvSpPr>
        <p:spPr bwMode="auto">
          <a:xfrm flipH="1" flipV="1">
            <a:off x="2590800" y="40386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49" name="Line 65"/>
          <p:cNvSpPr>
            <a:spLocks noChangeShapeType="1"/>
          </p:cNvSpPr>
          <p:nvPr/>
        </p:nvSpPr>
        <p:spPr bwMode="auto">
          <a:xfrm flipV="1">
            <a:off x="2590800" y="3657600"/>
            <a:ext cx="1219200" cy="3810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0" name="Line 66"/>
          <p:cNvSpPr>
            <a:spLocks noChangeShapeType="1"/>
          </p:cNvSpPr>
          <p:nvPr/>
        </p:nvSpPr>
        <p:spPr bwMode="auto">
          <a:xfrm flipV="1">
            <a:off x="2514600" y="4572000"/>
            <a:ext cx="990600" cy="9144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1" name="Line 67"/>
          <p:cNvSpPr>
            <a:spLocks noChangeShapeType="1"/>
          </p:cNvSpPr>
          <p:nvPr/>
        </p:nvSpPr>
        <p:spPr bwMode="auto">
          <a:xfrm flipH="1">
            <a:off x="1600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2" name="Line 68"/>
          <p:cNvSpPr>
            <a:spLocks noChangeShapeType="1"/>
          </p:cNvSpPr>
          <p:nvPr/>
        </p:nvSpPr>
        <p:spPr bwMode="auto">
          <a:xfrm flipH="1">
            <a:off x="1600200" y="57912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3" name="Line 69"/>
          <p:cNvSpPr>
            <a:spLocks noChangeShapeType="1"/>
          </p:cNvSpPr>
          <p:nvPr/>
        </p:nvSpPr>
        <p:spPr bwMode="auto">
          <a:xfrm flipV="1">
            <a:off x="2514600" y="5562600"/>
            <a:ext cx="685800" cy="2286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4" name="Line 70"/>
          <p:cNvSpPr>
            <a:spLocks noChangeShapeType="1"/>
          </p:cNvSpPr>
          <p:nvPr/>
        </p:nvSpPr>
        <p:spPr bwMode="auto">
          <a:xfrm flipH="1">
            <a:off x="1600200" y="60198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 flipV="1">
            <a:off x="3048000" y="5334000"/>
            <a:ext cx="16764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381000" y="4114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/>
              <a:t>Header table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FP-growth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2133600" y="2133600"/>
            <a:ext cx="762000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1371600" y="2955925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 flipV="1">
            <a:off x="3810000" y="2955925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343400" y="387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133600" y="17367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null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13716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A:7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609600" y="3413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B:5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810000" y="25749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B:1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572000" y="3489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4495800" y="42513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H="1" flipV="1">
            <a:off x="1981200" y="29559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0574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C:1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2438400" y="446405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3034" name="Oval 26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304800" y="4327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C:3</a:t>
            </a:r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76200" y="53181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990600" y="3794125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 flipH="1">
            <a:off x="762000" y="4708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3048000" y="3565525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H="1" flipV="1">
            <a:off x="1981200" y="2955925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5638800" y="1600200"/>
            <a:ext cx="3352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Conditional Pattern base for D: </a:t>
            </a:r>
            <a:br>
              <a:rPr lang="en-US" altLang="en-US" sz="2000"/>
            </a:br>
            <a:r>
              <a:rPr lang="en-US" altLang="en-US" sz="2000"/>
              <a:t>     P = {(A:1,B:1,C:1),</a:t>
            </a:r>
            <a:br>
              <a:rPr lang="en-US" altLang="en-US" sz="2000"/>
            </a:br>
            <a:r>
              <a:rPr lang="en-US" altLang="en-US" sz="2000"/>
              <a:t>	(A:1,B:1), </a:t>
            </a:r>
            <a:br>
              <a:rPr lang="en-US" altLang="en-US" sz="2000"/>
            </a:br>
            <a:r>
              <a:rPr lang="en-US" altLang="en-US" sz="2000"/>
              <a:t>             (A:1,C:1),</a:t>
            </a:r>
            <a:br>
              <a:rPr lang="en-US" altLang="en-US" sz="2000"/>
            </a:br>
            <a:r>
              <a:rPr lang="en-US" altLang="en-US" sz="2000"/>
              <a:t>             (A:1), </a:t>
            </a:r>
            <a:br>
              <a:rPr lang="en-US" altLang="en-US" sz="2000"/>
            </a:br>
            <a:r>
              <a:rPr lang="en-US" altLang="en-US" sz="2000"/>
              <a:t>             (B:1,C:1)}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Recursively apply FP-growth on P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Frequent Itemsets found (with sup &gt; 1):</a:t>
            </a:r>
            <a:br>
              <a:rPr lang="en-US" altLang="en-US" sz="2000"/>
            </a:br>
            <a:r>
              <a:rPr lang="en-US" altLang="en-US" sz="2000"/>
              <a:t>   AD, BD, CD, ACD, BCD</a:t>
            </a:r>
          </a:p>
        </p:txBody>
      </p:sp>
      <p:sp>
        <p:nvSpPr>
          <p:cNvPr id="43044" name="Oval 36"/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1295400" y="472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>
                <a:latin typeface="Times New Roman" charset="0"/>
              </a:rPr>
              <a:t>D:1</a:t>
            </a:r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Projection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CC3300"/>
                </a:solidFill>
              </a:rPr>
              <a:t>Set enumeration tree: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057400" y="1033463"/>
          <a:ext cx="70342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" name="VISIO" r:id="rId3" imgW="9811512" imgH="7395972" progId="Visio.Drawing.6">
                  <p:embed/>
                </p:oleObj>
              </mc:Choice>
              <mc:Fallback>
                <p:oleObj name="VISIO" r:id="rId3" imgW="9811512" imgH="7395972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3463"/>
                        <a:ext cx="7034213" cy="531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400" y="1828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E(A) = {B,C,D,E}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2514600" y="1981200"/>
            <a:ext cx="7620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461645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/>
              <a:t>Possible Extension: E(ABC) = {D,E}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V="1">
            <a:off x="1295400" y="4267200"/>
            <a:ext cx="685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Projection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Items are listed in lexicographic order</a:t>
            </a:r>
          </a:p>
          <a:p>
            <a:r>
              <a:rPr lang="en-US" altLang="en-US" smtClean="0"/>
              <a:t>Each node P stores the following information:</a:t>
            </a:r>
          </a:p>
          <a:p>
            <a:pPr lvl="1"/>
            <a:r>
              <a:rPr lang="en-US" altLang="en-US" smtClean="0"/>
              <a:t>Itemset for node P</a:t>
            </a:r>
          </a:p>
          <a:p>
            <a:pPr lvl="1"/>
            <a:r>
              <a:rPr lang="en-US" altLang="en-US" smtClean="0"/>
              <a:t>List of possible lexicographic extensions of P: E(P)</a:t>
            </a:r>
          </a:p>
          <a:p>
            <a:pPr lvl="1"/>
            <a:r>
              <a:rPr lang="en-US" altLang="en-US" smtClean="0"/>
              <a:t>Pointer to projected database of its ancestor node</a:t>
            </a:r>
          </a:p>
          <a:p>
            <a:pPr lvl="1"/>
            <a:r>
              <a:rPr lang="en-US" altLang="en-US" smtClean="0"/>
              <a:t>Bitvector containing information about which transactions in the projected database contain the itemset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146505877</TotalTime>
  <Pages>3</Pages>
  <Words>4373</Words>
  <Application>Microsoft Office PowerPoint</Application>
  <PresentationFormat>On-screen Show (4:3)</PresentationFormat>
  <Paragraphs>1075</Paragraphs>
  <Slides>120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120</vt:i4>
      </vt:variant>
    </vt:vector>
  </HeadingPairs>
  <TitlesOfParts>
    <vt:vector size="127" baseType="lpstr">
      <vt:lpstr>LC.BRev.FY97</vt:lpstr>
      <vt:lpstr>Document</vt:lpstr>
      <vt:lpstr>Equation</vt:lpstr>
      <vt:lpstr>VISIO</vt:lpstr>
      <vt:lpstr>Visio</vt:lpstr>
      <vt:lpstr>Bitmap Image</vt:lpstr>
      <vt:lpstr>Worksheet</vt:lpstr>
      <vt:lpstr>Data Mining  Association Analysis: Basic Concepts  and Algorithms</vt:lpstr>
      <vt:lpstr>Association Rule Mining</vt:lpstr>
      <vt:lpstr>Definition: Frequent Itemset</vt:lpstr>
      <vt:lpstr>Definition: Association Rule</vt:lpstr>
      <vt:lpstr>Association Rule Mining Task</vt:lpstr>
      <vt:lpstr>Mining Association Rules</vt:lpstr>
      <vt:lpstr>Mining Association Rules</vt:lpstr>
      <vt:lpstr>Frequent Itemset Generation </vt:lpstr>
      <vt:lpstr>Frequent Itemset Generation</vt:lpstr>
      <vt:lpstr>Frequent Itemset Generation</vt:lpstr>
      <vt:lpstr>Computational Complexity</vt:lpstr>
      <vt:lpstr>Frequent Itemset Generation Strategies</vt:lpstr>
      <vt:lpstr>Frequent Itemset Generation</vt:lpstr>
      <vt:lpstr>Reducing Number of Candidates</vt:lpstr>
      <vt:lpstr>PowerPoint Presentation</vt:lpstr>
      <vt:lpstr>Illustrating Apriori Principle</vt:lpstr>
      <vt:lpstr>Frequent Itemset Generation</vt:lpstr>
      <vt:lpstr>High-level Apriori Algorithm</vt:lpstr>
      <vt:lpstr>Apriori Algorithm</vt:lpstr>
      <vt:lpstr>Frequent Itemset Generation</vt:lpstr>
      <vt:lpstr>Candidate Generation and Pruning</vt:lpstr>
      <vt:lpstr>Brute-Force Method</vt:lpstr>
      <vt:lpstr>Brute-force Method</vt:lpstr>
      <vt:lpstr>Fk-1 x F1 Method</vt:lpstr>
      <vt:lpstr>Fk-1 x F1 Method</vt:lpstr>
      <vt:lpstr>Fk-1 x F1 Method</vt:lpstr>
      <vt:lpstr>Fk-1 x F1 Method</vt:lpstr>
      <vt:lpstr>Fk-1 x F1 Method</vt:lpstr>
      <vt:lpstr>Fk-1 x Fk-1 Method </vt:lpstr>
      <vt:lpstr>Fk-1 x Fk-1 Method</vt:lpstr>
      <vt:lpstr>Fk-1 x Fk-1 Method</vt:lpstr>
      <vt:lpstr>Fk-1 x Fk-1 Method </vt:lpstr>
      <vt:lpstr>Fk-1 x Fk-1 Method</vt:lpstr>
      <vt:lpstr>Fk-1 x Fk-1 Method </vt:lpstr>
      <vt:lpstr>Frequent Itemset Generation</vt:lpstr>
      <vt:lpstr>Reducing Number of Comparisons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 (enumeration visualization)</vt:lpstr>
      <vt:lpstr>Subset Operation Using Hash Tree</vt:lpstr>
      <vt:lpstr>Subset Operation Using Hash Tree</vt:lpstr>
      <vt:lpstr>Subset Operation Using Hash Tree</vt:lpstr>
      <vt:lpstr>Subset Operation Using Hash Tree</vt:lpstr>
      <vt:lpstr>Frequent Itemset Generation</vt:lpstr>
      <vt:lpstr>Factors Affecting Complexity</vt:lpstr>
      <vt:lpstr>Rule Generation </vt:lpstr>
      <vt:lpstr>Rule Generation</vt:lpstr>
      <vt:lpstr>Rule Generation</vt:lpstr>
      <vt:lpstr>Confidence-based Pruning</vt:lpstr>
      <vt:lpstr>Confidence-based Pruning</vt:lpstr>
      <vt:lpstr>Rule Generation in Apriori Algorithm</vt:lpstr>
      <vt:lpstr>Rule Generation in Apriori Algorithm</vt:lpstr>
      <vt:lpstr>Rule Generation in Apriori Algorithm</vt:lpstr>
      <vt:lpstr>Rule Generation in Apriori Algorithm</vt:lpstr>
      <vt:lpstr>Rule Generation in Apriori Algorithm</vt:lpstr>
      <vt:lpstr>Rule Generation in Apriori Algorithm</vt:lpstr>
      <vt:lpstr>Rule Generation (updated Alg. 6.2 and 6.3)</vt:lpstr>
      <vt:lpstr>Evaluation of Association Patterns</vt:lpstr>
      <vt:lpstr>Pattern Evaluation</vt:lpstr>
      <vt:lpstr>Application of Interestingness Measure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Lift/Interest</vt:lpstr>
      <vt:lpstr>PowerPoint Presentation</vt:lpstr>
      <vt:lpstr>Comparing Different Measures</vt:lpstr>
      <vt:lpstr>Properties of A Good Measure</vt:lpstr>
      <vt:lpstr>Different Measures have Different Properties (Tan et al, 2002)</vt:lpstr>
      <vt:lpstr>Property under Variable Permutation (O1)</vt:lpstr>
      <vt:lpstr>Property under Row/Column Scaling (O2)</vt:lpstr>
      <vt:lpstr>Property under Inversion (O3’)</vt:lpstr>
      <vt:lpstr>Property under Inversion Operation (O3’)</vt:lpstr>
      <vt:lpstr>Example: -Coefficient (O3’)</vt:lpstr>
      <vt:lpstr>Property under Null Addition (O4)</vt:lpstr>
      <vt:lpstr>Different Measures have Different Properties (Tan et al, 2002)</vt:lpstr>
      <vt:lpstr>PowerPoint Presentation</vt:lpstr>
      <vt:lpstr>Compact Representation of Frequent Itemsets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Alternative Methods for Generating Frequent Itemsets</vt:lpstr>
      <vt:lpstr>Alternative Methods for Frequent Itemset Generation</vt:lpstr>
      <vt:lpstr>Alternative Methods for Frequent Itemset Generation</vt:lpstr>
      <vt:lpstr>Alternative Methods for Frequent Itemset Generation</vt:lpstr>
      <vt:lpstr>Alternative Methods for Frequent Itemset Generation</vt:lpstr>
      <vt:lpstr>FP-Growth Algorithm</vt:lpstr>
      <vt:lpstr>FP-growth Algorithm</vt:lpstr>
      <vt:lpstr>FP-tree construction</vt:lpstr>
      <vt:lpstr>FP-Tree Construction</vt:lpstr>
      <vt:lpstr>FP-growth</vt:lpstr>
      <vt:lpstr>Tree Projection</vt:lpstr>
      <vt:lpstr>Tree Projection</vt:lpstr>
      <vt:lpstr>Projected Database</vt:lpstr>
      <vt:lpstr>ECLAT</vt:lpstr>
      <vt:lpstr>ECLAT</vt:lpstr>
      <vt:lpstr>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Subjective Interestingness Measure</vt:lpstr>
      <vt:lpstr>Interestingness via Unexpectedness</vt:lpstr>
      <vt:lpstr>Interestingness via Unexpectedness</vt:lpstr>
      <vt:lpstr>Effect of Skewed Support Distribution</vt:lpstr>
      <vt:lpstr>Effect of Support Distribution</vt:lpstr>
      <vt:lpstr>Effect of Support Distribution</vt:lpstr>
      <vt:lpstr>Multiple Minimum Support</vt:lpstr>
      <vt:lpstr>Multiple Minimum Support</vt:lpstr>
      <vt:lpstr>Multiple Minimum Support</vt:lpstr>
      <vt:lpstr>Multiple Minimum Support (Liu 1999)</vt:lpstr>
      <vt:lpstr>Multiple Minimum Support (Liu 1999)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Philip  Chan</cp:lastModifiedBy>
  <cp:revision>717</cp:revision>
  <cp:lastPrinted>2001-08-28T17:59:37Z</cp:lastPrinted>
  <dcterms:created xsi:type="dcterms:W3CDTF">1998-03-18T13:44:31Z</dcterms:created>
  <dcterms:modified xsi:type="dcterms:W3CDTF">2016-03-14T20:24:49Z</dcterms:modified>
</cp:coreProperties>
</file>