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9"/>
  </p:notesMasterIdLst>
  <p:handoutMasterIdLst>
    <p:handoutMasterId r:id="rId130"/>
  </p:handoutMasterIdLst>
  <p:sldIdLst>
    <p:sldId id="515" r:id="rId2"/>
    <p:sldId id="516" r:id="rId3"/>
    <p:sldId id="545" r:id="rId4"/>
    <p:sldId id="517" r:id="rId5"/>
    <p:sldId id="518" r:id="rId6"/>
    <p:sldId id="519" r:id="rId7"/>
    <p:sldId id="520" r:id="rId8"/>
    <p:sldId id="521" r:id="rId9"/>
    <p:sldId id="522" r:id="rId10"/>
    <p:sldId id="550" r:id="rId11"/>
    <p:sldId id="523" r:id="rId12"/>
    <p:sldId id="524" r:id="rId13"/>
    <p:sldId id="525" r:id="rId14"/>
    <p:sldId id="526" r:id="rId15"/>
    <p:sldId id="554" r:id="rId16"/>
    <p:sldId id="552" r:id="rId17"/>
    <p:sldId id="553" r:id="rId18"/>
    <p:sldId id="551" r:id="rId19"/>
    <p:sldId id="555" r:id="rId20"/>
    <p:sldId id="556" r:id="rId21"/>
    <p:sldId id="557" r:id="rId22"/>
    <p:sldId id="561" r:id="rId23"/>
    <p:sldId id="560" r:id="rId24"/>
    <p:sldId id="559" r:id="rId25"/>
    <p:sldId id="563" r:id="rId26"/>
    <p:sldId id="562" r:id="rId27"/>
    <p:sldId id="558" r:id="rId28"/>
    <p:sldId id="564" r:id="rId29"/>
    <p:sldId id="566" r:id="rId30"/>
    <p:sldId id="565" r:id="rId31"/>
    <p:sldId id="568" r:id="rId32"/>
    <p:sldId id="567" r:id="rId33"/>
    <p:sldId id="569" r:id="rId34"/>
    <p:sldId id="570" r:id="rId35"/>
    <p:sldId id="571" r:id="rId36"/>
    <p:sldId id="572" r:id="rId37"/>
    <p:sldId id="573" r:id="rId38"/>
    <p:sldId id="644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641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601" r:id="rId68"/>
    <p:sldId id="602" r:id="rId69"/>
    <p:sldId id="603" r:id="rId70"/>
    <p:sldId id="604" r:id="rId71"/>
    <p:sldId id="605" r:id="rId72"/>
    <p:sldId id="606" r:id="rId73"/>
    <p:sldId id="607" r:id="rId74"/>
    <p:sldId id="608" r:id="rId75"/>
    <p:sldId id="609" r:id="rId76"/>
    <p:sldId id="610" r:id="rId77"/>
    <p:sldId id="611" r:id="rId78"/>
    <p:sldId id="642" r:id="rId79"/>
    <p:sldId id="612" r:id="rId80"/>
    <p:sldId id="613" r:id="rId81"/>
    <p:sldId id="614" r:id="rId82"/>
    <p:sldId id="615" r:id="rId83"/>
    <p:sldId id="616" r:id="rId84"/>
    <p:sldId id="617" r:id="rId85"/>
    <p:sldId id="618" r:id="rId86"/>
    <p:sldId id="643" r:id="rId87"/>
    <p:sldId id="619" r:id="rId88"/>
    <p:sldId id="620" r:id="rId89"/>
    <p:sldId id="621" r:id="rId90"/>
    <p:sldId id="622" r:id="rId91"/>
    <p:sldId id="649" r:id="rId92"/>
    <p:sldId id="630" r:id="rId93"/>
    <p:sldId id="632" r:id="rId94"/>
    <p:sldId id="633" r:id="rId95"/>
    <p:sldId id="635" r:id="rId96"/>
    <p:sldId id="636" r:id="rId97"/>
    <p:sldId id="637" r:id="rId98"/>
    <p:sldId id="638" r:id="rId99"/>
    <p:sldId id="657" r:id="rId100"/>
    <p:sldId id="648" r:id="rId101"/>
    <p:sldId id="625" r:id="rId102"/>
    <p:sldId id="626" r:id="rId103"/>
    <p:sldId id="627" r:id="rId104"/>
    <p:sldId id="628" r:id="rId105"/>
    <p:sldId id="629" r:id="rId106"/>
    <p:sldId id="623" r:id="rId107"/>
    <p:sldId id="624" r:id="rId108"/>
    <p:sldId id="634" r:id="rId109"/>
    <p:sldId id="650" r:id="rId110"/>
    <p:sldId id="664" r:id="rId111"/>
    <p:sldId id="665" r:id="rId112"/>
    <p:sldId id="656" r:id="rId113"/>
    <p:sldId id="659" r:id="rId114"/>
    <p:sldId id="655" r:id="rId115"/>
    <p:sldId id="663" r:id="rId116"/>
    <p:sldId id="653" r:id="rId117"/>
    <p:sldId id="654" r:id="rId118"/>
    <p:sldId id="639" r:id="rId119"/>
    <p:sldId id="645" r:id="rId120"/>
    <p:sldId id="652" r:id="rId121"/>
    <p:sldId id="651" r:id="rId122"/>
    <p:sldId id="631" r:id="rId123"/>
    <p:sldId id="658" r:id="rId124"/>
    <p:sldId id="661" r:id="rId125"/>
    <p:sldId id="662" r:id="rId126"/>
    <p:sldId id="666" r:id="rId127"/>
    <p:sldId id="640" r:id="rId128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5F5F5"/>
    <a:srgbClr val="0C6D9C"/>
    <a:srgbClr val="2A8487"/>
    <a:srgbClr val="1C5A61"/>
    <a:srgbClr val="FF0000"/>
    <a:srgbClr val="CC3300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853" autoAdjust="0"/>
    <p:restoredTop sz="94541" autoAdjust="0"/>
  </p:normalViewPr>
  <p:slideViewPr>
    <p:cSldViewPr>
      <p:cViewPr>
        <p:scale>
          <a:sx n="100" d="100"/>
          <a:sy n="100" d="100"/>
        </p:scale>
        <p:origin x="-1458" y="-7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9" Type="http://schemas.openxmlformats.org/officeDocument/2006/relationships/slide" Target="slides/slide45.xml"/><Relationship Id="rId21" Type="http://schemas.openxmlformats.org/officeDocument/2006/relationships/slide" Target="slides/slide26.xml"/><Relationship Id="rId34" Type="http://schemas.openxmlformats.org/officeDocument/2006/relationships/slide" Target="slides/slide40.xml"/><Relationship Id="rId42" Type="http://schemas.openxmlformats.org/officeDocument/2006/relationships/slide" Target="slides/slide50.xml"/><Relationship Id="rId47" Type="http://schemas.openxmlformats.org/officeDocument/2006/relationships/slide" Target="slides/slide59.xml"/><Relationship Id="rId50" Type="http://schemas.openxmlformats.org/officeDocument/2006/relationships/slide" Target="slides/slide63.xml"/><Relationship Id="rId55" Type="http://schemas.openxmlformats.org/officeDocument/2006/relationships/slide" Target="slides/slide70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34.xml"/><Relationship Id="rId41" Type="http://schemas.openxmlformats.org/officeDocument/2006/relationships/slide" Target="slides/slide48.xml"/><Relationship Id="rId54" Type="http://schemas.openxmlformats.org/officeDocument/2006/relationships/slide" Target="slides/slide68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37" Type="http://schemas.openxmlformats.org/officeDocument/2006/relationships/slide" Target="slides/slide43.xml"/><Relationship Id="rId40" Type="http://schemas.openxmlformats.org/officeDocument/2006/relationships/slide" Target="slides/slide46.xml"/><Relationship Id="rId45" Type="http://schemas.openxmlformats.org/officeDocument/2006/relationships/slide" Target="slides/slide57.xml"/><Relationship Id="rId53" Type="http://schemas.openxmlformats.org/officeDocument/2006/relationships/slide" Target="slides/slide67.xml"/><Relationship Id="rId58" Type="http://schemas.openxmlformats.org/officeDocument/2006/relationships/slide" Target="slides/slide82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2.xml"/><Relationship Id="rId49" Type="http://schemas.openxmlformats.org/officeDocument/2006/relationships/slide" Target="slides/slide62.xml"/><Relationship Id="rId57" Type="http://schemas.openxmlformats.org/officeDocument/2006/relationships/slide" Target="slides/slide80.xml"/><Relationship Id="rId61" Type="http://schemas.openxmlformats.org/officeDocument/2006/relationships/slide" Target="slides/slide85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4" Type="http://schemas.openxmlformats.org/officeDocument/2006/relationships/slide" Target="slides/slide56.xml"/><Relationship Id="rId52" Type="http://schemas.openxmlformats.org/officeDocument/2006/relationships/slide" Target="slides/slide66.xml"/><Relationship Id="rId60" Type="http://schemas.openxmlformats.org/officeDocument/2006/relationships/slide" Target="slides/slide84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1.xml"/><Relationship Id="rId43" Type="http://schemas.openxmlformats.org/officeDocument/2006/relationships/slide" Target="slides/slide51.xml"/><Relationship Id="rId48" Type="http://schemas.openxmlformats.org/officeDocument/2006/relationships/slide" Target="slides/slide60.xml"/><Relationship Id="rId56" Type="http://schemas.openxmlformats.org/officeDocument/2006/relationships/slide" Target="slides/slide79.xml"/><Relationship Id="rId8" Type="http://schemas.openxmlformats.org/officeDocument/2006/relationships/slide" Target="slides/slide11.xml"/><Relationship Id="rId51" Type="http://schemas.openxmlformats.org/officeDocument/2006/relationships/slide" Target="slides/slide64.xml"/><Relationship Id="rId3" Type="http://schemas.openxmlformats.org/officeDocument/2006/relationships/slide" Target="slides/slide5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33" Type="http://schemas.openxmlformats.org/officeDocument/2006/relationships/slide" Target="slides/slide39.xml"/><Relationship Id="rId38" Type="http://schemas.openxmlformats.org/officeDocument/2006/relationships/slide" Target="slides/slide44.xml"/><Relationship Id="rId46" Type="http://schemas.openxmlformats.org/officeDocument/2006/relationships/slide" Target="slides/slide58.xml"/><Relationship Id="rId59" Type="http://schemas.openxmlformats.org/officeDocument/2006/relationships/slide" Target="slides/slide8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70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424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8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58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7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68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65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00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9" name="Group 22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30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4E9F364D-672B-4C67-88AB-A4DE95C85A58}" type="slidenum">
                <a:rPr lang="en-US" alt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07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1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0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6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82.png"/><Relationship Id="rId4" Type="http://schemas.openxmlformats.org/officeDocument/2006/relationships/oleObject" Target="../embeddings/oleObject20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92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94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6.w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 smtClean="0"/>
              <a:t>Data Mining</a:t>
            </a:r>
            <a:br>
              <a:rPr lang="en-US" altLang="en-US" smtClean="0"/>
            </a:br>
            <a:r>
              <a:rPr lang="en-US" altLang="en-US" smtClean="0"/>
              <a:t>Cluster Analysis: Basic Concepts </a:t>
            </a:r>
            <a:br>
              <a:rPr lang="en-US" altLang="en-US" smtClean="0"/>
            </a:br>
            <a:r>
              <a:rPr lang="en-US" altLang="en-US" smtClean="0"/>
              <a:t>and Algorithms</a:t>
            </a:r>
            <a:endParaRPr lang="en-US" altLang="en-US" sz="280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2073275"/>
            <a:ext cx="822960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Lecture Notes for Chapter 8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/>
              <a:t>Tan, Steinbach, Kumar</a:t>
            </a:r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endParaRPr lang="en-US" altLang="en-US" sz="2000" b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23E121C3-984F-45DB-8C0C-8065E515C3AF}" type="slidenum">
                <a:rPr lang="en-US" alt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altLang="en-US" sz="1200" b="0"/>
                <a:t> </a:t>
              </a:r>
            </a:p>
          </p:txBody>
        </p:sp>
      </p:grpSp>
      <p:grpSp>
        <p:nvGrpSpPr>
          <p:cNvPr id="2053" name="Group 7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Clusters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 Well-separated clusters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 Center-based clusters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 Contiguous clusters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 Density-based clusters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Property or Conceptual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Described by an Objective Function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Unsupervised/internal</a:t>
            </a:r>
          </a:p>
          <a:p>
            <a:pPr lvl="1"/>
            <a:r>
              <a:rPr lang="en-US" dirty="0" smtClean="0"/>
              <a:t>Cohesion and Separation (8.5.2)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Proximity Matrix (8.5.3)</a:t>
            </a:r>
          </a:p>
          <a:p>
            <a:pPr lvl="1"/>
            <a:r>
              <a:rPr lang="en-US" dirty="0" smtClean="0"/>
              <a:t>Hierarchical Clustering (8.5.4)</a:t>
            </a:r>
          </a:p>
          <a:p>
            <a:r>
              <a:rPr lang="en-US" dirty="0" smtClean="0"/>
              <a:t>Supervised/external (8.5.7)</a:t>
            </a:r>
          </a:p>
          <a:p>
            <a:r>
              <a:rPr lang="en-US" dirty="0" smtClean="0"/>
              <a:t>Number of Clusters (8.5.5)</a:t>
            </a:r>
          </a:p>
          <a:p>
            <a:r>
              <a:rPr lang="en-US" dirty="0" smtClean="0"/>
              <a:t>Clustering Tendency (8.5.6)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279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600" dirty="0" smtClean="0">
                <a:solidFill>
                  <a:srgbClr val="FF0000"/>
                </a:solidFill>
              </a:rPr>
              <a:t>Order</a:t>
            </a:r>
            <a:r>
              <a:rPr lang="en-US" altLang="en-US" sz="2600" dirty="0" smtClean="0"/>
              <a:t> the similarity matrix with respect to </a:t>
            </a:r>
            <a:r>
              <a:rPr lang="en-US" altLang="en-US" sz="2600" dirty="0" smtClean="0">
                <a:solidFill>
                  <a:srgbClr val="FF0000"/>
                </a:solidFill>
              </a:rPr>
              <a:t>cluster labels</a:t>
            </a:r>
            <a:r>
              <a:rPr lang="en-US" altLang="en-US" sz="2600" dirty="0" smtClean="0"/>
              <a:t> and inspect visually. </a:t>
            </a:r>
          </a:p>
          <a:p>
            <a:pPr marL="342900" indent="-342900"/>
            <a:endParaRPr lang="en-US" altLang="en-US" sz="2600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 sz="2800" smtClean="0"/>
              <a:t>Using Similarity Matrix for Cluster Validation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4413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8213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Using Similarity Matrix for Cluster Validation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Clusters in random data are not so crisp</a:t>
            </a:r>
          </a:p>
          <a:p>
            <a:endParaRPr lang="en-US" altLang="en-US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875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429000" y="52879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DBSCAN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875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0113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Using Similarity Matrix for Cluster Validation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Clusters in random data are not so crisp</a:t>
            </a:r>
          </a:p>
          <a:p>
            <a:endParaRPr lang="en-US" altLang="en-US" smtClean="0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505200" y="52117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K-means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006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Using Similarity Matrix for Cluster Validation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Clusters in random data are not so crisp</a:t>
            </a:r>
          </a:p>
          <a:p>
            <a:endParaRPr lang="en-US" altLang="en-US" smtClean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0828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0828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505200" y="52879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Complete Link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Using Similarity Matrix for Cluster Validation</a:t>
            </a:r>
            <a:endParaRPr lang="en-US" altLang="en-US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05000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429000" y="48768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DBSCAN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533400" indent="-533400"/>
            <a:r>
              <a:rPr lang="en-US" altLang="en-US" sz="2400" dirty="0" smtClean="0"/>
              <a:t>Two matrices </a:t>
            </a:r>
          </a:p>
          <a:p>
            <a:pPr marL="990600" lvl="1" indent="-533400"/>
            <a:r>
              <a:rPr lang="en-US" altLang="en-US" sz="1800" dirty="0" smtClean="0"/>
              <a:t>Proximity Matrix</a:t>
            </a:r>
          </a:p>
          <a:p>
            <a:pPr marL="1104900" lvl="2" indent="-533400"/>
            <a:r>
              <a:rPr lang="en-US" altLang="en-US" sz="1400" dirty="0" smtClean="0"/>
              <a:t>distance (or similarity) function</a:t>
            </a:r>
          </a:p>
          <a:p>
            <a:pPr marL="990600" lvl="1" indent="-533400"/>
            <a:r>
              <a:rPr lang="en-US" altLang="en-US" sz="1800" dirty="0" smtClean="0"/>
              <a:t>“Incidence” Matrix</a:t>
            </a:r>
          </a:p>
          <a:p>
            <a:pPr marL="1371600" lvl="2" indent="-457200"/>
            <a:r>
              <a:rPr lang="en-US" altLang="en-US" sz="1600" dirty="0" smtClean="0"/>
              <a:t>One row and one column for each data point</a:t>
            </a:r>
          </a:p>
          <a:p>
            <a:pPr marL="1371600" lvl="2" indent="-457200"/>
            <a:r>
              <a:rPr lang="en-US" altLang="en-US" sz="1600" dirty="0" smtClean="0"/>
              <a:t>An entry is 1 if the associated pair of points belong to the same cluster</a:t>
            </a:r>
          </a:p>
          <a:p>
            <a:pPr marL="1371600" lvl="2" indent="-457200"/>
            <a:r>
              <a:rPr lang="en-US" altLang="en-US" sz="1600" dirty="0" smtClean="0"/>
              <a:t>An entry is 0 if the associated pair of points belongs to different clusters</a:t>
            </a:r>
          </a:p>
          <a:p>
            <a:pPr marL="533400" indent="-533400"/>
            <a:r>
              <a:rPr lang="en-US" altLang="en-US" sz="2400" dirty="0" smtClean="0"/>
              <a:t>Compute the correlation between the two matrices</a:t>
            </a:r>
          </a:p>
          <a:p>
            <a:pPr marL="1041400" lvl="1" indent="-533400"/>
            <a:r>
              <a:rPr lang="en-US" altLang="en-US" sz="2000" dirty="0" err="1"/>
              <a:t>c</a:t>
            </a:r>
            <a:r>
              <a:rPr lang="en-US" altLang="en-US" sz="2000" dirty="0" err="1" smtClean="0"/>
              <a:t>ov</a:t>
            </a:r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x,y</a:t>
            </a:r>
            <a:r>
              <a:rPr lang="en-US" altLang="en-US" sz="2000" dirty="0" smtClean="0"/>
              <a:t>)/[</a:t>
            </a:r>
            <a:r>
              <a:rPr lang="en-US" altLang="en-US" sz="2000" dirty="0" err="1" smtClean="0"/>
              <a:t>stdev</a:t>
            </a:r>
            <a:r>
              <a:rPr lang="en-US" altLang="en-US" sz="2000" dirty="0" smtClean="0"/>
              <a:t>(x) * </a:t>
            </a:r>
            <a:r>
              <a:rPr lang="en-US" altLang="en-US" sz="2000" dirty="0" err="1" smtClean="0"/>
              <a:t>stdev</a:t>
            </a:r>
            <a:r>
              <a:rPr lang="en-US" altLang="en-US" sz="2000" dirty="0" smtClean="0"/>
              <a:t>(y)]   (p.77</a:t>
            </a:r>
            <a:r>
              <a:rPr lang="en-US" altLang="en-US" sz="2000" dirty="0"/>
              <a:t>)</a:t>
            </a:r>
            <a:endParaRPr lang="en-US" altLang="en-US" sz="2000" dirty="0" smtClean="0"/>
          </a:p>
          <a:p>
            <a:pPr marL="990600" lvl="1" indent="-533400"/>
            <a:r>
              <a:rPr lang="en-US" altLang="en-US" sz="1800" dirty="0" smtClean="0"/>
              <a:t>Since the matrices are symmetric, only the correlation between </a:t>
            </a:r>
            <a:br>
              <a:rPr lang="en-US" altLang="en-US" sz="1800" dirty="0" smtClean="0"/>
            </a:br>
            <a:r>
              <a:rPr lang="en-US" altLang="en-US" sz="1800" dirty="0" smtClean="0"/>
              <a:t>n(n-1) / 2 entries needs to be calculated. </a:t>
            </a:r>
          </a:p>
          <a:p>
            <a:pPr marL="533400" indent="-533400"/>
            <a:r>
              <a:rPr lang="en-US" altLang="en-US" sz="2400" dirty="0" smtClean="0"/>
              <a:t>High correlation indicates that points that belong to the same cluster are close to each other. </a:t>
            </a:r>
          </a:p>
          <a:p>
            <a:pPr marL="533400" indent="-533400"/>
            <a:r>
              <a:rPr lang="en-US" altLang="en-US" sz="2400" dirty="0" smtClean="0"/>
              <a:t>Not a good measure for some density or contiguity based clusters.</a:t>
            </a:r>
            <a:endParaRPr lang="en-US" altLang="en-US" sz="20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Measuring Cluster Validity Via Correlation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Measuring Cluster Validity Via Correlation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Correlation of incidence and proximity matrices for the K-means </a:t>
            </a:r>
            <a:r>
              <a:rPr lang="en-US" altLang="en-US" dirty="0" err="1" smtClean="0"/>
              <a:t>clusterings</a:t>
            </a:r>
            <a:endParaRPr lang="en-US" altLang="en-US" dirty="0" smtClean="0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670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26670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373188" y="58674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-0.9235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030788" y="58674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-0.5810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600" dirty="0" smtClean="0"/>
              <a:t>Correlation of incidence and proximity matrices for the K-means </a:t>
            </a:r>
            <a:r>
              <a:rPr lang="en-US" altLang="en-US" sz="2600" dirty="0" err="1" smtClean="0"/>
              <a:t>clusterings</a:t>
            </a:r>
            <a:r>
              <a:rPr lang="en-US" altLang="en-US" sz="2600" dirty="0" smtClean="0"/>
              <a:t>. </a:t>
            </a:r>
          </a:p>
          <a:p>
            <a:pPr marL="342900" indent="-342900"/>
            <a:endParaRPr lang="en-US" altLang="en-US" sz="2600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 sz="2800" smtClean="0"/>
              <a:t>Statistical Framework for Correlation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23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-0.9235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-0.5810</a:t>
            </a:r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Unsupervised/internal</a:t>
            </a:r>
          </a:p>
          <a:p>
            <a:pPr lvl="1"/>
            <a:r>
              <a:rPr lang="en-US" dirty="0" smtClean="0"/>
              <a:t>Cohesion and Separation (8.5.2)</a:t>
            </a:r>
          </a:p>
          <a:p>
            <a:pPr lvl="1"/>
            <a:r>
              <a:rPr lang="en-US" dirty="0" smtClean="0"/>
              <a:t>Proximity Matrix (8.5.3)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Hierarchical Clustering (8.5.4)</a:t>
            </a:r>
          </a:p>
          <a:p>
            <a:r>
              <a:rPr lang="en-US" dirty="0" smtClean="0"/>
              <a:t>Supervised/external (8.5.7)</a:t>
            </a:r>
          </a:p>
          <a:p>
            <a:r>
              <a:rPr lang="en-US" dirty="0" smtClean="0"/>
              <a:t>Number of Clusters (8.5.5)</a:t>
            </a:r>
          </a:p>
          <a:p>
            <a:r>
              <a:rPr lang="en-US" dirty="0" smtClean="0"/>
              <a:t>Clustering Tendency (8.5.6)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7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Well-Separated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 smtClean="0"/>
          </a:p>
        </p:txBody>
      </p:sp>
      <p:sp>
        <p:nvSpPr>
          <p:cNvPr id="12292" name="Oval 4"/>
          <p:cNvSpPr>
            <a:spLocks noChangeAspect="1" noChangeArrowheads="1"/>
          </p:cNvSpPr>
          <p:nvPr/>
        </p:nvSpPr>
        <p:spPr bwMode="auto">
          <a:xfrm>
            <a:off x="1447800" y="4570413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Oval 5"/>
          <p:cNvSpPr>
            <a:spLocks noChangeAspect="1" noChangeArrowheads="1"/>
          </p:cNvSpPr>
          <p:nvPr/>
        </p:nvSpPr>
        <p:spPr bwMode="auto">
          <a:xfrm>
            <a:off x="6018213" y="4570413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Oval 6"/>
          <p:cNvSpPr>
            <a:spLocks noChangeAspect="1" noChangeArrowheads="1"/>
          </p:cNvSpPr>
          <p:nvPr/>
        </p:nvSpPr>
        <p:spPr bwMode="auto">
          <a:xfrm>
            <a:off x="3506788" y="2971800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 well-separated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vs </a:t>
            </a:r>
            <a:r>
              <a:rPr lang="en-US" dirty="0" err="1" smtClean="0"/>
              <a:t>Partitional</a:t>
            </a:r>
            <a:r>
              <a:rPr lang="en-US" dirty="0" smtClean="0"/>
              <a:t>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some k </a:t>
            </a:r>
          </a:p>
          <a:p>
            <a:pPr lvl="1"/>
            <a:r>
              <a:rPr lang="en-US" dirty="0" smtClean="0"/>
              <a:t>Evaluate the corresponding </a:t>
            </a:r>
            <a:r>
              <a:rPr lang="en-US" dirty="0" err="1" smtClean="0"/>
              <a:t>partitional</a:t>
            </a:r>
            <a:r>
              <a:rPr lang="en-US" dirty="0" smtClean="0"/>
              <a:t> clustering</a:t>
            </a:r>
          </a:p>
          <a:p>
            <a:pPr lvl="1"/>
            <a:r>
              <a:rPr lang="en-US" dirty="0" smtClean="0"/>
              <a:t>But doesn’t evaluate the entire hierarchy</a:t>
            </a:r>
          </a:p>
          <a:p>
            <a:r>
              <a:rPr lang="en-US" dirty="0"/>
              <a:t>P</a:t>
            </a:r>
            <a:r>
              <a:rPr lang="en-US" dirty="0" smtClean="0"/>
              <a:t>roximity matrix and correlation</a:t>
            </a:r>
          </a:p>
          <a:p>
            <a:pPr lvl="1"/>
            <a:r>
              <a:rPr lang="en-US" dirty="0" smtClean="0"/>
              <a:t>But what’s the incidence matrix?</a:t>
            </a:r>
          </a:p>
          <a:p>
            <a:pPr lvl="1"/>
            <a:r>
              <a:rPr lang="en-US" dirty="0" smtClean="0"/>
              <a:t>Given a pair of points</a:t>
            </a:r>
          </a:p>
          <a:p>
            <a:pPr lvl="2"/>
            <a:r>
              <a:rPr lang="en-US" dirty="0" smtClean="0"/>
              <a:t>Are they in the same cluster or not?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344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Cophenetic</a:t>
            </a:r>
            <a:r>
              <a:rPr lang="en-US" dirty="0" smtClean="0"/>
              <a:t>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pair of points</a:t>
            </a:r>
          </a:p>
          <a:p>
            <a:pPr lvl="1"/>
            <a:r>
              <a:rPr lang="en-US" dirty="0" smtClean="0"/>
              <a:t>Instead of in the same cluster or not (binary)</a:t>
            </a:r>
          </a:p>
          <a:p>
            <a:pPr lvl="1"/>
            <a:r>
              <a:rPr lang="en-US" dirty="0" smtClean="0"/>
              <a:t>Continuous value of “in different clusters” based on the hierarchy</a:t>
            </a:r>
            <a:endParaRPr lang="en-US" dirty="0"/>
          </a:p>
          <a:p>
            <a:r>
              <a:rPr lang="en-US" dirty="0" err="1" smtClean="0"/>
              <a:t>Dendrogram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dirty="0"/>
              <a:t>2</a:t>
            </a:r>
            <a:r>
              <a:rPr lang="en-US" dirty="0" smtClean="0"/>
              <a:t> and p5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1 and p4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895600"/>
            <a:ext cx="524104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64431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Cophenetic</a:t>
            </a:r>
            <a:r>
              <a:rPr lang="en-US" dirty="0" smtClean="0"/>
              <a:t>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Agglomerative Hierarchical Clustering</a:t>
            </a:r>
          </a:p>
          <a:p>
            <a:r>
              <a:rPr lang="en-US" dirty="0" smtClean="0"/>
              <a:t>Distance when two objects are put into the same cluster for the first time</a:t>
            </a:r>
          </a:p>
          <a:p>
            <a:r>
              <a:rPr lang="en-US" dirty="0" smtClean="0"/>
              <a:t>For example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1 and p2 are merged</a:t>
            </a:r>
          </a:p>
          <a:p>
            <a:pPr lvl="2"/>
            <a:r>
              <a:rPr lang="en-US" dirty="0" err="1" smtClean="0"/>
              <a:t>CopDist</a:t>
            </a:r>
            <a:r>
              <a:rPr lang="en-US" dirty="0" smtClean="0"/>
              <a:t>(p1,p2) = </a:t>
            </a:r>
            <a:r>
              <a:rPr lang="en-US" dirty="0" err="1" smtClean="0"/>
              <a:t>dist</a:t>
            </a:r>
            <a:r>
              <a:rPr lang="en-US" dirty="0" smtClean="0"/>
              <a:t>(p1,p2)</a:t>
            </a:r>
          </a:p>
          <a:p>
            <a:pPr lvl="1"/>
            <a:r>
              <a:rPr lang="en-US" dirty="0" smtClean="0"/>
              <a:t>Then p3 is merged with the cluster of {p1,p2}</a:t>
            </a:r>
          </a:p>
          <a:p>
            <a:pPr lvl="2"/>
            <a:r>
              <a:rPr lang="en-US" dirty="0" err="1" smtClean="0"/>
              <a:t>CopDist</a:t>
            </a:r>
            <a:r>
              <a:rPr lang="en-US" dirty="0" smtClean="0"/>
              <a:t>(p3,p1) = </a:t>
            </a:r>
            <a:r>
              <a:rPr lang="en-US" dirty="0" err="1" smtClean="0"/>
              <a:t>CopDist</a:t>
            </a:r>
            <a:r>
              <a:rPr lang="en-US" dirty="0" smtClean="0"/>
              <a:t>(p3,p2) = </a:t>
            </a:r>
            <a:r>
              <a:rPr lang="en-US" dirty="0" err="1" smtClean="0"/>
              <a:t>dist</a:t>
            </a:r>
            <a:r>
              <a:rPr lang="en-US" dirty="0" smtClean="0"/>
              <a:t>(p3,{p1,p2})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0747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Cophenetic</a:t>
            </a:r>
            <a:r>
              <a:rPr lang="en-US" dirty="0" smtClean="0"/>
              <a:t> Correlation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Cophenetic</a:t>
            </a:r>
            <a:r>
              <a:rPr lang="en-US" dirty="0" smtClean="0"/>
              <a:t> Distance Matrix</a:t>
            </a:r>
          </a:p>
          <a:p>
            <a:pPr lvl="1"/>
            <a:r>
              <a:rPr lang="en-US" dirty="0" smtClean="0"/>
              <a:t>All pairs of objects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Cophenetic</a:t>
            </a:r>
            <a:r>
              <a:rPr lang="en-US" dirty="0" smtClean="0"/>
              <a:t> Correlation Coefficient</a:t>
            </a:r>
          </a:p>
          <a:p>
            <a:pPr lvl="1"/>
            <a:r>
              <a:rPr lang="en-US" dirty="0" smtClean="0"/>
              <a:t>Correlation between</a:t>
            </a:r>
          </a:p>
          <a:p>
            <a:pPr lvl="2"/>
            <a:r>
              <a:rPr lang="en-US" dirty="0" smtClean="0"/>
              <a:t>Dissimilarity matrix and</a:t>
            </a:r>
          </a:p>
          <a:p>
            <a:pPr lvl="2"/>
            <a:r>
              <a:rPr lang="en-US" dirty="0" err="1" smtClean="0"/>
              <a:t>Copehnetic</a:t>
            </a:r>
            <a:r>
              <a:rPr lang="en-US" dirty="0" smtClean="0"/>
              <a:t> distance matrix</a:t>
            </a:r>
          </a:p>
          <a:p>
            <a:pPr lvl="1"/>
            <a:r>
              <a:rPr lang="en-US" dirty="0" smtClean="0"/>
              <a:t>(Similar to correlation between </a:t>
            </a:r>
          </a:p>
          <a:p>
            <a:pPr lvl="2"/>
            <a:r>
              <a:rPr lang="en-US" dirty="0" smtClean="0"/>
              <a:t>Dissimilarity/proximity matrix </a:t>
            </a:r>
          </a:p>
          <a:p>
            <a:pPr lvl="2"/>
            <a:r>
              <a:rPr lang="en-US" dirty="0" smtClean="0"/>
              <a:t>incidence matrix)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114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Unsupervised/internal</a:t>
            </a:r>
          </a:p>
          <a:p>
            <a:pPr lvl="1"/>
            <a:r>
              <a:rPr lang="en-US" dirty="0" smtClean="0"/>
              <a:t>Cohesion and Separation (8.5.2)</a:t>
            </a:r>
          </a:p>
          <a:p>
            <a:pPr lvl="1"/>
            <a:r>
              <a:rPr lang="en-US" dirty="0" smtClean="0"/>
              <a:t>Proximity Matrix (8.5.3)</a:t>
            </a:r>
          </a:p>
          <a:p>
            <a:pPr lvl="1"/>
            <a:r>
              <a:rPr lang="en-US" dirty="0" smtClean="0"/>
              <a:t>Hierarchical Clustering (8.5.4)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Supervised/external (8.5.7)</a:t>
            </a:r>
          </a:p>
          <a:p>
            <a:r>
              <a:rPr lang="en-US" dirty="0" smtClean="0"/>
              <a:t>Number of Clusters (8.5.5)</a:t>
            </a:r>
          </a:p>
          <a:p>
            <a:r>
              <a:rPr lang="en-US" dirty="0" smtClean="0"/>
              <a:t>Clustering Tendency (8.5.6)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997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Classification-oriented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class labels</a:t>
            </a:r>
          </a:p>
          <a:p>
            <a:pPr lvl="1"/>
            <a:r>
              <a:rPr lang="en-US" dirty="0" smtClean="0"/>
              <a:t>Any ideas?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345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Classification-oriented: Entropy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Entropy</a:t>
                </a:r>
              </a:p>
              <a:p>
                <a:pPr lvl="1"/>
                <a:r>
                  <a:rPr lang="en-US" smtClean="0"/>
                  <a:t>impurity </a:t>
                </a:r>
                <a:r>
                  <a:rPr lang="en-US" dirty="0" smtClean="0"/>
                  <a:t>of clusters</a:t>
                </a:r>
              </a:p>
              <a:p>
                <a:pPr lvl="2"/>
                <a:r>
                  <a:rPr lang="en-US" dirty="0" smtClean="0"/>
                  <a:t>Ideally, each cluster has members from only one class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= </m:t>
                    </m:r>
                  </m:oMath>
                </a14:m>
                <a:r>
                  <a:rPr lang="en-US" dirty="0" smtClean="0"/>
                  <a:t># of objects of class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 in cluster </a:t>
                </a:r>
                <a:r>
                  <a:rPr lang="en-US" i="1" dirty="0" err="1" smtClean="0"/>
                  <a:t>i</a:t>
                </a:r>
                <a:endParaRPr lang="en-US" i="1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# of objects in cluster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𝑙𝑜𝑔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L = # of classes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K = # of clusters</a:t>
                </a:r>
              </a:p>
              <a:p>
                <a:pPr lvl="3"/>
                <a:r>
                  <a:rPr lang="en-US" dirty="0" smtClean="0"/>
                  <a:t>m = total # of objects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4650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Classification-oriented: Purity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Purity of cluster </a:t>
                </a:r>
                <a:r>
                  <a:rPr lang="en-US" i="1" dirty="0" err="1"/>
                  <a:t>i</a:t>
                </a:r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𝑝𝑢𝑟𝑖𝑡𝑦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2184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 smtClean="0"/>
              <a:t>Supervised Measures of Cluster Validity: Entropy and Purity</a:t>
            </a:r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609600" y="1219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0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3657600"/>
            <a:ext cx="8001000" cy="2362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oriented: Rand statistic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# of all pairs of objects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# of pairs of objects having the same class and cluster</a:t>
                </a:r>
              </a:p>
              <a:p>
                <a:pPr lvl="1"/>
                <a:r>
                  <a:rPr lang="en-US" i="1" dirty="0" smtClean="0"/>
                  <a:t>f11</a:t>
                </a:r>
                <a:endParaRPr lang="en-US" i="1" dirty="0"/>
              </a:p>
              <a:p>
                <a:r>
                  <a:rPr lang="en-US" dirty="0" smtClean="0"/>
                  <a:t># of pairs of objects having different classes and different clusters</a:t>
                </a:r>
              </a:p>
              <a:p>
                <a:pPr lvl="1"/>
                <a:r>
                  <a:rPr lang="en-US" i="1" dirty="0" smtClean="0"/>
                  <a:t>f00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𝑆𝑡𝑎𝑡𝑖𝑠𝑡𝑖𝑐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11+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00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23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Center-Based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 A cluster is a set of objects such that an object in a cluster is closer (more similar)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The center of a cluster is often a </a:t>
            </a:r>
            <a:r>
              <a:rPr lang="en-US" altLang="en-US" sz="2000" dirty="0" smtClean="0">
                <a:solidFill>
                  <a:srgbClr val="FF0000"/>
                </a:solidFill>
              </a:rPr>
              <a:t>centroid</a:t>
            </a:r>
            <a:r>
              <a:rPr lang="en-US" altLang="en-US" sz="2000" dirty="0" smtClean="0"/>
              <a:t>, the average of all the points in the cluster, or a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medoid</a:t>
            </a:r>
            <a:r>
              <a:rPr lang="en-US" altLang="en-US" sz="2000" dirty="0" smtClean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dirty="0" smtClean="0"/>
          </a:p>
        </p:txBody>
      </p:sp>
      <p:sp>
        <p:nvSpPr>
          <p:cNvPr id="13316" name="Oval 4"/>
          <p:cNvSpPr>
            <a:spLocks noChangeAspect="1" noChangeArrowheads="1"/>
          </p:cNvSpPr>
          <p:nvPr/>
        </p:nvSpPr>
        <p:spPr bwMode="auto">
          <a:xfrm>
            <a:off x="1143000" y="4191000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Oval 5"/>
          <p:cNvSpPr>
            <a:spLocks noChangeAspect="1" noChangeArrowheads="1"/>
          </p:cNvSpPr>
          <p:nvPr/>
        </p:nvSpPr>
        <p:spPr bwMode="auto">
          <a:xfrm>
            <a:off x="2514600" y="4191000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Oval 6"/>
          <p:cNvSpPr>
            <a:spLocks noChangeAspect="1" noChangeArrowheads="1"/>
          </p:cNvSpPr>
          <p:nvPr/>
        </p:nvSpPr>
        <p:spPr bwMode="auto">
          <a:xfrm>
            <a:off x="5322888" y="4329113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Oval 7"/>
          <p:cNvSpPr>
            <a:spLocks noChangeAspect="1" noChangeArrowheads="1"/>
          </p:cNvSpPr>
          <p:nvPr/>
        </p:nvSpPr>
        <p:spPr bwMode="auto">
          <a:xfrm>
            <a:off x="6694488" y="4329113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 center-based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Unsupervised/internal</a:t>
            </a:r>
          </a:p>
          <a:p>
            <a:pPr lvl="1"/>
            <a:r>
              <a:rPr lang="en-US" dirty="0" smtClean="0"/>
              <a:t>Cohesion and Separation (8.5.2)</a:t>
            </a:r>
          </a:p>
          <a:p>
            <a:pPr lvl="1"/>
            <a:r>
              <a:rPr lang="en-US" dirty="0" smtClean="0"/>
              <a:t>Proximity Matrix (8.5.3)</a:t>
            </a:r>
          </a:p>
          <a:p>
            <a:pPr lvl="1"/>
            <a:r>
              <a:rPr lang="en-US" dirty="0" smtClean="0"/>
              <a:t>Hierarchical Clustering (8.5.4)</a:t>
            </a:r>
          </a:p>
          <a:p>
            <a:r>
              <a:rPr lang="en-US" dirty="0" smtClean="0"/>
              <a:t>Supervised/external (8.5.7)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Number of Clusters (8.5.5)</a:t>
            </a:r>
          </a:p>
          <a:p>
            <a:r>
              <a:rPr lang="en-US" dirty="0" smtClean="0"/>
              <a:t>Clustering Tendency (8.5.6)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885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400" dirty="0" smtClean="0"/>
              <a:t>Can also be used to estimate the number of clusters</a:t>
            </a:r>
          </a:p>
          <a:p>
            <a:pPr marL="342900" indent="-342900"/>
            <a:r>
              <a:rPr lang="en-US" altLang="en-US" sz="2400" dirty="0" smtClean="0"/>
              <a:t>SSE vs K – identify “elbow”</a:t>
            </a:r>
          </a:p>
          <a:p>
            <a:pPr marL="342900" indent="-342900">
              <a:buFont typeface="Monotype Sorts" pitchFamily="2" charset="2"/>
              <a:buNone/>
            </a:pPr>
            <a:endParaRPr lang="en-US" altLang="en-US" sz="2400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Internal Measures: SSE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312269" y="2133600"/>
            <a:ext cx="473130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38100" y="2247900"/>
            <a:ext cx="4541652" cy="302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5261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Internal Measures: SSE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SSE curve for a more complicated data set</a:t>
            </a:r>
          </a:p>
          <a:p>
            <a:endParaRPr lang="en-US" altLang="en-US" smtClean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528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495800" y="5424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SSE of clusters found using K-means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47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Internal Measure: Silhouette Coefficient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81" y="1143000"/>
            <a:ext cx="475726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31500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Unsupervised/internal</a:t>
            </a:r>
          </a:p>
          <a:p>
            <a:pPr lvl="1"/>
            <a:r>
              <a:rPr lang="en-US" dirty="0" smtClean="0"/>
              <a:t>Cohesion and Separation (8.5.2)</a:t>
            </a:r>
          </a:p>
          <a:p>
            <a:pPr lvl="1"/>
            <a:r>
              <a:rPr lang="en-US" dirty="0" smtClean="0"/>
              <a:t>Proximity Matrix (8.5.3)</a:t>
            </a:r>
          </a:p>
          <a:p>
            <a:pPr lvl="1"/>
            <a:r>
              <a:rPr lang="en-US" dirty="0" smtClean="0"/>
              <a:t>Hierarchical Clustering (8.5.4)</a:t>
            </a:r>
          </a:p>
          <a:p>
            <a:r>
              <a:rPr lang="en-US" dirty="0" smtClean="0"/>
              <a:t>Supervised/external (8.5.7)</a:t>
            </a:r>
          </a:p>
          <a:p>
            <a:r>
              <a:rPr lang="en-US" dirty="0" smtClean="0"/>
              <a:t>Number of Clusters (8.5.5)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Clustering Tendency (8.5.6)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609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Hopkins Statistic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Generate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random data points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distance of </a:t>
                </a:r>
                <a:r>
                  <a:rPr lang="en-US" i="1" dirty="0" err="1"/>
                  <a:t>i</a:t>
                </a:r>
                <a:r>
                  <a:rPr lang="en-US" dirty="0" smtClean="0"/>
                  <a:t> and its nearest neighbor</a:t>
                </a:r>
              </a:p>
              <a:p>
                <a:r>
                  <a:rPr lang="en-US" dirty="0" smtClean="0"/>
                  <a:t>Sample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actual data points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distance of </a:t>
                </a:r>
                <a:r>
                  <a:rPr lang="en-US" i="1" dirty="0" err="1"/>
                  <a:t>i</a:t>
                </a:r>
                <a:r>
                  <a:rPr lang="en-US" dirty="0" smtClean="0"/>
                  <a:t> and its nearest neighbor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actual data have cluster </a:t>
                </a:r>
                <a:r>
                  <a:rPr lang="en-US" dirty="0" smtClean="0"/>
                  <a:t>structures</a:t>
                </a:r>
                <a:endParaRPr lang="en-US" dirty="0"/>
              </a:p>
              <a:p>
                <a:pPr lvl="1"/>
                <a:r>
                  <a:rPr lang="en-US" dirty="0" smtClean="0"/>
                  <a:t>What do you expect the 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862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Hopkins Statistic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Generate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random data points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distance of </a:t>
                </a:r>
                <a:r>
                  <a:rPr lang="en-US" i="1" dirty="0" err="1"/>
                  <a:t>i</a:t>
                </a:r>
                <a:r>
                  <a:rPr lang="en-US" dirty="0" smtClean="0"/>
                  <a:t> and its nearest neighbor</a:t>
                </a:r>
              </a:p>
              <a:p>
                <a:r>
                  <a:rPr lang="en-US" dirty="0" smtClean="0"/>
                  <a:t>Sample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actual data points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distance of </a:t>
                </a:r>
                <a:r>
                  <a:rPr lang="en-US" i="1" dirty="0" err="1"/>
                  <a:t>i</a:t>
                </a:r>
                <a:r>
                  <a:rPr lang="en-US" dirty="0" smtClean="0"/>
                  <a:t> and its nearest neighbor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sz="2000" i="1" dirty="0" smtClean="0"/>
                  <a:t>H</a:t>
                </a:r>
                <a:r>
                  <a:rPr lang="en-US" sz="2000" dirty="0" smtClean="0"/>
                  <a:t>=.5</a:t>
                </a:r>
              </a:p>
              <a:p>
                <a:pPr lvl="1"/>
                <a:r>
                  <a:rPr lang="en-US" sz="2000" dirty="0" smtClean="0"/>
                  <a:t>distances are similar</a:t>
                </a:r>
              </a:p>
              <a:p>
                <a:r>
                  <a:rPr lang="en-US" sz="2000" i="1" dirty="0" smtClean="0"/>
                  <a:t>H</a:t>
                </a:r>
                <a:r>
                  <a:rPr lang="en-US" sz="2000" dirty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 smtClean="0"/>
                  <a:t> 0</a:t>
                </a:r>
              </a:p>
              <a:p>
                <a:pPr lvl="1"/>
                <a:r>
                  <a:rPr lang="en-US" sz="2000" dirty="0" smtClean="0"/>
                  <a:t>Actual </a:t>
                </a:r>
                <a:r>
                  <a:rPr lang="en-US" sz="2000" dirty="0"/>
                  <a:t>d</a:t>
                </a:r>
                <a:r>
                  <a:rPr lang="en-US" sz="2000" dirty="0" smtClean="0"/>
                  <a:t>ata are highly clustered</a:t>
                </a:r>
                <a:endParaRPr lang="en-US" sz="2000" dirty="0"/>
              </a:p>
              <a:p>
                <a:r>
                  <a:rPr lang="en-US" sz="2000" i="1" dirty="0" smtClean="0"/>
                  <a:t>H</a:t>
                </a:r>
                <a:r>
                  <a:rPr lang="en-US" sz="2000" dirty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 smtClean="0"/>
                  <a:t> 1</a:t>
                </a:r>
              </a:p>
              <a:p>
                <a:pPr lvl="1"/>
                <a:r>
                  <a:rPr lang="en-US" sz="2000" dirty="0" smtClean="0"/>
                  <a:t>Actual data are regularly distributed in the data space (</a:t>
                </a:r>
                <a:r>
                  <a:rPr lang="en-US" sz="2000" dirty="0" err="1" smtClean="0"/>
                  <a:t>e.g</a:t>
                </a:r>
                <a:r>
                  <a:rPr lang="en-US" sz="2000" dirty="0" smtClean="0"/>
                  <a:t> grid)</a:t>
                </a:r>
                <a:r>
                  <a:rPr lang="en-US" dirty="0" smtClean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3058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altLang="en-US" smtClean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altLang="en-US" smtClean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altLang="en-US" smtClean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altLang="en-US" i="1" smtClean="0"/>
              <a:t>Algorithms for Clustering Data</a:t>
            </a:r>
            <a:r>
              <a:rPr lang="en-US" altLang="en-US" smtClean="0"/>
              <a:t>, Jain and Dubes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Final Comment on Cluster Validity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Contiguity-Based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 smtClean="0"/>
          </a:p>
        </p:txBody>
      </p:sp>
      <p:grpSp>
        <p:nvGrpSpPr>
          <p:cNvPr id="14340" name="Group 15"/>
          <p:cNvGrpSpPr>
            <a:grpSpLocks/>
          </p:cNvGrpSpPr>
          <p:nvPr/>
        </p:nvGrpSpPr>
        <p:grpSpPr bwMode="auto">
          <a:xfrm>
            <a:off x="381000" y="3810000"/>
            <a:ext cx="8534400" cy="1219200"/>
            <a:chOff x="950" y="2544"/>
            <a:chExt cx="4106" cy="576"/>
          </a:xfrm>
        </p:grpSpPr>
        <p:sp>
          <p:nvSpPr>
            <p:cNvPr id="14342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267 w 432"/>
                <a:gd name="T1" fmla="*/ 0 h 744"/>
                <a:gd name="T2" fmla="*/ 163 w 432"/>
                <a:gd name="T3" fmla="*/ 7 h 744"/>
                <a:gd name="T4" fmla="*/ 141 w 432"/>
                <a:gd name="T5" fmla="*/ 22 h 744"/>
                <a:gd name="T6" fmla="*/ 104 w 432"/>
                <a:gd name="T7" fmla="*/ 111 h 744"/>
                <a:gd name="T8" fmla="*/ 111 w 432"/>
                <a:gd name="T9" fmla="*/ 199 h 744"/>
                <a:gd name="T10" fmla="*/ 185 w 432"/>
                <a:gd name="T11" fmla="*/ 310 h 744"/>
                <a:gd name="T12" fmla="*/ 185 w 432"/>
                <a:gd name="T13" fmla="*/ 435 h 744"/>
                <a:gd name="T14" fmla="*/ 156 w 432"/>
                <a:gd name="T15" fmla="*/ 442 h 744"/>
                <a:gd name="T16" fmla="*/ 0 w 432"/>
                <a:gd name="T17" fmla="*/ 457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267 w 432"/>
                <a:gd name="T1" fmla="*/ 0 h 744"/>
                <a:gd name="T2" fmla="*/ 163 w 432"/>
                <a:gd name="T3" fmla="*/ 7 h 744"/>
                <a:gd name="T4" fmla="*/ 141 w 432"/>
                <a:gd name="T5" fmla="*/ 22 h 744"/>
                <a:gd name="T6" fmla="*/ 104 w 432"/>
                <a:gd name="T7" fmla="*/ 111 h 744"/>
                <a:gd name="T8" fmla="*/ 111 w 432"/>
                <a:gd name="T9" fmla="*/ 200 h 744"/>
                <a:gd name="T10" fmla="*/ 185 w 432"/>
                <a:gd name="T11" fmla="*/ 311 h 744"/>
                <a:gd name="T12" fmla="*/ 185 w 432"/>
                <a:gd name="T13" fmla="*/ 437 h 744"/>
                <a:gd name="T14" fmla="*/ 156 w 432"/>
                <a:gd name="T15" fmla="*/ 444 h 744"/>
                <a:gd name="T16" fmla="*/ 0 w 432"/>
                <a:gd name="T17" fmla="*/ 459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267 w 432"/>
                <a:gd name="T1" fmla="*/ 0 h 744"/>
                <a:gd name="T2" fmla="*/ 163 w 432"/>
                <a:gd name="T3" fmla="*/ 7 h 744"/>
                <a:gd name="T4" fmla="*/ 141 w 432"/>
                <a:gd name="T5" fmla="*/ 22 h 744"/>
                <a:gd name="T6" fmla="*/ 104 w 432"/>
                <a:gd name="T7" fmla="*/ 111 h 744"/>
                <a:gd name="T8" fmla="*/ 111 w 432"/>
                <a:gd name="T9" fmla="*/ 199 h 744"/>
                <a:gd name="T10" fmla="*/ 185 w 432"/>
                <a:gd name="T11" fmla="*/ 310 h 744"/>
                <a:gd name="T12" fmla="*/ 185 w 432"/>
                <a:gd name="T13" fmla="*/ 435 h 744"/>
                <a:gd name="T14" fmla="*/ 156 w 432"/>
                <a:gd name="T15" fmla="*/ 442 h 744"/>
                <a:gd name="T16" fmla="*/ 0 w 432"/>
                <a:gd name="T17" fmla="*/ 457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6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T0" fmla="*/ 263 w 21600"/>
                <a:gd name="T1" fmla="*/ 0 h 21600"/>
                <a:gd name="T2" fmla="*/ 84 w 21600"/>
                <a:gd name="T3" fmla="*/ 593 h 21600"/>
                <a:gd name="T4" fmla="*/ 263 w 21600"/>
                <a:gd name="T5" fmla="*/ 197 h 21600"/>
                <a:gd name="T6" fmla="*/ 441 w 21600"/>
                <a:gd name="T7" fmla="*/ 5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8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0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1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 contiguous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Density-Based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Used when the clusters are irregular or intertwined, and when noise and outliers are present. 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366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7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8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T0" fmla="*/ 263 w 21600"/>
                <a:gd name="T1" fmla="*/ 0 h 21600"/>
                <a:gd name="T2" fmla="*/ 84 w 21600"/>
                <a:gd name="T3" fmla="*/ 593 h 21600"/>
                <a:gd name="T4" fmla="*/ 263 w 21600"/>
                <a:gd name="T5" fmla="*/ 197 h 21600"/>
                <a:gd name="T6" fmla="*/ 441 w 21600"/>
                <a:gd name="T7" fmla="*/ 5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0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1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2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3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 density-based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Conceptual Clusters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000" smtClean="0"/>
              <a:t>. </a:t>
            </a: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 Overlapping Circles</a:t>
            </a:r>
          </a:p>
        </p:txBody>
      </p:sp>
      <p:sp>
        <p:nvSpPr>
          <p:cNvPr id="16389" name="AutoShape 15"/>
          <p:cNvSpPr>
            <a:spLocks noChangeArrowheads="1"/>
          </p:cNvSpPr>
          <p:nvPr/>
        </p:nvSpPr>
        <p:spPr bwMode="auto">
          <a:xfrm>
            <a:off x="2819400" y="2819400"/>
            <a:ext cx="2286000" cy="2057400"/>
          </a:xfrm>
          <a:custGeom>
            <a:avLst/>
            <a:gdLst>
              <a:gd name="T0" fmla="*/ 1143000 w 21600"/>
              <a:gd name="T1" fmla="*/ 0 h 21600"/>
              <a:gd name="T2" fmla="*/ 334751 w 21600"/>
              <a:gd name="T3" fmla="*/ 301276 h 21600"/>
              <a:gd name="T4" fmla="*/ 0 w 21600"/>
              <a:gd name="T5" fmla="*/ 1028700 h 21600"/>
              <a:gd name="T6" fmla="*/ 334751 w 21600"/>
              <a:gd name="T7" fmla="*/ 1756124 h 21600"/>
              <a:gd name="T8" fmla="*/ 1143000 w 21600"/>
              <a:gd name="T9" fmla="*/ 2057400 h 21600"/>
              <a:gd name="T10" fmla="*/ 1951249 w 21600"/>
              <a:gd name="T11" fmla="*/ 1756124 h 21600"/>
              <a:gd name="T12" fmla="*/ 2286000 w 21600"/>
              <a:gd name="T13" fmla="*/ 1028700 h 21600"/>
              <a:gd name="T14" fmla="*/ 1951249 w 21600"/>
              <a:gd name="T15" fmla="*/ 3012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16"/>
          <p:cNvSpPr>
            <a:spLocks noChangeArrowheads="1"/>
          </p:cNvSpPr>
          <p:nvPr/>
        </p:nvSpPr>
        <p:spPr bwMode="auto">
          <a:xfrm>
            <a:off x="3886200" y="2819400"/>
            <a:ext cx="2286000" cy="2057400"/>
          </a:xfrm>
          <a:custGeom>
            <a:avLst/>
            <a:gdLst>
              <a:gd name="T0" fmla="*/ 1143000 w 21600"/>
              <a:gd name="T1" fmla="*/ 0 h 21600"/>
              <a:gd name="T2" fmla="*/ 334751 w 21600"/>
              <a:gd name="T3" fmla="*/ 301276 h 21600"/>
              <a:gd name="T4" fmla="*/ 0 w 21600"/>
              <a:gd name="T5" fmla="*/ 1028700 h 21600"/>
              <a:gd name="T6" fmla="*/ 334751 w 21600"/>
              <a:gd name="T7" fmla="*/ 1756124 h 21600"/>
              <a:gd name="T8" fmla="*/ 1143000 w 21600"/>
              <a:gd name="T9" fmla="*/ 2057400 h 21600"/>
              <a:gd name="T10" fmla="*/ 1951249 w 21600"/>
              <a:gd name="T11" fmla="*/ 1756124 h 21600"/>
              <a:gd name="T12" fmla="*/ 2286000 w 21600"/>
              <a:gd name="T13" fmla="*/ 1028700 h 21600"/>
              <a:gd name="T14" fmla="*/ 1951249 w 21600"/>
              <a:gd name="T15" fmla="*/ 3012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800" smtClean="0"/>
              <a:t>Types of Clusters: Objective Function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mtClean="0"/>
              <a:t>Clusters Defined by an Objective Function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 smtClean="0"/>
              <a:t>Finds clusters that minimize or maximize an objective function. </a:t>
            </a:r>
          </a:p>
          <a:p>
            <a:pPr lvl="1"/>
            <a:r>
              <a:rPr lang="en-US" altLang="en-US" sz="2000" smtClean="0"/>
              <a:t>Enumerate all possible ways of dividing the points into clusters and evaluate the `goodness' of each potential set of clusters by using the given objective function.  (NP Hard)</a:t>
            </a:r>
          </a:p>
          <a:p>
            <a:pPr lvl="1"/>
            <a:r>
              <a:rPr lang="en-US" altLang="en-US" sz="2000" smtClean="0"/>
              <a:t> Can have global or local objectives.</a:t>
            </a:r>
          </a:p>
          <a:p>
            <a:pPr lvl="2"/>
            <a:r>
              <a:rPr lang="en-US" altLang="en-US" sz="1800" smtClean="0"/>
              <a:t> Hierarchical clustering algorithms typically have local objectives</a:t>
            </a:r>
          </a:p>
          <a:p>
            <a:pPr lvl="2"/>
            <a:r>
              <a:rPr lang="en-US" altLang="en-US" sz="1800" smtClean="0"/>
              <a:t> Partitional algorithms typically have global objectives</a:t>
            </a:r>
          </a:p>
          <a:p>
            <a:pPr lvl="1"/>
            <a:r>
              <a:rPr lang="en-US" altLang="en-US" sz="2000" smtClean="0"/>
              <a:t>A variation of the global objective function approach is to fit the data to a parameterized model. </a:t>
            </a:r>
          </a:p>
          <a:p>
            <a:pPr lvl="2"/>
            <a:r>
              <a:rPr lang="en-US" altLang="en-US" sz="1800" smtClean="0"/>
              <a:t> Parameters for the model are determined from the data. </a:t>
            </a:r>
          </a:p>
          <a:p>
            <a:pPr lvl="2"/>
            <a:r>
              <a:rPr lang="en-US" altLang="en-US" sz="1800" smtClean="0"/>
              <a:t> Mixture models assume that the data is a ‘mixture' of a number of statistical distributions.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800" smtClean="0"/>
              <a:t>Types of Clusters: Objective Function 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Map the clustering problem to a different domain and solve a related problem in that domain</a:t>
            </a:r>
          </a:p>
          <a:p>
            <a:pPr lvl="1"/>
            <a:r>
              <a:rPr lang="en-US" altLang="en-US" smtClean="0"/>
              <a:t>Proximity matrix defines a weighted graph, where the nodes are the points being clustered, and the weighted edges represent the proximities between points</a:t>
            </a:r>
          </a:p>
          <a:p>
            <a:pPr lvl="3" indent="-52388"/>
            <a:endParaRPr lang="en-US" altLang="en-US" smtClean="0"/>
          </a:p>
          <a:p>
            <a:pPr lvl="1"/>
            <a:r>
              <a:rPr lang="en-US" altLang="en-US" smtClean="0"/>
              <a:t> Clustering is equivalent to breaking the graph into connected components, one for each cluster. 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Want to minimize the edge weight between clusters and maximize the edge weight within clusters 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smtClean="0"/>
              <a:t>Characteristics of the Input Data Are Important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Type of proximity or density measure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This is a derived measure, but central to clustering 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Sparseness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Dictates type of similarity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Adds to efficiency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Attribute type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Dictates type of similarity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Type of Data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Dictates type of similarity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Other characteristics, e.g., autocorrelation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Dimensionality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Noise and Outliers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Type of Distribution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1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 Algorithms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K-means and its variants (8.2)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Hierarchical clustering (8.3)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Density-based clustering (8.4)</a:t>
            </a:r>
          </a:p>
          <a:p>
            <a:pPr lvl="4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Cluster Analysis?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1295400"/>
          </a:xfrm>
        </p:spPr>
        <p:txBody>
          <a:bodyPr/>
          <a:lstStyle/>
          <a:p>
            <a:r>
              <a:rPr lang="en-US" altLang="en-US" sz="2400" smtClean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3087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1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4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5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6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7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8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9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0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1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2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3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4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5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6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7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8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9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0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1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2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3085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3082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3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4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3080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K-means Clustering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Partitional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Each cluster is associated with a </a:t>
            </a:r>
            <a:r>
              <a:rPr lang="en-US" altLang="en-US" sz="2200" smtClean="0">
                <a:solidFill>
                  <a:srgbClr val="FFCC00"/>
                </a:solidFill>
              </a:rPr>
              <a:t>centroid</a:t>
            </a:r>
            <a:r>
              <a:rPr lang="en-US" altLang="en-US" sz="2200" smtClean="0"/>
              <a:t> 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Number of clusters, K, must be 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The basic algorithm is very simple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57200" y="413385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413385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K-means Clustering – Details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990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smtClean="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‘Closeness’ 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K-means will converge for common similarity measures mentioned above.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smtClean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Complexity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smtClean="0"/>
              <a:t>n = number of points, K = number of clusters, </a:t>
            </a:r>
            <a:br>
              <a:rPr lang="en-US" altLang="en-US" sz="1800" smtClean="0"/>
            </a:br>
            <a:r>
              <a:rPr lang="en-US" altLang="en-US" sz="1800" smtClean="0"/>
              <a:t>I = number of iterations, d = number of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Evaluating K-means Clusters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Most common measure is Sum of Squared Error (SSE)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For each point, the error is the distance to the nearest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 smtClean="0"/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000" i="1" dirty="0" smtClean="0"/>
              <a:t>x </a:t>
            </a:r>
            <a:r>
              <a:rPr lang="en-US" altLang="en-US" sz="2000" dirty="0" smtClean="0"/>
              <a:t>is a data point in cluster </a:t>
            </a:r>
            <a:r>
              <a:rPr lang="en-US" altLang="en-US" sz="2000" i="1" dirty="0" smtClean="0"/>
              <a:t>C</a:t>
            </a:r>
            <a:r>
              <a:rPr lang="en-US" altLang="en-US" sz="2000" baseline="-25000" dirty="0" smtClean="0"/>
              <a:t>i </a:t>
            </a:r>
            <a:r>
              <a:rPr lang="en-US" altLang="en-US" sz="2000" dirty="0" smtClean="0"/>
              <a:t>and </a:t>
            </a:r>
            <a:r>
              <a:rPr lang="en-US" altLang="en-US" sz="2000" i="1" dirty="0" smtClean="0"/>
              <a:t>m</a:t>
            </a:r>
            <a:r>
              <a:rPr lang="en-US" altLang="en-US" sz="2000" i="1" baseline="-25000" dirty="0" smtClean="0"/>
              <a:t>i</a:t>
            </a:r>
            <a:r>
              <a:rPr lang="en-US" altLang="en-US" sz="2000" dirty="0" smtClean="0"/>
              <a:t> is the representative point for cluster </a:t>
            </a:r>
            <a:r>
              <a:rPr lang="en-US" altLang="en-US" sz="2000" i="1" dirty="0" smtClean="0"/>
              <a:t>C</a:t>
            </a:r>
            <a:r>
              <a:rPr lang="en-US" altLang="en-US" sz="2000" baseline="-25000" dirty="0" smtClean="0"/>
              <a:t>i</a:t>
            </a:r>
            <a:r>
              <a:rPr lang="en-US" alt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 can show that </a:t>
            </a:r>
            <a:r>
              <a:rPr lang="en-US" altLang="en-US" sz="1800" i="1" dirty="0" smtClean="0"/>
              <a:t>m</a:t>
            </a:r>
            <a:r>
              <a:rPr lang="en-US" altLang="en-US" sz="1800" i="1" baseline="-25000" dirty="0" smtClean="0"/>
              <a:t>i</a:t>
            </a:r>
            <a:r>
              <a:rPr lang="en-US" altLang="en-US" sz="1800" baseline="-25000" dirty="0" smtClean="0"/>
              <a:t> </a:t>
            </a:r>
            <a:r>
              <a:rPr lang="en-US" altLang="en-US" sz="1800" dirty="0" smtClean="0"/>
              <a:t>corresponds to the center (mean) of the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Given two clusters, we can choose the one with the smallest error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One easy way to reduce SSE is to increase K, the number of clusters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 A good clustering with smaller K can have a lower SSE than a poor clustering with higher K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98700" y="2362200"/>
          <a:ext cx="31750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6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362200"/>
                        <a:ext cx="31750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Importance of Choosing Initial Centroids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Importance of Choosing Initial Centroids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Importance of Choosing Initial Centroids 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Importance of Choosing Initial Centroids …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Two different K-means Clusterings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235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2356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Optimal Clustering</a:t>
              </a:r>
            </a:p>
          </p:txBody>
        </p:sp>
      </p:grp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Problems with Selecting Initial Points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If there are K ‘real’ clusters then the chance of selecting one centroid from each cluster is small.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Chance is relatively small when K is large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If clusters are the same size, n, then</a:t>
            </a:r>
            <a:br>
              <a:rPr lang="en-US" altLang="en-US" sz="2000" smtClean="0"/>
            </a:b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For example, if K = 10, then probability = 10!/10</a:t>
            </a:r>
            <a:r>
              <a:rPr lang="en-US" altLang="en-US" sz="2000" baseline="30000" smtClean="0"/>
              <a:t>10</a:t>
            </a:r>
            <a:r>
              <a:rPr lang="en-US" altLang="en-US" sz="2000" smtClean="0"/>
              <a:t> = 0.00036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Sometimes the initial centroids will readjust themselves in ‘right’ way, and sometimes they don’t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Consider an example of five pairs of clusters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762000" y="2857500"/>
          <a:ext cx="8001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8" name="Bitmap Image" r:id="rId3" imgW="9259102" imgH="960203" progId="Paint.Picture">
                  <p:embed/>
                </p:oleObj>
              </mc:Choice>
              <mc:Fallback>
                <p:oleObj name="Bitmap Image" r:id="rId3" imgW="9259102" imgH="96020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57500"/>
                        <a:ext cx="80010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10 Clusters Example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3625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3625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2025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2025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Cluster Analysis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b="1" smtClean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altLang="en-US" sz="2000" smtClean="0"/>
              <a:t>Group related documents for browsing, group genes and proteins that have similar functionality, or group stocks with similar price fluctuations</a:t>
            </a:r>
            <a:endParaRPr lang="en-US" altLang="en-US" sz="2000" b="1" smtClean="0"/>
          </a:p>
          <a:p>
            <a:pPr>
              <a:spcBef>
                <a:spcPct val="20000"/>
              </a:spcBef>
            </a:pPr>
            <a:endParaRPr lang="en-US" altLang="en-US" sz="2400" b="1" smtClean="0"/>
          </a:p>
          <a:p>
            <a:pPr>
              <a:spcBef>
                <a:spcPct val="20000"/>
              </a:spcBef>
            </a:pPr>
            <a:r>
              <a:rPr lang="en-US" altLang="en-US" sz="2400" b="1" smtClean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 smtClean="0"/>
              <a:t>Reduce the size of large data sets</a:t>
            </a:r>
          </a:p>
          <a:p>
            <a:endParaRPr lang="en-US" altLang="en-US" sz="2400" smtClean="0"/>
          </a:p>
        </p:txBody>
      </p:sp>
      <p:graphicFrame>
        <p:nvGraphicFramePr>
          <p:cNvPr id="4100" name="Object 10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43400" y="11938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938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4953000" y="3886200"/>
            <a:ext cx="3657600" cy="247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Text Box 1032"/>
          <p:cNvSpPr txBox="1">
            <a:spLocks noChangeArrowheads="1"/>
          </p:cNvSpPr>
          <p:nvPr/>
        </p:nvSpPr>
        <p:spPr bwMode="auto">
          <a:xfrm>
            <a:off x="4724400" y="5654675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Clustering precipitation in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10 Clusters Example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1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15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15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10 Clusters Example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5957888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Starting with some pairs of clusters having three initial centroids, while other have only one.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990600"/>
            <a:ext cx="33543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35438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10 Clusters Example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5800" y="5957888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Starting with some pairs of clusters having three initial centroids, while other have only one.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3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35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35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7008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Solutions to Initial Centroids Problem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Multiple runs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Helps, but probability is not on your side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Sample and use hierarchical clustering to determine initial centroids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Select more than k initial centroids and then select among these initial centroids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Select most widely separated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Postprocessing</a:t>
            </a:r>
            <a:r>
              <a:rPr lang="en-US" altLang="en-US" dirty="0" smtClean="0"/>
              <a:t> (more later)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Bisecting K-means (more later)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Not as susceptible to initialization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Handling Empty Clusters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Basic K-means algorithm can yield empty clusters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Several strategies for a new centroid</a:t>
            </a:r>
          </a:p>
          <a:p>
            <a:pPr lvl="1"/>
            <a:r>
              <a:rPr lang="en-US" altLang="en-US" dirty="0" smtClean="0"/>
              <a:t>Choose the point that contributes most to SSE</a:t>
            </a:r>
          </a:p>
          <a:p>
            <a:pPr lvl="1"/>
            <a:r>
              <a:rPr lang="en-US" altLang="en-US" dirty="0" smtClean="0"/>
              <a:t>Choose a point from the cluster with the highest SSE</a:t>
            </a:r>
          </a:p>
          <a:p>
            <a:pPr lvl="1"/>
            <a:r>
              <a:rPr lang="en-US" altLang="en-US" dirty="0" smtClean="0"/>
              <a:t>If there are several empty clusters, the above can be repeated several 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Updating Centers Incrementally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 smtClean="0"/>
              <a:t>In the basic K-means algorithm, centroids are updated after all points are assigned to a centroid</a:t>
            </a:r>
          </a:p>
          <a:p>
            <a:pPr lvl="4"/>
            <a:endParaRPr lang="en-US" altLang="en-US" dirty="0" smtClean="0"/>
          </a:p>
          <a:p>
            <a:r>
              <a:rPr lang="en-US" altLang="en-US" sz="2000" dirty="0" smtClean="0"/>
              <a:t>An alternative is to update the centroids after each assignment (incremental approach)</a:t>
            </a:r>
          </a:p>
          <a:p>
            <a:pPr lvl="1"/>
            <a:r>
              <a:rPr lang="en-US" altLang="en-US" sz="2000" dirty="0" smtClean="0"/>
              <a:t>Each assignment updates </a:t>
            </a:r>
          </a:p>
          <a:p>
            <a:pPr lvl="2"/>
            <a:r>
              <a:rPr lang="en-US" altLang="en-US" dirty="0" smtClean="0"/>
              <a:t>zero (stay in the same cluster) or </a:t>
            </a:r>
          </a:p>
          <a:p>
            <a:pPr lvl="2"/>
            <a:r>
              <a:rPr lang="en-US" altLang="en-US" dirty="0" smtClean="0"/>
              <a:t>two centroids (move to another cluster)</a:t>
            </a:r>
          </a:p>
          <a:p>
            <a:pPr lvl="1"/>
            <a:r>
              <a:rPr lang="en-US" altLang="en-US" sz="2000" dirty="0" smtClean="0"/>
              <a:t>More expensive</a:t>
            </a:r>
          </a:p>
          <a:p>
            <a:pPr lvl="1"/>
            <a:r>
              <a:rPr lang="en-US" altLang="en-US" sz="2000" dirty="0" smtClean="0"/>
              <a:t>Introduces an order dependency</a:t>
            </a:r>
          </a:p>
          <a:p>
            <a:pPr lvl="1"/>
            <a:r>
              <a:rPr lang="en-US" altLang="en-US" sz="2000" dirty="0" smtClean="0"/>
              <a:t>Never get an empty cluster</a:t>
            </a:r>
          </a:p>
          <a:p>
            <a:pPr lvl="2"/>
            <a:r>
              <a:rPr lang="en-US" altLang="en-US" dirty="0" smtClean="0"/>
              <a:t>initial centroids are data points)</a:t>
            </a:r>
          </a:p>
          <a:p>
            <a:pPr lvl="1"/>
            <a:r>
              <a:rPr lang="en-US" altLang="en-US" sz="2000" dirty="0" smtClean="0"/>
              <a:t>Can use “weights” to change the impact</a:t>
            </a:r>
          </a:p>
          <a:p>
            <a:pPr lvl="2"/>
            <a:r>
              <a:rPr lang="en-US" altLang="en-US" sz="1600" dirty="0" smtClean="0"/>
              <a:t>Weights decrease over time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Pre-processing and Post-processing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Pre-processing</a:t>
            </a:r>
          </a:p>
          <a:p>
            <a:pPr lvl="1"/>
            <a:r>
              <a:rPr lang="en-US" altLang="en-US" dirty="0" smtClean="0"/>
              <a:t>Normalize the data</a:t>
            </a:r>
          </a:p>
          <a:p>
            <a:pPr lvl="1"/>
            <a:r>
              <a:rPr lang="en-US" altLang="en-US" dirty="0" smtClean="0"/>
              <a:t>Eliminate outliers</a:t>
            </a:r>
          </a:p>
          <a:p>
            <a:pPr lvl="4"/>
            <a:endParaRPr lang="en-US" altLang="en-US" sz="800" dirty="0" smtClean="0"/>
          </a:p>
          <a:p>
            <a:r>
              <a:rPr lang="en-US" altLang="en-US" dirty="0" smtClean="0"/>
              <a:t>Post-processing</a:t>
            </a:r>
          </a:p>
          <a:p>
            <a:pPr lvl="1"/>
            <a:r>
              <a:rPr lang="en-US" altLang="en-US" dirty="0" smtClean="0"/>
              <a:t>Eliminate small clusters that may represent outliers</a:t>
            </a:r>
          </a:p>
          <a:p>
            <a:pPr lvl="1"/>
            <a:r>
              <a:rPr lang="en-US" altLang="en-US" dirty="0" smtClean="0"/>
              <a:t>Split ‘loose’ clusters, i.e., clusters with relatively high SSE</a:t>
            </a:r>
          </a:p>
          <a:p>
            <a:pPr lvl="1"/>
            <a:r>
              <a:rPr lang="en-US" altLang="en-US" dirty="0" smtClean="0"/>
              <a:t>Merge clusters that are ‘close’ and that have relatively low SSE</a:t>
            </a:r>
          </a:p>
          <a:p>
            <a:pPr lvl="1"/>
            <a:r>
              <a:rPr lang="en-US" altLang="en-US" dirty="0" smtClean="0"/>
              <a:t>Can use these steps during the clustering process</a:t>
            </a:r>
          </a:p>
          <a:p>
            <a:pPr lvl="2"/>
            <a:r>
              <a:rPr lang="en-US" altLang="en-US" dirty="0" smtClean="0"/>
              <a:t> </a:t>
            </a:r>
            <a:r>
              <a:rPr lang="en-US" altLang="en-US" smtClean="0"/>
              <a:t>ISODATA algorithm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Bisecting K-means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Bisecting K-means algorithm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Variant of K-means that can produce a partitional or a hierarchical clustering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28600" y="2971800"/>
          <a:ext cx="8694738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4" name="Bitmap Image" r:id="rId3" imgW="8695174" imgH="3132091" progId="Paint.Picture">
                  <p:embed/>
                </p:oleObj>
              </mc:Choice>
              <mc:Fallback>
                <p:oleObj name="Bitmap Image" r:id="rId3" imgW="8695174" imgH="313209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029"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8694738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Bisecting K-means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997543" cy="357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401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6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07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8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Bisecting K-means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What is not Cluster Analysis?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77724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Supervised classification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Have class label information</a:t>
            </a:r>
          </a:p>
          <a:p>
            <a:pPr lvl="4">
              <a:lnSpc>
                <a:spcPct val="90000"/>
              </a:lnSpc>
            </a:pPr>
            <a:endParaRPr lang="en-US" altLang="en-US" sz="180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Simple segmentation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Dividing students into different registration groups alphabetically, by last name</a:t>
            </a:r>
          </a:p>
          <a:p>
            <a:pPr lvl="4">
              <a:lnSpc>
                <a:spcPct val="90000"/>
              </a:lnSpc>
            </a:pPr>
            <a:endParaRPr lang="en-US" altLang="en-US" sz="180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Results of a query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Groupings are a result of an external specification</a:t>
            </a:r>
          </a:p>
          <a:p>
            <a:pPr lvl="4">
              <a:lnSpc>
                <a:spcPct val="90000"/>
              </a:lnSpc>
            </a:pPr>
            <a:endParaRPr lang="en-US" altLang="en-US" sz="180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Graph partitioning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Some mutual relevance and synergy, but areas are not identical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K-means has problems when clusters are of different </a:t>
            </a:r>
          </a:p>
          <a:p>
            <a:pPr lvl="1"/>
            <a:r>
              <a:rPr lang="en-US" altLang="en-US" dirty="0" smtClean="0"/>
              <a:t>Sizes</a:t>
            </a:r>
          </a:p>
          <a:p>
            <a:pPr lvl="1"/>
            <a:r>
              <a:rPr lang="en-US" altLang="en-US" dirty="0" smtClean="0"/>
              <a:t>Densities</a:t>
            </a:r>
          </a:p>
          <a:p>
            <a:pPr lvl="1"/>
            <a:r>
              <a:rPr lang="en-US" altLang="en-US" dirty="0" smtClean="0"/>
              <a:t>Non-globular shapes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K-means has problems when the data contains outliers.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Limitations of K-means: Differing Sizes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62000" y="4953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(3 Clusters)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Limitations of K-means: Differing Density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(3 Clusters)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altLang="en-US" sz="2800" smtClean="0"/>
              <a:t>Limitations of K-means: Non-globular Shapes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(2 Clusters)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52450"/>
          </a:xfrm>
        </p:spPr>
        <p:txBody>
          <a:bodyPr/>
          <a:lstStyle/>
          <a:p>
            <a:r>
              <a:rPr lang="en-US" altLang="en-US" sz="2800" smtClean="0"/>
              <a:t>Overcoming K-means Limitations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One solution is to use many clusters.</a:t>
            </a:r>
          </a:p>
          <a:p>
            <a:pPr lvl="1"/>
            <a:r>
              <a:rPr lang="en-US" altLang="en-US" sz="2000" b="0"/>
              <a:t>Find parts of clusters, but need to put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Overcoming K-means Limitations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altLang="en-US" sz="2800" smtClean="0"/>
              <a:t>Overcoming K-means Limitations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19200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 Algorithms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K-means and its variants (8.2)</a:t>
            </a:r>
          </a:p>
          <a:p>
            <a:pPr lvl="4"/>
            <a:endParaRPr lang="en-US" altLang="en-US" smtClean="0"/>
          </a:p>
          <a:p>
            <a:r>
              <a:rPr lang="en-US" altLang="en-US" smtClean="0">
                <a:solidFill>
                  <a:srgbClr val="FF0000"/>
                </a:solidFill>
              </a:rPr>
              <a:t>Hierarchical clustering (8.3)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Density-based clustering (8.4)</a:t>
            </a:r>
          </a:p>
          <a:p>
            <a:pPr lvl="4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Produces a set of nested clusters organized as a hierarchical tree</a:t>
            </a:r>
          </a:p>
          <a:p>
            <a:r>
              <a:rPr lang="en-US" altLang="en-US" smtClean="0"/>
              <a:t>Can be visualized as a dendrogram</a:t>
            </a:r>
          </a:p>
          <a:p>
            <a:pPr lvl="1"/>
            <a:r>
              <a:rPr lang="en-US" altLang="en-US" smtClean="0"/>
              <a:t>A tree like diagram that records the sequences of merges or splits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5" name="VISIO" r:id="rId4" imgW="3163511" imgH="3230582" progId="Visio.Drawing.6">
                  <p:embed/>
                </p:oleObj>
              </mc:Choice>
              <mc:Fallback>
                <p:oleObj name="VISIO" r:id="rId4" imgW="3163511" imgH="3230582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90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Strengths of Hierarchical Clustering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Example in biological sciences (e.g., animal kingdom, phylogeny reconstruction,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Notion of a Cluster can be Ambiguous</a:t>
            </a:r>
          </a:p>
        </p:txBody>
      </p:sp>
      <p:grpSp>
        <p:nvGrpSpPr>
          <p:cNvPr id="6147" name="Group 91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621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6219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0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1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2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3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4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5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6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7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8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9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0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1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2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3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4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5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6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7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8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18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0">
                  <a:latin typeface="Times New Roman" charset="0"/>
                  <a:cs typeface="Times New Roman" charset="0"/>
                </a:rPr>
                <a:t>How many clusters?</a:t>
              </a:r>
              <a:endParaRPr lang="en-US" altLang="en-US" sz="1600" b="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6195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6197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8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9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0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4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5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6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7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8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9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0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1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2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3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4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5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6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96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alt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6173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6175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6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7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8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9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0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1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2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3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4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5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6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7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8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9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0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1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2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3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4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74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alt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6151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6153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4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0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3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4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5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6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7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1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2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52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altLang="en-US" sz="1600" b="0">
                  <a:latin typeface="Times New Roman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Two main types of hierarchical clustering</a:t>
            </a:r>
          </a:p>
          <a:p>
            <a:pPr lvl="1"/>
            <a:r>
              <a:rPr lang="en-US" altLang="en-US" sz="2000" smtClean="0"/>
              <a:t>Agglomerative:  </a:t>
            </a:r>
          </a:p>
          <a:p>
            <a:pPr lvl="2"/>
            <a:r>
              <a:rPr lang="en-US" altLang="en-US" sz="1800" smtClean="0"/>
              <a:t> Start with the points as individual clusters</a:t>
            </a:r>
          </a:p>
          <a:p>
            <a:pPr lvl="2"/>
            <a:r>
              <a:rPr lang="en-US" altLang="en-US" sz="1800" smtClean="0"/>
              <a:t> At each step, merge the closest pair of clusters until only one cluster (or k clusters) left</a:t>
            </a:r>
          </a:p>
          <a:p>
            <a:pPr lvl="4"/>
            <a:endParaRPr lang="en-US" altLang="en-US" sz="1800" smtClean="0"/>
          </a:p>
          <a:p>
            <a:pPr lvl="1"/>
            <a:r>
              <a:rPr lang="en-US" altLang="en-US" sz="2000" smtClean="0"/>
              <a:t>Divisive:  </a:t>
            </a:r>
          </a:p>
          <a:p>
            <a:pPr lvl="2"/>
            <a:r>
              <a:rPr lang="en-US" altLang="en-US" sz="1800" smtClean="0"/>
              <a:t> Start with one, all-inclusive cluster </a:t>
            </a:r>
          </a:p>
          <a:p>
            <a:pPr lvl="2"/>
            <a:r>
              <a:rPr lang="en-US" altLang="en-US" sz="1800" smtClean="0"/>
              <a:t> At each step, split a cluster until each cluster contains a point (or there are k clusters)</a:t>
            </a:r>
          </a:p>
          <a:p>
            <a:pPr lvl="4"/>
            <a:endParaRPr lang="en-US" altLang="en-US" sz="1800" smtClean="0"/>
          </a:p>
          <a:p>
            <a:r>
              <a:rPr lang="en-US" altLang="en-US" sz="2400" smtClean="0"/>
              <a:t>Traditional hierarchical algorithms use a similarity or distance matrix</a:t>
            </a:r>
          </a:p>
          <a:p>
            <a:pPr lvl="1"/>
            <a:r>
              <a:rPr lang="en-US" altLang="en-US" sz="2000" smtClean="0"/>
              <a:t>Merge or split one cluster at a time</a:t>
            </a:r>
          </a:p>
          <a:p>
            <a:pPr lvl="4"/>
            <a:endParaRPr lang="en-US" alt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Agglomerative Clustering Algorithm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smtClean="0"/>
              <a:t>More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altLang="en-US" sz="800" smtClean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smtClean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smtClean="0"/>
              <a:t>Compute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smtClean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smtClean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smtClean="0"/>
              <a:t>	Merge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smtClean="0"/>
              <a:t>	Update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smtClean="0"/>
              <a:t>Until</a:t>
            </a:r>
            <a:r>
              <a:rPr lang="en-US" altLang="en-US" sz="2000" smtClean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smtClean="0"/>
              <a:t>Key operation is the computation of the 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Different approaches to defining the distance between clusters distinguish the different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Starting Situation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Start with clusters of individual points and a proximity matrix</a:t>
            </a:r>
          </a:p>
          <a:p>
            <a:pPr lvl="1"/>
            <a:endParaRPr lang="en-US" altLang="en-US" smtClean="0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257800" y="1903413"/>
            <a:ext cx="3200400" cy="2789237"/>
            <a:chOff x="3456" y="1622"/>
            <a:chExt cx="2160" cy="2058"/>
          </a:xfrm>
        </p:grpSpPr>
        <p:sp>
          <p:nvSpPr>
            <p:cNvPr id="5326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328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328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3282" name="Text Box 32"/>
            <p:cNvSpPr txBox="1">
              <a:spLocks noChangeArrowheads="1"/>
            </p:cNvSpPr>
            <p:nvPr/>
          </p:nvSpPr>
          <p:spPr bwMode="auto">
            <a:xfrm>
              <a:off x="3456" y="2679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328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328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328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328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328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328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328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329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</p:txBody>
        </p:sp>
      </p:grpSp>
      <p:sp>
        <p:nvSpPr>
          <p:cNvPr id="53265" name="Text Box 41"/>
          <p:cNvSpPr txBox="1">
            <a:spLocks noChangeArrowheads="1"/>
          </p:cNvSpPr>
          <p:nvPr/>
        </p:nvSpPr>
        <p:spPr bwMode="auto">
          <a:xfrm>
            <a:off x="57912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3266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8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Intermediate Situation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 smtClean="0"/>
              <a:t>After some merging steps, we have some clusters </a:t>
            </a:r>
          </a:p>
          <a:p>
            <a:pPr marL="742950" lvl="1" indent="-285750"/>
            <a:endParaRPr lang="en-US" altLang="en-US" sz="2000" smtClean="0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395420 w 598"/>
              <a:gd name="T1" fmla="*/ 81817 h 652"/>
              <a:gd name="T2" fmla="*/ 226476 w 598"/>
              <a:gd name="T3" fmla="*/ 0 h 652"/>
              <a:gd name="T4" fmla="*/ 138808 w 598"/>
              <a:gd name="T5" fmla="*/ 40316 h 652"/>
              <a:gd name="T6" fmla="*/ 114151 w 598"/>
              <a:gd name="T7" fmla="*/ 113833 h 652"/>
              <a:gd name="T8" fmla="*/ 63925 w 598"/>
              <a:gd name="T9" fmla="*/ 203950 h 652"/>
              <a:gd name="T10" fmla="*/ 44747 w 598"/>
              <a:gd name="T11" fmla="*/ 211065 h 652"/>
              <a:gd name="T12" fmla="*/ 26483 w 598"/>
              <a:gd name="T13" fmla="*/ 260866 h 652"/>
              <a:gd name="T14" fmla="*/ 13698 w 598"/>
              <a:gd name="T15" fmla="*/ 309482 h 652"/>
              <a:gd name="T16" fmla="*/ 26483 w 598"/>
              <a:gd name="T17" fmla="*/ 455330 h 652"/>
              <a:gd name="T18" fmla="*/ 88581 w 598"/>
              <a:gd name="T19" fmla="*/ 488532 h 652"/>
              <a:gd name="T20" fmla="*/ 70317 w 598"/>
              <a:gd name="T21" fmla="*/ 577463 h 652"/>
              <a:gd name="T22" fmla="*/ 94974 w 598"/>
              <a:gd name="T23" fmla="*/ 731612 h 652"/>
              <a:gd name="T24" fmla="*/ 151593 w 598"/>
              <a:gd name="T25" fmla="*/ 764813 h 652"/>
              <a:gd name="T26" fmla="*/ 169857 w 598"/>
              <a:gd name="T27" fmla="*/ 773113 h 652"/>
              <a:gd name="T28" fmla="*/ 220084 w 598"/>
              <a:gd name="T29" fmla="*/ 716197 h 652"/>
              <a:gd name="T30" fmla="*/ 320537 w 598"/>
              <a:gd name="T31" fmla="*/ 773113 h 652"/>
              <a:gd name="T32" fmla="*/ 408205 w 598"/>
              <a:gd name="T33" fmla="*/ 699596 h 652"/>
              <a:gd name="T34" fmla="*/ 476696 w 598"/>
              <a:gd name="T35" fmla="*/ 642680 h 652"/>
              <a:gd name="T36" fmla="*/ 520530 w 598"/>
              <a:gd name="T37" fmla="*/ 528847 h 652"/>
              <a:gd name="T38" fmla="*/ 489481 w 598"/>
              <a:gd name="T39" fmla="*/ 463631 h 652"/>
              <a:gd name="T40" fmla="*/ 514138 w 598"/>
              <a:gd name="T41" fmla="*/ 415015 h 652"/>
              <a:gd name="T42" fmla="*/ 546100 w 598"/>
              <a:gd name="T43" fmla="*/ 341498 h 652"/>
              <a:gd name="T44" fmla="*/ 533315 w 598"/>
              <a:gd name="T45" fmla="*/ 227665 h 652"/>
              <a:gd name="T46" fmla="*/ 408205 w 598"/>
              <a:gd name="T47" fmla="*/ 113833 h 652"/>
              <a:gd name="T48" fmla="*/ 395420 w 598"/>
              <a:gd name="T49" fmla="*/ 8181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551749 w 598"/>
              <a:gd name="T1" fmla="*/ 96769 h 652"/>
              <a:gd name="T2" fmla="*/ 316013 w 598"/>
              <a:gd name="T3" fmla="*/ 0 h 652"/>
              <a:gd name="T4" fmla="*/ 193686 w 598"/>
              <a:gd name="T5" fmla="*/ 47683 h 652"/>
              <a:gd name="T6" fmla="*/ 159281 w 598"/>
              <a:gd name="T7" fmla="*/ 134636 h 652"/>
              <a:gd name="T8" fmla="*/ 89197 w 598"/>
              <a:gd name="T9" fmla="*/ 241222 h 652"/>
              <a:gd name="T10" fmla="*/ 62438 w 598"/>
              <a:gd name="T11" fmla="*/ 249637 h 652"/>
              <a:gd name="T12" fmla="*/ 36953 w 598"/>
              <a:gd name="T13" fmla="*/ 308540 h 652"/>
              <a:gd name="T14" fmla="*/ 19114 w 598"/>
              <a:gd name="T15" fmla="*/ 366040 h 652"/>
              <a:gd name="T16" fmla="*/ 36953 w 598"/>
              <a:gd name="T17" fmla="*/ 538542 h 652"/>
              <a:gd name="T18" fmla="*/ 123602 w 598"/>
              <a:gd name="T19" fmla="*/ 577811 h 652"/>
              <a:gd name="T20" fmla="*/ 98117 w 598"/>
              <a:gd name="T21" fmla="*/ 682995 h 652"/>
              <a:gd name="T22" fmla="*/ 132522 w 598"/>
              <a:gd name="T23" fmla="*/ 865314 h 652"/>
              <a:gd name="T24" fmla="*/ 211525 w 598"/>
              <a:gd name="T25" fmla="*/ 904583 h 652"/>
              <a:gd name="T26" fmla="*/ 237010 w 598"/>
              <a:gd name="T27" fmla="*/ 914400 h 652"/>
              <a:gd name="T28" fmla="*/ 307094 w 598"/>
              <a:gd name="T29" fmla="*/ 847082 h 652"/>
              <a:gd name="T30" fmla="*/ 447261 w 598"/>
              <a:gd name="T31" fmla="*/ 914400 h 652"/>
              <a:gd name="T32" fmla="*/ 569589 w 598"/>
              <a:gd name="T33" fmla="*/ 827448 h 652"/>
              <a:gd name="T34" fmla="*/ 665157 w 598"/>
              <a:gd name="T35" fmla="*/ 760130 h 652"/>
              <a:gd name="T36" fmla="*/ 726321 w 598"/>
              <a:gd name="T37" fmla="*/ 625494 h 652"/>
              <a:gd name="T38" fmla="*/ 682997 w 598"/>
              <a:gd name="T39" fmla="*/ 548360 h 652"/>
              <a:gd name="T40" fmla="*/ 717401 w 598"/>
              <a:gd name="T41" fmla="*/ 490859 h 652"/>
              <a:gd name="T42" fmla="*/ 762000 w 598"/>
              <a:gd name="T43" fmla="*/ 403907 h 652"/>
              <a:gd name="T44" fmla="*/ 744161 w 598"/>
              <a:gd name="T45" fmla="*/ 269271 h 652"/>
              <a:gd name="T46" fmla="*/ 569589 w 598"/>
              <a:gd name="T47" fmla="*/ 134636 h 652"/>
              <a:gd name="T48" fmla="*/ 551749 w 598"/>
              <a:gd name="T49" fmla="*/ 96769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496574 w 598"/>
              <a:gd name="T1" fmla="*/ 80641 h 652"/>
              <a:gd name="T2" fmla="*/ 284412 w 598"/>
              <a:gd name="T3" fmla="*/ 0 h 652"/>
              <a:gd name="T4" fmla="*/ 174317 w 598"/>
              <a:gd name="T5" fmla="*/ 39736 h 652"/>
              <a:gd name="T6" fmla="*/ 143353 w 598"/>
              <a:gd name="T7" fmla="*/ 112196 h 652"/>
              <a:gd name="T8" fmla="*/ 80278 w 598"/>
              <a:gd name="T9" fmla="*/ 201018 h 652"/>
              <a:gd name="T10" fmla="*/ 56194 w 598"/>
              <a:gd name="T11" fmla="*/ 208031 h 652"/>
              <a:gd name="T12" fmla="*/ 33258 w 598"/>
              <a:gd name="T13" fmla="*/ 257117 h 652"/>
              <a:gd name="T14" fmla="*/ 17202 w 598"/>
              <a:gd name="T15" fmla="*/ 305034 h 652"/>
              <a:gd name="T16" fmla="*/ 33258 w 598"/>
              <a:gd name="T17" fmla="*/ 448785 h 652"/>
              <a:gd name="T18" fmla="*/ 111242 w 598"/>
              <a:gd name="T19" fmla="*/ 481509 h 652"/>
              <a:gd name="T20" fmla="*/ 88305 w 598"/>
              <a:gd name="T21" fmla="*/ 569163 h 652"/>
              <a:gd name="T22" fmla="*/ 119270 w 598"/>
              <a:gd name="T23" fmla="*/ 721095 h 652"/>
              <a:gd name="T24" fmla="*/ 190373 w 598"/>
              <a:gd name="T25" fmla="*/ 753819 h 652"/>
              <a:gd name="T26" fmla="*/ 213309 w 598"/>
              <a:gd name="T27" fmla="*/ 762000 h 652"/>
              <a:gd name="T28" fmla="*/ 276384 w 598"/>
              <a:gd name="T29" fmla="*/ 705902 h 652"/>
              <a:gd name="T30" fmla="*/ 402535 w 598"/>
              <a:gd name="T31" fmla="*/ 762000 h 652"/>
              <a:gd name="T32" fmla="*/ 512630 w 598"/>
              <a:gd name="T33" fmla="*/ 689540 h 652"/>
              <a:gd name="T34" fmla="*/ 598641 w 598"/>
              <a:gd name="T35" fmla="*/ 633442 h 652"/>
              <a:gd name="T36" fmla="*/ 653689 w 598"/>
              <a:gd name="T37" fmla="*/ 521245 h 652"/>
              <a:gd name="T38" fmla="*/ 614697 w 598"/>
              <a:gd name="T39" fmla="*/ 456966 h 652"/>
              <a:gd name="T40" fmla="*/ 645661 w 598"/>
              <a:gd name="T41" fmla="*/ 409049 h 652"/>
              <a:gd name="T42" fmla="*/ 685800 w 598"/>
              <a:gd name="T43" fmla="*/ 336589 h 652"/>
              <a:gd name="T44" fmla="*/ 669744 w 598"/>
              <a:gd name="T45" fmla="*/ 224393 h 652"/>
              <a:gd name="T46" fmla="*/ 512630 w 598"/>
              <a:gd name="T47" fmla="*/ 112196 h 652"/>
              <a:gd name="T48" fmla="*/ 496574 w 598"/>
              <a:gd name="T49" fmla="*/ 80641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560945 w 598"/>
              <a:gd name="T1" fmla="*/ 81817 h 652"/>
              <a:gd name="T2" fmla="*/ 321280 w 598"/>
              <a:gd name="T3" fmla="*/ 0 h 652"/>
              <a:gd name="T4" fmla="*/ 196914 w 598"/>
              <a:gd name="T5" fmla="*/ 40316 h 652"/>
              <a:gd name="T6" fmla="*/ 161936 w 598"/>
              <a:gd name="T7" fmla="*/ 113833 h 652"/>
              <a:gd name="T8" fmla="*/ 90684 w 598"/>
              <a:gd name="T9" fmla="*/ 203950 h 652"/>
              <a:gd name="T10" fmla="*/ 63479 w 598"/>
              <a:gd name="T11" fmla="*/ 211065 h 652"/>
              <a:gd name="T12" fmla="*/ 37569 w 598"/>
              <a:gd name="T13" fmla="*/ 260866 h 652"/>
              <a:gd name="T14" fmla="*/ 19432 w 598"/>
              <a:gd name="T15" fmla="*/ 309482 h 652"/>
              <a:gd name="T16" fmla="*/ 37569 w 598"/>
              <a:gd name="T17" fmla="*/ 455330 h 652"/>
              <a:gd name="T18" fmla="*/ 125662 w 598"/>
              <a:gd name="T19" fmla="*/ 488532 h 652"/>
              <a:gd name="T20" fmla="*/ 99752 w 598"/>
              <a:gd name="T21" fmla="*/ 577463 h 652"/>
              <a:gd name="T22" fmla="*/ 134730 w 598"/>
              <a:gd name="T23" fmla="*/ 731612 h 652"/>
              <a:gd name="T24" fmla="*/ 215051 w 598"/>
              <a:gd name="T25" fmla="*/ 764813 h 652"/>
              <a:gd name="T26" fmla="*/ 240960 w 598"/>
              <a:gd name="T27" fmla="*/ 773113 h 652"/>
              <a:gd name="T28" fmla="*/ 312212 w 598"/>
              <a:gd name="T29" fmla="*/ 716197 h 652"/>
              <a:gd name="T30" fmla="*/ 454715 w 598"/>
              <a:gd name="T31" fmla="*/ 773113 h 652"/>
              <a:gd name="T32" fmla="*/ 579082 w 598"/>
              <a:gd name="T33" fmla="*/ 699596 h 652"/>
              <a:gd name="T34" fmla="*/ 676243 w 598"/>
              <a:gd name="T35" fmla="*/ 642680 h 652"/>
              <a:gd name="T36" fmla="*/ 738426 w 598"/>
              <a:gd name="T37" fmla="*/ 528847 h 652"/>
              <a:gd name="T38" fmla="*/ 694380 w 598"/>
              <a:gd name="T39" fmla="*/ 463631 h 652"/>
              <a:gd name="T40" fmla="*/ 729358 w 598"/>
              <a:gd name="T41" fmla="*/ 415015 h 652"/>
              <a:gd name="T42" fmla="*/ 774700 w 598"/>
              <a:gd name="T43" fmla="*/ 341498 h 652"/>
              <a:gd name="T44" fmla="*/ 756563 w 598"/>
              <a:gd name="T45" fmla="*/ 227665 h 652"/>
              <a:gd name="T46" fmla="*/ 579082 w 598"/>
              <a:gd name="T47" fmla="*/ 113833 h 652"/>
              <a:gd name="T48" fmla="*/ 560945 w 598"/>
              <a:gd name="T49" fmla="*/ 8181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496574 w 598"/>
              <a:gd name="T1" fmla="*/ 80641 h 652"/>
              <a:gd name="T2" fmla="*/ 284412 w 598"/>
              <a:gd name="T3" fmla="*/ 0 h 652"/>
              <a:gd name="T4" fmla="*/ 174317 w 598"/>
              <a:gd name="T5" fmla="*/ 39736 h 652"/>
              <a:gd name="T6" fmla="*/ 143353 w 598"/>
              <a:gd name="T7" fmla="*/ 112196 h 652"/>
              <a:gd name="T8" fmla="*/ 80278 w 598"/>
              <a:gd name="T9" fmla="*/ 201018 h 652"/>
              <a:gd name="T10" fmla="*/ 56194 w 598"/>
              <a:gd name="T11" fmla="*/ 208031 h 652"/>
              <a:gd name="T12" fmla="*/ 33258 w 598"/>
              <a:gd name="T13" fmla="*/ 257117 h 652"/>
              <a:gd name="T14" fmla="*/ 17202 w 598"/>
              <a:gd name="T15" fmla="*/ 305034 h 652"/>
              <a:gd name="T16" fmla="*/ 33258 w 598"/>
              <a:gd name="T17" fmla="*/ 448785 h 652"/>
              <a:gd name="T18" fmla="*/ 111242 w 598"/>
              <a:gd name="T19" fmla="*/ 481509 h 652"/>
              <a:gd name="T20" fmla="*/ 88305 w 598"/>
              <a:gd name="T21" fmla="*/ 569163 h 652"/>
              <a:gd name="T22" fmla="*/ 119270 w 598"/>
              <a:gd name="T23" fmla="*/ 721095 h 652"/>
              <a:gd name="T24" fmla="*/ 190373 w 598"/>
              <a:gd name="T25" fmla="*/ 753819 h 652"/>
              <a:gd name="T26" fmla="*/ 213309 w 598"/>
              <a:gd name="T27" fmla="*/ 762000 h 652"/>
              <a:gd name="T28" fmla="*/ 276384 w 598"/>
              <a:gd name="T29" fmla="*/ 705902 h 652"/>
              <a:gd name="T30" fmla="*/ 402535 w 598"/>
              <a:gd name="T31" fmla="*/ 762000 h 652"/>
              <a:gd name="T32" fmla="*/ 512630 w 598"/>
              <a:gd name="T33" fmla="*/ 689540 h 652"/>
              <a:gd name="T34" fmla="*/ 598641 w 598"/>
              <a:gd name="T35" fmla="*/ 633442 h 652"/>
              <a:gd name="T36" fmla="*/ 653689 w 598"/>
              <a:gd name="T37" fmla="*/ 521245 h 652"/>
              <a:gd name="T38" fmla="*/ 614697 w 598"/>
              <a:gd name="T39" fmla="*/ 456966 h 652"/>
              <a:gd name="T40" fmla="*/ 645661 w 598"/>
              <a:gd name="T41" fmla="*/ 409049 h 652"/>
              <a:gd name="T42" fmla="*/ 685800 w 598"/>
              <a:gd name="T43" fmla="*/ 336589 h 652"/>
              <a:gd name="T44" fmla="*/ 669744 w 598"/>
              <a:gd name="T45" fmla="*/ 224393 h 652"/>
              <a:gd name="T46" fmla="*/ 512630 w 598"/>
              <a:gd name="T47" fmla="*/ 112196 h 652"/>
              <a:gd name="T48" fmla="*/ 496574 w 598"/>
              <a:gd name="T49" fmla="*/ 80641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C5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5486400" y="1660525"/>
            <a:ext cx="2895600" cy="2212975"/>
            <a:chOff x="3456" y="1440"/>
            <a:chExt cx="1872" cy="1503"/>
          </a:xfrm>
        </p:grpSpPr>
        <p:sp>
          <p:nvSpPr>
            <p:cNvPr id="5428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429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429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429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429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4298" name="Text Box 24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429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430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430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430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430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7" name="Text Box 37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4288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8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Intermediate Situation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 smtClean="0"/>
              <a:t>We want to merge the two closest clusters (C2 and C5)  and update the proximity matrix. </a:t>
            </a:r>
          </a:p>
          <a:p>
            <a:pPr marL="742950" lvl="1" indent="-285750"/>
            <a:endParaRPr lang="en-US" altLang="en-US" sz="2000" smtClean="0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395420 w 598"/>
              <a:gd name="T1" fmla="*/ 81817 h 652"/>
              <a:gd name="T2" fmla="*/ 226476 w 598"/>
              <a:gd name="T3" fmla="*/ 0 h 652"/>
              <a:gd name="T4" fmla="*/ 138808 w 598"/>
              <a:gd name="T5" fmla="*/ 40316 h 652"/>
              <a:gd name="T6" fmla="*/ 114151 w 598"/>
              <a:gd name="T7" fmla="*/ 113833 h 652"/>
              <a:gd name="T8" fmla="*/ 63925 w 598"/>
              <a:gd name="T9" fmla="*/ 203950 h 652"/>
              <a:gd name="T10" fmla="*/ 44747 w 598"/>
              <a:gd name="T11" fmla="*/ 211065 h 652"/>
              <a:gd name="T12" fmla="*/ 26483 w 598"/>
              <a:gd name="T13" fmla="*/ 260866 h 652"/>
              <a:gd name="T14" fmla="*/ 13698 w 598"/>
              <a:gd name="T15" fmla="*/ 309482 h 652"/>
              <a:gd name="T16" fmla="*/ 26483 w 598"/>
              <a:gd name="T17" fmla="*/ 455330 h 652"/>
              <a:gd name="T18" fmla="*/ 88581 w 598"/>
              <a:gd name="T19" fmla="*/ 488532 h 652"/>
              <a:gd name="T20" fmla="*/ 70317 w 598"/>
              <a:gd name="T21" fmla="*/ 577463 h 652"/>
              <a:gd name="T22" fmla="*/ 94974 w 598"/>
              <a:gd name="T23" fmla="*/ 731612 h 652"/>
              <a:gd name="T24" fmla="*/ 151593 w 598"/>
              <a:gd name="T25" fmla="*/ 764813 h 652"/>
              <a:gd name="T26" fmla="*/ 169857 w 598"/>
              <a:gd name="T27" fmla="*/ 773113 h 652"/>
              <a:gd name="T28" fmla="*/ 220084 w 598"/>
              <a:gd name="T29" fmla="*/ 716197 h 652"/>
              <a:gd name="T30" fmla="*/ 320537 w 598"/>
              <a:gd name="T31" fmla="*/ 773113 h 652"/>
              <a:gd name="T32" fmla="*/ 408205 w 598"/>
              <a:gd name="T33" fmla="*/ 699596 h 652"/>
              <a:gd name="T34" fmla="*/ 476696 w 598"/>
              <a:gd name="T35" fmla="*/ 642680 h 652"/>
              <a:gd name="T36" fmla="*/ 520530 w 598"/>
              <a:gd name="T37" fmla="*/ 528847 h 652"/>
              <a:gd name="T38" fmla="*/ 489481 w 598"/>
              <a:gd name="T39" fmla="*/ 463631 h 652"/>
              <a:gd name="T40" fmla="*/ 514138 w 598"/>
              <a:gd name="T41" fmla="*/ 415015 h 652"/>
              <a:gd name="T42" fmla="*/ 546100 w 598"/>
              <a:gd name="T43" fmla="*/ 341498 h 652"/>
              <a:gd name="T44" fmla="*/ 533315 w 598"/>
              <a:gd name="T45" fmla="*/ 227665 h 652"/>
              <a:gd name="T46" fmla="*/ 408205 w 598"/>
              <a:gd name="T47" fmla="*/ 113833 h 652"/>
              <a:gd name="T48" fmla="*/ 395420 w 598"/>
              <a:gd name="T49" fmla="*/ 8181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551749 w 598"/>
              <a:gd name="T1" fmla="*/ 96769 h 652"/>
              <a:gd name="T2" fmla="*/ 316013 w 598"/>
              <a:gd name="T3" fmla="*/ 0 h 652"/>
              <a:gd name="T4" fmla="*/ 193686 w 598"/>
              <a:gd name="T5" fmla="*/ 47683 h 652"/>
              <a:gd name="T6" fmla="*/ 159281 w 598"/>
              <a:gd name="T7" fmla="*/ 134636 h 652"/>
              <a:gd name="T8" fmla="*/ 89197 w 598"/>
              <a:gd name="T9" fmla="*/ 241222 h 652"/>
              <a:gd name="T10" fmla="*/ 62438 w 598"/>
              <a:gd name="T11" fmla="*/ 249637 h 652"/>
              <a:gd name="T12" fmla="*/ 36953 w 598"/>
              <a:gd name="T13" fmla="*/ 308540 h 652"/>
              <a:gd name="T14" fmla="*/ 19114 w 598"/>
              <a:gd name="T15" fmla="*/ 366040 h 652"/>
              <a:gd name="T16" fmla="*/ 36953 w 598"/>
              <a:gd name="T17" fmla="*/ 538542 h 652"/>
              <a:gd name="T18" fmla="*/ 123602 w 598"/>
              <a:gd name="T19" fmla="*/ 577811 h 652"/>
              <a:gd name="T20" fmla="*/ 98117 w 598"/>
              <a:gd name="T21" fmla="*/ 682995 h 652"/>
              <a:gd name="T22" fmla="*/ 132522 w 598"/>
              <a:gd name="T23" fmla="*/ 865314 h 652"/>
              <a:gd name="T24" fmla="*/ 211525 w 598"/>
              <a:gd name="T25" fmla="*/ 904583 h 652"/>
              <a:gd name="T26" fmla="*/ 237010 w 598"/>
              <a:gd name="T27" fmla="*/ 914400 h 652"/>
              <a:gd name="T28" fmla="*/ 307094 w 598"/>
              <a:gd name="T29" fmla="*/ 847082 h 652"/>
              <a:gd name="T30" fmla="*/ 447261 w 598"/>
              <a:gd name="T31" fmla="*/ 914400 h 652"/>
              <a:gd name="T32" fmla="*/ 569589 w 598"/>
              <a:gd name="T33" fmla="*/ 827448 h 652"/>
              <a:gd name="T34" fmla="*/ 665157 w 598"/>
              <a:gd name="T35" fmla="*/ 760130 h 652"/>
              <a:gd name="T36" fmla="*/ 726321 w 598"/>
              <a:gd name="T37" fmla="*/ 625494 h 652"/>
              <a:gd name="T38" fmla="*/ 682997 w 598"/>
              <a:gd name="T39" fmla="*/ 548360 h 652"/>
              <a:gd name="T40" fmla="*/ 717401 w 598"/>
              <a:gd name="T41" fmla="*/ 490859 h 652"/>
              <a:gd name="T42" fmla="*/ 762000 w 598"/>
              <a:gd name="T43" fmla="*/ 403907 h 652"/>
              <a:gd name="T44" fmla="*/ 744161 w 598"/>
              <a:gd name="T45" fmla="*/ 269271 h 652"/>
              <a:gd name="T46" fmla="*/ 569589 w 598"/>
              <a:gd name="T47" fmla="*/ 134636 h 652"/>
              <a:gd name="T48" fmla="*/ 551749 w 598"/>
              <a:gd name="T49" fmla="*/ 96769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496574 w 598"/>
              <a:gd name="T1" fmla="*/ 80641 h 652"/>
              <a:gd name="T2" fmla="*/ 284412 w 598"/>
              <a:gd name="T3" fmla="*/ 0 h 652"/>
              <a:gd name="T4" fmla="*/ 174317 w 598"/>
              <a:gd name="T5" fmla="*/ 39736 h 652"/>
              <a:gd name="T6" fmla="*/ 143353 w 598"/>
              <a:gd name="T7" fmla="*/ 112196 h 652"/>
              <a:gd name="T8" fmla="*/ 80278 w 598"/>
              <a:gd name="T9" fmla="*/ 201018 h 652"/>
              <a:gd name="T10" fmla="*/ 56194 w 598"/>
              <a:gd name="T11" fmla="*/ 208031 h 652"/>
              <a:gd name="T12" fmla="*/ 33258 w 598"/>
              <a:gd name="T13" fmla="*/ 257117 h 652"/>
              <a:gd name="T14" fmla="*/ 17202 w 598"/>
              <a:gd name="T15" fmla="*/ 305034 h 652"/>
              <a:gd name="T16" fmla="*/ 33258 w 598"/>
              <a:gd name="T17" fmla="*/ 448785 h 652"/>
              <a:gd name="T18" fmla="*/ 111242 w 598"/>
              <a:gd name="T19" fmla="*/ 481509 h 652"/>
              <a:gd name="T20" fmla="*/ 88305 w 598"/>
              <a:gd name="T21" fmla="*/ 569163 h 652"/>
              <a:gd name="T22" fmla="*/ 119270 w 598"/>
              <a:gd name="T23" fmla="*/ 721095 h 652"/>
              <a:gd name="T24" fmla="*/ 190373 w 598"/>
              <a:gd name="T25" fmla="*/ 753819 h 652"/>
              <a:gd name="T26" fmla="*/ 213309 w 598"/>
              <a:gd name="T27" fmla="*/ 762000 h 652"/>
              <a:gd name="T28" fmla="*/ 276384 w 598"/>
              <a:gd name="T29" fmla="*/ 705902 h 652"/>
              <a:gd name="T30" fmla="*/ 402535 w 598"/>
              <a:gd name="T31" fmla="*/ 762000 h 652"/>
              <a:gd name="T32" fmla="*/ 512630 w 598"/>
              <a:gd name="T33" fmla="*/ 689540 h 652"/>
              <a:gd name="T34" fmla="*/ 598641 w 598"/>
              <a:gd name="T35" fmla="*/ 633442 h 652"/>
              <a:gd name="T36" fmla="*/ 653689 w 598"/>
              <a:gd name="T37" fmla="*/ 521245 h 652"/>
              <a:gd name="T38" fmla="*/ 614697 w 598"/>
              <a:gd name="T39" fmla="*/ 456966 h 652"/>
              <a:gd name="T40" fmla="*/ 645661 w 598"/>
              <a:gd name="T41" fmla="*/ 409049 h 652"/>
              <a:gd name="T42" fmla="*/ 685800 w 598"/>
              <a:gd name="T43" fmla="*/ 336589 h 652"/>
              <a:gd name="T44" fmla="*/ 669744 w 598"/>
              <a:gd name="T45" fmla="*/ 224393 h 652"/>
              <a:gd name="T46" fmla="*/ 512630 w 598"/>
              <a:gd name="T47" fmla="*/ 112196 h 652"/>
              <a:gd name="T48" fmla="*/ 496574 w 598"/>
              <a:gd name="T49" fmla="*/ 80641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560945 w 598"/>
              <a:gd name="T1" fmla="*/ 81817 h 652"/>
              <a:gd name="T2" fmla="*/ 321280 w 598"/>
              <a:gd name="T3" fmla="*/ 0 h 652"/>
              <a:gd name="T4" fmla="*/ 196914 w 598"/>
              <a:gd name="T5" fmla="*/ 40316 h 652"/>
              <a:gd name="T6" fmla="*/ 161936 w 598"/>
              <a:gd name="T7" fmla="*/ 113833 h 652"/>
              <a:gd name="T8" fmla="*/ 90684 w 598"/>
              <a:gd name="T9" fmla="*/ 203950 h 652"/>
              <a:gd name="T10" fmla="*/ 63479 w 598"/>
              <a:gd name="T11" fmla="*/ 211065 h 652"/>
              <a:gd name="T12" fmla="*/ 37569 w 598"/>
              <a:gd name="T13" fmla="*/ 260866 h 652"/>
              <a:gd name="T14" fmla="*/ 19432 w 598"/>
              <a:gd name="T15" fmla="*/ 309482 h 652"/>
              <a:gd name="T16" fmla="*/ 37569 w 598"/>
              <a:gd name="T17" fmla="*/ 455330 h 652"/>
              <a:gd name="T18" fmla="*/ 125662 w 598"/>
              <a:gd name="T19" fmla="*/ 488532 h 652"/>
              <a:gd name="T20" fmla="*/ 99752 w 598"/>
              <a:gd name="T21" fmla="*/ 577463 h 652"/>
              <a:gd name="T22" fmla="*/ 134730 w 598"/>
              <a:gd name="T23" fmla="*/ 731612 h 652"/>
              <a:gd name="T24" fmla="*/ 215051 w 598"/>
              <a:gd name="T25" fmla="*/ 764813 h 652"/>
              <a:gd name="T26" fmla="*/ 240960 w 598"/>
              <a:gd name="T27" fmla="*/ 773113 h 652"/>
              <a:gd name="T28" fmla="*/ 312212 w 598"/>
              <a:gd name="T29" fmla="*/ 716197 h 652"/>
              <a:gd name="T30" fmla="*/ 454715 w 598"/>
              <a:gd name="T31" fmla="*/ 773113 h 652"/>
              <a:gd name="T32" fmla="*/ 579082 w 598"/>
              <a:gd name="T33" fmla="*/ 699596 h 652"/>
              <a:gd name="T34" fmla="*/ 676243 w 598"/>
              <a:gd name="T35" fmla="*/ 642680 h 652"/>
              <a:gd name="T36" fmla="*/ 738426 w 598"/>
              <a:gd name="T37" fmla="*/ 528847 h 652"/>
              <a:gd name="T38" fmla="*/ 694380 w 598"/>
              <a:gd name="T39" fmla="*/ 463631 h 652"/>
              <a:gd name="T40" fmla="*/ 729358 w 598"/>
              <a:gd name="T41" fmla="*/ 415015 h 652"/>
              <a:gd name="T42" fmla="*/ 774700 w 598"/>
              <a:gd name="T43" fmla="*/ 341498 h 652"/>
              <a:gd name="T44" fmla="*/ 756563 w 598"/>
              <a:gd name="T45" fmla="*/ 227665 h 652"/>
              <a:gd name="T46" fmla="*/ 579082 w 598"/>
              <a:gd name="T47" fmla="*/ 113833 h 652"/>
              <a:gd name="T48" fmla="*/ 560945 w 598"/>
              <a:gd name="T49" fmla="*/ 8181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496574 w 598"/>
              <a:gd name="T1" fmla="*/ 80641 h 652"/>
              <a:gd name="T2" fmla="*/ 284412 w 598"/>
              <a:gd name="T3" fmla="*/ 0 h 652"/>
              <a:gd name="T4" fmla="*/ 174317 w 598"/>
              <a:gd name="T5" fmla="*/ 39736 h 652"/>
              <a:gd name="T6" fmla="*/ 143353 w 598"/>
              <a:gd name="T7" fmla="*/ 112196 h 652"/>
              <a:gd name="T8" fmla="*/ 80278 w 598"/>
              <a:gd name="T9" fmla="*/ 201018 h 652"/>
              <a:gd name="T10" fmla="*/ 56194 w 598"/>
              <a:gd name="T11" fmla="*/ 208031 h 652"/>
              <a:gd name="T12" fmla="*/ 33258 w 598"/>
              <a:gd name="T13" fmla="*/ 257117 h 652"/>
              <a:gd name="T14" fmla="*/ 17202 w 598"/>
              <a:gd name="T15" fmla="*/ 305034 h 652"/>
              <a:gd name="T16" fmla="*/ 33258 w 598"/>
              <a:gd name="T17" fmla="*/ 448785 h 652"/>
              <a:gd name="T18" fmla="*/ 111242 w 598"/>
              <a:gd name="T19" fmla="*/ 481509 h 652"/>
              <a:gd name="T20" fmla="*/ 88305 w 598"/>
              <a:gd name="T21" fmla="*/ 569163 h 652"/>
              <a:gd name="T22" fmla="*/ 119270 w 598"/>
              <a:gd name="T23" fmla="*/ 721095 h 652"/>
              <a:gd name="T24" fmla="*/ 190373 w 598"/>
              <a:gd name="T25" fmla="*/ 753819 h 652"/>
              <a:gd name="T26" fmla="*/ 213309 w 598"/>
              <a:gd name="T27" fmla="*/ 762000 h 652"/>
              <a:gd name="T28" fmla="*/ 276384 w 598"/>
              <a:gd name="T29" fmla="*/ 705902 h 652"/>
              <a:gd name="T30" fmla="*/ 402535 w 598"/>
              <a:gd name="T31" fmla="*/ 762000 h 652"/>
              <a:gd name="T32" fmla="*/ 512630 w 598"/>
              <a:gd name="T33" fmla="*/ 689540 h 652"/>
              <a:gd name="T34" fmla="*/ 598641 w 598"/>
              <a:gd name="T35" fmla="*/ 633442 h 652"/>
              <a:gd name="T36" fmla="*/ 653689 w 598"/>
              <a:gd name="T37" fmla="*/ 521245 h 652"/>
              <a:gd name="T38" fmla="*/ 614697 w 598"/>
              <a:gd name="T39" fmla="*/ 456966 h 652"/>
              <a:gd name="T40" fmla="*/ 645661 w 598"/>
              <a:gd name="T41" fmla="*/ 409049 h 652"/>
              <a:gd name="T42" fmla="*/ 685800 w 598"/>
              <a:gd name="T43" fmla="*/ 336589 h 652"/>
              <a:gd name="T44" fmla="*/ 669744 w 598"/>
              <a:gd name="T45" fmla="*/ 224393 h 652"/>
              <a:gd name="T46" fmla="*/ 512630 w 598"/>
              <a:gd name="T47" fmla="*/ 112196 h 652"/>
              <a:gd name="T48" fmla="*/ 496574 w 598"/>
              <a:gd name="T49" fmla="*/ 80641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C5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5486400" y="1676400"/>
            <a:ext cx="2971800" cy="2193925"/>
            <a:chOff x="3456" y="1094"/>
            <a:chExt cx="1920" cy="1503"/>
          </a:xfrm>
        </p:grpSpPr>
        <p:sp>
          <p:nvSpPr>
            <p:cNvPr id="55314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5315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5316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5321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5322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5323" name="Text Box 24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5324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5325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5326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5327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5328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1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3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37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38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39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5311" name="Oval 41"/>
          <p:cNvSpPr>
            <a:spLocks noChangeArrowheads="1"/>
          </p:cNvSpPr>
          <p:nvPr/>
        </p:nvSpPr>
        <p:spPr bwMode="auto">
          <a:xfrm>
            <a:off x="990600" y="4648200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12" name="Text Box 42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5313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495800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7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Merging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 smtClean="0"/>
              <a:t>The question is “How do we update the proximity matrix?” </a:t>
            </a:r>
          </a:p>
          <a:p>
            <a:pPr marL="742950" lvl="1" indent="-285750"/>
            <a:endParaRPr lang="en-US" altLang="en-US" sz="2000" smtClean="0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395420 w 598"/>
              <a:gd name="T1" fmla="*/ 81817 h 652"/>
              <a:gd name="T2" fmla="*/ 226476 w 598"/>
              <a:gd name="T3" fmla="*/ 0 h 652"/>
              <a:gd name="T4" fmla="*/ 138808 w 598"/>
              <a:gd name="T5" fmla="*/ 40316 h 652"/>
              <a:gd name="T6" fmla="*/ 114151 w 598"/>
              <a:gd name="T7" fmla="*/ 113833 h 652"/>
              <a:gd name="T8" fmla="*/ 63925 w 598"/>
              <a:gd name="T9" fmla="*/ 203950 h 652"/>
              <a:gd name="T10" fmla="*/ 44747 w 598"/>
              <a:gd name="T11" fmla="*/ 211065 h 652"/>
              <a:gd name="T12" fmla="*/ 26483 w 598"/>
              <a:gd name="T13" fmla="*/ 260866 h 652"/>
              <a:gd name="T14" fmla="*/ 13698 w 598"/>
              <a:gd name="T15" fmla="*/ 309482 h 652"/>
              <a:gd name="T16" fmla="*/ 26483 w 598"/>
              <a:gd name="T17" fmla="*/ 455330 h 652"/>
              <a:gd name="T18" fmla="*/ 88581 w 598"/>
              <a:gd name="T19" fmla="*/ 488532 h 652"/>
              <a:gd name="T20" fmla="*/ 70317 w 598"/>
              <a:gd name="T21" fmla="*/ 577463 h 652"/>
              <a:gd name="T22" fmla="*/ 94974 w 598"/>
              <a:gd name="T23" fmla="*/ 731612 h 652"/>
              <a:gd name="T24" fmla="*/ 151593 w 598"/>
              <a:gd name="T25" fmla="*/ 764813 h 652"/>
              <a:gd name="T26" fmla="*/ 169857 w 598"/>
              <a:gd name="T27" fmla="*/ 773113 h 652"/>
              <a:gd name="T28" fmla="*/ 220084 w 598"/>
              <a:gd name="T29" fmla="*/ 716197 h 652"/>
              <a:gd name="T30" fmla="*/ 320537 w 598"/>
              <a:gd name="T31" fmla="*/ 773113 h 652"/>
              <a:gd name="T32" fmla="*/ 408205 w 598"/>
              <a:gd name="T33" fmla="*/ 699596 h 652"/>
              <a:gd name="T34" fmla="*/ 476696 w 598"/>
              <a:gd name="T35" fmla="*/ 642680 h 652"/>
              <a:gd name="T36" fmla="*/ 520530 w 598"/>
              <a:gd name="T37" fmla="*/ 528847 h 652"/>
              <a:gd name="T38" fmla="*/ 489481 w 598"/>
              <a:gd name="T39" fmla="*/ 463631 h 652"/>
              <a:gd name="T40" fmla="*/ 514138 w 598"/>
              <a:gd name="T41" fmla="*/ 415015 h 652"/>
              <a:gd name="T42" fmla="*/ 546100 w 598"/>
              <a:gd name="T43" fmla="*/ 341498 h 652"/>
              <a:gd name="T44" fmla="*/ 533315 w 598"/>
              <a:gd name="T45" fmla="*/ 227665 h 652"/>
              <a:gd name="T46" fmla="*/ 408205 w 598"/>
              <a:gd name="T47" fmla="*/ 113833 h 652"/>
              <a:gd name="T48" fmla="*/ 395420 w 598"/>
              <a:gd name="T49" fmla="*/ 8181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551749 w 598"/>
              <a:gd name="T1" fmla="*/ 96769 h 652"/>
              <a:gd name="T2" fmla="*/ 316013 w 598"/>
              <a:gd name="T3" fmla="*/ 0 h 652"/>
              <a:gd name="T4" fmla="*/ 193686 w 598"/>
              <a:gd name="T5" fmla="*/ 47683 h 652"/>
              <a:gd name="T6" fmla="*/ 159281 w 598"/>
              <a:gd name="T7" fmla="*/ 134636 h 652"/>
              <a:gd name="T8" fmla="*/ 89197 w 598"/>
              <a:gd name="T9" fmla="*/ 241222 h 652"/>
              <a:gd name="T10" fmla="*/ 62438 w 598"/>
              <a:gd name="T11" fmla="*/ 249637 h 652"/>
              <a:gd name="T12" fmla="*/ 36953 w 598"/>
              <a:gd name="T13" fmla="*/ 308540 h 652"/>
              <a:gd name="T14" fmla="*/ 19114 w 598"/>
              <a:gd name="T15" fmla="*/ 366040 h 652"/>
              <a:gd name="T16" fmla="*/ 36953 w 598"/>
              <a:gd name="T17" fmla="*/ 538542 h 652"/>
              <a:gd name="T18" fmla="*/ 123602 w 598"/>
              <a:gd name="T19" fmla="*/ 577811 h 652"/>
              <a:gd name="T20" fmla="*/ 98117 w 598"/>
              <a:gd name="T21" fmla="*/ 682995 h 652"/>
              <a:gd name="T22" fmla="*/ 132522 w 598"/>
              <a:gd name="T23" fmla="*/ 865314 h 652"/>
              <a:gd name="T24" fmla="*/ 211525 w 598"/>
              <a:gd name="T25" fmla="*/ 904583 h 652"/>
              <a:gd name="T26" fmla="*/ 237010 w 598"/>
              <a:gd name="T27" fmla="*/ 914400 h 652"/>
              <a:gd name="T28" fmla="*/ 307094 w 598"/>
              <a:gd name="T29" fmla="*/ 847082 h 652"/>
              <a:gd name="T30" fmla="*/ 447261 w 598"/>
              <a:gd name="T31" fmla="*/ 914400 h 652"/>
              <a:gd name="T32" fmla="*/ 569589 w 598"/>
              <a:gd name="T33" fmla="*/ 827448 h 652"/>
              <a:gd name="T34" fmla="*/ 665157 w 598"/>
              <a:gd name="T35" fmla="*/ 760130 h 652"/>
              <a:gd name="T36" fmla="*/ 726321 w 598"/>
              <a:gd name="T37" fmla="*/ 625494 h 652"/>
              <a:gd name="T38" fmla="*/ 682997 w 598"/>
              <a:gd name="T39" fmla="*/ 548360 h 652"/>
              <a:gd name="T40" fmla="*/ 717401 w 598"/>
              <a:gd name="T41" fmla="*/ 490859 h 652"/>
              <a:gd name="T42" fmla="*/ 762000 w 598"/>
              <a:gd name="T43" fmla="*/ 403907 h 652"/>
              <a:gd name="T44" fmla="*/ 744161 w 598"/>
              <a:gd name="T45" fmla="*/ 269271 h 652"/>
              <a:gd name="T46" fmla="*/ 569589 w 598"/>
              <a:gd name="T47" fmla="*/ 134636 h 652"/>
              <a:gd name="T48" fmla="*/ 551749 w 598"/>
              <a:gd name="T49" fmla="*/ 96769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496574 w 598"/>
              <a:gd name="T1" fmla="*/ 80641 h 652"/>
              <a:gd name="T2" fmla="*/ 284412 w 598"/>
              <a:gd name="T3" fmla="*/ 0 h 652"/>
              <a:gd name="T4" fmla="*/ 174317 w 598"/>
              <a:gd name="T5" fmla="*/ 39736 h 652"/>
              <a:gd name="T6" fmla="*/ 143353 w 598"/>
              <a:gd name="T7" fmla="*/ 112196 h 652"/>
              <a:gd name="T8" fmla="*/ 80278 w 598"/>
              <a:gd name="T9" fmla="*/ 201018 h 652"/>
              <a:gd name="T10" fmla="*/ 56194 w 598"/>
              <a:gd name="T11" fmla="*/ 208031 h 652"/>
              <a:gd name="T12" fmla="*/ 33258 w 598"/>
              <a:gd name="T13" fmla="*/ 257117 h 652"/>
              <a:gd name="T14" fmla="*/ 17202 w 598"/>
              <a:gd name="T15" fmla="*/ 305034 h 652"/>
              <a:gd name="T16" fmla="*/ 33258 w 598"/>
              <a:gd name="T17" fmla="*/ 448785 h 652"/>
              <a:gd name="T18" fmla="*/ 111242 w 598"/>
              <a:gd name="T19" fmla="*/ 481509 h 652"/>
              <a:gd name="T20" fmla="*/ 88305 w 598"/>
              <a:gd name="T21" fmla="*/ 569163 h 652"/>
              <a:gd name="T22" fmla="*/ 119270 w 598"/>
              <a:gd name="T23" fmla="*/ 721095 h 652"/>
              <a:gd name="T24" fmla="*/ 190373 w 598"/>
              <a:gd name="T25" fmla="*/ 753819 h 652"/>
              <a:gd name="T26" fmla="*/ 213309 w 598"/>
              <a:gd name="T27" fmla="*/ 762000 h 652"/>
              <a:gd name="T28" fmla="*/ 276384 w 598"/>
              <a:gd name="T29" fmla="*/ 705902 h 652"/>
              <a:gd name="T30" fmla="*/ 402535 w 598"/>
              <a:gd name="T31" fmla="*/ 762000 h 652"/>
              <a:gd name="T32" fmla="*/ 512630 w 598"/>
              <a:gd name="T33" fmla="*/ 689540 h 652"/>
              <a:gd name="T34" fmla="*/ 598641 w 598"/>
              <a:gd name="T35" fmla="*/ 633442 h 652"/>
              <a:gd name="T36" fmla="*/ 653689 w 598"/>
              <a:gd name="T37" fmla="*/ 521245 h 652"/>
              <a:gd name="T38" fmla="*/ 614697 w 598"/>
              <a:gd name="T39" fmla="*/ 456966 h 652"/>
              <a:gd name="T40" fmla="*/ 645661 w 598"/>
              <a:gd name="T41" fmla="*/ 409049 h 652"/>
              <a:gd name="T42" fmla="*/ 685800 w 598"/>
              <a:gd name="T43" fmla="*/ 336589 h 652"/>
              <a:gd name="T44" fmla="*/ 669744 w 598"/>
              <a:gd name="T45" fmla="*/ 224393 h 652"/>
              <a:gd name="T46" fmla="*/ 512630 w 598"/>
              <a:gd name="T47" fmla="*/ 112196 h 652"/>
              <a:gd name="T48" fmla="*/ 496574 w 598"/>
              <a:gd name="T49" fmla="*/ 80641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Freeform 7"/>
          <p:cNvSpPr>
            <a:spLocks/>
          </p:cNvSpPr>
          <p:nvPr/>
        </p:nvSpPr>
        <p:spPr bwMode="auto">
          <a:xfrm>
            <a:off x="1295400" y="4953000"/>
            <a:ext cx="2362200" cy="773113"/>
          </a:xfrm>
          <a:custGeom>
            <a:avLst/>
            <a:gdLst>
              <a:gd name="T0" fmla="*/ 1710422 w 598"/>
              <a:gd name="T1" fmla="*/ 81817 h 652"/>
              <a:gd name="T2" fmla="*/ 979641 w 598"/>
              <a:gd name="T3" fmla="*/ 0 h 652"/>
              <a:gd name="T4" fmla="*/ 600425 w 598"/>
              <a:gd name="T5" fmla="*/ 40316 h 652"/>
              <a:gd name="T6" fmla="*/ 493771 w 598"/>
              <a:gd name="T7" fmla="*/ 113833 h 652"/>
              <a:gd name="T8" fmla="*/ 276512 w 598"/>
              <a:gd name="T9" fmla="*/ 203950 h 652"/>
              <a:gd name="T10" fmla="*/ 193558 w 598"/>
              <a:gd name="T11" fmla="*/ 211065 h 652"/>
              <a:gd name="T12" fmla="*/ 114555 w 598"/>
              <a:gd name="T13" fmla="*/ 260866 h 652"/>
              <a:gd name="T14" fmla="*/ 59253 w 598"/>
              <a:gd name="T15" fmla="*/ 309482 h 652"/>
              <a:gd name="T16" fmla="*/ 114555 w 598"/>
              <a:gd name="T17" fmla="*/ 455330 h 652"/>
              <a:gd name="T18" fmla="*/ 383166 w 598"/>
              <a:gd name="T19" fmla="*/ 488532 h 652"/>
              <a:gd name="T20" fmla="*/ 304163 w 598"/>
              <a:gd name="T21" fmla="*/ 577463 h 652"/>
              <a:gd name="T22" fmla="*/ 410817 w 598"/>
              <a:gd name="T23" fmla="*/ 731612 h 652"/>
              <a:gd name="T24" fmla="*/ 655728 w 598"/>
              <a:gd name="T25" fmla="*/ 764813 h 652"/>
              <a:gd name="T26" fmla="*/ 734731 w 598"/>
              <a:gd name="T27" fmla="*/ 773113 h 652"/>
              <a:gd name="T28" fmla="*/ 951990 w 598"/>
              <a:gd name="T29" fmla="*/ 716197 h 652"/>
              <a:gd name="T30" fmla="*/ 1386509 w 598"/>
              <a:gd name="T31" fmla="*/ 773113 h 652"/>
              <a:gd name="T32" fmla="*/ 1765725 w 598"/>
              <a:gd name="T33" fmla="*/ 699596 h 652"/>
              <a:gd name="T34" fmla="*/ 2061987 w 598"/>
              <a:gd name="T35" fmla="*/ 642680 h 652"/>
              <a:gd name="T36" fmla="*/ 2251595 w 598"/>
              <a:gd name="T37" fmla="*/ 528847 h 652"/>
              <a:gd name="T38" fmla="*/ 2117290 w 598"/>
              <a:gd name="T39" fmla="*/ 463631 h 652"/>
              <a:gd name="T40" fmla="*/ 2223944 w 598"/>
              <a:gd name="T41" fmla="*/ 415015 h 652"/>
              <a:gd name="T42" fmla="*/ 2362200 w 598"/>
              <a:gd name="T43" fmla="*/ 341498 h 652"/>
              <a:gd name="T44" fmla="*/ 2306898 w 598"/>
              <a:gd name="T45" fmla="*/ 227665 h 652"/>
              <a:gd name="T46" fmla="*/ 1765725 w 598"/>
              <a:gd name="T47" fmla="*/ 113833 h 652"/>
              <a:gd name="T48" fmla="*/ 1710422 w 598"/>
              <a:gd name="T49" fmla="*/ 8181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905000" y="5181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</a:t>
            </a:r>
            <a:r>
              <a:rPr lang="en-US" altLang="en-US"/>
              <a:t> C5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172200" y="274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        ?        ?        ?    	   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651625" y="2362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651625" y="32004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651625" y="35814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629400" y="1555750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 </a:t>
            </a:r>
            <a:r>
              <a:rPr lang="en-US" altLang="en-US"/>
              <a:t>C5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096000" y="1981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6019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5715000" y="2286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5638800" y="2362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5638800" y="32004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5638800" y="3657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5181600" y="2819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 </a:t>
            </a:r>
            <a:r>
              <a:rPr lang="en-US" altLang="en-US"/>
              <a:t>C5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7086600" y="1981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7620000" y="1981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5715000" y="2667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>
            <a:off x="5715000" y="3505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5715000" y="3124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5715000" y="3886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>
            <a:off x="6553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70104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7543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>
            <a:off x="8077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5791200" y="3962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6355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4354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3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354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Similarity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5736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737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737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737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737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738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738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738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738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738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738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738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57349" name="Line 29"/>
          <p:cNvSpPr>
            <a:spLocks noChangeShapeType="1"/>
          </p:cNvSpPr>
          <p:nvPr/>
        </p:nvSpPr>
        <p:spPr bwMode="auto">
          <a:xfrm>
            <a:off x="2209800" y="2057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30"/>
          <p:cNvSpPr txBox="1">
            <a:spLocks noChangeArrowheads="1"/>
          </p:cNvSpPr>
          <p:nvPr/>
        </p:nvSpPr>
        <p:spPr bwMode="auto">
          <a:xfrm>
            <a:off x="2209800" y="1600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Similarity?</a:t>
            </a:r>
          </a:p>
        </p:txBody>
      </p:sp>
      <p:sp>
        <p:nvSpPr>
          <p:cNvPr id="57351" name="Rectangle 3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000" b="0"/>
              <a:t>Ward’s Method uses squared error</a:t>
            </a:r>
            <a:endParaRPr lang="en-US" altLang="en-US" b="0"/>
          </a:p>
        </p:txBody>
      </p:sp>
      <p:sp>
        <p:nvSpPr>
          <p:cNvPr id="57352" name="Freeform 32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1324198 w 598"/>
              <a:gd name="T1" fmla="*/ 146330 h 652"/>
              <a:gd name="T2" fmla="*/ 758432 w 598"/>
              <a:gd name="T3" fmla="*/ 0 h 652"/>
              <a:gd name="T4" fmla="*/ 464845 w 598"/>
              <a:gd name="T5" fmla="*/ 72105 h 652"/>
              <a:gd name="T6" fmla="*/ 382274 w 598"/>
              <a:gd name="T7" fmla="*/ 203590 h 652"/>
              <a:gd name="T8" fmla="*/ 214074 w 598"/>
              <a:gd name="T9" fmla="*/ 364765 h 652"/>
              <a:gd name="T10" fmla="*/ 149852 w 598"/>
              <a:gd name="T11" fmla="*/ 377489 h 652"/>
              <a:gd name="T12" fmla="*/ 88688 w 598"/>
              <a:gd name="T13" fmla="*/ 466560 h 652"/>
              <a:gd name="T14" fmla="*/ 45873 w 598"/>
              <a:gd name="T15" fmla="*/ 553509 h 652"/>
              <a:gd name="T16" fmla="*/ 88688 w 598"/>
              <a:gd name="T17" fmla="*/ 814359 h 652"/>
              <a:gd name="T18" fmla="*/ 296645 w 598"/>
              <a:gd name="T19" fmla="*/ 873739 h 652"/>
              <a:gd name="T20" fmla="*/ 235481 w 598"/>
              <a:gd name="T21" fmla="*/ 1032793 h 652"/>
              <a:gd name="T22" fmla="*/ 318052 w 598"/>
              <a:gd name="T23" fmla="*/ 1308488 h 652"/>
              <a:gd name="T24" fmla="*/ 507660 w 598"/>
              <a:gd name="T25" fmla="*/ 1367868 h 652"/>
              <a:gd name="T26" fmla="*/ 568824 w 598"/>
              <a:gd name="T27" fmla="*/ 1382713 h 652"/>
              <a:gd name="T28" fmla="*/ 737025 w 598"/>
              <a:gd name="T29" fmla="*/ 1280918 h 652"/>
              <a:gd name="T30" fmla="*/ 1073426 w 598"/>
              <a:gd name="T31" fmla="*/ 1382713 h 652"/>
              <a:gd name="T32" fmla="*/ 1367013 w 598"/>
              <a:gd name="T33" fmla="*/ 1251228 h 652"/>
              <a:gd name="T34" fmla="*/ 1596377 w 598"/>
              <a:gd name="T35" fmla="*/ 1149433 h 652"/>
              <a:gd name="T36" fmla="*/ 1743171 w 598"/>
              <a:gd name="T37" fmla="*/ 945844 h 652"/>
              <a:gd name="T38" fmla="*/ 1639192 w 598"/>
              <a:gd name="T39" fmla="*/ 829204 h 652"/>
              <a:gd name="T40" fmla="*/ 1721763 w 598"/>
              <a:gd name="T41" fmla="*/ 742254 h 652"/>
              <a:gd name="T42" fmla="*/ 1828800 w 598"/>
              <a:gd name="T43" fmla="*/ 610769 h 652"/>
              <a:gd name="T44" fmla="*/ 1785985 w 598"/>
              <a:gd name="T45" fmla="*/ 407179 h 652"/>
              <a:gd name="T46" fmla="*/ 1367013 w 598"/>
              <a:gd name="T47" fmla="*/ 203590 h 652"/>
              <a:gd name="T48" fmla="*/ 1324198 w 598"/>
              <a:gd name="T49" fmla="*/ 14633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Oval 33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54" name="Oval 34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55" name="Oval 35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56" name="Oval 36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57" name="Freeform 37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1324198 w 598"/>
              <a:gd name="T1" fmla="*/ 177410 h 652"/>
              <a:gd name="T2" fmla="*/ 758432 w 598"/>
              <a:gd name="T3" fmla="*/ 0 h 652"/>
              <a:gd name="T4" fmla="*/ 464845 w 598"/>
              <a:gd name="T5" fmla="*/ 87420 h 652"/>
              <a:gd name="T6" fmla="*/ 382274 w 598"/>
              <a:gd name="T7" fmla="*/ 246832 h 652"/>
              <a:gd name="T8" fmla="*/ 214074 w 598"/>
              <a:gd name="T9" fmla="*/ 442240 h 652"/>
              <a:gd name="T10" fmla="*/ 149852 w 598"/>
              <a:gd name="T11" fmla="*/ 457667 h 652"/>
              <a:gd name="T12" fmla="*/ 88688 w 598"/>
              <a:gd name="T13" fmla="*/ 565656 h 652"/>
              <a:gd name="T14" fmla="*/ 45873 w 598"/>
              <a:gd name="T15" fmla="*/ 671074 h 652"/>
              <a:gd name="T16" fmla="*/ 88688 w 598"/>
              <a:gd name="T17" fmla="*/ 987328 h 652"/>
              <a:gd name="T18" fmla="*/ 296645 w 598"/>
              <a:gd name="T19" fmla="*/ 1059320 h 652"/>
              <a:gd name="T20" fmla="*/ 235481 w 598"/>
              <a:gd name="T21" fmla="*/ 1252158 h 652"/>
              <a:gd name="T22" fmla="*/ 318052 w 598"/>
              <a:gd name="T23" fmla="*/ 1586409 h 652"/>
              <a:gd name="T24" fmla="*/ 507660 w 598"/>
              <a:gd name="T25" fmla="*/ 1658402 h 652"/>
              <a:gd name="T26" fmla="*/ 568824 w 598"/>
              <a:gd name="T27" fmla="*/ 1676400 h 652"/>
              <a:gd name="T28" fmla="*/ 737025 w 598"/>
              <a:gd name="T29" fmla="*/ 1552984 h 652"/>
              <a:gd name="T30" fmla="*/ 1073426 w 598"/>
              <a:gd name="T31" fmla="*/ 1676400 h 652"/>
              <a:gd name="T32" fmla="*/ 1367013 w 598"/>
              <a:gd name="T33" fmla="*/ 1516988 h 652"/>
              <a:gd name="T34" fmla="*/ 1596377 w 598"/>
              <a:gd name="T35" fmla="*/ 1393572 h 652"/>
              <a:gd name="T36" fmla="*/ 1743171 w 598"/>
              <a:gd name="T37" fmla="*/ 1146740 h 652"/>
              <a:gd name="T38" fmla="*/ 1639192 w 598"/>
              <a:gd name="T39" fmla="*/ 1005326 h 652"/>
              <a:gd name="T40" fmla="*/ 1721763 w 598"/>
              <a:gd name="T41" fmla="*/ 899908 h 652"/>
              <a:gd name="T42" fmla="*/ 1828800 w 598"/>
              <a:gd name="T43" fmla="*/ 740496 h 652"/>
              <a:gd name="T44" fmla="*/ 1785985 w 598"/>
              <a:gd name="T45" fmla="*/ 493664 h 652"/>
              <a:gd name="T46" fmla="*/ 1367013 w 598"/>
              <a:gd name="T47" fmla="*/ 246832 h 652"/>
              <a:gd name="T48" fmla="*/ 1324198 w 598"/>
              <a:gd name="T49" fmla="*/ 1774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Oval 38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59" name="Oval 39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60" name="Oval 40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61" name="Oval 41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62" name="Text Box 42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Similarity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58386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8399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8400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8401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8402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8403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8404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8405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8406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8407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8408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8409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58373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1324198 w 598"/>
              <a:gd name="T1" fmla="*/ 146330 h 652"/>
              <a:gd name="T2" fmla="*/ 758432 w 598"/>
              <a:gd name="T3" fmla="*/ 0 h 652"/>
              <a:gd name="T4" fmla="*/ 464845 w 598"/>
              <a:gd name="T5" fmla="*/ 72105 h 652"/>
              <a:gd name="T6" fmla="*/ 382274 w 598"/>
              <a:gd name="T7" fmla="*/ 203590 h 652"/>
              <a:gd name="T8" fmla="*/ 214074 w 598"/>
              <a:gd name="T9" fmla="*/ 364765 h 652"/>
              <a:gd name="T10" fmla="*/ 149852 w 598"/>
              <a:gd name="T11" fmla="*/ 377489 h 652"/>
              <a:gd name="T12" fmla="*/ 88688 w 598"/>
              <a:gd name="T13" fmla="*/ 466560 h 652"/>
              <a:gd name="T14" fmla="*/ 45873 w 598"/>
              <a:gd name="T15" fmla="*/ 553509 h 652"/>
              <a:gd name="T16" fmla="*/ 88688 w 598"/>
              <a:gd name="T17" fmla="*/ 814359 h 652"/>
              <a:gd name="T18" fmla="*/ 296645 w 598"/>
              <a:gd name="T19" fmla="*/ 873739 h 652"/>
              <a:gd name="T20" fmla="*/ 235481 w 598"/>
              <a:gd name="T21" fmla="*/ 1032793 h 652"/>
              <a:gd name="T22" fmla="*/ 318052 w 598"/>
              <a:gd name="T23" fmla="*/ 1308488 h 652"/>
              <a:gd name="T24" fmla="*/ 507660 w 598"/>
              <a:gd name="T25" fmla="*/ 1367868 h 652"/>
              <a:gd name="T26" fmla="*/ 568824 w 598"/>
              <a:gd name="T27" fmla="*/ 1382713 h 652"/>
              <a:gd name="T28" fmla="*/ 737025 w 598"/>
              <a:gd name="T29" fmla="*/ 1280918 h 652"/>
              <a:gd name="T30" fmla="*/ 1073426 w 598"/>
              <a:gd name="T31" fmla="*/ 1382713 h 652"/>
              <a:gd name="T32" fmla="*/ 1367013 w 598"/>
              <a:gd name="T33" fmla="*/ 1251228 h 652"/>
              <a:gd name="T34" fmla="*/ 1596377 w 598"/>
              <a:gd name="T35" fmla="*/ 1149433 h 652"/>
              <a:gd name="T36" fmla="*/ 1743171 w 598"/>
              <a:gd name="T37" fmla="*/ 945844 h 652"/>
              <a:gd name="T38" fmla="*/ 1639192 w 598"/>
              <a:gd name="T39" fmla="*/ 829204 h 652"/>
              <a:gd name="T40" fmla="*/ 1721763 w 598"/>
              <a:gd name="T41" fmla="*/ 742254 h 652"/>
              <a:gd name="T42" fmla="*/ 1828800 w 598"/>
              <a:gd name="T43" fmla="*/ 610769 h 652"/>
              <a:gd name="T44" fmla="*/ 1785985 w 598"/>
              <a:gd name="T45" fmla="*/ 407179 h 652"/>
              <a:gd name="T46" fmla="*/ 1367013 w 598"/>
              <a:gd name="T47" fmla="*/ 203590 h 652"/>
              <a:gd name="T48" fmla="*/ 1324198 w 598"/>
              <a:gd name="T49" fmla="*/ 14633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75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76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77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78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1324198 w 598"/>
              <a:gd name="T1" fmla="*/ 177410 h 652"/>
              <a:gd name="T2" fmla="*/ 758432 w 598"/>
              <a:gd name="T3" fmla="*/ 0 h 652"/>
              <a:gd name="T4" fmla="*/ 464845 w 598"/>
              <a:gd name="T5" fmla="*/ 87420 h 652"/>
              <a:gd name="T6" fmla="*/ 382274 w 598"/>
              <a:gd name="T7" fmla="*/ 246832 h 652"/>
              <a:gd name="T8" fmla="*/ 214074 w 598"/>
              <a:gd name="T9" fmla="*/ 442240 h 652"/>
              <a:gd name="T10" fmla="*/ 149852 w 598"/>
              <a:gd name="T11" fmla="*/ 457667 h 652"/>
              <a:gd name="T12" fmla="*/ 88688 w 598"/>
              <a:gd name="T13" fmla="*/ 565656 h 652"/>
              <a:gd name="T14" fmla="*/ 45873 w 598"/>
              <a:gd name="T15" fmla="*/ 671074 h 652"/>
              <a:gd name="T16" fmla="*/ 88688 w 598"/>
              <a:gd name="T17" fmla="*/ 987328 h 652"/>
              <a:gd name="T18" fmla="*/ 296645 w 598"/>
              <a:gd name="T19" fmla="*/ 1059320 h 652"/>
              <a:gd name="T20" fmla="*/ 235481 w 598"/>
              <a:gd name="T21" fmla="*/ 1252158 h 652"/>
              <a:gd name="T22" fmla="*/ 318052 w 598"/>
              <a:gd name="T23" fmla="*/ 1586409 h 652"/>
              <a:gd name="T24" fmla="*/ 507660 w 598"/>
              <a:gd name="T25" fmla="*/ 1658402 h 652"/>
              <a:gd name="T26" fmla="*/ 568824 w 598"/>
              <a:gd name="T27" fmla="*/ 1676400 h 652"/>
              <a:gd name="T28" fmla="*/ 737025 w 598"/>
              <a:gd name="T29" fmla="*/ 1552984 h 652"/>
              <a:gd name="T30" fmla="*/ 1073426 w 598"/>
              <a:gd name="T31" fmla="*/ 1676400 h 652"/>
              <a:gd name="T32" fmla="*/ 1367013 w 598"/>
              <a:gd name="T33" fmla="*/ 1516988 h 652"/>
              <a:gd name="T34" fmla="*/ 1596377 w 598"/>
              <a:gd name="T35" fmla="*/ 1393572 h 652"/>
              <a:gd name="T36" fmla="*/ 1743171 w 598"/>
              <a:gd name="T37" fmla="*/ 1146740 h 652"/>
              <a:gd name="T38" fmla="*/ 1639192 w 598"/>
              <a:gd name="T39" fmla="*/ 1005326 h 652"/>
              <a:gd name="T40" fmla="*/ 1721763 w 598"/>
              <a:gd name="T41" fmla="*/ 899908 h 652"/>
              <a:gd name="T42" fmla="*/ 1828800 w 598"/>
              <a:gd name="T43" fmla="*/ 740496 h 652"/>
              <a:gd name="T44" fmla="*/ 1785985 w 598"/>
              <a:gd name="T45" fmla="*/ 493664 h 652"/>
              <a:gd name="T46" fmla="*/ 1367013 w 598"/>
              <a:gd name="T47" fmla="*/ 246832 h 652"/>
              <a:gd name="T48" fmla="*/ 1324198 w 598"/>
              <a:gd name="T49" fmla="*/ 1774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80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81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82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83" name="Line 39"/>
          <p:cNvSpPr>
            <a:spLocks noChangeShapeType="1"/>
          </p:cNvSpPr>
          <p:nvPr/>
        </p:nvSpPr>
        <p:spPr bwMode="auto">
          <a:xfrm flipV="1">
            <a:off x="1981200" y="16002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58385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>
                <a:solidFill>
                  <a:srgbClr val="FF0000"/>
                </a:solidFill>
              </a:rPr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000" b="0"/>
              <a:t>Ward’s Method uses squared error</a:t>
            </a:r>
            <a:endParaRPr lang="en-US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Similarity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59410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9423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9424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9425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9426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9427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9428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9429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9430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9431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9432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9433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59397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1324198 w 598"/>
              <a:gd name="T1" fmla="*/ 146330 h 652"/>
              <a:gd name="T2" fmla="*/ 758432 w 598"/>
              <a:gd name="T3" fmla="*/ 0 h 652"/>
              <a:gd name="T4" fmla="*/ 464845 w 598"/>
              <a:gd name="T5" fmla="*/ 72105 h 652"/>
              <a:gd name="T6" fmla="*/ 382274 w 598"/>
              <a:gd name="T7" fmla="*/ 203590 h 652"/>
              <a:gd name="T8" fmla="*/ 214074 w 598"/>
              <a:gd name="T9" fmla="*/ 364765 h 652"/>
              <a:gd name="T10" fmla="*/ 149852 w 598"/>
              <a:gd name="T11" fmla="*/ 377489 h 652"/>
              <a:gd name="T12" fmla="*/ 88688 w 598"/>
              <a:gd name="T13" fmla="*/ 466560 h 652"/>
              <a:gd name="T14" fmla="*/ 45873 w 598"/>
              <a:gd name="T15" fmla="*/ 553509 h 652"/>
              <a:gd name="T16" fmla="*/ 88688 w 598"/>
              <a:gd name="T17" fmla="*/ 814359 h 652"/>
              <a:gd name="T18" fmla="*/ 296645 w 598"/>
              <a:gd name="T19" fmla="*/ 873739 h 652"/>
              <a:gd name="T20" fmla="*/ 235481 w 598"/>
              <a:gd name="T21" fmla="*/ 1032793 h 652"/>
              <a:gd name="T22" fmla="*/ 318052 w 598"/>
              <a:gd name="T23" fmla="*/ 1308488 h 652"/>
              <a:gd name="T24" fmla="*/ 507660 w 598"/>
              <a:gd name="T25" fmla="*/ 1367868 h 652"/>
              <a:gd name="T26" fmla="*/ 568824 w 598"/>
              <a:gd name="T27" fmla="*/ 1382713 h 652"/>
              <a:gd name="T28" fmla="*/ 737025 w 598"/>
              <a:gd name="T29" fmla="*/ 1280918 h 652"/>
              <a:gd name="T30" fmla="*/ 1073426 w 598"/>
              <a:gd name="T31" fmla="*/ 1382713 h 652"/>
              <a:gd name="T32" fmla="*/ 1367013 w 598"/>
              <a:gd name="T33" fmla="*/ 1251228 h 652"/>
              <a:gd name="T34" fmla="*/ 1596377 w 598"/>
              <a:gd name="T35" fmla="*/ 1149433 h 652"/>
              <a:gd name="T36" fmla="*/ 1743171 w 598"/>
              <a:gd name="T37" fmla="*/ 945844 h 652"/>
              <a:gd name="T38" fmla="*/ 1639192 w 598"/>
              <a:gd name="T39" fmla="*/ 829204 h 652"/>
              <a:gd name="T40" fmla="*/ 1721763 w 598"/>
              <a:gd name="T41" fmla="*/ 742254 h 652"/>
              <a:gd name="T42" fmla="*/ 1828800 w 598"/>
              <a:gd name="T43" fmla="*/ 610769 h 652"/>
              <a:gd name="T44" fmla="*/ 1785985 w 598"/>
              <a:gd name="T45" fmla="*/ 407179 h 652"/>
              <a:gd name="T46" fmla="*/ 1367013 w 598"/>
              <a:gd name="T47" fmla="*/ 203590 h 652"/>
              <a:gd name="T48" fmla="*/ 1324198 w 598"/>
              <a:gd name="T49" fmla="*/ 14633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399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0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1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2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1324198 w 598"/>
              <a:gd name="T1" fmla="*/ 177410 h 652"/>
              <a:gd name="T2" fmla="*/ 758432 w 598"/>
              <a:gd name="T3" fmla="*/ 0 h 652"/>
              <a:gd name="T4" fmla="*/ 464845 w 598"/>
              <a:gd name="T5" fmla="*/ 87420 h 652"/>
              <a:gd name="T6" fmla="*/ 382274 w 598"/>
              <a:gd name="T7" fmla="*/ 246832 h 652"/>
              <a:gd name="T8" fmla="*/ 214074 w 598"/>
              <a:gd name="T9" fmla="*/ 442240 h 652"/>
              <a:gd name="T10" fmla="*/ 149852 w 598"/>
              <a:gd name="T11" fmla="*/ 457667 h 652"/>
              <a:gd name="T12" fmla="*/ 88688 w 598"/>
              <a:gd name="T13" fmla="*/ 565656 h 652"/>
              <a:gd name="T14" fmla="*/ 45873 w 598"/>
              <a:gd name="T15" fmla="*/ 671074 h 652"/>
              <a:gd name="T16" fmla="*/ 88688 w 598"/>
              <a:gd name="T17" fmla="*/ 987328 h 652"/>
              <a:gd name="T18" fmla="*/ 296645 w 598"/>
              <a:gd name="T19" fmla="*/ 1059320 h 652"/>
              <a:gd name="T20" fmla="*/ 235481 w 598"/>
              <a:gd name="T21" fmla="*/ 1252158 h 652"/>
              <a:gd name="T22" fmla="*/ 318052 w 598"/>
              <a:gd name="T23" fmla="*/ 1586409 h 652"/>
              <a:gd name="T24" fmla="*/ 507660 w 598"/>
              <a:gd name="T25" fmla="*/ 1658402 h 652"/>
              <a:gd name="T26" fmla="*/ 568824 w 598"/>
              <a:gd name="T27" fmla="*/ 1676400 h 652"/>
              <a:gd name="T28" fmla="*/ 737025 w 598"/>
              <a:gd name="T29" fmla="*/ 1552984 h 652"/>
              <a:gd name="T30" fmla="*/ 1073426 w 598"/>
              <a:gd name="T31" fmla="*/ 1676400 h 652"/>
              <a:gd name="T32" fmla="*/ 1367013 w 598"/>
              <a:gd name="T33" fmla="*/ 1516988 h 652"/>
              <a:gd name="T34" fmla="*/ 1596377 w 598"/>
              <a:gd name="T35" fmla="*/ 1393572 h 652"/>
              <a:gd name="T36" fmla="*/ 1743171 w 598"/>
              <a:gd name="T37" fmla="*/ 1146740 h 652"/>
              <a:gd name="T38" fmla="*/ 1639192 w 598"/>
              <a:gd name="T39" fmla="*/ 1005326 h 652"/>
              <a:gd name="T40" fmla="*/ 1721763 w 598"/>
              <a:gd name="T41" fmla="*/ 899908 h 652"/>
              <a:gd name="T42" fmla="*/ 1828800 w 598"/>
              <a:gd name="T43" fmla="*/ 740496 h 652"/>
              <a:gd name="T44" fmla="*/ 1785985 w 598"/>
              <a:gd name="T45" fmla="*/ 493664 h 652"/>
              <a:gd name="T46" fmla="*/ 1367013 w 598"/>
              <a:gd name="T47" fmla="*/ 246832 h 652"/>
              <a:gd name="T48" fmla="*/ 1324198 w 598"/>
              <a:gd name="T49" fmla="*/ 1774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4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5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6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7" name="Line 39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59409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>
                <a:solidFill>
                  <a:srgbClr val="FF0000"/>
                </a:solidFill>
              </a:rPr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000" b="0"/>
              <a:t>Ward’s Method uses squared error</a:t>
            </a:r>
            <a:endParaRPr lang="en-US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Similarity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044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046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046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046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046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046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046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046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046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047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047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047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0421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1324198 w 598"/>
              <a:gd name="T1" fmla="*/ 146330 h 652"/>
              <a:gd name="T2" fmla="*/ 758432 w 598"/>
              <a:gd name="T3" fmla="*/ 0 h 652"/>
              <a:gd name="T4" fmla="*/ 464845 w 598"/>
              <a:gd name="T5" fmla="*/ 72105 h 652"/>
              <a:gd name="T6" fmla="*/ 382274 w 598"/>
              <a:gd name="T7" fmla="*/ 203590 h 652"/>
              <a:gd name="T8" fmla="*/ 214074 w 598"/>
              <a:gd name="T9" fmla="*/ 364765 h 652"/>
              <a:gd name="T10" fmla="*/ 149852 w 598"/>
              <a:gd name="T11" fmla="*/ 377489 h 652"/>
              <a:gd name="T12" fmla="*/ 88688 w 598"/>
              <a:gd name="T13" fmla="*/ 466560 h 652"/>
              <a:gd name="T14" fmla="*/ 45873 w 598"/>
              <a:gd name="T15" fmla="*/ 553509 h 652"/>
              <a:gd name="T16" fmla="*/ 88688 w 598"/>
              <a:gd name="T17" fmla="*/ 814359 h 652"/>
              <a:gd name="T18" fmla="*/ 296645 w 598"/>
              <a:gd name="T19" fmla="*/ 873739 h 652"/>
              <a:gd name="T20" fmla="*/ 235481 w 598"/>
              <a:gd name="T21" fmla="*/ 1032793 h 652"/>
              <a:gd name="T22" fmla="*/ 318052 w 598"/>
              <a:gd name="T23" fmla="*/ 1308488 h 652"/>
              <a:gd name="T24" fmla="*/ 507660 w 598"/>
              <a:gd name="T25" fmla="*/ 1367868 h 652"/>
              <a:gd name="T26" fmla="*/ 568824 w 598"/>
              <a:gd name="T27" fmla="*/ 1382713 h 652"/>
              <a:gd name="T28" fmla="*/ 737025 w 598"/>
              <a:gd name="T29" fmla="*/ 1280918 h 652"/>
              <a:gd name="T30" fmla="*/ 1073426 w 598"/>
              <a:gd name="T31" fmla="*/ 1382713 h 652"/>
              <a:gd name="T32" fmla="*/ 1367013 w 598"/>
              <a:gd name="T33" fmla="*/ 1251228 h 652"/>
              <a:gd name="T34" fmla="*/ 1596377 w 598"/>
              <a:gd name="T35" fmla="*/ 1149433 h 652"/>
              <a:gd name="T36" fmla="*/ 1743171 w 598"/>
              <a:gd name="T37" fmla="*/ 945844 h 652"/>
              <a:gd name="T38" fmla="*/ 1639192 w 598"/>
              <a:gd name="T39" fmla="*/ 829204 h 652"/>
              <a:gd name="T40" fmla="*/ 1721763 w 598"/>
              <a:gd name="T41" fmla="*/ 742254 h 652"/>
              <a:gd name="T42" fmla="*/ 1828800 w 598"/>
              <a:gd name="T43" fmla="*/ 610769 h 652"/>
              <a:gd name="T44" fmla="*/ 1785985 w 598"/>
              <a:gd name="T45" fmla="*/ 407179 h 652"/>
              <a:gd name="T46" fmla="*/ 1367013 w 598"/>
              <a:gd name="T47" fmla="*/ 203590 h 652"/>
              <a:gd name="T48" fmla="*/ 1324198 w 598"/>
              <a:gd name="T49" fmla="*/ 14633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3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4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5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6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1324198 w 598"/>
              <a:gd name="T1" fmla="*/ 177410 h 652"/>
              <a:gd name="T2" fmla="*/ 758432 w 598"/>
              <a:gd name="T3" fmla="*/ 0 h 652"/>
              <a:gd name="T4" fmla="*/ 464845 w 598"/>
              <a:gd name="T5" fmla="*/ 87420 h 652"/>
              <a:gd name="T6" fmla="*/ 382274 w 598"/>
              <a:gd name="T7" fmla="*/ 246832 h 652"/>
              <a:gd name="T8" fmla="*/ 214074 w 598"/>
              <a:gd name="T9" fmla="*/ 442240 h 652"/>
              <a:gd name="T10" fmla="*/ 149852 w 598"/>
              <a:gd name="T11" fmla="*/ 457667 h 652"/>
              <a:gd name="T12" fmla="*/ 88688 w 598"/>
              <a:gd name="T13" fmla="*/ 565656 h 652"/>
              <a:gd name="T14" fmla="*/ 45873 w 598"/>
              <a:gd name="T15" fmla="*/ 671074 h 652"/>
              <a:gd name="T16" fmla="*/ 88688 w 598"/>
              <a:gd name="T17" fmla="*/ 987328 h 652"/>
              <a:gd name="T18" fmla="*/ 296645 w 598"/>
              <a:gd name="T19" fmla="*/ 1059320 h 652"/>
              <a:gd name="T20" fmla="*/ 235481 w 598"/>
              <a:gd name="T21" fmla="*/ 1252158 h 652"/>
              <a:gd name="T22" fmla="*/ 318052 w 598"/>
              <a:gd name="T23" fmla="*/ 1586409 h 652"/>
              <a:gd name="T24" fmla="*/ 507660 w 598"/>
              <a:gd name="T25" fmla="*/ 1658402 h 652"/>
              <a:gd name="T26" fmla="*/ 568824 w 598"/>
              <a:gd name="T27" fmla="*/ 1676400 h 652"/>
              <a:gd name="T28" fmla="*/ 737025 w 598"/>
              <a:gd name="T29" fmla="*/ 1552984 h 652"/>
              <a:gd name="T30" fmla="*/ 1073426 w 598"/>
              <a:gd name="T31" fmla="*/ 1676400 h 652"/>
              <a:gd name="T32" fmla="*/ 1367013 w 598"/>
              <a:gd name="T33" fmla="*/ 1516988 h 652"/>
              <a:gd name="T34" fmla="*/ 1596377 w 598"/>
              <a:gd name="T35" fmla="*/ 1393572 h 652"/>
              <a:gd name="T36" fmla="*/ 1743171 w 598"/>
              <a:gd name="T37" fmla="*/ 1146740 h 652"/>
              <a:gd name="T38" fmla="*/ 1639192 w 598"/>
              <a:gd name="T39" fmla="*/ 1005326 h 652"/>
              <a:gd name="T40" fmla="*/ 1721763 w 598"/>
              <a:gd name="T41" fmla="*/ 899908 h 652"/>
              <a:gd name="T42" fmla="*/ 1828800 w 598"/>
              <a:gd name="T43" fmla="*/ 740496 h 652"/>
              <a:gd name="T44" fmla="*/ 1785985 w 598"/>
              <a:gd name="T45" fmla="*/ 493664 h 652"/>
              <a:gd name="T46" fmla="*/ 1367013 w 598"/>
              <a:gd name="T47" fmla="*/ 246832 h 652"/>
              <a:gd name="T48" fmla="*/ 1324198 w 598"/>
              <a:gd name="T49" fmla="*/ 1774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8" name="Oval 36"/>
          <p:cNvSpPr>
            <a:spLocks noChangeArrowheads="1"/>
          </p:cNvSpPr>
          <p:nvPr/>
        </p:nvSpPr>
        <p:spPr bwMode="auto">
          <a:xfrm rot="5400000" flipV="1">
            <a:off x="3516313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9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30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31" name="Line 39"/>
          <p:cNvSpPr>
            <a:spLocks noChangeShapeType="1"/>
          </p:cNvSpPr>
          <p:nvPr/>
        </p:nvSpPr>
        <p:spPr bwMode="auto">
          <a:xfrm>
            <a:off x="1828800" y="2209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Line 40"/>
          <p:cNvSpPr>
            <a:spLocks noChangeShapeType="1"/>
          </p:cNvSpPr>
          <p:nvPr/>
        </p:nvSpPr>
        <p:spPr bwMode="auto">
          <a:xfrm flipV="1">
            <a:off x="1828800" y="1676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" name="Line 41"/>
          <p:cNvSpPr>
            <a:spLocks noChangeShapeType="1"/>
          </p:cNvSpPr>
          <p:nvPr/>
        </p:nvSpPr>
        <p:spPr bwMode="auto">
          <a:xfrm flipV="1">
            <a:off x="1828800" y="1295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" name="Line 42"/>
          <p:cNvSpPr>
            <a:spLocks noChangeShapeType="1"/>
          </p:cNvSpPr>
          <p:nvPr/>
        </p:nvSpPr>
        <p:spPr bwMode="auto">
          <a:xfrm flipV="1">
            <a:off x="1828800" y="1676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" name="Line 43"/>
          <p:cNvSpPr>
            <a:spLocks noChangeShapeType="1"/>
          </p:cNvSpPr>
          <p:nvPr/>
        </p:nvSpPr>
        <p:spPr bwMode="auto">
          <a:xfrm>
            <a:off x="1981200" y="1828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" name="Line 44"/>
          <p:cNvSpPr>
            <a:spLocks noChangeShapeType="1"/>
          </p:cNvSpPr>
          <p:nvPr/>
        </p:nvSpPr>
        <p:spPr bwMode="auto">
          <a:xfrm flipV="1">
            <a:off x="1981200" y="1676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7" name="Line 45"/>
          <p:cNvSpPr>
            <a:spLocks noChangeShapeType="1"/>
          </p:cNvSpPr>
          <p:nvPr/>
        </p:nvSpPr>
        <p:spPr bwMode="auto">
          <a:xfrm flipV="1">
            <a:off x="1981200" y="1295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8" name="Line 46"/>
          <p:cNvSpPr>
            <a:spLocks noChangeShapeType="1"/>
          </p:cNvSpPr>
          <p:nvPr/>
        </p:nvSpPr>
        <p:spPr bwMode="auto">
          <a:xfrm flipV="1">
            <a:off x="1981200" y="1676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9" name="Line 47"/>
          <p:cNvSpPr>
            <a:spLocks noChangeShapeType="1"/>
          </p:cNvSpPr>
          <p:nvPr/>
        </p:nvSpPr>
        <p:spPr bwMode="auto">
          <a:xfrm>
            <a:off x="914400" y="1905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0" name="Line 48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1" name="Line 49"/>
          <p:cNvSpPr>
            <a:spLocks noChangeShapeType="1"/>
          </p:cNvSpPr>
          <p:nvPr/>
        </p:nvSpPr>
        <p:spPr bwMode="auto">
          <a:xfrm flipV="1">
            <a:off x="914400" y="1295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2" name="Line 50"/>
          <p:cNvSpPr>
            <a:spLocks noChangeShapeType="1"/>
          </p:cNvSpPr>
          <p:nvPr/>
        </p:nvSpPr>
        <p:spPr bwMode="auto">
          <a:xfrm flipV="1">
            <a:off x="914400" y="1676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3" name="Line 51"/>
          <p:cNvSpPr>
            <a:spLocks noChangeShapeType="1"/>
          </p:cNvSpPr>
          <p:nvPr/>
        </p:nvSpPr>
        <p:spPr bwMode="auto">
          <a:xfrm>
            <a:off x="1752600" y="1447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4" name="Line 52"/>
          <p:cNvSpPr>
            <a:spLocks noChangeShapeType="1"/>
          </p:cNvSpPr>
          <p:nvPr/>
        </p:nvSpPr>
        <p:spPr bwMode="auto">
          <a:xfrm>
            <a:off x="1752600" y="1447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5" name="Line 53"/>
          <p:cNvSpPr>
            <a:spLocks noChangeShapeType="1"/>
          </p:cNvSpPr>
          <p:nvPr/>
        </p:nvSpPr>
        <p:spPr bwMode="auto">
          <a:xfrm flipV="1">
            <a:off x="1752600" y="1295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Line 54"/>
          <p:cNvSpPr>
            <a:spLocks noChangeShapeType="1"/>
          </p:cNvSpPr>
          <p:nvPr/>
        </p:nvSpPr>
        <p:spPr bwMode="auto">
          <a:xfrm>
            <a:off x="1752600" y="1447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7" name="Text Box 55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0448" name="Rectangle 56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>
                <a:solidFill>
                  <a:srgbClr val="FF0000"/>
                </a:solidFill>
              </a:rPr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000" b="0"/>
              <a:t>Ward’s Method uses squared error</a:t>
            </a:r>
            <a:endParaRPr lang="en-US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Types of Clusterings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0000"/>
                </a:solidFill>
              </a:rPr>
              <a:t>clustering</a:t>
            </a:r>
            <a:r>
              <a:rPr lang="en-US" altLang="en-US" smtClean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Important distinction between </a:t>
            </a:r>
            <a:r>
              <a:rPr lang="en-US" altLang="en-US" smtClean="0">
                <a:solidFill>
                  <a:srgbClr val="FF0000"/>
                </a:solidFill>
              </a:rPr>
              <a:t>hierarchical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rgbClr val="FF0000"/>
                </a:solidFill>
              </a:rPr>
              <a:t>partitional</a:t>
            </a:r>
            <a:r>
              <a:rPr lang="en-US" altLang="en-US" smtClean="0">
                <a:solidFill>
                  <a:srgbClr val="FFCC00"/>
                </a:solidFill>
              </a:rPr>
              <a:t> </a:t>
            </a:r>
            <a:r>
              <a:rPr lang="en-US" altLang="en-US" smtClean="0"/>
              <a:t>sets of clusters </a:t>
            </a:r>
            <a:endParaRPr lang="en-US" altLang="en-US" smtClean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smtClean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Partitional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division data objects into non-overlapping subsets (clusters)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1000" smtClean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Hierarchical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set of nested clusters organized as a hierarchical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 flipV="1">
            <a:off x="1371600" y="19812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Freeform 3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1324198 w 598"/>
              <a:gd name="T1" fmla="*/ 146330 h 652"/>
              <a:gd name="T2" fmla="*/ 758432 w 598"/>
              <a:gd name="T3" fmla="*/ 0 h 652"/>
              <a:gd name="T4" fmla="*/ 464845 w 598"/>
              <a:gd name="T5" fmla="*/ 72105 h 652"/>
              <a:gd name="T6" fmla="*/ 382274 w 598"/>
              <a:gd name="T7" fmla="*/ 203590 h 652"/>
              <a:gd name="T8" fmla="*/ 214074 w 598"/>
              <a:gd name="T9" fmla="*/ 364765 h 652"/>
              <a:gd name="T10" fmla="*/ 149852 w 598"/>
              <a:gd name="T11" fmla="*/ 377489 h 652"/>
              <a:gd name="T12" fmla="*/ 88688 w 598"/>
              <a:gd name="T13" fmla="*/ 466560 h 652"/>
              <a:gd name="T14" fmla="*/ 45873 w 598"/>
              <a:gd name="T15" fmla="*/ 553509 h 652"/>
              <a:gd name="T16" fmla="*/ 88688 w 598"/>
              <a:gd name="T17" fmla="*/ 814359 h 652"/>
              <a:gd name="T18" fmla="*/ 296645 w 598"/>
              <a:gd name="T19" fmla="*/ 873739 h 652"/>
              <a:gd name="T20" fmla="*/ 235481 w 598"/>
              <a:gd name="T21" fmla="*/ 1032793 h 652"/>
              <a:gd name="T22" fmla="*/ 318052 w 598"/>
              <a:gd name="T23" fmla="*/ 1308488 h 652"/>
              <a:gd name="T24" fmla="*/ 507660 w 598"/>
              <a:gd name="T25" fmla="*/ 1367868 h 652"/>
              <a:gd name="T26" fmla="*/ 568824 w 598"/>
              <a:gd name="T27" fmla="*/ 1382713 h 652"/>
              <a:gd name="T28" fmla="*/ 737025 w 598"/>
              <a:gd name="T29" fmla="*/ 1280918 h 652"/>
              <a:gd name="T30" fmla="*/ 1073426 w 598"/>
              <a:gd name="T31" fmla="*/ 1382713 h 652"/>
              <a:gd name="T32" fmla="*/ 1367013 w 598"/>
              <a:gd name="T33" fmla="*/ 1251228 h 652"/>
              <a:gd name="T34" fmla="*/ 1596377 w 598"/>
              <a:gd name="T35" fmla="*/ 1149433 h 652"/>
              <a:gd name="T36" fmla="*/ 1743171 w 598"/>
              <a:gd name="T37" fmla="*/ 945844 h 652"/>
              <a:gd name="T38" fmla="*/ 1639192 w 598"/>
              <a:gd name="T39" fmla="*/ 829204 h 652"/>
              <a:gd name="T40" fmla="*/ 1721763 w 598"/>
              <a:gd name="T41" fmla="*/ 742254 h 652"/>
              <a:gd name="T42" fmla="*/ 1828800 w 598"/>
              <a:gd name="T43" fmla="*/ 610769 h 652"/>
              <a:gd name="T44" fmla="*/ 1785985 w 598"/>
              <a:gd name="T45" fmla="*/ 407179 h 652"/>
              <a:gd name="T46" fmla="*/ 1367013 w 598"/>
              <a:gd name="T47" fmla="*/ 203590 h 652"/>
              <a:gd name="T48" fmla="*/ 1324198 w 598"/>
              <a:gd name="T49" fmla="*/ 14633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Similarity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1460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1473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1474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1475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1476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1477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1478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1479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1480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1481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1482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1483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1447" name="Oval 31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8" name="Oval 32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9" name="Oval 33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0" name="Oval 34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1" name="Freeform 35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1324198 w 598"/>
              <a:gd name="T1" fmla="*/ 177410 h 652"/>
              <a:gd name="T2" fmla="*/ 758432 w 598"/>
              <a:gd name="T3" fmla="*/ 0 h 652"/>
              <a:gd name="T4" fmla="*/ 464845 w 598"/>
              <a:gd name="T5" fmla="*/ 87420 h 652"/>
              <a:gd name="T6" fmla="*/ 382274 w 598"/>
              <a:gd name="T7" fmla="*/ 246832 h 652"/>
              <a:gd name="T8" fmla="*/ 214074 w 598"/>
              <a:gd name="T9" fmla="*/ 442240 h 652"/>
              <a:gd name="T10" fmla="*/ 149852 w 598"/>
              <a:gd name="T11" fmla="*/ 457667 h 652"/>
              <a:gd name="T12" fmla="*/ 88688 w 598"/>
              <a:gd name="T13" fmla="*/ 565656 h 652"/>
              <a:gd name="T14" fmla="*/ 45873 w 598"/>
              <a:gd name="T15" fmla="*/ 671074 h 652"/>
              <a:gd name="T16" fmla="*/ 88688 w 598"/>
              <a:gd name="T17" fmla="*/ 987328 h 652"/>
              <a:gd name="T18" fmla="*/ 296645 w 598"/>
              <a:gd name="T19" fmla="*/ 1059320 h 652"/>
              <a:gd name="T20" fmla="*/ 235481 w 598"/>
              <a:gd name="T21" fmla="*/ 1252158 h 652"/>
              <a:gd name="T22" fmla="*/ 318052 w 598"/>
              <a:gd name="T23" fmla="*/ 1586409 h 652"/>
              <a:gd name="T24" fmla="*/ 507660 w 598"/>
              <a:gd name="T25" fmla="*/ 1658402 h 652"/>
              <a:gd name="T26" fmla="*/ 568824 w 598"/>
              <a:gd name="T27" fmla="*/ 1676400 h 652"/>
              <a:gd name="T28" fmla="*/ 737025 w 598"/>
              <a:gd name="T29" fmla="*/ 1552984 h 652"/>
              <a:gd name="T30" fmla="*/ 1073426 w 598"/>
              <a:gd name="T31" fmla="*/ 1676400 h 652"/>
              <a:gd name="T32" fmla="*/ 1367013 w 598"/>
              <a:gd name="T33" fmla="*/ 1516988 h 652"/>
              <a:gd name="T34" fmla="*/ 1596377 w 598"/>
              <a:gd name="T35" fmla="*/ 1393572 h 652"/>
              <a:gd name="T36" fmla="*/ 1743171 w 598"/>
              <a:gd name="T37" fmla="*/ 1146740 h 652"/>
              <a:gd name="T38" fmla="*/ 1639192 w 598"/>
              <a:gd name="T39" fmla="*/ 1005326 h 652"/>
              <a:gd name="T40" fmla="*/ 1721763 w 598"/>
              <a:gd name="T41" fmla="*/ 899908 h 652"/>
              <a:gd name="T42" fmla="*/ 1828800 w 598"/>
              <a:gd name="T43" fmla="*/ 740496 h 652"/>
              <a:gd name="T44" fmla="*/ 1785985 w 598"/>
              <a:gd name="T45" fmla="*/ 493664 h 652"/>
              <a:gd name="T46" fmla="*/ 1367013 w 598"/>
              <a:gd name="T47" fmla="*/ 246832 h 652"/>
              <a:gd name="T48" fmla="*/ 1324198 w 598"/>
              <a:gd name="T49" fmla="*/ 1774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Oval 36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3" name="Oval 37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4" name="Oval 38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5" name="Oval 39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6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1457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000" b="0"/>
              <a:t>Ward’s Method uses squared error</a:t>
            </a:r>
            <a:endParaRPr lang="en-US" altLang="en-US" b="0"/>
          </a:p>
        </p:txBody>
      </p:sp>
      <p:sp>
        <p:nvSpPr>
          <p:cNvPr id="61458" name="Text Box 42"/>
          <p:cNvSpPr txBox="1"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61459" name="Text Box 43"/>
          <p:cNvSpPr txBox="1">
            <a:spLocks noChangeArrowheads="1"/>
          </p:cNvSpPr>
          <p:nvPr/>
        </p:nvSpPr>
        <p:spPr bwMode="auto">
          <a:xfrm>
            <a:off x="4114800" y="1828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Similarity: MIN or Single Link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Similarity of two clusters is based on the two most similar (closest) points in the different clusters</a:t>
            </a:r>
          </a:p>
          <a:p>
            <a:pPr lvl="1"/>
            <a:r>
              <a:rPr lang="en-US" altLang="en-US" smtClean="0"/>
              <a:t>Determined by one pair of points, i.e., by one link in the proximity graph.</a:t>
            </a:r>
          </a:p>
        </p:txBody>
      </p:sp>
      <p:graphicFrame>
        <p:nvGraphicFramePr>
          <p:cNvPr id="1632260" name="Object 4"/>
          <p:cNvGraphicFramePr>
            <a:graphicFrameLocks noChangeAspect="1"/>
          </p:cNvGraphicFramePr>
          <p:nvPr/>
        </p:nvGraphicFramePr>
        <p:xfrm>
          <a:off x="304800" y="3886200"/>
          <a:ext cx="40878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8" name="Worksheet" r:id="rId3" imgW="2294001" imgH="1013841" progId="Excel.Sheet.8">
                  <p:embed/>
                </p:oleObj>
              </mc:Choice>
              <mc:Fallback>
                <p:oleObj name="Worksheet" r:id="rId3" imgW="2294001" imgH="101384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408781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2261" name="Group 5"/>
          <p:cNvGrpSpPr>
            <a:grpSpLocks/>
          </p:cNvGrpSpPr>
          <p:nvPr/>
        </p:nvGrpSpPr>
        <p:grpSpPr bwMode="auto">
          <a:xfrm>
            <a:off x="5561013" y="3581400"/>
            <a:ext cx="2820987" cy="2562225"/>
            <a:chOff x="3616" y="2256"/>
            <a:chExt cx="1777" cy="1614"/>
          </a:xfrm>
        </p:grpSpPr>
        <p:sp>
          <p:nvSpPr>
            <p:cNvPr id="62470" name="Line 6"/>
            <p:cNvSpPr>
              <a:spLocks noChangeShapeType="1"/>
            </p:cNvSpPr>
            <p:nvPr/>
          </p:nvSpPr>
          <p:spPr bwMode="auto">
            <a:xfrm flipV="1">
              <a:off x="3696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>
              <a:off x="3696" y="3221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>
              <a:off x="4163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 flipV="1">
              <a:off x="3976" y="2979"/>
              <a:ext cx="0" cy="2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V="1">
              <a:off x="3976" y="2899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 flipV="1">
              <a:off x="4818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>
              <a:off x="4818" y="3060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5285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 flipV="1">
              <a:off x="5098" y="2819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 flipV="1">
              <a:off x="5098" y="2738"/>
              <a:ext cx="0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 flipV="1">
              <a:off x="4444" y="2899"/>
              <a:ext cx="0" cy="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3976" y="2899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 flipV="1">
              <a:off x="4163" y="2578"/>
              <a:ext cx="0" cy="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>
              <a:off x="4163" y="2578"/>
              <a:ext cx="9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5098" y="257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Line 21"/>
            <p:cNvSpPr>
              <a:spLocks noChangeShapeType="1"/>
            </p:cNvSpPr>
            <p:nvPr/>
          </p:nvSpPr>
          <p:spPr bwMode="auto">
            <a:xfrm flipV="1">
              <a:off x="4631" y="2256"/>
              <a:ext cx="0" cy="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6" name="Text Box 22"/>
            <p:cNvSpPr txBox="1">
              <a:spLocks noChangeArrowheads="1"/>
            </p:cNvSpPr>
            <p:nvPr/>
          </p:nvSpPr>
          <p:spPr bwMode="auto">
            <a:xfrm>
              <a:off x="3616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62487" name="Text Box 23"/>
            <p:cNvSpPr txBox="1">
              <a:spLocks noChangeArrowheads="1"/>
            </p:cNvSpPr>
            <p:nvPr/>
          </p:nvSpPr>
          <p:spPr bwMode="auto">
            <a:xfrm>
              <a:off x="4083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2</a:t>
              </a:r>
            </a:p>
          </p:txBody>
        </p:sp>
        <p:sp>
          <p:nvSpPr>
            <p:cNvPr id="62488" name="Text Box 24"/>
            <p:cNvSpPr txBox="1">
              <a:spLocks noChangeArrowheads="1"/>
            </p:cNvSpPr>
            <p:nvPr/>
          </p:nvSpPr>
          <p:spPr bwMode="auto">
            <a:xfrm>
              <a:off x="4364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3</a:t>
              </a:r>
            </a:p>
          </p:txBody>
        </p:sp>
        <p:sp>
          <p:nvSpPr>
            <p:cNvPr id="62489" name="Text Box 25"/>
            <p:cNvSpPr txBox="1">
              <a:spLocks noChangeArrowheads="1"/>
            </p:cNvSpPr>
            <p:nvPr/>
          </p:nvSpPr>
          <p:spPr bwMode="auto">
            <a:xfrm>
              <a:off x="4738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4</a:t>
              </a:r>
            </a:p>
          </p:txBody>
        </p:sp>
        <p:sp>
          <p:nvSpPr>
            <p:cNvPr id="62490" name="Text Box 26"/>
            <p:cNvSpPr txBox="1">
              <a:spLocks noChangeArrowheads="1"/>
            </p:cNvSpPr>
            <p:nvPr/>
          </p:nvSpPr>
          <p:spPr bwMode="auto">
            <a:xfrm>
              <a:off x="5205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Hierarchical Clustering: MIN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4400" y="57150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791200" y="5715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grpSp>
        <p:nvGrpSpPr>
          <p:cNvPr id="63493" name="Group 5"/>
          <p:cNvGrpSpPr>
            <a:grpSpLocks/>
          </p:cNvGrpSpPr>
          <p:nvPr/>
        </p:nvGrpSpPr>
        <p:grpSpPr bwMode="auto">
          <a:xfrm>
            <a:off x="747713" y="1773238"/>
            <a:ext cx="3175000" cy="2790825"/>
            <a:chOff x="471" y="1117"/>
            <a:chExt cx="2000" cy="1758"/>
          </a:xfrm>
        </p:grpSpPr>
        <p:sp>
          <p:nvSpPr>
            <p:cNvPr id="63510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/>
            </a:p>
          </p:txBody>
        </p:sp>
        <p:sp>
          <p:nvSpPr>
            <p:cNvPr id="63517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en-US"/>
            </a:p>
          </p:txBody>
        </p:sp>
        <p:sp>
          <p:nvSpPr>
            <p:cNvPr id="63518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en-US"/>
            </a:p>
          </p:txBody>
        </p:sp>
        <p:sp>
          <p:nvSpPr>
            <p:cNvPr id="63519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en-US"/>
            </a:p>
          </p:txBody>
        </p:sp>
        <p:sp>
          <p:nvSpPr>
            <p:cNvPr id="63520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altLang="en-US"/>
            </a:p>
          </p:txBody>
        </p:sp>
        <p:sp>
          <p:nvSpPr>
            <p:cNvPr id="63521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2495550" y="2863850"/>
            <a:ext cx="1423988" cy="914400"/>
            <a:chOff x="1572" y="1804"/>
            <a:chExt cx="897" cy="576"/>
          </a:xfrm>
        </p:grpSpPr>
        <p:sp>
          <p:nvSpPr>
            <p:cNvPr id="63508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527050" y="2489200"/>
            <a:ext cx="1735138" cy="1158875"/>
            <a:chOff x="332" y="1568"/>
            <a:chExt cx="1093" cy="730"/>
          </a:xfrm>
        </p:grpSpPr>
        <p:sp>
          <p:nvSpPr>
            <p:cNvPr id="63506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444500" y="2071688"/>
            <a:ext cx="3675063" cy="2097087"/>
            <a:chOff x="280" y="1305"/>
            <a:chExt cx="2315" cy="1321"/>
          </a:xfrm>
        </p:grpSpPr>
        <p:sp>
          <p:nvSpPr>
            <p:cNvPr id="63504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382588" y="1951038"/>
            <a:ext cx="3795712" cy="2924175"/>
            <a:chOff x="241" y="1229"/>
            <a:chExt cx="2391" cy="1842"/>
          </a:xfrm>
        </p:grpSpPr>
        <p:sp>
          <p:nvSpPr>
            <p:cNvPr id="63502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307975" y="1547813"/>
            <a:ext cx="4003675" cy="3530600"/>
            <a:chOff x="194" y="975"/>
            <a:chExt cx="2522" cy="2224"/>
          </a:xfrm>
        </p:grpSpPr>
        <p:sp>
          <p:nvSpPr>
            <p:cNvPr id="63500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63501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49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Strength of MIN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6451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Two Clusters</a:t>
              </a:r>
            </a:p>
          </p:txBody>
        </p:sp>
        <p:pic>
          <p:nvPicPr>
            <p:cNvPr id="6452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5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Can handle non-elliptical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Limitations of MIN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65543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Two Clusters</a:t>
              </a:r>
            </a:p>
          </p:txBody>
        </p:sp>
        <p:pic>
          <p:nvPicPr>
            <p:cNvPr id="6554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Sensitive to noise and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Cluster Similarity: MAX or Complete Linkage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Similarity of two clusters is based on the two least similar (most distant) points in the different clusters</a:t>
            </a:r>
          </a:p>
          <a:p>
            <a:pPr lvl="1"/>
            <a:r>
              <a:rPr lang="en-US" altLang="en-US" smtClean="0"/>
              <a:t>Determined by all pairs of points in the two clusters</a:t>
            </a:r>
          </a:p>
          <a:p>
            <a:endParaRPr lang="en-US" altLang="en-US" smtClean="0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28600" y="3560763"/>
          <a:ext cx="4343400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4" name="Worksheet" r:id="rId3" imgW="2294001" imgH="1013841" progId="Excel.Sheet.8">
                  <p:embed/>
                </p:oleObj>
              </mc:Choice>
              <mc:Fallback>
                <p:oleObj name="Worksheet" r:id="rId3" imgW="2294001" imgH="101384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60763"/>
                        <a:ext cx="4343400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6357" name="Group 5"/>
          <p:cNvGrpSpPr>
            <a:grpSpLocks/>
          </p:cNvGrpSpPr>
          <p:nvPr/>
        </p:nvGrpSpPr>
        <p:grpSpPr bwMode="auto">
          <a:xfrm>
            <a:off x="5715000" y="3429000"/>
            <a:ext cx="2598738" cy="2667000"/>
            <a:chOff x="3691" y="2160"/>
            <a:chExt cx="1637" cy="1680"/>
          </a:xfrm>
        </p:grpSpPr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 flipV="1">
              <a:off x="5219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4793" y="3168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>
              <a:off x="4793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 flipV="1">
              <a:off x="4964" y="291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flipV="1">
              <a:off x="4964" y="2832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 flipV="1">
              <a:off x="4197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3770" y="325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>
              <a:off x="3770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flipV="1">
              <a:off x="3941" y="2748"/>
              <a:ext cx="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 flipV="1">
              <a:off x="3941" y="2664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 flipV="1">
              <a:off x="4537" y="2832"/>
              <a:ext cx="0" cy="7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>
              <a:off x="4537" y="283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 flipV="1">
              <a:off x="4793" y="24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19"/>
            <p:cNvSpPr>
              <a:spLocks noChangeShapeType="1"/>
            </p:cNvSpPr>
            <p:nvPr/>
          </p:nvSpPr>
          <p:spPr bwMode="auto">
            <a:xfrm>
              <a:off x="3941" y="2496"/>
              <a:ext cx="8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Line 20"/>
            <p:cNvSpPr>
              <a:spLocks noChangeShapeType="1"/>
            </p:cNvSpPr>
            <p:nvPr/>
          </p:nvSpPr>
          <p:spPr bwMode="auto">
            <a:xfrm>
              <a:off x="3941" y="249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 flipV="1">
              <a:off x="4367" y="21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3691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4117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2</a:t>
              </a:r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4458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3</a:t>
              </a:r>
            </a:p>
          </p:txBody>
        </p:sp>
        <p:sp>
          <p:nvSpPr>
            <p:cNvPr id="66585" name="Text Box 25"/>
            <p:cNvSpPr txBox="1">
              <a:spLocks noChangeArrowheads="1"/>
            </p:cNvSpPr>
            <p:nvPr/>
          </p:nvSpPr>
          <p:spPr bwMode="auto">
            <a:xfrm>
              <a:off x="4715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4</a:t>
              </a:r>
            </a:p>
          </p:txBody>
        </p:sp>
        <p:sp>
          <p:nvSpPr>
            <p:cNvPr id="66586" name="Text Box 26"/>
            <p:cNvSpPr txBox="1">
              <a:spLocks noChangeArrowheads="1"/>
            </p:cNvSpPr>
            <p:nvPr/>
          </p:nvSpPr>
          <p:spPr bwMode="auto">
            <a:xfrm>
              <a:off x="5140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Hierarchical Clustering: MAX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098550" y="5348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670550" y="53482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1336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792163" y="1824038"/>
            <a:ext cx="2998787" cy="2687637"/>
            <a:chOff x="383" y="1437"/>
            <a:chExt cx="1889" cy="1693"/>
          </a:xfrm>
        </p:grpSpPr>
        <p:sp>
          <p:nvSpPr>
            <p:cNvPr id="67606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/>
            </a:p>
          </p:txBody>
        </p:sp>
        <p:sp>
          <p:nvSpPr>
            <p:cNvPr id="67613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en-US"/>
            </a:p>
          </p:txBody>
        </p:sp>
        <p:sp>
          <p:nvSpPr>
            <p:cNvPr id="67614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en-US"/>
            </a:p>
          </p:txBody>
        </p:sp>
        <p:sp>
          <p:nvSpPr>
            <p:cNvPr id="67615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en-US"/>
            </a:p>
          </p:txBody>
        </p:sp>
        <p:sp>
          <p:nvSpPr>
            <p:cNvPr id="67616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altLang="en-US"/>
            </a:p>
          </p:txBody>
        </p:sp>
        <p:sp>
          <p:nvSpPr>
            <p:cNvPr id="67617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2509838" y="3208338"/>
            <a:ext cx="1401762" cy="890587"/>
            <a:chOff x="1465" y="2309"/>
            <a:chExt cx="883" cy="561"/>
          </a:xfrm>
        </p:grpSpPr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704850" y="2249488"/>
            <a:ext cx="1579563" cy="889000"/>
            <a:chOff x="328" y="1705"/>
            <a:chExt cx="995" cy="560"/>
          </a:xfrm>
        </p:grpSpPr>
        <p:sp>
          <p:nvSpPr>
            <p:cNvPr id="67602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360363" y="1582738"/>
            <a:ext cx="3935412" cy="3487737"/>
            <a:chOff x="111" y="1285"/>
            <a:chExt cx="2479" cy="2197"/>
          </a:xfrm>
        </p:grpSpPr>
        <p:sp>
          <p:nvSpPr>
            <p:cNvPr id="67600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67601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1882775" y="2982913"/>
            <a:ext cx="2160588" cy="1652587"/>
            <a:chOff x="1070" y="2167"/>
            <a:chExt cx="1361" cy="1041"/>
          </a:xfrm>
        </p:grpSpPr>
        <p:sp>
          <p:nvSpPr>
            <p:cNvPr id="67598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67599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615950" y="1720850"/>
            <a:ext cx="2906713" cy="1520825"/>
            <a:chOff x="272" y="1372"/>
            <a:chExt cx="1831" cy="958"/>
          </a:xfrm>
        </p:grpSpPr>
        <p:sp>
          <p:nvSpPr>
            <p:cNvPr id="67596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67597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Strength of MAX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4341813" y="1219200"/>
            <a:ext cx="4268787" cy="3505200"/>
            <a:chOff x="2735" y="768"/>
            <a:chExt cx="2689" cy="2208"/>
          </a:xfrm>
        </p:grpSpPr>
        <p:sp>
          <p:nvSpPr>
            <p:cNvPr id="68615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Two Clusters</a:t>
              </a:r>
            </a:p>
          </p:txBody>
        </p:sp>
        <p:pic>
          <p:nvPicPr>
            <p:cNvPr id="6861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Less susceptible to noise and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Limitations of MAX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4418013" y="1371600"/>
            <a:ext cx="4268787" cy="3733800"/>
            <a:chOff x="2783" y="864"/>
            <a:chExt cx="2689" cy="2352"/>
          </a:xfrm>
        </p:grpSpPr>
        <p:pic>
          <p:nvPicPr>
            <p:cNvPr id="6963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640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Biased towards globular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Similarity: Group Average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505200"/>
          </a:xfrm>
        </p:spPr>
        <p:txBody>
          <a:bodyPr/>
          <a:lstStyle/>
          <a:p>
            <a:r>
              <a:rPr lang="en-US" altLang="en-US" sz="2200" smtClean="0"/>
              <a:t>Proximity of two clusters is the average of pairwise proximity between points in the two clusters.</a:t>
            </a:r>
          </a:p>
          <a:p>
            <a:endParaRPr lang="en-US" altLang="en-US" sz="2200" smtClean="0"/>
          </a:p>
          <a:p>
            <a:endParaRPr lang="en-US" altLang="en-US" sz="2200" smtClean="0"/>
          </a:p>
          <a:p>
            <a:pPr lvl="4"/>
            <a:endParaRPr lang="en-US" altLang="en-US" sz="1800" smtClean="0"/>
          </a:p>
          <a:p>
            <a:r>
              <a:rPr lang="en-US" altLang="en-US" sz="2200" smtClean="0"/>
              <a:t>Need to use average connectivity for scalability since total proximity favors large clusters</a:t>
            </a:r>
          </a:p>
          <a:p>
            <a:endParaRPr lang="en-US" altLang="en-US" sz="2200" smtClean="0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8" name="Equation" r:id="rId3" imgW="3873500" imgH="698500" progId="Equation.3">
                  <p:embed/>
                </p:oleObj>
              </mc:Choice>
              <mc:Fallback>
                <p:oleObj name="Equation" r:id="rId3" imgW="3873500" imgH="698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28600" y="3873500"/>
          <a:ext cx="43434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9" name="Worksheet" r:id="rId5" imgW="2294001" imgH="1013841" progId="Excel.Sheet.8">
                  <p:embed/>
                </p:oleObj>
              </mc:Choice>
              <mc:Fallback>
                <p:oleObj name="Worksheet" r:id="rId5" imgW="2294001" imgH="1013841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73500"/>
                        <a:ext cx="4343400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0454" name="Group 6"/>
          <p:cNvGrpSpPr>
            <a:grpSpLocks/>
          </p:cNvGrpSpPr>
          <p:nvPr/>
        </p:nvGrpSpPr>
        <p:grpSpPr bwMode="auto">
          <a:xfrm>
            <a:off x="5410200" y="3568700"/>
            <a:ext cx="2957513" cy="2755900"/>
            <a:chOff x="3504" y="2112"/>
            <a:chExt cx="1863" cy="1736"/>
          </a:xfrm>
        </p:grpSpPr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 flipV="1">
              <a:off x="3605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>
              <a:off x="3605" y="3184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>
              <a:off x="4098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V="1">
              <a:off x="3901" y="2916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 flipV="1">
              <a:off x="3901" y="2827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 flipV="1">
              <a:off x="4787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>
              <a:off x="4787" y="3006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>
              <a:off x="5280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V="1">
              <a:off x="5083" y="2738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 flipV="1">
              <a:off x="5083" y="2648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flipV="1">
              <a:off x="4393" y="282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>
              <a:off x="3901" y="2827"/>
              <a:ext cx="4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 flipV="1">
              <a:off x="4098" y="2469"/>
              <a:ext cx="0" cy="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>
              <a:off x="4098" y="2469"/>
              <a:ext cx="9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>
              <a:off x="5083" y="2469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 flipV="1">
              <a:off x="4590" y="2112"/>
              <a:ext cx="0" cy="3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Text Box 23"/>
            <p:cNvSpPr txBox="1">
              <a:spLocks noChangeArrowheads="1"/>
            </p:cNvSpPr>
            <p:nvPr/>
          </p:nvSpPr>
          <p:spPr bwMode="auto">
            <a:xfrm>
              <a:off x="3504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1</a:t>
              </a:r>
            </a:p>
          </p:txBody>
        </p:sp>
        <p:sp>
          <p:nvSpPr>
            <p:cNvPr id="70680" name="Text Box 24"/>
            <p:cNvSpPr txBox="1">
              <a:spLocks noChangeArrowheads="1"/>
            </p:cNvSpPr>
            <p:nvPr/>
          </p:nvSpPr>
          <p:spPr bwMode="auto">
            <a:xfrm>
              <a:off x="3997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2</a:t>
              </a:r>
            </a:p>
          </p:txBody>
        </p:sp>
        <p:sp>
          <p:nvSpPr>
            <p:cNvPr id="70681" name="Text Box 25"/>
            <p:cNvSpPr txBox="1">
              <a:spLocks noChangeArrowheads="1"/>
            </p:cNvSpPr>
            <p:nvPr/>
          </p:nvSpPr>
          <p:spPr bwMode="auto">
            <a:xfrm>
              <a:off x="4292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3</a:t>
              </a:r>
            </a:p>
          </p:txBody>
        </p:sp>
        <p:sp>
          <p:nvSpPr>
            <p:cNvPr id="70682" name="Text Box 26"/>
            <p:cNvSpPr txBox="1">
              <a:spLocks noChangeArrowheads="1"/>
            </p:cNvSpPr>
            <p:nvPr/>
          </p:nvSpPr>
          <p:spPr bwMode="auto">
            <a:xfrm>
              <a:off x="4686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4</a:t>
              </a:r>
            </a:p>
          </p:txBody>
        </p:sp>
        <p:sp>
          <p:nvSpPr>
            <p:cNvPr id="70683" name="Text Box 27"/>
            <p:cNvSpPr txBox="1">
              <a:spLocks noChangeArrowheads="1"/>
            </p:cNvSpPr>
            <p:nvPr/>
          </p:nvSpPr>
          <p:spPr bwMode="auto">
            <a:xfrm>
              <a:off x="5179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latin typeface="Times New Roman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Partitional Clustering</a:t>
            </a:r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96838 w 61"/>
              <a:gd name="T1" fmla="*/ 47625 h 64"/>
              <a:gd name="T2" fmla="*/ 87313 w 61"/>
              <a:gd name="T3" fmla="*/ 77788 h 64"/>
              <a:gd name="T4" fmla="*/ 68263 w 61"/>
              <a:gd name="T5" fmla="*/ 96838 h 64"/>
              <a:gd name="T6" fmla="*/ 38100 w 61"/>
              <a:gd name="T7" fmla="*/ 101600 h 64"/>
              <a:gd name="T8" fmla="*/ 14288 w 61"/>
              <a:gd name="T9" fmla="*/ 87313 h 64"/>
              <a:gd name="T10" fmla="*/ 0 w 61"/>
              <a:gd name="T11" fmla="*/ 61913 h 64"/>
              <a:gd name="T12" fmla="*/ 0 w 61"/>
              <a:gd name="T13" fmla="*/ 38100 h 64"/>
              <a:gd name="T14" fmla="*/ 14288 w 61"/>
              <a:gd name="T15" fmla="*/ 14288 h 64"/>
              <a:gd name="T16" fmla="*/ 38100 w 61"/>
              <a:gd name="T17" fmla="*/ 0 h 64"/>
              <a:gd name="T18" fmla="*/ 68263 w 61"/>
              <a:gd name="T19" fmla="*/ 4763 h 64"/>
              <a:gd name="T20" fmla="*/ 87313 w 61"/>
              <a:gd name="T21" fmla="*/ 23813 h 64"/>
              <a:gd name="T22" fmla="*/ 96838 w 61"/>
              <a:gd name="T23" fmla="*/ 47625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96838 w 61"/>
              <a:gd name="T1" fmla="*/ 49213 h 62"/>
              <a:gd name="T2" fmla="*/ 87313 w 61"/>
              <a:gd name="T3" fmla="*/ 77788 h 62"/>
              <a:gd name="T4" fmla="*/ 68263 w 61"/>
              <a:gd name="T5" fmla="*/ 98425 h 62"/>
              <a:gd name="T6" fmla="*/ 38100 w 61"/>
              <a:gd name="T7" fmla="*/ 98425 h 62"/>
              <a:gd name="T8" fmla="*/ 14288 w 61"/>
              <a:gd name="T9" fmla="*/ 87313 h 62"/>
              <a:gd name="T10" fmla="*/ 0 w 61"/>
              <a:gd name="T11" fmla="*/ 63500 h 62"/>
              <a:gd name="T12" fmla="*/ 0 w 61"/>
              <a:gd name="T13" fmla="*/ 34925 h 62"/>
              <a:gd name="T14" fmla="*/ 14288 w 61"/>
              <a:gd name="T15" fmla="*/ 14288 h 62"/>
              <a:gd name="T16" fmla="*/ 38100 w 61"/>
              <a:gd name="T17" fmla="*/ 0 h 62"/>
              <a:gd name="T18" fmla="*/ 68263 w 61"/>
              <a:gd name="T19" fmla="*/ 4763 h 62"/>
              <a:gd name="T20" fmla="*/ 87313 w 61"/>
              <a:gd name="T21" fmla="*/ 25400 h 62"/>
              <a:gd name="T22" fmla="*/ 96838 w 61"/>
              <a:gd name="T23" fmla="*/ 49213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96837 w 61"/>
              <a:gd name="T1" fmla="*/ 49213 h 62"/>
              <a:gd name="T2" fmla="*/ 87312 w 61"/>
              <a:gd name="T3" fmla="*/ 73025 h 62"/>
              <a:gd name="T4" fmla="*/ 68262 w 61"/>
              <a:gd name="T5" fmla="*/ 93663 h 62"/>
              <a:gd name="T6" fmla="*/ 38100 w 61"/>
              <a:gd name="T7" fmla="*/ 98425 h 62"/>
              <a:gd name="T8" fmla="*/ 14287 w 61"/>
              <a:gd name="T9" fmla="*/ 84138 h 62"/>
              <a:gd name="T10" fmla="*/ 0 w 61"/>
              <a:gd name="T11" fmla="*/ 63500 h 62"/>
              <a:gd name="T12" fmla="*/ 0 w 61"/>
              <a:gd name="T13" fmla="*/ 34925 h 62"/>
              <a:gd name="T14" fmla="*/ 14287 w 61"/>
              <a:gd name="T15" fmla="*/ 11113 h 62"/>
              <a:gd name="T16" fmla="*/ 38100 w 61"/>
              <a:gd name="T17" fmla="*/ 0 h 62"/>
              <a:gd name="T18" fmla="*/ 68262 w 61"/>
              <a:gd name="T19" fmla="*/ 0 h 62"/>
              <a:gd name="T20" fmla="*/ 87312 w 61"/>
              <a:gd name="T21" fmla="*/ 20638 h 62"/>
              <a:gd name="T22" fmla="*/ 96837 w 61"/>
              <a:gd name="T23" fmla="*/ 49213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96837 w 61"/>
              <a:gd name="T1" fmla="*/ 49213 h 61"/>
              <a:gd name="T2" fmla="*/ 92075 w 61"/>
              <a:gd name="T3" fmla="*/ 73025 h 61"/>
              <a:gd name="T4" fmla="*/ 68262 w 61"/>
              <a:gd name="T5" fmla="*/ 92075 h 61"/>
              <a:gd name="T6" fmla="*/ 39687 w 61"/>
              <a:gd name="T7" fmla="*/ 96838 h 61"/>
              <a:gd name="T8" fmla="*/ 14287 w 61"/>
              <a:gd name="T9" fmla="*/ 87313 h 61"/>
              <a:gd name="T10" fmla="*/ 0 w 61"/>
              <a:gd name="T11" fmla="*/ 63500 h 61"/>
              <a:gd name="T12" fmla="*/ 0 w 61"/>
              <a:gd name="T13" fmla="*/ 33338 h 61"/>
              <a:gd name="T14" fmla="*/ 14287 w 61"/>
              <a:gd name="T15" fmla="*/ 9525 h 61"/>
              <a:gd name="T16" fmla="*/ 39687 w 61"/>
              <a:gd name="T17" fmla="*/ 0 h 61"/>
              <a:gd name="T18" fmla="*/ 68262 w 61"/>
              <a:gd name="T19" fmla="*/ 4763 h 61"/>
              <a:gd name="T20" fmla="*/ 92075 w 61"/>
              <a:gd name="T21" fmla="*/ 19050 h 61"/>
              <a:gd name="T22" fmla="*/ 96837 w 61"/>
              <a:gd name="T23" fmla="*/ 49213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96837 w 61"/>
              <a:gd name="T1" fmla="*/ 47625 h 61"/>
              <a:gd name="T2" fmla="*/ 87312 w 61"/>
              <a:gd name="T3" fmla="*/ 73025 h 61"/>
              <a:gd name="T4" fmla="*/ 68262 w 61"/>
              <a:gd name="T5" fmla="*/ 92075 h 61"/>
              <a:gd name="T6" fmla="*/ 38100 w 61"/>
              <a:gd name="T7" fmla="*/ 96838 h 61"/>
              <a:gd name="T8" fmla="*/ 14287 w 61"/>
              <a:gd name="T9" fmla="*/ 87313 h 61"/>
              <a:gd name="T10" fmla="*/ 0 w 61"/>
              <a:gd name="T11" fmla="*/ 61913 h 61"/>
              <a:gd name="T12" fmla="*/ 0 w 61"/>
              <a:gd name="T13" fmla="*/ 33338 h 61"/>
              <a:gd name="T14" fmla="*/ 14287 w 61"/>
              <a:gd name="T15" fmla="*/ 9525 h 61"/>
              <a:gd name="T16" fmla="*/ 38100 w 61"/>
              <a:gd name="T17" fmla="*/ 0 h 61"/>
              <a:gd name="T18" fmla="*/ 68262 w 61"/>
              <a:gd name="T19" fmla="*/ 4763 h 61"/>
              <a:gd name="T20" fmla="*/ 87312 w 61"/>
              <a:gd name="T21" fmla="*/ 19050 h 61"/>
              <a:gd name="T22" fmla="*/ 96837 w 61"/>
              <a:gd name="T23" fmla="*/ 47625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98425 w 62"/>
              <a:gd name="T1" fmla="*/ 49213 h 62"/>
              <a:gd name="T2" fmla="*/ 88900 w 62"/>
              <a:gd name="T3" fmla="*/ 73025 h 62"/>
              <a:gd name="T4" fmla="*/ 68263 w 62"/>
              <a:gd name="T5" fmla="*/ 92075 h 62"/>
              <a:gd name="T6" fmla="*/ 39688 w 62"/>
              <a:gd name="T7" fmla="*/ 98425 h 62"/>
              <a:gd name="T8" fmla="*/ 14288 w 62"/>
              <a:gd name="T9" fmla="*/ 87313 h 62"/>
              <a:gd name="T10" fmla="*/ 0 w 62"/>
              <a:gd name="T11" fmla="*/ 63500 h 62"/>
              <a:gd name="T12" fmla="*/ 0 w 62"/>
              <a:gd name="T13" fmla="*/ 34925 h 62"/>
              <a:gd name="T14" fmla="*/ 14288 w 62"/>
              <a:gd name="T15" fmla="*/ 9525 h 62"/>
              <a:gd name="T16" fmla="*/ 39688 w 62"/>
              <a:gd name="T17" fmla="*/ 0 h 62"/>
              <a:gd name="T18" fmla="*/ 68263 w 62"/>
              <a:gd name="T19" fmla="*/ 4763 h 62"/>
              <a:gd name="T20" fmla="*/ 88900 w 62"/>
              <a:gd name="T21" fmla="*/ 19050 h 62"/>
              <a:gd name="T22" fmla="*/ 98425 w 62"/>
              <a:gd name="T23" fmla="*/ 49213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96837 w 61"/>
              <a:gd name="T1" fmla="*/ 49212 h 61"/>
              <a:gd name="T2" fmla="*/ 87312 w 61"/>
              <a:gd name="T3" fmla="*/ 77787 h 61"/>
              <a:gd name="T4" fmla="*/ 68262 w 61"/>
              <a:gd name="T5" fmla="*/ 92075 h 61"/>
              <a:gd name="T6" fmla="*/ 38100 w 61"/>
              <a:gd name="T7" fmla="*/ 96837 h 61"/>
              <a:gd name="T8" fmla="*/ 14287 w 61"/>
              <a:gd name="T9" fmla="*/ 87312 h 61"/>
              <a:gd name="T10" fmla="*/ 0 w 61"/>
              <a:gd name="T11" fmla="*/ 63500 h 61"/>
              <a:gd name="T12" fmla="*/ 0 w 61"/>
              <a:gd name="T13" fmla="*/ 33337 h 61"/>
              <a:gd name="T14" fmla="*/ 14287 w 61"/>
              <a:gd name="T15" fmla="*/ 9525 h 61"/>
              <a:gd name="T16" fmla="*/ 38100 w 61"/>
              <a:gd name="T17" fmla="*/ 0 h 61"/>
              <a:gd name="T18" fmla="*/ 68262 w 61"/>
              <a:gd name="T19" fmla="*/ 4762 h 61"/>
              <a:gd name="T20" fmla="*/ 87312 w 61"/>
              <a:gd name="T21" fmla="*/ 23812 h 61"/>
              <a:gd name="T22" fmla="*/ 96837 w 61"/>
              <a:gd name="T23" fmla="*/ 49212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96838 w 61"/>
              <a:gd name="T1" fmla="*/ 49213 h 64"/>
              <a:gd name="T2" fmla="*/ 92075 w 61"/>
              <a:gd name="T3" fmla="*/ 77788 h 64"/>
              <a:gd name="T4" fmla="*/ 68263 w 61"/>
              <a:gd name="T5" fmla="*/ 96838 h 64"/>
              <a:gd name="T6" fmla="*/ 44450 w 61"/>
              <a:gd name="T7" fmla="*/ 101600 h 64"/>
              <a:gd name="T8" fmla="*/ 14288 w 61"/>
              <a:gd name="T9" fmla="*/ 87313 h 64"/>
              <a:gd name="T10" fmla="*/ 0 w 61"/>
              <a:gd name="T11" fmla="*/ 63500 h 64"/>
              <a:gd name="T12" fmla="*/ 0 w 61"/>
              <a:gd name="T13" fmla="*/ 38100 h 64"/>
              <a:gd name="T14" fmla="*/ 14288 w 61"/>
              <a:gd name="T15" fmla="*/ 14288 h 64"/>
              <a:gd name="T16" fmla="*/ 44450 w 61"/>
              <a:gd name="T17" fmla="*/ 0 h 64"/>
              <a:gd name="T18" fmla="*/ 68263 w 61"/>
              <a:gd name="T19" fmla="*/ 4763 h 64"/>
              <a:gd name="T20" fmla="*/ 92075 w 61"/>
              <a:gd name="T21" fmla="*/ 23813 h 64"/>
              <a:gd name="T22" fmla="*/ 96838 w 61"/>
              <a:gd name="T23" fmla="*/ 49213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96838 w 61"/>
              <a:gd name="T1" fmla="*/ 49213 h 64"/>
              <a:gd name="T2" fmla="*/ 92075 w 61"/>
              <a:gd name="T3" fmla="*/ 77788 h 64"/>
              <a:gd name="T4" fmla="*/ 68263 w 61"/>
              <a:gd name="T5" fmla="*/ 96838 h 64"/>
              <a:gd name="T6" fmla="*/ 42863 w 61"/>
              <a:gd name="T7" fmla="*/ 101600 h 64"/>
              <a:gd name="T8" fmla="*/ 14288 w 61"/>
              <a:gd name="T9" fmla="*/ 87313 h 64"/>
              <a:gd name="T10" fmla="*/ 0 w 61"/>
              <a:gd name="T11" fmla="*/ 63500 h 64"/>
              <a:gd name="T12" fmla="*/ 0 w 61"/>
              <a:gd name="T13" fmla="*/ 38100 h 64"/>
              <a:gd name="T14" fmla="*/ 14288 w 61"/>
              <a:gd name="T15" fmla="*/ 14288 h 64"/>
              <a:gd name="T16" fmla="*/ 42863 w 61"/>
              <a:gd name="T17" fmla="*/ 0 h 64"/>
              <a:gd name="T18" fmla="*/ 68263 w 61"/>
              <a:gd name="T19" fmla="*/ 4763 h 64"/>
              <a:gd name="T20" fmla="*/ 92075 w 61"/>
              <a:gd name="T21" fmla="*/ 23813 h 64"/>
              <a:gd name="T22" fmla="*/ 96838 w 61"/>
              <a:gd name="T23" fmla="*/ 49213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96838 w 61"/>
              <a:gd name="T1" fmla="*/ 53975 h 65"/>
              <a:gd name="T2" fmla="*/ 92075 w 61"/>
              <a:gd name="T3" fmla="*/ 77788 h 65"/>
              <a:gd name="T4" fmla="*/ 68263 w 61"/>
              <a:gd name="T5" fmla="*/ 96838 h 65"/>
              <a:gd name="T6" fmla="*/ 44450 w 61"/>
              <a:gd name="T7" fmla="*/ 103188 h 65"/>
              <a:gd name="T8" fmla="*/ 14288 w 61"/>
              <a:gd name="T9" fmla="*/ 87313 h 65"/>
              <a:gd name="T10" fmla="*/ 0 w 61"/>
              <a:gd name="T11" fmla="*/ 63500 h 65"/>
              <a:gd name="T12" fmla="*/ 0 w 61"/>
              <a:gd name="T13" fmla="*/ 39688 h 65"/>
              <a:gd name="T14" fmla="*/ 14288 w 61"/>
              <a:gd name="T15" fmla="*/ 14288 h 65"/>
              <a:gd name="T16" fmla="*/ 44450 w 61"/>
              <a:gd name="T17" fmla="*/ 0 h 65"/>
              <a:gd name="T18" fmla="*/ 68263 w 61"/>
              <a:gd name="T19" fmla="*/ 4763 h 65"/>
              <a:gd name="T20" fmla="*/ 92075 w 61"/>
              <a:gd name="T21" fmla="*/ 25400 h 65"/>
              <a:gd name="T22" fmla="*/ 96838 w 61"/>
              <a:gd name="T23" fmla="*/ 53975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96838 w 61"/>
              <a:gd name="T1" fmla="*/ 47625 h 61"/>
              <a:gd name="T2" fmla="*/ 92075 w 61"/>
              <a:gd name="T3" fmla="*/ 77788 h 61"/>
              <a:gd name="T4" fmla="*/ 68263 w 61"/>
              <a:gd name="T5" fmla="*/ 96838 h 61"/>
              <a:gd name="T6" fmla="*/ 44450 w 61"/>
              <a:gd name="T7" fmla="*/ 96838 h 61"/>
              <a:gd name="T8" fmla="*/ 14288 w 61"/>
              <a:gd name="T9" fmla="*/ 87313 h 61"/>
              <a:gd name="T10" fmla="*/ 0 w 61"/>
              <a:gd name="T11" fmla="*/ 63500 h 61"/>
              <a:gd name="T12" fmla="*/ 0 w 61"/>
              <a:gd name="T13" fmla="*/ 33338 h 61"/>
              <a:gd name="T14" fmla="*/ 14288 w 61"/>
              <a:gd name="T15" fmla="*/ 14288 h 61"/>
              <a:gd name="T16" fmla="*/ 44450 w 61"/>
              <a:gd name="T17" fmla="*/ 0 h 61"/>
              <a:gd name="T18" fmla="*/ 68263 w 61"/>
              <a:gd name="T19" fmla="*/ 4763 h 61"/>
              <a:gd name="T20" fmla="*/ 92075 w 61"/>
              <a:gd name="T21" fmla="*/ 23813 h 61"/>
              <a:gd name="T22" fmla="*/ 96838 w 61"/>
              <a:gd name="T23" fmla="*/ 47625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103187 w 65"/>
              <a:gd name="T1" fmla="*/ 49213 h 62"/>
              <a:gd name="T2" fmla="*/ 92075 w 65"/>
              <a:gd name="T3" fmla="*/ 73025 h 62"/>
              <a:gd name="T4" fmla="*/ 73025 w 65"/>
              <a:gd name="T5" fmla="*/ 93663 h 62"/>
              <a:gd name="T6" fmla="*/ 44450 w 65"/>
              <a:gd name="T7" fmla="*/ 98425 h 62"/>
              <a:gd name="T8" fmla="*/ 19050 w 65"/>
              <a:gd name="T9" fmla="*/ 84138 h 62"/>
              <a:gd name="T10" fmla="*/ 0 w 65"/>
              <a:gd name="T11" fmla="*/ 63500 h 62"/>
              <a:gd name="T12" fmla="*/ 0 w 65"/>
              <a:gd name="T13" fmla="*/ 34925 h 62"/>
              <a:gd name="T14" fmla="*/ 19050 w 65"/>
              <a:gd name="T15" fmla="*/ 11113 h 62"/>
              <a:gd name="T16" fmla="*/ 44450 w 65"/>
              <a:gd name="T17" fmla="*/ 0 h 62"/>
              <a:gd name="T18" fmla="*/ 73025 w 65"/>
              <a:gd name="T19" fmla="*/ 0 h 62"/>
              <a:gd name="T20" fmla="*/ 92075 w 65"/>
              <a:gd name="T21" fmla="*/ 20638 h 62"/>
              <a:gd name="T22" fmla="*/ 103187 w 65"/>
              <a:gd name="T23" fmla="*/ 49213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96837 w 61"/>
              <a:gd name="T1" fmla="*/ 47625 h 61"/>
              <a:gd name="T2" fmla="*/ 92075 w 61"/>
              <a:gd name="T3" fmla="*/ 77787 h 61"/>
              <a:gd name="T4" fmla="*/ 68262 w 61"/>
              <a:gd name="T5" fmla="*/ 92075 h 61"/>
              <a:gd name="T6" fmla="*/ 39687 w 61"/>
              <a:gd name="T7" fmla="*/ 96837 h 61"/>
              <a:gd name="T8" fmla="*/ 14287 w 61"/>
              <a:gd name="T9" fmla="*/ 87312 h 61"/>
              <a:gd name="T10" fmla="*/ 0 w 61"/>
              <a:gd name="T11" fmla="*/ 61912 h 61"/>
              <a:gd name="T12" fmla="*/ 0 w 61"/>
              <a:gd name="T13" fmla="*/ 33337 h 61"/>
              <a:gd name="T14" fmla="*/ 14287 w 61"/>
              <a:gd name="T15" fmla="*/ 9525 h 61"/>
              <a:gd name="T16" fmla="*/ 39687 w 61"/>
              <a:gd name="T17" fmla="*/ 0 h 61"/>
              <a:gd name="T18" fmla="*/ 68262 w 61"/>
              <a:gd name="T19" fmla="*/ 4762 h 61"/>
              <a:gd name="T20" fmla="*/ 92075 w 61"/>
              <a:gd name="T21" fmla="*/ 19050 h 61"/>
              <a:gd name="T22" fmla="*/ 96837 w 61"/>
              <a:gd name="T23" fmla="*/ 47625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98425 w 62"/>
              <a:gd name="T1" fmla="*/ 49213 h 62"/>
              <a:gd name="T2" fmla="*/ 88900 w 62"/>
              <a:gd name="T3" fmla="*/ 77788 h 62"/>
              <a:gd name="T4" fmla="*/ 68263 w 62"/>
              <a:gd name="T5" fmla="*/ 98425 h 62"/>
              <a:gd name="T6" fmla="*/ 39688 w 62"/>
              <a:gd name="T7" fmla="*/ 98425 h 62"/>
              <a:gd name="T8" fmla="*/ 14288 w 62"/>
              <a:gd name="T9" fmla="*/ 87313 h 62"/>
              <a:gd name="T10" fmla="*/ 0 w 62"/>
              <a:gd name="T11" fmla="*/ 63500 h 62"/>
              <a:gd name="T12" fmla="*/ 0 w 62"/>
              <a:gd name="T13" fmla="*/ 34925 h 62"/>
              <a:gd name="T14" fmla="*/ 14288 w 62"/>
              <a:gd name="T15" fmla="*/ 15875 h 62"/>
              <a:gd name="T16" fmla="*/ 39688 w 62"/>
              <a:gd name="T17" fmla="*/ 0 h 62"/>
              <a:gd name="T18" fmla="*/ 68263 w 62"/>
              <a:gd name="T19" fmla="*/ 4763 h 62"/>
              <a:gd name="T20" fmla="*/ 88900 w 62"/>
              <a:gd name="T21" fmla="*/ 25400 h 62"/>
              <a:gd name="T22" fmla="*/ 98425 w 62"/>
              <a:gd name="T23" fmla="*/ 49213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96838 w 61"/>
              <a:gd name="T1" fmla="*/ 49213 h 62"/>
              <a:gd name="T2" fmla="*/ 87313 w 61"/>
              <a:gd name="T3" fmla="*/ 77788 h 62"/>
              <a:gd name="T4" fmla="*/ 68263 w 61"/>
              <a:gd name="T5" fmla="*/ 93663 h 62"/>
              <a:gd name="T6" fmla="*/ 38100 w 61"/>
              <a:gd name="T7" fmla="*/ 98425 h 62"/>
              <a:gd name="T8" fmla="*/ 14288 w 61"/>
              <a:gd name="T9" fmla="*/ 88900 h 62"/>
              <a:gd name="T10" fmla="*/ 0 w 61"/>
              <a:gd name="T11" fmla="*/ 63500 h 62"/>
              <a:gd name="T12" fmla="*/ 0 w 61"/>
              <a:gd name="T13" fmla="*/ 34925 h 62"/>
              <a:gd name="T14" fmla="*/ 14288 w 61"/>
              <a:gd name="T15" fmla="*/ 11113 h 62"/>
              <a:gd name="T16" fmla="*/ 38100 w 61"/>
              <a:gd name="T17" fmla="*/ 0 h 62"/>
              <a:gd name="T18" fmla="*/ 68263 w 61"/>
              <a:gd name="T19" fmla="*/ 4763 h 62"/>
              <a:gd name="T20" fmla="*/ 87313 w 61"/>
              <a:gd name="T21" fmla="*/ 25400 h 62"/>
              <a:gd name="T22" fmla="*/ 96838 w 61"/>
              <a:gd name="T23" fmla="*/ 49213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98425 w 62"/>
              <a:gd name="T1" fmla="*/ 49213 h 62"/>
              <a:gd name="T2" fmla="*/ 88900 w 62"/>
              <a:gd name="T3" fmla="*/ 73025 h 62"/>
              <a:gd name="T4" fmla="*/ 68263 w 62"/>
              <a:gd name="T5" fmla="*/ 93663 h 62"/>
              <a:gd name="T6" fmla="*/ 39688 w 62"/>
              <a:gd name="T7" fmla="*/ 98425 h 62"/>
              <a:gd name="T8" fmla="*/ 15875 w 62"/>
              <a:gd name="T9" fmla="*/ 88900 h 62"/>
              <a:gd name="T10" fmla="*/ 0 w 62"/>
              <a:gd name="T11" fmla="*/ 63500 h 62"/>
              <a:gd name="T12" fmla="*/ 0 w 62"/>
              <a:gd name="T13" fmla="*/ 34925 h 62"/>
              <a:gd name="T14" fmla="*/ 15875 w 62"/>
              <a:gd name="T15" fmla="*/ 11113 h 62"/>
              <a:gd name="T16" fmla="*/ 39688 w 62"/>
              <a:gd name="T17" fmla="*/ 0 h 62"/>
              <a:gd name="T18" fmla="*/ 68263 w 62"/>
              <a:gd name="T19" fmla="*/ 6350 h 62"/>
              <a:gd name="T20" fmla="*/ 88900 w 62"/>
              <a:gd name="T21" fmla="*/ 20638 h 62"/>
              <a:gd name="T22" fmla="*/ 98425 w 62"/>
              <a:gd name="T23" fmla="*/ 49213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8213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62" name="VISIO" r:id="rId3" imgW="1547102" imgH="2097084" progId="Visio.Drawing.6">
                    <p:embed/>
                  </p:oleObj>
                </mc:Choice>
                <mc:Fallback>
                  <p:oleObj name="VISIO" r:id="rId3" imgW="1547102" imgH="2097084" progId="Visio.Drawing.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A Partitional  Clustering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Hierarchical Clustering: Group Average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562600" y="5562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808038" y="1987550"/>
            <a:ext cx="2901950" cy="2544763"/>
            <a:chOff x="509" y="1252"/>
            <a:chExt cx="1828" cy="1603"/>
          </a:xfrm>
        </p:grpSpPr>
        <p:sp>
          <p:nvSpPr>
            <p:cNvPr id="71702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5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/>
            </a:p>
          </p:txBody>
        </p:sp>
        <p:sp>
          <p:nvSpPr>
            <p:cNvPr id="71709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en-US"/>
            </a:p>
          </p:txBody>
        </p:sp>
        <p:sp>
          <p:nvSpPr>
            <p:cNvPr id="71710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en-US"/>
            </a:p>
          </p:txBody>
        </p:sp>
        <p:sp>
          <p:nvSpPr>
            <p:cNvPr id="71711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en-US"/>
            </a:p>
          </p:txBody>
        </p:sp>
        <p:sp>
          <p:nvSpPr>
            <p:cNvPr id="71712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altLang="en-US"/>
            </a:p>
          </p:txBody>
        </p:sp>
        <p:sp>
          <p:nvSpPr>
            <p:cNvPr id="71713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2405063" y="3273425"/>
            <a:ext cx="1301750" cy="889000"/>
            <a:chOff x="1515" y="2062"/>
            <a:chExt cx="820" cy="560"/>
          </a:xfrm>
        </p:grpSpPr>
        <p:sp>
          <p:nvSpPr>
            <p:cNvPr id="71700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1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717550" y="2382838"/>
            <a:ext cx="1323975" cy="985837"/>
            <a:chOff x="452" y="1501"/>
            <a:chExt cx="834" cy="621"/>
          </a:xfrm>
        </p:grpSpPr>
        <p:sp>
          <p:nvSpPr>
            <p:cNvPr id="71698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403225" y="1622425"/>
            <a:ext cx="3659188" cy="3460750"/>
            <a:chOff x="254" y="1022"/>
            <a:chExt cx="2305" cy="2180"/>
          </a:xfrm>
        </p:grpSpPr>
        <p:sp>
          <p:nvSpPr>
            <p:cNvPr id="71696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71697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1931988" y="3101975"/>
            <a:ext cx="1800225" cy="1720850"/>
            <a:chOff x="1217" y="1954"/>
            <a:chExt cx="1134" cy="1084"/>
          </a:xfrm>
        </p:grpSpPr>
        <p:sp>
          <p:nvSpPr>
            <p:cNvPr id="71694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71695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1893888" y="1922463"/>
            <a:ext cx="1933575" cy="3097212"/>
            <a:chOff x="1193" y="1211"/>
            <a:chExt cx="1218" cy="1951"/>
          </a:xfrm>
        </p:grpSpPr>
        <p:sp>
          <p:nvSpPr>
            <p:cNvPr id="71692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71693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Clustering: Group Average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sz="3100" smtClean="0"/>
              <a:t>Compromise between Single and Complete Link</a:t>
            </a:r>
          </a:p>
          <a:p>
            <a:pPr marL="533400" indent="-533400"/>
            <a:endParaRPr lang="en-US" altLang="en-US" sz="3100" smtClean="0"/>
          </a:p>
          <a:p>
            <a:pPr marL="533400" indent="-533400"/>
            <a:r>
              <a:rPr lang="en-US" altLang="en-US" sz="3100" smtClean="0"/>
              <a:t>Strengths</a:t>
            </a:r>
          </a:p>
          <a:p>
            <a:pPr marL="914400" lvl="1" indent="-457200"/>
            <a:r>
              <a:rPr lang="en-US" altLang="en-US" sz="2700" smtClean="0"/>
              <a:t>Less susceptible to noise and outliers</a:t>
            </a:r>
          </a:p>
          <a:p>
            <a:pPr marL="533400" indent="-533400"/>
            <a:endParaRPr lang="en-US" altLang="en-US" sz="3100" smtClean="0"/>
          </a:p>
          <a:p>
            <a:pPr marL="533400" indent="-533400"/>
            <a:r>
              <a:rPr lang="en-US" altLang="en-US" sz="3100" smtClean="0"/>
              <a:t>Limitations</a:t>
            </a:r>
          </a:p>
          <a:p>
            <a:pPr marL="914400" lvl="1" indent="-457200"/>
            <a:r>
              <a:rPr lang="en-US" altLang="en-US" sz="2700" smtClean="0"/>
              <a:t>Biased towards globular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Similarity: Ward’s Method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Similarity of two clusters is based on the increase in squared error when two clusters are merged</a:t>
            </a:r>
          </a:p>
          <a:p>
            <a:pPr lvl="1"/>
            <a:r>
              <a:rPr lang="en-US" altLang="en-US" smtClean="0"/>
              <a:t>Similar to group average if distance between points is distance squared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Less susceptible to noise and outliers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Biased towards globular clusters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Hierarchical analogue of K-means</a:t>
            </a:r>
          </a:p>
          <a:p>
            <a:pPr lvl="1"/>
            <a:r>
              <a:rPr lang="en-US" altLang="en-US" smtClean="0"/>
              <a:t>Can be used to initialize K-means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Hierarchical Clustering: Comparison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235325" y="49530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Group Average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530725" y="45720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Ward’s Method</a:t>
            </a:r>
          </a:p>
        </p:txBody>
      </p:sp>
      <p:grpSp>
        <p:nvGrpSpPr>
          <p:cNvPr id="74757" name="Group 5"/>
          <p:cNvGrpSpPr>
            <a:grpSpLocks noChangeAspect="1"/>
          </p:cNvGrpSpPr>
          <p:nvPr/>
        </p:nvGrpSpPr>
        <p:grpSpPr bwMode="auto">
          <a:xfrm>
            <a:off x="6270625" y="4132263"/>
            <a:ext cx="1858963" cy="1693862"/>
            <a:chOff x="509" y="1253"/>
            <a:chExt cx="1776" cy="1618"/>
          </a:xfrm>
        </p:grpSpPr>
        <p:sp>
          <p:nvSpPr>
            <p:cNvPr id="74859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60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61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62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63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64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65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 sz="1600"/>
            </a:p>
          </p:txBody>
        </p:sp>
        <p:sp>
          <p:nvSpPr>
            <p:cNvPr id="74866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en-US" sz="1600"/>
            </a:p>
          </p:txBody>
        </p:sp>
        <p:sp>
          <p:nvSpPr>
            <p:cNvPr id="74867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en-US" sz="1600"/>
            </a:p>
          </p:txBody>
        </p:sp>
        <p:sp>
          <p:nvSpPr>
            <p:cNvPr id="74868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en-US" sz="1600"/>
            </a:p>
          </p:txBody>
        </p:sp>
        <p:sp>
          <p:nvSpPr>
            <p:cNvPr id="74869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altLang="en-US" sz="1600"/>
            </a:p>
          </p:txBody>
        </p:sp>
        <p:sp>
          <p:nvSpPr>
            <p:cNvPr id="74870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7324725" y="4979988"/>
            <a:ext cx="857250" cy="592137"/>
            <a:chOff x="1515" y="2062"/>
            <a:chExt cx="820" cy="566"/>
          </a:xfrm>
        </p:grpSpPr>
        <p:sp>
          <p:nvSpPr>
            <p:cNvPr id="74857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8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6211888" y="4392613"/>
            <a:ext cx="873125" cy="649287"/>
            <a:chOff x="452" y="1501"/>
            <a:chExt cx="834" cy="621"/>
          </a:xfrm>
        </p:grpSpPr>
        <p:sp>
          <p:nvSpPr>
            <p:cNvPr id="74855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6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6003925" y="3890963"/>
            <a:ext cx="2413000" cy="2281237"/>
            <a:chOff x="254" y="1022"/>
            <a:chExt cx="2305" cy="2180"/>
          </a:xfrm>
        </p:grpSpPr>
        <p:sp>
          <p:nvSpPr>
            <p:cNvPr id="74853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4854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7011988" y="4865688"/>
            <a:ext cx="1187450" cy="1141412"/>
            <a:chOff x="1217" y="1954"/>
            <a:chExt cx="1134" cy="1090"/>
          </a:xfrm>
        </p:grpSpPr>
        <p:sp>
          <p:nvSpPr>
            <p:cNvPr id="74851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4852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6986588" y="4089400"/>
            <a:ext cx="1274762" cy="2041525"/>
            <a:chOff x="1193" y="1212"/>
            <a:chExt cx="1218" cy="1950"/>
          </a:xfrm>
        </p:grpSpPr>
        <p:sp>
          <p:nvSpPr>
            <p:cNvPr id="74849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4850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3" name="Text Box 33"/>
          <p:cNvSpPr txBox="1">
            <a:spLocks noChangeArrowheads="1"/>
          </p:cNvSpPr>
          <p:nvPr/>
        </p:nvSpPr>
        <p:spPr bwMode="auto">
          <a:xfrm>
            <a:off x="3387725" y="21336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MIN</a:t>
            </a:r>
          </a:p>
        </p:txBody>
      </p:sp>
      <p:sp>
        <p:nvSpPr>
          <p:cNvPr id="74764" name="Text Box 34"/>
          <p:cNvSpPr txBox="1">
            <a:spLocks noChangeArrowheads="1"/>
          </p:cNvSpPr>
          <p:nvPr/>
        </p:nvSpPr>
        <p:spPr bwMode="auto">
          <a:xfrm>
            <a:off x="5292725" y="21336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MAX</a:t>
            </a:r>
          </a:p>
        </p:txBody>
      </p:sp>
      <p:grpSp>
        <p:nvGrpSpPr>
          <p:cNvPr id="74765" name="Group 35"/>
          <p:cNvGrpSpPr>
            <a:grpSpLocks noChangeAspect="1"/>
          </p:cNvGrpSpPr>
          <p:nvPr/>
        </p:nvGrpSpPr>
        <p:grpSpPr bwMode="auto">
          <a:xfrm>
            <a:off x="954088" y="4044950"/>
            <a:ext cx="1978025" cy="1795463"/>
            <a:chOff x="438" y="1309"/>
            <a:chExt cx="1937" cy="1757"/>
          </a:xfrm>
        </p:grpSpPr>
        <p:sp>
          <p:nvSpPr>
            <p:cNvPr id="74837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8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9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0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1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2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3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 sz="1600"/>
            </a:p>
          </p:txBody>
        </p:sp>
        <p:sp>
          <p:nvSpPr>
            <p:cNvPr id="74844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en-US" sz="1600"/>
            </a:p>
          </p:txBody>
        </p:sp>
        <p:sp>
          <p:nvSpPr>
            <p:cNvPr id="74845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en-US" sz="1600"/>
            </a:p>
          </p:txBody>
        </p:sp>
        <p:sp>
          <p:nvSpPr>
            <p:cNvPr id="74846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en-US" sz="1600"/>
            </a:p>
          </p:txBody>
        </p:sp>
        <p:sp>
          <p:nvSpPr>
            <p:cNvPr id="74847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altLang="en-US" sz="1600"/>
            </a:p>
          </p:txBody>
        </p:sp>
        <p:sp>
          <p:nvSpPr>
            <p:cNvPr id="74848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2076450" y="4951413"/>
            <a:ext cx="917575" cy="617537"/>
            <a:chOff x="1537" y="2197"/>
            <a:chExt cx="898" cy="604"/>
          </a:xfrm>
        </p:grpSpPr>
        <p:sp>
          <p:nvSpPr>
            <p:cNvPr id="74835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6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893763" y="4322763"/>
            <a:ext cx="1035050" cy="582612"/>
            <a:chOff x="380" y="1581"/>
            <a:chExt cx="1012" cy="570"/>
          </a:xfrm>
        </p:grpSpPr>
        <p:sp>
          <p:nvSpPr>
            <p:cNvPr id="74833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4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668338" y="3886200"/>
            <a:ext cx="2578100" cy="2286000"/>
            <a:chOff x="159" y="1154"/>
            <a:chExt cx="2523" cy="2237"/>
          </a:xfrm>
        </p:grpSpPr>
        <p:sp>
          <p:nvSpPr>
            <p:cNvPr id="74831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4832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1665288" y="4837113"/>
            <a:ext cx="1357312" cy="1052512"/>
            <a:chOff x="1135" y="2084"/>
            <a:chExt cx="1328" cy="1030"/>
          </a:xfrm>
        </p:grpSpPr>
        <p:sp>
          <p:nvSpPr>
            <p:cNvPr id="74829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4830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696913" y="4168775"/>
            <a:ext cx="2432050" cy="1789113"/>
            <a:chOff x="187" y="1430"/>
            <a:chExt cx="2380" cy="1751"/>
          </a:xfrm>
        </p:grpSpPr>
        <p:sp>
          <p:nvSpPr>
            <p:cNvPr id="74827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4828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71" name="Group 63"/>
          <p:cNvGrpSpPr>
            <a:grpSpLocks noChangeAspect="1"/>
          </p:cNvGrpSpPr>
          <p:nvPr/>
        </p:nvGrpSpPr>
        <p:grpSpPr bwMode="auto">
          <a:xfrm>
            <a:off x="6157913" y="1452563"/>
            <a:ext cx="1979612" cy="1797050"/>
            <a:chOff x="383" y="1437"/>
            <a:chExt cx="1902" cy="1727"/>
          </a:xfrm>
        </p:grpSpPr>
        <p:sp>
          <p:nvSpPr>
            <p:cNvPr id="74815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6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7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8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9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0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1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 sz="1600"/>
            </a:p>
          </p:txBody>
        </p:sp>
        <p:sp>
          <p:nvSpPr>
            <p:cNvPr id="74822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en-US" sz="1600"/>
            </a:p>
          </p:txBody>
        </p:sp>
        <p:sp>
          <p:nvSpPr>
            <p:cNvPr id="74823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en-US" sz="1600"/>
            </a:p>
          </p:txBody>
        </p:sp>
        <p:sp>
          <p:nvSpPr>
            <p:cNvPr id="74824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en-US" sz="1600"/>
            </a:p>
          </p:txBody>
        </p:sp>
        <p:sp>
          <p:nvSpPr>
            <p:cNvPr id="74825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altLang="en-US" sz="1600"/>
            </a:p>
          </p:txBody>
        </p:sp>
        <p:sp>
          <p:nvSpPr>
            <p:cNvPr id="74826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7285038" y="2360613"/>
            <a:ext cx="919162" cy="617537"/>
            <a:chOff x="1465" y="2309"/>
            <a:chExt cx="883" cy="594"/>
          </a:xfrm>
        </p:grpSpPr>
        <p:sp>
          <p:nvSpPr>
            <p:cNvPr id="74813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4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6100763" y="1730375"/>
            <a:ext cx="1036637" cy="584200"/>
            <a:chOff x="328" y="1704"/>
            <a:chExt cx="995" cy="561"/>
          </a:xfrm>
        </p:grpSpPr>
        <p:sp>
          <p:nvSpPr>
            <p:cNvPr id="74811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2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5875338" y="1293813"/>
            <a:ext cx="2582862" cy="2287587"/>
            <a:chOff x="111" y="1285"/>
            <a:chExt cx="2481" cy="2197"/>
          </a:xfrm>
        </p:grpSpPr>
        <p:sp>
          <p:nvSpPr>
            <p:cNvPr id="74809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4810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6873875" y="2211388"/>
            <a:ext cx="1416050" cy="1084262"/>
            <a:chOff x="1070" y="2167"/>
            <a:chExt cx="1361" cy="1041"/>
          </a:xfrm>
        </p:grpSpPr>
        <p:sp>
          <p:nvSpPr>
            <p:cNvPr id="74807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4808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6043613" y="1384300"/>
            <a:ext cx="1905000" cy="996950"/>
            <a:chOff x="272" y="1372"/>
            <a:chExt cx="1831" cy="958"/>
          </a:xfrm>
        </p:grpSpPr>
        <p:sp>
          <p:nvSpPr>
            <p:cNvPr id="74805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4806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77" name="Group 91"/>
          <p:cNvGrpSpPr>
            <a:grpSpLocks noChangeAspect="1"/>
          </p:cNvGrpSpPr>
          <p:nvPr/>
        </p:nvGrpSpPr>
        <p:grpSpPr bwMode="auto">
          <a:xfrm>
            <a:off x="1009650" y="1362075"/>
            <a:ext cx="1990725" cy="1806575"/>
            <a:chOff x="471" y="1117"/>
            <a:chExt cx="1935" cy="1755"/>
          </a:xfrm>
        </p:grpSpPr>
        <p:sp>
          <p:nvSpPr>
            <p:cNvPr id="74793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94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95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96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97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98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99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 sz="1600"/>
            </a:p>
          </p:txBody>
        </p:sp>
        <p:sp>
          <p:nvSpPr>
            <p:cNvPr id="74800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en-US" sz="1600"/>
            </a:p>
          </p:txBody>
        </p:sp>
        <p:sp>
          <p:nvSpPr>
            <p:cNvPr id="74801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en-US" sz="1600"/>
            </a:p>
          </p:txBody>
        </p:sp>
        <p:sp>
          <p:nvSpPr>
            <p:cNvPr id="74802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en-US" sz="1600"/>
            </a:p>
          </p:txBody>
        </p:sp>
        <p:sp>
          <p:nvSpPr>
            <p:cNvPr id="74803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altLang="en-US" sz="1600"/>
            </a:p>
          </p:txBody>
        </p:sp>
        <p:sp>
          <p:nvSpPr>
            <p:cNvPr id="74804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2141538" y="2070100"/>
            <a:ext cx="923925" cy="592138"/>
            <a:chOff x="1572" y="1805"/>
            <a:chExt cx="897" cy="575"/>
          </a:xfrm>
        </p:grpSpPr>
        <p:sp>
          <p:nvSpPr>
            <p:cNvPr id="74791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2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865188" y="1825625"/>
            <a:ext cx="1125537" cy="742950"/>
            <a:chOff x="332" y="1568"/>
            <a:chExt cx="1093" cy="721"/>
          </a:xfrm>
        </p:grpSpPr>
        <p:sp>
          <p:nvSpPr>
            <p:cNvPr id="74789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0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812800" y="1555750"/>
            <a:ext cx="2382838" cy="1358900"/>
            <a:chOff x="280" y="1305"/>
            <a:chExt cx="2315" cy="1321"/>
          </a:xfrm>
        </p:grpSpPr>
        <p:sp>
          <p:nvSpPr>
            <p:cNvPr id="74787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8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771525" y="1477963"/>
            <a:ext cx="2462213" cy="1887537"/>
            <a:chOff x="241" y="1229"/>
            <a:chExt cx="2391" cy="1834"/>
          </a:xfrm>
        </p:grpSpPr>
        <p:sp>
          <p:nvSpPr>
            <p:cNvPr id="74785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723900" y="1216025"/>
            <a:ext cx="2595563" cy="2289175"/>
            <a:chOff x="194" y="975"/>
            <a:chExt cx="2522" cy="2224"/>
          </a:xfrm>
        </p:grpSpPr>
        <p:sp>
          <p:nvSpPr>
            <p:cNvPr id="74783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4784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200" smtClean="0"/>
              <a:t>Hierarchical Clustering:  Time and Space requirements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O(N</a:t>
            </a:r>
            <a:r>
              <a:rPr lang="en-US" altLang="en-US" baseline="30000" smtClean="0"/>
              <a:t>2</a:t>
            </a:r>
            <a:r>
              <a:rPr lang="en-US" altLang="en-US" smtClean="0"/>
              <a:t>) space since it uses the proximity matrix.  </a:t>
            </a:r>
          </a:p>
          <a:p>
            <a:pPr lvl="1"/>
            <a:r>
              <a:rPr lang="en-US" altLang="en-US" smtClean="0"/>
              <a:t>N is the number of points.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O(N</a:t>
            </a:r>
            <a:r>
              <a:rPr lang="en-US" altLang="en-US" baseline="30000" smtClean="0"/>
              <a:t>3</a:t>
            </a:r>
            <a:r>
              <a:rPr lang="en-US" altLang="en-US" smtClean="0"/>
              <a:t>) time in many cases</a:t>
            </a:r>
          </a:p>
          <a:p>
            <a:pPr lvl="1"/>
            <a:r>
              <a:rPr lang="en-US" altLang="en-US" smtClean="0"/>
              <a:t>There are N steps and at each step the size, N</a:t>
            </a:r>
            <a:r>
              <a:rPr lang="en-US" altLang="en-US" baseline="30000" smtClean="0"/>
              <a:t>2</a:t>
            </a:r>
            <a:r>
              <a:rPr lang="en-US" altLang="en-US" smtClean="0"/>
              <a:t>, proximity matrix must be updated and searched</a:t>
            </a:r>
          </a:p>
          <a:p>
            <a:pPr lvl="1"/>
            <a:r>
              <a:rPr lang="en-US" altLang="en-US" smtClean="0"/>
              <a:t>Complexity can be reduced to O(N</a:t>
            </a:r>
            <a:r>
              <a:rPr lang="en-US" altLang="en-US" baseline="30000" smtClean="0"/>
              <a:t>2</a:t>
            </a:r>
            <a:r>
              <a:rPr lang="en-US" altLang="en-US" smtClean="0"/>
              <a:t> log(N) ) time for some approaches</a:t>
            </a:r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Hierarchical Clustering:  Problems and Limitations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Once a decision is made to combine two clusters, it cannot be undone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No objective function is directly minimized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Different schemes have problems with one or more of the following:</a:t>
            </a:r>
          </a:p>
          <a:p>
            <a:pPr lvl="1"/>
            <a:r>
              <a:rPr lang="en-US" altLang="en-US" smtClean="0"/>
              <a:t>Sensitivity to noise and outliers</a:t>
            </a:r>
          </a:p>
          <a:p>
            <a:pPr lvl="1"/>
            <a:r>
              <a:rPr lang="en-US" altLang="en-US" smtClean="0"/>
              <a:t>Difficulty handling different sized clusters and convex shapes</a:t>
            </a:r>
          </a:p>
          <a:p>
            <a:pPr lvl="1"/>
            <a:r>
              <a:rPr lang="en-US" altLang="en-US" smtClean="0"/>
              <a:t>Breaking large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MST: Divisive Hierarchical Clustering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Build MST (Minimum Spanning Tree)</a:t>
            </a:r>
          </a:p>
          <a:p>
            <a:pPr lvl="1"/>
            <a:r>
              <a:rPr lang="en-US" altLang="en-US" sz="2000" smtClean="0"/>
              <a:t>Start with a tree that consists of any point</a:t>
            </a:r>
          </a:p>
          <a:p>
            <a:pPr lvl="1"/>
            <a:r>
              <a:rPr lang="en-US" altLang="en-US" sz="2000" smtClean="0"/>
              <a:t>In successive steps, look for the closest pair of points (p, q)  such that one point (p) is in the current tree but the other (q) is not</a:t>
            </a:r>
          </a:p>
          <a:p>
            <a:pPr lvl="1"/>
            <a:r>
              <a:rPr lang="en-US" altLang="en-US" sz="2000" smtClean="0"/>
              <a:t>Add q to the tree and put an edge between p and q</a:t>
            </a:r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 b="2489"/>
          <a:stretch>
            <a:fillRect/>
          </a:stretch>
        </p:blipFill>
        <p:spPr>
          <a:xfrm>
            <a:off x="107950" y="3267075"/>
            <a:ext cx="4311650" cy="30575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4977" r="14153" b="2956"/>
          <a:stretch>
            <a:fillRect/>
          </a:stretch>
        </p:blipFill>
        <p:spPr>
          <a:xfrm>
            <a:off x="4572000" y="3332163"/>
            <a:ext cx="3962400" cy="2992437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MST: Divisive Hierarchical Clustering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Use MST for constructing hierarchy of clusters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09800"/>
            <a:ext cx="7908925" cy="211137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 Algorithms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K-means and its variants (8.2)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Hierarchical clustering (8.3)</a:t>
            </a:r>
          </a:p>
          <a:p>
            <a:pPr lvl="4"/>
            <a:endParaRPr lang="en-US" altLang="en-US" smtClean="0"/>
          </a:p>
          <a:p>
            <a:r>
              <a:rPr lang="en-US" altLang="en-US" smtClean="0">
                <a:solidFill>
                  <a:srgbClr val="FF0000"/>
                </a:solidFill>
              </a:rPr>
              <a:t>Density-based clustering (8.4)</a:t>
            </a:r>
          </a:p>
          <a:p>
            <a:pPr lvl="4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DBSCAN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DBSCAN is a density-based algorithm</a:t>
            </a:r>
          </a:p>
          <a:p>
            <a:pPr marL="4826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Density = number of points within a specified radius (</a:t>
            </a:r>
            <a:r>
              <a:rPr lang="en-US" altLang="en-US" sz="2000" dirty="0" smtClean="0">
                <a:solidFill>
                  <a:srgbClr val="0C6D9C"/>
                </a:solidFill>
              </a:rPr>
              <a:t>Eps</a:t>
            </a:r>
            <a:r>
              <a:rPr lang="en-US" altLang="en-US" sz="2000" dirty="0" smtClean="0"/>
              <a:t>)</a:t>
            </a:r>
          </a:p>
          <a:p>
            <a:pPr marL="482600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dirty="0"/>
          </a:p>
          <a:p>
            <a:pPr marL="4826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core point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Has more than a specified number of points (</a:t>
            </a:r>
            <a:r>
              <a:rPr lang="en-US" altLang="en-US" sz="2000" dirty="0" err="1" smtClean="0">
                <a:solidFill>
                  <a:srgbClr val="0C6D9C"/>
                </a:solidFill>
              </a:rPr>
              <a:t>MinPts</a:t>
            </a:r>
            <a:r>
              <a:rPr lang="en-US" altLang="en-US" sz="2000" dirty="0" smtClean="0"/>
              <a:t>) within Eps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These are points that are at the interior of a cluster</a:t>
            </a:r>
            <a:endParaRPr lang="en-US" altLang="en-US" sz="2000" dirty="0"/>
          </a:p>
          <a:p>
            <a:pPr marL="4826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border point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Has fewer than </a:t>
            </a:r>
            <a:r>
              <a:rPr lang="en-US" altLang="en-US" sz="2000" dirty="0" err="1" smtClean="0"/>
              <a:t>MinPts</a:t>
            </a:r>
            <a:r>
              <a:rPr lang="en-US" altLang="en-US" sz="2000" dirty="0" smtClean="0"/>
              <a:t> within Eps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but is in the neighborhood of a core point</a:t>
            </a:r>
            <a:endParaRPr lang="en-US" altLang="en-US" sz="2000" dirty="0"/>
          </a:p>
          <a:p>
            <a:pPr marL="4826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noise point</a:t>
            </a:r>
            <a:endParaRPr lang="en-US" altLang="en-US" sz="2000" dirty="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is any point that is not a core point or a border point.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US" alt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990600" y="3962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5" name="VISIO" r:id="rId3" imgW="2747671" imgH="1960706" progId="Visio.Drawing.6">
                  <p:embed/>
                </p:oleObj>
              </mc:Choice>
              <mc:Fallback>
                <p:oleObj name="VISIO" r:id="rId3" imgW="2747671" imgH="196070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914400" y="1447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6" name="VISIO" r:id="rId5" imgW="2756614" imgH="1795265" progId="Visio.Drawing.6">
                  <p:embed/>
                </p:oleObj>
              </mc:Choice>
              <mc:Fallback>
                <p:oleObj name="VISIO" r:id="rId5" imgW="2756614" imgH="179526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400675" y="1066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7" name="VISIO" r:id="rId7" imgW="1379425" imgH="1779615" progId="Visio.Drawing.6">
                  <p:embed/>
                </p:oleObj>
              </mc:Choice>
              <mc:Fallback>
                <p:oleObj name="VISIO" r:id="rId7" imgW="1379425" imgH="1779615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066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400675" y="3657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8" name="VISIO" r:id="rId9" imgW="1471089" imgH="1761729" progId="Visio.Drawing.6">
                  <p:embed/>
                </p:oleObj>
              </mc:Choice>
              <mc:Fallback>
                <p:oleObj name="VISIO" r:id="rId9" imgW="1471089" imgH="1761729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657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14400" y="3200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Traditional Hierarchical Clustering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5791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Non-traditional Hierarchical Clustering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00600" y="5791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Non-traditional Dendrogram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00600" y="3200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Traditional Dendrogram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DBSCAN: Core, Border, and Noise Points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2000" y="9906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DBSCAN Algorithm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Eliminate noise points</a:t>
            </a:r>
          </a:p>
          <a:p>
            <a:r>
              <a:rPr lang="en-US" altLang="en-US" dirty="0" smtClean="0"/>
              <a:t>Perform clustering on the remaining points</a:t>
            </a:r>
            <a:endParaRPr lang="en-US" altLang="en-US" dirty="0"/>
          </a:p>
          <a:p>
            <a:r>
              <a:rPr lang="en-US" altLang="en-US" dirty="0" smtClean="0"/>
              <a:t>“Rough” </a:t>
            </a:r>
            <a:r>
              <a:rPr lang="en-US" altLang="en-US" dirty="0" err="1" smtClean="0"/>
              <a:t>pseudocode</a:t>
            </a:r>
            <a:r>
              <a:rPr lang="en-US" altLang="en-US" dirty="0" smtClean="0"/>
              <a:t>—missing some details</a:t>
            </a:r>
          </a:p>
        </p:txBody>
      </p:sp>
      <p:pic>
        <p:nvPicPr>
          <p:cNvPr id="8294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774885"/>
            <a:ext cx="6553200" cy="3503678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DBSCAN: Core, Border and Noise Points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257800" y="51054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Point types: </a:t>
            </a:r>
            <a:r>
              <a:rPr lang="en-US" altLang="en-US" sz="1800">
                <a:solidFill>
                  <a:schemeClr val="hlink"/>
                </a:solidFill>
              </a:rPr>
              <a:t>core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003399"/>
                </a:solidFill>
              </a:rPr>
              <a:t>border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743200" y="59436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Eps = 10, MinPts = 4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When DBSCAN Works Well</a:t>
            </a:r>
          </a:p>
        </p:txBody>
      </p:sp>
      <p:pic>
        <p:nvPicPr>
          <p:cNvPr id="84995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6" name="Text Box 2052"/>
          <p:cNvSpPr txBox="1">
            <a:spLocks noChangeArrowheads="1"/>
          </p:cNvSpPr>
          <p:nvPr/>
        </p:nvSpPr>
        <p:spPr bwMode="auto">
          <a:xfrm>
            <a:off x="990600" y="44338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4271963" y="1004888"/>
            <a:ext cx="4872037" cy="3871912"/>
            <a:chOff x="2691" y="633"/>
            <a:chExt cx="3069" cy="2439"/>
          </a:xfrm>
        </p:grpSpPr>
        <p:pic>
          <p:nvPicPr>
            <p:cNvPr id="84999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000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9600" y="5392738"/>
            <a:ext cx="6629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Can handle clusters of different shapes and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When DBSCAN Does NOT Work Well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6021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4648200" y="106680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3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3363913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4800600" y="33528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  <a:cs typeface="Times New Roman" charset="0"/>
              </a:rPr>
              <a:t>(MinPts=4, Eps=9.75).</a:t>
            </a:r>
            <a:r>
              <a:rPr lang="en-US" altLang="en-US" sz="900" b="0">
                <a:latin typeface="Times New Roman" charset="0"/>
              </a:rPr>
              <a:t> 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4724400" y="373380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4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3639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4724400" y="60198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  <a:cs typeface="Times New Roman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High-dimensional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DBSCAN: Determining EPS and MinPts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  <a:noFill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smtClean="0"/>
              <a:t>Idea is that for points in a cluster, their k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nearest neighbors are at roughly the same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smtClean="0"/>
              <a:t>Noise points have the k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nearest neighbor at farther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smtClean="0"/>
              <a:t>So, plot sorted distance of every point to its k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nearest neighbor</a:t>
            </a:r>
            <a:endParaRPr lang="en-US" altLang="en-US" smtClean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Cluster Evaluation</a:t>
            </a:r>
          </a:p>
        </p:txBody>
      </p:sp>
      <p:sp>
        <p:nvSpPr>
          <p:cNvPr id="8806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Section 8.5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Validity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For supervised classification we have a variety of measures to evaluate how good our model is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Accuracy, precision, recall</a:t>
            </a:r>
          </a:p>
          <a:p>
            <a:pPr lvl="1">
              <a:lnSpc>
                <a:spcPct val="80000"/>
              </a:lnSpc>
            </a:pPr>
            <a:endParaRPr lang="en-US" altLang="en-US" sz="2000" smtClean="0"/>
          </a:p>
          <a:p>
            <a:pPr>
              <a:lnSpc>
                <a:spcPct val="80000"/>
              </a:lnSpc>
            </a:pPr>
            <a:r>
              <a:rPr lang="en-US" altLang="en-US" sz="2400" smtClean="0"/>
              <a:t>For cluster analysis, the analogous question is how to evaluate the “goodness” of the resulting clusters?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400" smtClean="0"/>
              <a:t>But “clusters are in the eye of the beholder”! 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400" smtClean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To compare clustering algorithms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To compare two sets of clusters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To compare two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Clusters found in Random Data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3657600"/>
            <a:ext cx="4113213" cy="2743200"/>
            <a:chOff x="96" y="2304"/>
            <a:chExt cx="2591" cy="1728"/>
          </a:xfrm>
        </p:grpSpPr>
        <p:pic>
          <p:nvPicPr>
            <p:cNvPr id="901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125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990600"/>
            <a:ext cx="4341812" cy="2743200"/>
            <a:chOff x="2593" y="624"/>
            <a:chExt cx="2735" cy="1728"/>
          </a:xfrm>
        </p:grpSpPr>
        <p:pic>
          <p:nvPicPr>
            <p:cNvPr id="9012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123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3657600"/>
            <a:ext cx="4646612" cy="2743200"/>
            <a:chOff x="2593" y="2304"/>
            <a:chExt cx="2927" cy="1728"/>
          </a:xfrm>
        </p:grpSpPr>
        <p:pic>
          <p:nvPicPr>
            <p:cNvPr id="9012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121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7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Complete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dirty="0" smtClean="0"/>
              <a:t>Determining the</a:t>
            </a:r>
            <a:r>
              <a:rPr lang="en-US" altLang="en-US" sz="2000" dirty="0" smtClean="0">
                <a:solidFill>
                  <a:srgbClr val="FF9900"/>
                </a:solidFill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clustering tendency</a:t>
            </a:r>
            <a:r>
              <a:rPr lang="en-US" altLang="en-US" sz="2000" dirty="0" smtClean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dirty="0" smtClean="0"/>
              <a:t>Comparing the results of a cluster analysis to externally known results, e.g., to </a:t>
            </a:r>
            <a:r>
              <a:rPr lang="en-US" altLang="en-US" sz="2000" dirty="0" smtClean="0">
                <a:solidFill>
                  <a:srgbClr val="FF0000"/>
                </a:solidFill>
              </a:rPr>
              <a:t>externally</a:t>
            </a:r>
            <a:r>
              <a:rPr lang="en-US" altLang="en-US" sz="2000" dirty="0" smtClean="0"/>
              <a:t> given class labels.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dirty="0" smtClean="0"/>
              <a:t>Evaluating how well the results of a cluster analysis fit the data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without</a:t>
            </a:r>
            <a:r>
              <a:rPr lang="en-US" altLang="en-US" sz="2000" dirty="0" smtClean="0">
                <a:solidFill>
                  <a:srgbClr val="FF0000"/>
                </a:solidFill>
              </a:rPr>
              <a:t> reference to external </a:t>
            </a:r>
            <a:r>
              <a:rPr lang="en-US" altLang="en-US" sz="2000" dirty="0" smtClean="0"/>
              <a:t>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altLang="en-US" sz="1800" dirty="0" smtClean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dirty="0" smtClean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dirty="0" smtClean="0"/>
              <a:t>Determining the ‘correct’ number of clusters.</a:t>
            </a:r>
          </a:p>
          <a:p>
            <a:pPr marL="533400" indent="-533400"/>
            <a:endParaRPr lang="en-US" altLang="en-US" sz="2000" dirty="0" smtClean="0"/>
          </a:p>
          <a:p>
            <a:pPr marL="533400" indent="-533400">
              <a:buFont typeface="Monotype Sorts" pitchFamily="2" charset="2"/>
              <a:buNone/>
            </a:pPr>
            <a:r>
              <a:rPr lang="en-US" altLang="en-US" sz="2400" dirty="0" smtClean="0"/>
              <a:t>	</a:t>
            </a:r>
            <a:r>
              <a:rPr lang="en-US" altLang="en-US" sz="2000" dirty="0" smtClean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altLang="en-US" sz="2000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Different Aspects of Cluster Validation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Other Distinctions Between Sets of Clusters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Exclusive versus 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In non-exclusive clusterings, points may belong to multiple clusters.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Can represent multiple classes or ‘border’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Fuzzy versus non-fuzzy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In fuzzy clustering, a point belongs to every cluster with some weight between 0 and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Weights must sum to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Probabilistic clustering 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Partial versus 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In some cases, we only want to cluster some of the data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Heterogeneous versus homogeneous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Cluster of widely different sizes, shapes, and densities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200" dirty="0" smtClean="0"/>
              <a:t>Numerical measures that are applied to judge various aspects of cluster validity:</a:t>
            </a:r>
          </a:p>
          <a:p>
            <a:pPr marL="742950" lvl="1" indent="-285750"/>
            <a:r>
              <a:rPr lang="en-US" altLang="en-US" sz="2000" dirty="0" smtClean="0">
                <a:solidFill>
                  <a:srgbClr val="FF0000"/>
                </a:solidFill>
              </a:rPr>
              <a:t>External Index:</a:t>
            </a:r>
            <a:r>
              <a:rPr lang="en-US" altLang="en-US" sz="2000" dirty="0" smtClean="0"/>
              <a:t> Used to measure the extent to which cluster labels match externally supplied class labels.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 smtClean="0"/>
              <a:t>Entropy </a:t>
            </a:r>
          </a:p>
          <a:p>
            <a:pPr marL="742950" lvl="1" indent="-285750"/>
            <a:r>
              <a:rPr lang="en-US" altLang="en-US" sz="2000" dirty="0" smtClean="0">
                <a:solidFill>
                  <a:srgbClr val="FF0000"/>
                </a:solidFill>
              </a:rPr>
              <a:t>Internal Index:</a:t>
            </a:r>
            <a:r>
              <a:rPr lang="en-US" altLang="en-US" sz="2000" dirty="0" smtClean="0"/>
              <a:t>  Used to measure the goodness of a clustering structure </a:t>
            </a:r>
            <a:r>
              <a:rPr lang="en-US" altLang="en-US" sz="2000" i="1" dirty="0" smtClean="0"/>
              <a:t>without</a:t>
            </a:r>
            <a:r>
              <a:rPr lang="en-US" altLang="en-US" sz="2000" dirty="0" smtClean="0"/>
              <a:t> respect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 smtClean="0"/>
              <a:t>Sum of Squared Error (SSE)</a:t>
            </a:r>
          </a:p>
          <a:p>
            <a:pPr marL="742950" lvl="1" indent="-285750"/>
            <a:r>
              <a:rPr lang="en-US" altLang="en-US" sz="2000" dirty="0" smtClean="0">
                <a:solidFill>
                  <a:srgbClr val="FF0000"/>
                </a:solidFill>
              </a:rPr>
              <a:t>Relative Index:</a:t>
            </a:r>
            <a:r>
              <a:rPr lang="en-US" altLang="en-US" sz="2000" dirty="0" smtClean="0"/>
              <a:t> Used to compare two different </a:t>
            </a:r>
            <a:r>
              <a:rPr lang="en-US" altLang="en-US" sz="2000" dirty="0" err="1" smtClean="0"/>
              <a:t>clusterings</a:t>
            </a:r>
            <a:r>
              <a:rPr lang="en-US" altLang="en-US" sz="2000" dirty="0" smtClean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 smtClean="0"/>
              <a:t>Often an external or internal index is used for this function, e.g., SSE or entropy</a:t>
            </a:r>
          </a:p>
          <a:p>
            <a:pPr marL="342900" indent="-342900"/>
            <a:r>
              <a:rPr lang="en-US" altLang="en-US" sz="2200" dirty="0" smtClean="0"/>
              <a:t>Sometimes these are referred to as </a:t>
            </a:r>
            <a:r>
              <a:rPr lang="en-US" altLang="en-US" sz="2200" dirty="0" smtClean="0">
                <a:solidFill>
                  <a:srgbClr val="FF0000"/>
                </a:solidFill>
              </a:rPr>
              <a:t>criteria</a:t>
            </a:r>
            <a:r>
              <a:rPr lang="en-US" altLang="en-US" sz="2200" dirty="0" smtClean="0"/>
              <a:t> instead of </a:t>
            </a:r>
            <a:r>
              <a:rPr lang="en-US" altLang="en-US" sz="2200" dirty="0" smtClean="0">
                <a:solidFill>
                  <a:srgbClr val="FF0000"/>
                </a:solidFill>
              </a:rPr>
              <a:t>indices</a:t>
            </a:r>
          </a:p>
          <a:p>
            <a:pPr marL="742950" lvl="1" indent="-285750"/>
            <a:r>
              <a:rPr lang="en-US" altLang="en-US" sz="1800" dirty="0" smtClean="0"/>
              <a:t>However, sometimes criterion is the general strategy and index is the numerical measure that implements the criterion.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Measures of Cluster Validity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[internal]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Cohesion and Separation (8.5.2)</a:t>
            </a:r>
          </a:p>
          <a:p>
            <a:pPr lvl="1"/>
            <a:r>
              <a:rPr lang="en-US" dirty="0" smtClean="0"/>
              <a:t>Proximity Matrix (8.5.3)</a:t>
            </a:r>
          </a:p>
          <a:p>
            <a:pPr lvl="1"/>
            <a:r>
              <a:rPr lang="en-US" dirty="0" smtClean="0"/>
              <a:t>Hierarchical Clustering (8.5.4)</a:t>
            </a:r>
          </a:p>
          <a:p>
            <a:r>
              <a:rPr lang="en-US" dirty="0" smtClean="0"/>
              <a:t>Supervised [external] (8.5.7)</a:t>
            </a:r>
          </a:p>
          <a:p>
            <a:r>
              <a:rPr lang="en-US" dirty="0" smtClean="0"/>
              <a:t>Number of Clusters (8.5.5)</a:t>
            </a:r>
          </a:p>
          <a:p>
            <a:r>
              <a:rPr lang="en-US" dirty="0" smtClean="0"/>
              <a:t>Clustering Tendency (8.5.6)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778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400" dirty="0" smtClean="0"/>
              <a:t>Clusters in more complicated figures aren’t well separated</a:t>
            </a:r>
          </a:p>
          <a:p>
            <a:pPr marL="342900" indent="-342900"/>
            <a:r>
              <a:rPr lang="en-US" altLang="en-US" sz="2200" dirty="0" smtClean="0"/>
              <a:t>Internal Index</a:t>
            </a:r>
          </a:p>
          <a:p>
            <a:pPr marL="850900" lvl="1"/>
            <a:r>
              <a:rPr lang="en-US" altLang="en-US" sz="1800" dirty="0" smtClean="0"/>
              <a:t>Used to measure the goodness of a clustering structure without respect to external information</a:t>
            </a:r>
          </a:p>
          <a:p>
            <a:pPr marL="742950" lvl="1" indent="-285750"/>
            <a:r>
              <a:rPr lang="en-US" altLang="en-US" sz="2000" dirty="0" smtClean="0"/>
              <a:t>SSE</a:t>
            </a:r>
          </a:p>
          <a:p>
            <a:pPr marL="342900" indent="-342900"/>
            <a:r>
              <a:rPr lang="en-US" altLang="en-US" sz="2400" dirty="0" smtClean="0"/>
              <a:t>SSE is good for comparing two </a:t>
            </a:r>
            <a:r>
              <a:rPr lang="en-US" altLang="en-US" sz="2400" dirty="0" err="1" smtClean="0"/>
              <a:t>clusterings</a:t>
            </a:r>
            <a:r>
              <a:rPr lang="en-US" altLang="en-US" sz="2400" dirty="0" smtClean="0"/>
              <a:t> or two clusters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Internal Measures: SSE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533400" indent="-533400"/>
            <a:r>
              <a:rPr lang="en-US" altLang="en-US" sz="2400" dirty="0" smtClean="0"/>
              <a:t>Need a framework to interpret any measure. </a:t>
            </a:r>
          </a:p>
          <a:p>
            <a:pPr marL="990600" lvl="1" indent="-533400"/>
            <a:r>
              <a:rPr lang="en-US" altLang="en-US" sz="1800" dirty="0" smtClean="0"/>
              <a:t>For example, if our measure of evaluation has the value, 10, is that good, fair, or poor?</a:t>
            </a:r>
          </a:p>
          <a:p>
            <a:pPr marL="533400" indent="-533400"/>
            <a:r>
              <a:rPr lang="en-US" altLang="en-US" sz="2400" dirty="0" smtClean="0"/>
              <a:t>Statistics provide a framework for cluster validity</a:t>
            </a:r>
          </a:p>
          <a:p>
            <a:pPr marL="990600" lvl="1" indent="-533400"/>
            <a:r>
              <a:rPr lang="en-US" altLang="en-US" sz="1800" dirty="0" smtClean="0"/>
              <a:t>The more “atypical” a clustering result is, the more likely it represents valid structure in the data</a:t>
            </a:r>
          </a:p>
          <a:p>
            <a:pPr marL="990600" lvl="1" indent="-533400"/>
            <a:r>
              <a:rPr lang="en-US" altLang="en-US" sz="1800" dirty="0" smtClean="0"/>
              <a:t>Can compare the values of an index that result from random data or </a:t>
            </a:r>
            <a:r>
              <a:rPr lang="en-US" altLang="en-US" sz="1800" dirty="0" err="1" smtClean="0"/>
              <a:t>clusterings</a:t>
            </a:r>
            <a:r>
              <a:rPr lang="en-US" altLang="en-US" sz="1800" dirty="0" smtClean="0"/>
              <a:t> to those of a clustering result.</a:t>
            </a:r>
          </a:p>
          <a:p>
            <a:pPr marL="1371600" lvl="2" indent="-457200"/>
            <a:r>
              <a:rPr lang="en-US" altLang="en-US" sz="1600" dirty="0" smtClean="0"/>
              <a:t>If the value of the index is unlikely, then the cluster results are valid</a:t>
            </a:r>
          </a:p>
          <a:p>
            <a:pPr marL="990600" lvl="1" indent="-533400"/>
            <a:r>
              <a:rPr lang="en-US" altLang="en-US" sz="1800" dirty="0" smtClean="0"/>
              <a:t>These approaches are more complicated and harder to understand.</a:t>
            </a:r>
          </a:p>
          <a:p>
            <a:pPr marL="533400" indent="-533400"/>
            <a:r>
              <a:rPr lang="en-US" altLang="en-US" sz="2400" dirty="0" smtClean="0"/>
              <a:t>For comparing the results of two different sets of cluster analyses, a framework is less necessary.</a:t>
            </a:r>
          </a:p>
          <a:p>
            <a:pPr marL="990600" lvl="1" indent="-533400"/>
            <a:r>
              <a:rPr lang="en-US" altLang="en-US" sz="1800" dirty="0" smtClean="0"/>
              <a:t>However, there is the question of whether the difference between two index values is significant</a:t>
            </a:r>
          </a:p>
          <a:p>
            <a:pPr marL="533400" indent="-533400"/>
            <a:endParaRPr lang="en-US" altLang="en-US" sz="2000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Framework for Cluster Validity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3200" smtClean="0"/>
              <a:t>Example</a:t>
            </a:r>
          </a:p>
          <a:p>
            <a:pPr marL="742950" lvl="1" indent="-285750"/>
            <a:r>
              <a:rPr lang="en-US" altLang="en-US" sz="2000" smtClean="0"/>
              <a:t>Compare SSE of 0.005 against three clusters in random data</a:t>
            </a:r>
          </a:p>
          <a:p>
            <a:pPr marL="742950" lvl="1" indent="-285750"/>
            <a:r>
              <a:rPr lang="en-US" altLang="en-US" sz="2000" smtClean="0"/>
              <a:t>Histogram shows SSE of three clusters in 500 sets of random data points of size 100 distributed over the range 0.2 – 0.8 for x and y values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Statistical Framework for SSE</a:t>
            </a:r>
            <a:endParaRPr lang="en-US" altLang="en-US" smtClean="0"/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457200" y="3200400"/>
            <a:ext cx="7848600" cy="3124200"/>
            <a:chOff x="288" y="1488"/>
            <a:chExt cx="4944" cy="1968"/>
          </a:xfrm>
        </p:grpSpPr>
        <p:pic>
          <p:nvPicPr>
            <p:cNvPr id="1034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Cluster Cohesion</a:t>
            </a:r>
            <a:r>
              <a:rPr lang="en-US" altLang="en-US" dirty="0" smtClean="0">
                <a:solidFill>
                  <a:srgbClr val="FF9900"/>
                </a:solidFill>
              </a:rPr>
              <a:t>:</a:t>
            </a:r>
            <a:r>
              <a:rPr lang="en-US" altLang="en-US" dirty="0" smtClean="0"/>
              <a:t> Measures how closely related are objects in a cluster</a:t>
            </a:r>
          </a:p>
          <a:p>
            <a:pPr marL="742950" lvl="1" indent="-285750"/>
            <a:r>
              <a:rPr lang="en-US" altLang="en-US" sz="2000" dirty="0" smtClean="0"/>
              <a:t>Example: SSE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Cluster Separation</a:t>
            </a:r>
            <a:r>
              <a:rPr lang="en-US" altLang="en-US" dirty="0" smtClean="0"/>
              <a:t>: Measure how distinct or well-separated a cluster is from other clusters</a:t>
            </a:r>
          </a:p>
          <a:p>
            <a:pPr marL="342900" indent="-342900"/>
            <a:r>
              <a:rPr lang="en-US" altLang="en-US" sz="2400" dirty="0" smtClean="0"/>
              <a:t>Example: Squared Error </a:t>
            </a:r>
            <a:r>
              <a:rPr lang="en-US" altLang="en-US" sz="1600" dirty="0" smtClean="0"/>
              <a:t>[simplified notation for one dimension]</a:t>
            </a:r>
          </a:p>
          <a:p>
            <a:pPr marL="742950" lvl="1" indent="-285750"/>
            <a:r>
              <a:rPr lang="en-US" altLang="en-US" sz="2000" dirty="0" smtClean="0"/>
              <a:t>Cohesion is measured by the within cluster sum of squares (SSE)</a:t>
            </a:r>
          </a:p>
          <a:p>
            <a:pPr marL="742950" lvl="1" indent="-285750"/>
            <a:endParaRPr lang="en-US" altLang="en-US" sz="2000" dirty="0" smtClean="0"/>
          </a:p>
          <a:p>
            <a:pPr marL="742950" lvl="1" indent="-285750"/>
            <a:endParaRPr lang="en-US" altLang="en-US" sz="2000" dirty="0" smtClean="0"/>
          </a:p>
          <a:p>
            <a:pPr marL="742950" lvl="1" indent="-285750"/>
            <a:r>
              <a:rPr lang="en-US" altLang="en-US" sz="2000" dirty="0" smtClean="0"/>
              <a:t>Separation is measured by the between cluster sum of squares</a:t>
            </a:r>
          </a:p>
          <a:p>
            <a:pPr marL="742950" lvl="1" indent="-285750"/>
            <a:endParaRPr lang="en-US" altLang="en-US" sz="2000" dirty="0" smtClean="0"/>
          </a:p>
          <a:p>
            <a:pPr marL="1143000" lvl="2" indent="-228600"/>
            <a:endParaRPr lang="en-US" altLang="en-US" sz="1800" dirty="0" smtClean="0"/>
          </a:p>
          <a:p>
            <a:pPr lvl="3"/>
            <a:r>
              <a:rPr lang="en-US" altLang="en-US" sz="1800" dirty="0" smtClean="0"/>
              <a:t>Where |C</a:t>
            </a:r>
            <a:r>
              <a:rPr lang="en-US" altLang="en-US" sz="1800" baseline="-25000" dirty="0" smtClean="0"/>
              <a:t>i</a:t>
            </a:r>
            <a:r>
              <a:rPr lang="en-US" altLang="en-US" sz="1800" dirty="0" smtClean="0"/>
              <a:t>| is the size of cluster 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 , </a:t>
            </a:r>
            <a:r>
              <a:rPr lang="en-US" altLang="en-US" sz="1800" i="1" dirty="0" smtClean="0"/>
              <a:t>m</a:t>
            </a:r>
            <a:r>
              <a:rPr lang="en-US" altLang="en-US" sz="1800" dirty="0" smtClean="0"/>
              <a:t> is the centroid of all data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Internal Measures: Cohesion and Separation</a:t>
            </a: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65244"/>
              </p:ext>
            </p:extLst>
          </p:nvPr>
        </p:nvGraphicFramePr>
        <p:xfrm>
          <a:off x="1690688" y="3908425"/>
          <a:ext cx="3263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2" name="Equation" r:id="rId3" imgW="1371600" imgH="368280" progId="Equation.3">
                  <p:embed/>
                </p:oleObj>
              </mc:Choice>
              <mc:Fallback>
                <p:oleObj name="Equation" r:id="rId3" imgW="137160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08425"/>
                        <a:ext cx="3263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17642"/>
              </p:ext>
            </p:extLst>
          </p:nvPr>
        </p:nvGraphicFramePr>
        <p:xfrm>
          <a:off x="1644650" y="5356225"/>
          <a:ext cx="32924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3" name="Equation" r:id="rId5" imgW="1384200" imgH="342720" progId="Equation.3">
                  <p:embed/>
                </p:oleObj>
              </mc:Choice>
              <mc:Fallback>
                <p:oleObj name="Equation" r:id="rId5" imgW="138420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5356225"/>
                        <a:ext cx="32924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Internal Measures: Cohesion and Separation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7086600" cy="5029200"/>
          </a:xfrm>
        </p:spPr>
        <p:txBody>
          <a:bodyPr/>
          <a:lstStyle/>
          <a:p>
            <a:r>
              <a:rPr lang="en-US" altLang="en-US" sz="2400" dirty="0" smtClean="0"/>
              <a:t>Example</a:t>
            </a:r>
            <a:r>
              <a:rPr lang="en-US" altLang="en-US" sz="2400" dirty="0"/>
              <a:t>: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SSE + SSB = TSS (a constant) [proof: p540]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914400" y="2681288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914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2438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962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486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7010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62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286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3810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5334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68580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838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2362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3" name="Oval 17"/>
          <p:cNvSpPr>
            <a:spLocks noChangeArrowheads="1"/>
          </p:cNvSpPr>
          <p:nvPr/>
        </p:nvSpPr>
        <p:spPr bwMode="auto">
          <a:xfrm>
            <a:off x="5410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4" name="Oval 18"/>
          <p:cNvSpPr>
            <a:spLocks noChangeArrowheads="1"/>
          </p:cNvSpPr>
          <p:nvPr/>
        </p:nvSpPr>
        <p:spPr bwMode="auto">
          <a:xfrm>
            <a:off x="6934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1371600" y="233045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6096000" y="233045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3733800" y="233045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1371600" y="2757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m</a:t>
            </a:r>
            <a:r>
              <a:rPr lang="en-US" altLang="en-US" sz="1800" baseline="-25000"/>
              <a:t>1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6096000" y="2757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m</a:t>
            </a:r>
            <a:r>
              <a:rPr lang="en-US" altLang="en-US" sz="1800" baseline="-25000"/>
              <a:t>2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3810000" y="2071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m</a:t>
            </a:r>
            <a:endParaRPr lang="en-US" altLang="en-US" sz="1800" baseline="-25000"/>
          </a:p>
        </p:txBody>
      </p:sp>
      <p:graphicFrame>
        <p:nvGraphicFramePr>
          <p:cNvPr id="106521" name="Object 2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5659521"/>
              </p:ext>
            </p:extLst>
          </p:nvPr>
        </p:nvGraphicFramePr>
        <p:xfrm>
          <a:off x="2725738" y="5029200"/>
          <a:ext cx="574992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9" name="Equation" r:id="rId3" imgW="3225600" imgH="685800" progId="Equation.3">
                  <p:embed/>
                </p:oleObj>
              </mc:Choice>
              <mc:Fallback>
                <p:oleObj name="Equation" r:id="rId3" imgW="3225600" imgH="685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5029200"/>
                        <a:ext cx="574992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381000" y="5029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K=2 clusters:</a:t>
            </a:r>
          </a:p>
        </p:txBody>
      </p:sp>
      <p:graphicFrame>
        <p:nvGraphicFramePr>
          <p:cNvPr id="1065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96438"/>
              </p:ext>
            </p:extLst>
          </p:nvPr>
        </p:nvGraphicFramePr>
        <p:xfrm>
          <a:off x="2746375" y="3502025"/>
          <a:ext cx="51212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0" name="Equation" r:id="rId5" imgW="2869920" imgH="685800" progId="Equation.3">
                  <p:embed/>
                </p:oleObj>
              </mc:Choice>
              <mc:Fallback>
                <p:oleObj name="Equation" r:id="rId5" imgW="2869920" imgH="685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502025"/>
                        <a:ext cx="51212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381000" y="349885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K=1 cluster: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sz="2200" dirty="0" smtClean="0"/>
              <a:t>A </a:t>
            </a:r>
            <a:r>
              <a:rPr lang="en-US" altLang="en-US" sz="2200" i="1" dirty="0" smtClean="0"/>
              <a:t>proximity graph based approach </a:t>
            </a:r>
            <a:r>
              <a:rPr lang="en-US" altLang="en-US" sz="2200" dirty="0" smtClean="0"/>
              <a:t>can also be used for cohesion and separation.</a:t>
            </a:r>
          </a:p>
          <a:p>
            <a:pPr marL="742950" lvl="1" indent="-285750"/>
            <a:r>
              <a:rPr lang="en-US" altLang="en-US" sz="1800" dirty="0" smtClean="0"/>
              <a:t>Cluster cohesion is the sum of the weight of all links within a cluster.</a:t>
            </a:r>
          </a:p>
          <a:p>
            <a:pPr marL="742950" lvl="1" indent="-285750"/>
            <a:r>
              <a:rPr lang="en-US" altLang="en-US" sz="1800" dirty="0" smtClean="0"/>
              <a:t>Cluster separation is the sum of the weights between nodes in the cluster and nodes outside the cluster.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Internal Measures: Cohesion and Separation</a:t>
            </a:r>
          </a:p>
        </p:txBody>
      </p:sp>
      <p:sp>
        <p:nvSpPr>
          <p:cNvPr id="107524" name="Freeform 4" descr="5%"/>
          <p:cNvSpPr>
            <a:spLocks/>
          </p:cNvSpPr>
          <p:nvPr/>
        </p:nvSpPr>
        <p:spPr bwMode="auto">
          <a:xfrm rot="-5400000">
            <a:off x="3663157" y="3575843"/>
            <a:ext cx="1828800" cy="1382713"/>
          </a:xfrm>
          <a:custGeom>
            <a:avLst/>
            <a:gdLst>
              <a:gd name="T0" fmla="*/ 1324198 w 598"/>
              <a:gd name="T1" fmla="*/ 146330 h 652"/>
              <a:gd name="T2" fmla="*/ 758432 w 598"/>
              <a:gd name="T3" fmla="*/ 0 h 652"/>
              <a:gd name="T4" fmla="*/ 464845 w 598"/>
              <a:gd name="T5" fmla="*/ 72105 h 652"/>
              <a:gd name="T6" fmla="*/ 382274 w 598"/>
              <a:gd name="T7" fmla="*/ 203590 h 652"/>
              <a:gd name="T8" fmla="*/ 214074 w 598"/>
              <a:gd name="T9" fmla="*/ 364765 h 652"/>
              <a:gd name="T10" fmla="*/ 149852 w 598"/>
              <a:gd name="T11" fmla="*/ 377489 h 652"/>
              <a:gd name="T12" fmla="*/ 88688 w 598"/>
              <a:gd name="T13" fmla="*/ 466560 h 652"/>
              <a:gd name="T14" fmla="*/ 45873 w 598"/>
              <a:gd name="T15" fmla="*/ 553509 h 652"/>
              <a:gd name="T16" fmla="*/ 88688 w 598"/>
              <a:gd name="T17" fmla="*/ 814359 h 652"/>
              <a:gd name="T18" fmla="*/ 296645 w 598"/>
              <a:gd name="T19" fmla="*/ 873739 h 652"/>
              <a:gd name="T20" fmla="*/ 235481 w 598"/>
              <a:gd name="T21" fmla="*/ 1032793 h 652"/>
              <a:gd name="T22" fmla="*/ 318052 w 598"/>
              <a:gd name="T23" fmla="*/ 1308488 h 652"/>
              <a:gd name="T24" fmla="*/ 507660 w 598"/>
              <a:gd name="T25" fmla="*/ 1367868 h 652"/>
              <a:gd name="T26" fmla="*/ 568824 w 598"/>
              <a:gd name="T27" fmla="*/ 1382713 h 652"/>
              <a:gd name="T28" fmla="*/ 737025 w 598"/>
              <a:gd name="T29" fmla="*/ 1280918 h 652"/>
              <a:gd name="T30" fmla="*/ 1073426 w 598"/>
              <a:gd name="T31" fmla="*/ 1382713 h 652"/>
              <a:gd name="T32" fmla="*/ 1367013 w 598"/>
              <a:gd name="T33" fmla="*/ 1251228 h 652"/>
              <a:gd name="T34" fmla="*/ 1596377 w 598"/>
              <a:gd name="T35" fmla="*/ 1149433 h 652"/>
              <a:gd name="T36" fmla="*/ 1743171 w 598"/>
              <a:gd name="T37" fmla="*/ 945844 h 652"/>
              <a:gd name="T38" fmla="*/ 1639192 w 598"/>
              <a:gd name="T39" fmla="*/ 829204 h 652"/>
              <a:gd name="T40" fmla="*/ 1721763 w 598"/>
              <a:gd name="T41" fmla="*/ 742254 h 652"/>
              <a:gd name="T42" fmla="*/ 1828800 w 598"/>
              <a:gd name="T43" fmla="*/ 610769 h 652"/>
              <a:gd name="T44" fmla="*/ 1785985 w 598"/>
              <a:gd name="T45" fmla="*/ 407179 h 652"/>
              <a:gd name="T46" fmla="*/ 1367013 w 598"/>
              <a:gd name="T47" fmla="*/ 203590 h 652"/>
              <a:gd name="T48" fmla="*/ 1324198 w 598"/>
              <a:gd name="T49" fmla="*/ 14633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" name="Oval 5"/>
          <p:cNvSpPr>
            <a:spLocks noChangeArrowheads="1"/>
          </p:cNvSpPr>
          <p:nvPr/>
        </p:nvSpPr>
        <p:spPr bwMode="auto">
          <a:xfrm rot="-5400000">
            <a:off x="4953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 rot="-5400000">
            <a:off x="4876800" y="3733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 rot="-5400000">
            <a:off x="4038600" y="4191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 rot="-5400000">
            <a:off x="5103813" y="4037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9" name="Freeform 9" descr="5%"/>
          <p:cNvSpPr>
            <a:spLocks/>
          </p:cNvSpPr>
          <p:nvPr/>
        </p:nvSpPr>
        <p:spPr bwMode="auto">
          <a:xfrm rot="5400000" flipV="1">
            <a:off x="6553200" y="3429000"/>
            <a:ext cx="1828800" cy="1676400"/>
          </a:xfrm>
          <a:custGeom>
            <a:avLst/>
            <a:gdLst>
              <a:gd name="T0" fmla="*/ 1324198 w 598"/>
              <a:gd name="T1" fmla="*/ 177410 h 652"/>
              <a:gd name="T2" fmla="*/ 758432 w 598"/>
              <a:gd name="T3" fmla="*/ 0 h 652"/>
              <a:gd name="T4" fmla="*/ 464845 w 598"/>
              <a:gd name="T5" fmla="*/ 87420 h 652"/>
              <a:gd name="T6" fmla="*/ 382274 w 598"/>
              <a:gd name="T7" fmla="*/ 246832 h 652"/>
              <a:gd name="T8" fmla="*/ 214074 w 598"/>
              <a:gd name="T9" fmla="*/ 442240 h 652"/>
              <a:gd name="T10" fmla="*/ 149852 w 598"/>
              <a:gd name="T11" fmla="*/ 457667 h 652"/>
              <a:gd name="T12" fmla="*/ 88688 w 598"/>
              <a:gd name="T13" fmla="*/ 565656 h 652"/>
              <a:gd name="T14" fmla="*/ 45873 w 598"/>
              <a:gd name="T15" fmla="*/ 671074 h 652"/>
              <a:gd name="T16" fmla="*/ 88688 w 598"/>
              <a:gd name="T17" fmla="*/ 987328 h 652"/>
              <a:gd name="T18" fmla="*/ 296645 w 598"/>
              <a:gd name="T19" fmla="*/ 1059320 h 652"/>
              <a:gd name="T20" fmla="*/ 235481 w 598"/>
              <a:gd name="T21" fmla="*/ 1252158 h 652"/>
              <a:gd name="T22" fmla="*/ 318052 w 598"/>
              <a:gd name="T23" fmla="*/ 1586409 h 652"/>
              <a:gd name="T24" fmla="*/ 507660 w 598"/>
              <a:gd name="T25" fmla="*/ 1658402 h 652"/>
              <a:gd name="T26" fmla="*/ 568824 w 598"/>
              <a:gd name="T27" fmla="*/ 1676400 h 652"/>
              <a:gd name="T28" fmla="*/ 737025 w 598"/>
              <a:gd name="T29" fmla="*/ 1552984 h 652"/>
              <a:gd name="T30" fmla="*/ 1073426 w 598"/>
              <a:gd name="T31" fmla="*/ 1676400 h 652"/>
              <a:gd name="T32" fmla="*/ 1367013 w 598"/>
              <a:gd name="T33" fmla="*/ 1516988 h 652"/>
              <a:gd name="T34" fmla="*/ 1596377 w 598"/>
              <a:gd name="T35" fmla="*/ 1393572 h 652"/>
              <a:gd name="T36" fmla="*/ 1743171 w 598"/>
              <a:gd name="T37" fmla="*/ 1146740 h 652"/>
              <a:gd name="T38" fmla="*/ 1639192 w 598"/>
              <a:gd name="T39" fmla="*/ 1005326 h 652"/>
              <a:gd name="T40" fmla="*/ 1721763 w 598"/>
              <a:gd name="T41" fmla="*/ 899908 h 652"/>
              <a:gd name="T42" fmla="*/ 1828800 w 598"/>
              <a:gd name="T43" fmla="*/ 740496 h 652"/>
              <a:gd name="T44" fmla="*/ 1785985 w 598"/>
              <a:gd name="T45" fmla="*/ 493664 h 652"/>
              <a:gd name="T46" fmla="*/ 1367013 w 598"/>
              <a:gd name="T47" fmla="*/ 246832 h 652"/>
              <a:gd name="T48" fmla="*/ 1324198 w 598"/>
              <a:gd name="T49" fmla="*/ 1774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 rot="5400000" flipV="1">
            <a:off x="80772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 rot="5400000" flipV="1">
            <a:off x="6716713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2" name="Oval 12"/>
          <p:cNvSpPr>
            <a:spLocks noChangeArrowheads="1"/>
          </p:cNvSpPr>
          <p:nvPr/>
        </p:nvSpPr>
        <p:spPr bwMode="auto">
          <a:xfrm rot="5400000" flipV="1">
            <a:off x="7239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3" name="Oval 13"/>
          <p:cNvSpPr>
            <a:spLocks noChangeArrowheads="1"/>
          </p:cNvSpPr>
          <p:nvPr/>
        </p:nvSpPr>
        <p:spPr bwMode="auto">
          <a:xfrm rot="5400000" flipV="1">
            <a:off x="72390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5029200" y="4495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5029200" y="3962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V="1">
            <a:off x="5029200" y="3581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V="1">
            <a:off x="5029200" y="3962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5181600" y="4114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 flipV="1">
            <a:off x="5181600" y="3962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 flipV="1">
            <a:off x="5181600" y="3581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V="1">
            <a:off x="5181600" y="3962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>
            <a:off x="4114800" y="4191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V="1">
            <a:off x="4114800" y="3962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V="1">
            <a:off x="4114800" y="3581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V="1">
            <a:off x="4114800" y="3962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>
            <a:off x="4953000" y="3733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4953000" y="3733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V="1">
            <a:off x="4953000" y="3581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4953000" y="3733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0" name="Freeform 30" descr="5%"/>
          <p:cNvSpPr>
            <a:spLocks/>
          </p:cNvSpPr>
          <p:nvPr/>
        </p:nvSpPr>
        <p:spPr bwMode="auto">
          <a:xfrm rot="-5400000">
            <a:off x="691357" y="3728243"/>
            <a:ext cx="1828800" cy="1382713"/>
          </a:xfrm>
          <a:custGeom>
            <a:avLst/>
            <a:gdLst>
              <a:gd name="T0" fmla="*/ 1324198 w 598"/>
              <a:gd name="T1" fmla="*/ 146330 h 652"/>
              <a:gd name="T2" fmla="*/ 758432 w 598"/>
              <a:gd name="T3" fmla="*/ 0 h 652"/>
              <a:gd name="T4" fmla="*/ 464845 w 598"/>
              <a:gd name="T5" fmla="*/ 72105 h 652"/>
              <a:gd name="T6" fmla="*/ 382274 w 598"/>
              <a:gd name="T7" fmla="*/ 203590 h 652"/>
              <a:gd name="T8" fmla="*/ 214074 w 598"/>
              <a:gd name="T9" fmla="*/ 364765 h 652"/>
              <a:gd name="T10" fmla="*/ 149852 w 598"/>
              <a:gd name="T11" fmla="*/ 377489 h 652"/>
              <a:gd name="T12" fmla="*/ 88688 w 598"/>
              <a:gd name="T13" fmla="*/ 466560 h 652"/>
              <a:gd name="T14" fmla="*/ 45873 w 598"/>
              <a:gd name="T15" fmla="*/ 553509 h 652"/>
              <a:gd name="T16" fmla="*/ 88688 w 598"/>
              <a:gd name="T17" fmla="*/ 814359 h 652"/>
              <a:gd name="T18" fmla="*/ 296645 w 598"/>
              <a:gd name="T19" fmla="*/ 873739 h 652"/>
              <a:gd name="T20" fmla="*/ 235481 w 598"/>
              <a:gd name="T21" fmla="*/ 1032793 h 652"/>
              <a:gd name="T22" fmla="*/ 318052 w 598"/>
              <a:gd name="T23" fmla="*/ 1308488 h 652"/>
              <a:gd name="T24" fmla="*/ 507660 w 598"/>
              <a:gd name="T25" fmla="*/ 1367868 h 652"/>
              <a:gd name="T26" fmla="*/ 568824 w 598"/>
              <a:gd name="T27" fmla="*/ 1382713 h 652"/>
              <a:gd name="T28" fmla="*/ 737025 w 598"/>
              <a:gd name="T29" fmla="*/ 1280918 h 652"/>
              <a:gd name="T30" fmla="*/ 1073426 w 598"/>
              <a:gd name="T31" fmla="*/ 1382713 h 652"/>
              <a:gd name="T32" fmla="*/ 1367013 w 598"/>
              <a:gd name="T33" fmla="*/ 1251228 h 652"/>
              <a:gd name="T34" fmla="*/ 1596377 w 598"/>
              <a:gd name="T35" fmla="*/ 1149433 h 652"/>
              <a:gd name="T36" fmla="*/ 1743171 w 598"/>
              <a:gd name="T37" fmla="*/ 945844 h 652"/>
              <a:gd name="T38" fmla="*/ 1639192 w 598"/>
              <a:gd name="T39" fmla="*/ 829204 h 652"/>
              <a:gd name="T40" fmla="*/ 1721763 w 598"/>
              <a:gd name="T41" fmla="*/ 742254 h 652"/>
              <a:gd name="T42" fmla="*/ 1828800 w 598"/>
              <a:gd name="T43" fmla="*/ 610769 h 652"/>
              <a:gd name="T44" fmla="*/ 1785985 w 598"/>
              <a:gd name="T45" fmla="*/ 407179 h 652"/>
              <a:gd name="T46" fmla="*/ 1367013 w 598"/>
              <a:gd name="T47" fmla="*/ 203590 h 652"/>
              <a:gd name="T48" fmla="*/ 1324198 w 598"/>
              <a:gd name="T49" fmla="*/ 14633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1" name="Oval 31"/>
          <p:cNvSpPr>
            <a:spLocks noChangeArrowheads="1"/>
          </p:cNvSpPr>
          <p:nvPr/>
        </p:nvSpPr>
        <p:spPr bwMode="auto">
          <a:xfrm rot="-5400000">
            <a:off x="1981200" y="464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 rot="-5400000">
            <a:off x="19050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3" name="Oval 33"/>
          <p:cNvSpPr>
            <a:spLocks noChangeArrowheads="1"/>
          </p:cNvSpPr>
          <p:nvPr/>
        </p:nvSpPr>
        <p:spPr bwMode="auto">
          <a:xfrm rot="-5400000">
            <a:off x="10668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4" name="Oval 34"/>
          <p:cNvSpPr>
            <a:spLocks noChangeArrowheads="1"/>
          </p:cNvSpPr>
          <p:nvPr/>
        </p:nvSpPr>
        <p:spPr bwMode="auto">
          <a:xfrm rot="-5400000">
            <a:off x="2132013" y="4189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 flipV="1">
            <a:off x="1143000" y="3962400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H="1" flipV="1">
            <a:off x="1905000" y="3962400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7" name="Line 37"/>
          <p:cNvSpPr>
            <a:spLocks noChangeShapeType="1"/>
          </p:cNvSpPr>
          <p:nvPr/>
        </p:nvSpPr>
        <p:spPr bwMode="auto">
          <a:xfrm>
            <a:off x="1143000" y="4343400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 flipH="1" flipV="1">
            <a:off x="1905000" y="3962400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Line 39"/>
          <p:cNvSpPr>
            <a:spLocks noChangeShapeType="1"/>
          </p:cNvSpPr>
          <p:nvPr/>
        </p:nvSpPr>
        <p:spPr bwMode="auto">
          <a:xfrm flipH="1">
            <a:off x="1143000" y="4267200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 flipH="1">
            <a:off x="1981200" y="4267200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Rectangle 41"/>
          <p:cNvSpPr>
            <a:spLocks noChangeArrowheads="1"/>
          </p:cNvSpPr>
          <p:nvPr/>
        </p:nvSpPr>
        <p:spPr bwMode="auto">
          <a:xfrm>
            <a:off x="990600" y="5486400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cohesion</a:t>
            </a:r>
          </a:p>
        </p:txBody>
      </p:sp>
      <p:sp>
        <p:nvSpPr>
          <p:cNvPr id="107562" name="Rectangle 42"/>
          <p:cNvSpPr>
            <a:spLocks noChangeArrowheads="1"/>
          </p:cNvSpPr>
          <p:nvPr/>
        </p:nvSpPr>
        <p:spPr bwMode="auto">
          <a:xfrm>
            <a:off x="5029200" y="5486400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separation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sz="2000" dirty="0" smtClean="0"/>
              <a:t>Silhouette Coefficient combine ideas of both cohesion and separation, but for individual points, as well as clusters and </a:t>
            </a:r>
            <a:r>
              <a:rPr lang="en-US" altLang="en-US" sz="2000" dirty="0" err="1" smtClean="0"/>
              <a:t>clusterings</a:t>
            </a:r>
            <a:endParaRPr lang="en-US" altLang="en-US" sz="2000" dirty="0" smtClean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 smtClean="0"/>
              <a:t>For an individual point, </a:t>
            </a:r>
            <a:r>
              <a:rPr lang="en-US" altLang="en-US" sz="2000" i="1" dirty="0" err="1" smtClean="0"/>
              <a:t>i</a:t>
            </a:r>
            <a:endParaRPr lang="en-US" altLang="en-US" sz="2000" i="1" dirty="0" smtClean="0"/>
          </a:p>
          <a:p>
            <a:pPr marL="742950" lvl="1" indent="-285750"/>
            <a:r>
              <a:rPr lang="en-US" altLang="en-US" sz="1800" dirty="0" smtClean="0"/>
              <a:t>Calculate </a:t>
            </a:r>
            <a:r>
              <a:rPr lang="en-US" altLang="en-US" sz="1800" b="1" i="1" dirty="0" smtClean="0"/>
              <a:t>a</a:t>
            </a:r>
            <a:r>
              <a:rPr lang="en-US" altLang="en-US" sz="1800" dirty="0" smtClean="0"/>
              <a:t> = average distance of </a:t>
            </a:r>
            <a:r>
              <a:rPr lang="en-US" altLang="en-US" sz="1800" i="1" dirty="0" err="1" smtClean="0"/>
              <a:t>i</a:t>
            </a:r>
            <a:r>
              <a:rPr lang="en-US" altLang="en-US" sz="1800" dirty="0" smtClean="0"/>
              <a:t> to the points in its cluster</a:t>
            </a:r>
          </a:p>
          <a:p>
            <a:pPr marL="742950" lvl="1" indent="-285750"/>
            <a:r>
              <a:rPr lang="en-US" altLang="en-US" sz="1800" dirty="0" smtClean="0"/>
              <a:t>Calculate </a:t>
            </a:r>
            <a:r>
              <a:rPr lang="en-US" altLang="en-US" sz="1800" b="1" i="1" dirty="0" smtClean="0"/>
              <a:t>b</a:t>
            </a:r>
            <a:r>
              <a:rPr lang="en-US" altLang="en-US" sz="1800" dirty="0" smtClean="0"/>
              <a:t> = min (average distance of </a:t>
            </a:r>
            <a:r>
              <a:rPr lang="en-US" altLang="en-US" sz="1800" i="1" dirty="0" err="1" smtClean="0"/>
              <a:t>i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 to points in another cluster)</a:t>
            </a:r>
          </a:p>
          <a:p>
            <a:pPr marL="742950" lvl="1" indent="-285750"/>
            <a:r>
              <a:rPr lang="en-US" altLang="en-US" sz="1800" dirty="0" smtClean="0"/>
              <a:t>The silhouette coefficient for a point is then given by 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s = 1 – a/b   if a &lt; b,   </a:t>
            </a:r>
            <a:r>
              <a:rPr lang="en-US" altLang="en-US" sz="1400" dirty="0" smtClean="0"/>
              <a:t>(or s = b/a - 1    if a </a:t>
            </a:r>
            <a:r>
              <a:rPr lang="en-US" altLang="en-US" sz="1400" dirty="0" smtClean="0">
                <a:sym typeface="Symbol" pitchFamily="18" charset="2"/>
              </a:rPr>
              <a:t> </a:t>
            </a:r>
            <a:r>
              <a:rPr lang="en-US" altLang="en-US" sz="1400" dirty="0" smtClean="0"/>
              <a:t>b, not the usual case)</a:t>
            </a:r>
            <a:r>
              <a:rPr lang="en-US" altLang="en-US" sz="1800" dirty="0" smtClean="0"/>
              <a:t> </a:t>
            </a:r>
          </a:p>
          <a:p>
            <a:pPr marL="742950" lvl="1" indent="-285750"/>
            <a:endParaRPr lang="en-US" altLang="en-US" sz="1800" dirty="0" smtClean="0"/>
          </a:p>
          <a:p>
            <a:pPr marL="742950" lvl="1" indent="-285750"/>
            <a:r>
              <a:rPr lang="en-US" altLang="en-US" sz="1800" dirty="0" smtClean="0"/>
              <a:t>Typically between 0 and 1. </a:t>
            </a:r>
          </a:p>
          <a:p>
            <a:pPr marL="742950" lvl="1" indent="-285750"/>
            <a:r>
              <a:rPr lang="en-US" altLang="en-US" sz="1800" dirty="0" smtClean="0"/>
              <a:t>The closer to 1 the better.</a:t>
            </a:r>
          </a:p>
          <a:p>
            <a:pPr marL="342900" indent="-342900">
              <a:spcBef>
                <a:spcPct val="0"/>
              </a:spcBef>
            </a:pPr>
            <a:endParaRPr lang="en-US" altLang="en-US" sz="2200" dirty="0" smtClean="0"/>
          </a:p>
          <a:p>
            <a:pPr marL="342900" indent="-342900">
              <a:spcBef>
                <a:spcPct val="0"/>
              </a:spcBef>
            </a:pPr>
            <a:endParaRPr lang="en-US" altLang="en-US" sz="2200" dirty="0" smtClean="0"/>
          </a:p>
          <a:p>
            <a:pPr marL="342900" indent="-342900">
              <a:spcBef>
                <a:spcPct val="0"/>
              </a:spcBef>
            </a:pPr>
            <a:r>
              <a:rPr lang="en-US" altLang="en-US" sz="2200" dirty="0" smtClean="0"/>
              <a:t>Can calculate the Average Silhouette for a cluster or a clustering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Internal Measures: Silhouette Coefficient</a:t>
            </a:r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4572000" y="39624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96" name="VISIO" r:id="rId3" imgW="3694176" imgH="1482852" progId="Visio.Drawing.6">
                  <p:embed/>
                </p:oleObj>
              </mc:Choice>
              <mc:Fallback>
                <p:oleObj name="VISIO" r:id="rId3" imgW="3694176" imgH="148285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Silhouette coefficient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8" y="1747345"/>
            <a:ext cx="7893269" cy="39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752219"/>
      </p:ext>
    </p:extLst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146519867</TotalTime>
  <Pages>3</Pages>
  <Words>4891</Words>
  <Application>Microsoft Office PowerPoint</Application>
  <PresentationFormat>On-screen Show (4:3)</PresentationFormat>
  <Paragraphs>1003</Paragraphs>
  <Slides>127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127</vt:i4>
      </vt:variant>
    </vt:vector>
  </HeadingPairs>
  <TitlesOfParts>
    <vt:vector size="135" baseType="lpstr">
      <vt:lpstr>LC.BRev.FY97</vt:lpstr>
      <vt:lpstr>Document</vt:lpstr>
      <vt:lpstr>VISIO</vt:lpstr>
      <vt:lpstr>Bitmap Image</vt:lpstr>
      <vt:lpstr>Equation</vt:lpstr>
      <vt:lpstr>Visio</vt:lpstr>
      <vt:lpstr>Worksheet</vt:lpstr>
      <vt:lpstr>MSPhotoEd.3</vt:lpstr>
      <vt:lpstr>Data Mining Cluster Analysis: Basic Concepts  and Algorithms</vt:lpstr>
      <vt:lpstr>What is Cluster Analysis?</vt:lpstr>
      <vt:lpstr>Applications of Cluster Analysis</vt:lpstr>
      <vt:lpstr>What is not Cluster Analysis?</vt:lpstr>
      <vt:lpstr>Notion of a Cluster can be Ambiguous</vt:lpstr>
      <vt:lpstr>Types of Clusterings</vt:lpstr>
      <vt:lpstr>Partitional Clustering</vt:lpstr>
      <vt:lpstr>Hierarchical Clustering</vt:lpstr>
      <vt:lpstr>Other Distinctions Between Sets of Clusters</vt:lpstr>
      <vt:lpstr>Types of Clusters</vt:lpstr>
      <vt:lpstr>Types of Clusters: Well-Separated</vt:lpstr>
      <vt:lpstr>Types of Clusters: Center-Based</vt:lpstr>
      <vt:lpstr>Types of Clusters: Contiguity-Based</vt:lpstr>
      <vt:lpstr>Types of Clusters: Density-Based</vt:lpstr>
      <vt:lpstr>Types of Clusters: Conceptual Clusters</vt:lpstr>
      <vt:lpstr>Types of Clusters: Objective Function</vt:lpstr>
      <vt:lpstr>Types of Clusters: Objective Function …</vt:lpstr>
      <vt:lpstr>Characteristics of the Input Data Are Important</vt:lpstr>
      <vt:lpstr>Clustering Algorithms</vt:lpstr>
      <vt:lpstr>K-means Clustering</vt:lpstr>
      <vt:lpstr>K-means Clustering – Details</vt:lpstr>
      <vt:lpstr>Evaluating K-means Clusters</vt:lpstr>
      <vt:lpstr>Importance of Choosing Initial Centroids</vt:lpstr>
      <vt:lpstr>Importance of Choosing Initial Centroids</vt:lpstr>
      <vt:lpstr>Importance of Choosing Initial Centroids …</vt:lpstr>
      <vt:lpstr>Importance of Choosing Initial Centroids …</vt:lpstr>
      <vt:lpstr>Two different K-means Clusterings</vt:lpstr>
      <vt:lpstr>Problems with Selecting Initial Points</vt:lpstr>
      <vt:lpstr>10 Clusters Example</vt:lpstr>
      <vt:lpstr>10 Clusters Example</vt:lpstr>
      <vt:lpstr>10 Clusters Example</vt:lpstr>
      <vt:lpstr>10 Clusters Example</vt:lpstr>
      <vt:lpstr>Solutions to Initial Centroids Problem</vt:lpstr>
      <vt:lpstr>Handling Empty Clusters</vt:lpstr>
      <vt:lpstr>Updating Centers Incrementally</vt:lpstr>
      <vt:lpstr>Pre-processing and Post-processing</vt:lpstr>
      <vt:lpstr>Bisecting K-means</vt:lpstr>
      <vt:lpstr>Example of Bisecting K-means</vt:lpstr>
      <vt:lpstr>Bisecting K-means Example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Clustering Algorithms</vt:lpstr>
      <vt:lpstr>Hierarchical Clustering </vt:lpstr>
      <vt:lpstr>Strengths of Hierarchical Clustering</vt:lpstr>
      <vt:lpstr>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Cluster Similarity: MIN or Single Link </vt:lpstr>
      <vt:lpstr>Hierarchical Clustering: MIN</vt:lpstr>
      <vt:lpstr>Strength of MIN</vt:lpstr>
      <vt:lpstr>Limitations of MIN</vt:lpstr>
      <vt:lpstr>Cluster Similarity: MAX or Complete Linkage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MST: Divisive Hierarchical Clustering</vt:lpstr>
      <vt:lpstr>MST: Divisive Hierarchical Clustering</vt:lpstr>
      <vt:lpstr>Clustering Algorithms</vt:lpstr>
      <vt:lpstr>DBSCAN</vt:lpstr>
      <vt:lpstr>DBSCAN: Core, Border, and Noise Points</vt:lpstr>
      <vt:lpstr>DBSCAN Algorithm</vt:lpstr>
      <vt:lpstr>DBSCAN: Core, Border and Noise Points</vt:lpstr>
      <vt:lpstr>When DBSCAN Works Well</vt:lpstr>
      <vt:lpstr>When DBSCAN Does NOT Work Well</vt:lpstr>
      <vt:lpstr>DBSCAN: Determining EPS and MinPts</vt:lpstr>
      <vt:lpstr>Cluster Evaluation</vt:lpstr>
      <vt:lpstr>Cluster Validity </vt:lpstr>
      <vt:lpstr>Clusters found in Random Data</vt:lpstr>
      <vt:lpstr>Different Aspects of Cluster Validation</vt:lpstr>
      <vt:lpstr>Measures of Cluster Validity</vt:lpstr>
      <vt:lpstr>Cluster Evaluation</vt:lpstr>
      <vt:lpstr>Internal Measures: SSE</vt:lpstr>
      <vt:lpstr>Framework for Cluster Validity</vt:lpstr>
      <vt:lpstr>Statistical Framework for SSE</vt:lpstr>
      <vt:lpstr>Internal Measures: Cohesion and Separation</vt:lpstr>
      <vt:lpstr>Internal Measures: Cohesion and Separation</vt:lpstr>
      <vt:lpstr>Internal Measures: Cohesion and Separation</vt:lpstr>
      <vt:lpstr>Internal Measures: Silhouette Coefficient</vt:lpstr>
      <vt:lpstr>Silhouette coefficient</vt:lpstr>
      <vt:lpstr>Cluster Evaluation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Measuring Cluster Validity Via Correlation</vt:lpstr>
      <vt:lpstr>Measuring Cluster Validity Via Correlation</vt:lpstr>
      <vt:lpstr>Statistical Framework for Correlation</vt:lpstr>
      <vt:lpstr>Cluster Evaluation</vt:lpstr>
      <vt:lpstr>Hierarchical vs Partitional Clustering</vt:lpstr>
      <vt:lpstr>Cophenetic Distance</vt:lpstr>
      <vt:lpstr>Cophenetic Distance</vt:lpstr>
      <vt:lpstr>Cophenetic Correlation Coefficient</vt:lpstr>
      <vt:lpstr>Cluster Evaluation</vt:lpstr>
      <vt:lpstr>Classification-oriented</vt:lpstr>
      <vt:lpstr>Classification-oriented: Entropy</vt:lpstr>
      <vt:lpstr>Classification-oriented: Purity</vt:lpstr>
      <vt:lpstr>Supervised Measures of Cluster Validity: Entropy and Purity</vt:lpstr>
      <vt:lpstr>Similarity oriented: Rand statistic</vt:lpstr>
      <vt:lpstr>Cluster Evaluation</vt:lpstr>
      <vt:lpstr>Internal Measures: SSE</vt:lpstr>
      <vt:lpstr>Internal Measures: SSE</vt:lpstr>
      <vt:lpstr>Internal Measure: Silhouette Coefficient</vt:lpstr>
      <vt:lpstr>Cluster Evaluation</vt:lpstr>
      <vt:lpstr>Hopkins Statistic</vt:lpstr>
      <vt:lpstr>Hopkins Statistic</vt:lpstr>
      <vt:lpstr>Final Comment on Cluster Validity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Philip  Chan</cp:lastModifiedBy>
  <cp:revision>659</cp:revision>
  <cp:lastPrinted>2001-08-28T17:59:37Z</cp:lastPrinted>
  <dcterms:created xsi:type="dcterms:W3CDTF">1998-03-18T13:44:31Z</dcterms:created>
  <dcterms:modified xsi:type="dcterms:W3CDTF">2016-04-04T19:46:10Z</dcterms:modified>
</cp:coreProperties>
</file>