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4"/>
  </p:notesMasterIdLst>
  <p:handoutMasterIdLst>
    <p:handoutMasterId r:id="rId65"/>
  </p:handoutMasterIdLst>
  <p:sldIdLst>
    <p:sldId id="515" r:id="rId2"/>
    <p:sldId id="562" r:id="rId3"/>
    <p:sldId id="565" r:id="rId4"/>
    <p:sldId id="563" r:id="rId5"/>
    <p:sldId id="566" r:id="rId6"/>
    <p:sldId id="567" r:id="rId7"/>
    <p:sldId id="568" r:id="rId8"/>
    <p:sldId id="569" r:id="rId9"/>
    <p:sldId id="572" r:id="rId10"/>
    <p:sldId id="564" r:id="rId11"/>
    <p:sldId id="573" r:id="rId12"/>
    <p:sldId id="575" r:id="rId13"/>
    <p:sldId id="576" r:id="rId14"/>
    <p:sldId id="577" r:id="rId15"/>
    <p:sldId id="574" r:id="rId16"/>
    <p:sldId id="578" r:id="rId17"/>
    <p:sldId id="580" r:id="rId18"/>
    <p:sldId id="583" r:id="rId19"/>
    <p:sldId id="591" r:id="rId20"/>
    <p:sldId id="581" r:id="rId21"/>
    <p:sldId id="584" r:id="rId22"/>
    <p:sldId id="585" r:id="rId23"/>
    <p:sldId id="586" r:id="rId24"/>
    <p:sldId id="587" r:id="rId25"/>
    <p:sldId id="588" r:id="rId26"/>
    <p:sldId id="560" r:id="rId27"/>
    <p:sldId id="582" r:id="rId28"/>
    <p:sldId id="522" r:id="rId29"/>
    <p:sldId id="559" r:id="rId30"/>
    <p:sldId id="523" r:id="rId31"/>
    <p:sldId id="524" r:id="rId32"/>
    <p:sldId id="525" r:id="rId33"/>
    <p:sldId id="526" r:id="rId34"/>
    <p:sldId id="527" r:id="rId35"/>
    <p:sldId id="528" r:id="rId36"/>
    <p:sldId id="529" r:id="rId37"/>
    <p:sldId id="530" r:id="rId38"/>
    <p:sldId id="561" r:id="rId39"/>
    <p:sldId id="531" r:id="rId40"/>
    <p:sldId id="532" r:id="rId41"/>
    <p:sldId id="533" r:id="rId42"/>
    <p:sldId id="534" r:id="rId43"/>
    <p:sldId id="535" r:id="rId44"/>
    <p:sldId id="536" r:id="rId45"/>
    <p:sldId id="537" r:id="rId46"/>
    <p:sldId id="538" r:id="rId47"/>
    <p:sldId id="539" r:id="rId48"/>
    <p:sldId id="540" r:id="rId49"/>
    <p:sldId id="541" r:id="rId50"/>
    <p:sldId id="543" r:id="rId51"/>
    <p:sldId id="547" r:id="rId52"/>
    <p:sldId id="546" r:id="rId53"/>
    <p:sldId id="548" r:id="rId54"/>
    <p:sldId id="549" r:id="rId55"/>
    <p:sldId id="550" r:id="rId56"/>
    <p:sldId id="551" r:id="rId57"/>
    <p:sldId id="552" r:id="rId58"/>
    <p:sldId id="545" r:id="rId59"/>
    <p:sldId id="553" r:id="rId60"/>
    <p:sldId id="554" r:id="rId61"/>
    <p:sldId id="555" r:id="rId62"/>
    <p:sldId id="557" r:id="rId63"/>
  </p:sldIdLst>
  <p:sldSz cx="9144000" cy="6858000" type="screen4x3"/>
  <p:notesSz cx="7315200" cy="96012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A8487"/>
    <a:srgbClr val="1C5A61"/>
    <a:srgbClr val="0C6D9C"/>
    <a:srgbClr val="FF0000"/>
    <a:srgbClr val="CC3300"/>
    <a:srgbClr val="F5F5F5"/>
    <a:srgbClr val="F4F4F4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8853" autoAdjust="0"/>
    <p:restoredTop sz="94541" autoAdjust="0"/>
  </p:normalViewPr>
  <p:slideViewPr>
    <p:cSldViewPr>
      <p:cViewPr>
        <p:scale>
          <a:sx n="100" d="100"/>
          <a:sy n="100" d="100"/>
        </p:scale>
        <p:origin x="-1482" y="-12"/>
      </p:cViewPr>
      <p:guideLst>
        <p:guide orient="horz" pos="2160"/>
        <p:guide pos="2736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840" y="-66"/>
      </p:cViewPr>
      <p:guideLst>
        <p:guide orient="horz" pos="3025"/>
        <p:guide pos="230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59.xml"/><Relationship Id="rId3" Type="http://schemas.openxmlformats.org/officeDocument/2006/relationships/slide" Target="slides/slide35.xml"/><Relationship Id="rId7" Type="http://schemas.openxmlformats.org/officeDocument/2006/relationships/slide" Target="slides/slide54.xml"/><Relationship Id="rId2" Type="http://schemas.openxmlformats.org/officeDocument/2006/relationships/slide" Target="slides/slide34.xml"/><Relationship Id="rId1" Type="http://schemas.openxmlformats.org/officeDocument/2006/relationships/slide" Target="slides/slide33.xml"/><Relationship Id="rId6" Type="http://schemas.openxmlformats.org/officeDocument/2006/relationships/slide" Target="slides/slide53.xml"/><Relationship Id="rId11" Type="http://schemas.openxmlformats.org/officeDocument/2006/relationships/slide" Target="slides/slide62.xml"/><Relationship Id="rId5" Type="http://schemas.openxmlformats.org/officeDocument/2006/relationships/slide" Target="slides/slide52.xml"/><Relationship Id="rId10" Type="http://schemas.openxmlformats.org/officeDocument/2006/relationships/slide" Target="slides/slide61.xml"/><Relationship Id="rId4" Type="http://schemas.openxmlformats.org/officeDocument/2006/relationships/slide" Target="slides/slide36.xml"/><Relationship Id="rId9" Type="http://schemas.openxmlformats.org/officeDocument/2006/relationships/slide" Target="slides/slide6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0891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3138" y="4560888"/>
            <a:ext cx="5367337" cy="431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437" tIns="50221" rIns="100437" bIns="502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notes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0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8413" y="728663"/>
            <a:ext cx="4781550" cy="35845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</p:spTree>
    <p:extLst>
      <p:ext uri="{BB962C8B-B14F-4D97-AF65-F5344CB8AC3E}">
        <p14:creationId xmlns:p14="http://schemas.microsoft.com/office/powerpoint/2010/main" val="33309627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69900"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38213"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408113"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76425"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1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62063" y="722313"/>
            <a:ext cx="4795837" cy="3597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60888"/>
            <a:ext cx="5365750" cy="4318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007" tIns="47499" rIns="95007" bIns="47499"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63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434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3688" y="152400"/>
            <a:ext cx="2085975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52400"/>
            <a:ext cx="6110288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747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835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9849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163" y="1143000"/>
            <a:ext cx="408305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143000"/>
            <a:ext cx="408305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434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968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629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4367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9958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85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8280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1163" y="1143000"/>
            <a:ext cx="83185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 Third Level</a:t>
            </a:r>
          </a:p>
        </p:txBody>
      </p:sp>
      <p:grpSp>
        <p:nvGrpSpPr>
          <p:cNvPr id="1040" name="Group 16"/>
          <p:cNvGrpSpPr>
            <a:grpSpLocks/>
          </p:cNvGrpSpPr>
          <p:nvPr/>
        </p:nvGrpSpPr>
        <p:grpSpPr bwMode="auto">
          <a:xfrm>
            <a:off x="304800" y="838200"/>
            <a:ext cx="8534400" cy="152400"/>
            <a:chOff x="264" y="788"/>
            <a:chExt cx="5232" cy="124"/>
          </a:xfrm>
        </p:grpSpPr>
        <p:sp>
          <p:nvSpPr>
            <p:cNvPr id="1041" name="Rectangle 17"/>
            <p:cNvSpPr>
              <a:spLocks noChangeArrowheads="1"/>
            </p:cNvSpPr>
            <p:nvPr/>
          </p:nvSpPr>
          <p:spPr bwMode="auto">
            <a:xfrm>
              <a:off x="264" y="788"/>
              <a:ext cx="5232" cy="61"/>
            </a:xfrm>
            <a:prstGeom prst="rect">
              <a:avLst/>
            </a:prstGeom>
            <a:gradFill rotWithShape="0">
              <a:gsLst>
                <a:gs pos="0">
                  <a:srgbClr val="12C2E9">
                    <a:gamma/>
                    <a:shade val="80000"/>
                    <a:invGamma/>
                  </a:srgbClr>
                </a:gs>
                <a:gs pos="50000">
                  <a:srgbClr val="12C2E9"/>
                </a:gs>
                <a:gs pos="100000">
                  <a:srgbClr val="12C2E9">
                    <a:gamma/>
                    <a:shade val="80000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2" name="Rectangle 18"/>
            <p:cNvSpPr>
              <a:spLocks noChangeArrowheads="1"/>
            </p:cNvSpPr>
            <p:nvPr/>
          </p:nvSpPr>
          <p:spPr bwMode="auto">
            <a:xfrm>
              <a:off x="264" y="881"/>
              <a:ext cx="5232" cy="31"/>
            </a:xfrm>
            <a:prstGeom prst="rect">
              <a:avLst/>
            </a:prstGeom>
            <a:gradFill rotWithShape="0">
              <a:gsLst>
                <a:gs pos="0">
                  <a:srgbClr val="FF00FF">
                    <a:gamma/>
                    <a:shade val="69804"/>
                    <a:invGamma/>
                  </a:srgbClr>
                </a:gs>
                <a:gs pos="50000">
                  <a:srgbClr val="FF00FF"/>
                </a:gs>
                <a:gs pos="100000">
                  <a:srgbClr val="FF00FF">
                    <a:gamma/>
                    <a:shade val="6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49" name="Group 25"/>
          <p:cNvGrpSpPr>
            <a:grpSpLocks/>
          </p:cNvGrpSpPr>
          <p:nvPr/>
        </p:nvGrpSpPr>
        <p:grpSpPr bwMode="auto">
          <a:xfrm>
            <a:off x="381000" y="6400800"/>
            <a:ext cx="8382000" cy="304800"/>
            <a:chOff x="288" y="3408"/>
            <a:chExt cx="5280" cy="192"/>
          </a:xfrm>
        </p:grpSpPr>
        <p:sp>
          <p:nvSpPr>
            <p:cNvPr id="1050" name="Rectangle 26"/>
            <p:cNvSpPr>
              <a:spLocks noChangeArrowheads="1"/>
            </p:cNvSpPr>
            <p:nvPr/>
          </p:nvSpPr>
          <p:spPr bwMode="auto">
            <a:xfrm>
              <a:off x="288" y="3408"/>
              <a:ext cx="5280" cy="19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1" name="Rectangle 27"/>
            <p:cNvSpPr>
              <a:spLocks noChangeArrowheads="1"/>
            </p:cNvSpPr>
            <p:nvPr/>
          </p:nvSpPr>
          <p:spPr bwMode="auto">
            <a:xfrm>
              <a:off x="288" y="3408"/>
              <a:ext cx="5269" cy="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en-US" altLang="en-US" sz="1200" b="0"/>
                <a:t>© Tan,Steinbach, Kumar 	    	Introduction to Data Mining        		      4/18/2004               </a:t>
              </a:r>
              <a:fld id="{B6E9120A-9129-4CA6-9A00-9A001399B006}" type="slidenum">
                <a:rPr lang="en-US" altLang="en-US" sz="1200" b="0"/>
                <a:pPr>
                  <a:lnSpc>
                    <a:spcPts val="2000"/>
                  </a:lnSpc>
                </a:pPr>
                <a:t>‹#›</a:t>
              </a:fld>
              <a:r>
                <a:rPr lang="en-US" altLang="en-US" sz="1200" b="0"/>
                <a:t> 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2pPr>
      <a:lvl3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3pPr>
      <a:lvl4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4pPr>
      <a:lvl5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5pPr>
      <a:lvl6pPr marL="4572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6pPr>
      <a:lvl7pPr marL="9144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7pPr>
      <a:lvl8pPr marL="13716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8pPr>
      <a:lvl9pPr marL="18288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9pPr>
    </p:titleStyle>
    <p:bodyStyle>
      <a:lvl1pPr marL="292100" indent="-292100" algn="l" rtl="0" eaLnBrk="0" fontAlgn="base" hangingPunct="0">
        <a:spcBef>
          <a:spcPct val="10000"/>
        </a:spcBef>
        <a:spcAft>
          <a:spcPts val="400"/>
        </a:spcAft>
        <a:buClr>
          <a:srgbClr val="0C7B9C"/>
        </a:buClr>
        <a:buSzPct val="75000"/>
        <a:buFont typeface="Monotype Sort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800100" indent="-342900" algn="l" rtl="0" eaLnBrk="0" fontAlgn="base" hangingPunct="0">
        <a:spcBef>
          <a:spcPct val="10000"/>
        </a:spcBef>
        <a:spcAft>
          <a:spcPts val="400"/>
        </a:spcAft>
        <a:buClr>
          <a:srgbClr val="0C7B9C"/>
        </a:buClr>
        <a:buSzPct val="100000"/>
        <a:buFont typeface="Arial" pitchFamily="34" charset="0"/>
        <a:buChar char="–"/>
        <a:defRPr sz="2400">
          <a:solidFill>
            <a:schemeClr val="tx1"/>
          </a:solidFill>
          <a:latin typeface="+mn-lt"/>
        </a:defRPr>
      </a:lvl2pPr>
      <a:lvl3pPr marL="914400" algn="l" rtl="0" eaLnBrk="0" fontAlgn="base" hangingPunct="0">
        <a:spcBef>
          <a:spcPct val="10000"/>
        </a:spcBef>
        <a:spcAft>
          <a:spcPts val="400"/>
        </a:spcAft>
        <a:buClr>
          <a:srgbClr val="0C7B9C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0.png"/><Relationship Id="rId4" Type="http://schemas.openxmlformats.org/officeDocument/2006/relationships/oleObject" Target="../embeddings/oleObject3.bin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44.png"/><Relationship Id="rId4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763000" cy="1524000"/>
          </a:xfrm>
        </p:spPr>
        <p:txBody>
          <a:bodyPr/>
          <a:lstStyle/>
          <a:p>
            <a:pPr algn="ctr"/>
            <a:r>
              <a:rPr lang="en-US" altLang="en-US"/>
              <a:t>Data Mining</a:t>
            </a:r>
            <a:br>
              <a:rPr lang="en-US" altLang="en-US"/>
            </a:br>
            <a:r>
              <a:rPr lang="en-US" altLang="en-US"/>
              <a:t>Cluster Analysis: Advanced Concepts </a:t>
            </a:r>
            <a:br>
              <a:rPr lang="en-US" altLang="en-US"/>
            </a:br>
            <a:r>
              <a:rPr lang="en-US" altLang="en-US"/>
              <a:t>and Algorithms</a:t>
            </a:r>
          </a:p>
        </p:txBody>
      </p:sp>
      <p:sp>
        <p:nvSpPr>
          <p:cNvPr id="646147" name="Rectangle 3"/>
          <p:cNvSpPr>
            <a:spLocks noChangeArrowheads="1"/>
          </p:cNvSpPr>
          <p:nvPr/>
        </p:nvSpPr>
        <p:spPr bwMode="auto">
          <a:xfrm>
            <a:off x="381000" y="2159000"/>
            <a:ext cx="8229600" cy="386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en-US" sz="3200" b="0"/>
              <a:t>Lecture Notes for Chapter 9</a:t>
            </a:r>
          </a:p>
          <a:p>
            <a:pPr algn="ctr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lang="en-US" altLang="en-US" sz="3200" b="0"/>
          </a:p>
          <a:p>
            <a:pPr algn="ctr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en-US" sz="3200" b="0"/>
              <a:t>Introduction to Data Mining</a:t>
            </a:r>
          </a:p>
          <a:p>
            <a:pPr algn="ctr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en-US" sz="2800" b="0"/>
              <a:t>by</a:t>
            </a:r>
          </a:p>
          <a:p>
            <a:pPr algn="ctr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en-US" sz="2800" b="0"/>
              <a:t>Tan, Steinbach, Kumar</a:t>
            </a:r>
          </a:p>
          <a:p>
            <a:pPr algn="ctr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lang="en-US" altLang="en-US" sz="1600" b="0"/>
          </a:p>
          <a:p>
            <a:pPr algn="ctr"/>
            <a:endParaRPr lang="en-US" altLang="en-US" sz="1600" b="0"/>
          </a:p>
          <a:p>
            <a:pPr algn="ctr"/>
            <a:endParaRPr lang="en-US" altLang="en-US" sz="1600" b="0"/>
          </a:p>
          <a:p>
            <a:endParaRPr lang="en-US" altLang="en-US" sz="2000" b="0"/>
          </a:p>
        </p:txBody>
      </p:sp>
      <p:grpSp>
        <p:nvGrpSpPr>
          <p:cNvPr id="647172" name="Group 4"/>
          <p:cNvGrpSpPr>
            <a:grpSpLocks/>
          </p:cNvGrpSpPr>
          <p:nvPr/>
        </p:nvGrpSpPr>
        <p:grpSpPr bwMode="auto">
          <a:xfrm>
            <a:off x="381000" y="6400800"/>
            <a:ext cx="8382000" cy="304800"/>
            <a:chOff x="288" y="3408"/>
            <a:chExt cx="5280" cy="192"/>
          </a:xfrm>
        </p:grpSpPr>
        <p:sp>
          <p:nvSpPr>
            <p:cNvPr id="647173" name="Rectangle 5"/>
            <p:cNvSpPr>
              <a:spLocks noChangeArrowheads="1"/>
            </p:cNvSpPr>
            <p:nvPr/>
          </p:nvSpPr>
          <p:spPr bwMode="auto">
            <a:xfrm>
              <a:off x="288" y="3408"/>
              <a:ext cx="5280" cy="19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7174" name="Rectangle 6"/>
            <p:cNvSpPr>
              <a:spLocks noChangeArrowheads="1"/>
            </p:cNvSpPr>
            <p:nvPr/>
          </p:nvSpPr>
          <p:spPr bwMode="auto">
            <a:xfrm>
              <a:off x="288" y="3408"/>
              <a:ext cx="5269" cy="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en-US" altLang="en-US" sz="1200" b="0"/>
                <a:t>© Tan,Steinbach, Kumar 	    	Introduction to Data Mining        		      4/18/2004               </a:t>
              </a:r>
              <a:fld id="{D3DD9709-510E-4087-89E1-A293B543C675}" type="slidenum">
                <a:rPr lang="en-US" altLang="en-US" sz="1200" b="0"/>
                <a:pPr>
                  <a:lnSpc>
                    <a:spcPts val="2000"/>
                  </a:lnSpc>
                </a:pPr>
                <a:t>1</a:t>
              </a:fld>
              <a:r>
                <a:rPr lang="en-US" altLang="en-US" sz="1200" b="0"/>
                <a:t> </a:t>
              </a:r>
            </a:p>
          </p:txBody>
        </p:sp>
      </p:grpSp>
      <p:grpSp>
        <p:nvGrpSpPr>
          <p:cNvPr id="647175" name="Group 7"/>
          <p:cNvGrpSpPr>
            <a:grpSpLocks/>
          </p:cNvGrpSpPr>
          <p:nvPr/>
        </p:nvGrpSpPr>
        <p:grpSpPr bwMode="auto">
          <a:xfrm>
            <a:off x="304800" y="1524000"/>
            <a:ext cx="8534400" cy="152400"/>
            <a:chOff x="264" y="788"/>
            <a:chExt cx="5232" cy="124"/>
          </a:xfrm>
        </p:grpSpPr>
        <p:sp>
          <p:nvSpPr>
            <p:cNvPr id="647176" name="Rectangle 8"/>
            <p:cNvSpPr>
              <a:spLocks noChangeArrowheads="1"/>
            </p:cNvSpPr>
            <p:nvPr/>
          </p:nvSpPr>
          <p:spPr bwMode="auto">
            <a:xfrm>
              <a:off x="264" y="788"/>
              <a:ext cx="5232" cy="61"/>
            </a:xfrm>
            <a:prstGeom prst="rect">
              <a:avLst/>
            </a:prstGeom>
            <a:gradFill rotWithShape="0">
              <a:gsLst>
                <a:gs pos="0">
                  <a:srgbClr val="12C2E9">
                    <a:gamma/>
                    <a:shade val="80000"/>
                    <a:invGamma/>
                  </a:srgbClr>
                </a:gs>
                <a:gs pos="50000">
                  <a:srgbClr val="12C2E9"/>
                </a:gs>
                <a:gs pos="100000">
                  <a:srgbClr val="12C2E9">
                    <a:gamma/>
                    <a:shade val="80000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7177" name="Rectangle 9"/>
            <p:cNvSpPr>
              <a:spLocks noChangeArrowheads="1"/>
            </p:cNvSpPr>
            <p:nvPr/>
          </p:nvSpPr>
          <p:spPr bwMode="auto">
            <a:xfrm>
              <a:off x="264" y="881"/>
              <a:ext cx="5232" cy="31"/>
            </a:xfrm>
            <a:prstGeom prst="rect">
              <a:avLst/>
            </a:prstGeom>
            <a:gradFill rotWithShape="0">
              <a:gsLst>
                <a:gs pos="0">
                  <a:srgbClr val="FF00FF">
                    <a:gamma/>
                    <a:shade val="69804"/>
                    <a:invGamma/>
                  </a:srgbClr>
                </a:gs>
                <a:gs pos="50000">
                  <a:srgbClr val="FF00FF"/>
                </a:gs>
                <a:gs pos="100000">
                  <a:srgbClr val="FF00FF">
                    <a:gamma/>
                    <a:shade val="6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Prototype-based Clustering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Fuzzy Clustering (9.2.1)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Clustering using Mixture Models (9.2.2)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3977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Mixture Models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Assume data come from </a:t>
                </a:r>
                <a:r>
                  <a:rPr lang="en-US" i="1" dirty="0" smtClean="0"/>
                  <a:t>K</a:t>
                </a:r>
                <a:r>
                  <a:rPr lang="en-US" dirty="0" smtClean="0"/>
                  <a:t> </a:t>
                </a:r>
                <a:r>
                  <a:rPr lang="en-US" dirty="0"/>
                  <a:t>p</a:t>
                </a:r>
                <a:r>
                  <a:rPr lang="en-US" dirty="0" smtClean="0"/>
                  <a:t>robability distributions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  <a:ea typeface="Cambria Math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𝐾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endParaRPr lang="en-US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/>
                  <a:t> is the parameters of distribution </a:t>
                </a:r>
                <a:r>
                  <a:rPr lang="en-US" i="1" dirty="0" smtClean="0"/>
                  <a:t>j</a:t>
                </a: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𝜃</m:t>
                    </m:r>
                  </m:oMath>
                </a14:m>
                <a:r>
                  <a:rPr lang="en-US" dirty="0" smtClean="0"/>
                  <a:t> is all the parameters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/>
                  <a:t> is the weight for distribution </a:t>
                </a:r>
                <a:r>
                  <a:rPr lang="en-US" i="1" dirty="0" smtClean="0"/>
                  <a:t>j </a:t>
                </a:r>
                <a:r>
                  <a:rPr lang="en-US" dirty="0" smtClean="0"/>
                  <a:t>(relative cluster size)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659" t="-1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49899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Univariate Gaussian Mixture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𝐾</m:t>
                    </m:r>
                    <m:r>
                      <a:rPr lang="en-US" b="0" i="1" smtClean="0">
                        <a:latin typeface="Cambria Math"/>
                      </a:rPr>
                      <m:t>=2,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=0.5</m:t>
                    </m:r>
                  </m:oMath>
                </a14:m>
                <a:endParaRPr lang="en-US" b="0" dirty="0" smtClean="0"/>
              </a:p>
              <a:p>
                <a:r>
                  <a:rPr lang="en-US" dirty="0" smtClean="0"/>
                  <a:t>Means = -4 and 4, standard deviation = 2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6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6800" y="2438400"/>
            <a:ext cx="6945576" cy="3859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92305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533400"/>
          </a:xfrm>
        </p:spPr>
        <p:txBody>
          <a:bodyPr/>
          <a:lstStyle/>
          <a:p>
            <a:r>
              <a:rPr lang="en-US" sz="2800" dirty="0" smtClean="0"/>
              <a:t>Maximum Likelihood Estimation of Parameters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Given data </a:t>
                </a:r>
                <a:r>
                  <a:rPr lang="en-US" dirty="0" smtClean="0"/>
                  <a:t>points </a:t>
                </a:r>
                <a:r>
                  <a:rPr lang="en-US" i="1" dirty="0" smtClean="0"/>
                  <a:t>X</a:t>
                </a:r>
              </a:p>
              <a:p>
                <a:pPr lvl="1"/>
                <a:r>
                  <a:rPr lang="en-US" dirty="0" smtClean="0"/>
                  <a:t>Find parameters that maximize the likelihood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𝐿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dirty="0" smtClean="0"/>
                  <a:t> </a:t>
                </a:r>
                <a:endParaRPr lang="en-US" i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𝐿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𝑚</m:t>
                          </m:r>
                        </m:sup>
                        <m:e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b="0" dirty="0" smtClean="0"/>
              </a:p>
              <a:p>
                <a:pPr lvl="1"/>
                <a:r>
                  <a:rPr lang="en-US" dirty="0" smtClean="0"/>
                  <a:t>Or the log likelihood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𝑙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𝑋</m:t>
                        </m:r>
                      </m:e>
                    </m:d>
                  </m:oMath>
                </a14:m>
                <a:endParaRPr lang="en-US" i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𝑙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𝑚</m:t>
                          </m:r>
                        </m:sup>
                        <m:e>
                          <m:r>
                            <a:rPr lang="en-US" b="0" i="1" smtClean="0">
                              <a:latin typeface="Cambria Math"/>
                            </a:rPr>
                            <m:t>𝑙𝑜𝑔𝑃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|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i="1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659" t="-1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65963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</a:t>
            </a:r>
            <a:r>
              <a:rPr lang="en-US" dirty="0" smtClean="0"/>
              <a:t>xample with Univariate Gaussian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Generate data with mean = -4, </a:t>
            </a:r>
            <a:r>
              <a:rPr lang="en-US" smtClean="0"/>
              <a:t>stdev</a:t>
            </a:r>
            <a:r>
              <a:rPr lang="en-US" dirty="0" smtClean="0"/>
              <a:t> = 2</a:t>
            </a:r>
          </a:p>
          <a:p>
            <a:r>
              <a:rPr lang="en-US" dirty="0" smtClean="0"/>
              <a:t>Plot the log likelihood with different parameters</a:t>
            </a:r>
          </a:p>
          <a:p>
            <a:pPr lvl="1"/>
            <a:r>
              <a:rPr lang="en-US" dirty="0" smtClean="0"/>
              <a:t>Maximizes near -4 and 2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743200"/>
            <a:ext cx="6062662" cy="3560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80139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Clustering using Mixture Models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Given data and K </a:t>
                </a:r>
                <a:r>
                  <a:rPr lang="en-US" dirty="0" smtClean="0"/>
                  <a:t>(# of clusters)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find the parameters of the K distributions</a:t>
                </a:r>
              </a:p>
              <a:p>
                <a:pPr lvl="2"/>
                <a:r>
                  <a:rPr lang="en-US" dirty="0" smtClean="0"/>
                  <a:t>E.g. mean and </a:t>
                </a:r>
                <a:r>
                  <a:rPr lang="en-US" dirty="0" err="1" smtClean="0"/>
                  <a:t>stdev</a:t>
                </a:r>
                <a:r>
                  <a:rPr lang="en-US" dirty="0" smtClean="0"/>
                  <a:t> (or variance) of normal distributions</a:t>
                </a:r>
                <a:endParaRPr lang="en-US" dirty="0"/>
              </a:p>
              <a:p>
                <a:pPr lvl="1"/>
                <a:r>
                  <a:rPr lang="en-US" dirty="0"/>
                  <a:t>p</a:t>
                </a:r>
                <a:r>
                  <a:rPr lang="en-US" dirty="0" smtClean="0"/>
                  <a:t>robabilistic cluster membership</a:t>
                </a:r>
                <a:endParaRPr lang="en-US" dirty="0"/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</m:d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endParaRPr lang="en-US" dirty="0"/>
              </a:p>
            </p:txBody>
          </p:sp>
        </mc:Choice>
        <mc:Fallback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659" t="-1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0734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Expectation-Maximization (EM) Alg</a:t>
            </a:r>
            <a:r>
              <a:rPr lang="en-US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Assign initial parameters</a:t>
                </a:r>
              </a:p>
              <a:p>
                <a:r>
                  <a:rPr lang="en-US" dirty="0" smtClean="0"/>
                  <a:t>Repeat</a:t>
                </a:r>
              </a:p>
              <a:p>
                <a:pPr lvl="1"/>
                <a:r>
                  <a:rPr lang="en-US" dirty="0" smtClean="0"/>
                  <a:t>Expectation Step</a:t>
                </a:r>
              </a:p>
              <a:p>
                <a:pPr lvl="2"/>
                <a:r>
                  <a:rPr lang="en-US" dirty="0" smtClean="0"/>
                  <a:t>Calculate the probability of each object belonging to each distribution/cluster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Maximization Step</a:t>
                </a:r>
              </a:p>
              <a:p>
                <a:pPr lvl="2"/>
                <a:r>
                  <a:rPr lang="en-US" dirty="0" smtClean="0"/>
                  <a:t>Find new estimates of parameters that maximize likelihood</a:t>
                </a:r>
              </a:p>
              <a:p>
                <a:r>
                  <a:rPr lang="en-US" dirty="0" smtClean="0"/>
                  <a:t>Until the </a:t>
                </a:r>
                <a:r>
                  <a:rPr lang="en-US" dirty="0" smtClean="0"/>
                  <a:t>parameters do </a:t>
                </a:r>
                <a:r>
                  <a:rPr lang="en-US" dirty="0" smtClean="0"/>
                  <a:t>not change (or change more than some threshold)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659" t="-1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93450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 and K-means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Similar to K-means</a:t>
            </a:r>
          </a:p>
          <a:p>
            <a:pPr lvl="1"/>
            <a:r>
              <a:rPr lang="en-US" dirty="0" smtClean="0"/>
              <a:t>K-means with Euclidean distance</a:t>
            </a:r>
          </a:p>
          <a:p>
            <a:pPr lvl="2"/>
            <a:r>
              <a:rPr lang="en-US" dirty="0" smtClean="0"/>
              <a:t> EM with </a:t>
            </a:r>
            <a:r>
              <a:rPr lang="en-US" dirty="0"/>
              <a:t>s</a:t>
            </a:r>
            <a:r>
              <a:rPr lang="en-US" dirty="0" smtClean="0"/>
              <a:t>pherical Gaussians with equal covariance matrices</a:t>
            </a:r>
          </a:p>
          <a:p>
            <a:r>
              <a:rPr lang="en-US" dirty="0" smtClean="0"/>
              <a:t>Expectation Step</a:t>
            </a:r>
          </a:p>
          <a:p>
            <a:pPr lvl="1"/>
            <a:r>
              <a:rPr lang="en-US" dirty="0" smtClean="0"/>
              <a:t>Calculate the probability of object belonging to each cluster</a:t>
            </a:r>
          </a:p>
          <a:p>
            <a:pPr lvl="2"/>
            <a:r>
              <a:rPr lang="en-US" dirty="0" smtClean="0"/>
              <a:t>“Assign objects to clusters”</a:t>
            </a:r>
          </a:p>
          <a:p>
            <a:r>
              <a:rPr lang="en-US" dirty="0" smtClean="0"/>
              <a:t>Maximization Step</a:t>
            </a:r>
          </a:p>
          <a:p>
            <a:pPr lvl="1"/>
            <a:r>
              <a:rPr lang="en-US" dirty="0" smtClean="0"/>
              <a:t>Find new estimates of parameters that maximize likelihood</a:t>
            </a:r>
          </a:p>
          <a:p>
            <a:pPr lvl="2"/>
            <a:r>
              <a:rPr lang="en-US" dirty="0" smtClean="0"/>
              <a:t>“calculate centroids”</a:t>
            </a:r>
          </a:p>
          <a:p>
            <a:pPr lvl="2"/>
            <a:endParaRPr lang="en-US" sz="16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4073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Mixture of 2 Univariate Gaussian Dist.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𝐾</m:t>
                    </m:r>
                    <m:r>
                      <a:rPr lang="en-US" b="0" i="1" smtClean="0">
                        <a:latin typeface="Cambria Math"/>
                      </a:rPr>
                      <m:t>=2</m:t>
                    </m:r>
                  </m:oMath>
                </a14:m>
                <a:endParaRPr lang="en-US" b="0" dirty="0" smtClean="0">
                  <a:latin typeface="Cambria Math"/>
                </a:endParaRPr>
              </a:p>
              <a:p>
                <a:r>
                  <a:rPr lang="en-US" b="0" dirty="0" smtClean="0">
                    <a:latin typeface="Cambria Math"/>
                  </a:rPr>
                  <a:t>Initialization: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=0.5,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=2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Expectation step:</a:t>
                </a:r>
                <a:endParaRPr lang="en-US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en-US" i="1" dirty="0" smtClean="0">
                    <a:latin typeface="Cambria Math"/>
                  </a:rPr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|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|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dirty="0" smtClean="0"/>
                  <a:t> </a:t>
                </a:r>
              </a:p>
              <a:p>
                <a:pPr marL="0" indent="0">
                  <a:buNone/>
                </a:pPr>
                <a:endParaRPr lang="en-US" sz="2400" b="0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6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28018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Mixture of 2 Univariate Gaussian Dist.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𝐾</m:t>
                    </m:r>
                    <m:r>
                      <a:rPr lang="en-US" b="0" i="1" smtClean="0">
                        <a:latin typeface="Cambria Math"/>
                      </a:rPr>
                      <m:t>=2</m:t>
                    </m:r>
                  </m:oMath>
                </a14:m>
                <a:endParaRPr lang="en-US" b="0" dirty="0" smtClean="0">
                  <a:latin typeface="Cambria Math"/>
                </a:endParaRPr>
              </a:p>
              <a:p>
                <a:r>
                  <a:rPr lang="en-US" b="0" dirty="0" smtClean="0">
                    <a:latin typeface="Cambria Math"/>
                  </a:rPr>
                  <a:t>Initialization: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=0.5,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=2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Expectation step:</a:t>
                </a:r>
                <a:endParaRPr lang="en-US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en-US" i="1" dirty="0" smtClean="0">
                    <a:latin typeface="Cambria Math"/>
                  </a:rPr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|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|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dirty="0" smtClean="0"/>
                  <a:t> </a:t>
                </a:r>
              </a:p>
              <a:p>
                <a:r>
                  <a:rPr lang="en-US" dirty="0" smtClean="0"/>
                  <a:t>Maximization step: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4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latin typeface="Cambria Math"/>
                            </a:rPr>
                            <m:t>𝑖</m:t>
                          </m:r>
                          <m:r>
                            <a:rPr lang="en-US" sz="2400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400" i="1">
                              <a:latin typeface="Cambria Math"/>
                            </a:rPr>
                            <m:t>𝑚</m:t>
                          </m:r>
                        </m:sup>
                        <m:e>
                          <m:r>
                            <a:rPr lang="en-US" sz="2400" i="1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 smtClean="0">
                              <a:latin typeface="Cambria Math"/>
                              <a:ea typeface="Cambria Math"/>
                            </a:rPr>
                            <m:t>𝜇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  <m:nary>
                        <m:naryPr>
                          <m:chr m:val="∑"/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𝑚</m:t>
                          </m:r>
                        </m:sup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/>
                            </a:rPr>
                            <m:t>∗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400" b="0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6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0017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Prototype-based Clustering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Fuzzy Clustering (9.2.1)</a:t>
            </a:r>
          </a:p>
          <a:p>
            <a:r>
              <a:rPr lang="en-US" dirty="0" smtClean="0"/>
              <a:t>Clustering using Mixture Models (9.2.2)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6995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Estimating </a:t>
            </a:r>
            <a:r>
              <a:rPr lang="en-US" dirty="0"/>
              <a:t>O</a:t>
            </a:r>
            <a:r>
              <a:rPr lang="en-US" dirty="0" smtClean="0"/>
              <a:t>ther Parameters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mtClean="0"/>
                  <a:t>Maximization Step </a:t>
                </a:r>
                <a:r>
                  <a:rPr lang="en-US" dirty="0" smtClean="0"/>
                  <a:t>(continued)</a:t>
                </a:r>
              </a:p>
              <a:p>
                <a:pPr lvl="1"/>
                <a:r>
                  <a:rPr lang="en-US" dirty="0" smtClean="0"/>
                  <a:t>Standard </a:t>
                </a:r>
                <a:r>
                  <a:rPr lang="en-US" dirty="0" smtClean="0"/>
                  <a:t>deviation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𝑗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Use sample standard deviation</a:t>
                </a:r>
              </a:p>
              <a:p>
                <a:pPr lvl="3"/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weighted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lvl="4"/>
                <a:r>
                  <a:rPr lang="en-US" dirty="0" smtClean="0"/>
                  <a:t>similar to estimating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/>
                  <a:t>  </a:t>
                </a:r>
                <a:endParaRPr lang="en-US" dirty="0" smtClean="0"/>
              </a:p>
              <a:p>
                <a:pPr lvl="3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𝑚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/>
                  <a:t> points</a:t>
                </a:r>
                <a:endParaRPr lang="en-US" dirty="0"/>
              </a:p>
              <a:p>
                <a:endParaRPr lang="en-US" dirty="0" smtClean="0"/>
              </a:p>
              <a:p>
                <a:pPr lvl="1"/>
                <a:r>
                  <a:rPr lang="en-US" dirty="0" smtClean="0"/>
                  <a:t>Weight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/</m:t>
                    </m:r>
                    <m:r>
                      <a:rPr lang="en-US" b="0" i="1" smtClean="0">
                        <a:latin typeface="Cambria Math"/>
                      </a:rPr>
                      <m:t>𝑚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659" t="-1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21697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75" y="592138"/>
            <a:ext cx="7358063" cy="567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97149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2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75" y="449263"/>
            <a:ext cx="7815263" cy="595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63222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3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95250"/>
            <a:ext cx="4070350" cy="676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98879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Strengths and Weaknesses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More general than k-means and fuzzy c-means</a:t>
            </a:r>
          </a:p>
          <a:p>
            <a:pPr lvl="1"/>
            <a:r>
              <a:rPr lang="en-US" dirty="0" smtClean="0"/>
              <a:t>Distributions of various types -&gt; sizes and shapes</a:t>
            </a:r>
          </a:p>
          <a:p>
            <a:r>
              <a:rPr lang="en-US" dirty="0" smtClean="0"/>
              <a:t>Easy to characterize models -&gt; parameters</a:t>
            </a:r>
          </a:p>
          <a:p>
            <a:endParaRPr lang="en-US" dirty="0"/>
          </a:p>
          <a:p>
            <a:r>
              <a:rPr lang="en-US" dirty="0" smtClean="0"/>
              <a:t>Slow</a:t>
            </a:r>
          </a:p>
          <a:p>
            <a:r>
              <a:rPr lang="en-US" dirty="0" smtClean="0"/>
              <a:t>Cluster with few data points</a:t>
            </a:r>
          </a:p>
          <a:p>
            <a:r>
              <a:rPr lang="en-US" dirty="0" smtClean="0"/>
              <a:t>K</a:t>
            </a:r>
          </a:p>
          <a:p>
            <a:r>
              <a:rPr lang="en-US" dirty="0" smtClean="0"/>
              <a:t>Which probability distribution to use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6007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15913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3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Hierarchical Clustering: Revisited</a:t>
            </a:r>
          </a:p>
        </p:txBody>
      </p:sp>
      <p:sp>
        <p:nvSpPr>
          <p:cNvPr id="1693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Creates nested clusters</a:t>
            </a:r>
          </a:p>
          <a:p>
            <a:pPr lvl="4"/>
            <a:endParaRPr lang="en-US" altLang="en-US" sz="800"/>
          </a:p>
          <a:p>
            <a:r>
              <a:rPr lang="en-US" altLang="en-US"/>
              <a:t>Agglomerative clustering algorithms vary in terms of how the proximity of two clusters are computed</a:t>
            </a:r>
          </a:p>
          <a:p>
            <a:pPr lvl="2"/>
            <a:r>
              <a:rPr lang="en-US" altLang="en-US"/>
              <a:t> MIN (single link): susceptible to noise/outliers</a:t>
            </a:r>
          </a:p>
          <a:p>
            <a:pPr lvl="2"/>
            <a:r>
              <a:rPr lang="en-US" altLang="en-US"/>
              <a:t> MAX/GROUP AVERAGE: </a:t>
            </a:r>
            <a:br>
              <a:rPr lang="en-US" altLang="en-US"/>
            </a:br>
            <a:r>
              <a:rPr lang="en-US" altLang="en-US"/>
              <a:t>   may not work well with non-globular clusters</a:t>
            </a:r>
          </a:p>
          <a:p>
            <a:pPr lvl="4"/>
            <a:endParaRPr lang="en-US" altLang="en-US" sz="800"/>
          </a:p>
          <a:p>
            <a:pPr lvl="1"/>
            <a:r>
              <a:rPr lang="en-US" altLang="en-US"/>
              <a:t>CURE algorithm tries to handle both problems</a:t>
            </a:r>
          </a:p>
          <a:p>
            <a:pPr lvl="4"/>
            <a:endParaRPr lang="en-US" altLang="en-US" sz="800"/>
          </a:p>
          <a:p>
            <a:r>
              <a:rPr lang="en-US" altLang="en-US"/>
              <a:t>Often starts with a proximity matrix</a:t>
            </a:r>
          </a:p>
          <a:p>
            <a:pPr lvl="1"/>
            <a:r>
              <a:rPr lang="en-US" altLang="en-US"/>
              <a:t>A type of graph-based algorithm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7579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6601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318500" cy="5181600"/>
          </a:xfrm>
        </p:spPr>
        <p:txBody>
          <a:bodyPr/>
          <a:lstStyle/>
          <a:p>
            <a:r>
              <a:rPr lang="en-US" altLang="en-US" sz="2400"/>
              <a:t>Uses a number of points to represent a cluster</a:t>
            </a:r>
          </a:p>
          <a:p>
            <a:endParaRPr lang="en-US" altLang="en-US" sz="2400"/>
          </a:p>
          <a:p>
            <a:endParaRPr lang="en-US" altLang="en-US" sz="2400"/>
          </a:p>
          <a:p>
            <a:endParaRPr lang="en-US" altLang="en-US" sz="2400"/>
          </a:p>
          <a:p>
            <a:endParaRPr lang="en-US" altLang="en-US" sz="2400"/>
          </a:p>
          <a:p>
            <a:endParaRPr lang="en-US" altLang="en-US" sz="2400"/>
          </a:p>
          <a:p>
            <a:pPr lvl="4"/>
            <a:endParaRPr lang="en-US" altLang="en-US" sz="800"/>
          </a:p>
          <a:p>
            <a:r>
              <a:rPr lang="en-US" altLang="en-US" sz="2400"/>
              <a:t>Representative points are found by selecting a constant number of points from a cluster and then “shrinking” them toward the center of the cluster</a:t>
            </a:r>
          </a:p>
          <a:p>
            <a:pPr lvl="4"/>
            <a:endParaRPr lang="en-US" altLang="en-US" sz="800"/>
          </a:p>
          <a:p>
            <a:r>
              <a:rPr lang="en-US" altLang="en-US" sz="2400"/>
              <a:t>Cluster similarity is the similarity of the closest pair of representative points from different clusters</a:t>
            </a:r>
          </a:p>
        </p:txBody>
      </p:sp>
      <p:sp>
        <p:nvSpPr>
          <p:cNvPr id="1646600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CURE: Another Hierarchical Approach</a:t>
            </a:r>
          </a:p>
        </p:txBody>
      </p:sp>
      <p:sp>
        <p:nvSpPr>
          <p:cNvPr id="1646604" name="Freeform 12" descr="5%"/>
          <p:cNvSpPr>
            <a:spLocks/>
          </p:cNvSpPr>
          <p:nvPr/>
        </p:nvSpPr>
        <p:spPr bwMode="auto">
          <a:xfrm rot="-5400000">
            <a:off x="1377157" y="2051843"/>
            <a:ext cx="1828800" cy="1382713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chemeClr val="tx1"/>
                  </a:fgClr>
                  <a:bgClr>
                    <a:srgbClr val="FFFFFF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6605" name="Oval 13"/>
          <p:cNvSpPr>
            <a:spLocks noChangeArrowheads="1"/>
          </p:cNvSpPr>
          <p:nvPr/>
        </p:nvSpPr>
        <p:spPr bwMode="auto">
          <a:xfrm rot="-5400000">
            <a:off x="2209800" y="33528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6606" name="Oval 14"/>
          <p:cNvSpPr>
            <a:spLocks noChangeArrowheads="1"/>
          </p:cNvSpPr>
          <p:nvPr/>
        </p:nvSpPr>
        <p:spPr bwMode="auto">
          <a:xfrm rot="-5400000">
            <a:off x="2286000" y="21336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6607" name="Oval 15"/>
          <p:cNvSpPr>
            <a:spLocks noChangeArrowheads="1"/>
          </p:cNvSpPr>
          <p:nvPr/>
        </p:nvSpPr>
        <p:spPr bwMode="auto">
          <a:xfrm rot="-5400000">
            <a:off x="1752600" y="26670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6608" name="Oval 16"/>
          <p:cNvSpPr>
            <a:spLocks noChangeArrowheads="1"/>
          </p:cNvSpPr>
          <p:nvPr/>
        </p:nvSpPr>
        <p:spPr bwMode="auto">
          <a:xfrm rot="-5400000">
            <a:off x="2817813" y="2513013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6609" name="Freeform 17" descr="5%"/>
          <p:cNvSpPr>
            <a:spLocks/>
          </p:cNvSpPr>
          <p:nvPr/>
        </p:nvSpPr>
        <p:spPr bwMode="auto">
          <a:xfrm rot="5400000" flipV="1">
            <a:off x="4876800" y="1905000"/>
            <a:ext cx="1828800" cy="1676400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chemeClr val="tx1"/>
                  </a:fgClr>
                  <a:bgClr>
                    <a:srgbClr val="FFFFFF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6610" name="Oval 18"/>
          <p:cNvSpPr>
            <a:spLocks noChangeArrowheads="1"/>
          </p:cNvSpPr>
          <p:nvPr/>
        </p:nvSpPr>
        <p:spPr bwMode="auto">
          <a:xfrm rot="5400000" flipV="1">
            <a:off x="6400800" y="23622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6611" name="Oval 19"/>
          <p:cNvSpPr>
            <a:spLocks noChangeArrowheads="1"/>
          </p:cNvSpPr>
          <p:nvPr/>
        </p:nvSpPr>
        <p:spPr bwMode="auto">
          <a:xfrm rot="5400000" flipV="1">
            <a:off x="5181600" y="22860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6612" name="Oval 20"/>
          <p:cNvSpPr>
            <a:spLocks noChangeArrowheads="1"/>
          </p:cNvSpPr>
          <p:nvPr/>
        </p:nvSpPr>
        <p:spPr bwMode="auto">
          <a:xfrm rot="5400000" flipV="1">
            <a:off x="5486400" y="34290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6613" name="Oval 21"/>
          <p:cNvSpPr>
            <a:spLocks noChangeArrowheads="1"/>
          </p:cNvSpPr>
          <p:nvPr/>
        </p:nvSpPr>
        <p:spPr bwMode="auto">
          <a:xfrm rot="5400000" flipV="1">
            <a:off x="5791200" y="19812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6614" name="Oval 22"/>
          <p:cNvSpPr>
            <a:spLocks noChangeArrowheads="1"/>
          </p:cNvSpPr>
          <p:nvPr/>
        </p:nvSpPr>
        <p:spPr bwMode="auto">
          <a:xfrm rot="5400000" flipV="1">
            <a:off x="6248400" y="32004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6615" name="Oval 23"/>
          <p:cNvSpPr>
            <a:spLocks noChangeArrowheads="1"/>
          </p:cNvSpPr>
          <p:nvPr/>
        </p:nvSpPr>
        <p:spPr bwMode="auto">
          <a:xfrm rot="5400000" flipV="1">
            <a:off x="2819400" y="31242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6618" name="Line 26"/>
          <p:cNvSpPr>
            <a:spLocks noChangeShapeType="1"/>
          </p:cNvSpPr>
          <p:nvPr/>
        </p:nvSpPr>
        <p:spPr bwMode="auto">
          <a:xfrm flipH="1">
            <a:off x="2286000" y="22860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6619" name="Line 27"/>
          <p:cNvSpPr>
            <a:spLocks noChangeShapeType="1"/>
          </p:cNvSpPr>
          <p:nvPr/>
        </p:nvSpPr>
        <p:spPr bwMode="auto">
          <a:xfrm flipH="1">
            <a:off x="2438400" y="2590800"/>
            <a:ext cx="3048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6620" name="Line 28"/>
          <p:cNvSpPr>
            <a:spLocks noChangeShapeType="1"/>
          </p:cNvSpPr>
          <p:nvPr/>
        </p:nvSpPr>
        <p:spPr bwMode="auto">
          <a:xfrm flipH="1" flipV="1">
            <a:off x="2514600" y="2971800"/>
            <a:ext cx="2286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6621" name="Line 29"/>
          <p:cNvSpPr>
            <a:spLocks noChangeShapeType="1"/>
          </p:cNvSpPr>
          <p:nvPr/>
        </p:nvSpPr>
        <p:spPr bwMode="auto">
          <a:xfrm flipV="1">
            <a:off x="2286000" y="29718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6622" name="Line 30"/>
          <p:cNvSpPr>
            <a:spLocks noChangeShapeType="1"/>
          </p:cNvSpPr>
          <p:nvPr/>
        </p:nvSpPr>
        <p:spPr bwMode="auto">
          <a:xfrm>
            <a:off x="1828800" y="2743200"/>
            <a:ext cx="22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6617" name="Text Box 25"/>
          <p:cNvSpPr txBox="1">
            <a:spLocks noChangeArrowheads="1"/>
          </p:cNvSpPr>
          <p:nvPr/>
        </p:nvSpPr>
        <p:spPr bwMode="auto">
          <a:xfrm>
            <a:off x="2133600" y="2590800"/>
            <a:ext cx="228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  <a:sym typeface="Symbol" pitchFamily="18" charset="2"/>
              </a:rPr>
              <a:t></a:t>
            </a:r>
          </a:p>
        </p:txBody>
      </p:sp>
      <p:sp>
        <p:nvSpPr>
          <p:cNvPr id="1646623" name="Text Box 31"/>
          <p:cNvSpPr txBox="1">
            <a:spLocks noChangeArrowheads="1"/>
          </p:cNvSpPr>
          <p:nvPr/>
        </p:nvSpPr>
        <p:spPr bwMode="auto">
          <a:xfrm>
            <a:off x="5638800" y="2590800"/>
            <a:ext cx="228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  <a:sym typeface="Symbol" pitchFamily="18" charset="2"/>
              </a:rPr>
              <a:t></a:t>
            </a:r>
          </a:p>
        </p:txBody>
      </p:sp>
      <p:sp>
        <p:nvSpPr>
          <p:cNvPr id="1646624" name="Line 32"/>
          <p:cNvSpPr>
            <a:spLocks noChangeShapeType="1"/>
          </p:cNvSpPr>
          <p:nvPr/>
        </p:nvSpPr>
        <p:spPr bwMode="auto">
          <a:xfrm flipH="1">
            <a:off x="5791200" y="21336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6625" name="Line 33"/>
          <p:cNvSpPr>
            <a:spLocks noChangeShapeType="1"/>
          </p:cNvSpPr>
          <p:nvPr/>
        </p:nvSpPr>
        <p:spPr bwMode="auto">
          <a:xfrm>
            <a:off x="5257800" y="2362200"/>
            <a:ext cx="2286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6626" name="Line 34"/>
          <p:cNvSpPr>
            <a:spLocks noChangeShapeType="1"/>
          </p:cNvSpPr>
          <p:nvPr/>
        </p:nvSpPr>
        <p:spPr bwMode="auto">
          <a:xfrm flipH="1">
            <a:off x="6248400" y="2438400"/>
            <a:ext cx="1524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6627" name="Line 35"/>
          <p:cNvSpPr>
            <a:spLocks noChangeShapeType="1"/>
          </p:cNvSpPr>
          <p:nvPr/>
        </p:nvSpPr>
        <p:spPr bwMode="auto">
          <a:xfrm flipH="1" flipV="1">
            <a:off x="5943600" y="2971800"/>
            <a:ext cx="2286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6628" name="Line 36"/>
          <p:cNvSpPr>
            <a:spLocks noChangeShapeType="1"/>
          </p:cNvSpPr>
          <p:nvPr/>
        </p:nvSpPr>
        <p:spPr bwMode="auto">
          <a:xfrm flipV="1">
            <a:off x="5562600" y="3124200"/>
            <a:ext cx="762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06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CURE</a:t>
            </a:r>
          </a:p>
        </p:txBody>
      </p:sp>
      <p:sp>
        <p:nvSpPr>
          <p:cNvPr id="169062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Shrinking representative points toward the center helps avoid problems with noise and outliers</a:t>
            </a:r>
          </a:p>
          <a:p>
            <a:endParaRPr lang="en-US" altLang="en-US"/>
          </a:p>
          <a:p>
            <a:r>
              <a:rPr lang="en-US" altLang="en-US"/>
              <a:t>CURE is better able to handle clusters of arbitrary shapes and sizes</a:t>
            </a:r>
            <a:br>
              <a:rPr lang="en-US" altLang="en-US"/>
            </a:br>
            <a:r>
              <a:rPr lang="en-US" altLang="en-US"/>
              <a:t/>
            </a:r>
            <a:br>
              <a:rPr lang="en-US" altLang="en-US"/>
            </a:b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Fuzzy Clustering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i="1" dirty="0" smtClean="0"/>
                  <a:t>m</a:t>
                </a:r>
                <a:r>
                  <a:rPr lang="en-US" dirty="0" smtClean="0"/>
                  <a:t> data points, </a:t>
                </a:r>
                <a:r>
                  <a:rPr lang="en-US" i="1" dirty="0" smtClean="0"/>
                  <a:t>k</a:t>
                </a:r>
                <a:r>
                  <a:rPr lang="en-US" dirty="0" smtClean="0"/>
                  <a:t> clusters</a:t>
                </a:r>
              </a:p>
              <a:p>
                <a:endParaRPr lang="en-US" dirty="0"/>
              </a:p>
              <a:p>
                <a:r>
                  <a:rPr lang="en-US" dirty="0" smtClean="0"/>
                  <a:t>Each point might belong to multiple clusters</a:t>
                </a:r>
              </a:p>
              <a:p>
                <a:pPr lvl="1"/>
                <a:r>
                  <a:rPr lang="en-US" dirty="0" smtClean="0"/>
                  <a:t>The weights of a point </a:t>
                </a:r>
                <a:r>
                  <a:rPr lang="en-US" i="1" dirty="0" err="1" smtClean="0"/>
                  <a:t>i</a:t>
                </a:r>
                <a:r>
                  <a:rPr lang="en-US" dirty="0" smtClean="0"/>
                  <a:t> across clusters </a:t>
                </a:r>
                <a:r>
                  <a:rPr lang="en-US" i="1" dirty="0" smtClean="0"/>
                  <a:t>j</a:t>
                </a:r>
                <a:r>
                  <a:rPr lang="en-US" dirty="0" smtClean="0"/>
                  <a:t> sum to 1</a:t>
                </a:r>
              </a:p>
              <a:p>
                <a:pPr lvl="1"/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/>
                          </a:rPr>
                          <m:t>𝑗</m:t>
                        </m:r>
                        <m:r>
                          <a:rPr lang="en-US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p>
                      <m:e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𝑖𝑗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=1</m:t>
                        </m:r>
                      </m:e>
                    </m:nary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Each cluster </a:t>
                </a:r>
                <a:r>
                  <a:rPr lang="en-US" i="1" dirty="0" smtClean="0"/>
                  <a:t>j</a:t>
                </a:r>
              </a:p>
              <a:p>
                <a:pPr lvl="1"/>
                <a:r>
                  <a:rPr lang="en-US" dirty="0" smtClean="0"/>
                  <a:t>at least one point with non-zero weight</a:t>
                </a:r>
              </a:p>
              <a:p>
                <a:pPr lvl="1"/>
                <a:r>
                  <a:rPr lang="en-US" dirty="0" smtClean="0"/>
                  <a:t>not all points have weight 1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0&lt; 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𝑖𝑗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&lt;</m:t>
                        </m:r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659" t="-1294" b="-1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99756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7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/>
              <a:t>Experimental Results: C</a:t>
            </a:r>
            <a:r>
              <a:rPr lang="en-US" altLang="en-US" sz="2800">
                <a:latin typeface="Arial Rounded MT Bold" pitchFamily="34" charset="0"/>
              </a:rPr>
              <a:t>URE</a:t>
            </a:r>
            <a:endParaRPr lang="en-US" altLang="en-US" sz="2800"/>
          </a:p>
        </p:txBody>
      </p:sp>
      <p:sp>
        <p:nvSpPr>
          <p:cNvPr id="1647619" name="Rectangle 3"/>
          <p:cNvSpPr>
            <a:spLocks noChangeArrowheads="1"/>
          </p:cNvSpPr>
          <p:nvPr/>
        </p:nvSpPr>
        <p:spPr bwMode="auto">
          <a:xfrm>
            <a:off x="914400" y="5611813"/>
            <a:ext cx="44910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0">
                <a:latin typeface="Times New Roman" pitchFamily="18" charset="0"/>
              </a:rPr>
              <a:t>Picture from </a:t>
            </a:r>
            <a:r>
              <a:rPr lang="en-US" altLang="en-US" sz="2000" b="0" i="1">
                <a:latin typeface="Times New Roman" pitchFamily="18" charset="0"/>
              </a:rPr>
              <a:t>CURE</a:t>
            </a:r>
            <a:r>
              <a:rPr lang="en-US" altLang="en-US" sz="2000" b="0">
                <a:latin typeface="Times New Roman" pitchFamily="18" charset="0"/>
              </a:rPr>
              <a:t>, Guha, Rastogi, Shim.</a:t>
            </a:r>
            <a:endParaRPr lang="en-US" altLang="en-US" sz="2400" b="0">
              <a:latin typeface="Times New Roman" pitchFamily="18" charset="0"/>
            </a:endParaRPr>
          </a:p>
        </p:txBody>
      </p:sp>
      <p:graphicFrame>
        <p:nvGraphicFramePr>
          <p:cNvPr id="1647620" name="Object 4"/>
          <p:cNvGraphicFramePr>
            <a:graphicFrameLocks noChangeAspect="1"/>
          </p:cNvGraphicFramePr>
          <p:nvPr/>
        </p:nvGraphicFramePr>
        <p:xfrm>
          <a:off x="381000" y="1447800"/>
          <a:ext cx="8305800" cy="3633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7906" name="Bitmap Image" r:id="rId3" imgW="5683810" imgH="2293333" progId="Paint.Picture">
                  <p:embed/>
                </p:oleObj>
              </mc:Choice>
              <mc:Fallback>
                <p:oleObj name="Bitmap Image" r:id="rId3" imgW="5683810" imgH="2293333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1224" t="5058" r="7143" b="6429"/>
                      <a:stretch>
                        <a:fillRect/>
                      </a:stretch>
                    </p:blipFill>
                    <p:spPr bwMode="auto">
                      <a:xfrm>
                        <a:off x="381000" y="1447800"/>
                        <a:ext cx="8305800" cy="3633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Experimental Results: </a:t>
            </a:r>
            <a:r>
              <a:rPr lang="en-US" altLang="en-US">
                <a:latin typeface="Arial Rounded MT Bold" pitchFamily="34" charset="0"/>
              </a:rPr>
              <a:t>CURE</a:t>
            </a:r>
            <a:endParaRPr lang="en-US" altLang="en-US"/>
          </a:p>
        </p:txBody>
      </p:sp>
      <p:graphicFrame>
        <p:nvGraphicFramePr>
          <p:cNvPr id="1648643" name="Object 3"/>
          <p:cNvGraphicFramePr>
            <a:graphicFrameLocks noChangeAspect="1"/>
          </p:cNvGraphicFramePr>
          <p:nvPr/>
        </p:nvGraphicFramePr>
        <p:xfrm>
          <a:off x="152400" y="1216025"/>
          <a:ext cx="8686800" cy="398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931" name="Bitmap Image" r:id="rId3" imgW="7460627" imgH="3147333" progId="Paint.Picture">
                  <p:embed/>
                </p:oleObj>
              </mc:Choice>
              <mc:Fallback>
                <p:oleObj name="Bitmap Image" r:id="rId3" imgW="7460627" imgH="3147333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6734" r="6734"/>
                      <a:stretch>
                        <a:fillRect/>
                      </a:stretch>
                    </p:blipFill>
                    <p:spPr bwMode="auto">
                      <a:xfrm>
                        <a:off x="152400" y="1216025"/>
                        <a:ext cx="8686800" cy="3989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8644" name="Rectangle 4"/>
          <p:cNvSpPr>
            <a:spLocks noChangeArrowheads="1"/>
          </p:cNvSpPr>
          <p:nvPr/>
        </p:nvSpPr>
        <p:spPr bwMode="auto">
          <a:xfrm>
            <a:off x="914400" y="5611813"/>
            <a:ext cx="44910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0">
                <a:latin typeface="Times New Roman" pitchFamily="18" charset="0"/>
              </a:rPr>
              <a:t>Picture from </a:t>
            </a:r>
            <a:r>
              <a:rPr lang="en-US" altLang="en-US" sz="2000" b="0" i="1">
                <a:latin typeface="Times New Roman" pitchFamily="18" charset="0"/>
              </a:rPr>
              <a:t>CURE</a:t>
            </a:r>
            <a:r>
              <a:rPr lang="en-US" altLang="en-US" sz="2000" b="0">
                <a:latin typeface="Times New Roman" pitchFamily="18" charset="0"/>
              </a:rPr>
              <a:t>, Guha, Rastogi, Shim.</a:t>
            </a:r>
            <a:endParaRPr lang="en-US" altLang="en-US" sz="2400" b="0">
              <a:latin typeface="Times New Roman" pitchFamily="18" charset="0"/>
            </a:endParaRPr>
          </a:p>
        </p:txBody>
      </p:sp>
      <p:sp>
        <p:nvSpPr>
          <p:cNvPr id="1648645" name="Rectangle 5"/>
          <p:cNvSpPr>
            <a:spLocks noChangeArrowheads="1"/>
          </p:cNvSpPr>
          <p:nvPr/>
        </p:nvSpPr>
        <p:spPr bwMode="auto">
          <a:xfrm>
            <a:off x="6553200" y="2438400"/>
            <a:ext cx="9890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b="0">
                <a:latin typeface="Times New Roman" pitchFamily="18" charset="0"/>
              </a:rPr>
              <a:t>(centroid)</a:t>
            </a:r>
          </a:p>
        </p:txBody>
      </p:sp>
      <p:sp>
        <p:nvSpPr>
          <p:cNvPr id="1648646" name="Rectangle 6"/>
          <p:cNvSpPr>
            <a:spLocks noChangeArrowheads="1"/>
          </p:cNvSpPr>
          <p:nvPr/>
        </p:nvSpPr>
        <p:spPr bwMode="auto">
          <a:xfrm>
            <a:off x="6629400" y="3581400"/>
            <a:ext cx="11763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b="0">
                <a:latin typeface="Times New Roman" pitchFamily="18" charset="0"/>
              </a:rPr>
              <a:t>(single link)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9676" name="Rectangle 1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610600" cy="533400"/>
          </a:xfrm>
        </p:spPr>
        <p:txBody>
          <a:bodyPr/>
          <a:lstStyle/>
          <a:p>
            <a:r>
              <a:rPr lang="en-US" altLang="en-US"/>
              <a:t>CURE Cannot Handle Differing Densities</a:t>
            </a:r>
          </a:p>
        </p:txBody>
      </p:sp>
      <p:sp>
        <p:nvSpPr>
          <p:cNvPr id="1649667" name="Text Box 3"/>
          <p:cNvSpPr txBox="1">
            <a:spLocks noChangeArrowheads="1"/>
          </p:cNvSpPr>
          <p:nvPr/>
        </p:nvSpPr>
        <p:spPr bwMode="auto">
          <a:xfrm>
            <a:off x="990600" y="5029200"/>
            <a:ext cx="2514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/>
              <a:t>Original Points</a:t>
            </a:r>
          </a:p>
        </p:txBody>
      </p:sp>
      <p:sp>
        <p:nvSpPr>
          <p:cNvPr id="1649668" name="Rectangle 4"/>
          <p:cNvSpPr>
            <a:spLocks noChangeArrowheads="1"/>
          </p:cNvSpPr>
          <p:nvPr/>
        </p:nvSpPr>
        <p:spPr bwMode="auto">
          <a:xfrm>
            <a:off x="3048000" y="22288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649669" name="Picture 5" descr="fish_clust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81200"/>
            <a:ext cx="30480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49670" name="Rectangle 6"/>
          <p:cNvSpPr>
            <a:spLocks noChangeArrowheads="1"/>
          </p:cNvSpPr>
          <p:nvPr/>
        </p:nvSpPr>
        <p:spPr bwMode="auto">
          <a:xfrm>
            <a:off x="3630613" y="27892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649671" name="Rectangle 7"/>
          <p:cNvSpPr>
            <a:spLocks noChangeArrowheads="1"/>
          </p:cNvSpPr>
          <p:nvPr/>
        </p:nvSpPr>
        <p:spPr bwMode="auto">
          <a:xfrm>
            <a:off x="3630613" y="27892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649672" name="Text Box 8"/>
          <p:cNvSpPr txBox="1">
            <a:spLocks noChangeArrowheads="1"/>
          </p:cNvSpPr>
          <p:nvPr/>
        </p:nvSpPr>
        <p:spPr bwMode="auto">
          <a:xfrm>
            <a:off x="5334000" y="4967288"/>
            <a:ext cx="1752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/>
              <a:t>CURE</a:t>
            </a:r>
          </a:p>
        </p:txBody>
      </p:sp>
      <p:sp>
        <p:nvSpPr>
          <p:cNvPr id="1649673" name="Rectangle 9"/>
          <p:cNvSpPr>
            <a:spLocks noChangeArrowheads="1"/>
          </p:cNvSpPr>
          <p:nvPr/>
        </p:nvSpPr>
        <p:spPr bwMode="auto">
          <a:xfrm>
            <a:off x="3113088" y="2438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649674" name="Rectangle 10"/>
          <p:cNvSpPr>
            <a:spLocks noChangeArrowheads="1"/>
          </p:cNvSpPr>
          <p:nvPr/>
        </p:nvSpPr>
        <p:spPr bwMode="auto">
          <a:xfrm>
            <a:off x="3246438" y="25304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1649675" name="Object 11"/>
          <p:cNvGraphicFramePr>
            <a:graphicFrameLocks noChangeAspect="1"/>
          </p:cNvGraphicFramePr>
          <p:nvPr/>
        </p:nvGraphicFramePr>
        <p:xfrm>
          <a:off x="4265613" y="1831975"/>
          <a:ext cx="4040187" cy="274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9961" r:id="rId4" imgW="4686706" imgH="3177815" progId="MSPhotoEd.3">
                  <p:embed/>
                </p:oleObj>
              </mc:Choice>
              <mc:Fallback>
                <p:oleObj r:id="rId4" imgW="4686706" imgH="3177815" progId="MSPhotoEd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5613" y="1831975"/>
                        <a:ext cx="4040187" cy="2740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06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Graph-Based Clustering</a:t>
            </a:r>
          </a:p>
        </p:txBody>
      </p:sp>
      <p:sp>
        <p:nvSpPr>
          <p:cNvPr id="165069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Graph-Based clustering uses the proximity graph</a:t>
            </a:r>
          </a:p>
          <a:p>
            <a:pPr lvl="1"/>
            <a:r>
              <a:rPr lang="en-US" altLang="en-US"/>
              <a:t>Start with the proximity matrix</a:t>
            </a:r>
          </a:p>
          <a:p>
            <a:pPr lvl="1"/>
            <a:r>
              <a:rPr lang="en-US" altLang="en-US"/>
              <a:t>Consider each point as a node in a graph</a:t>
            </a:r>
          </a:p>
          <a:p>
            <a:pPr lvl="1"/>
            <a:r>
              <a:rPr lang="en-US" altLang="en-US"/>
              <a:t>Each edge between two nodes has a weight which is the proximity between the two points</a:t>
            </a:r>
          </a:p>
          <a:p>
            <a:pPr lvl="1"/>
            <a:r>
              <a:rPr lang="en-US" altLang="en-US"/>
              <a:t>Initially the proximity graph is fully connected </a:t>
            </a:r>
          </a:p>
          <a:p>
            <a:pPr lvl="1"/>
            <a:r>
              <a:rPr lang="en-US" altLang="en-US"/>
              <a:t>MIN (single-link) and MAX (complete-link) can be viewed as starting with this graph</a:t>
            </a:r>
          </a:p>
          <a:p>
            <a:pPr lvl="1"/>
            <a:endParaRPr lang="en-US" altLang="en-US"/>
          </a:p>
          <a:p>
            <a:r>
              <a:rPr lang="en-US" altLang="en-US"/>
              <a:t>In the simplest case, clusters are connected components in the graph.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17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altLang="en-US" sz="2800"/>
              <a:t>Graph-Based Clustering: Sparsification</a:t>
            </a:r>
          </a:p>
        </p:txBody>
      </p:sp>
      <p:sp>
        <p:nvSpPr>
          <p:cNvPr id="1651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1143000"/>
            <a:ext cx="8001000" cy="5181600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r>
              <a:rPr lang="en-US" altLang="en-US">
                <a:cs typeface="Times New Roman" pitchFamily="18" charset="0"/>
              </a:rPr>
              <a:t>The amount of data that needs to be processed is drastically reduced </a:t>
            </a: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</a:pPr>
            <a:r>
              <a:rPr lang="en-US" altLang="en-US" sz="2200">
                <a:cs typeface="Times New Roman" pitchFamily="18" charset="0"/>
              </a:rPr>
              <a:t>Sparsification can eliminate more than 99% of the entries in a proximity matrix </a:t>
            </a: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</a:pPr>
            <a:r>
              <a:rPr lang="en-US" altLang="en-US" sz="2200">
                <a:cs typeface="Times New Roman" pitchFamily="18" charset="0"/>
              </a:rPr>
              <a:t>The amount of time required to cluster the data is drastically reduced</a:t>
            </a: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</a:pPr>
            <a:r>
              <a:rPr lang="en-US" altLang="en-US" sz="2200">
                <a:cs typeface="Times New Roman" pitchFamily="18" charset="0"/>
              </a:rPr>
              <a:t>The size of the problems that can be handled is increased</a:t>
            </a:r>
            <a:endParaRPr lang="en-US" altLang="en-US" sz="2200"/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en-US" altLang="en-US"/>
              <a:t>  </a:t>
            </a: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</a:pPr>
            <a:endParaRPr lang="en-US" alt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27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altLang="en-US" sz="2800"/>
              <a:t>Graph-Based Clustering: Sparsification …</a:t>
            </a:r>
          </a:p>
        </p:txBody>
      </p:sp>
      <p:sp>
        <p:nvSpPr>
          <p:cNvPr id="1652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1143000"/>
            <a:ext cx="8001000" cy="5181600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r>
              <a:rPr lang="en-US" altLang="en-US">
                <a:cs typeface="Times New Roman" pitchFamily="18" charset="0"/>
              </a:rPr>
              <a:t>Clustering may work better</a:t>
            </a: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</a:pPr>
            <a:r>
              <a:rPr lang="en-US" altLang="en-US" sz="2000">
                <a:cs typeface="Times New Roman" pitchFamily="18" charset="0"/>
              </a:rPr>
              <a:t>Sparsification techniques keep the connections to the most similar (nearest) neighbors of a point while breaking the connections to less similar points. </a:t>
            </a: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</a:pPr>
            <a:r>
              <a:rPr lang="en-US" altLang="en-US" sz="2000">
                <a:cs typeface="Times New Roman" pitchFamily="18" charset="0"/>
              </a:rPr>
              <a:t>The nearest neighbors of a point tend to belong to the same class as the point itself.</a:t>
            </a: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</a:pPr>
            <a:r>
              <a:rPr lang="en-US" altLang="en-US" sz="2000">
                <a:cs typeface="Times New Roman" pitchFamily="18" charset="0"/>
              </a:rPr>
              <a:t>This reduces the impact of noise and outliers and sharpens the distinction between clusters.</a:t>
            </a:r>
            <a:r>
              <a:rPr lang="en-US" altLang="en-US"/>
              <a:t>  </a:t>
            </a:r>
          </a:p>
          <a:p>
            <a:pPr marL="2171700" lvl="4" indent="-342900">
              <a:lnSpc>
                <a:spcPct val="90000"/>
              </a:lnSpc>
            </a:pPr>
            <a:endParaRPr lang="en-US" altLang="en-US">
              <a:cs typeface="Times New Roman" pitchFamily="18" charset="0"/>
            </a:endParaRPr>
          </a:p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r>
              <a:rPr lang="en-US" altLang="en-US">
                <a:cs typeface="Times New Roman" pitchFamily="18" charset="0"/>
              </a:rPr>
              <a:t>Sparsification facilitates the use of graph partitioning algorithms (or algorithms based on graph partitioning algorithms. </a:t>
            </a: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</a:pPr>
            <a:r>
              <a:rPr lang="en-US" altLang="en-US" sz="2000">
                <a:cs typeface="Times New Roman" pitchFamily="18" charset="0"/>
              </a:rPr>
              <a:t>Chameleon  and </a:t>
            </a:r>
            <a:r>
              <a:rPr lang="en-US" altLang="en-US" sz="2000"/>
              <a:t>Hypergraph-based Clustering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37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altLang="en-US" sz="2800"/>
              <a:t>Sparsification in the Clustering Process</a:t>
            </a:r>
          </a:p>
        </p:txBody>
      </p:sp>
      <p:sp>
        <p:nvSpPr>
          <p:cNvPr id="1653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1143000"/>
            <a:ext cx="8001000" cy="5181600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endParaRPr lang="en-US" altLang="en-US" sz="2600"/>
          </a:p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endParaRPr lang="en-US" altLang="en-US"/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</a:pPr>
            <a:endParaRPr lang="en-US" altLang="en-US" sz="2200"/>
          </a:p>
        </p:txBody>
      </p:sp>
      <p:sp>
        <p:nvSpPr>
          <p:cNvPr id="1653764" name="Rectangle 4"/>
          <p:cNvSpPr>
            <a:spLocks noChangeArrowheads="1"/>
          </p:cNvSpPr>
          <p:nvPr/>
        </p:nvSpPr>
        <p:spPr bwMode="auto">
          <a:xfrm>
            <a:off x="1600200" y="29257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653765" name="Picture 5" descr="over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" r="5919"/>
          <a:stretch>
            <a:fillRect/>
          </a:stretch>
        </p:blipFill>
        <p:spPr bwMode="auto">
          <a:xfrm>
            <a:off x="152400" y="2362200"/>
            <a:ext cx="8686800" cy="1579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4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/>
              <a:t>Limitations of Current Merging Schemes</a:t>
            </a:r>
          </a:p>
        </p:txBody>
      </p:sp>
      <p:sp>
        <p:nvSpPr>
          <p:cNvPr id="1654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Existing merging schemes in hierarchical clustering algorithms are static in nature</a:t>
            </a:r>
          </a:p>
          <a:p>
            <a:pPr lvl="1"/>
            <a:r>
              <a:rPr lang="en-US" altLang="en-US"/>
              <a:t>MIN or CURE: </a:t>
            </a:r>
          </a:p>
          <a:p>
            <a:pPr lvl="2"/>
            <a:r>
              <a:rPr lang="en-US" altLang="en-US"/>
              <a:t> merge two clusters based on their </a:t>
            </a:r>
            <a:r>
              <a:rPr lang="en-US" altLang="en-US" i="1"/>
              <a:t>closeness</a:t>
            </a:r>
            <a:r>
              <a:rPr lang="en-US" altLang="en-US"/>
              <a:t> (or minimum distance)</a:t>
            </a:r>
          </a:p>
          <a:p>
            <a:pPr lvl="2"/>
            <a:endParaRPr lang="en-US" altLang="en-US"/>
          </a:p>
          <a:p>
            <a:pPr lvl="1"/>
            <a:r>
              <a:rPr lang="en-US" altLang="en-US"/>
              <a:t>GROUP-AVERAGE:</a:t>
            </a:r>
          </a:p>
          <a:p>
            <a:pPr lvl="2"/>
            <a:r>
              <a:rPr lang="en-US" altLang="en-US"/>
              <a:t> merge two clusters based on their average </a:t>
            </a:r>
            <a:r>
              <a:rPr lang="en-US" altLang="en-US" i="1"/>
              <a:t>connectivity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4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/>
              <a:t>Limitations of Current Merging Schemes</a:t>
            </a:r>
          </a:p>
        </p:txBody>
      </p:sp>
      <p:pic>
        <p:nvPicPr>
          <p:cNvPr id="16947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138" y="1447800"/>
            <a:ext cx="5072062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947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00200"/>
            <a:ext cx="1395413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94726" name="Text Box 6"/>
          <p:cNvSpPr txBox="1">
            <a:spLocks noChangeArrowheads="1"/>
          </p:cNvSpPr>
          <p:nvPr/>
        </p:nvSpPr>
        <p:spPr bwMode="auto">
          <a:xfrm>
            <a:off x="609600" y="5410200"/>
            <a:ext cx="22098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Closeness schemes will merge (a) and (b)</a:t>
            </a:r>
          </a:p>
        </p:txBody>
      </p:sp>
      <p:sp>
        <p:nvSpPr>
          <p:cNvPr id="1694727" name="Text Box 7"/>
          <p:cNvSpPr txBox="1">
            <a:spLocks noChangeArrowheads="1"/>
          </p:cNvSpPr>
          <p:nvPr/>
        </p:nvSpPr>
        <p:spPr bwMode="auto">
          <a:xfrm>
            <a:off x="762000" y="1752600"/>
            <a:ext cx="457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(a)</a:t>
            </a:r>
          </a:p>
        </p:txBody>
      </p:sp>
      <p:sp>
        <p:nvSpPr>
          <p:cNvPr id="1694728" name="Text Box 8"/>
          <p:cNvSpPr txBox="1">
            <a:spLocks noChangeArrowheads="1"/>
          </p:cNvSpPr>
          <p:nvPr/>
        </p:nvSpPr>
        <p:spPr bwMode="auto">
          <a:xfrm>
            <a:off x="762000" y="2209800"/>
            <a:ext cx="457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(b)</a:t>
            </a:r>
          </a:p>
        </p:txBody>
      </p:sp>
      <p:sp>
        <p:nvSpPr>
          <p:cNvPr id="1694729" name="Text Box 9"/>
          <p:cNvSpPr txBox="1">
            <a:spLocks noChangeArrowheads="1"/>
          </p:cNvSpPr>
          <p:nvPr/>
        </p:nvSpPr>
        <p:spPr bwMode="auto">
          <a:xfrm>
            <a:off x="457200" y="3352800"/>
            <a:ext cx="457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(c)</a:t>
            </a:r>
          </a:p>
        </p:txBody>
      </p:sp>
      <p:sp>
        <p:nvSpPr>
          <p:cNvPr id="1694730" name="Text Box 10"/>
          <p:cNvSpPr txBox="1">
            <a:spLocks noChangeArrowheads="1"/>
          </p:cNvSpPr>
          <p:nvPr/>
        </p:nvSpPr>
        <p:spPr bwMode="auto">
          <a:xfrm>
            <a:off x="457200" y="4419600"/>
            <a:ext cx="457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(d)</a:t>
            </a:r>
          </a:p>
        </p:txBody>
      </p:sp>
      <p:sp>
        <p:nvSpPr>
          <p:cNvPr id="1694731" name="Text Box 11"/>
          <p:cNvSpPr txBox="1">
            <a:spLocks noChangeArrowheads="1"/>
          </p:cNvSpPr>
          <p:nvPr/>
        </p:nvSpPr>
        <p:spPr bwMode="auto">
          <a:xfrm>
            <a:off x="5105400" y="5410200"/>
            <a:ext cx="28194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Average connectivity schemes will merge (c) and (d)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4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4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4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4726" grpId="0"/>
      <p:bldP spid="169473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581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5334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sz="2800"/>
              <a:t>Chameleon: Clustering Using Dynamic Modeling</a:t>
            </a:r>
          </a:p>
        </p:txBody>
      </p:sp>
      <p:sp>
        <p:nvSpPr>
          <p:cNvPr id="1655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7363" y="1143000"/>
            <a:ext cx="8178800" cy="4111625"/>
          </a:xfrm>
        </p:spPr>
        <p:txBody>
          <a:bodyPr/>
          <a:lstStyle/>
          <a:p>
            <a:pPr marL="342900" indent="-342900"/>
            <a:r>
              <a:rPr lang="en-US" altLang="en-US" sz="2400"/>
              <a:t>Adapt to the characteristics of the data set to find the natural clusters</a:t>
            </a:r>
          </a:p>
          <a:p>
            <a:pPr marL="342900" indent="-342900"/>
            <a:r>
              <a:rPr lang="en-US" altLang="en-US" sz="2400"/>
              <a:t>Use a dynamic model to measure the similarity between clusters</a:t>
            </a:r>
          </a:p>
          <a:p>
            <a:pPr marL="742950" lvl="1" indent="-285750"/>
            <a:r>
              <a:rPr lang="en-US" altLang="en-US" sz="2000"/>
              <a:t>Main property is the relative closeness and relative inter-connectivity of the cluster</a:t>
            </a:r>
          </a:p>
          <a:p>
            <a:pPr marL="742950" lvl="1" indent="-285750"/>
            <a:r>
              <a:rPr lang="en-US" altLang="en-US" sz="2000"/>
              <a:t>Two clusters are combined if the resulting cluster shares certain </a:t>
            </a:r>
            <a:r>
              <a:rPr lang="en-US" altLang="en-US" sz="2000" i="1">
                <a:solidFill>
                  <a:srgbClr val="FF0000"/>
                </a:solidFill>
              </a:rPr>
              <a:t>properties</a:t>
            </a:r>
            <a:r>
              <a:rPr lang="en-US" altLang="en-US" sz="2000"/>
              <a:t> with the constituent clusters</a:t>
            </a:r>
          </a:p>
          <a:p>
            <a:pPr marL="742950" lvl="1" indent="-285750"/>
            <a:r>
              <a:rPr lang="en-US" altLang="en-US" sz="2000"/>
              <a:t>The merging scheme preserves </a:t>
            </a:r>
            <a:r>
              <a:rPr lang="en-US" altLang="en-US" sz="2000" i="1">
                <a:solidFill>
                  <a:srgbClr val="FF0000"/>
                </a:solidFill>
              </a:rPr>
              <a:t>self-similarity</a:t>
            </a:r>
            <a:endParaRPr lang="en-US" altLang="en-US"/>
          </a:p>
          <a:p>
            <a:pPr marL="342900" indent="-342900"/>
            <a:endParaRPr lang="en-US" altLang="en-US" sz="3200"/>
          </a:p>
          <a:p>
            <a:pPr marL="342900" indent="-342900"/>
            <a:endParaRPr lang="en-US" altLang="en-US" sz="1600"/>
          </a:p>
          <a:p>
            <a:pPr marL="342900" indent="-342900"/>
            <a:endParaRPr lang="en-US" altLang="en-US" sz="1600"/>
          </a:p>
          <a:p>
            <a:pPr marL="342900" indent="-342900"/>
            <a:r>
              <a:rPr lang="en-US" altLang="en-US" sz="2400"/>
              <a:t>One of the areas of application is </a:t>
            </a:r>
            <a:r>
              <a:rPr lang="en-US" altLang="en-US" sz="2400">
                <a:solidFill>
                  <a:srgbClr val="FF0000"/>
                </a:solidFill>
              </a:rPr>
              <a:t>spatial data</a:t>
            </a:r>
            <a:endParaRPr lang="en-US" altLang="en-US" sz="3200"/>
          </a:p>
        </p:txBody>
      </p:sp>
      <p:graphicFrame>
        <p:nvGraphicFramePr>
          <p:cNvPr id="1655812" name="Object 4"/>
          <p:cNvGraphicFramePr>
            <a:graphicFrameLocks noChangeAspect="1"/>
          </p:cNvGraphicFramePr>
          <p:nvPr/>
        </p:nvGraphicFramePr>
        <p:xfrm>
          <a:off x="2133600" y="4724400"/>
          <a:ext cx="3581400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6097" name="Bitmap Image" r:id="rId3" imgW="5570703" imgH="3795089" progId="Paint.Picture">
                  <p:embed/>
                </p:oleObj>
              </mc:Choice>
              <mc:Fallback>
                <p:oleObj name="Bitmap Image" r:id="rId3" imgW="5570703" imgH="3795089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30835" b="62024"/>
                      <a:stretch>
                        <a:fillRect/>
                      </a:stretch>
                    </p:blipFill>
                    <p:spPr bwMode="auto">
                      <a:xfrm>
                        <a:off x="2133600" y="4724400"/>
                        <a:ext cx="3581400" cy="984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Fuzzy c-means Algorithm (FCM)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Assign initial weights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Repeat</a:t>
                </a:r>
              </a:p>
              <a:p>
                <a:pPr marL="1022350" lvl="1" indent="-514350">
                  <a:buFont typeface="+mj-lt"/>
                  <a:buAutoNum type="alphaLcParenR"/>
                </a:pPr>
                <a:r>
                  <a:rPr lang="en-US" dirty="0" smtClean="0"/>
                  <a:t>Compute centroids</a:t>
                </a:r>
              </a:p>
              <a:p>
                <a:pPr marL="1022350" lvl="1" indent="-514350">
                  <a:buFont typeface="+mj-lt"/>
                  <a:buAutoNum type="alphaLcParenR"/>
                </a:pPr>
                <a:r>
                  <a:rPr lang="en-US" dirty="0" smtClean="0"/>
                  <a:t>Update weights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dirty="0" smtClean="0"/>
                  <a:t> -- reassigning points to clusters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Until the centroids don’t change (or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dirty="0" smtClean="0"/>
                  <a:t> don’t change much)</a:t>
                </a: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659" t="-1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102003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6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Characteristics of Spatial Data Sets</a:t>
            </a:r>
          </a:p>
        </p:txBody>
      </p:sp>
      <p:pic>
        <p:nvPicPr>
          <p:cNvPr id="1656835" name="Picture 3" descr="t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905000"/>
            <a:ext cx="3124200" cy="1846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56836" name="Rectangle 4"/>
          <p:cNvSpPr>
            <a:spLocks noChangeArrowheads="1"/>
          </p:cNvSpPr>
          <p:nvPr/>
        </p:nvSpPr>
        <p:spPr bwMode="auto">
          <a:xfrm>
            <a:off x="381000" y="1676400"/>
            <a:ext cx="50292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339725" indent="-2254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>
              <a:buFontTx/>
              <a:buChar char="•"/>
            </a:pPr>
            <a:r>
              <a:rPr lang="en-US" altLang="en-US" sz="1800">
                <a:latin typeface="Arial" pitchFamily="34" charset="0"/>
              </a:rPr>
              <a:t>Clusters are defined as densely populated regions of the space</a:t>
            </a:r>
          </a:p>
          <a:p>
            <a:pPr lvl="1">
              <a:buFontTx/>
              <a:buChar char="•"/>
            </a:pPr>
            <a:endParaRPr lang="en-US" altLang="en-US" sz="1000">
              <a:latin typeface="Arial" pitchFamily="34" charset="0"/>
            </a:endParaRPr>
          </a:p>
          <a:p>
            <a:pPr lvl="1">
              <a:buFontTx/>
              <a:buChar char="•"/>
            </a:pPr>
            <a:r>
              <a:rPr lang="en-US" altLang="en-US" sz="1800">
                <a:latin typeface="Arial" pitchFamily="34" charset="0"/>
              </a:rPr>
              <a:t>Clusters have arbitrary shapes, orientation, and non-uniform sizes</a:t>
            </a:r>
            <a:br>
              <a:rPr lang="en-US" altLang="en-US" sz="1800">
                <a:latin typeface="Arial" pitchFamily="34" charset="0"/>
              </a:rPr>
            </a:br>
            <a:endParaRPr lang="en-US" altLang="en-US" sz="1000">
              <a:latin typeface="Arial" pitchFamily="34" charset="0"/>
            </a:endParaRPr>
          </a:p>
          <a:p>
            <a:pPr lvl="1">
              <a:buFontTx/>
              <a:buChar char="•"/>
            </a:pPr>
            <a:r>
              <a:rPr lang="en-US" altLang="en-US" sz="1800">
                <a:latin typeface="Arial" pitchFamily="34" charset="0"/>
              </a:rPr>
              <a:t>Difference in densities across clusters and variation in density within clusters</a:t>
            </a:r>
            <a:br>
              <a:rPr lang="en-US" altLang="en-US" sz="1800">
                <a:latin typeface="Arial" pitchFamily="34" charset="0"/>
              </a:rPr>
            </a:br>
            <a:endParaRPr lang="en-US" altLang="en-US" sz="1000">
              <a:latin typeface="Arial" pitchFamily="34" charset="0"/>
            </a:endParaRPr>
          </a:p>
          <a:p>
            <a:pPr lvl="1">
              <a:buFontTx/>
              <a:buChar char="•"/>
            </a:pPr>
            <a:r>
              <a:rPr lang="en-US" altLang="en-US" sz="1800">
                <a:latin typeface="Arial" pitchFamily="34" charset="0"/>
              </a:rPr>
              <a:t>Existence of special artifacts (</a:t>
            </a:r>
            <a:r>
              <a:rPr lang="en-US" altLang="en-US" sz="1800" i="1">
                <a:latin typeface="Arial" pitchFamily="34" charset="0"/>
              </a:rPr>
              <a:t>streaks</a:t>
            </a:r>
            <a:r>
              <a:rPr lang="en-US" altLang="en-US" sz="1800">
                <a:latin typeface="Arial" pitchFamily="34" charset="0"/>
              </a:rPr>
              <a:t>) and noise</a:t>
            </a:r>
          </a:p>
        </p:txBody>
      </p:sp>
      <p:pic>
        <p:nvPicPr>
          <p:cNvPr id="1656837" name="Picture 5" descr="t7_talk_origi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962400"/>
            <a:ext cx="3124200" cy="18526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56838" name="Text Box 6"/>
          <p:cNvSpPr txBox="1">
            <a:spLocks noChangeArrowheads="1"/>
          </p:cNvSpPr>
          <p:nvPr/>
        </p:nvSpPr>
        <p:spPr bwMode="auto">
          <a:xfrm>
            <a:off x="762000" y="4648200"/>
            <a:ext cx="4546600" cy="915988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altLang="en-US" sz="1800" b="0">
                <a:solidFill>
                  <a:srgbClr val="CC3300"/>
                </a:solidFill>
                <a:latin typeface="Arial Rounded MT Bold" pitchFamily="34" charset="0"/>
              </a:rPr>
              <a:t>The clustering algorithm must address the above characteristics and also require minimal supervision</a:t>
            </a:r>
            <a:r>
              <a:rPr lang="en-US" altLang="en-US" sz="1800" b="0">
                <a:solidFill>
                  <a:srgbClr val="CC3300"/>
                </a:solidFill>
                <a:latin typeface="Arial" pitchFamily="34" charset="0"/>
              </a:rPr>
              <a:t>.</a:t>
            </a:r>
            <a:endParaRPr lang="en-US" altLang="en-US" sz="1400">
              <a:solidFill>
                <a:srgbClr val="CC3300"/>
              </a:solidFill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78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Chameleon:  Steps</a:t>
            </a:r>
          </a:p>
        </p:txBody>
      </p:sp>
      <p:sp>
        <p:nvSpPr>
          <p:cNvPr id="165786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>
                <a:solidFill>
                  <a:srgbClr val="FF0000"/>
                </a:solidFill>
              </a:rPr>
              <a:t>Preprocessing Step</a:t>
            </a:r>
            <a:r>
              <a:rPr lang="en-US" altLang="en-US"/>
              <a:t>: </a:t>
            </a:r>
            <a:br>
              <a:rPr lang="en-US" altLang="en-US"/>
            </a:br>
            <a:r>
              <a:rPr lang="en-US" altLang="en-US"/>
              <a:t>Represent the Data by a Graph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Given a set of points, construct the k-nearest-neighbor (k-NN) graph to capture the relationship between a point and its k nearest neighbors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Concept of neighborhood is captured dynamically (even if region is sparse)</a:t>
            </a:r>
          </a:p>
          <a:p>
            <a:pPr lvl="4">
              <a:lnSpc>
                <a:spcPct val="90000"/>
              </a:lnSpc>
            </a:pPr>
            <a:endParaRPr lang="en-US" altLang="en-US"/>
          </a:p>
          <a:p>
            <a:pPr>
              <a:lnSpc>
                <a:spcPct val="90000"/>
              </a:lnSpc>
            </a:pPr>
            <a:r>
              <a:rPr lang="en-US" altLang="en-US">
                <a:solidFill>
                  <a:srgbClr val="FF0000"/>
                </a:solidFill>
              </a:rPr>
              <a:t>Phase 1</a:t>
            </a:r>
            <a:r>
              <a:rPr lang="en-US" altLang="en-US"/>
              <a:t>: Use a multilevel graph partitioning algorithm on the graph to find a large number of clusters of well-connected vertices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Each cluster should contain mostly points from one “true” cluster, i.e., is a sub-cluster of a “real” cluster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8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Chameleon:  Steps … </a:t>
            </a:r>
          </a:p>
        </p:txBody>
      </p:sp>
      <p:sp>
        <p:nvSpPr>
          <p:cNvPr id="165888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solidFill>
                  <a:srgbClr val="FF0000"/>
                </a:solidFill>
              </a:rPr>
              <a:t>Phase 2</a:t>
            </a:r>
            <a:r>
              <a:rPr lang="en-US" altLang="en-US"/>
              <a:t>: Use Hierarchical Agglomerative Clustering to merge sub-clusters</a:t>
            </a:r>
          </a:p>
          <a:p>
            <a:pPr lvl="1"/>
            <a:r>
              <a:rPr lang="en-US" altLang="en-US"/>
              <a:t>Two clusters are combined if the </a:t>
            </a:r>
            <a:r>
              <a:rPr lang="en-US" altLang="en-US" i="1"/>
              <a:t>resulting cluster shares certain properties with the constituent clusters</a:t>
            </a:r>
            <a:endParaRPr lang="en-US" altLang="en-US"/>
          </a:p>
          <a:p>
            <a:pPr lvl="4"/>
            <a:endParaRPr lang="en-US" altLang="en-US"/>
          </a:p>
          <a:p>
            <a:pPr lvl="1"/>
            <a:r>
              <a:rPr lang="en-US" altLang="en-US"/>
              <a:t>Two key properties used to model cluster similarity:</a:t>
            </a:r>
          </a:p>
          <a:p>
            <a:pPr lvl="2"/>
            <a:r>
              <a:rPr lang="en-US" altLang="en-US">
                <a:solidFill>
                  <a:srgbClr val="1C5A61"/>
                </a:solidFill>
              </a:rPr>
              <a:t> </a:t>
            </a:r>
            <a:r>
              <a:rPr lang="en-US" altLang="en-US">
                <a:solidFill>
                  <a:srgbClr val="FF0000"/>
                </a:solidFill>
              </a:rPr>
              <a:t>Relative Interconnectivity</a:t>
            </a:r>
            <a:r>
              <a:rPr lang="en-US" altLang="en-US"/>
              <a:t>: Absolute interconnectivity of two clusters normalized by the internal connectivity of the clusters</a:t>
            </a:r>
          </a:p>
          <a:p>
            <a:pPr lvl="3"/>
            <a:endParaRPr lang="en-US" altLang="en-US" sz="800"/>
          </a:p>
          <a:p>
            <a:pPr lvl="2"/>
            <a:r>
              <a:rPr lang="en-US" altLang="en-US">
                <a:solidFill>
                  <a:srgbClr val="1C5A61"/>
                </a:solidFill>
              </a:rPr>
              <a:t> </a:t>
            </a:r>
            <a:r>
              <a:rPr lang="en-US" altLang="en-US">
                <a:solidFill>
                  <a:srgbClr val="FF0000"/>
                </a:solidFill>
              </a:rPr>
              <a:t>Relative Closeness</a:t>
            </a:r>
            <a:r>
              <a:rPr lang="en-US" altLang="en-US"/>
              <a:t>: Absolute closeness of two clusters normalized by the internal closeness of the clusters</a:t>
            </a:r>
          </a:p>
          <a:p>
            <a:pPr lvl="3"/>
            <a:endParaRPr lang="en-US" alt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9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Experimental Results: </a:t>
            </a:r>
            <a:r>
              <a:rPr lang="en-US" altLang="en-US">
                <a:latin typeface="Arial Rounded MT Bold" pitchFamily="34" charset="0"/>
              </a:rPr>
              <a:t>CHAMELEON</a:t>
            </a:r>
            <a:endParaRPr lang="en-US" altLang="en-US"/>
          </a:p>
        </p:txBody>
      </p:sp>
      <p:pic>
        <p:nvPicPr>
          <p:cNvPr id="1659907" name="Picture 3" descr="ds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71600"/>
            <a:ext cx="7112000" cy="47545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0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Experimental Results: </a:t>
            </a:r>
            <a:r>
              <a:rPr lang="en-US" altLang="en-US">
                <a:latin typeface="Arial Rounded MT Bold" pitchFamily="34" charset="0"/>
              </a:rPr>
              <a:t>CHAMELEON</a:t>
            </a:r>
            <a:endParaRPr lang="en-US" altLang="en-US"/>
          </a:p>
        </p:txBody>
      </p:sp>
      <p:pic>
        <p:nvPicPr>
          <p:cNvPr id="1660931" name="Picture 3" descr="t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39838"/>
            <a:ext cx="6781800" cy="48561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19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533400"/>
          </a:xfrm>
        </p:spPr>
        <p:txBody>
          <a:bodyPr/>
          <a:lstStyle/>
          <a:p>
            <a:r>
              <a:rPr lang="en-US" altLang="en-US"/>
              <a:t>Experimental Results: </a:t>
            </a:r>
            <a:r>
              <a:rPr lang="en-US" altLang="en-US">
                <a:latin typeface="Arial Rounded MT Bold" pitchFamily="34" charset="0"/>
              </a:rPr>
              <a:t>CURE (</a:t>
            </a:r>
            <a:r>
              <a:rPr lang="en-US" altLang="en-US" i="1">
                <a:latin typeface="Arial Rounded MT Bold" pitchFamily="34" charset="0"/>
              </a:rPr>
              <a:t>10 clusters</a:t>
            </a:r>
            <a:r>
              <a:rPr lang="en-US" altLang="en-US">
                <a:latin typeface="Arial Rounded MT Bold" pitchFamily="34" charset="0"/>
              </a:rPr>
              <a:t>)</a:t>
            </a:r>
            <a:endParaRPr lang="en-US" altLang="en-US"/>
          </a:p>
        </p:txBody>
      </p:sp>
      <p:pic>
        <p:nvPicPr>
          <p:cNvPr id="1661955" name="Picture 3" descr="t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371600"/>
            <a:ext cx="6764338" cy="47577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29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610600" cy="533400"/>
          </a:xfrm>
        </p:spPr>
        <p:txBody>
          <a:bodyPr/>
          <a:lstStyle/>
          <a:p>
            <a:r>
              <a:rPr lang="en-US" altLang="en-US"/>
              <a:t>Experimental Results: </a:t>
            </a:r>
            <a:r>
              <a:rPr lang="en-US" altLang="en-US">
                <a:latin typeface="Arial Rounded MT Bold" pitchFamily="34" charset="0"/>
              </a:rPr>
              <a:t>CURE (</a:t>
            </a:r>
            <a:r>
              <a:rPr lang="en-US" altLang="en-US" i="1">
                <a:latin typeface="Arial Rounded MT Bold" pitchFamily="34" charset="0"/>
              </a:rPr>
              <a:t>15 clusters</a:t>
            </a:r>
            <a:r>
              <a:rPr lang="en-US" altLang="en-US">
                <a:latin typeface="Arial Rounded MT Bold" pitchFamily="34" charset="0"/>
              </a:rPr>
              <a:t>)</a:t>
            </a:r>
            <a:endParaRPr lang="en-US" altLang="en-US"/>
          </a:p>
        </p:txBody>
      </p:sp>
      <p:pic>
        <p:nvPicPr>
          <p:cNvPr id="1662979" name="Picture 3" descr="t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344613"/>
            <a:ext cx="6664325" cy="47513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4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Experimental Results: </a:t>
            </a:r>
            <a:r>
              <a:rPr lang="en-US" altLang="en-US">
                <a:latin typeface="Arial Rounded MT Bold" pitchFamily="34" charset="0"/>
              </a:rPr>
              <a:t>CHAMELEON</a:t>
            </a:r>
          </a:p>
        </p:txBody>
      </p:sp>
      <p:pic>
        <p:nvPicPr>
          <p:cNvPr id="1664003" name="Picture 3" descr="t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95400"/>
            <a:ext cx="6929438" cy="4751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5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Experimental Results: </a:t>
            </a:r>
            <a:r>
              <a:rPr lang="en-US" altLang="en-US">
                <a:latin typeface="Arial Rounded MT Bold" pitchFamily="34" charset="0"/>
              </a:rPr>
              <a:t>CURE (</a:t>
            </a:r>
            <a:r>
              <a:rPr lang="en-US" altLang="en-US" i="1">
                <a:latin typeface="Arial Rounded MT Bold" pitchFamily="34" charset="0"/>
              </a:rPr>
              <a:t>9 clusters</a:t>
            </a:r>
            <a:r>
              <a:rPr lang="en-US" altLang="en-US">
                <a:latin typeface="Arial Rounded MT Bold" pitchFamily="34" charset="0"/>
              </a:rPr>
              <a:t>)</a:t>
            </a:r>
            <a:endParaRPr lang="en-US" altLang="en-US"/>
          </a:p>
        </p:txBody>
      </p:sp>
      <p:pic>
        <p:nvPicPr>
          <p:cNvPr id="1665027" name="Picture 3" descr="t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371600"/>
            <a:ext cx="6783388" cy="47545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605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533400"/>
          </a:xfrm>
        </p:spPr>
        <p:txBody>
          <a:bodyPr/>
          <a:lstStyle/>
          <a:p>
            <a:r>
              <a:rPr lang="en-US" altLang="en-US"/>
              <a:t>Experimental Results: </a:t>
            </a:r>
            <a:r>
              <a:rPr lang="en-US" altLang="en-US">
                <a:latin typeface="Arial Rounded MT Bold" pitchFamily="34" charset="0"/>
              </a:rPr>
              <a:t>CURE (</a:t>
            </a:r>
            <a:r>
              <a:rPr lang="en-US" altLang="en-US" i="1">
                <a:latin typeface="Arial Rounded MT Bold" pitchFamily="34" charset="0"/>
              </a:rPr>
              <a:t>15 clusters</a:t>
            </a:r>
            <a:r>
              <a:rPr lang="en-US" altLang="en-US">
                <a:latin typeface="Arial Rounded MT Bold" pitchFamily="34" charset="0"/>
              </a:rPr>
              <a:t>)</a:t>
            </a:r>
            <a:endParaRPr lang="en-US" altLang="en-US"/>
          </a:p>
        </p:txBody>
      </p:sp>
      <p:pic>
        <p:nvPicPr>
          <p:cNvPr id="1666051" name="Picture 3" descr="t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344613"/>
            <a:ext cx="6727825" cy="47513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Initialization of Weights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Random initialization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43129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8098" name="Group 2"/>
          <p:cNvGrpSpPr>
            <a:grpSpLocks/>
          </p:cNvGrpSpPr>
          <p:nvPr/>
        </p:nvGrpSpPr>
        <p:grpSpPr bwMode="auto">
          <a:xfrm>
            <a:off x="838200" y="3429000"/>
            <a:ext cx="2743200" cy="1676400"/>
            <a:chOff x="714" y="2331"/>
            <a:chExt cx="1728" cy="1056"/>
          </a:xfrm>
        </p:grpSpPr>
        <p:sp>
          <p:nvSpPr>
            <p:cNvPr id="1668099" name="Oval 3"/>
            <p:cNvSpPr>
              <a:spLocks noChangeArrowheads="1"/>
            </p:cNvSpPr>
            <p:nvPr/>
          </p:nvSpPr>
          <p:spPr bwMode="auto">
            <a:xfrm>
              <a:off x="1242" y="2763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8100" name="Oval 4"/>
            <p:cNvSpPr>
              <a:spLocks noChangeArrowheads="1"/>
            </p:cNvSpPr>
            <p:nvPr/>
          </p:nvSpPr>
          <p:spPr bwMode="auto">
            <a:xfrm>
              <a:off x="1578" y="2331"/>
              <a:ext cx="144" cy="144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8101" name="Oval 5"/>
            <p:cNvSpPr>
              <a:spLocks noChangeArrowheads="1"/>
            </p:cNvSpPr>
            <p:nvPr/>
          </p:nvSpPr>
          <p:spPr bwMode="auto">
            <a:xfrm>
              <a:off x="1578" y="2571"/>
              <a:ext cx="144" cy="144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8102" name="Oval 6"/>
            <p:cNvSpPr>
              <a:spLocks noChangeArrowheads="1"/>
            </p:cNvSpPr>
            <p:nvPr/>
          </p:nvSpPr>
          <p:spPr bwMode="auto">
            <a:xfrm>
              <a:off x="1578" y="2955"/>
              <a:ext cx="144" cy="144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8103" name="Oval 7"/>
            <p:cNvSpPr>
              <a:spLocks noChangeArrowheads="1"/>
            </p:cNvSpPr>
            <p:nvPr/>
          </p:nvSpPr>
          <p:spPr bwMode="auto">
            <a:xfrm>
              <a:off x="1578" y="3243"/>
              <a:ext cx="144" cy="144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8104" name="Oval 8"/>
            <p:cNvSpPr>
              <a:spLocks noChangeArrowheads="1"/>
            </p:cNvSpPr>
            <p:nvPr/>
          </p:nvSpPr>
          <p:spPr bwMode="auto">
            <a:xfrm>
              <a:off x="1866" y="2763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8105" name="Oval 9"/>
            <p:cNvSpPr>
              <a:spLocks noChangeArrowheads="1"/>
            </p:cNvSpPr>
            <p:nvPr/>
          </p:nvSpPr>
          <p:spPr bwMode="auto">
            <a:xfrm>
              <a:off x="954" y="3099"/>
              <a:ext cx="144" cy="14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8106" name="Oval 10"/>
            <p:cNvSpPr>
              <a:spLocks noChangeArrowheads="1"/>
            </p:cNvSpPr>
            <p:nvPr/>
          </p:nvSpPr>
          <p:spPr bwMode="auto">
            <a:xfrm>
              <a:off x="714" y="2763"/>
              <a:ext cx="144" cy="14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8107" name="Oval 11"/>
            <p:cNvSpPr>
              <a:spLocks noChangeArrowheads="1"/>
            </p:cNvSpPr>
            <p:nvPr/>
          </p:nvSpPr>
          <p:spPr bwMode="auto">
            <a:xfrm>
              <a:off x="954" y="2379"/>
              <a:ext cx="144" cy="14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8108" name="Oval 12"/>
            <p:cNvSpPr>
              <a:spLocks noChangeArrowheads="1"/>
            </p:cNvSpPr>
            <p:nvPr/>
          </p:nvSpPr>
          <p:spPr bwMode="auto">
            <a:xfrm>
              <a:off x="2106" y="2379"/>
              <a:ext cx="144" cy="14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8109" name="Oval 13"/>
            <p:cNvSpPr>
              <a:spLocks noChangeArrowheads="1"/>
            </p:cNvSpPr>
            <p:nvPr/>
          </p:nvSpPr>
          <p:spPr bwMode="auto">
            <a:xfrm>
              <a:off x="2058" y="3099"/>
              <a:ext cx="144" cy="14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8110" name="Oval 14"/>
            <p:cNvSpPr>
              <a:spLocks noChangeArrowheads="1"/>
            </p:cNvSpPr>
            <p:nvPr/>
          </p:nvSpPr>
          <p:spPr bwMode="auto">
            <a:xfrm>
              <a:off x="2298" y="2763"/>
              <a:ext cx="144" cy="14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8111" name="Text Box 15"/>
            <p:cNvSpPr txBox="1">
              <a:spLocks noChangeArrowheads="1"/>
            </p:cNvSpPr>
            <p:nvPr/>
          </p:nvSpPr>
          <p:spPr bwMode="auto">
            <a:xfrm>
              <a:off x="1242" y="2571"/>
              <a:ext cx="19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1600" b="0">
                  <a:latin typeface="Times New Roman" pitchFamily="18" charset="0"/>
                </a:rPr>
                <a:t>i</a:t>
              </a:r>
            </a:p>
          </p:txBody>
        </p:sp>
        <p:sp>
          <p:nvSpPr>
            <p:cNvPr id="1668112" name="Text Box 16"/>
            <p:cNvSpPr txBox="1">
              <a:spLocks noChangeArrowheads="1"/>
            </p:cNvSpPr>
            <p:nvPr/>
          </p:nvSpPr>
          <p:spPr bwMode="auto">
            <a:xfrm>
              <a:off x="1866" y="2571"/>
              <a:ext cx="19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1600" b="0">
                  <a:latin typeface="Times New Roman" pitchFamily="18" charset="0"/>
                </a:rPr>
                <a:t>j</a:t>
              </a:r>
            </a:p>
          </p:txBody>
        </p:sp>
        <p:sp>
          <p:nvSpPr>
            <p:cNvPr id="1668113" name="Line 17"/>
            <p:cNvSpPr>
              <a:spLocks noChangeShapeType="1"/>
            </p:cNvSpPr>
            <p:nvPr/>
          </p:nvSpPr>
          <p:spPr bwMode="auto">
            <a:xfrm flipV="1">
              <a:off x="1381" y="2675"/>
              <a:ext cx="205" cy="11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8114" name="Line 18"/>
            <p:cNvSpPr>
              <a:spLocks noChangeShapeType="1"/>
            </p:cNvSpPr>
            <p:nvPr/>
          </p:nvSpPr>
          <p:spPr bwMode="auto">
            <a:xfrm flipV="1">
              <a:off x="1068" y="2888"/>
              <a:ext cx="211" cy="2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8115" name="Line 19"/>
            <p:cNvSpPr>
              <a:spLocks noChangeShapeType="1"/>
            </p:cNvSpPr>
            <p:nvPr/>
          </p:nvSpPr>
          <p:spPr bwMode="auto">
            <a:xfrm>
              <a:off x="863" y="2838"/>
              <a:ext cx="385" cy="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8116" name="Line 20"/>
            <p:cNvSpPr>
              <a:spLocks noChangeShapeType="1"/>
            </p:cNvSpPr>
            <p:nvPr/>
          </p:nvSpPr>
          <p:spPr bwMode="auto">
            <a:xfrm>
              <a:off x="1064" y="2520"/>
              <a:ext cx="243" cy="2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8117" name="Line 21"/>
            <p:cNvSpPr>
              <a:spLocks noChangeShapeType="1"/>
            </p:cNvSpPr>
            <p:nvPr/>
          </p:nvSpPr>
          <p:spPr bwMode="auto">
            <a:xfrm>
              <a:off x="1375" y="2866"/>
              <a:ext cx="218" cy="1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8118" name="Line 22"/>
            <p:cNvSpPr>
              <a:spLocks noChangeShapeType="1"/>
            </p:cNvSpPr>
            <p:nvPr/>
          </p:nvSpPr>
          <p:spPr bwMode="auto">
            <a:xfrm flipH="1" flipV="1">
              <a:off x="1332" y="2910"/>
              <a:ext cx="278" cy="3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8119" name="Line 23"/>
            <p:cNvSpPr>
              <a:spLocks noChangeShapeType="1"/>
            </p:cNvSpPr>
            <p:nvPr/>
          </p:nvSpPr>
          <p:spPr bwMode="auto">
            <a:xfrm flipV="1">
              <a:off x="1349" y="2427"/>
              <a:ext cx="237" cy="3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8120" name="Line 24"/>
            <p:cNvSpPr>
              <a:spLocks noChangeShapeType="1"/>
            </p:cNvSpPr>
            <p:nvPr/>
          </p:nvSpPr>
          <p:spPr bwMode="auto">
            <a:xfrm>
              <a:off x="1393" y="2835"/>
              <a:ext cx="484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8121" name="Line 25"/>
            <p:cNvSpPr>
              <a:spLocks noChangeShapeType="1"/>
            </p:cNvSpPr>
            <p:nvPr/>
          </p:nvSpPr>
          <p:spPr bwMode="auto">
            <a:xfrm>
              <a:off x="2018" y="2835"/>
              <a:ext cx="292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8122" name="Line 26"/>
            <p:cNvSpPr>
              <a:spLocks noChangeShapeType="1"/>
            </p:cNvSpPr>
            <p:nvPr/>
          </p:nvSpPr>
          <p:spPr bwMode="auto">
            <a:xfrm flipV="1">
              <a:off x="1730" y="2894"/>
              <a:ext cx="162" cy="11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8123" name="Line 27"/>
            <p:cNvSpPr>
              <a:spLocks noChangeShapeType="1"/>
            </p:cNvSpPr>
            <p:nvPr/>
          </p:nvSpPr>
          <p:spPr bwMode="auto">
            <a:xfrm flipV="1">
              <a:off x="1702" y="2910"/>
              <a:ext cx="224" cy="3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8124" name="Line 28"/>
            <p:cNvSpPr>
              <a:spLocks noChangeShapeType="1"/>
            </p:cNvSpPr>
            <p:nvPr/>
          </p:nvSpPr>
          <p:spPr bwMode="auto">
            <a:xfrm flipH="1" flipV="1">
              <a:off x="1979" y="2889"/>
              <a:ext cx="115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8125" name="Line 29"/>
            <p:cNvSpPr>
              <a:spLocks noChangeShapeType="1"/>
            </p:cNvSpPr>
            <p:nvPr/>
          </p:nvSpPr>
          <p:spPr bwMode="auto">
            <a:xfrm flipV="1">
              <a:off x="1984" y="2511"/>
              <a:ext cx="168" cy="26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8126" name="Line 30"/>
            <p:cNvSpPr>
              <a:spLocks noChangeShapeType="1"/>
            </p:cNvSpPr>
            <p:nvPr/>
          </p:nvSpPr>
          <p:spPr bwMode="auto">
            <a:xfrm flipH="1" flipV="1">
              <a:off x="1715" y="2693"/>
              <a:ext cx="160" cy="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8127" name="Line 31"/>
            <p:cNvSpPr>
              <a:spLocks noChangeShapeType="1"/>
            </p:cNvSpPr>
            <p:nvPr/>
          </p:nvSpPr>
          <p:spPr bwMode="auto">
            <a:xfrm flipH="1" flipV="1">
              <a:off x="1702" y="2465"/>
              <a:ext cx="210" cy="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8128" name="Text Box 32"/>
            <p:cNvSpPr txBox="1">
              <a:spLocks noChangeArrowheads="1"/>
            </p:cNvSpPr>
            <p:nvPr/>
          </p:nvSpPr>
          <p:spPr bwMode="auto">
            <a:xfrm>
              <a:off x="1555" y="2668"/>
              <a:ext cx="21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endParaRPr lang="en-US" altLang="en-US" sz="1600" b="0">
                <a:latin typeface="Times New Roman" pitchFamily="18" charset="0"/>
              </a:endParaRPr>
            </a:p>
          </p:txBody>
        </p:sp>
      </p:grpSp>
      <p:grpSp>
        <p:nvGrpSpPr>
          <p:cNvPr id="1668129" name="Group 33"/>
          <p:cNvGrpSpPr>
            <a:grpSpLocks/>
          </p:cNvGrpSpPr>
          <p:nvPr/>
        </p:nvGrpSpPr>
        <p:grpSpPr bwMode="auto">
          <a:xfrm>
            <a:off x="5029200" y="3559175"/>
            <a:ext cx="2743200" cy="1371600"/>
            <a:chOff x="2928" y="2413"/>
            <a:chExt cx="1728" cy="864"/>
          </a:xfrm>
        </p:grpSpPr>
        <p:sp>
          <p:nvSpPr>
            <p:cNvPr id="1668130" name="Oval 34"/>
            <p:cNvSpPr>
              <a:spLocks noChangeArrowheads="1"/>
            </p:cNvSpPr>
            <p:nvPr/>
          </p:nvSpPr>
          <p:spPr bwMode="auto">
            <a:xfrm>
              <a:off x="3456" y="2797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8131" name="Oval 35"/>
            <p:cNvSpPr>
              <a:spLocks noChangeArrowheads="1"/>
            </p:cNvSpPr>
            <p:nvPr/>
          </p:nvSpPr>
          <p:spPr bwMode="auto">
            <a:xfrm>
              <a:off x="4080" y="2797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8132" name="Oval 36"/>
            <p:cNvSpPr>
              <a:spLocks noChangeArrowheads="1"/>
            </p:cNvSpPr>
            <p:nvPr/>
          </p:nvSpPr>
          <p:spPr bwMode="auto">
            <a:xfrm>
              <a:off x="3168" y="3133"/>
              <a:ext cx="144" cy="14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8133" name="Oval 37"/>
            <p:cNvSpPr>
              <a:spLocks noChangeArrowheads="1"/>
            </p:cNvSpPr>
            <p:nvPr/>
          </p:nvSpPr>
          <p:spPr bwMode="auto">
            <a:xfrm>
              <a:off x="2928" y="2797"/>
              <a:ext cx="144" cy="14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8134" name="Oval 38"/>
            <p:cNvSpPr>
              <a:spLocks noChangeArrowheads="1"/>
            </p:cNvSpPr>
            <p:nvPr/>
          </p:nvSpPr>
          <p:spPr bwMode="auto">
            <a:xfrm>
              <a:off x="3168" y="2413"/>
              <a:ext cx="144" cy="14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8135" name="Oval 39"/>
            <p:cNvSpPr>
              <a:spLocks noChangeArrowheads="1"/>
            </p:cNvSpPr>
            <p:nvPr/>
          </p:nvSpPr>
          <p:spPr bwMode="auto">
            <a:xfrm>
              <a:off x="4320" y="2413"/>
              <a:ext cx="144" cy="14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8136" name="Oval 40"/>
            <p:cNvSpPr>
              <a:spLocks noChangeArrowheads="1"/>
            </p:cNvSpPr>
            <p:nvPr/>
          </p:nvSpPr>
          <p:spPr bwMode="auto">
            <a:xfrm>
              <a:off x="4272" y="3133"/>
              <a:ext cx="144" cy="14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8137" name="Oval 41"/>
            <p:cNvSpPr>
              <a:spLocks noChangeArrowheads="1"/>
            </p:cNvSpPr>
            <p:nvPr/>
          </p:nvSpPr>
          <p:spPr bwMode="auto">
            <a:xfrm>
              <a:off x="4512" y="2797"/>
              <a:ext cx="144" cy="14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8138" name="Text Box 42"/>
            <p:cNvSpPr txBox="1">
              <a:spLocks noChangeArrowheads="1"/>
            </p:cNvSpPr>
            <p:nvPr/>
          </p:nvSpPr>
          <p:spPr bwMode="auto">
            <a:xfrm>
              <a:off x="3456" y="2605"/>
              <a:ext cx="19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1600" b="0">
                  <a:latin typeface="Times New Roman" pitchFamily="18" charset="0"/>
                </a:rPr>
                <a:t>i</a:t>
              </a:r>
            </a:p>
          </p:txBody>
        </p:sp>
        <p:sp>
          <p:nvSpPr>
            <p:cNvPr id="1668139" name="Text Box 43"/>
            <p:cNvSpPr txBox="1">
              <a:spLocks noChangeArrowheads="1"/>
            </p:cNvSpPr>
            <p:nvPr/>
          </p:nvSpPr>
          <p:spPr bwMode="auto">
            <a:xfrm>
              <a:off x="4080" y="2605"/>
              <a:ext cx="19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1600" b="0">
                  <a:latin typeface="Times New Roman" pitchFamily="18" charset="0"/>
                </a:rPr>
                <a:t>j</a:t>
              </a:r>
            </a:p>
          </p:txBody>
        </p:sp>
        <p:sp>
          <p:nvSpPr>
            <p:cNvPr id="1668140" name="Line 44"/>
            <p:cNvSpPr>
              <a:spLocks noChangeShapeType="1"/>
            </p:cNvSpPr>
            <p:nvPr/>
          </p:nvSpPr>
          <p:spPr bwMode="auto">
            <a:xfrm flipV="1">
              <a:off x="3282" y="2922"/>
              <a:ext cx="211" cy="2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8141" name="Line 45"/>
            <p:cNvSpPr>
              <a:spLocks noChangeShapeType="1"/>
            </p:cNvSpPr>
            <p:nvPr/>
          </p:nvSpPr>
          <p:spPr bwMode="auto">
            <a:xfrm>
              <a:off x="3077" y="2872"/>
              <a:ext cx="385" cy="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8142" name="Line 46"/>
            <p:cNvSpPr>
              <a:spLocks noChangeShapeType="1"/>
            </p:cNvSpPr>
            <p:nvPr/>
          </p:nvSpPr>
          <p:spPr bwMode="auto">
            <a:xfrm>
              <a:off x="3278" y="2554"/>
              <a:ext cx="243" cy="2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8143" name="Line 47"/>
            <p:cNvSpPr>
              <a:spLocks noChangeShapeType="1"/>
            </p:cNvSpPr>
            <p:nvPr/>
          </p:nvSpPr>
          <p:spPr bwMode="auto">
            <a:xfrm>
              <a:off x="3607" y="2869"/>
              <a:ext cx="484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8144" name="Line 48"/>
            <p:cNvSpPr>
              <a:spLocks noChangeShapeType="1"/>
            </p:cNvSpPr>
            <p:nvPr/>
          </p:nvSpPr>
          <p:spPr bwMode="auto">
            <a:xfrm>
              <a:off x="4232" y="2869"/>
              <a:ext cx="292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8145" name="Line 49"/>
            <p:cNvSpPr>
              <a:spLocks noChangeShapeType="1"/>
            </p:cNvSpPr>
            <p:nvPr/>
          </p:nvSpPr>
          <p:spPr bwMode="auto">
            <a:xfrm flipH="1" flipV="1">
              <a:off x="4193" y="2923"/>
              <a:ext cx="115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8146" name="Line 50"/>
            <p:cNvSpPr>
              <a:spLocks noChangeShapeType="1"/>
            </p:cNvSpPr>
            <p:nvPr/>
          </p:nvSpPr>
          <p:spPr bwMode="auto">
            <a:xfrm flipV="1">
              <a:off x="4198" y="2545"/>
              <a:ext cx="168" cy="26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8147" name="Text Box 51"/>
            <p:cNvSpPr txBox="1">
              <a:spLocks noChangeArrowheads="1"/>
            </p:cNvSpPr>
            <p:nvPr/>
          </p:nvSpPr>
          <p:spPr bwMode="auto">
            <a:xfrm>
              <a:off x="3757" y="2659"/>
              <a:ext cx="21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1600" b="0">
                  <a:latin typeface="Times New Roman" pitchFamily="18" charset="0"/>
                </a:rPr>
                <a:t>4</a:t>
              </a:r>
            </a:p>
          </p:txBody>
        </p:sp>
      </p:grpSp>
      <p:sp>
        <p:nvSpPr>
          <p:cNvPr id="1668148" name="Text Box 52"/>
          <p:cNvSpPr txBox="1">
            <a:spLocks noChangeArrowheads="1"/>
          </p:cNvSpPr>
          <p:nvPr/>
        </p:nvSpPr>
        <p:spPr bwMode="auto">
          <a:xfrm>
            <a:off x="533400" y="1371600"/>
            <a:ext cx="8077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b="0">
                <a:solidFill>
                  <a:srgbClr val="FF0000"/>
                </a:solidFill>
                <a:latin typeface="Times New Roman" pitchFamily="18" charset="0"/>
              </a:rPr>
              <a:t>SNN graph</a:t>
            </a:r>
            <a:r>
              <a:rPr lang="en-US" altLang="en-US" sz="2400" b="0">
                <a:latin typeface="Times New Roman" pitchFamily="18" charset="0"/>
              </a:rPr>
              <a:t>: the weight of an edge is the number of shared neighbors between vertices given that the vertices are connected</a:t>
            </a:r>
          </a:p>
        </p:txBody>
      </p:sp>
      <p:sp>
        <p:nvSpPr>
          <p:cNvPr id="1668151" name="Rectangle 5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Shared Near Neighbor Approach</a:t>
            </a:r>
          </a:p>
        </p:txBody>
      </p:sp>
      <p:sp>
        <p:nvSpPr>
          <p:cNvPr id="1668150" name="AutoShape 54"/>
          <p:cNvSpPr>
            <a:spLocks noChangeArrowheads="1"/>
          </p:cNvSpPr>
          <p:nvPr/>
        </p:nvSpPr>
        <p:spPr bwMode="auto">
          <a:xfrm>
            <a:off x="4038600" y="4148138"/>
            <a:ext cx="533400" cy="228600"/>
          </a:xfrm>
          <a:prstGeom prst="rightArrow">
            <a:avLst>
              <a:gd name="adj1" fmla="val 50000"/>
              <a:gd name="adj2" fmla="val 58333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2204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Creating the SNN Graph</a:t>
            </a:r>
          </a:p>
        </p:txBody>
      </p:sp>
      <p:sp>
        <p:nvSpPr>
          <p:cNvPr id="1672195" name="Text Box 3"/>
          <p:cNvSpPr txBox="1">
            <a:spLocks noChangeArrowheads="1"/>
          </p:cNvSpPr>
          <p:nvPr/>
        </p:nvSpPr>
        <p:spPr bwMode="auto">
          <a:xfrm>
            <a:off x="762000" y="4552950"/>
            <a:ext cx="3505200" cy="14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/>
              <a:t>Sparse Graph</a:t>
            </a:r>
          </a:p>
          <a:p>
            <a:pPr>
              <a:spcBef>
                <a:spcPct val="50000"/>
              </a:spcBef>
            </a:pPr>
            <a:endParaRPr lang="en-US" altLang="en-US" sz="1800"/>
          </a:p>
          <a:p>
            <a:pPr>
              <a:spcBef>
                <a:spcPct val="50000"/>
              </a:spcBef>
            </a:pPr>
            <a:r>
              <a:rPr lang="en-US" altLang="en-US" sz="1800"/>
              <a:t>Link weights are similarities between neighboring points</a:t>
            </a:r>
          </a:p>
        </p:txBody>
      </p:sp>
      <p:sp>
        <p:nvSpPr>
          <p:cNvPr id="1672196" name="Rectangle 4"/>
          <p:cNvSpPr>
            <a:spLocks noChangeArrowheads="1"/>
          </p:cNvSpPr>
          <p:nvPr/>
        </p:nvSpPr>
        <p:spPr bwMode="auto">
          <a:xfrm>
            <a:off x="3048000" y="22288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672197" name="Rectangle 5"/>
          <p:cNvSpPr>
            <a:spLocks noChangeArrowheads="1"/>
          </p:cNvSpPr>
          <p:nvPr/>
        </p:nvSpPr>
        <p:spPr bwMode="auto">
          <a:xfrm>
            <a:off x="3630613" y="27892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672198" name="Rectangle 6"/>
          <p:cNvSpPr>
            <a:spLocks noChangeArrowheads="1"/>
          </p:cNvSpPr>
          <p:nvPr/>
        </p:nvSpPr>
        <p:spPr bwMode="auto">
          <a:xfrm>
            <a:off x="3630613" y="27892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672199" name="Text Box 7"/>
          <p:cNvSpPr txBox="1">
            <a:spLocks noChangeArrowheads="1"/>
          </p:cNvSpPr>
          <p:nvPr/>
        </p:nvSpPr>
        <p:spPr bwMode="auto">
          <a:xfrm>
            <a:off x="4876800" y="4572000"/>
            <a:ext cx="3810000" cy="14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/>
              <a:t>Shared Near Neighbor Graph</a:t>
            </a:r>
          </a:p>
          <a:p>
            <a:pPr>
              <a:spcBef>
                <a:spcPct val="50000"/>
              </a:spcBef>
            </a:pPr>
            <a:endParaRPr lang="en-US" altLang="en-US" sz="1800"/>
          </a:p>
          <a:p>
            <a:pPr>
              <a:spcBef>
                <a:spcPct val="50000"/>
              </a:spcBef>
            </a:pPr>
            <a:r>
              <a:rPr lang="en-US" altLang="en-US" sz="1800"/>
              <a:t>Link weights are number of Shared Nearest Neighbors</a:t>
            </a:r>
          </a:p>
        </p:txBody>
      </p:sp>
      <p:sp>
        <p:nvSpPr>
          <p:cNvPr id="1672200" name="Rectangle 8"/>
          <p:cNvSpPr>
            <a:spLocks noChangeArrowheads="1"/>
          </p:cNvSpPr>
          <p:nvPr/>
        </p:nvSpPr>
        <p:spPr bwMode="auto">
          <a:xfrm>
            <a:off x="3262313" y="2514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672201" name="Picture 9" descr="knn-connectiv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3940175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72202" name="Rectangle 10"/>
          <p:cNvSpPr>
            <a:spLocks noChangeArrowheads="1"/>
          </p:cNvSpPr>
          <p:nvPr/>
        </p:nvSpPr>
        <p:spPr bwMode="auto">
          <a:xfrm>
            <a:off x="3262313" y="2514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1672206" name="Group 14"/>
          <p:cNvGrpSpPr>
            <a:grpSpLocks/>
          </p:cNvGrpSpPr>
          <p:nvPr/>
        </p:nvGrpSpPr>
        <p:grpSpPr bwMode="auto">
          <a:xfrm>
            <a:off x="4822825" y="1524000"/>
            <a:ext cx="4016375" cy="2819400"/>
            <a:chOff x="3038" y="960"/>
            <a:chExt cx="2530" cy="1776"/>
          </a:xfrm>
        </p:grpSpPr>
        <p:pic>
          <p:nvPicPr>
            <p:cNvPr id="1672203" name="Picture 11" descr="knn-connectivity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8" y="960"/>
              <a:ext cx="2530" cy="17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72205" name="Line 13"/>
            <p:cNvSpPr>
              <a:spLocks noChangeShapeType="1"/>
            </p:cNvSpPr>
            <p:nvPr/>
          </p:nvSpPr>
          <p:spPr bwMode="auto">
            <a:xfrm flipH="1">
              <a:off x="3600" y="1872"/>
              <a:ext cx="96" cy="288"/>
            </a:xfrm>
            <a:prstGeom prst="line">
              <a:avLst/>
            </a:prstGeom>
            <a:noFill/>
            <a:ln w="762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11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ROCK (RObust Clustering using linKs)</a:t>
            </a:r>
          </a:p>
        </p:txBody>
      </p:sp>
      <p:sp>
        <p:nvSpPr>
          <p:cNvPr id="167117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81000" indent="-381000">
              <a:lnSpc>
                <a:spcPct val="90000"/>
              </a:lnSpc>
            </a:pPr>
            <a:r>
              <a:rPr lang="en-US" altLang="en-US" sz="2400"/>
              <a:t>Clustering algorithm for data with categorical and Boolean attributes</a:t>
            </a:r>
          </a:p>
          <a:p>
            <a:pPr lvl="1">
              <a:lnSpc>
                <a:spcPct val="90000"/>
              </a:lnSpc>
            </a:pPr>
            <a:r>
              <a:rPr lang="en-US" altLang="en-US" sz="1800"/>
              <a:t>A pair of points is defined to be neighbors if their similarity is greater than some threshold</a:t>
            </a:r>
          </a:p>
          <a:p>
            <a:pPr lvl="1">
              <a:lnSpc>
                <a:spcPct val="90000"/>
              </a:lnSpc>
            </a:pPr>
            <a:r>
              <a:rPr lang="en-US" altLang="en-US" sz="1800"/>
              <a:t>Use a hierarchical clustering scheme to cluster the data. </a:t>
            </a:r>
          </a:p>
          <a:p>
            <a:pPr marL="2133600" lvl="4" indent="-304800">
              <a:lnSpc>
                <a:spcPct val="90000"/>
              </a:lnSpc>
            </a:pPr>
            <a:endParaRPr lang="en-US" altLang="en-US" sz="1600"/>
          </a:p>
          <a:p>
            <a:pPr marL="381000" indent="-381000">
              <a:lnSpc>
                <a:spcPct val="90000"/>
              </a:lnSpc>
              <a:buFont typeface="Monotype Sorts" pitchFamily="2" charset="2"/>
              <a:buAutoNum type="arabicPeriod"/>
            </a:pPr>
            <a:r>
              <a:rPr lang="en-US" altLang="en-US" sz="2000"/>
              <a:t>Obtain a sample of points from the data set</a:t>
            </a:r>
          </a:p>
          <a:p>
            <a:pPr marL="381000" indent="-381000">
              <a:lnSpc>
                <a:spcPct val="90000"/>
              </a:lnSpc>
              <a:buFont typeface="Monotype Sorts" pitchFamily="2" charset="2"/>
              <a:buAutoNum type="arabicPeriod"/>
            </a:pPr>
            <a:r>
              <a:rPr lang="en-US" altLang="en-US" sz="2000"/>
              <a:t>Compute the link value for each set of points, i.e., transform the original similarities (computed by Jaccard coefficient) into similarities that reflect the number of shared neighbors between points</a:t>
            </a:r>
          </a:p>
          <a:p>
            <a:pPr marL="381000" indent="-381000">
              <a:lnSpc>
                <a:spcPct val="90000"/>
              </a:lnSpc>
              <a:buFont typeface="Monotype Sorts" pitchFamily="2" charset="2"/>
              <a:buAutoNum type="arabicPeriod"/>
            </a:pPr>
            <a:r>
              <a:rPr lang="en-US" altLang="en-US" sz="2000"/>
              <a:t>Perform an agglomerative hierarchical clustering on the data using the “number of shared neighbors” as similarity measure and maximizing “the shared neighbors” objective function</a:t>
            </a:r>
          </a:p>
          <a:p>
            <a:pPr marL="381000" indent="-381000">
              <a:lnSpc>
                <a:spcPct val="90000"/>
              </a:lnSpc>
              <a:buFont typeface="Monotype Sorts" pitchFamily="2" charset="2"/>
              <a:buAutoNum type="arabicPeriod"/>
            </a:pPr>
            <a:r>
              <a:rPr lang="en-US" altLang="en-US" sz="2000"/>
              <a:t>Assign the remaining points to the clusters that have been found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32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Jarvis-Patrick Clustering</a:t>
            </a:r>
          </a:p>
        </p:txBody>
      </p:sp>
      <p:sp>
        <p:nvSpPr>
          <p:cNvPr id="167322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/>
              <a:t>First, the k-nearest neighbors of all points are found  </a:t>
            </a:r>
          </a:p>
          <a:p>
            <a:pPr lvl="1"/>
            <a:r>
              <a:rPr lang="en-US" altLang="en-US" sz="2000"/>
              <a:t>In graph terms this can be regarded as breaking all but the k strongest links from a point to other points in the proximity graph</a:t>
            </a:r>
          </a:p>
          <a:p>
            <a:pPr lvl="4">
              <a:buFontTx/>
              <a:buNone/>
            </a:pPr>
            <a:r>
              <a:rPr lang="en-US" altLang="en-US" sz="1800"/>
              <a:t> </a:t>
            </a:r>
          </a:p>
          <a:p>
            <a:r>
              <a:rPr lang="en-US" altLang="en-US" sz="2400"/>
              <a:t>A pair of points is put in the same cluster if </a:t>
            </a:r>
          </a:p>
          <a:p>
            <a:pPr lvl="1"/>
            <a:r>
              <a:rPr lang="en-US" altLang="en-US" sz="2000"/>
              <a:t>any two points share more than T neighbors and </a:t>
            </a:r>
          </a:p>
          <a:p>
            <a:pPr lvl="1"/>
            <a:r>
              <a:rPr lang="en-US" altLang="en-US" sz="2000"/>
              <a:t>the two points are in each others k nearest neighbor list</a:t>
            </a:r>
          </a:p>
          <a:p>
            <a:pPr lvl="4"/>
            <a:endParaRPr lang="en-US" altLang="en-US" sz="1800"/>
          </a:p>
          <a:p>
            <a:r>
              <a:rPr lang="en-US" altLang="en-US" sz="2400"/>
              <a:t>For instance, we might choose a nearest neighbor list of size 20 and put points in the same cluster if they share more than 10 near neighbors</a:t>
            </a:r>
          </a:p>
          <a:p>
            <a:endParaRPr lang="en-US" altLang="en-US" sz="2400"/>
          </a:p>
          <a:p>
            <a:r>
              <a:rPr lang="en-US" altLang="en-US" sz="2400"/>
              <a:t>Jarvis-Patrick clustering is too brittle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4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altLang="en-US" sz="2800"/>
              <a:t>When Jarvis-Patrick Works Reasonably Well</a:t>
            </a:r>
          </a:p>
        </p:txBody>
      </p:sp>
      <p:sp>
        <p:nvSpPr>
          <p:cNvPr id="1674243" name="Text Box 3"/>
          <p:cNvSpPr txBox="1">
            <a:spLocks noChangeArrowheads="1"/>
          </p:cNvSpPr>
          <p:nvPr/>
        </p:nvSpPr>
        <p:spPr bwMode="auto">
          <a:xfrm>
            <a:off x="990600" y="5029200"/>
            <a:ext cx="2514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/>
              <a:t>Original Points</a:t>
            </a:r>
          </a:p>
        </p:txBody>
      </p:sp>
      <p:sp>
        <p:nvSpPr>
          <p:cNvPr id="1674244" name="Rectangle 4"/>
          <p:cNvSpPr>
            <a:spLocks noChangeArrowheads="1"/>
          </p:cNvSpPr>
          <p:nvPr/>
        </p:nvSpPr>
        <p:spPr bwMode="auto">
          <a:xfrm>
            <a:off x="3048000" y="22288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674245" name="Picture 5" descr="fish_clust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81200"/>
            <a:ext cx="30480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74246" name="Rectangle 6"/>
          <p:cNvSpPr>
            <a:spLocks noChangeArrowheads="1"/>
          </p:cNvSpPr>
          <p:nvPr/>
        </p:nvSpPr>
        <p:spPr bwMode="auto">
          <a:xfrm>
            <a:off x="3630613" y="27892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674247" name="Rectangle 7"/>
          <p:cNvSpPr>
            <a:spLocks noChangeArrowheads="1"/>
          </p:cNvSpPr>
          <p:nvPr/>
        </p:nvSpPr>
        <p:spPr bwMode="auto">
          <a:xfrm>
            <a:off x="3630613" y="27892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67424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676400"/>
            <a:ext cx="4268788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74249" name="Text Box 9"/>
          <p:cNvSpPr txBox="1">
            <a:spLocks noChangeArrowheads="1"/>
          </p:cNvSpPr>
          <p:nvPr/>
        </p:nvSpPr>
        <p:spPr bwMode="auto">
          <a:xfrm>
            <a:off x="4572000" y="4953000"/>
            <a:ext cx="4114800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/>
              <a:t>Jarvis Patrick Clustering</a:t>
            </a:r>
          </a:p>
          <a:p>
            <a:pPr>
              <a:spcBef>
                <a:spcPct val="50000"/>
              </a:spcBef>
            </a:pPr>
            <a:r>
              <a:rPr lang="en-US" altLang="en-US" sz="1800"/>
              <a:t>6 shared neighbors out of 20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5266" name="Text Box 2"/>
          <p:cNvSpPr txBox="1">
            <a:spLocks noChangeArrowheads="1"/>
          </p:cNvSpPr>
          <p:nvPr/>
        </p:nvSpPr>
        <p:spPr bwMode="auto">
          <a:xfrm>
            <a:off x="990600" y="4800600"/>
            <a:ext cx="27813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sz="2000">
                <a:latin typeface="Times New Roman" pitchFamily="18" charset="0"/>
              </a:rPr>
              <a:t>Smallest threshold, T, that does not merge clusters.</a:t>
            </a:r>
            <a:endParaRPr lang="en-US" altLang="en-US" sz="2000" b="0">
              <a:latin typeface="Times New Roman" pitchFamily="18" charset="0"/>
            </a:endParaRPr>
          </a:p>
        </p:txBody>
      </p:sp>
      <p:pic>
        <p:nvPicPr>
          <p:cNvPr id="1675267" name="Picture 3" descr="jp_40_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2413"/>
            <a:ext cx="4114800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75268" name="Picture 4" descr="jp_39_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524000"/>
            <a:ext cx="4114800" cy="302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75269" name="Text Box 5"/>
          <p:cNvSpPr txBox="1">
            <a:spLocks noChangeArrowheads="1"/>
          </p:cNvSpPr>
          <p:nvPr/>
        </p:nvSpPr>
        <p:spPr bwMode="auto">
          <a:xfrm>
            <a:off x="5448300" y="4800600"/>
            <a:ext cx="23241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sz="2000">
                <a:latin typeface="Times New Roman" pitchFamily="18" charset="0"/>
              </a:rPr>
              <a:t>Threshold of T - 1</a:t>
            </a:r>
            <a:endParaRPr lang="en-US" altLang="en-US" sz="2000" b="0">
              <a:latin typeface="Times New Roman" pitchFamily="18" charset="0"/>
            </a:endParaRPr>
          </a:p>
        </p:txBody>
      </p:sp>
      <p:sp>
        <p:nvSpPr>
          <p:cNvPr id="1675270" name="Rectangle 6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  <a:noFill/>
          <a:ln/>
        </p:spPr>
        <p:txBody>
          <a:bodyPr/>
          <a:lstStyle/>
          <a:p>
            <a:r>
              <a:rPr lang="en-US" altLang="en-US" sz="2800"/>
              <a:t>When Jarvis-Patrick Does NOT Work Well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62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SNN Clustering Algorithm</a:t>
            </a:r>
          </a:p>
        </p:txBody>
      </p:sp>
      <p:sp>
        <p:nvSpPr>
          <p:cNvPr id="167629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11163" y="1143000"/>
            <a:ext cx="8428037" cy="5181600"/>
          </a:xfrm>
        </p:spPr>
        <p:txBody>
          <a:bodyPr/>
          <a:lstStyle/>
          <a:p>
            <a:pPr marL="381000" indent="-381000">
              <a:lnSpc>
                <a:spcPct val="90000"/>
              </a:lnSpc>
              <a:buFont typeface="Monotype Sorts" pitchFamily="2" charset="2"/>
              <a:buAutoNum type="arabicPeriod"/>
            </a:pPr>
            <a:r>
              <a:rPr lang="en-US" altLang="en-US" sz="2000" b="1"/>
              <a:t>Compute the similarity matrix</a:t>
            </a:r>
            <a:br>
              <a:rPr lang="en-US" altLang="en-US" sz="2000" b="1"/>
            </a:br>
            <a:r>
              <a:rPr lang="en-US" altLang="en-US" sz="2000"/>
              <a:t>This corresponds to a similarity graph with data points for nodes and edges whose weights are the similarities between data points</a:t>
            </a:r>
          </a:p>
          <a:p>
            <a:pPr marL="2133600" lvl="4" indent="-304800">
              <a:lnSpc>
                <a:spcPct val="90000"/>
              </a:lnSpc>
              <a:buFontTx/>
              <a:buAutoNum type="arabicPeriod"/>
            </a:pPr>
            <a:endParaRPr lang="en-US" altLang="en-US" sz="800"/>
          </a:p>
          <a:p>
            <a:pPr marL="381000" indent="-381000">
              <a:lnSpc>
                <a:spcPct val="90000"/>
              </a:lnSpc>
              <a:buFont typeface="Monotype Sorts" pitchFamily="2" charset="2"/>
              <a:buAutoNum type="arabicPeriod"/>
            </a:pPr>
            <a:r>
              <a:rPr lang="en-US" altLang="en-US" sz="2000" b="1"/>
              <a:t>Sparsify the similarity matrix by keeping only the </a:t>
            </a:r>
            <a:r>
              <a:rPr lang="en-US" altLang="en-US" sz="2000" b="1" i="1"/>
              <a:t>k</a:t>
            </a:r>
            <a:r>
              <a:rPr lang="en-US" altLang="en-US" sz="2000" b="1"/>
              <a:t> most similar neighbors</a:t>
            </a:r>
            <a:br>
              <a:rPr lang="en-US" altLang="en-US" sz="2000" b="1"/>
            </a:br>
            <a:r>
              <a:rPr lang="en-US" altLang="en-US" sz="2000"/>
              <a:t>This corresponds to only keeping the </a:t>
            </a:r>
            <a:r>
              <a:rPr lang="en-US" altLang="en-US" sz="2000" i="1"/>
              <a:t>k</a:t>
            </a:r>
            <a:r>
              <a:rPr lang="en-US" altLang="en-US" sz="2000"/>
              <a:t> strongest links of the similarity graph</a:t>
            </a:r>
          </a:p>
          <a:p>
            <a:pPr marL="2133600" lvl="4" indent="-304800">
              <a:lnSpc>
                <a:spcPct val="90000"/>
              </a:lnSpc>
              <a:buFontTx/>
              <a:buAutoNum type="arabicPeriod"/>
            </a:pPr>
            <a:endParaRPr lang="en-US" altLang="en-US" sz="800"/>
          </a:p>
          <a:p>
            <a:pPr marL="381000" indent="-381000">
              <a:lnSpc>
                <a:spcPct val="90000"/>
              </a:lnSpc>
              <a:buFont typeface="Monotype Sorts" pitchFamily="2" charset="2"/>
              <a:buAutoNum type="arabicPeriod"/>
            </a:pPr>
            <a:r>
              <a:rPr lang="en-US" altLang="en-US" sz="2000" b="1"/>
              <a:t>Construct the shared nearest neighbor graph from the sparsified similarity matrix. </a:t>
            </a:r>
            <a:br>
              <a:rPr lang="en-US" altLang="en-US" sz="2000" b="1"/>
            </a:br>
            <a:r>
              <a:rPr lang="en-US" altLang="en-US" sz="2000"/>
              <a:t>At this point, we could apply a similarity threshold and find the connected components to obtain the clusters (Jarvis-Patrick algorithm)</a:t>
            </a:r>
          </a:p>
          <a:p>
            <a:pPr marL="2133600" lvl="4" indent="-304800">
              <a:lnSpc>
                <a:spcPct val="90000"/>
              </a:lnSpc>
              <a:buFontTx/>
              <a:buAutoNum type="arabicPeriod"/>
            </a:pPr>
            <a:endParaRPr lang="en-US" altLang="en-US" sz="800"/>
          </a:p>
          <a:p>
            <a:pPr marL="381000" indent="-381000">
              <a:lnSpc>
                <a:spcPct val="90000"/>
              </a:lnSpc>
              <a:buFont typeface="Monotype Sorts" pitchFamily="2" charset="2"/>
              <a:buAutoNum type="arabicPeriod"/>
            </a:pPr>
            <a:r>
              <a:rPr lang="en-US" altLang="en-US" sz="2000" b="1"/>
              <a:t>Find the SNN density of each Point.</a:t>
            </a:r>
            <a:br>
              <a:rPr lang="en-US" altLang="en-US" sz="2000" b="1"/>
            </a:br>
            <a:r>
              <a:rPr lang="en-US" altLang="en-US" sz="2000"/>
              <a:t>Using a user specified parameters,</a:t>
            </a:r>
            <a:r>
              <a:rPr lang="en-US" altLang="en-US" sz="2000" b="1"/>
              <a:t> </a:t>
            </a:r>
            <a:r>
              <a:rPr lang="en-US" altLang="en-US" sz="2000" i="1"/>
              <a:t>Eps</a:t>
            </a:r>
            <a:r>
              <a:rPr lang="en-US" altLang="en-US" sz="2000"/>
              <a:t>, find the number points that  have an SNN similarity of </a:t>
            </a:r>
            <a:r>
              <a:rPr lang="en-US" altLang="en-US" sz="2000" i="1"/>
              <a:t>Eps</a:t>
            </a:r>
            <a:r>
              <a:rPr lang="en-US" altLang="en-US" sz="2000"/>
              <a:t> or greater to each point. This is the SNN density of the point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7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/>
              <a:t>SNN Clustering Algorithm  …</a:t>
            </a:r>
            <a:endParaRPr lang="en-US" altLang="en-US"/>
          </a:p>
        </p:txBody>
      </p:sp>
      <p:sp>
        <p:nvSpPr>
          <p:cNvPr id="1677316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lnSpc>
                <a:spcPct val="80000"/>
              </a:lnSpc>
              <a:buFont typeface="Monotype Sorts" pitchFamily="2" charset="2"/>
              <a:buAutoNum type="arabicPeriod" startAt="5"/>
            </a:pPr>
            <a:r>
              <a:rPr lang="en-US" altLang="en-US" sz="2400" b="1"/>
              <a:t>Find the core points</a:t>
            </a:r>
            <a:br>
              <a:rPr lang="en-US" altLang="en-US" sz="2400" b="1"/>
            </a:br>
            <a:r>
              <a:rPr lang="en-US" altLang="en-US" sz="2400"/>
              <a:t>Using a user specified parameter, </a:t>
            </a:r>
            <a:r>
              <a:rPr lang="en-US" altLang="en-US" sz="2400" i="1"/>
              <a:t>MinPts</a:t>
            </a:r>
            <a:r>
              <a:rPr lang="en-US" altLang="en-US" sz="2400"/>
              <a:t>, find the core points, i.e., all points that have an SNN density greater than </a:t>
            </a:r>
            <a:r>
              <a:rPr lang="en-US" altLang="en-US" sz="2400" i="1"/>
              <a:t>MinPts</a:t>
            </a:r>
          </a:p>
          <a:p>
            <a:pPr marL="2171700" lvl="4" indent="-342900">
              <a:lnSpc>
                <a:spcPct val="80000"/>
              </a:lnSpc>
              <a:buFontTx/>
              <a:buAutoNum type="arabicPeriod"/>
            </a:pPr>
            <a:endParaRPr lang="en-US" altLang="en-US" sz="800"/>
          </a:p>
          <a:p>
            <a:pPr marL="457200" indent="-457200">
              <a:lnSpc>
                <a:spcPct val="80000"/>
              </a:lnSpc>
              <a:buFont typeface="Monotype Sorts" pitchFamily="2" charset="2"/>
              <a:buAutoNum type="arabicPeriod" startAt="5"/>
            </a:pPr>
            <a:r>
              <a:rPr lang="en-US" altLang="en-US" sz="2400" b="1"/>
              <a:t>Form clusters from the core points  </a:t>
            </a:r>
            <a:br>
              <a:rPr lang="en-US" altLang="en-US" sz="2400" b="1"/>
            </a:br>
            <a:r>
              <a:rPr lang="en-US" altLang="en-US" sz="2400"/>
              <a:t>If two core points are within a radius, </a:t>
            </a:r>
            <a:r>
              <a:rPr lang="en-US" altLang="en-US" sz="2400" i="1"/>
              <a:t>Eps</a:t>
            </a:r>
            <a:r>
              <a:rPr lang="en-US" altLang="en-US" sz="2400"/>
              <a:t>, of each other they are place in the same cluster</a:t>
            </a:r>
          </a:p>
          <a:p>
            <a:pPr marL="2171700" lvl="4" indent="-342900">
              <a:lnSpc>
                <a:spcPct val="80000"/>
              </a:lnSpc>
              <a:buFontTx/>
              <a:buAutoNum type="arabicPeriod"/>
            </a:pPr>
            <a:endParaRPr lang="en-US" altLang="en-US" sz="900" b="1"/>
          </a:p>
          <a:p>
            <a:pPr marL="457200" indent="-457200">
              <a:lnSpc>
                <a:spcPct val="80000"/>
              </a:lnSpc>
              <a:buFont typeface="Monotype Sorts" pitchFamily="2" charset="2"/>
              <a:buAutoNum type="arabicPeriod" startAt="5"/>
            </a:pPr>
            <a:r>
              <a:rPr lang="en-US" altLang="en-US" sz="2400" b="1"/>
              <a:t>Discard all noise points</a:t>
            </a:r>
            <a:br>
              <a:rPr lang="en-US" altLang="en-US" sz="2400" b="1"/>
            </a:br>
            <a:r>
              <a:rPr lang="en-US" altLang="en-US" sz="2400"/>
              <a:t>All non-core points that are not within a radius of</a:t>
            </a:r>
            <a:r>
              <a:rPr lang="en-US" altLang="en-US" sz="2400" b="1"/>
              <a:t> </a:t>
            </a:r>
            <a:r>
              <a:rPr lang="en-US" altLang="en-US" sz="2400" i="1"/>
              <a:t>Eps</a:t>
            </a:r>
            <a:r>
              <a:rPr lang="en-US" altLang="en-US" sz="2400"/>
              <a:t> of a core point are discarded</a:t>
            </a:r>
            <a:r>
              <a:rPr lang="en-US" altLang="en-US" sz="2400" b="1"/>
              <a:t>  </a:t>
            </a:r>
          </a:p>
          <a:p>
            <a:pPr marL="2171700" lvl="4" indent="-342900">
              <a:lnSpc>
                <a:spcPct val="80000"/>
              </a:lnSpc>
              <a:buFontTx/>
              <a:buAutoNum type="arabicPeriod"/>
            </a:pPr>
            <a:endParaRPr lang="en-US" altLang="en-US" sz="900" b="1"/>
          </a:p>
          <a:p>
            <a:pPr marL="457200" indent="-457200">
              <a:lnSpc>
                <a:spcPct val="80000"/>
              </a:lnSpc>
              <a:buFont typeface="Monotype Sorts" pitchFamily="2" charset="2"/>
              <a:buAutoNum type="arabicPeriod" startAt="5"/>
            </a:pPr>
            <a:r>
              <a:rPr lang="en-US" altLang="en-US" sz="2400" b="1"/>
              <a:t>Assign all non-noise, non-core points to clusters </a:t>
            </a:r>
            <a:br>
              <a:rPr lang="en-US" altLang="en-US" sz="2400" b="1"/>
            </a:br>
            <a:r>
              <a:rPr lang="en-US" altLang="en-US" sz="2400"/>
              <a:t>This can be done by assigning such points to the nearest core point</a:t>
            </a:r>
          </a:p>
          <a:p>
            <a:pPr marL="457200" indent="-457200">
              <a:lnSpc>
                <a:spcPct val="80000"/>
              </a:lnSpc>
              <a:buFont typeface="Monotype Sorts" pitchFamily="2" charset="2"/>
              <a:buNone/>
            </a:pPr>
            <a:r>
              <a:rPr lang="en-US" altLang="en-US" sz="1800"/>
              <a:t/>
            </a:r>
            <a:br>
              <a:rPr lang="en-US" altLang="en-US" sz="1800"/>
            </a:br>
            <a:r>
              <a:rPr lang="en-US" altLang="en-US" sz="2000"/>
              <a:t>(Note that steps 4-8 are DBSCAN) 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0158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SNN Density</a:t>
            </a:r>
          </a:p>
        </p:txBody>
      </p:sp>
      <p:sp>
        <p:nvSpPr>
          <p:cNvPr id="1670148" name="Rectangle 4"/>
          <p:cNvSpPr>
            <a:spLocks noChangeArrowheads="1"/>
          </p:cNvSpPr>
          <p:nvPr/>
        </p:nvSpPr>
        <p:spPr bwMode="auto">
          <a:xfrm>
            <a:off x="3886200" y="2979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670149" name="Rectangle 5"/>
          <p:cNvSpPr>
            <a:spLocks noChangeArrowheads="1"/>
          </p:cNvSpPr>
          <p:nvPr/>
        </p:nvSpPr>
        <p:spPr bwMode="auto">
          <a:xfrm>
            <a:off x="3886200" y="2979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670150" name="Rectangle 6"/>
          <p:cNvSpPr>
            <a:spLocks noChangeArrowheads="1"/>
          </p:cNvSpPr>
          <p:nvPr/>
        </p:nvSpPr>
        <p:spPr bwMode="auto">
          <a:xfrm>
            <a:off x="3886200" y="2979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670151" name="Rectangle 7"/>
          <p:cNvSpPr>
            <a:spLocks noChangeArrowheads="1"/>
          </p:cNvSpPr>
          <p:nvPr/>
        </p:nvSpPr>
        <p:spPr bwMode="auto">
          <a:xfrm>
            <a:off x="3886200" y="2979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1670161" name="Group 17"/>
          <p:cNvGrpSpPr>
            <a:grpSpLocks/>
          </p:cNvGrpSpPr>
          <p:nvPr/>
        </p:nvGrpSpPr>
        <p:grpSpPr bwMode="auto">
          <a:xfrm>
            <a:off x="1600200" y="3946525"/>
            <a:ext cx="5181600" cy="1905000"/>
            <a:chOff x="2784" y="1776"/>
            <a:chExt cx="2620" cy="868"/>
          </a:xfrm>
        </p:grpSpPr>
        <p:pic>
          <p:nvPicPr>
            <p:cNvPr id="1670153" name="Picture 9" descr="points_nois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5" y="1779"/>
              <a:ext cx="1319" cy="8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70154" name="Picture 10" descr="points_borde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776"/>
              <a:ext cx="1324" cy="8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70160" name="Group 16"/>
          <p:cNvGrpSpPr>
            <a:grpSpLocks/>
          </p:cNvGrpSpPr>
          <p:nvPr/>
        </p:nvGrpSpPr>
        <p:grpSpPr bwMode="auto">
          <a:xfrm>
            <a:off x="1600200" y="1295400"/>
            <a:ext cx="5181600" cy="1889125"/>
            <a:chOff x="144" y="1779"/>
            <a:chExt cx="2648" cy="867"/>
          </a:xfrm>
        </p:grpSpPr>
        <p:pic>
          <p:nvPicPr>
            <p:cNvPr id="1670155" name="Picture 11" descr="points_cor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8" y="1779"/>
              <a:ext cx="1324" cy="8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70156" name="Picture 12" descr="points_all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1779"/>
              <a:ext cx="1324" cy="8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70157" name="Rectangle 13"/>
          <p:cNvSpPr>
            <a:spLocks noChangeArrowheads="1"/>
          </p:cNvSpPr>
          <p:nvPr/>
        </p:nvSpPr>
        <p:spPr bwMode="auto">
          <a:xfrm>
            <a:off x="2209800" y="3184525"/>
            <a:ext cx="41910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en-US" altLang="en-US" sz="1500">
                <a:latin typeface="Times New Roman" pitchFamily="18" charset="0"/>
                <a:cs typeface="Times New Roman" pitchFamily="18" charset="0"/>
              </a:rPr>
              <a:t>   a) All Points                    b) High SNN Density</a:t>
            </a:r>
            <a:endParaRPr lang="en-US" altLang="en-US" sz="1500" b="0">
              <a:latin typeface="Times New Roman" pitchFamily="18" charset="0"/>
            </a:endParaRPr>
          </a:p>
        </p:txBody>
      </p:sp>
      <p:sp>
        <p:nvSpPr>
          <p:cNvPr id="1670165" name="Rectangle 21"/>
          <p:cNvSpPr>
            <a:spLocks noChangeArrowheads="1"/>
          </p:cNvSpPr>
          <p:nvPr/>
        </p:nvSpPr>
        <p:spPr bwMode="auto">
          <a:xfrm>
            <a:off x="1981200" y="5851525"/>
            <a:ext cx="43434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en-US" altLang="en-US" sz="1500">
                <a:latin typeface="Times New Roman" pitchFamily="18" charset="0"/>
                <a:cs typeface="Times New Roman" pitchFamily="18" charset="0"/>
              </a:rPr>
              <a:t>c) Medium SNN Density        d) Low SNN Density</a:t>
            </a:r>
            <a:endParaRPr lang="en-US" altLang="en-US" sz="1500" b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8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altLang="en-US" sz="2400"/>
              <a:t>SNN Clustering Can Handle Differing Densities</a:t>
            </a:r>
          </a:p>
        </p:txBody>
      </p:sp>
      <p:sp>
        <p:nvSpPr>
          <p:cNvPr id="1678339" name="Text Box 3"/>
          <p:cNvSpPr txBox="1">
            <a:spLocks noChangeArrowheads="1"/>
          </p:cNvSpPr>
          <p:nvPr/>
        </p:nvSpPr>
        <p:spPr bwMode="auto">
          <a:xfrm>
            <a:off x="990600" y="5029200"/>
            <a:ext cx="2514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/>
              <a:t>Original Points</a:t>
            </a:r>
          </a:p>
        </p:txBody>
      </p:sp>
      <p:sp>
        <p:nvSpPr>
          <p:cNvPr id="1678340" name="Rectangle 4"/>
          <p:cNvSpPr>
            <a:spLocks noChangeArrowheads="1"/>
          </p:cNvSpPr>
          <p:nvPr/>
        </p:nvSpPr>
        <p:spPr bwMode="auto">
          <a:xfrm>
            <a:off x="3048000" y="22288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678341" name="Picture 5" descr="fish_clust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81200"/>
            <a:ext cx="30480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78342" name="Rectangle 6"/>
          <p:cNvSpPr>
            <a:spLocks noChangeArrowheads="1"/>
          </p:cNvSpPr>
          <p:nvPr/>
        </p:nvSpPr>
        <p:spPr bwMode="auto">
          <a:xfrm>
            <a:off x="3630613" y="27892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678343" name="Rectangle 7"/>
          <p:cNvSpPr>
            <a:spLocks noChangeArrowheads="1"/>
          </p:cNvSpPr>
          <p:nvPr/>
        </p:nvSpPr>
        <p:spPr bwMode="auto">
          <a:xfrm>
            <a:off x="3630613" y="27892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678344" name="Text Box 8"/>
          <p:cNvSpPr txBox="1">
            <a:spLocks noChangeArrowheads="1"/>
          </p:cNvSpPr>
          <p:nvPr/>
        </p:nvSpPr>
        <p:spPr bwMode="auto">
          <a:xfrm>
            <a:off x="4572000" y="4953000"/>
            <a:ext cx="411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/>
              <a:t>SNN Clustering</a:t>
            </a:r>
          </a:p>
        </p:txBody>
      </p:sp>
      <p:sp>
        <p:nvSpPr>
          <p:cNvPr id="1678345" name="Rectangle 9"/>
          <p:cNvSpPr>
            <a:spLocks noChangeArrowheads="1"/>
          </p:cNvSpPr>
          <p:nvPr/>
        </p:nvSpPr>
        <p:spPr bwMode="auto">
          <a:xfrm>
            <a:off x="3113088" y="2438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1678346" name="Object 10"/>
          <p:cNvGraphicFramePr>
            <a:graphicFrameLocks noChangeAspect="1"/>
          </p:cNvGraphicFramePr>
          <p:nvPr/>
        </p:nvGraphicFramePr>
        <p:xfrm>
          <a:off x="3741738" y="1752600"/>
          <a:ext cx="4030662" cy="273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8631" r:id="rId4" imgW="4686706" imgH="3177815" progId="MSPhotoEd.3">
                  <p:embed/>
                </p:oleObj>
              </mc:Choice>
              <mc:Fallback>
                <p:oleObj r:id="rId4" imgW="4686706" imgH="3177815" progId="MSPhotoEd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1738" y="1752600"/>
                        <a:ext cx="4030662" cy="2736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Computing Centroids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>
                    <a:latin typeface="Cambria Math"/>
                  </a:rPr>
                  <a:t>Updating centroids using weights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𝑚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𝑖𝑗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𝑝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𝑚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𝑖𝑗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𝑝</m:t>
                                  </m:r>
                                </m:sup>
                              </m:sSup>
                            </m:e>
                          </m:nary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i="1" dirty="0" smtClean="0"/>
                  <a:t>p</a:t>
                </a:r>
                <a:r>
                  <a:rPr lang="en-US" dirty="0" smtClean="0"/>
                  <a:t>=2 is common to simplify the next step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𝑚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𝑖𝑗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𝑚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𝑖𝑗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den>
                      </m:f>
                    </m:oMath>
                  </m:oMathPara>
                </a14:m>
                <a:endParaRPr lang="en-US" dirty="0"/>
              </a:p>
              <a:p>
                <a:endParaRPr lang="en-US" dirty="0" smtClean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659" t="-1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467087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altLang="en-US" sz="2400"/>
              <a:t>SNN Clustering Can Handle Other Difficult Situations</a:t>
            </a:r>
          </a:p>
        </p:txBody>
      </p:sp>
      <p:sp>
        <p:nvSpPr>
          <p:cNvPr id="1679363" name="Rectangle 3"/>
          <p:cNvSpPr>
            <a:spLocks noChangeArrowheads="1"/>
          </p:cNvSpPr>
          <p:nvPr/>
        </p:nvSpPr>
        <p:spPr bwMode="auto">
          <a:xfrm>
            <a:off x="3048000" y="22288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679364" name="Rectangle 4"/>
          <p:cNvSpPr>
            <a:spLocks noChangeArrowheads="1"/>
          </p:cNvSpPr>
          <p:nvPr/>
        </p:nvSpPr>
        <p:spPr bwMode="auto">
          <a:xfrm>
            <a:off x="3630613" y="27892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679365" name="Rectangle 5"/>
          <p:cNvSpPr>
            <a:spLocks noChangeArrowheads="1"/>
          </p:cNvSpPr>
          <p:nvPr/>
        </p:nvSpPr>
        <p:spPr bwMode="auto">
          <a:xfrm>
            <a:off x="3630613" y="27892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679366" name="Rectangle 6"/>
          <p:cNvSpPr>
            <a:spLocks noChangeArrowheads="1"/>
          </p:cNvSpPr>
          <p:nvPr/>
        </p:nvSpPr>
        <p:spPr bwMode="auto">
          <a:xfrm>
            <a:off x="3113088" y="2438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679367" name="Picture 7" descr="t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57400"/>
            <a:ext cx="4095750" cy="274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79368" name="Picture 8" descr="ds18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525" y="2057400"/>
            <a:ext cx="4049713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0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altLang="en-US" sz="2200"/>
              <a:t>Finding Clusters of Time Series In Spatio-Temporal Data</a:t>
            </a:r>
          </a:p>
        </p:txBody>
      </p:sp>
      <p:sp>
        <p:nvSpPr>
          <p:cNvPr id="1680387" name="Rectangle 3"/>
          <p:cNvSpPr>
            <a:spLocks noChangeArrowheads="1"/>
          </p:cNvSpPr>
          <p:nvPr/>
        </p:nvSpPr>
        <p:spPr bwMode="auto">
          <a:xfrm>
            <a:off x="3048000" y="22288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680388" name="Rectangle 4"/>
          <p:cNvSpPr>
            <a:spLocks noChangeArrowheads="1"/>
          </p:cNvSpPr>
          <p:nvPr/>
        </p:nvSpPr>
        <p:spPr bwMode="auto">
          <a:xfrm>
            <a:off x="3630613" y="27892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680389" name="Rectangle 5"/>
          <p:cNvSpPr>
            <a:spLocks noChangeArrowheads="1"/>
          </p:cNvSpPr>
          <p:nvPr/>
        </p:nvSpPr>
        <p:spPr bwMode="auto">
          <a:xfrm>
            <a:off x="3630613" y="27892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680390" name="Rectangle 6"/>
          <p:cNvSpPr>
            <a:spLocks noChangeArrowheads="1"/>
          </p:cNvSpPr>
          <p:nvPr/>
        </p:nvSpPr>
        <p:spPr bwMode="auto">
          <a:xfrm>
            <a:off x="3113088" y="2438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68039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8" r="2803"/>
          <a:stretch>
            <a:fillRect/>
          </a:stretch>
        </p:blipFill>
        <p:spPr bwMode="auto">
          <a:xfrm>
            <a:off x="0" y="1600200"/>
            <a:ext cx="4495800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80392" name="Text Box 8"/>
          <p:cNvSpPr txBox="1">
            <a:spLocks noChangeArrowheads="1"/>
          </p:cNvSpPr>
          <p:nvPr/>
        </p:nvSpPr>
        <p:spPr bwMode="auto">
          <a:xfrm>
            <a:off x="1066800" y="4953000"/>
            <a:ext cx="2638425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Aft>
                <a:spcPts val="400"/>
              </a:spcAft>
            </a:pPr>
            <a:r>
              <a:rPr lang="en-AU" altLang="en-US" sz="1800">
                <a:latin typeface="Times New Roman" pitchFamily="18" charset="0"/>
              </a:rPr>
              <a:t>SNN Clusters of SLP.</a:t>
            </a:r>
          </a:p>
        </p:txBody>
      </p:sp>
      <p:pic>
        <p:nvPicPr>
          <p:cNvPr id="168039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1" r="4240"/>
          <a:stretch>
            <a:fillRect/>
          </a:stretch>
        </p:blipFill>
        <p:spPr bwMode="auto">
          <a:xfrm>
            <a:off x="4572000" y="1525588"/>
            <a:ext cx="4267200" cy="319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80394" name="Text Box 10"/>
          <p:cNvSpPr txBox="1">
            <a:spLocks noChangeArrowheads="1"/>
          </p:cNvSpPr>
          <p:nvPr/>
        </p:nvSpPr>
        <p:spPr bwMode="auto">
          <a:xfrm>
            <a:off x="4572000" y="5029200"/>
            <a:ext cx="4114800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Aft>
                <a:spcPts val="400"/>
              </a:spcAft>
            </a:pPr>
            <a:r>
              <a:rPr lang="en-AU" altLang="en-US" sz="1800">
                <a:latin typeface="Times New Roman" pitchFamily="18" charset="0"/>
              </a:rPr>
              <a:t>SNN Density of  Points on the Globe.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2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altLang="en-US" sz="2800"/>
              <a:t>Features and Limitations of SNN Clustering</a:t>
            </a:r>
          </a:p>
        </p:txBody>
      </p:sp>
      <p:sp>
        <p:nvSpPr>
          <p:cNvPr id="1682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1143000"/>
            <a:ext cx="8001000" cy="5181600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r>
              <a:rPr lang="en-US" altLang="en-US"/>
              <a:t>Does not cluster all the points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endParaRPr lang="en-US" altLang="en-US"/>
          </a:p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r>
              <a:rPr lang="en-US" altLang="en-US"/>
              <a:t>Complexity of SNN Clustering is high</a:t>
            </a: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</a:pPr>
            <a:r>
              <a:rPr lang="en-US" altLang="en-US" sz="2000"/>
              <a:t>O( n * time to find numbers of neighbor within </a:t>
            </a:r>
            <a:r>
              <a:rPr lang="en-US" altLang="en-US" sz="2000" i="1"/>
              <a:t>Eps</a:t>
            </a:r>
            <a:r>
              <a:rPr lang="en-US" altLang="en-US" sz="2000"/>
              <a:t>)</a:t>
            </a: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</a:pPr>
            <a:r>
              <a:rPr lang="en-US" altLang="en-US" sz="2000"/>
              <a:t>In worst case, this is O(n</a:t>
            </a:r>
            <a:r>
              <a:rPr lang="en-US" altLang="en-US" sz="2000" baseline="30000"/>
              <a:t>2</a:t>
            </a:r>
            <a:r>
              <a:rPr lang="en-US" altLang="en-US" sz="2000"/>
              <a:t>)</a:t>
            </a: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</a:pPr>
            <a:r>
              <a:rPr lang="en-US" altLang="en-US" sz="2000"/>
              <a:t>For lower dimensions, there are more efficient ways to find the nearest neighbors</a:t>
            </a:r>
          </a:p>
          <a:p>
            <a:pPr marL="1295400" lvl="2" indent="-381000"/>
            <a:r>
              <a:rPr lang="en-US" altLang="en-US" sz="1800"/>
              <a:t>R* Tree</a:t>
            </a:r>
          </a:p>
          <a:p>
            <a:pPr marL="1295400" lvl="2" indent="-381000"/>
            <a:r>
              <a:rPr lang="en-US" altLang="en-US" sz="1800"/>
              <a:t>k-d Trees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endParaRPr lang="en-US" altLang="en-US" sz="2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Updating Weights in Clusters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914400"/>
                <a:ext cx="8318500" cy="5181600"/>
              </a:xfrm>
            </p:spPr>
            <p:txBody>
              <a:bodyPr/>
              <a:lstStyle/>
              <a:p>
                <a:r>
                  <a:rPr lang="en-US" dirty="0" smtClean="0"/>
                  <a:t>reassigning points to clusters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𝑖𝑗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(1/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𝑑𝑖𝑠𝑡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(</m:t>
                                  </m:r>
                                  <m:sSubSup>
                                    <m:sSubSup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  <m:sup/>
                                  </m:sSub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,</m:t>
                                  </m:r>
                                  <m:sSubSup>
                                    <m:sSubSup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𝑗</m:t>
                                      </m:r>
                                    </m:sub>
                                    <m:sup/>
                                  </m:sSub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f>
                                <m:fPr>
                                  <m:type m:val="skw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𝑝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−1)</m:t>
                                  </m:r>
                                </m:den>
                              </m:f>
                            </m:sup>
                          </m:sSup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/>
                                </a:rPr>
                                <m:t>𝑞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𝑘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(1/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𝑑𝑖𝑠𝑡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(</m:t>
                                      </m:r>
                                      <m:sSubSup>
                                        <m:sSubSupPr>
                                          <m:ctrlPr>
                                            <a:rPr lang="en-US" b="0" i="1" smtClean="0">
                                              <a:latin typeface="Cambria Math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  <m:sup/>
                                      </m:sSubSup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,</m:t>
                                      </m:r>
                                      <m:sSubSup>
                                        <m:sSubSupPr>
                                          <m:ctrlPr>
                                            <a:rPr lang="en-US" b="0" i="1" smtClean="0">
                                              <a:latin typeface="Cambria Math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𝑞</m:t>
                                          </m:r>
                                        </m:sub>
                                        <m:sup/>
                                      </m:sSubSup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)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  <m:sup>
                                  <m:f>
                                    <m:fPr>
                                      <m:type m:val="skw"/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(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𝑝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−1)</m:t>
                                      </m:r>
                                    </m:den>
                                  </m:f>
                                </m:sup>
                              </m:sSup>
                            </m:e>
                          </m:nary>
                        </m:den>
                      </m:f>
                    </m:oMath>
                  </m:oMathPara>
                </a14:m>
                <a:endParaRPr lang="en-US" dirty="0"/>
              </a:p>
              <a:p>
                <a:r>
                  <a:rPr lang="en-US" i="1" dirty="0"/>
                  <a:t>p</a:t>
                </a:r>
                <a:r>
                  <a:rPr lang="en-US" dirty="0" smtClean="0"/>
                  <a:t>=2 </a:t>
                </a:r>
                <a:endParaRPr lang="en-US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𝑖𝑗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1/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𝑑𝑖𝑠𝑡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(</m:t>
                              </m:r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  <m:sup/>
                              </m:sSubSup>
                              <m:r>
                                <a:rPr lang="en-US" b="0" i="1" smtClean="0">
                                  <a:latin typeface="Cambria Math"/>
                                </a:rPr>
                                <m:t>,</m:t>
                              </m:r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  <m:sup/>
                              </m:sSubSup>
                              <m:r>
                                <a:rPr lang="en-US" b="0" i="1" smtClean="0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/>
                                </a:rPr>
                                <m:t>𝑞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𝑘</m:t>
                              </m:r>
                            </m:sup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1/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𝑑𝑖𝑠𝑡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(</m:t>
                                  </m:r>
                                  <m:sSubSup>
                                    <m:sSubSup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  <m:sup/>
                                  </m:sSub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,</m:t>
                                  </m:r>
                                  <m:sSubSup>
                                    <m:sSubSup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𝑞</m:t>
                                      </m:r>
                                    </m:sub>
                                    <m:sup/>
                                  </m:sSub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r>
                  <a:rPr lang="en-US" sz="2000" i="1" dirty="0"/>
                  <a:t>p</a:t>
                </a:r>
                <a:r>
                  <a:rPr lang="en-US" sz="2000" dirty="0" smtClean="0"/>
                  <a:t> goes to infinity</a:t>
                </a:r>
                <a:endParaRPr lang="en-US" sz="2000" dirty="0"/>
              </a:p>
              <a:p>
                <a:pPr lvl="1"/>
                <a:r>
                  <a:rPr lang="en-US" sz="2000" dirty="0" smtClean="0"/>
                  <a:t>Weights tend to be 1/k</a:t>
                </a:r>
                <a:r>
                  <a:rPr lang="en-US" sz="2000" dirty="0"/>
                  <a:t> </a:t>
                </a:r>
                <a:r>
                  <a:rPr lang="en-US" sz="2000" dirty="0" smtClean="0"/>
                  <a:t>– distance has little influence</a:t>
                </a:r>
                <a:endParaRPr lang="en-US" sz="2000" dirty="0"/>
              </a:p>
              <a:p>
                <a:r>
                  <a:rPr lang="en-US" sz="2000" i="1" dirty="0" smtClean="0"/>
                  <a:t>p</a:t>
                </a:r>
                <a:r>
                  <a:rPr lang="en-US" sz="2000" dirty="0" smtClean="0"/>
                  <a:t> approaches 1</a:t>
                </a:r>
              </a:p>
              <a:p>
                <a:pPr lvl="1"/>
                <a:r>
                  <a:rPr lang="en-US" sz="2000" dirty="0" smtClean="0"/>
                  <a:t>K-means – the closest has 1, the rest 0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914400"/>
                <a:ext cx="8318500" cy="5181600"/>
              </a:xfrm>
              <a:blipFill rotWithShape="1">
                <a:blip r:embed="rId2"/>
                <a:stretch>
                  <a:fillRect l="-733" t="-1176" b="-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29732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8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3" y="469900"/>
            <a:ext cx="7191375" cy="591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35975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Strengths and Weaknesses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Provides degree of cluster membership</a:t>
            </a:r>
          </a:p>
          <a:p>
            <a:r>
              <a:rPr lang="en-US" dirty="0" smtClean="0"/>
              <a:t>Similar strengths and weaknesses as k-means</a:t>
            </a:r>
          </a:p>
          <a:p>
            <a:r>
              <a:rPr lang="en-US" dirty="0" smtClean="0"/>
              <a:t>More computationally expensive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868784"/>
      </p:ext>
    </p:extLst>
  </p:cSld>
  <p:clrMapOvr>
    <a:masterClrMapping/>
  </p:clrMapOvr>
</p:sld>
</file>

<file path=ppt/theme/theme1.xml><?xml version="1.0" encoding="utf-8"?>
<a:theme xmlns:a="http://schemas.openxmlformats.org/drawingml/2006/main" name="LC.BRev.FY97">
  <a:themeElements>
    <a:clrScheme name="">
      <a:dk1>
        <a:srgbClr val="000000"/>
      </a:dk1>
      <a:lt1>
        <a:srgbClr val="FFFFFF"/>
      </a:lt1>
      <a:dk2>
        <a:srgbClr val="006B61"/>
      </a:dk2>
      <a:lt2>
        <a:srgbClr val="C0C0C0"/>
      </a:lt2>
      <a:accent1>
        <a:srgbClr val="FF00FF"/>
      </a:accent1>
      <a:accent2>
        <a:srgbClr val="00C0C0"/>
      </a:accent2>
      <a:accent3>
        <a:srgbClr val="FFFFFF"/>
      </a:accent3>
      <a:accent4>
        <a:srgbClr val="000000"/>
      </a:accent4>
      <a:accent5>
        <a:srgbClr val="FFAAFF"/>
      </a:accent5>
      <a:accent6>
        <a:srgbClr val="00AEAE"/>
      </a:accent6>
      <a:hlink>
        <a:srgbClr val="00C000"/>
      </a:hlink>
      <a:folHlink>
        <a:srgbClr val="800080"/>
      </a:folHlink>
    </a:clrScheme>
    <a:fontScheme name="LC.BRev.FY97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LC.BRev.FY9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C.BRev.FY97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Porky:Words:ASCI:PSE:Budgets FY97:LC.BRev.FY97</Template>
  <TotalTime>146498627</TotalTime>
  <Pages>3</Pages>
  <Words>2077</Words>
  <Application>Microsoft Office PowerPoint</Application>
  <PresentationFormat>On-screen Show (4:3)</PresentationFormat>
  <Paragraphs>324</Paragraphs>
  <Slides>62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62</vt:i4>
      </vt:variant>
    </vt:vector>
  </HeadingPairs>
  <TitlesOfParts>
    <vt:vector size="65" baseType="lpstr">
      <vt:lpstr>LC.BRev.FY97</vt:lpstr>
      <vt:lpstr>Bitmap Image</vt:lpstr>
      <vt:lpstr>MSPhotoEd.3</vt:lpstr>
      <vt:lpstr>Data Mining Cluster Analysis: Advanced Concepts  and Algorithms</vt:lpstr>
      <vt:lpstr>Prototype-based Clustering</vt:lpstr>
      <vt:lpstr>Fuzzy Clustering</vt:lpstr>
      <vt:lpstr>Fuzzy c-means Algorithm (FCM)</vt:lpstr>
      <vt:lpstr>Initialization of Weights</vt:lpstr>
      <vt:lpstr>Computing Centroids</vt:lpstr>
      <vt:lpstr>Updating Weights in Clusters</vt:lpstr>
      <vt:lpstr>PowerPoint Presentation</vt:lpstr>
      <vt:lpstr>Strengths and Weaknesses</vt:lpstr>
      <vt:lpstr>Prototype-based Clustering</vt:lpstr>
      <vt:lpstr>Mixture Models</vt:lpstr>
      <vt:lpstr>Sample Univariate Gaussian Mixture</vt:lpstr>
      <vt:lpstr>Maximum Likelihood Estimation of Parameters</vt:lpstr>
      <vt:lpstr>Example with Univariate Gaussian</vt:lpstr>
      <vt:lpstr>Clustering using Mixture Models</vt:lpstr>
      <vt:lpstr>Expectation-Maximization (EM) Alg.</vt:lpstr>
      <vt:lpstr>EM and K-means</vt:lpstr>
      <vt:lpstr>Mixture of 2 Univariate Gaussian Dist.</vt:lpstr>
      <vt:lpstr>Mixture of 2 Univariate Gaussian Dist.</vt:lpstr>
      <vt:lpstr>Estimating Other Parameters</vt:lpstr>
      <vt:lpstr>PowerPoint Presentation</vt:lpstr>
      <vt:lpstr>PowerPoint Presentation</vt:lpstr>
      <vt:lpstr>PowerPoint Presentation</vt:lpstr>
      <vt:lpstr>Strengths and Weaknesses</vt:lpstr>
      <vt:lpstr>PowerPoint Presentation</vt:lpstr>
      <vt:lpstr>Hierarchical Clustering: Revisited</vt:lpstr>
      <vt:lpstr>PowerPoint Presentation</vt:lpstr>
      <vt:lpstr>CURE: Another Hierarchical Approach</vt:lpstr>
      <vt:lpstr>CURE</vt:lpstr>
      <vt:lpstr>Experimental Results: CURE</vt:lpstr>
      <vt:lpstr>Experimental Results: CURE</vt:lpstr>
      <vt:lpstr>CURE Cannot Handle Differing Densities</vt:lpstr>
      <vt:lpstr>Graph-Based Clustering</vt:lpstr>
      <vt:lpstr>Graph-Based Clustering: Sparsification</vt:lpstr>
      <vt:lpstr>Graph-Based Clustering: Sparsification …</vt:lpstr>
      <vt:lpstr>Sparsification in the Clustering Process</vt:lpstr>
      <vt:lpstr>Limitations of Current Merging Schemes</vt:lpstr>
      <vt:lpstr>Limitations of Current Merging Schemes</vt:lpstr>
      <vt:lpstr>Chameleon: Clustering Using Dynamic Modeling</vt:lpstr>
      <vt:lpstr>Characteristics of Spatial Data Sets</vt:lpstr>
      <vt:lpstr>Chameleon:  Steps</vt:lpstr>
      <vt:lpstr>Chameleon:  Steps … </vt:lpstr>
      <vt:lpstr>Experimental Results: CHAMELEON</vt:lpstr>
      <vt:lpstr>Experimental Results: CHAMELEON</vt:lpstr>
      <vt:lpstr>Experimental Results: CURE (10 clusters)</vt:lpstr>
      <vt:lpstr>Experimental Results: CURE (15 clusters)</vt:lpstr>
      <vt:lpstr>Experimental Results: CHAMELEON</vt:lpstr>
      <vt:lpstr>Experimental Results: CURE (9 clusters)</vt:lpstr>
      <vt:lpstr>Experimental Results: CURE (15 clusters)</vt:lpstr>
      <vt:lpstr>Shared Near Neighbor Approach</vt:lpstr>
      <vt:lpstr>Creating the SNN Graph</vt:lpstr>
      <vt:lpstr>ROCK (RObust Clustering using linKs)</vt:lpstr>
      <vt:lpstr>Jarvis-Patrick Clustering</vt:lpstr>
      <vt:lpstr>When Jarvis-Patrick Works Reasonably Well</vt:lpstr>
      <vt:lpstr>When Jarvis-Patrick Does NOT Work Well</vt:lpstr>
      <vt:lpstr>SNN Clustering Algorithm</vt:lpstr>
      <vt:lpstr>SNN Clustering Algorithm  …</vt:lpstr>
      <vt:lpstr>SNN Density</vt:lpstr>
      <vt:lpstr>SNN Clustering Can Handle Differing Densities</vt:lpstr>
      <vt:lpstr>SNN Clustering Can Handle Other Difficult Situations</vt:lpstr>
      <vt:lpstr>Finding Clusters of Time Series In Spatio-Temporal Data</vt:lpstr>
      <vt:lpstr>Features and Limitations of SNN Clustering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Steven F. Ashby Center for Applied Scientific Computing  Month DD, 1997</dc:title>
  <dc:creator>Computations</dc:creator>
  <cp:lastModifiedBy>Philip  Chan</cp:lastModifiedBy>
  <cp:revision>755</cp:revision>
  <cp:lastPrinted>2001-08-28T17:59:37Z</cp:lastPrinted>
  <dcterms:created xsi:type="dcterms:W3CDTF">1998-03-18T13:44:31Z</dcterms:created>
  <dcterms:modified xsi:type="dcterms:W3CDTF">2016-04-21T17:49:07Z</dcterms:modified>
</cp:coreProperties>
</file>