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4" r:id="rId53"/>
    <p:sldId id="303" r:id="rId54"/>
    <p:sldId id="302" r:id="rId55"/>
  </p:sldIdLst>
  <p:sldSz cx="9144000" cy="6858000" type="screen4x3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Click to move the slide</a:t>
            </a: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6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6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6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6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FD04B8-5CE9-44C3-8CAD-C6D27DD17B1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20725"/>
            <a:ext cx="4792662" cy="3594100"/>
          </a:xfrm>
          <a:prstGeom prst="rect">
            <a:avLst/>
          </a:prstGeom>
        </p:spPr>
      </p:sp>
      <p:sp>
        <p:nvSpPr>
          <p:cNvPr id="1196" name="PlaceHolder 2"/>
          <p:cNvSpPr>
            <a:spLocks noGrp="1"/>
          </p:cNvSpPr>
          <p:nvPr>
            <p:ph type="body"/>
          </p:nvPr>
        </p:nvSpPr>
        <p:spPr>
          <a:xfrm>
            <a:off x="973080" y="4554360"/>
            <a:ext cx="5355720" cy="43128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97" name="TextShape 3"/>
          <p:cNvSpPr txBox="1"/>
          <p:nvPr/>
        </p:nvSpPr>
        <p:spPr>
          <a:xfrm>
            <a:off x="4138560" y="9109080"/>
            <a:ext cx="316368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DF6E351-C66A-40B8-BF63-924D95880801}" type="slidenum">
              <a:rPr lang="en-US" sz="13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11</a:t>
            </a:fld>
            <a:endParaRPr lang="en-U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TextShape 1"/>
          <p:cNvSpPr txBox="1"/>
          <p:nvPr/>
        </p:nvSpPr>
        <p:spPr>
          <a:xfrm>
            <a:off x="4138560" y="9109080"/>
            <a:ext cx="316368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8BB49BC2-ABC7-489C-BF52-1B8728463BD8}" type="slidenum">
              <a:rPr lang="en-US" sz="13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33</a:t>
            </a:fld>
            <a:endParaRPr lang="en-US" sz="1300" b="0" strike="noStrike" spc="-1">
              <a:latin typeface="Times New Roman"/>
            </a:endParaRPr>
          </a:p>
        </p:txBody>
      </p:sp>
      <p:sp>
        <p:nvSpPr>
          <p:cNvPr id="119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55680" y="720720"/>
            <a:ext cx="4792320" cy="3593880"/>
          </a:xfrm>
          <a:prstGeom prst="rect">
            <a:avLst/>
          </a:prstGeom>
        </p:spPr>
      </p:sp>
      <p:sp>
        <p:nvSpPr>
          <p:cNvPr id="1200" name="PlaceHolder 3"/>
          <p:cNvSpPr>
            <a:spLocks noGrp="1"/>
          </p:cNvSpPr>
          <p:nvPr>
            <p:ph type="body"/>
          </p:nvPr>
        </p:nvSpPr>
        <p:spPr>
          <a:xfrm>
            <a:off x="973080" y="4554360"/>
            <a:ext cx="5355720" cy="43128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TextShape 1"/>
          <p:cNvSpPr txBox="1"/>
          <p:nvPr/>
        </p:nvSpPr>
        <p:spPr>
          <a:xfrm>
            <a:off x="4138560" y="9109080"/>
            <a:ext cx="316368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0FEB7A9C-8CF6-4E5C-A3C2-139B7F86AB6C}" type="slidenum">
              <a:rPr lang="en-US" sz="13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42</a:t>
            </a:fld>
            <a:endParaRPr lang="en-US" sz="1300" b="0" strike="noStrike" spc="-1">
              <a:latin typeface="Times New Roman"/>
            </a:endParaRPr>
          </a:p>
        </p:txBody>
      </p:sp>
      <p:sp>
        <p:nvSpPr>
          <p:cNvPr id="120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54240" y="719280"/>
            <a:ext cx="4793760" cy="3595320"/>
          </a:xfrm>
          <a:prstGeom prst="rect">
            <a:avLst/>
          </a:prstGeom>
        </p:spPr>
      </p:sp>
      <p:sp>
        <p:nvSpPr>
          <p:cNvPr id="1203" name="PlaceHolder 3"/>
          <p:cNvSpPr>
            <a:spLocks noGrp="1"/>
          </p:cNvSpPr>
          <p:nvPr>
            <p:ph type="body"/>
          </p:nvPr>
        </p:nvSpPr>
        <p:spPr>
          <a:xfrm>
            <a:off x="973080" y="4554360"/>
            <a:ext cx="5355720" cy="43146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TextShape 1"/>
          <p:cNvSpPr txBox="1"/>
          <p:nvPr/>
        </p:nvSpPr>
        <p:spPr>
          <a:xfrm>
            <a:off x="4138560" y="9109080"/>
            <a:ext cx="316368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B2CCEAC-C1D7-4B0D-9AAA-5005AE0A90FB}" type="slidenum">
              <a:rPr lang="en-US" sz="13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43</a:t>
            </a:fld>
            <a:endParaRPr lang="en-US" sz="1300" b="0" strike="noStrike" spc="-1">
              <a:latin typeface="Times New Roman"/>
            </a:endParaRPr>
          </a:p>
        </p:txBody>
      </p:sp>
      <p:sp>
        <p:nvSpPr>
          <p:cNvPr id="12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54240" y="719280"/>
            <a:ext cx="4793760" cy="3595320"/>
          </a:xfrm>
          <a:prstGeom prst="rect">
            <a:avLst/>
          </a:prstGeom>
        </p:spPr>
      </p:sp>
      <p:sp>
        <p:nvSpPr>
          <p:cNvPr id="1206" name="PlaceHolder 3"/>
          <p:cNvSpPr>
            <a:spLocks noGrp="1"/>
          </p:cNvSpPr>
          <p:nvPr>
            <p:ph type="body"/>
          </p:nvPr>
        </p:nvSpPr>
        <p:spPr>
          <a:xfrm>
            <a:off x="973080" y="4554360"/>
            <a:ext cx="5355720" cy="43146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TextShape 1"/>
          <p:cNvSpPr txBox="1"/>
          <p:nvPr/>
        </p:nvSpPr>
        <p:spPr>
          <a:xfrm>
            <a:off x="4138560" y="9109080"/>
            <a:ext cx="316368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B4080A8A-9FFF-4309-8CBD-5F20E0B28433}" type="slidenum">
              <a:rPr lang="en-US" sz="13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44</a:t>
            </a:fld>
            <a:endParaRPr lang="en-US" sz="1300" b="0" strike="noStrike" spc="-1">
              <a:latin typeface="Times New Roman"/>
            </a:endParaRPr>
          </a:p>
        </p:txBody>
      </p:sp>
      <p:sp>
        <p:nvSpPr>
          <p:cNvPr id="12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54240" y="719280"/>
            <a:ext cx="4793760" cy="3595320"/>
          </a:xfrm>
          <a:prstGeom prst="rect">
            <a:avLst/>
          </a:prstGeom>
        </p:spPr>
      </p:sp>
      <p:sp>
        <p:nvSpPr>
          <p:cNvPr id="1209" name="PlaceHolder 3"/>
          <p:cNvSpPr>
            <a:spLocks noGrp="1"/>
          </p:cNvSpPr>
          <p:nvPr>
            <p:ph type="body"/>
          </p:nvPr>
        </p:nvSpPr>
        <p:spPr>
          <a:xfrm>
            <a:off x="973080" y="4554360"/>
            <a:ext cx="5355720" cy="43146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466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372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838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466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9372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466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09372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838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3466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609372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66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09372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838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466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09372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466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609372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838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3" name="PlaceHolder 6"/>
          <p:cNvSpPr>
            <a:spLocks noGrp="1"/>
          </p:cNvSpPr>
          <p:nvPr>
            <p:ph type="body"/>
          </p:nvPr>
        </p:nvSpPr>
        <p:spPr>
          <a:xfrm>
            <a:off x="3466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4" name="PlaceHolder 7"/>
          <p:cNvSpPr>
            <a:spLocks noGrp="1"/>
          </p:cNvSpPr>
          <p:nvPr>
            <p:ph type="body"/>
          </p:nvPr>
        </p:nvSpPr>
        <p:spPr>
          <a:xfrm>
            <a:off x="609372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3466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609372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 type="body"/>
          </p:nvPr>
        </p:nvSpPr>
        <p:spPr>
          <a:xfrm>
            <a:off x="838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6" name="PlaceHolder 6"/>
          <p:cNvSpPr>
            <a:spLocks noGrp="1"/>
          </p:cNvSpPr>
          <p:nvPr>
            <p:ph type="body"/>
          </p:nvPr>
        </p:nvSpPr>
        <p:spPr>
          <a:xfrm>
            <a:off x="3466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77" name="PlaceHolder 7"/>
          <p:cNvSpPr>
            <a:spLocks noGrp="1"/>
          </p:cNvSpPr>
          <p:nvPr>
            <p:ph type="body"/>
          </p:nvPr>
        </p:nvSpPr>
        <p:spPr>
          <a:xfrm>
            <a:off x="609372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56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0" name="PlaceHolder 4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2" name="PlaceHolder 5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346608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 type="body"/>
          </p:nvPr>
        </p:nvSpPr>
        <p:spPr>
          <a:xfrm>
            <a:off x="6093720" y="19051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7" name="PlaceHolder 5"/>
          <p:cNvSpPr>
            <a:spLocks noGrp="1"/>
          </p:cNvSpPr>
          <p:nvPr>
            <p:ph type="body"/>
          </p:nvPr>
        </p:nvSpPr>
        <p:spPr>
          <a:xfrm>
            <a:off x="838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8" name="PlaceHolder 6"/>
          <p:cNvSpPr>
            <a:spLocks noGrp="1"/>
          </p:cNvSpPr>
          <p:nvPr>
            <p:ph type="body"/>
          </p:nvPr>
        </p:nvSpPr>
        <p:spPr>
          <a:xfrm>
            <a:off x="346608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9" name="PlaceHolder 7"/>
          <p:cNvSpPr>
            <a:spLocks noGrp="1"/>
          </p:cNvSpPr>
          <p:nvPr>
            <p:ph type="body"/>
          </p:nvPr>
        </p:nvSpPr>
        <p:spPr>
          <a:xfrm>
            <a:off x="6093720" y="4054320"/>
            <a:ext cx="250236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411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820760" y="40543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820760" y="1905120"/>
            <a:ext cx="379260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38080" y="4054320"/>
            <a:ext cx="7772040" cy="196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2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3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5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26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55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58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1" name="Group 6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2" name="Group 6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3" name="CustomShape 64"/>
              <p:cNvSpPr/>
              <p:nvPr/>
            </p:nvSpPr>
            <p:spPr>
              <a:xfrm>
                <a:off x="3352680" y="0"/>
                <a:ext cx="5790960" cy="15192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64" name="Group 6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5" name="Line 66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6" name="Line 67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" name="Line 68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" name="Line 69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" name="Line 70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0" name="Line 71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1" name="Line 72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2" name="Line 73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" name="Line 74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" name="Line 75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" name="Line 76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" name="Line 77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" name="Line 78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8" name="Line 79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9" name="Line 80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0" name="Line 81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" name="Line 82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" name="Line 83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" name="Line 84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" name="Line 85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5" name="Line 86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6" name="Line 87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7" name="Line 88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8" name="Line 89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" name="Line 90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" name="Line 91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" name="Line 92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" name="Line 93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3" name="Line 94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4" name="Line 95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5" name="Line 96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6" name="Line 97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" name="Line 98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" name="Line 99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" name="Line 100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" name="Line 101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" name="Line 102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" name="Line 103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" name="Line 104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" name="Line 105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" name="Line 106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" name="Line 107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" name="Line 108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" name="Line 109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" name="Line 110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0" name="Line 111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1" name="Line 112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" name="Line 113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" name="Line 114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4" name="Line 115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5" name="Line 116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16" name="Line 117"/>
              <p:cNvSpPr/>
              <p:nvPr/>
            </p:nvSpPr>
            <p:spPr>
              <a:xfrm>
                <a:off x="8839080" y="0"/>
                <a:ext cx="360" cy="23619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7" name="Group 118"/>
            <p:cNvGrpSpPr/>
            <p:nvPr/>
          </p:nvGrpSpPr>
          <p:grpSpPr>
            <a:xfrm>
              <a:off x="4680" y="887400"/>
              <a:ext cx="6654600" cy="2850840"/>
              <a:chOff x="4680" y="887400"/>
              <a:chExt cx="6654600" cy="2850840"/>
            </a:xfrm>
          </p:grpSpPr>
          <p:sp>
            <p:nvSpPr>
              <p:cNvPr id="118" name="Line 119"/>
              <p:cNvSpPr/>
              <p:nvPr/>
            </p:nvSpPr>
            <p:spPr>
              <a:xfrm>
                <a:off x="803160" y="887400"/>
                <a:ext cx="360" cy="28508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" name="Line 120"/>
              <p:cNvSpPr/>
              <p:nvPr/>
            </p:nvSpPr>
            <p:spPr>
              <a:xfrm flipH="1" flipV="1">
                <a:off x="4680" y="3054240"/>
                <a:ext cx="5097240" cy="14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Line 121"/>
              <p:cNvSpPr/>
              <p:nvPr/>
            </p:nvSpPr>
            <p:spPr>
              <a:xfrm flipH="1" flipV="1">
                <a:off x="609480" y="1488960"/>
                <a:ext cx="6049800" cy="14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CustomShape 122"/>
              <p:cNvSpPr/>
              <p:nvPr/>
            </p:nvSpPr>
            <p:spPr>
              <a:xfrm rot="16200000" flipH="1">
                <a:off x="676080" y="1365480"/>
                <a:ext cx="24732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2" name="Group 123"/>
            <p:cNvGrpSpPr/>
            <p:nvPr/>
          </p:nvGrpSpPr>
          <p:grpSpPr>
            <a:xfrm>
              <a:off x="2349360" y="3098520"/>
              <a:ext cx="6045120" cy="2876760"/>
              <a:chOff x="2349360" y="3098520"/>
              <a:chExt cx="6045120" cy="2876760"/>
            </a:xfrm>
          </p:grpSpPr>
          <p:sp>
            <p:nvSpPr>
              <p:cNvPr id="123" name="Line 124"/>
              <p:cNvSpPr/>
              <p:nvPr/>
            </p:nvSpPr>
            <p:spPr>
              <a:xfrm>
                <a:off x="2349360" y="5465520"/>
                <a:ext cx="60451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Line 125"/>
              <p:cNvSpPr/>
              <p:nvPr/>
            </p:nvSpPr>
            <p:spPr>
              <a:xfrm>
                <a:off x="8211960" y="3098520"/>
                <a:ext cx="360" cy="28767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CustomShape 126"/>
              <p:cNvSpPr/>
              <p:nvPr/>
            </p:nvSpPr>
            <p:spPr>
              <a:xfrm rot="5400000">
                <a:off x="8091720" y="5313600"/>
                <a:ext cx="24732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6" name="PlaceHolder 127"/>
          <p:cNvSpPr>
            <a:spLocks noGrp="1"/>
          </p:cNvSpPr>
          <p:nvPr>
            <p:ph type="title"/>
          </p:nvPr>
        </p:nvSpPr>
        <p:spPr>
          <a:xfrm>
            <a:off x="990720" y="175248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27" name="PlaceHolder 128"/>
          <p:cNvSpPr>
            <a:spLocks noGrp="1"/>
          </p:cNvSpPr>
          <p:nvPr>
            <p:ph type="dt"/>
          </p:nvPr>
        </p:nvSpPr>
        <p:spPr>
          <a:xfrm>
            <a:off x="76320" y="6248520"/>
            <a:ext cx="350496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28" name="PlaceHolder 129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6309127-1911-4F22-86B6-891EBBD5091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29" name="PlaceHolder 130"/>
          <p:cNvSpPr>
            <a:spLocks noGrp="1"/>
          </p:cNvSpPr>
          <p:nvPr>
            <p:ph type="ftr"/>
          </p:nvPr>
        </p:nvSpPr>
        <p:spPr>
          <a:xfrm>
            <a:off x="35812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30" name="PlaceHolder 1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8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9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170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5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9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0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1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2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3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4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5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6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7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8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9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0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1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2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193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4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5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6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8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9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0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1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2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3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4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5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6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7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8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9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0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1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2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3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4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5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6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7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8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9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0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1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22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4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225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28" name="PlaceHolder 62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29" name="PlaceHolder 63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0" name="PlaceHolder 64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  <p:sp>
        <p:nvSpPr>
          <p:cNvPr id="231" name="PlaceHolder 65"/>
          <p:cNvSpPr>
            <a:spLocks noGrp="1"/>
          </p:cNvSpPr>
          <p:nvPr>
            <p:ph type="dt"/>
          </p:nvPr>
        </p:nvSpPr>
        <p:spPr>
          <a:xfrm>
            <a:off x="76320" y="6248520"/>
            <a:ext cx="350496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2" name="PlaceHolder 66"/>
          <p:cNvSpPr>
            <a:spLocks noGrp="1"/>
          </p:cNvSpPr>
          <p:nvPr>
            <p:ph type="ftr"/>
          </p:nvPr>
        </p:nvSpPr>
        <p:spPr>
          <a:xfrm>
            <a:off x="35812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3" name="PlaceHolder 67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2144ADB5-19BD-4755-AD03-FE821AACFAE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1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2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273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4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5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6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7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8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9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0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1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2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3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4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5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6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7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8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9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0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1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2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3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4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95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296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7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8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9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0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3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4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6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7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8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9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0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1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2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3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4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5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6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7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8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9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0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1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2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3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4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325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7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328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31" name="PlaceHolder 62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2" name="PlaceHolder 63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3" name="PlaceHolder 64"/>
          <p:cNvSpPr>
            <a:spLocks noGrp="1"/>
          </p:cNvSpPr>
          <p:nvPr>
            <p:ph type="dt"/>
          </p:nvPr>
        </p:nvSpPr>
        <p:spPr>
          <a:xfrm>
            <a:off x="76320" y="6248520"/>
            <a:ext cx="350496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34" name="PlaceHolder 65"/>
          <p:cNvSpPr>
            <a:spLocks noGrp="1"/>
          </p:cNvSpPr>
          <p:nvPr>
            <p:ph type="ftr"/>
          </p:nvPr>
        </p:nvSpPr>
        <p:spPr>
          <a:xfrm>
            <a:off x="35812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35" name="PlaceHolder 66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DBC5D32-C822-4AEF-AC30-E645DAC0EF05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4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375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6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7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8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9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0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1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2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3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4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5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6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97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398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0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1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2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3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4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5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6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7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8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9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0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1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2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3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6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8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9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0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1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2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3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4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5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6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427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9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430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33" name="PlaceHolder 62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34" name="PlaceHolder 63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35" name="PlaceHolder 64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36" name="PlaceHolder 65"/>
          <p:cNvSpPr>
            <a:spLocks noGrp="1"/>
          </p:cNvSpPr>
          <p:nvPr>
            <p:ph type="dt"/>
          </p:nvPr>
        </p:nvSpPr>
        <p:spPr>
          <a:xfrm>
            <a:off x="76320" y="6248520"/>
            <a:ext cx="350496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37" name="PlaceHolder 66"/>
          <p:cNvSpPr>
            <a:spLocks noGrp="1"/>
          </p:cNvSpPr>
          <p:nvPr>
            <p:ph type="ftr"/>
          </p:nvPr>
        </p:nvSpPr>
        <p:spPr>
          <a:xfrm>
            <a:off x="35812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38" name="PlaceHolder 67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737EC23-B3C6-4F6F-A22B-C417EE3BFCF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6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77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478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9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0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1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2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3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4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5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6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7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8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9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0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1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2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3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4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5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6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7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8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9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00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501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2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3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4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5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6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7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8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9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0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1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2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3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4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5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6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7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8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9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0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1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2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3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4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5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6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7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8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9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530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32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533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36" name="PlaceHolder 62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37" name="PlaceHolder 63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38" name="PlaceHolder 64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39" name="PlaceHolder 65"/>
          <p:cNvSpPr>
            <a:spLocks noGrp="1"/>
          </p:cNvSpPr>
          <p:nvPr>
            <p:ph type="dt"/>
          </p:nvPr>
        </p:nvSpPr>
        <p:spPr>
          <a:xfrm>
            <a:off x="76320" y="6248520"/>
            <a:ext cx="350496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40" name="PlaceHolder 66"/>
          <p:cNvSpPr>
            <a:spLocks noGrp="1"/>
          </p:cNvSpPr>
          <p:nvPr>
            <p:ph type="ftr"/>
          </p:nvPr>
        </p:nvSpPr>
        <p:spPr>
          <a:xfrm>
            <a:off x="35812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41" name="PlaceHolder 67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C7B77A1B-478C-4356-8FA1-110F8A1ED09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79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80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581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2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3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4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5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6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7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8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9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0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1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2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3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4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5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6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7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8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9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0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1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2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603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604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5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6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7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8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9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0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1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2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3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4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5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6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7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8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9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0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1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2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3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4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5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6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7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8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29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0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1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32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633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35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636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39" name="PlaceHolder 62"/>
          <p:cNvSpPr>
            <a:spLocks noGrp="1"/>
          </p:cNvSpPr>
          <p:nvPr>
            <p:ph type="dt"/>
          </p:nvPr>
        </p:nvSpPr>
        <p:spPr>
          <a:xfrm>
            <a:off x="76320" y="6248520"/>
            <a:ext cx="350496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40" name="PlaceHolder 63"/>
          <p:cNvSpPr>
            <a:spLocks noGrp="1"/>
          </p:cNvSpPr>
          <p:nvPr>
            <p:ph type="ftr"/>
          </p:nvPr>
        </p:nvSpPr>
        <p:spPr>
          <a:xfrm>
            <a:off x="35812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41" name="PlaceHolder 64"/>
          <p:cNvSpPr>
            <a:spLocks noGrp="1"/>
          </p:cNvSpPr>
          <p:nvPr>
            <p:ph type="sldNum"/>
          </p:nvPr>
        </p:nvSpPr>
        <p:spPr>
          <a:xfrm>
            <a:off x="670572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1678AE8-7123-4902-8220-94829ABA2A3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42" name="PlaceHolder 6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Click to edit the title text format</a:t>
            </a:r>
          </a:p>
        </p:txBody>
      </p:sp>
      <p:sp>
        <p:nvSpPr>
          <p:cNvPr id="643" name="PlaceHolder 6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Shape 1"/>
          <p:cNvSpPr txBox="1"/>
          <p:nvPr/>
        </p:nvSpPr>
        <p:spPr>
          <a:xfrm>
            <a:off x="914400" y="16765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Analysis of Algorithms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7" name="CustomShape 2"/>
          <p:cNvSpPr/>
          <p:nvPr/>
        </p:nvSpPr>
        <p:spPr>
          <a:xfrm>
            <a:off x="4501800" y="4268880"/>
            <a:ext cx="135756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800000"/>
                </a:solidFill>
                <a:latin typeface="Times New Roman"/>
                <a:ea typeface="ＭＳ Ｐゴシック"/>
              </a:rPr>
              <a:t>Algorithm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88" name="CustomShape 3"/>
          <p:cNvSpPr/>
          <p:nvPr/>
        </p:nvSpPr>
        <p:spPr>
          <a:xfrm>
            <a:off x="3040560" y="4267080"/>
            <a:ext cx="72504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800000"/>
                </a:solidFill>
                <a:latin typeface="Times New Roman"/>
                <a:ea typeface="ＭＳ Ｐゴシック"/>
              </a:rPr>
              <a:t>Input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89" name="CustomShape 4"/>
          <p:cNvSpPr/>
          <p:nvPr/>
        </p:nvSpPr>
        <p:spPr>
          <a:xfrm>
            <a:off x="6507720" y="4268880"/>
            <a:ext cx="95040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800000"/>
                </a:solidFill>
                <a:latin typeface="Times New Roman"/>
                <a:ea typeface="ＭＳ Ｐゴシック"/>
              </a:rPr>
              <a:t>Output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90" name="CustomShape 5"/>
          <p:cNvSpPr/>
          <p:nvPr/>
        </p:nvSpPr>
        <p:spPr>
          <a:xfrm>
            <a:off x="4095720" y="3568680"/>
            <a:ext cx="380520" cy="22824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6"/>
          <p:cNvSpPr/>
          <p:nvPr/>
        </p:nvSpPr>
        <p:spPr>
          <a:xfrm>
            <a:off x="5837400" y="3570120"/>
            <a:ext cx="380520" cy="22824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360">
            <a:solidFill>
              <a:srgbClr val="E4BB0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TextShape 7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93" name="TextShape 8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F3A748-A5AE-4019-AF9E-CB6F75D2104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94" name="TextShape 9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695" name="Picture 6"/>
          <p:cNvPicPr/>
          <p:nvPr/>
        </p:nvPicPr>
        <p:blipFill>
          <a:blip r:embed="rId2"/>
          <a:stretch/>
        </p:blipFill>
        <p:spPr>
          <a:xfrm>
            <a:off x="4648320" y="3352680"/>
            <a:ext cx="988920" cy="88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" name="Picture 9"/>
          <p:cNvPicPr/>
          <p:nvPr/>
        </p:nvPicPr>
        <p:blipFill>
          <a:blip r:embed="rId3"/>
          <a:stretch/>
        </p:blipFill>
        <p:spPr>
          <a:xfrm>
            <a:off x="6553080" y="3124080"/>
            <a:ext cx="837720" cy="1093320"/>
          </a:xfrm>
          <a:prstGeom prst="rect">
            <a:avLst/>
          </a:prstGeom>
          <a:ln>
            <a:noFill/>
          </a:ln>
        </p:spPr>
      </p:pic>
      <p:pic>
        <p:nvPicPr>
          <p:cNvPr id="697" name="Picture 10"/>
          <p:cNvPicPr/>
          <p:nvPr/>
        </p:nvPicPr>
        <p:blipFill>
          <a:blip r:embed="rId4"/>
          <a:stretch/>
        </p:blipFill>
        <p:spPr>
          <a:xfrm>
            <a:off x="2895480" y="3411360"/>
            <a:ext cx="1267920" cy="879120"/>
          </a:xfrm>
          <a:prstGeom prst="rect">
            <a:avLst/>
          </a:prstGeom>
          <a:ln>
            <a:noFill/>
          </a:ln>
        </p:spPr>
      </p:pic>
      <p:sp>
        <p:nvSpPr>
          <p:cNvPr id="698" name="TextShape 10"/>
          <p:cNvSpPr txBox="1"/>
          <p:nvPr/>
        </p:nvSpPr>
        <p:spPr>
          <a:xfrm>
            <a:off x="914400" y="380880"/>
            <a:ext cx="662904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Presentation for use with the textbook </a:t>
            </a:r>
            <a:r>
              <a:rPr lang="en-US" sz="1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Data Structures and Algorithms in Java, 6</a:t>
            </a:r>
            <a:r>
              <a:rPr lang="en-US" sz="1800" b="0" strike="noStrike" spc="-1" baseline="30000">
                <a:solidFill>
                  <a:srgbClr val="BE2D00"/>
                </a:solidFill>
                <a:latin typeface="Tahoma"/>
                <a:ea typeface="ＭＳ Ｐゴシック"/>
              </a:rPr>
              <a:t>th</a:t>
            </a:r>
            <a:r>
              <a:rPr lang="en-US" sz="1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 edition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by M. T. Goodrich, R. Tamassia, and M. H. Goldwasser, Wiley, 2014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08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D92F67-08E2-4015-822F-00FC95C064D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09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The Random Access Machine (RAM) Model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10" name="TextShape 4"/>
          <p:cNvSpPr txBox="1"/>
          <p:nvPr/>
        </p:nvSpPr>
        <p:spPr>
          <a:xfrm>
            <a:off x="685800" y="1648080"/>
            <a:ext cx="5790960" cy="383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RAM consists of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2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CPU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 potentially unbounded bank of </a:t>
            </a:r>
            <a:r>
              <a:rPr lang="en-US" sz="2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memory 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cells, each of which can hold an arbitrary number or character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Memory cells are numbered and accessing any cell in memory takes unit time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11" name="Group 5"/>
          <p:cNvGrpSpPr/>
          <p:nvPr/>
        </p:nvGrpSpPr>
        <p:grpSpPr>
          <a:xfrm>
            <a:off x="4724280" y="1886040"/>
            <a:ext cx="3885840" cy="2914200"/>
            <a:chOff x="4724280" y="1886040"/>
            <a:chExt cx="3885840" cy="2914200"/>
          </a:xfrm>
        </p:grpSpPr>
        <p:grpSp>
          <p:nvGrpSpPr>
            <p:cNvPr id="812" name="Group 6"/>
            <p:cNvGrpSpPr/>
            <p:nvPr/>
          </p:nvGrpSpPr>
          <p:grpSpPr>
            <a:xfrm>
              <a:off x="4724280" y="1886040"/>
              <a:ext cx="1425240" cy="818640"/>
              <a:chOff x="4724280" y="1886040"/>
              <a:chExt cx="1425240" cy="818640"/>
            </a:xfrm>
          </p:grpSpPr>
          <p:grpSp>
            <p:nvGrpSpPr>
              <p:cNvPr id="813" name="Group 7"/>
              <p:cNvGrpSpPr/>
              <p:nvPr/>
            </p:nvGrpSpPr>
            <p:grpSpPr>
              <a:xfrm>
                <a:off x="4724280" y="2468520"/>
                <a:ext cx="1425240" cy="236160"/>
                <a:chOff x="4724280" y="2468520"/>
                <a:chExt cx="1425240" cy="236160"/>
              </a:xfrm>
            </p:grpSpPr>
            <p:grpSp>
              <p:nvGrpSpPr>
                <p:cNvPr id="814" name="Group 8"/>
                <p:cNvGrpSpPr/>
                <p:nvPr/>
              </p:nvGrpSpPr>
              <p:grpSpPr>
                <a:xfrm>
                  <a:off x="4724280" y="2468520"/>
                  <a:ext cx="582120" cy="140760"/>
                  <a:chOff x="4724280" y="2468520"/>
                  <a:chExt cx="582120" cy="140760"/>
                </a:xfrm>
              </p:grpSpPr>
              <p:sp>
                <p:nvSpPr>
                  <p:cNvPr id="815" name="CustomShape 9"/>
                  <p:cNvSpPr/>
                  <p:nvPr/>
                </p:nvSpPr>
                <p:spPr>
                  <a:xfrm>
                    <a:off x="4765680" y="2468520"/>
                    <a:ext cx="399600" cy="110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70">
                        <a:moveTo>
                          <a:pt x="0" y="38"/>
                        </a:moveTo>
                        <a:lnTo>
                          <a:pt x="109" y="32"/>
                        </a:lnTo>
                        <a:lnTo>
                          <a:pt x="252" y="0"/>
                        </a:lnTo>
                        <a:lnTo>
                          <a:pt x="252" y="47"/>
                        </a:lnTo>
                        <a:lnTo>
                          <a:pt x="103" y="67"/>
                        </a:lnTo>
                        <a:lnTo>
                          <a:pt x="0" y="7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grpSp>
                <p:nvGrpSpPr>
                  <p:cNvPr id="816" name="Group 10"/>
                  <p:cNvGrpSpPr/>
                  <p:nvPr/>
                </p:nvGrpSpPr>
                <p:grpSpPr>
                  <a:xfrm>
                    <a:off x="4724280" y="2476440"/>
                    <a:ext cx="582120" cy="132840"/>
                    <a:chOff x="4724280" y="2476440"/>
                    <a:chExt cx="582120" cy="132840"/>
                  </a:xfrm>
                </p:grpSpPr>
                <p:sp>
                  <p:nvSpPr>
                    <p:cNvPr id="817" name="CustomShape 11"/>
                    <p:cNvSpPr/>
                    <p:nvPr/>
                  </p:nvSpPr>
                  <p:spPr>
                    <a:xfrm>
                      <a:off x="5249880" y="2552760"/>
                      <a:ext cx="28080" cy="5040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grpSp>
                  <p:nvGrpSpPr>
                    <p:cNvPr id="818" name="Group 12"/>
                    <p:cNvGrpSpPr/>
                    <p:nvPr/>
                  </p:nvGrpSpPr>
                  <p:grpSpPr>
                    <a:xfrm>
                      <a:off x="4724280" y="2476440"/>
                      <a:ext cx="582120" cy="132840"/>
                      <a:chOff x="4724280" y="2476440"/>
                      <a:chExt cx="582120" cy="132840"/>
                    </a:xfrm>
                  </p:grpSpPr>
                  <p:sp>
                    <p:nvSpPr>
                      <p:cNvPr id="819" name="CustomShape 13"/>
                      <p:cNvSpPr/>
                      <p:nvPr/>
                    </p:nvSpPr>
                    <p:spPr>
                      <a:xfrm>
                        <a:off x="4724280" y="2476440"/>
                        <a:ext cx="582120" cy="1328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" h="84">
                            <a:moveTo>
                              <a:pt x="367" y="0"/>
                            </a:moveTo>
                            <a:lnTo>
                              <a:pt x="137" y="48"/>
                            </a:lnTo>
                            <a:lnTo>
                              <a:pt x="0" y="56"/>
                            </a:lnTo>
                            <a:lnTo>
                              <a:pt x="0" y="84"/>
                            </a:lnTo>
                            <a:lnTo>
                              <a:pt x="141" y="77"/>
                            </a:lnTo>
                            <a:lnTo>
                              <a:pt x="367" y="54"/>
                            </a:lnTo>
                            <a:lnTo>
                              <a:pt x="367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6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820" name="CustomShape 14"/>
                      <p:cNvSpPr/>
                      <p:nvPr/>
                    </p:nvSpPr>
                    <p:spPr>
                      <a:xfrm>
                        <a:off x="4751280" y="2502000"/>
                        <a:ext cx="536040" cy="820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8" h="52">
                            <a:moveTo>
                              <a:pt x="0" y="52"/>
                            </a:moveTo>
                            <a:lnTo>
                              <a:pt x="126" y="44"/>
                            </a:lnTo>
                            <a:lnTo>
                              <a:pt x="338" y="0"/>
                            </a:lnTo>
                          </a:path>
                        </a:pathLst>
                      </a:custGeom>
                      <a:noFill/>
                      <a:ln w="1260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</p:grpSp>
            </p:grpSp>
            <p:sp>
              <p:nvSpPr>
                <p:cNvPr id="821" name="CustomShape 15"/>
                <p:cNvSpPr/>
                <p:nvPr/>
              </p:nvSpPr>
              <p:spPr>
                <a:xfrm>
                  <a:off x="5261040" y="2554200"/>
                  <a:ext cx="888480" cy="15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95">
                      <a:moveTo>
                        <a:pt x="0" y="36"/>
                      </a:moveTo>
                      <a:lnTo>
                        <a:pt x="6" y="59"/>
                      </a:lnTo>
                      <a:lnTo>
                        <a:pt x="15" y="72"/>
                      </a:lnTo>
                      <a:lnTo>
                        <a:pt x="30" y="84"/>
                      </a:lnTo>
                      <a:lnTo>
                        <a:pt x="46" y="90"/>
                      </a:lnTo>
                      <a:lnTo>
                        <a:pt x="66" y="92"/>
                      </a:lnTo>
                      <a:lnTo>
                        <a:pt x="82" y="86"/>
                      </a:lnTo>
                      <a:lnTo>
                        <a:pt x="105" y="78"/>
                      </a:lnTo>
                      <a:lnTo>
                        <a:pt x="133" y="71"/>
                      </a:lnTo>
                      <a:lnTo>
                        <a:pt x="165" y="68"/>
                      </a:lnTo>
                      <a:lnTo>
                        <a:pt x="205" y="72"/>
                      </a:lnTo>
                      <a:lnTo>
                        <a:pt x="240" y="80"/>
                      </a:lnTo>
                      <a:lnTo>
                        <a:pt x="276" y="90"/>
                      </a:lnTo>
                      <a:lnTo>
                        <a:pt x="310" y="95"/>
                      </a:lnTo>
                      <a:lnTo>
                        <a:pt x="334" y="92"/>
                      </a:lnTo>
                      <a:lnTo>
                        <a:pt x="373" y="86"/>
                      </a:lnTo>
                      <a:lnTo>
                        <a:pt x="416" y="80"/>
                      </a:lnTo>
                      <a:lnTo>
                        <a:pt x="458" y="72"/>
                      </a:lnTo>
                      <a:lnTo>
                        <a:pt x="503" y="63"/>
                      </a:lnTo>
                      <a:lnTo>
                        <a:pt x="530" y="56"/>
                      </a:lnTo>
                      <a:lnTo>
                        <a:pt x="543" y="51"/>
                      </a:lnTo>
                      <a:lnTo>
                        <a:pt x="554" y="44"/>
                      </a:lnTo>
                      <a:lnTo>
                        <a:pt x="560" y="33"/>
                      </a:lnTo>
                      <a:lnTo>
                        <a:pt x="555" y="17"/>
                      </a:lnTo>
                      <a:lnTo>
                        <a:pt x="546" y="8"/>
                      </a:lnTo>
                      <a:lnTo>
                        <a:pt x="530" y="0"/>
                      </a:lnTo>
                    </a:path>
                  </a:pathLst>
                </a:cu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822" name="Group 16"/>
              <p:cNvGrpSpPr/>
              <p:nvPr/>
            </p:nvGrpSpPr>
            <p:grpSpPr>
              <a:xfrm>
                <a:off x="5321160" y="1886040"/>
                <a:ext cx="768240" cy="738000"/>
                <a:chOff x="5321160" y="1886040"/>
                <a:chExt cx="768240" cy="738000"/>
              </a:xfrm>
            </p:grpSpPr>
            <p:grpSp>
              <p:nvGrpSpPr>
                <p:cNvPr id="823" name="Group 17"/>
                <p:cNvGrpSpPr/>
                <p:nvPr/>
              </p:nvGrpSpPr>
              <p:grpSpPr>
                <a:xfrm>
                  <a:off x="5346720" y="2287440"/>
                  <a:ext cx="742680" cy="336600"/>
                  <a:chOff x="5346720" y="2287440"/>
                  <a:chExt cx="742680" cy="336600"/>
                </a:xfrm>
              </p:grpSpPr>
              <p:grpSp>
                <p:nvGrpSpPr>
                  <p:cNvPr id="824" name="Group 18"/>
                  <p:cNvGrpSpPr/>
                  <p:nvPr/>
                </p:nvGrpSpPr>
                <p:grpSpPr>
                  <a:xfrm>
                    <a:off x="5346720" y="2316240"/>
                    <a:ext cx="742680" cy="307800"/>
                    <a:chOff x="5346720" y="2316240"/>
                    <a:chExt cx="742680" cy="307800"/>
                  </a:xfrm>
                </p:grpSpPr>
                <p:sp>
                  <p:nvSpPr>
                    <p:cNvPr id="825" name="CustomShape 19"/>
                    <p:cNvSpPr/>
                    <p:nvPr/>
                  </p:nvSpPr>
                  <p:spPr>
                    <a:xfrm>
                      <a:off x="5346720" y="2316240"/>
                      <a:ext cx="742680" cy="28872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grpSp>
                  <p:nvGrpSpPr>
                    <p:cNvPr id="826" name="Group 20"/>
                    <p:cNvGrpSpPr/>
                    <p:nvPr/>
                  </p:nvGrpSpPr>
                  <p:grpSpPr>
                    <a:xfrm>
                      <a:off x="5381280" y="2342880"/>
                      <a:ext cx="689040" cy="281160"/>
                      <a:chOff x="5381280" y="2342880"/>
                      <a:chExt cx="689040" cy="281160"/>
                    </a:xfrm>
                  </p:grpSpPr>
                  <p:grpSp>
                    <p:nvGrpSpPr>
                      <p:cNvPr id="827" name="Group 21"/>
                      <p:cNvGrpSpPr/>
                      <p:nvPr/>
                    </p:nvGrpSpPr>
                    <p:grpSpPr>
                      <a:xfrm>
                        <a:off x="5381280" y="2342880"/>
                        <a:ext cx="689040" cy="158760"/>
                        <a:chOff x="5381280" y="2342880"/>
                        <a:chExt cx="689040" cy="158760"/>
                      </a:xfrm>
                    </p:grpSpPr>
                    <p:grpSp>
                      <p:nvGrpSpPr>
                        <p:cNvPr id="828" name="Group 22"/>
                        <p:cNvGrpSpPr/>
                        <p:nvPr/>
                      </p:nvGrpSpPr>
                      <p:grpSpPr>
                        <a:xfrm>
                          <a:off x="5381280" y="2342880"/>
                          <a:ext cx="687600" cy="58680"/>
                          <a:chOff x="5381280" y="2342880"/>
                          <a:chExt cx="687600" cy="58680"/>
                        </a:xfrm>
                      </p:grpSpPr>
                      <p:sp>
                        <p:nvSpPr>
                          <p:cNvPr id="829" name="Line 23"/>
                          <p:cNvSpPr/>
                          <p:nvPr/>
                        </p:nvSpPr>
                        <p:spPr>
                          <a:xfrm>
                            <a:off x="5383080" y="2342880"/>
                            <a:ext cx="68580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30" name="Line 24"/>
                          <p:cNvSpPr/>
                          <p:nvPr/>
                        </p:nvSpPr>
                        <p:spPr>
                          <a:xfrm>
                            <a:off x="5381280" y="2371680"/>
                            <a:ext cx="68760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31" name="Line 25"/>
                          <p:cNvSpPr/>
                          <p:nvPr/>
                        </p:nvSpPr>
                        <p:spPr>
                          <a:xfrm>
                            <a:off x="5383080" y="2400120"/>
                            <a:ext cx="68580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  <p:grpSp>
                      <p:nvGrpSpPr>
                        <p:cNvPr id="832" name="Group 26"/>
                        <p:cNvGrpSpPr/>
                        <p:nvPr/>
                      </p:nvGrpSpPr>
                      <p:grpSpPr>
                        <a:xfrm>
                          <a:off x="5383080" y="2442960"/>
                          <a:ext cx="687240" cy="58680"/>
                          <a:chOff x="5383080" y="2442960"/>
                          <a:chExt cx="687240" cy="58680"/>
                        </a:xfrm>
                      </p:grpSpPr>
                      <p:sp>
                        <p:nvSpPr>
                          <p:cNvPr id="833" name="Line 27"/>
                          <p:cNvSpPr/>
                          <p:nvPr/>
                        </p:nvSpPr>
                        <p:spPr>
                          <a:xfrm>
                            <a:off x="5384520" y="2442960"/>
                            <a:ext cx="68580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34" name="Line 28"/>
                          <p:cNvSpPr/>
                          <p:nvPr/>
                        </p:nvSpPr>
                        <p:spPr>
                          <a:xfrm>
                            <a:off x="5383080" y="2471400"/>
                            <a:ext cx="68724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35" name="Line 29"/>
                          <p:cNvSpPr/>
                          <p:nvPr/>
                        </p:nvSpPr>
                        <p:spPr>
                          <a:xfrm>
                            <a:off x="5384520" y="2500200"/>
                            <a:ext cx="68580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</p:grpSp>
                  <p:grpSp>
                    <p:nvGrpSpPr>
                      <p:cNvPr id="836" name="Group 30"/>
                      <p:cNvGrpSpPr/>
                      <p:nvPr/>
                    </p:nvGrpSpPr>
                    <p:grpSpPr>
                      <a:xfrm>
                        <a:off x="5383080" y="2544480"/>
                        <a:ext cx="654120" cy="79560"/>
                        <a:chOff x="5383080" y="2544480"/>
                        <a:chExt cx="654120" cy="79560"/>
                      </a:xfrm>
                    </p:grpSpPr>
                    <p:grpSp>
                      <p:nvGrpSpPr>
                        <p:cNvPr id="837" name="Group 31"/>
                        <p:cNvGrpSpPr/>
                        <p:nvPr/>
                      </p:nvGrpSpPr>
                      <p:grpSpPr>
                        <a:xfrm>
                          <a:off x="5383080" y="2544480"/>
                          <a:ext cx="243000" cy="77760"/>
                          <a:chOff x="5383080" y="2544480"/>
                          <a:chExt cx="243000" cy="77760"/>
                        </a:xfrm>
                      </p:grpSpPr>
                      <p:grpSp>
                        <p:nvGrpSpPr>
                          <p:cNvPr id="838" name="Group 32"/>
                          <p:cNvGrpSpPr/>
                          <p:nvPr/>
                        </p:nvGrpSpPr>
                        <p:grpSpPr>
                          <a:xfrm>
                            <a:off x="5383080" y="2546280"/>
                            <a:ext cx="103320" cy="75960"/>
                            <a:chOff x="5383080" y="2546280"/>
                            <a:chExt cx="103320" cy="75960"/>
                          </a:xfrm>
                        </p:grpSpPr>
                        <p:grpSp>
                          <p:nvGrpSpPr>
                            <p:cNvPr id="839" name="Group 33"/>
                            <p:cNvGrpSpPr/>
                            <p:nvPr/>
                          </p:nvGrpSpPr>
                          <p:grpSpPr>
                            <a:xfrm>
                              <a:off x="5383080" y="2546280"/>
                              <a:ext cx="33120" cy="75960"/>
                              <a:chOff x="5383080" y="2546280"/>
                              <a:chExt cx="33120" cy="75960"/>
                            </a:xfrm>
                          </p:grpSpPr>
                          <p:sp>
                            <p:nvSpPr>
                              <p:cNvPr id="840" name="Line 34"/>
                              <p:cNvSpPr/>
                              <p:nvPr/>
                            </p:nvSpPr>
                            <p:spPr>
                              <a:xfrm>
                                <a:off x="5383080" y="2546280"/>
                                <a:ext cx="144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841" name="Line 35"/>
                              <p:cNvSpPr/>
                              <p:nvPr/>
                            </p:nvSpPr>
                            <p:spPr>
                              <a:xfrm>
                                <a:off x="5414760" y="2547720"/>
                                <a:ext cx="144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</p:grpSp>
                        <p:sp>
                          <p:nvSpPr>
                            <p:cNvPr id="842" name="Line 36"/>
                            <p:cNvSpPr/>
                            <p:nvPr/>
                          </p:nvSpPr>
                          <p:spPr>
                            <a:xfrm>
                              <a:off x="5452920" y="2546280"/>
                              <a:ext cx="144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843" name="Line 37"/>
                            <p:cNvSpPr/>
                            <p:nvPr/>
                          </p:nvSpPr>
                          <p:spPr>
                            <a:xfrm>
                              <a:off x="5484600" y="2546280"/>
                              <a:ext cx="180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</p:grpSp>
                      <p:grpSp>
                        <p:nvGrpSpPr>
                          <p:cNvPr id="844" name="Group 38"/>
                          <p:cNvGrpSpPr/>
                          <p:nvPr/>
                        </p:nvGrpSpPr>
                        <p:grpSpPr>
                          <a:xfrm>
                            <a:off x="5522760" y="2544480"/>
                            <a:ext cx="103320" cy="76320"/>
                            <a:chOff x="5522760" y="2544480"/>
                            <a:chExt cx="103320" cy="76320"/>
                          </a:xfrm>
                        </p:grpSpPr>
                        <p:grpSp>
                          <p:nvGrpSpPr>
                            <p:cNvPr id="845" name="Group 39"/>
                            <p:cNvGrpSpPr/>
                            <p:nvPr/>
                          </p:nvGrpSpPr>
                          <p:grpSpPr>
                            <a:xfrm>
                              <a:off x="5522760" y="2544480"/>
                              <a:ext cx="33480" cy="76320"/>
                              <a:chOff x="5522760" y="2544480"/>
                              <a:chExt cx="33480" cy="76320"/>
                            </a:xfrm>
                          </p:grpSpPr>
                          <p:sp>
                            <p:nvSpPr>
                              <p:cNvPr id="846" name="Line 40"/>
                              <p:cNvSpPr/>
                              <p:nvPr/>
                            </p:nvSpPr>
                            <p:spPr>
                              <a:xfrm>
                                <a:off x="5522760" y="2544480"/>
                                <a:ext cx="1440" cy="7488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847" name="Line 41"/>
                              <p:cNvSpPr/>
                              <p:nvPr/>
                            </p:nvSpPr>
                            <p:spPr>
                              <a:xfrm>
                                <a:off x="5554440" y="2546280"/>
                                <a:ext cx="180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</p:grpSp>
                        <p:sp>
                          <p:nvSpPr>
                            <p:cNvPr id="848" name="Line 42"/>
                            <p:cNvSpPr/>
                            <p:nvPr/>
                          </p:nvSpPr>
                          <p:spPr>
                            <a:xfrm>
                              <a:off x="5592600" y="2544480"/>
                              <a:ext cx="1440" cy="7488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849" name="Line 43"/>
                            <p:cNvSpPr/>
                            <p:nvPr/>
                          </p:nvSpPr>
                          <p:spPr>
                            <a:xfrm>
                              <a:off x="5624280" y="2544480"/>
                              <a:ext cx="1800" cy="7488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</p:grpSp>
                    </p:grpSp>
                    <p:grpSp>
                      <p:nvGrpSpPr>
                        <p:cNvPr id="850" name="Group 44"/>
                        <p:cNvGrpSpPr/>
                        <p:nvPr/>
                      </p:nvGrpSpPr>
                      <p:grpSpPr>
                        <a:xfrm>
                          <a:off x="5659200" y="2546280"/>
                          <a:ext cx="243000" cy="77760"/>
                          <a:chOff x="5659200" y="2546280"/>
                          <a:chExt cx="243000" cy="77760"/>
                        </a:xfrm>
                      </p:grpSpPr>
                      <p:grpSp>
                        <p:nvGrpSpPr>
                          <p:cNvPr id="851" name="Group 45"/>
                          <p:cNvGrpSpPr/>
                          <p:nvPr/>
                        </p:nvGrpSpPr>
                        <p:grpSpPr>
                          <a:xfrm>
                            <a:off x="5659200" y="2547720"/>
                            <a:ext cx="103320" cy="76320"/>
                            <a:chOff x="5659200" y="2547720"/>
                            <a:chExt cx="103320" cy="76320"/>
                          </a:xfrm>
                        </p:grpSpPr>
                        <p:grpSp>
                          <p:nvGrpSpPr>
                            <p:cNvPr id="852" name="Group 46"/>
                            <p:cNvGrpSpPr/>
                            <p:nvPr/>
                          </p:nvGrpSpPr>
                          <p:grpSpPr>
                            <a:xfrm>
                              <a:off x="5659200" y="2547720"/>
                              <a:ext cx="33480" cy="76320"/>
                              <a:chOff x="5659200" y="2547720"/>
                              <a:chExt cx="33480" cy="76320"/>
                            </a:xfrm>
                          </p:grpSpPr>
                          <p:sp>
                            <p:nvSpPr>
                              <p:cNvPr id="853" name="Line 47"/>
                              <p:cNvSpPr/>
                              <p:nvPr/>
                            </p:nvSpPr>
                            <p:spPr>
                              <a:xfrm>
                                <a:off x="5659200" y="2547720"/>
                                <a:ext cx="180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854" name="Line 48"/>
                              <p:cNvSpPr/>
                              <p:nvPr/>
                            </p:nvSpPr>
                            <p:spPr>
                              <a:xfrm>
                                <a:off x="5690880" y="2549520"/>
                                <a:ext cx="180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</p:grpSp>
                        <p:sp>
                          <p:nvSpPr>
                            <p:cNvPr id="855" name="Line 49"/>
                            <p:cNvSpPr/>
                            <p:nvPr/>
                          </p:nvSpPr>
                          <p:spPr>
                            <a:xfrm>
                              <a:off x="5729040" y="2547720"/>
                              <a:ext cx="180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856" name="Line 50"/>
                            <p:cNvSpPr/>
                            <p:nvPr/>
                          </p:nvSpPr>
                          <p:spPr>
                            <a:xfrm>
                              <a:off x="5760720" y="2547720"/>
                              <a:ext cx="180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</p:grpSp>
                      <p:grpSp>
                        <p:nvGrpSpPr>
                          <p:cNvPr id="857" name="Group 51"/>
                          <p:cNvGrpSpPr/>
                          <p:nvPr/>
                        </p:nvGrpSpPr>
                        <p:grpSpPr>
                          <a:xfrm>
                            <a:off x="5798880" y="2546280"/>
                            <a:ext cx="103320" cy="75960"/>
                            <a:chOff x="5798880" y="2546280"/>
                            <a:chExt cx="103320" cy="75960"/>
                          </a:xfrm>
                        </p:grpSpPr>
                        <p:grpSp>
                          <p:nvGrpSpPr>
                            <p:cNvPr id="858" name="Group 52"/>
                            <p:cNvGrpSpPr/>
                            <p:nvPr/>
                          </p:nvGrpSpPr>
                          <p:grpSpPr>
                            <a:xfrm>
                              <a:off x="5798880" y="2546280"/>
                              <a:ext cx="33480" cy="75960"/>
                              <a:chOff x="5798880" y="2546280"/>
                              <a:chExt cx="33480" cy="75960"/>
                            </a:xfrm>
                          </p:grpSpPr>
                          <p:sp>
                            <p:nvSpPr>
                              <p:cNvPr id="859" name="Line 53"/>
                              <p:cNvSpPr/>
                              <p:nvPr/>
                            </p:nvSpPr>
                            <p:spPr>
                              <a:xfrm>
                                <a:off x="5798880" y="2546280"/>
                                <a:ext cx="180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  <p:sp>
                            <p:nvSpPr>
                              <p:cNvPr id="860" name="Line 54"/>
                              <p:cNvSpPr/>
                              <p:nvPr/>
                            </p:nvSpPr>
                            <p:spPr>
                              <a:xfrm>
                                <a:off x="5830560" y="2547720"/>
                                <a:ext cx="1800" cy="74520"/>
                              </a:xfrm>
                              <a:prstGeom prst="line">
                                <a:avLst/>
                              </a:prstGeom>
                              <a:ln w="1260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/>
                            </p:style>
                          </p:sp>
                        </p:grpSp>
                        <p:sp>
                          <p:nvSpPr>
                            <p:cNvPr id="861" name="Line 55"/>
                            <p:cNvSpPr/>
                            <p:nvPr/>
                          </p:nvSpPr>
                          <p:spPr>
                            <a:xfrm>
                              <a:off x="5868720" y="2546280"/>
                              <a:ext cx="180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862" name="Line 56"/>
                            <p:cNvSpPr/>
                            <p:nvPr/>
                          </p:nvSpPr>
                          <p:spPr>
                            <a:xfrm>
                              <a:off x="5900400" y="2546280"/>
                              <a:ext cx="180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</p:grpSp>
                    </p:grpSp>
                    <p:grpSp>
                      <p:nvGrpSpPr>
                        <p:cNvPr id="863" name="Group 57"/>
                        <p:cNvGrpSpPr/>
                        <p:nvPr/>
                      </p:nvGrpSpPr>
                      <p:grpSpPr>
                        <a:xfrm>
                          <a:off x="5933880" y="2546280"/>
                          <a:ext cx="103320" cy="75960"/>
                          <a:chOff x="5933880" y="2546280"/>
                          <a:chExt cx="103320" cy="75960"/>
                        </a:xfrm>
                      </p:grpSpPr>
                      <p:grpSp>
                        <p:nvGrpSpPr>
                          <p:cNvPr id="864" name="Group 58"/>
                          <p:cNvGrpSpPr/>
                          <p:nvPr/>
                        </p:nvGrpSpPr>
                        <p:grpSpPr>
                          <a:xfrm>
                            <a:off x="5933880" y="2546280"/>
                            <a:ext cx="33480" cy="75960"/>
                            <a:chOff x="5933880" y="2546280"/>
                            <a:chExt cx="33480" cy="75960"/>
                          </a:xfrm>
                        </p:grpSpPr>
                        <p:sp>
                          <p:nvSpPr>
                            <p:cNvPr id="865" name="Line 59"/>
                            <p:cNvSpPr/>
                            <p:nvPr/>
                          </p:nvSpPr>
                          <p:spPr>
                            <a:xfrm>
                              <a:off x="5933880" y="2546280"/>
                              <a:ext cx="144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  <p:sp>
                          <p:nvSpPr>
                            <p:cNvPr id="866" name="Line 60"/>
                            <p:cNvSpPr/>
                            <p:nvPr/>
                          </p:nvSpPr>
                          <p:spPr>
                            <a:xfrm>
                              <a:off x="5965560" y="2547720"/>
                              <a:ext cx="1800" cy="745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/>
                          </p:style>
                        </p:sp>
                      </p:grpSp>
                      <p:sp>
                        <p:nvSpPr>
                          <p:cNvPr id="867" name="Line 61"/>
                          <p:cNvSpPr/>
                          <p:nvPr/>
                        </p:nvSpPr>
                        <p:spPr>
                          <a:xfrm>
                            <a:off x="6003720" y="2546280"/>
                            <a:ext cx="1440" cy="7452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68" name="Line 62"/>
                          <p:cNvSpPr/>
                          <p:nvPr/>
                        </p:nvSpPr>
                        <p:spPr>
                          <a:xfrm>
                            <a:off x="6035400" y="2546280"/>
                            <a:ext cx="1800" cy="7452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</p:grpSp>
                </p:grpSp>
              </p:grpSp>
              <p:sp>
                <p:nvSpPr>
                  <p:cNvPr id="869" name="CustomShape 63"/>
                  <p:cNvSpPr/>
                  <p:nvPr/>
                </p:nvSpPr>
                <p:spPr>
                  <a:xfrm>
                    <a:off x="5372280" y="2287440"/>
                    <a:ext cx="591840" cy="18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12">
                        <a:moveTo>
                          <a:pt x="373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372" y="0"/>
                        </a:lnTo>
                        <a:lnTo>
                          <a:pt x="373" y="12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1260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70" name="Group 64"/>
                <p:cNvGrpSpPr/>
                <p:nvPr/>
              </p:nvGrpSpPr>
              <p:grpSpPr>
                <a:xfrm>
                  <a:off x="5321160" y="1886040"/>
                  <a:ext cx="679320" cy="412560"/>
                  <a:chOff x="5321160" y="1886040"/>
                  <a:chExt cx="679320" cy="412560"/>
                </a:xfrm>
              </p:grpSpPr>
              <p:grpSp>
                <p:nvGrpSpPr>
                  <p:cNvPr id="871" name="Group 65"/>
                  <p:cNvGrpSpPr/>
                  <p:nvPr/>
                </p:nvGrpSpPr>
                <p:grpSpPr>
                  <a:xfrm>
                    <a:off x="5538960" y="1925640"/>
                    <a:ext cx="461520" cy="358560"/>
                    <a:chOff x="5538960" y="1925640"/>
                    <a:chExt cx="461520" cy="358560"/>
                  </a:xfrm>
                </p:grpSpPr>
                <p:sp>
                  <p:nvSpPr>
                    <p:cNvPr id="872" name="CustomShape 66"/>
                    <p:cNvSpPr/>
                    <p:nvPr/>
                  </p:nvSpPr>
                  <p:spPr>
                    <a:xfrm>
                      <a:off x="5538960" y="1925640"/>
                      <a:ext cx="461520" cy="358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1" h="226">
                          <a:moveTo>
                            <a:pt x="0" y="226"/>
                          </a:moveTo>
                          <a:lnTo>
                            <a:pt x="279" y="226"/>
                          </a:lnTo>
                          <a:lnTo>
                            <a:pt x="287" y="220"/>
                          </a:lnTo>
                          <a:lnTo>
                            <a:pt x="291" y="206"/>
                          </a:lnTo>
                          <a:lnTo>
                            <a:pt x="291" y="21"/>
                          </a:lnTo>
                          <a:lnTo>
                            <a:pt x="289" y="6"/>
                          </a:lnTo>
                          <a:lnTo>
                            <a:pt x="281" y="0"/>
                          </a:lnTo>
                          <a:lnTo>
                            <a:pt x="0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grpSp>
                  <p:nvGrpSpPr>
                    <p:cNvPr id="873" name="Group 67"/>
                    <p:cNvGrpSpPr/>
                    <p:nvPr/>
                  </p:nvGrpSpPr>
                  <p:grpSpPr>
                    <a:xfrm>
                      <a:off x="5562360" y="1955520"/>
                      <a:ext cx="425520" cy="262080"/>
                      <a:chOff x="5562360" y="1955520"/>
                      <a:chExt cx="425520" cy="262080"/>
                    </a:xfrm>
                  </p:grpSpPr>
                  <p:grpSp>
                    <p:nvGrpSpPr>
                      <p:cNvPr id="874" name="Group 68"/>
                      <p:cNvGrpSpPr/>
                      <p:nvPr/>
                    </p:nvGrpSpPr>
                    <p:grpSpPr>
                      <a:xfrm>
                        <a:off x="5562360" y="1955520"/>
                        <a:ext cx="424080" cy="69840"/>
                        <a:chOff x="5562360" y="1955520"/>
                        <a:chExt cx="424080" cy="69840"/>
                      </a:xfrm>
                    </p:grpSpPr>
                    <p:grpSp>
                      <p:nvGrpSpPr>
                        <p:cNvPr id="875" name="Group 69"/>
                        <p:cNvGrpSpPr/>
                        <p:nvPr/>
                      </p:nvGrpSpPr>
                      <p:grpSpPr>
                        <a:xfrm>
                          <a:off x="5562360" y="1955520"/>
                          <a:ext cx="424080" cy="23760"/>
                          <a:chOff x="5562360" y="1955520"/>
                          <a:chExt cx="424080" cy="23760"/>
                        </a:xfrm>
                      </p:grpSpPr>
                      <p:sp>
                        <p:nvSpPr>
                          <p:cNvPr id="876" name="Line 70"/>
                          <p:cNvSpPr/>
                          <p:nvPr/>
                        </p:nvSpPr>
                        <p:spPr>
                          <a:xfrm>
                            <a:off x="5562360" y="1955520"/>
                            <a:ext cx="42228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77" name="Line 71"/>
                          <p:cNvSpPr/>
                          <p:nvPr/>
                        </p:nvSpPr>
                        <p:spPr>
                          <a:xfrm flipV="1">
                            <a:off x="5562360" y="1976400"/>
                            <a:ext cx="424080" cy="288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  <p:grpSp>
                      <p:nvGrpSpPr>
                        <p:cNvPr id="878" name="Group 72"/>
                        <p:cNvGrpSpPr/>
                        <p:nvPr/>
                      </p:nvGrpSpPr>
                      <p:grpSpPr>
                        <a:xfrm>
                          <a:off x="5562360" y="2003400"/>
                          <a:ext cx="424080" cy="21960"/>
                          <a:chOff x="5562360" y="2003400"/>
                          <a:chExt cx="424080" cy="21960"/>
                        </a:xfrm>
                      </p:grpSpPr>
                      <p:sp>
                        <p:nvSpPr>
                          <p:cNvPr id="879" name="Line 73"/>
                          <p:cNvSpPr/>
                          <p:nvPr/>
                        </p:nvSpPr>
                        <p:spPr>
                          <a:xfrm>
                            <a:off x="5562360" y="2003400"/>
                            <a:ext cx="42228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80" name="Line 74"/>
                          <p:cNvSpPr/>
                          <p:nvPr/>
                        </p:nvSpPr>
                        <p:spPr>
                          <a:xfrm flipV="1">
                            <a:off x="5562360" y="2023920"/>
                            <a:ext cx="42408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</p:grpSp>
                  <p:grpSp>
                    <p:nvGrpSpPr>
                      <p:cNvPr id="881" name="Group 75"/>
                      <p:cNvGrpSpPr/>
                      <p:nvPr/>
                    </p:nvGrpSpPr>
                    <p:grpSpPr>
                      <a:xfrm>
                        <a:off x="5564160" y="2050920"/>
                        <a:ext cx="423720" cy="71280"/>
                        <a:chOff x="5564160" y="2050920"/>
                        <a:chExt cx="423720" cy="71280"/>
                      </a:xfrm>
                    </p:grpSpPr>
                    <p:grpSp>
                      <p:nvGrpSpPr>
                        <p:cNvPr id="882" name="Group 76"/>
                        <p:cNvGrpSpPr/>
                        <p:nvPr/>
                      </p:nvGrpSpPr>
                      <p:grpSpPr>
                        <a:xfrm>
                          <a:off x="5564160" y="2050920"/>
                          <a:ext cx="423720" cy="22320"/>
                          <a:chOff x="5564160" y="2050920"/>
                          <a:chExt cx="423720" cy="22320"/>
                        </a:xfrm>
                      </p:grpSpPr>
                      <p:sp>
                        <p:nvSpPr>
                          <p:cNvPr id="883" name="Line 77"/>
                          <p:cNvSpPr/>
                          <p:nvPr/>
                        </p:nvSpPr>
                        <p:spPr>
                          <a:xfrm>
                            <a:off x="5564160" y="2050920"/>
                            <a:ext cx="422280" cy="14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84" name="Line 78"/>
                          <p:cNvSpPr/>
                          <p:nvPr/>
                        </p:nvSpPr>
                        <p:spPr>
                          <a:xfrm flipV="1">
                            <a:off x="5564160" y="2071440"/>
                            <a:ext cx="42372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  <p:grpSp>
                      <p:nvGrpSpPr>
                        <p:cNvPr id="885" name="Group 79"/>
                        <p:cNvGrpSpPr/>
                        <p:nvPr/>
                      </p:nvGrpSpPr>
                      <p:grpSpPr>
                        <a:xfrm>
                          <a:off x="5564160" y="2098440"/>
                          <a:ext cx="423720" cy="23760"/>
                          <a:chOff x="5564160" y="2098440"/>
                          <a:chExt cx="423720" cy="23760"/>
                        </a:xfrm>
                      </p:grpSpPr>
                      <p:sp>
                        <p:nvSpPr>
                          <p:cNvPr id="886" name="Line 80"/>
                          <p:cNvSpPr/>
                          <p:nvPr/>
                        </p:nvSpPr>
                        <p:spPr>
                          <a:xfrm>
                            <a:off x="5564160" y="2098440"/>
                            <a:ext cx="42228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87" name="Line 81"/>
                          <p:cNvSpPr/>
                          <p:nvPr/>
                        </p:nvSpPr>
                        <p:spPr>
                          <a:xfrm flipV="1">
                            <a:off x="5564160" y="2118960"/>
                            <a:ext cx="423720" cy="32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</p:grpSp>
                  <p:grpSp>
                    <p:nvGrpSpPr>
                      <p:cNvPr id="888" name="Group 82"/>
                      <p:cNvGrpSpPr/>
                      <p:nvPr/>
                    </p:nvGrpSpPr>
                    <p:grpSpPr>
                      <a:xfrm>
                        <a:off x="5562360" y="2145960"/>
                        <a:ext cx="424080" cy="71640"/>
                        <a:chOff x="5562360" y="2145960"/>
                        <a:chExt cx="424080" cy="71640"/>
                      </a:xfrm>
                    </p:grpSpPr>
                    <p:grpSp>
                      <p:nvGrpSpPr>
                        <p:cNvPr id="889" name="Group 83"/>
                        <p:cNvGrpSpPr/>
                        <p:nvPr/>
                      </p:nvGrpSpPr>
                      <p:grpSpPr>
                        <a:xfrm>
                          <a:off x="5562360" y="2145960"/>
                          <a:ext cx="424080" cy="24120"/>
                          <a:chOff x="5562360" y="2145960"/>
                          <a:chExt cx="424080" cy="24120"/>
                        </a:xfrm>
                      </p:grpSpPr>
                      <p:sp>
                        <p:nvSpPr>
                          <p:cNvPr id="890" name="Line 84"/>
                          <p:cNvSpPr/>
                          <p:nvPr/>
                        </p:nvSpPr>
                        <p:spPr>
                          <a:xfrm>
                            <a:off x="5562360" y="2145960"/>
                            <a:ext cx="42228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91" name="Line 85"/>
                          <p:cNvSpPr/>
                          <p:nvPr/>
                        </p:nvSpPr>
                        <p:spPr>
                          <a:xfrm flipV="1">
                            <a:off x="5562360" y="2166840"/>
                            <a:ext cx="424080" cy="324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  <p:grpSp>
                      <p:nvGrpSpPr>
                        <p:cNvPr id="892" name="Group 86"/>
                        <p:cNvGrpSpPr/>
                        <p:nvPr/>
                      </p:nvGrpSpPr>
                      <p:grpSpPr>
                        <a:xfrm>
                          <a:off x="5562360" y="2195280"/>
                          <a:ext cx="424080" cy="22320"/>
                          <a:chOff x="5562360" y="2195280"/>
                          <a:chExt cx="424080" cy="22320"/>
                        </a:xfrm>
                      </p:grpSpPr>
                      <p:sp>
                        <p:nvSpPr>
                          <p:cNvPr id="893" name="Line 87"/>
                          <p:cNvSpPr/>
                          <p:nvPr/>
                        </p:nvSpPr>
                        <p:spPr>
                          <a:xfrm>
                            <a:off x="5562360" y="2195280"/>
                            <a:ext cx="42228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  <p:sp>
                        <p:nvSpPr>
                          <p:cNvPr id="894" name="Line 88"/>
                          <p:cNvSpPr/>
                          <p:nvPr/>
                        </p:nvSpPr>
                        <p:spPr>
                          <a:xfrm flipV="1">
                            <a:off x="5562360" y="2215800"/>
                            <a:ext cx="424080" cy="18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round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/>
                        </p:style>
                      </p:sp>
                    </p:grpSp>
                  </p:grpSp>
                </p:grpSp>
              </p:grpSp>
              <p:grpSp>
                <p:nvGrpSpPr>
                  <p:cNvPr id="895" name="Group 89"/>
                  <p:cNvGrpSpPr/>
                  <p:nvPr/>
                </p:nvGrpSpPr>
                <p:grpSpPr>
                  <a:xfrm>
                    <a:off x="5321160" y="1886040"/>
                    <a:ext cx="213840" cy="412560"/>
                    <a:chOff x="5321160" y="1886040"/>
                    <a:chExt cx="213840" cy="412560"/>
                  </a:xfrm>
                </p:grpSpPr>
                <p:sp>
                  <p:nvSpPr>
                    <p:cNvPr id="896" name="CustomShape 90"/>
                    <p:cNvSpPr/>
                    <p:nvPr/>
                  </p:nvSpPr>
                  <p:spPr>
                    <a:xfrm>
                      <a:off x="5321160" y="1886040"/>
                      <a:ext cx="213840" cy="3963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" h="250">
                          <a:moveTo>
                            <a:pt x="135" y="0"/>
                          </a:moveTo>
                          <a:lnTo>
                            <a:pt x="135" y="250"/>
                          </a:lnTo>
                          <a:lnTo>
                            <a:pt x="9" y="250"/>
                          </a:lnTo>
                          <a:lnTo>
                            <a:pt x="4" y="248"/>
                          </a:lnTo>
                          <a:lnTo>
                            <a:pt x="1" y="241"/>
                          </a:lnTo>
                          <a:lnTo>
                            <a:pt x="0" y="234"/>
                          </a:lnTo>
                          <a:lnTo>
                            <a:pt x="0" y="14"/>
                          </a:lnTo>
                          <a:lnTo>
                            <a:pt x="2" y="7"/>
                          </a:lnTo>
                          <a:lnTo>
                            <a:pt x="6" y="1"/>
                          </a:lnTo>
                          <a:lnTo>
                            <a:pt x="12" y="0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897" name="Line 91"/>
                    <p:cNvSpPr/>
                    <p:nvPr/>
                  </p:nvSpPr>
                  <p:spPr>
                    <a:xfrm>
                      <a:off x="5503680" y="1888920"/>
                      <a:ext cx="1440" cy="409680"/>
                    </a:xfrm>
                    <a:prstGeom prst="line">
                      <a:avLst/>
                    </a:prstGeom>
                    <a:ln w="126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</p:grpSp>
          </p:grpSp>
        </p:grpSp>
        <p:sp>
          <p:nvSpPr>
            <p:cNvPr id="898" name="CustomShape 92"/>
            <p:cNvSpPr/>
            <p:nvPr/>
          </p:nvSpPr>
          <p:spPr>
            <a:xfrm>
              <a:off x="7086600" y="3276720"/>
              <a:ext cx="1523520" cy="1218960"/>
            </a:xfrm>
            <a:prstGeom prst="flowChartMultidocument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" name="CustomShape 93"/>
            <p:cNvSpPr/>
            <p:nvPr/>
          </p:nvSpPr>
          <p:spPr>
            <a:xfrm>
              <a:off x="6781680" y="3581280"/>
              <a:ext cx="1523520" cy="1218960"/>
            </a:xfrm>
            <a:prstGeom prst="flowChartMultidocument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" name="CustomShape 94"/>
            <p:cNvSpPr/>
            <p:nvPr/>
          </p:nvSpPr>
          <p:spPr>
            <a:xfrm>
              <a:off x="6446520" y="3581280"/>
              <a:ext cx="333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imes New Roman"/>
                  <a:ea typeface="ＭＳ Ｐゴシック"/>
                </a:rPr>
                <a:t>0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901" name="CustomShape 95"/>
            <p:cNvSpPr/>
            <p:nvPr/>
          </p:nvSpPr>
          <p:spPr>
            <a:xfrm>
              <a:off x="6599160" y="3352680"/>
              <a:ext cx="333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imes New Roman"/>
                  <a:ea typeface="ＭＳ Ｐゴシック"/>
                </a:rPr>
                <a:t>1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902" name="CustomShape 96"/>
            <p:cNvSpPr/>
            <p:nvPr/>
          </p:nvSpPr>
          <p:spPr>
            <a:xfrm>
              <a:off x="6751440" y="3124080"/>
              <a:ext cx="333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imes New Roman"/>
                  <a:ea typeface="ＭＳ Ｐゴシック"/>
                </a:rPr>
                <a:t>2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903" name="CustomShape 97"/>
            <p:cNvSpPr/>
            <p:nvPr/>
          </p:nvSpPr>
          <p:spPr>
            <a:xfrm>
              <a:off x="7086600" y="3124080"/>
              <a:ext cx="75960" cy="75960"/>
            </a:xfrm>
            <a:prstGeom prst="ellipse">
              <a:avLst/>
            </a:prstGeom>
            <a:solidFill>
              <a:schemeClr val="tx1"/>
            </a:solidFill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CustomShape 98"/>
            <p:cNvSpPr/>
            <p:nvPr/>
          </p:nvSpPr>
          <p:spPr>
            <a:xfrm>
              <a:off x="7238880" y="2971800"/>
              <a:ext cx="75960" cy="75960"/>
            </a:xfrm>
            <a:prstGeom prst="ellipse">
              <a:avLst/>
            </a:prstGeom>
            <a:solidFill>
              <a:schemeClr val="tx1"/>
            </a:solidFill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CustomShape 99"/>
            <p:cNvSpPr/>
            <p:nvPr/>
          </p:nvSpPr>
          <p:spPr>
            <a:xfrm>
              <a:off x="7391520" y="2819520"/>
              <a:ext cx="75960" cy="75960"/>
            </a:xfrm>
            <a:prstGeom prst="ellipse">
              <a:avLst/>
            </a:prstGeom>
            <a:solidFill>
              <a:schemeClr val="tx1"/>
            </a:solidFill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" name="CustomShape 100"/>
            <p:cNvSpPr/>
            <p:nvPr/>
          </p:nvSpPr>
          <p:spPr>
            <a:xfrm flipV="1">
              <a:off x="6324480" y="1352880"/>
              <a:ext cx="1066320" cy="685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07" name="TextShape 101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09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BB312C-13BC-4474-A903-76B8F033224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1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Seven Important Functions (Time complexity classes)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1" name="TextShape 4"/>
          <p:cNvSpPr txBox="1"/>
          <p:nvPr/>
        </p:nvSpPr>
        <p:spPr>
          <a:xfrm>
            <a:off x="609480" y="1523880"/>
            <a:ext cx="3657240" cy="4876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Seven functions that often appear in algorithm analysis:</a:t>
            </a: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Constant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Logarithmic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log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Linear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N-Log-N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Quadratic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Cubic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3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1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Exponential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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0" i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a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log-log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chart, the slope of the line corresponds to the growth rate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2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913" name="Picture 912"/>
          <p:cNvPicPr/>
          <p:nvPr/>
        </p:nvPicPr>
        <p:blipFill>
          <a:blip r:embed="rId3"/>
          <a:stretch/>
        </p:blipFill>
        <p:spPr>
          <a:xfrm>
            <a:off x="3809880" y="1600200"/>
            <a:ext cx="5130720" cy="471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Log-log chart/plot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5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y = x</a:t>
            </a:r>
            <a:r>
              <a:rPr lang="en-US" sz="32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a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 y = a log x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Slope is a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6" name="TextShape 3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17" name="TextShape 4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18" name="TextShape 5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0B1BB8A-29A1-477F-A19E-F43A478E137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Functions Graphed </a:t>
            </a:r>
            <a:br/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Using “Normal” Scale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20" name="TextShape 2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21" name="TextShape 3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2B8AEF-CE15-44EC-8B56-D1B3331EE5A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22" name="TextShape 4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grpSp>
        <p:nvGrpSpPr>
          <p:cNvPr id="923" name="Group 5"/>
          <p:cNvGrpSpPr/>
          <p:nvPr/>
        </p:nvGrpSpPr>
        <p:grpSpPr>
          <a:xfrm>
            <a:off x="5943600" y="1295280"/>
            <a:ext cx="3047760" cy="1615680"/>
            <a:chOff x="5943600" y="1295280"/>
            <a:chExt cx="3047760" cy="1615680"/>
          </a:xfrm>
        </p:grpSpPr>
        <p:pic>
          <p:nvPicPr>
            <p:cNvPr id="924" name="Content Placeholder 3"/>
            <p:cNvPicPr/>
            <p:nvPr/>
          </p:nvPicPr>
          <p:blipFill>
            <a:blip r:embed="rId2"/>
            <a:srcRect t="24816"/>
            <a:stretch/>
          </p:blipFill>
          <p:spPr>
            <a:xfrm>
              <a:off x="5943600" y="1295280"/>
              <a:ext cx="3047760" cy="1615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25" name="CustomShape 6"/>
            <p:cNvSpPr/>
            <p:nvPr/>
          </p:nvSpPr>
          <p:spPr>
            <a:xfrm>
              <a:off x="6837480" y="1981080"/>
              <a:ext cx="156168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g(n) = 2</a:t>
              </a:r>
              <a:r>
                <a:rPr lang="en-US" sz="2400" b="0" strike="noStrike" spc="-1" baseline="30000">
                  <a:solidFill>
                    <a:srgbClr val="40458C"/>
                  </a:solidFill>
                  <a:latin typeface="Tahoma"/>
                  <a:ea typeface="ＭＳ Ｐゴシック"/>
                </a:rPr>
                <a:t>n</a:t>
              </a:r>
              <a:endParaRPr lang="en-US" sz="2400" b="0" strike="noStrike" spc="-1">
                <a:latin typeface="Arial"/>
              </a:endParaRPr>
            </a:p>
          </p:txBody>
        </p:sp>
      </p:grpSp>
      <p:grpSp>
        <p:nvGrpSpPr>
          <p:cNvPr id="926" name="Group 7"/>
          <p:cNvGrpSpPr/>
          <p:nvPr/>
        </p:nvGrpSpPr>
        <p:grpSpPr>
          <a:xfrm>
            <a:off x="457200" y="1523880"/>
            <a:ext cx="2819160" cy="1218960"/>
            <a:chOff x="457200" y="1523880"/>
            <a:chExt cx="2819160" cy="1218960"/>
          </a:xfrm>
        </p:grpSpPr>
        <p:pic>
          <p:nvPicPr>
            <p:cNvPr id="927" name="Content Placeholder 3"/>
            <p:cNvPicPr/>
            <p:nvPr/>
          </p:nvPicPr>
          <p:blipFill>
            <a:blip r:embed="rId3"/>
            <a:srcRect t="19990"/>
            <a:stretch/>
          </p:blipFill>
          <p:spPr>
            <a:xfrm>
              <a:off x="457200" y="1523880"/>
              <a:ext cx="2819160" cy="1218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28" name="CustomShape 8"/>
            <p:cNvSpPr/>
            <p:nvPr/>
          </p:nvSpPr>
          <p:spPr>
            <a:xfrm>
              <a:off x="754920" y="1843200"/>
              <a:ext cx="144900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g(n) = 1</a:t>
              </a:r>
              <a:endParaRPr lang="en-US" sz="2400" b="0" strike="noStrike" spc="-1">
                <a:latin typeface="Arial"/>
              </a:endParaRPr>
            </a:p>
          </p:txBody>
        </p:sp>
      </p:grpSp>
      <p:grpSp>
        <p:nvGrpSpPr>
          <p:cNvPr id="929" name="Group 9"/>
          <p:cNvGrpSpPr/>
          <p:nvPr/>
        </p:nvGrpSpPr>
        <p:grpSpPr>
          <a:xfrm>
            <a:off x="457200" y="3092400"/>
            <a:ext cx="2971440" cy="1371240"/>
            <a:chOff x="457200" y="3092400"/>
            <a:chExt cx="2971440" cy="1371240"/>
          </a:xfrm>
        </p:grpSpPr>
        <p:pic>
          <p:nvPicPr>
            <p:cNvPr id="930" name="Content Placeholder 3"/>
            <p:cNvPicPr/>
            <p:nvPr/>
          </p:nvPicPr>
          <p:blipFill>
            <a:blip r:embed="rId4"/>
            <a:srcRect t="25000"/>
            <a:stretch/>
          </p:blipFill>
          <p:spPr>
            <a:xfrm>
              <a:off x="457200" y="3092400"/>
              <a:ext cx="2971440" cy="1371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1" name="CustomShape 10"/>
            <p:cNvSpPr/>
            <p:nvPr/>
          </p:nvSpPr>
          <p:spPr>
            <a:xfrm>
              <a:off x="687600" y="3778200"/>
              <a:ext cx="18255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g(n) = lg n</a:t>
              </a:r>
              <a:endParaRPr lang="en-US" sz="2400" b="0" strike="noStrike" spc="-1">
                <a:latin typeface="Arial"/>
              </a:endParaRPr>
            </a:p>
          </p:txBody>
        </p:sp>
      </p:grpSp>
      <p:pic>
        <p:nvPicPr>
          <p:cNvPr id="932" name="Content Placeholder 3"/>
          <p:cNvPicPr/>
          <p:nvPr/>
        </p:nvPicPr>
        <p:blipFill>
          <a:blip r:embed="rId5"/>
          <a:srcRect t="18182"/>
          <a:stretch/>
        </p:blipFill>
        <p:spPr>
          <a:xfrm>
            <a:off x="3429000" y="1523880"/>
            <a:ext cx="2742840" cy="1371240"/>
          </a:xfrm>
          <a:prstGeom prst="rect">
            <a:avLst/>
          </a:prstGeom>
          <a:ln w="9360">
            <a:noFill/>
          </a:ln>
        </p:spPr>
      </p:pic>
      <p:sp>
        <p:nvSpPr>
          <p:cNvPr id="933" name="CustomShape 11"/>
          <p:cNvSpPr/>
          <p:nvPr/>
        </p:nvSpPr>
        <p:spPr>
          <a:xfrm>
            <a:off x="3456360" y="1523880"/>
            <a:ext cx="21168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g(n) = n lg n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934" name="Group 12"/>
          <p:cNvGrpSpPr/>
          <p:nvPr/>
        </p:nvGrpSpPr>
        <p:grpSpPr>
          <a:xfrm>
            <a:off x="457200" y="4815000"/>
            <a:ext cx="2895120" cy="1585440"/>
            <a:chOff x="457200" y="4815000"/>
            <a:chExt cx="2895120" cy="1585440"/>
          </a:xfrm>
        </p:grpSpPr>
        <p:pic>
          <p:nvPicPr>
            <p:cNvPr id="935" name="Content Placeholder 3"/>
            <p:cNvPicPr/>
            <p:nvPr/>
          </p:nvPicPr>
          <p:blipFill>
            <a:blip r:embed="rId6"/>
            <a:srcRect t="22377"/>
            <a:stretch/>
          </p:blipFill>
          <p:spPr>
            <a:xfrm>
              <a:off x="457200" y="4815000"/>
              <a:ext cx="2895120" cy="1585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6" name="CustomShape 13"/>
            <p:cNvSpPr/>
            <p:nvPr/>
          </p:nvSpPr>
          <p:spPr>
            <a:xfrm>
              <a:off x="754920" y="5119560"/>
              <a:ext cx="144900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g(n) = n</a:t>
              </a:r>
              <a:endParaRPr lang="en-US" sz="2400" b="0" strike="noStrike" spc="-1">
                <a:latin typeface="Arial"/>
              </a:endParaRPr>
            </a:p>
          </p:txBody>
        </p:sp>
      </p:grpSp>
      <p:grpSp>
        <p:nvGrpSpPr>
          <p:cNvPr id="937" name="Group 14"/>
          <p:cNvGrpSpPr/>
          <p:nvPr/>
        </p:nvGrpSpPr>
        <p:grpSpPr>
          <a:xfrm>
            <a:off x="3429000" y="3124080"/>
            <a:ext cx="3123720" cy="1676160"/>
            <a:chOff x="3429000" y="3124080"/>
            <a:chExt cx="3123720" cy="1676160"/>
          </a:xfrm>
        </p:grpSpPr>
        <p:pic>
          <p:nvPicPr>
            <p:cNvPr id="938" name="Content Placeholder 3"/>
            <p:cNvPicPr/>
            <p:nvPr/>
          </p:nvPicPr>
          <p:blipFill>
            <a:blip r:embed="rId7"/>
            <a:srcRect t="23925"/>
            <a:stretch/>
          </p:blipFill>
          <p:spPr>
            <a:xfrm>
              <a:off x="3429000" y="3124080"/>
              <a:ext cx="3123720" cy="16761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939" name="CustomShape 15"/>
            <p:cNvSpPr/>
            <p:nvPr/>
          </p:nvSpPr>
          <p:spPr>
            <a:xfrm>
              <a:off x="3865680" y="3390840"/>
              <a:ext cx="156168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g(n) = n</a:t>
              </a:r>
              <a:r>
                <a:rPr lang="en-US" sz="2400" b="0" strike="noStrike" spc="-1" baseline="30000">
                  <a:solidFill>
                    <a:srgbClr val="40458C"/>
                  </a:solidFill>
                  <a:latin typeface="Tahoma"/>
                  <a:ea typeface="ＭＳ Ｐゴシック"/>
                </a:rPr>
                <a:t>2</a:t>
              </a:r>
              <a:endParaRPr lang="en-US" sz="2400" b="0" strike="noStrike" spc="-1">
                <a:latin typeface="Arial"/>
              </a:endParaRPr>
            </a:p>
          </p:txBody>
        </p:sp>
      </p:grpSp>
      <p:grpSp>
        <p:nvGrpSpPr>
          <p:cNvPr id="940" name="Group 16"/>
          <p:cNvGrpSpPr/>
          <p:nvPr/>
        </p:nvGrpSpPr>
        <p:grpSpPr>
          <a:xfrm>
            <a:off x="3429000" y="5029200"/>
            <a:ext cx="2819160" cy="1371240"/>
            <a:chOff x="3429000" y="5029200"/>
            <a:chExt cx="2819160" cy="1371240"/>
          </a:xfrm>
        </p:grpSpPr>
        <p:pic>
          <p:nvPicPr>
            <p:cNvPr id="941" name="Content Placeholder 3"/>
            <p:cNvPicPr/>
            <p:nvPr/>
          </p:nvPicPr>
          <p:blipFill>
            <a:blip r:embed="rId8"/>
            <a:srcRect t="18182"/>
            <a:stretch/>
          </p:blipFill>
          <p:spPr>
            <a:xfrm>
              <a:off x="3429000" y="5029200"/>
              <a:ext cx="2819160" cy="13712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942" name="CustomShape 17"/>
            <p:cNvSpPr/>
            <p:nvPr/>
          </p:nvSpPr>
          <p:spPr>
            <a:xfrm>
              <a:off x="3868920" y="5334120"/>
              <a:ext cx="156168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g(n) = n</a:t>
              </a:r>
              <a:r>
                <a:rPr lang="en-US" sz="2400" b="0" strike="noStrike" spc="-1" baseline="30000">
                  <a:solidFill>
                    <a:srgbClr val="40458C"/>
                  </a:solidFill>
                  <a:latin typeface="Tahoma"/>
                  <a:ea typeface="ＭＳ Ｐゴシック"/>
                </a:rPr>
                <a:t>3</a:t>
              </a:r>
              <a:endParaRPr lang="en-US" sz="2400" b="0" strike="noStrike" spc="-1">
                <a:latin typeface="Arial"/>
              </a:endParaRPr>
            </a:p>
          </p:txBody>
        </p:sp>
      </p:grpSp>
      <p:sp>
        <p:nvSpPr>
          <p:cNvPr id="943" name="CustomShape 18"/>
          <p:cNvSpPr/>
          <p:nvPr/>
        </p:nvSpPr>
        <p:spPr>
          <a:xfrm>
            <a:off x="5943600" y="228600"/>
            <a:ext cx="2819160" cy="912600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360">
            <a:solidFill>
              <a:srgbClr val="F9F9F9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BE2D00"/>
                </a:solidFill>
                <a:latin typeface="Tahoma"/>
              </a:rPr>
              <a:t>Slide by Matt Stallmann included with permission.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A388485-454E-4EC4-9B4F-A0988A7B5BA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46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Primitive Operations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7" name="TextShape 4"/>
          <p:cNvSpPr txBox="1"/>
          <p:nvPr/>
        </p:nvSpPr>
        <p:spPr>
          <a:xfrm>
            <a:off x="685800" y="1676520"/>
            <a:ext cx="487656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Basic computations performed by an algorithm</a:t>
            </a:r>
            <a:endParaRPr lang="en-US" sz="26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Identifiable in pseudocode</a:t>
            </a:r>
            <a:endParaRPr lang="en-US" sz="26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Largely independent from the programming language</a:t>
            </a:r>
            <a:endParaRPr lang="en-US" sz="26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Exact definition not important (we will see why later)</a:t>
            </a:r>
            <a:endParaRPr lang="en-US" sz="26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Assumed to take a constant amount of time in the RAM model</a:t>
            </a:r>
            <a:endParaRPr lang="en-US" sz="26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8" name="TextShape 5"/>
          <p:cNvSpPr txBox="1"/>
          <p:nvPr/>
        </p:nvSpPr>
        <p:spPr>
          <a:xfrm>
            <a:off x="5486400" y="1905120"/>
            <a:ext cx="31237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Examples: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Evaluating an expression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Assigning a value to a variable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Indexing into an array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Calling a method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Returning from a method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9" name="TextShape 6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950" name="Picture 949"/>
          <p:cNvPicPr/>
          <p:nvPr/>
        </p:nvPicPr>
        <p:blipFill>
          <a:blip r:embed="rId2"/>
          <a:stretch/>
        </p:blipFill>
        <p:spPr>
          <a:xfrm>
            <a:off x="6400800" y="380880"/>
            <a:ext cx="2057400" cy="172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52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2EDB552-0C14-4B47-BF09-885720445CB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53" name="TextShape 3"/>
          <p:cNvSpPr txBox="1"/>
          <p:nvPr/>
        </p:nvSpPr>
        <p:spPr>
          <a:xfrm>
            <a:off x="685800" y="38088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Counting Primitive Operations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54" name="TextShape 4"/>
          <p:cNvSpPr txBox="1"/>
          <p:nvPr/>
        </p:nvSpPr>
        <p:spPr>
          <a:xfrm>
            <a:off x="609480" y="152388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determine the maximum number of primitive operations executed by an algorithm, as a function of the input size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55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56" name="TextShape 6"/>
          <p:cNvSpPr txBox="1"/>
          <p:nvPr/>
        </p:nvSpPr>
        <p:spPr>
          <a:xfrm>
            <a:off x="990720" y="5181480"/>
            <a:ext cx="7543440" cy="114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Line 3: 2 ops, 4: 2 ops, 5: 2n ops, </a:t>
            </a:r>
            <a:br/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6: 2n ops, 7: 0 to n ops, 8: 1 op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957" name="Picture 1"/>
          <p:cNvPicPr/>
          <p:nvPr/>
        </p:nvPicPr>
        <p:blipFill>
          <a:blip r:embed="rId2"/>
          <a:srcRect l="968" r="876"/>
          <a:stretch/>
        </p:blipFill>
        <p:spPr>
          <a:xfrm>
            <a:off x="164520" y="2554560"/>
            <a:ext cx="8979120" cy="270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59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6A7D67D-C24C-4BE0-A172-3E32D038605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6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Estimating Running Time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61" name="TextShape 4"/>
          <p:cNvSpPr txBox="1"/>
          <p:nvPr/>
        </p:nvSpPr>
        <p:spPr>
          <a:xfrm>
            <a:off x="609480" y="1752480"/>
            <a:ext cx="830556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Algorithm </a:t>
            </a:r>
            <a:r>
              <a:rPr lang="en-US" sz="32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arrayMax 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executes 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32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5 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primitive operations in the worst case, 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4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32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5 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the best case.  Define: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100000"/>
              </a:lnSpc>
              <a:spcBef>
                <a:spcPts val="561"/>
              </a:spcBef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= Time taken by the fastest primitive operation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100000"/>
              </a:lnSpc>
              <a:spcBef>
                <a:spcPts val="561"/>
              </a:spcBef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b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	= Time taken by the slowest primitive operation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be running time of </a:t>
            </a:r>
            <a:r>
              <a:rPr lang="en-US" sz="32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arrayMax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.</a:t>
            </a:r>
            <a:r>
              <a:rPr lang="en-US" sz="32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 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Then</a:t>
            </a:r>
            <a:br/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	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 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(4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32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5) </a:t>
            </a:r>
            <a:r>
              <a:rPr lang="en-US" sz="32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32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b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(5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32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5)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Hence, the running time 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bounded by two </a:t>
            </a:r>
            <a:r>
              <a:rPr lang="en-US" sz="32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linear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functions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62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963" name="Picture 962"/>
          <p:cNvPicPr/>
          <p:nvPr/>
        </p:nvPicPr>
        <p:blipFill>
          <a:blip r:embed="rId2"/>
          <a:stretch/>
        </p:blipFill>
        <p:spPr>
          <a:xfrm>
            <a:off x="7035840" y="152280"/>
            <a:ext cx="1714680" cy="153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6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2A7803B-30B6-4405-9D44-F56A1A4E8575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66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Growth Rate of Running Time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67" name="TextShape 4"/>
          <p:cNvSpPr txBox="1"/>
          <p:nvPr/>
        </p:nvSpPr>
        <p:spPr>
          <a:xfrm>
            <a:off x="838080" y="1905120"/>
            <a:ext cx="761976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Changing the hardware/ software environment 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Affects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by a constant factor, but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Does not alter the growth rate of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linear growth rate of the running time 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3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an intrinsic property of algorithm </a:t>
            </a:r>
            <a:r>
              <a:rPr lang="en-US" sz="32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arrayMax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68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969" name="Picture 968"/>
          <p:cNvPicPr/>
          <p:nvPr/>
        </p:nvPicPr>
        <p:blipFill>
          <a:blip r:embed="rId2"/>
          <a:stretch/>
        </p:blipFill>
        <p:spPr>
          <a:xfrm>
            <a:off x="6629400" y="4800600"/>
            <a:ext cx="2057400" cy="179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br/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Why Growth Rate Matters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71" name="TextShape 2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72" name="TextShape 3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C745143-42BC-4D30-B556-14CDD4A7A64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73" name="TextShape 4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74" name="CustomShape 5"/>
          <p:cNvSpPr/>
          <p:nvPr/>
        </p:nvSpPr>
        <p:spPr>
          <a:xfrm>
            <a:off x="5943600" y="228600"/>
            <a:ext cx="2819160" cy="912600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360">
            <a:solidFill>
              <a:srgbClr val="F9F9F9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BE2D00"/>
                </a:solidFill>
                <a:latin typeface="Tahoma"/>
              </a:rPr>
              <a:t>Slide by Matt Stallmann included with permission.</a:t>
            </a:r>
            <a:endParaRPr lang="en-US" sz="1800" b="0" strike="noStrike" spc="-1">
              <a:latin typeface="Arial"/>
            </a:endParaRPr>
          </a:p>
        </p:txBody>
      </p:sp>
      <p:graphicFrame>
        <p:nvGraphicFramePr>
          <p:cNvPr id="975" name="Table 6"/>
          <p:cNvGraphicFramePr/>
          <p:nvPr/>
        </p:nvGraphicFramePr>
        <p:xfrm>
          <a:off x="685800" y="1600200"/>
          <a:ext cx="6476760" cy="4725720"/>
        </p:xfrm>
        <a:graphic>
          <a:graphicData uri="http://schemas.openxmlformats.org/drawingml/2006/table">
            <a:tbl>
              <a:tblPr/>
              <a:tblGrid>
                <a:gridCol w="15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if runtime is...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time for n + 1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time for 2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time for 4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lg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lg (n + 1)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(lg n + 1)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c(lg n + 2)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(n + 1)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2c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4c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n lg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~ c n lg n</a:t>
                      </a:r>
                      <a:endParaRPr lang="en-US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 +  c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2c n lg n + 2cn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4c n lg n + 4cn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~ 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 + 2c 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4c n</a:t>
                      </a:r>
                      <a:r>
                        <a:rPr lang="en-US" sz="2000" b="1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solidFill>
                      <a:srgbClr val="F4E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16c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3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~ 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3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 + 3c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8c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3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64c n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3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2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2 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n+1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2 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2n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c 2 </a:t>
                      </a:r>
                      <a:r>
                        <a:rPr lang="en-US" sz="2000" b="0" strike="noStrike" spc="-1" baseline="30000">
                          <a:solidFill>
                            <a:srgbClr val="40458C"/>
                          </a:solidFill>
                          <a:latin typeface="Arial"/>
                          <a:ea typeface="ＭＳ Ｐゴシック"/>
                        </a:rPr>
                        <a:t>4n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76" name="Line 7"/>
          <p:cNvSpPr/>
          <p:nvPr/>
        </p:nvSpPr>
        <p:spPr>
          <a:xfrm flipV="1">
            <a:off x="5486400" y="4419360"/>
            <a:ext cx="1828800" cy="228600"/>
          </a:xfrm>
          <a:prstGeom prst="line">
            <a:avLst/>
          </a:prstGeom>
          <a:ln w="25560">
            <a:solidFill>
              <a:srgbClr val="8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8"/>
          <p:cNvSpPr/>
          <p:nvPr/>
        </p:nvSpPr>
        <p:spPr>
          <a:xfrm>
            <a:off x="7346880" y="3549600"/>
            <a:ext cx="156816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runtime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quadruples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when problem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size doubles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79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3610288-8121-47D3-9EE1-9CB160A6FA0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80" name="TextShape 3"/>
          <p:cNvSpPr txBox="1"/>
          <p:nvPr/>
        </p:nvSpPr>
        <p:spPr>
          <a:xfrm>
            <a:off x="685800" y="38088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Counting </a:t>
            </a:r>
            <a:r>
              <a:rPr lang="en-US" sz="4400" b="0" strike="noStrike" spc="-1">
                <a:solidFill>
                  <a:srgbClr val="00B0F0"/>
                </a:solidFill>
                <a:latin typeface="Tahoma"/>
                <a:ea typeface="ＭＳ Ｐゴシック"/>
              </a:rPr>
              <a:t>Key</a:t>
            </a: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 Operations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81" name="TextShape 4"/>
          <p:cNvSpPr txBox="1"/>
          <p:nvPr/>
        </p:nvSpPr>
        <p:spPr>
          <a:xfrm>
            <a:off x="609480" y="152388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Comparison: line 6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Input size: 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82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83" name="TextShape 6"/>
          <p:cNvSpPr txBox="1"/>
          <p:nvPr/>
        </p:nvSpPr>
        <p:spPr>
          <a:xfrm>
            <a:off x="990720" y="5181480"/>
            <a:ext cx="7543440" cy="1142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How many comparisons?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984" name="Picture 1"/>
          <p:cNvPicPr/>
          <p:nvPr/>
        </p:nvPicPr>
        <p:blipFill>
          <a:blip r:embed="rId2"/>
          <a:srcRect l="968" r="876"/>
          <a:stretch/>
        </p:blipFill>
        <p:spPr>
          <a:xfrm>
            <a:off x="164520" y="2554560"/>
            <a:ext cx="8979120" cy="270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0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A7EBB81-C62E-4869-939F-7867364CFC8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01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Running Time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2" name="TextShape 4"/>
          <p:cNvSpPr txBox="1"/>
          <p:nvPr/>
        </p:nvSpPr>
        <p:spPr>
          <a:xfrm>
            <a:off x="609480" y="1676520"/>
            <a:ext cx="4419360" cy="480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Most algorithms transform input objects into output objects.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running time of an algorithm typically grows with the input size.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Average case time is often difficult to determine.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focus on the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worst case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running time.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Easier to analyze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Crucial to applications such as games, finance and robotics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3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704" name="Picture 703"/>
          <p:cNvPicPr/>
          <p:nvPr/>
        </p:nvPicPr>
        <p:blipFill>
          <a:blip r:embed="rId2"/>
          <a:stretch/>
        </p:blipFill>
        <p:spPr>
          <a:xfrm>
            <a:off x="4724280" y="1676520"/>
            <a:ext cx="3936960" cy="419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br/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Comparison of Two Algorithms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86" name="TextShape 2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87" name="TextShape 3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46E1AE9-64C8-4479-A2C4-434F7F6125D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88" name="TextShape 4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89" name="CustomShape 5"/>
          <p:cNvSpPr/>
          <p:nvPr/>
        </p:nvSpPr>
        <p:spPr>
          <a:xfrm>
            <a:off x="5943600" y="228600"/>
            <a:ext cx="2819160" cy="912600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360">
            <a:solidFill>
              <a:srgbClr val="F9F9F9"/>
            </a:solidFill>
            <a:miter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BE2D00"/>
                </a:solidFill>
                <a:latin typeface="Tahoma"/>
              </a:rPr>
              <a:t>Slide by Matt Stallmann included with permission.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90" name="Picture 7"/>
          <p:cNvPicPr/>
          <p:nvPr/>
        </p:nvPicPr>
        <p:blipFill>
          <a:blip r:embed="rId2"/>
          <a:stretch/>
        </p:blipFill>
        <p:spPr>
          <a:xfrm>
            <a:off x="608040" y="1752480"/>
            <a:ext cx="4155840" cy="4114440"/>
          </a:xfrm>
          <a:prstGeom prst="rect">
            <a:avLst/>
          </a:prstGeom>
          <a:ln>
            <a:noFill/>
          </a:ln>
        </p:spPr>
      </p:pic>
      <p:sp>
        <p:nvSpPr>
          <p:cNvPr id="991" name="CustomShape 6"/>
          <p:cNvSpPr/>
          <p:nvPr/>
        </p:nvSpPr>
        <p:spPr>
          <a:xfrm>
            <a:off x="4876920" y="1752480"/>
            <a:ext cx="2971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insertion sort 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/ 4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92" name="CustomShape 7"/>
          <p:cNvSpPr/>
          <p:nvPr/>
        </p:nvSpPr>
        <p:spPr>
          <a:xfrm>
            <a:off x="4876920" y="2467080"/>
            <a:ext cx="22762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merge sort 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2 n lg 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93" name="CustomShape 8"/>
          <p:cNvSpPr/>
          <p:nvPr/>
        </p:nvSpPr>
        <p:spPr>
          <a:xfrm>
            <a:off x="4886280" y="3152880"/>
            <a:ext cx="3276360" cy="20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sort a million items?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insertion sort takes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	roughly </a:t>
            </a: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70 hours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while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merge sort takes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roughly </a:t>
            </a: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40 seconds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994" name="CustomShape 9"/>
          <p:cNvSpPr/>
          <p:nvPr/>
        </p:nvSpPr>
        <p:spPr>
          <a:xfrm>
            <a:off x="4617360" y="5334120"/>
            <a:ext cx="446076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a slow machine, but if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100 x as fast then it’s </a:t>
            </a: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40 minutes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versus less than </a:t>
            </a:r>
            <a:r>
              <a:rPr lang="en-US" sz="2000" b="0" strike="noStrike" spc="-1">
                <a:solidFill>
                  <a:srgbClr val="C00000"/>
                </a:solidFill>
                <a:latin typeface="Tahoma"/>
                <a:ea typeface="ＭＳ Ｐゴシック"/>
              </a:rPr>
              <a:t>0.5 seconds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9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401B065-A8C9-43BE-A64F-D1DBC1105A8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9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Constant Factors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98" name="TextShape 4"/>
          <p:cNvSpPr txBox="1"/>
          <p:nvPr/>
        </p:nvSpPr>
        <p:spPr>
          <a:xfrm>
            <a:off x="685800" y="1905120"/>
            <a:ext cx="327636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growth rate is not affected by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constant factors or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lower-order terms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a linear function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10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8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a quadratic function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99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00" name="Picture 999"/>
          <p:cNvPicPr/>
          <p:nvPr/>
        </p:nvPicPr>
        <p:blipFill>
          <a:blip r:embed="rId2"/>
          <a:stretch/>
        </p:blipFill>
        <p:spPr>
          <a:xfrm>
            <a:off x="3429000" y="1523880"/>
            <a:ext cx="5295960" cy="447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02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FCFB1C8-01E5-40EF-9736-71E92CA3EC6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03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Notation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04" name="TextShape 4"/>
          <p:cNvSpPr txBox="1"/>
          <p:nvPr/>
        </p:nvSpPr>
        <p:spPr>
          <a:xfrm>
            <a:off x="609480" y="1600200"/>
            <a:ext cx="388584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Given functions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we say that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if there are positive constants</a:t>
            </a:r>
            <a:br/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and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such that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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cg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 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for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 </a:t>
            </a:r>
            <a:r>
              <a:rPr lang="en-US" sz="24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baseline="-25000">
                <a:solidFill>
                  <a:srgbClr val="FF0000"/>
                </a:solidFill>
                <a:latin typeface="Times New Roman"/>
                <a:ea typeface="ＭＳ Ｐゴシック"/>
              </a:rPr>
              <a:t>0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05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07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96DC457-1123-4D74-9E7C-A1C31C35FB5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08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Notation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09" name="TextShape 4"/>
          <p:cNvSpPr txBox="1"/>
          <p:nvPr/>
        </p:nvSpPr>
        <p:spPr>
          <a:xfrm>
            <a:off x="609480" y="1600200"/>
            <a:ext cx="388584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Given functions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we say that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if there are positive constants</a:t>
            </a:r>
            <a:br/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and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such that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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cg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 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for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 </a:t>
            </a:r>
            <a:r>
              <a:rPr lang="en-US" sz="24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baseline="-25000">
                <a:solidFill>
                  <a:srgbClr val="FF0000"/>
                </a:solidFill>
                <a:latin typeface="Times New Roman"/>
                <a:ea typeface="ＭＳ Ｐゴシック"/>
              </a:rPr>
              <a:t>0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Example: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  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 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/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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(if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3)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Pick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10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12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6E5A74-8F4B-4316-AD68-2A3C05AA2A6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13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Notation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14" name="TextShape 4"/>
          <p:cNvSpPr txBox="1"/>
          <p:nvPr/>
        </p:nvSpPr>
        <p:spPr>
          <a:xfrm>
            <a:off x="609480" y="1600200"/>
            <a:ext cx="388584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Given functions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we say that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if there are positive constants</a:t>
            </a:r>
            <a:br/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and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such that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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cg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 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for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 </a:t>
            </a:r>
            <a:r>
              <a:rPr lang="en-US" sz="24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baseline="-25000">
                <a:solidFill>
                  <a:srgbClr val="FF0000"/>
                </a:solidFill>
                <a:latin typeface="Times New Roman"/>
                <a:ea typeface="ＭＳ Ｐゴシック"/>
              </a:rPr>
              <a:t>0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Example: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  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 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/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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(if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3)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Pick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15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16" name="CustomShape 6"/>
          <p:cNvSpPr/>
          <p:nvPr/>
        </p:nvSpPr>
        <p:spPr>
          <a:xfrm>
            <a:off x="3886200" y="5919120"/>
            <a:ext cx="5394240" cy="871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is the significance of c and n</a:t>
            </a:r>
            <a:r>
              <a:rPr lang="en-US" sz="2400" b="0" strike="noStrike" spc="-1" baseline="-25000">
                <a:solidFill>
                  <a:srgbClr val="FF0000"/>
                </a:solidFill>
                <a:latin typeface="Tahoma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?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017" name="Picture 1016"/>
          <p:cNvPicPr/>
          <p:nvPr/>
        </p:nvPicPr>
        <p:blipFill>
          <a:blip r:embed="rId2"/>
          <a:stretch/>
        </p:blipFill>
        <p:spPr>
          <a:xfrm>
            <a:off x="3809880" y="1397160"/>
            <a:ext cx="5321160" cy="428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19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1FD3B7-774D-4F46-BBE5-7344D5D703D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2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1" name="TextShape 4"/>
          <p:cNvSpPr txBox="1"/>
          <p:nvPr/>
        </p:nvSpPr>
        <p:spPr>
          <a:xfrm>
            <a:off x="838080" y="1905120"/>
            <a:ext cx="3580920" cy="3657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Example: the function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not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above inequality cannot be satisfied since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must be a constant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2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23" name="Picture 1022"/>
          <p:cNvPicPr/>
          <p:nvPr/>
        </p:nvPicPr>
        <p:blipFill>
          <a:blip r:embed="rId2"/>
          <a:stretch/>
        </p:blipFill>
        <p:spPr>
          <a:xfrm>
            <a:off x="3809880" y="1562040"/>
            <a:ext cx="5143680" cy="461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2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F18DA80-2F4E-4C2B-9E0B-32AA6494CB6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26" name="CustomShape 3"/>
          <p:cNvSpPr/>
          <p:nvPr/>
        </p:nvSpPr>
        <p:spPr>
          <a:xfrm>
            <a:off x="380880" y="533520"/>
            <a:ext cx="62481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More Big-Oh Examples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27" name="CustomShape 4"/>
          <p:cNvSpPr/>
          <p:nvPr/>
        </p:nvSpPr>
        <p:spPr>
          <a:xfrm>
            <a:off x="685800" y="144792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75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7n - 2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028" name="CustomShape 5"/>
          <p:cNvSpPr/>
          <p:nvPr/>
        </p:nvSpPr>
        <p:spPr>
          <a:xfrm>
            <a:off x="487440" y="1930320"/>
            <a:ext cx="7818120" cy="11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7n-2 is O(n)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need c &gt; 0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7 n - 2 </a:t>
            </a:r>
            <a:r>
              <a:rPr lang="en-US" sz="20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n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for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true for </a:t>
            </a:r>
            <a:r>
              <a:rPr lang="en-US" sz="20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7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029" name="CustomShape 6"/>
          <p:cNvSpPr/>
          <p:nvPr/>
        </p:nvSpPr>
        <p:spPr>
          <a:xfrm>
            <a:off x="685800" y="312408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0" name="CustomShape 7"/>
          <p:cNvSpPr/>
          <p:nvPr/>
        </p:nvSpPr>
        <p:spPr>
          <a:xfrm>
            <a:off x="457200" y="3581280"/>
            <a:ext cx="830556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CustomShape 8"/>
          <p:cNvSpPr/>
          <p:nvPr/>
        </p:nvSpPr>
        <p:spPr>
          <a:xfrm>
            <a:off x="685800" y="472428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2" name="TextShape 9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33" name="Picture 1032"/>
          <p:cNvPicPr/>
          <p:nvPr/>
        </p:nvPicPr>
        <p:blipFill>
          <a:blip r:embed="rId2"/>
          <a:stretch/>
        </p:blipFill>
        <p:spPr>
          <a:xfrm>
            <a:off x="6705720" y="228600"/>
            <a:ext cx="2057400" cy="149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1100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3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638BF64-D77E-450E-ACF5-7E1A9FD2B90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36" name="CustomShape 3"/>
          <p:cNvSpPr/>
          <p:nvPr/>
        </p:nvSpPr>
        <p:spPr>
          <a:xfrm>
            <a:off x="380880" y="533520"/>
            <a:ext cx="62481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More Big-Oh Examples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37" name="CustomShape 4"/>
          <p:cNvSpPr/>
          <p:nvPr/>
        </p:nvSpPr>
        <p:spPr>
          <a:xfrm>
            <a:off x="685800" y="144792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75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7n - 2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038" name="CustomShape 5"/>
          <p:cNvSpPr/>
          <p:nvPr/>
        </p:nvSpPr>
        <p:spPr>
          <a:xfrm>
            <a:off x="487440" y="1930320"/>
            <a:ext cx="7818120" cy="11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7n-2 is O(n)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need c &gt; 0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7 n - 2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 n for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true for c = 7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039" name="CustomShape 6"/>
          <p:cNvSpPr/>
          <p:nvPr/>
        </p:nvSpPr>
        <p:spPr>
          <a:xfrm>
            <a:off x="685800" y="312408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75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 n</a:t>
            </a:r>
            <a:r>
              <a:rPr lang="en-US" sz="28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3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+ 20 n</a:t>
            </a:r>
            <a:r>
              <a:rPr lang="en-US" sz="28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2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+ 5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040" name="CustomShape 7"/>
          <p:cNvSpPr/>
          <p:nvPr/>
        </p:nvSpPr>
        <p:spPr>
          <a:xfrm>
            <a:off x="457200" y="3581280"/>
            <a:ext cx="830556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3 n</a:t>
            </a:r>
            <a:r>
              <a:rPr lang="en-US" sz="2000" b="0" strike="noStrike" spc="-1" baseline="30000">
                <a:solidFill>
                  <a:srgbClr val="FF0000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+ 20 n</a:t>
            </a:r>
            <a:r>
              <a:rPr lang="en-US" sz="2000" b="0" strike="noStrike" spc="-1" baseline="30000">
                <a:solidFill>
                  <a:srgbClr val="FF0000"/>
                </a:solidFill>
                <a:latin typeface="Tahoma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+ 5 is O(n</a:t>
            </a:r>
            <a:r>
              <a:rPr lang="en-US" sz="2000" b="0" strike="noStrike" spc="-1" baseline="30000">
                <a:solidFill>
                  <a:srgbClr val="FF0000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need c &gt; 0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3 n</a:t>
            </a:r>
            <a:r>
              <a:rPr lang="en-US" sz="2000" b="0" strike="noStrike" spc="-1" baseline="30000">
                <a:solidFill>
                  <a:srgbClr val="FF0000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+ 20 n</a:t>
            </a:r>
            <a:r>
              <a:rPr lang="en-US" sz="2000" b="0" strike="noStrike" spc="-1" baseline="30000">
                <a:solidFill>
                  <a:srgbClr val="FF0000"/>
                </a:solidFill>
                <a:latin typeface="Tahoma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+ 5 </a:t>
            </a:r>
            <a:r>
              <a:rPr lang="en-US" sz="20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30000">
                <a:solidFill>
                  <a:srgbClr val="FF0000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for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true for </a:t>
            </a:r>
            <a:r>
              <a:rPr lang="en-US" sz="20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4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21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41" name="CustomShape 8"/>
          <p:cNvSpPr/>
          <p:nvPr/>
        </p:nvSpPr>
        <p:spPr>
          <a:xfrm>
            <a:off x="685800" y="472428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TextShape 9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43" name="Picture 1042"/>
          <p:cNvPicPr/>
          <p:nvPr/>
        </p:nvPicPr>
        <p:blipFill>
          <a:blip r:embed="rId2"/>
          <a:stretch/>
        </p:blipFill>
        <p:spPr>
          <a:xfrm>
            <a:off x="6705720" y="228600"/>
            <a:ext cx="2057400" cy="149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4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F0D0621-0C52-4839-B3D2-E5128CDC320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46" name="CustomShape 3"/>
          <p:cNvSpPr/>
          <p:nvPr/>
        </p:nvSpPr>
        <p:spPr>
          <a:xfrm>
            <a:off x="380880" y="533520"/>
            <a:ext cx="62481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More Big-Oh Examples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47" name="CustomShape 4"/>
          <p:cNvSpPr/>
          <p:nvPr/>
        </p:nvSpPr>
        <p:spPr>
          <a:xfrm>
            <a:off x="685800" y="144792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75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7n - 2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048" name="CustomShape 5"/>
          <p:cNvSpPr/>
          <p:nvPr/>
        </p:nvSpPr>
        <p:spPr>
          <a:xfrm>
            <a:off x="487440" y="1930320"/>
            <a:ext cx="7818120" cy="11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7n-2 is O(n)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need c &gt; 0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7 n - 2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 n for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true for c = 7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049" name="CustomShape 6"/>
          <p:cNvSpPr/>
          <p:nvPr/>
        </p:nvSpPr>
        <p:spPr>
          <a:xfrm>
            <a:off x="685800" y="312408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75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 n</a:t>
            </a:r>
            <a:r>
              <a:rPr lang="en-US" sz="28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3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+ 20 n</a:t>
            </a:r>
            <a:r>
              <a:rPr lang="en-US" sz="28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2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+ 5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050" name="CustomShape 7"/>
          <p:cNvSpPr/>
          <p:nvPr/>
        </p:nvSpPr>
        <p:spPr>
          <a:xfrm>
            <a:off x="457200" y="3581280"/>
            <a:ext cx="830556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 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+ 20 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+ 5 is O(n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need c &gt; 0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3 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+ 20 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+ 5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 n</a:t>
            </a:r>
            <a:r>
              <a:rPr lang="en-US" sz="20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3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for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true for c = 4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21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51" name="CustomShape 8"/>
          <p:cNvSpPr/>
          <p:nvPr/>
        </p:nvSpPr>
        <p:spPr>
          <a:xfrm>
            <a:off x="685800" y="4724280"/>
            <a:ext cx="78181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75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 log n + 5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52" name="CustomShape 9"/>
          <p:cNvSpPr/>
          <p:nvPr/>
        </p:nvSpPr>
        <p:spPr>
          <a:xfrm>
            <a:off x="533520" y="5257800"/>
            <a:ext cx="8610120" cy="12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3 log n + 5 is O(log n)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need c &gt; 0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3 log n + 5 </a:t>
            </a:r>
            <a:r>
              <a:rPr lang="en-US" sz="20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 log n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for 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this is true for </a:t>
            </a:r>
            <a:r>
              <a:rPr lang="en-US" sz="20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8 and 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53" name="TextShape 10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54" name="Picture 1053"/>
          <p:cNvPicPr/>
          <p:nvPr/>
        </p:nvPicPr>
        <p:blipFill>
          <a:blip r:embed="rId2"/>
          <a:stretch/>
        </p:blipFill>
        <p:spPr>
          <a:xfrm>
            <a:off x="6705720" y="228600"/>
            <a:ext cx="2057400" cy="149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5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BB416F0-9FFB-473B-9EF1-67AD8C067C7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5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and Growth Rate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58" name="TextShape 4"/>
          <p:cNvSpPr txBox="1"/>
          <p:nvPr/>
        </p:nvSpPr>
        <p:spPr>
          <a:xfrm>
            <a:off x="762120" y="1752480"/>
            <a:ext cx="80006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big-Oh notation gives an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upper bound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on the growth rate of a function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statement “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 means that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the growth rate of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f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is no more than the growth rate of 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g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can use the big-Oh notation to rank functions according to their growth rate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1059" name="Table 5"/>
          <p:cNvGraphicFramePr/>
          <p:nvPr/>
        </p:nvGraphicFramePr>
        <p:xfrm>
          <a:off x="1066680" y="4343400"/>
          <a:ext cx="4976640" cy="2173320"/>
        </p:xfrm>
        <a:graphic>
          <a:graphicData uri="http://schemas.openxmlformats.org/drawingml/2006/table">
            <a:tbl>
              <a:tblPr/>
              <a:tblGrid>
                <a:gridCol w="257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 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is </a:t>
                      </a: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g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))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g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 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grows more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0" strike="noStrike" spc="-1">
                          <a:solidFill>
                            <a:srgbClr val="577052"/>
                          </a:solidFill>
                          <a:latin typeface="Tahoma"/>
                        </a:rPr>
                        <a:t>Yes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4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 </a:t>
                      </a: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grows more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0" strike="noStrike" spc="-1">
                          <a:solidFill>
                            <a:srgbClr val="BE2D00"/>
                          </a:solidFill>
                          <a:latin typeface="Tahoma"/>
                        </a:rPr>
                        <a:t>No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1224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Same growth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lang="en-US" sz="2400" b="0" strike="noStrike" spc="-1">
                          <a:solidFill>
                            <a:srgbClr val="577052"/>
                          </a:solidFill>
                          <a:latin typeface="Tahoma"/>
                        </a:rPr>
                        <a:t>Yes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1224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0" name="TextShape 6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Imagine 2 lines at a store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6" name="TextShape 2"/>
          <p:cNvSpPr txBox="1"/>
          <p:nvPr/>
        </p:nvSpPr>
        <p:spPr>
          <a:xfrm>
            <a:off x="838080" y="1905120"/>
            <a:ext cx="7543440" cy="3733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Line A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maximum wait is 30 minutes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Line B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minimum wait is 30 seconds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7" name="TextShape 3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8" name="TextShape 4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9" name="TextShape 5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1E06B77-C6B2-4EED-AFF5-A6A0BC6F86E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62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1EF571-1C9A-4307-B283-F8B48538D04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63" name="TextShape 3"/>
          <p:cNvSpPr txBox="1"/>
          <p:nvPr/>
        </p:nvSpPr>
        <p:spPr>
          <a:xfrm>
            <a:off x="1219320" y="304920"/>
            <a:ext cx="39621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Rules (short cut)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64" name="TextShape 4"/>
          <p:cNvSpPr txBox="1"/>
          <p:nvPr/>
        </p:nvSpPr>
        <p:spPr>
          <a:xfrm>
            <a:off x="838080" y="2209680"/>
            <a:ext cx="79243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is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 polynomial of degree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d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then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1" i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d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i.e.,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Drop lower-order terms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Drop constant factors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65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66" name="Picture 1065"/>
          <p:cNvPicPr/>
          <p:nvPr/>
        </p:nvPicPr>
        <p:blipFill>
          <a:blip r:embed="rId2"/>
          <a:stretch/>
        </p:blipFill>
        <p:spPr>
          <a:xfrm>
            <a:off x="7023240" y="152280"/>
            <a:ext cx="1650960" cy="186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68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4C852F7-4695-4235-8866-B2F2C6CEBC6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69" name="TextShape 3"/>
          <p:cNvSpPr txBox="1"/>
          <p:nvPr/>
        </p:nvSpPr>
        <p:spPr>
          <a:xfrm>
            <a:off x="1219320" y="304920"/>
            <a:ext cx="39621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Rules (short cut)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70" name="TextShape 4"/>
          <p:cNvSpPr txBox="1"/>
          <p:nvPr/>
        </p:nvSpPr>
        <p:spPr>
          <a:xfrm>
            <a:off x="838080" y="2209680"/>
            <a:ext cx="79243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is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 polynomial of degree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d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then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1" i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d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i.e.,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Drop lower-order terms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Drop constant factors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Use the smallest possible class of functions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Say “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instead of “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42884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tighter upper bound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71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72" name="Picture 1071"/>
          <p:cNvPicPr/>
          <p:nvPr/>
        </p:nvPicPr>
        <p:blipFill>
          <a:blip r:embed="rId2"/>
          <a:stretch/>
        </p:blipFill>
        <p:spPr>
          <a:xfrm>
            <a:off x="7023240" y="152280"/>
            <a:ext cx="1650960" cy="186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74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4CF423-DDE9-4303-866C-A6A09C21506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75" name="TextShape 3"/>
          <p:cNvSpPr txBox="1"/>
          <p:nvPr/>
        </p:nvSpPr>
        <p:spPr>
          <a:xfrm>
            <a:off x="1219320" y="304920"/>
            <a:ext cx="39621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 Rules (short cut)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76" name="TextShape 4"/>
          <p:cNvSpPr txBox="1"/>
          <p:nvPr/>
        </p:nvSpPr>
        <p:spPr>
          <a:xfrm>
            <a:off x="838080" y="2209680"/>
            <a:ext cx="79243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is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 polynomial of degree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d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then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800" b="1" i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d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i.e.,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Drop lower-order terms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Drop constant factors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Use the smallest possible class of functions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Say “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instead of “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42884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tighter upper bound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Use the simplest expression of the class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Say “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instead of “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(3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77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78" name="Picture 1077"/>
          <p:cNvPicPr/>
          <p:nvPr/>
        </p:nvPicPr>
        <p:blipFill>
          <a:blip r:embed="rId2"/>
          <a:stretch/>
        </p:blipFill>
        <p:spPr>
          <a:xfrm>
            <a:off x="7023240" y="152280"/>
            <a:ext cx="1650960" cy="186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80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066E16-1212-482E-94CD-F4DD68AE8EB5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81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Asymptotic Algorithm Analysis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82" name="TextShape 4"/>
          <p:cNvSpPr txBox="1"/>
          <p:nvPr/>
        </p:nvSpPr>
        <p:spPr>
          <a:xfrm>
            <a:off x="838080" y="1600200"/>
            <a:ext cx="7848360" cy="4647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asymptotic analysis of an algorithm determines the running time in big-Oh notation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To perform the asymptotic analysis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find the worst-case number of </a:t>
            </a:r>
            <a:r>
              <a:rPr lang="en-US" sz="20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key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operations executed as a function of the input size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express this function with big-Oh notation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Example: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028880" lvl="1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say that algorithm </a:t>
            </a: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arrayMax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“runs in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time”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Since constant factors and lower-order terms are eventually dropped anyhow, we can disregard them when counting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key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operations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83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8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8F5CB11-4780-4CFA-B936-53F28CAF172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86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Computing Prefix Averages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87" name="TextShape 4"/>
          <p:cNvSpPr txBox="1"/>
          <p:nvPr/>
        </p:nvSpPr>
        <p:spPr>
          <a:xfrm>
            <a:off x="838080" y="1676520"/>
            <a:ext cx="434304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algorithms for prefix averages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-th prefix average of an array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average of the first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1)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elements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[1]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…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])/(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+1)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5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Computing the array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prefix averages of another array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has applications to financial analysis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88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89" name="Picture 1088"/>
          <p:cNvPicPr/>
          <p:nvPr/>
        </p:nvPicPr>
        <p:blipFill>
          <a:blip r:embed="rId2"/>
          <a:stretch/>
        </p:blipFill>
        <p:spPr>
          <a:xfrm>
            <a:off x="5181480" y="1676520"/>
            <a:ext cx="3873600" cy="430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91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31CCA31-444F-42D6-BD22-5F799ACA4C8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92" name="CustomShape 3"/>
          <p:cNvSpPr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Prefix Averages (Quadratic)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93" name="CustomShape 4"/>
          <p:cNvSpPr/>
          <p:nvPr/>
        </p:nvSpPr>
        <p:spPr>
          <a:xfrm>
            <a:off x="762120" y="1600200"/>
            <a:ext cx="78483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following algorithm computes prefix averages in quadratic time by applying the definition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94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095" name="Picture 1"/>
          <p:cNvPicPr/>
          <p:nvPr/>
        </p:nvPicPr>
        <p:blipFill>
          <a:blip r:embed="rId2"/>
          <a:stretch/>
        </p:blipFill>
        <p:spPr>
          <a:xfrm>
            <a:off x="214200" y="2438280"/>
            <a:ext cx="8777160" cy="3444840"/>
          </a:xfrm>
          <a:prstGeom prst="rect">
            <a:avLst/>
          </a:prstGeom>
          <a:ln>
            <a:noFill/>
          </a:ln>
        </p:spPr>
      </p:pic>
      <p:sp>
        <p:nvSpPr>
          <p:cNvPr id="1096" name="CustomShape 6"/>
          <p:cNvSpPr/>
          <p:nvPr/>
        </p:nvSpPr>
        <p:spPr>
          <a:xfrm>
            <a:off x="3889080" y="5257800"/>
            <a:ext cx="4730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40458C"/>
              </a:buClr>
              <a:buFont typeface="Tahoma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What is the key operation?</a:t>
            </a: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40458C"/>
              </a:buClr>
              <a:buFont typeface="Tahoma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How many?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98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83D6933-78F2-457E-95C2-B6AC57BE680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99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Arithmetic Progression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00" name="TextShape 4"/>
          <p:cNvSpPr txBox="1"/>
          <p:nvPr/>
        </p:nvSpPr>
        <p:spPr>
          <a:xfrm>
            <a:off x="762120" y="1905120"/>
            <a:ext cx="3885840" cy="3962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running time of </a:t>
            </a: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prefixAverage1</a:t>
            </a:r>
            <a:r>
              <a:rPr lang="en-US" sz="24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is</a:t>
            </a:r>
            <a:br/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(1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…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sum of the first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integers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 </a:t>
            </a:r>
            <a:r>
              <a:rPr lang="en-US" sz="2400" b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/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There is a simple visual proof of this fact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Thus, algorithm </a:t>
            </a: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prefixAverage1</a:t>
            </a:r>
            <a:r>
              <a:rPr lang="en-US" sz="24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runs in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time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01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02" name="Picture 1101"/>
          <p:cNvPicPr/>
          <p:nvPr/>
        </p:nvPicPr>
        <p:blipFill>
          <a:blip r:embed="rId2"/>
          <a:stretch/>
        </p:blipFill>
        <p:spPr>
          <a:xfrm>
            <a:off x="4876920" y="1511280"/>
            <a:ext cx="3975120" cy="455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04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473E446-D89A-4109-8C46-3C4527D10FF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05" name="CustomShape 3"/>
          <p:cNvSpPr/>
          <p:nvPr/>
        </p:nvSpPr>
        <p:spPr>
          <a:xfrm>
            <a:off x="609480" y="304920"/>
            <a:ext cx="81529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Prefix Averages 2 (Linear)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06" name="CustomShape 4"/>
          <p:cNvSpPr/>
          <p:nvPr/>
        </p:nvSpPr>
        <p:spPr>
          <a:xfrm>
            <a:off x="685800" y="1600200"/>
            <a:ext cx="78483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following algorithm uses a running summation to improve the efficiency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07" name="CustomShape 5"/>
          <p:cNvSpPr/>
          <p:nvPr/>
        </p:nvSpPr>
        <p:spPr>
          <a:xfrm>
            <a:off x="685800" y="5867280"/>
            <a:ext cx="7848360" cy="5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Algorithm </a:t>
            </a: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prefixAverage2</a:t>
            </a:r>
            <a:r>
              <a:rPr lang="en-US" sz="24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runs in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time!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08" name="TextShape 6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09" name="Picture 2"/>
          <p:cNvPicPr/>
          <p:nvPr/>
        </p:nvPicPr>
        <p:blipFill>
          <a:blip r:embed="rId2"/>
          <a:stretch/>
        </p:blipFill>
        <p:spPr>
          <a:xfrm>
            <a:off x="152280" y="2541240"/>
            <a:ext cx="8902440" cy="3249720"/>
          </a:xfrm>
          <a:prstGeom prst="rect">
            <a:avLst/>
          </a:prstGeom>
          <a:ln>
            <a:noFill/>
          </a:ln>
        </p:spPr>
      </p:pic>
      <p:sp>
        <p:nvSpPr>
          <p:cNvPr id="1110" name="CustomShape 7"/>
          <p:cNvSpPr/>
          <p:nvPr/>
        </p:nvSpPr>
        <p:spPr>
          <a:xfrm>
            <a:off x="3812760" y="5036400"/>
            <a:ext cx="4730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40458C"/>
              </a:buClr>
              <a:buFont typeface="Tahoma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What is the key operation?</a:t>
            </a: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40458C"/>
              </a:buClr>
              <a:buFont typeface="Tahoma"/>
              <a:buAutoNum type="arabicPeriod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How many?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Math you need to Review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12" name="TextShape 2"/>
          <p:cNvSpPr txBox="1"/>
          <p:nvPr/>
        </p:nvSpPr>
        <p:spPr>
          <a:xfrm>
            <a:off x="3962520" y="1600200"/>
            <a:ext cx="434304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Properties of powers: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8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(b+c)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c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8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bc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(a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)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c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8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/a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c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(b-c)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8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 = a 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log</a:t>
            </a:r>
            <a:r>
              <a:rPr lang="en-US" sz="2400" b="0" strike="noStrike" spc="-1" baseline="-11000">
                <a:solidFill>
                  <a:srgbClr val="40458C"/>
                </a:solidFill>
                <a:latin typeface="Tahoma"/>
                <a:ea typeface="ＭＳ Ｐゴシック"/>
              </a:rPr>
              <a:t>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8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c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= a 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c*log</a:t>
            </a:r>
            <a:r>
              <a:rPr lang="en-US" sz="2400" b="0" strike="noStrike" spc="-1" baseline="-11000">
                <a:solidFill>
                  <a:srgbClr val="40458C"/>
                </a:solidFill>
                <a:latin typeface="Tahoma"/>
                <a:ea typeface="ＭＳ Ｐゴシック"/>
              </a:rPr>
              <a:t>a</a:t>
            </a:r>
            <a:r>
              <a:rPr lang="en-US" sz="2400" b="0" strike="noStrike" spc="-1" baseline="30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Properties of logarithms: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(xy) = 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x + 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y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(x/y) = 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x - 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y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xa = alog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x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= 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x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a/log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x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13" name="TextShape 3"/>
          <p:cNvSpPr txBox="1"/>
          <p:nvPr/>
        </p:nvSpPr>
        <p:spPr>
          <a:xfrm>
            <a:off x="609480" y="1600200"/>
            <a:ext cx="320004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Summations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Powers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Logarithms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Proof techniques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Basic probability</a:t>
            </a:r>
            <a:br/>
            <a:r>
              <a:rPr lang="en-US" sz="2800" b="0" strike="noStrike" spc="-1">
                <a:solidFill>
                  <a:srgbClr val="40458C"/>
                </a:solidFill>
                <a:latin typeface="Tahoma"/>
              </a:rPr>
              <a:t> 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14" name="TextShape 4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15" name="TextShape 5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16" name="TextShape 6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DB694BD-C776-45B5-824F-B1EC7BDC127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1117" name="Picture 1116"/>
          <p:cNvPicPr/>
          <p:nvPr/>
        </p:nvPicPr>
        <p:blipFill>
          <a:blip r:embed="rId2"/>
          <a:stretch/>
        </p:blipFill>
        <p:spPr>
          <a:xfrm>
            <a:off x="7810560" y="228600"/>
            <a:ext cx="863640" cy="198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19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8F756E-A33F-4963-8C25-8AEF7860332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20" name="CustomShape 3"/>
          <p:cNvSpPr/>
          <p:nvPr/>
        </p:nvSpPr>
        <p:spPr>
          <a:xfrm>
            <a:off x="685800" y="533520"/>
            <a:ext cx="66290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Relatives of Big-Oh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21" name="CustomShape 4"/>
          <p:cNvSpPr/>
          <p:nvPr/>
        </p:nvSpPr>
        <p:spPr>
          <a:xfrm>
            <a:off x="838080" y="1600200"/>
            <a:ext cx="7543440" cy="47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big-Omega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f(n)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(g(n)) if there is a constant c &gt; 0 </a:t>
            </a:r>
            <a:br/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an integer constant n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</a:t>
            </a:r>
            <a:endParaRPr lang="en-US" sz="2400" b="0" strike="noStrike" spc="-1">
              <a:latin typeface="Arial"/>
            </a:endParaRPr>
          </a:p>
          <a:p>
            <a:pPr marL="743040" indent="-285480" algn="ctr">
              <a:lnSpc>
                <a:spcPct val="11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f(n)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c g(n) for n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n</a:t>
            </a:r>
            <a:r>
              <a:rPr lang="en-US" sz="2400" b="0" strike="noStrike" spc="-1" baseline="-25000">
                <a:solidFill>
                  <a:srgbClr val="00B050"/>
                </a:solidFill>
                <a:latin typeface="Tahoma"/>
                <a:ea typeface="ＭＳ Ｐゴシック"/>
              </a:rPr>
              <a:t>0</a:t>
            </a:r>
            <a:endParaRPr lang="en-US" sz="2400" b="0" strike="noStrike" spc="-1">
              <a:latin typeface="Arial"/>
            </a:endParaRPr>
          </a:p>
          <a:p>
            <a:pPr marL="743040" indent="-285480">
              <a:lnSpc>
                <a:spcPct val="11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122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23" name="Picture 1122"/>
          <p:cNvPicPr/>
          <p:nvPr/>
        </p:nvPicPr>
        <p:blipFill>
          <a:blip r:embed="rId2"/>
          <a:stretch/>
        </p:blipFill>
        <p:spPr>
          <a:xfrm>
            <a:off x="6248520" y="228600"/>
            <a:ext cx="2387520" cy="171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Imagine 2 lines at a store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1" name="TextShape 2"/>
          <p:cNvSpPr txBox="1"/>
          <p:nvPr/>
        </p:nvSpPr>
        <p:spPr>
          <a:xfrm>
            <a:off x="838080" y="1905120"/>
            <a:ext cx="7543440" cy="3733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Line A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maximum wait is 30 minutes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Worst-case scenario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Line B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minimum wait is 30 seconds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Best-case scenario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2" name="TextShape 3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13" name="TextShape 4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14" name="TextShape 5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835434-2C4D-4626-88F4-CF9615AE101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2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DF58A63-84AC-46ED-B4CA-91981A33E17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26" name="CustomShape 3"/>
          <p:cNvSpPr/>
          <p:nvPr/>
        </p:nvSpPr>
        <p:spPr>
          <a:xfrm>
            <a:off x="685800" y="533520"/>
            <a:ext cx="66290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Relatives of Big-Oh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27" name="CustomShape 4"/>
          <p:cNvSpPr/>
          <p:nvPr/>
        </p:nvSpPr>
        <p:spPr>
          <a:xfrm>
            <a:off x="838080" y="1600200"/>
            <a:ext cx="7543440" cy="47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big-Omega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f(n)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(g(n)) if there is a constant c &gt; 0 </a:t>
            </a:r>
            <a:br/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an integer constant n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 </a:t>
            </a:r>
            <a:endParaRPr lang="en-US" sz="2400" b="0" strike="noStrike" spc="-1">
              <a:latin typeface="Arial"/>
            </a:endParaRPr>
          </a:p>
          <a:p>
            <a:pPr marL="743040" indent="-285480" algn="ctr">
              <a:lnSpc>
                <a:spcPct val="11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f(n)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c g(n) for n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n</a:t>
            </a:r>
            <a:r>
              <a:rPr lang="en-US" sz="2400" b="0" strike="noStrike" spc="-1" baseline="-25000">
                <a:solidFill>
                  <a:srgbClr val="00B050"/>
                </a:solidFill>
                <a:latin typeface="Tahoma"/>
                <a:ea typeface="ＭＳ Ｐゴシック"/>
              </a:rPr>
              <a:t>0</a:t>
            </a:r>
            <a:endParaRPr lang="en-US" sz="2400" b="0" strike="noStrike" spc="-1">
              <a:latin typeface="Arial"/>
            </a:endParaRPr>
          </a:p>
          <a:p>
            <a:pPr marL="743040" indent="-285480">
              <a:lnSpc>
                <a:spcPct val="11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  <a:p>
            <a:pPr marL="743040" indent="-285480">
              <a:lnSpc>
                <a:spcPct val="11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big-Theta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11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f(n)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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(g(n)) if there are constants c’ &gt; 0 and c’’ &gt; 0 and an integer constant n</a:t>
            </a:r>
            <a:r>
              <a:rPr lang="en-US" sz="2400" b="0" strike="noStrike" spc="-1" baseline="-25000">
                <a:solidFill>
                  <a:srgbClr val="40458C"/>
                </a:solidFill>
                <a:latin typeface="Tahoma"/>
                <a:ea typeface="ＭＳ Ｐゴシック"/>
              </a:rPr>
              <a:t>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1 such that</a:t>
            </a:r>
            <a:endParaRPr lang="en-US" sz="2400" b="0" strike="noStrike" spc="-1">
              <a:latin typeface="Arial"/>
            </a:endParaRPr>
          </a:p>
          <a:p>
            <a:pPr marL="457200" algn="ctr">
              <a:lnSpc>
                <a:spcPct val="11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c’g(n)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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f(n)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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c’’g(n) for n </a:t>
            </a:r>
            <a:r>
              <a:rPr lang="en-US" sz="2400" b="0" strike="noStrike" spc="-1">
                <a:solidFill>
                  <a:srgbClr val="00B050"/>
                </a:solidFill>
                <a:latin typeface="Symbol"/>
                <a:ea typeface="ＭＳ Ｐゴシック"/>
              </a:rPr>
              <a:t>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 n</a:t>
            </a:r>
            <a:r>
              <a:rPr lang="en-US" sz="2400" b="0" strike="noStrike" spc="-1" baseline="-25000">
                <a:solidFill>
                  <a:srgbClr val="00B050"/>
                </a:solidFill>
                <a:latin typeface="Tahoma"/>
                <a:ea typeface="ＭＳ Ｐゴシック"/>
              </a:rPr>
              <a:t>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28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29" name="Picture 1128"/>
          <p:cNvPicPr/>
          <p:nvPr/>
        </p:nvPicPr>
        <p:blipFill>
          <a:blip r:embed="rId2"/>
          <a:stretch/>
        </p:blipFill>
        <p:spPr>
          <a:xfrm>
            <a:off x="6248520" y="228600"/>
            <a:ext cx="2387520" cy="171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31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FFA429B-0F38-4D50-9E79-47D6657D355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32" name="TextShape 3"/>
          <p:cNvSpPr txBox="1"/>
          <p:nvPr/>
        </p:nvSpPr>
        <p:spPr>
          <a:xfrm>
            <a:off x="609480" y="304920"/>
            <a:ext cx="6552720" cy="12949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Intuition for Asymptotic Notation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33" name="CustomShape 4"/>
          <p:cNvSpPr/>
          <p:nvPr/>
        </p:nvSpPr>
        <p:spPr>
          <a:xfrm>
            <a:off x="1066680" y="1676520"/>
            <a:ext cx="6552720" cy="44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big-Oh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f(n) is O(g(n)) if f(n) is asymptotically 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less than or equal to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g(n)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big-Omega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f(n)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(g(n)) if f(n) is asymptotically 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greater than or equal to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g(n)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big-Theta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f(n)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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(g(n)) if f(n) is asymptotically </a:t>
            </a: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equal to 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g(n)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134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35" name="Picture 1134"/>
          <p:cNvPicPr/>
          <p:nvPr/>
        </p:nvPicPr>
        <p:blipFill>
          <a:blip r:embed="rId2"/>
          <a:stretch/>
        </p:blipFill>
        <p:spPr>
          <a:xfrm>
            <a:off x="6705720" y="152280"/>
            <a:ext cx="1752480" cy="17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37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8310A-5F4E-4B6A-9212-9195088258D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38" name="CustomShape 3"/>
          <p:cNvSpPr/>
          <p:nvPr/>
        </p:nvSpPr>
        <p:spPr>
          <a:xfrm>
            <a:off x="685800" y="228600"/>
            <a:ext cx="56383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 Uses of the Relatives of Big-Oh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39" name="CustomShape 4"/>
          <p:cNvSpPr/>
          <p:nvPr/>
        </p:nvSpPr>
        <p:spPr>
          <a:xfrm>
            <a:off x="762120" y="4884840"/>
            <a:ext cx="8076960" cy="136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0" name="CustomShape 5"/>
          <p:cNvSpPr/>
          <p:nvPr/>
        </p:nvSpPr>
        <p:spPr>
          <a:xfrm>
            <a:off x="762120" y="3530520"/>
            <a:ext cx="79243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1" name="CustomShape 6"/>
          <p:cNvSpPr/>
          <p:nvPr/>
        </p:nvSpPr>
        <p:spPr>
          <a:xfrm>
            <a:off x="762120" y="3114720"/>
            <a:ext cx="79243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2" name="CustomShape 7"/>
          <p:cNvSpPr/>
          <p:nvPr/>
        </p:nvSpPr>
        <p:spPr>
          <a:xfrm>
            <a:off x="762120" y="2166840"/>
            <a:ext cx="79243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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if there is a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&gt; 0 and an integer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 such that 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for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let </a:t>
            </a:r>
            <a:r>
              <a:rPr lang="en-US" sz="2000" b="0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5 and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43" name="CustomShape 8"/>
          <p:cNvSpPr/>
          <p:nvPr/>
        </p:nvSpPr>
        <p:spPr>
          <a:xfrm>
            <a:off x="762120" y="1752480"/>
            <a:ext cx="79243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75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44" name="TextShape 9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45" name="Picture 1144"/>
          <p:cNvPicPr/>
          <p:nvPr/>
        </p:nvPicPr>
        <p:blipFill>
          <a:blip r:embed="rId3"/>
          <a:stretch/>
        </p:blipFill>
        <p:spPr>
          <a:xfrm>
            <a:off x="6781680" y="380880"/>
            <a:ext cx="1460520" cy="16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1100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17000"/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47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E324AC7-13DB-431D-8A61-EBE45E3274C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48" name="CustomShape 3"/>
          <p:cNvSpPr/>
          <p:nvPr/>
        </p:nvSpPr>
        <p:spPr>
          <a:xfrm>
            <a:off x="685800" y="228600"/>
            <a:ext cx="56383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 Uses of the Relatives of Big-Oh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49" name="CustomShape 4"/>
          <p:cNvSpPr/>
          <p:nvPr/>
        </p:nvSpPr>
        <p:spPr>
          <a:xfrm>
            <a:off x="762120" y="3530520"/>
            <a:ext cx="79243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if there is a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&gt; 0 and an integer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 such that 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c’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for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let </a:t>
            </a:r>
            <a:r>
              <a:rPr lang="en-US" sz="2000" b="0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c’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5 and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0" name="CustomShape 5"/>
          <p:cNvSpPr/>
          <p:nvPr/>
        </p:nvSpPr>
        <p:spPr>
          <a:xfrm>
            <a:off x="762120" y="3114720"/>
            <a:ext cx="79243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75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1" name="CustomShape 6"/>
          <p:cNvSpPr/>
          <p:nvPr/>
        </p:nvSpPr>
        <p:spPr>
          <a:xfrm>
            <a:off x="762120" y="2166840"/>
            <a:ext cx="79243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is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)) if there is a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&gt; 0 and an integer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 such that 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for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let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5 and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2" name="CustomShape 7"/>
          <p:cNvSpPr/>
          <p:nvPr/>
        </p:nvSpPr>
        <p:spPr>
          <a:xfrm>
            <a:off x="762120" y="1752480"/>
            <a:ext cx="79243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75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3" name="TextShape 8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1154" name="Picture 1153"/>
          <p:cNvPicPr/>
          <p:nvPr/>
        </p:nvPicPr>
        <p:blipFill>
          <a:blip r:embed="rId3"/>
          <a:stretch/>
        </p:blipFill>
        <p:spPr>
          <a:xfrm>
            <a:off x="6781680" y="380880"/>
            <a:ext cx="1460520" cy="16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5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7CDE87A-FDFE-4F5D-B3BF-CBA9A7CAD3D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57" name="CustomShape 3"/>
          <p:cNvSpPr/>
          <p:nvPr/>
        </p:nvSpPr>
        <p:spPr>
          <a:xfrm>
            <a:off x="685800" y="228600"/>
            <a:ext cx="56383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 Uses of the Relatives of Big-Oh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158" name="CustomShape 4"/>
          <p:cNvSpPr/>
          <p:nvPr/>
        </p:nvSpPr>
        <p:spPr>
          <a:xfrm>
            <a:off x="696600" y="3592080"/>
            <a:ext cx="79243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if there is a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&gt; 0 and an integer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 such that 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for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let </a:t>
            </a:r>
            <a:r>
              <a:rPr lang="en-US" sz="2000" b="0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c’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5 and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9" name="CustomShape 5"/>
          <p:cNvSpPr/>
          <p:nvPr/>
        </p:nvSpPr>
        <p:spPr>
          <a:xfrm>
            <a:off x="762120" y="3114720"/>
            <a:ext cx="79243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75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75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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60" name="CustomShape 6"/>
          <p:cNvSpPr/>
          <p:nvPr/>
        </p:nvSpPr>
        <p:spPr>
          <a:xfrm>
            <a:off x="762120" y="2166840"/>
            <a:ext cx="79243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 is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g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)) if there is a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&gt; 0 and an integer constant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 such that 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for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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endParaRPr lang="en-US" sz="2000" b="0" strike="noStrike" spc="-1">
              <a:latin typeface="Arial"/>
            </a:endParaRPr>
          </a:p>
          <a:p>
            <a:pPr marL="628560" indent="-22824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let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5 and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61" name="CustomShape 7"/>
          <p:cNvSpPr/>
          <p:nvPr/>
        </p:nvSpPr>
        <p:spPr>
          <a:xfrm>
            <a:off x="762120" y="1752480"/>
            <a:ext cx="7924320" cy="38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75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62" name="TextShape 8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63" name="CustomShape 9"/>
          <p:cNvSpPr/>
          <p:nvPr/>
        </p:nvSpPr>
        <p:spPr>
          <a:xfrm>
            <a:off x="1229760" y="5105520"/>
            <a:ext cx="6629040" cy="104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0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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because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5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</a:t>
            </a:r>
            <a:r>
              <a:rPr lang="en-US" sz="2000" b="1" strike="noStrike" spc="-1">
                <a:solidFill>
                  <a:srgbClr val="FF0000"/>
                </a:solidFill>
                <a:latin typeface="Symbol"/>
                <a:ea typeface="ＭＳ Ｐゴシック"/>
              </a:rPr>
              <a:t>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i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30000">
                <a:solidFill>
                  <a:srgbClr val="FF0000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let c = 5,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5 and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1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64" name="Picture 1163"/>
          <p:cNvPicPr/>
          <p:nvPr/>
        </p:nvPicPr>
        <p:blipFill>
          <a:blip r:embed="rId3"/>
          <a:stretch/>
        </p:blipFill>
        <p:spPr>
          <a:xfrm>
            <a:off x="6781680" y="380880"/>
            <a:ext cx="1460520" cy="16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6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BD3EA1-7D98-4668-B17E-E3B3D678215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6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 of Big-Oh and Relatives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68" name="TextShape 4"/>
          <p:cNvSpPr txBox="1"/>
          <p:nvPr/>
        </p:nvSpPr>
        <p:spPr>
          <a:xfrm>
            <a:off x="533520" y="1447920"/>
            <a:ext cx="4038120" cy="4876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 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/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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(if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3)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69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71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CE95988-2DEC-42C0-AAC1-1C85E932F72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72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 of Big-Oh and Relatives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73" name="TextShape 4"/>
          <p:cNvSpPr txBox="1"/>
          <p:nvPr/>
        </p:nvSpPr>
        <p:spPr>
          <a:xfrm>
            <a:off x="533520" y="1447920"/>
            <a:ext cx="4038120" cy="4876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 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/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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(if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3)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2060"/>
                </a:solidFill>
                <a:latin typeface="Symbol"/>
                <a:ea typeface="ＭＳ Ｐゴシック"/>
              </a:rPr>
              <a:t>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2060"/>
                </a:solidFill>
                <a:latin typeface="Symbol"/>
                <a:ea typeface="ＭＳ Ｐゴシック"/>
              </a:rPr>
              <a:t>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0   (if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is 2)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74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7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1D21B4B-DB54-4E38-B8BD-91AECD6A89D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7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Example of Big-Oh and Relatives</a:t>
            </a:r>
            <a:endParaRPr lang="en-US" sz="44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78" name="TextShape 4"/>
          <p:cNvSpPr txBox="1"/>
          <p:nvPr/>
        </p:nvSpPr>
        <p:spPr>
          <a:xfrm>
            <a:off x="563426" y="1338943"/>
            <a:ext cx="4539223" cy="5257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         10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-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/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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2)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 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        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n  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(if </a:t>
            </a:r>
            <a:r>
              <a:rPr lang="en-US" sz="2000" b="0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is 3)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3 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 dirty="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 dirty="0">
                <a:solidFill>
                  <a:srgbClr val="00206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002060"/>
                </a:solidFill>
                <a:latin typeface="Symbol"/>
                <a:ea typeface="ＭＳ Ｐゴシック"/>
              </a:rPr>
              <a:t> 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c’n</a:t>
            </a:r>
            <a:endParaRPr lang="en-US" sz="2000" b="1" i="1" strike="noStrike" spc="-1" dirty="0">
              <a:solidFill>
                <a:srgbClr val="40458C"/>
              </a:solidFill>
              <a:latin typeface="Times New Roman"/>
              <a:ea typeface="ＭＳ Ｐゴシック"/>
            </a:endParaRPr>
          </a:p>
          <a:p>
            <a:pPr marL="743040" lvl="1" indent="-285480"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 dirty="0">
                <a:solidFill>
                  <a:srgbClr val="00206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002060"/>
                </a:solidFill>
                <a:latin typeface="Symbol"/>
                <a:ea typeface="ＭＳ Ｐゴシック"/>
              </a:rPr>
              <a:t>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dirty="0">
                <a:solidFill>
                  <a:srgbClr val="002060"/>
                </a:solidFill>
                <a:latin typeface="Symbol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  (if </a:t>
            </a:r>
            <a:r>
              <a:rPr lang="en-US" sz="2000" b="0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is 1)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        </a:t>
            </a:r>
            <a:r>
              <a:rPr lang="en-US" sz="2000" i="1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 dirty="0">
                <a:solidFill>
                  <a:srgbClr val="002060"/>
                </a:solidFill>
                <a:latin typeface="Symbol"/>
                <a:ea typeface="ＭＳ Ｐゴシック"/>
              </a:rPr>
              <a:t> -1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0 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 dirty="0">
                <a:solidFill>
                  <a:srgbClr val="40458C"/>
                </a:solidFill>
                <a:latin typeface="Times New Roman"/>
                <a:ea typeface="ＭＳ Ｐゴシック"/>
              </a:rPr>
              <a:t>0  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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= 3, </a:t>
            </a:r>
            <a:r>
              <a:rPr lang="en-US" sz="2000" b="0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= 1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 dirty="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10   (larger of the two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r>
              <a:rPr lang="en-US" sz="2000" b="1" strike="noStrike" spc="-1" baseline="-25000" dirty="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’s)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79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80" name="Line 6"/>
          <p:cNvSpPr/>
          <p:nvPr/>
        </p:nvSpPr>
        <p:spPr>
          <a:xfrm flipV="1">
            <a:off x="4838400" y="2209680"/>
            <a:ext cx="3848400" cy="2438280"/>
          </a:xfrm>
          <a:prstGeom prst="line">
            <a:avLst/>
          </a:prstGeom>
          <a:ln w="1908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1" name="CustomShape 7"/>
          <p:cNvSpPr/>
          <p:nvPr/>
        </p:nvSpPr>
        <p:spPr>
          <a:xfrm>
            <a:off x="5420160" y="2473200"/>
            <a:ext cx="637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2n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182" name="Line 8"/>
          <p:cNvSpPr/>
          <p:nvPr/>
        </p:nvSpPr>
        <p:spPr>
          <a:xfrm>
            <a:off x="5159520" y="2626920"/>
            <a:ext cx="260280" cy="360"/>
          </a:xfrm>
          <a:prstGeom prst="line">
            <a:avLst/>
          </a:prstGeom>
          <a:ln w="1584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3" name="Picture 1182"/>
          <p:cNvPicPr/>
          <p:nvPr/>
        </p:nvPicPr>
        <p:blipFill>
          <a:blip r:embed="rId2"/>
          <a:stretch/>
        </p:blipFill>
        <p:spPr>
          <a:xfrm>
            <a:off x="3809880" y="1371600"/>
            <a:ext cx="5321160" cy="4280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33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Summary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85" name="TextShape 2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86" name="TextShape 3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87" name="TextShape 4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6DF0335-0A81-447F-9484-2A61499D77B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48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1188" name="Picture 2"/>
          <p:cNvPicPr/>
          <p:nvPr/>
        </p:nvPicPr>
        <p:blipFill>
          <a:blip r:embed="rId2"/>
          <a:stretch/>
        </p:blipFill>
        <p:spPr>
          <a:xfrm rot="20248200">
            <a:off x="434520" y="1817280"/>
            <a:ext cx="6595560" cy="4378320"/>
          </a:xfrm>
          <a:prstGeom prst="rect">
            <a:avLst/>
          </a:prstGeom>
          <a:ln>
            <a:noFill/>
          </a:ln>
        </p:spPr>
      </p:pic>
      <p:sp>
        <p:nvSpPr>
          <p:cNvPr id="1189" name="CustomShape 5"/>
          <p:cNvSpPr/>
          <p:nvPr/>
        </p:nvSpPr>
        <p:spPr>
          <a:xfrm>
            <a:off x="5907960" y="4006800"/>
            <a:ext cx="33328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C000"/>
                </a:solidFill>
                <a:latin typeface="Symbol"/>
                <a:ea typeface="ＭＳ Ｐゴシック"/>
              </a:rPr>
              <a:t></a:t>
            </a:r>
            <a:r>
              <a:rPr lang="en-US" sz="2400" b="1" strike="noStrike" spc="-1">
                <a:solidFill>
                  <a:srgbClr val="FFC000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0" strike="noStrike" spc="-1">
                <a:solidFill>
                  <a:srgbClr val="FFC000"/>
                </a:solidFill>
                <a:latin typeface="Times New Roman"/>
                <a:ea typeface="ＭＳ Ｐゴシック"/>
              </a:rPr>
              <a:t>g(n)</a:t>
            </a:r>
            <a:r>
              <a:rPr lang="en-US" sz="2400" b="1" strike="noStrike" spc="-1">
                <a:solidFill>
                  <a:srgbClr val="FFC000"/>
                </a:solidFill>
                <a:latin typeface="Times New Roman"/>
                <a:ea typeface="ＭＳ Ｐゴシック"/>
              </a:rPr>
              <a:t>) </a:t>
            </a:r>
            <a:r>
              <a:rPr lang="en-US" sz="2400" b="0" strike="noStrike" spc="-1">
                <a:solidFill>
                  <a:srgbClr val="FFC000"/>
                </a:solidFill>
                <a:latin typeface="Tahoma"/>
                <a:ea typeface="ＭＳ Ｐゴシック"/>
              </a:rPr>
              <a:t>[lower bound]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90" name="CustomShape 6"/>
          <p:cNvSpPr/>
          <p:nvPr/>
        </p:nvSpPr>
        <p:spPr>
          <a:xfrm rot="3168600">
            <a:off x="6410880" y="1906560"/>
            <a:ext cx="372240" cy="591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1" name="CustomShape 7"/>
          <p:cNvSpPr/>
          <p:nvPr/>
        </p:nvSpPr>
        <p:spPr>
          <a:xfrm rot="7081800">
            <a:off x="5515920" y="3450240"/>
            <a:ext cx="372240" cy="609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2" name="CustomShape 8"/>
          <p:cNvSpPr/>
          <p:nvPr/>
        </p:nvSpPr>
        <p:spPr>
          <a:xfrm>
            <a:off x="3339000" y="720720"/>
            <a:ext cx="3471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C000"/>
                </a:solidFill>
                <a:latin typeface="Tahoma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FFC000"/>
                </a:solidFill>
                <a:latin typeface="Tahoma"/>
                <a:ea typeface="ＭＳ Ｐゴシック"/>
              </a:rPr>
              <a:t>(</a:t>
            </a:r>
            <a:r>
              <a:rPr lang="en-US" sz="2400" b="0" strike="noStrike" spc="-1">
                <a:solidFill>
                  <a:srgbClr val="FFC000"/>
                </a:solidFill>
                <a:latin typeface="Times New Roman"/>
                <a:ea typeface="ＭＳ Ｐゴシック"/>
              </a:rPr>
              <a:t>g(n)</a:t>
            </a:r>
            <a:r>
              <a:rPr lang="en-US" sz="2400" b="0" strike="noStrike" spc="-1">
                <a:solidFill>
                  <a:srgbClr val="FFC000"/>
                </a:solidFill>
                <a:latin typeface="Tahoma"/>
                <a:ea typeface="ＭＳ Ｐゴシック"/>
              </a:rPr>
              <a:t>) [upper bound]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93" name="CustomShape 9"/>
          <p:cNvSpPr/>
          <p:nvPr/>
        </p:nvSpPr>
        <p:spPr>
          <a:xfrm rot="1255200">
            <a:off x="4875840" y="1495440"/>
            <a:ext cx="372240" cy="609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4" name="CustomShape 10"/>
          <p:cNvSpPr/>
          <p:nvPr/>
        </p:nvSpPr>
        <p:spPr>
          <a:xfrm>
            <a:off x="6539040" y="1182240"/>
            <a:ext cx="260460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Original function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B050"/>
                </a:solidFill>
                <a:latin typeface="Tahoma"/>
                <a:ea typeface="ＭＳ Ｐゴシック"/>
              </a:rPr>
              <a:t>f(n) [time, space]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7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1D21B4B-DB54-4E38-B8BD-91AECD6A89D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7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 of Big-Oh and Relatives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78" name="TextShape 4"/>
          <p:cNvSpPr txBox="1"/>
          <p:nvPr/>
        </p:nvSpPr>
        <p:spPr>
          <a:xfrm>
            <a:off x="533520" y="1447920"/>
            <a:ext cx="4571640" cy="5028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10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cn 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/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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2)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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(if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3)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3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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2060"/>
                </a:solidFill>
                <a:latin typeface="Symbol"/>
                <a:ea typeface="ＭＳ Ｐゴシック"/>
              </a:rPr>
              <a:t>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000" b="1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002060"/>
                </a:solidFill>
                <a:latin typeface="Symbol"/>
                <a:ea typeface="ＭＳ Ｐゴシック"/>
              </a:rPr>
              <a:t>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0   (if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is 2)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 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4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</a:t>
            </a: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</a:t>
            </a:r>
            <a:r>
              <a:rPr lang="en-US" sz="2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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= 3,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c’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= 2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10   (larger of the two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r>
              <a:rPr lang="en-US" sz="2000" b="1" strike="noStrike" spc="-1" baseline="-25000">
                <a:solidFill>
                  <a:srgbClr val="40458C"/>
                </a:solidFill>
                <a:latin typeface="Times New Roman"/>
                <a:ea typeface="ＭＳ Ｐゴシック"/>
              </a:rPr>
              <a:t>0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’s)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179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180" name="Line 6"/>
          <p:cNvSpPr/>
          <p:nvPr/>
        </p:nvSpPr>
        <p:spPr>
          <a:xfrm flipV="1">
            <a:off x="4838400" y="2209680"/>
            <a:ext cx="3848400" cy="2438280"/>
          </a:xfrm>
          <a:prstGeom prst="line">
            <a:avLst/>
          </a:prstGeom>
          <a:ln w="1908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1" name="CustomShape 7"/>
          <p:cNvSpPr/>
          <p:nvPr/>
        </p:nvSpPr>
        <p:spPr>
          <a:xfrm>
            <a:off x="5420160" y="2473200"/>
            <a:ext cx="637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2n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182" name="Line 8"/>
          <p:cNvSpPr/>
          <p:nvPr/>
        </p:nvSpPr>
        <p:spPr>
          <a:xfrm>
            <a:off x="5159520" y="2626920"/>
            <a:ext cx="260280" cy="360"/>
          </a:xfrm>
          <a:prstGeom prst="line">
            <a:avLst/>
          </a:prstGeom>
          <a:ln w="1584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3" name="Picture 1182"/>
          <p:cNvPicPr/>
          <p:nvPr/>
        </p:nvPicPr>
        <p:blipFill>
          <a:blip r:embed="rId2"/>
          <a:stretch/>
        </p:blipFill>
        <p:spPr>
          <a:xfrm>
            <a:off x="3809880" y="1371600"/>
            <a:ext cx="5321160" cy="428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16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D279139-7FA3-4E6B-851A-378F7A05214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1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Experimental </a:t>
            </a:r>
            <a:br/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Studies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8" name="TextShape 4"/>
          <p:cNvSpPr txBox="1"/>
          <p:nvPr/>
        </p:nvSpPr>
        <p:spPr>
          <a:xfrm>
            <a:off x="609480" y="1600200"/>
            <a:ext cx="3580920" cy="3573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Write a program implementing the algorithm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Run the program with inputs of varying size and composition, noting the time needed: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Plot the results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9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720" name="Picture 1"/>
          <p:cNvPicPr/>
          <p:nvPr/>
        </p:nvPicPr>
        <p:blipFill>
          <a:blip r:embed="rId2"/>
          <a:stretch/>
        </p:blipFill>
        <p:spPr>
          <a:xfrm>
            <a:off x="147960" y="5105520"/>
            <a:ext cx="8919720" cy="1294920"/>
          </a:xfrm>
          <a:prstGeom prst="rect">
            <a:avLst/>
          </a:prstGeom>
          <a:ln>
            <a:noFill/>
          </a:ln>
        </p:spPr>
      </p:pic>
      <p:pic>
        <p:nvPicPr>
          <p:cNvPr id="721" name="Picture 720"/>
          <p:cNvPicPr/>
          <p:nvPr/>
        </p:nvPicPr>
        <p:blipFill>
          <a:blip r:embed="rId3"/>
          <a:stretch/>
        </p:blipFill>
        <p:spPr>
          <a:xfrm>
            <a:off x="4267080" y="228600"/>
            <a:ext cx="4813200" cy="505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23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DB2593-67DB-4902-AEA0-EC091F2ECA1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24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Limitations of Experiments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25" name="TextShape 4"/>
          <p:cNvSpPr txBox="1"/>
          <p:nvPr/>
        </p:nvSpPr>
        <p:spPr>
          <a:xfrm>
            <a:off x="838080" y="1905120"/>
            <a:ext cx="807696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implement the algorithm, which may be difficult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results may not be indicative of the running time on other inputs not included in the experiment. 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compare two algorithms--same hardware and software environments must be used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26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727" name="Picture 3"/>
          <p:cNvPicPr/>
          <p:nvPr/>
        </p:nvPicPr>
        <p:blipFill>
          <a:blip r:embed="rId2"/>
          <a:stretch/>
        </p:blipFill>
        <p:spPr>
          <a:xfrm>
            <a:off x="5867280" y="5310720"/>
            <a:ext cx="1447560" cy="134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29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22B07A3-22DB-4BBD-9A9A-7D6F949AA96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3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Theoretical Analysis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1" name="TextShape 4"/>
          <p:cNvSpPr txBox="1"/>
          <p:nvPr/>
        </p:nvSpPr>
        <p:spPr>
          <a:xfrm>
            <a:off x="838080" y="1752480"/>
            <a:ext cx="7772040" cy="4266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Uses a high-level description of the algorithm instead of an implementation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Characterizes running time as a function of the input size, n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Takes into account </a:t>
            </a:r>
            <a:r>
              <a:rPr lang="en-US" sz="32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all</a:t>
            </a: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possible inputs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independent of the hardware/software environment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2" name="TextShape 5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  <p:pic>
        <p:nvPicPr>
          <p:cNvPr id="733" name="Picture 732"/>
          <p:cNvPicPr/>
          <p:nvPr/>
        </p:nvPicPr>
        <p:blipFill>
          <a:blip r:embed="rId2"/>
          <a:stretch/>
        </p:blipFill>
        <p:spPr>
          <a:xfrm>
            <a:off x="7162920" y="228600"/>
            <a:ext cx="1486080" cy="205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35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2E80-4B3B-4582-9B7E-82A54872931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36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Pseudocode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7" name="TextShape 4"/>
          <p:cNvSpPr txBox="1"/>
          <p:nvPr/>
        </p:nvSpPr>
        <p:spPr>
          <a:xfrm>
            <a:off x="838080" y="1752480"/>
            <a:ext cx="7772040" cy="3962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High-level description of an algorithm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More structured than English prose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Less detailed than a program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Preferred notation for describing algorithms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Hides program design issues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8" name="CustomShape 5"/>
          <p:cNvSpPr/>
          <p:nvPr/>
        </p:nvSpPr>
        <p:spPr>
          <a:xfrm>
            <a:off x="762120" y="5410080"/>
            <a:ext cx="380952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	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739" name="TextShape 6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extShape 1"/>
          <p:cNvSpPr txBox="1"/>
          <p:nvPr/>
        </p:nvSpPr>
        <p:spPr>
          <a:xfrm>
            <a:off x="35812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Analysis of Algorithms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41" name="TextShape 2"/>
          <p:cNvSpPr txBox="1"/>
          <p:nvPr/>
        </p:nvSpPr>
        <p:spPr>
          <a:xfrm>
            <a:off x="670572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A1F916E-3568-4BD1-B1C0-9935F29476A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42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Pseudocode Details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3" name="TextShape 4"/>
          <p:cNvSpPr txBox="1"/>
          <p:nvPr/>
        </p:nvSpPr>
        <p:spPr>
          <a:xfrm>
            <a:off x="800280" y="1905120"/>
            <a:ext cx="42667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Control flow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if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then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[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repeat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until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for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Indentation replaces braces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Method declaration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 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method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(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arg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[, 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arg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…])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Output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4" name="TextShape 5"/>
          <p:cNvSpPr txBox="1"/>
          <p:nvPr/>
        </p:nvSpPr>
        <p:spPr>
          <a:xfrm>
            <a:off x="4800600" y="1905120"/>
            <a:ext cx="3657240" cy="403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Method call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90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method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arg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[,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arg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…])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Return value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indent="-285480">
              <a:lnSpc>
                <a:spcPct val="90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expression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Expressions: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Assignment</a:t>
            </a:r>
            <a:br/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 </a:t>
            </a: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=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Equality testing</a:t>
            </a:r>
            <a:br/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 </a:t>
            </a:r>
          </a:p>
          <a:p>
            <a:pPr marL="743040" indent="-285480">
              <a:lnSpc>
                <a:spcPct val="90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 baseline="30000">
                <a:solidFill>
                  <a:srgbClr val="577052"/>
                </a:solidFill>
                <a:latin typeface="Times New Roman"/>
                <a:ea typeface="ＭＳ Ｐゴシック"/>
              </a:rPr>
              <a:t>2	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Superscripts and other mathematical formatting allowed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745" name="Group 6"/>
          <p:cNvGrpSpPr/>
          <p:nvPr/>
        </p:nvGrpSpPr>
        <p:grpSpPr>
          <a:xfrm>
            <a:off x="6095880" y="380880"/>
            <a:ext cx="2056680" cy="1752480"/>
            <a:chOff x="6095880" y="380880"/>
            <a:chExt cx="2056680" cy="1752480"/>
          </a:xfrm>
        </p:grpSpPr>
        <p:grpSp>
          <p:nvGrpSpPr>
            <p:cNvPr id="746" name="Group 7"/>
            <p:cNvGrpSpPr/>
            <p:nvPr/>
          </p:nvGrpSpPr>
          <p:grpSpPr>
            <a:xfrm>
              <a:off x="6095880" y="799560"/>
              <a:ext cx="945720" cy="498600"/>
              <a:chOff x="6095880" y="799560"/>
              <a:chExt cx="945720" cy="498600"/>
            </a:xfrm>
          </p:grpSpPr>
          <p:grpSp>
            <p:nvGrpSpPr>
              <p:cNvPr id="747" name="Group 8"/>
              <p:cNvGrpSpPr/>
              <p:nvPr/>
            </p:nvGrpSpPr>
            <p:grpSpPr>
              <a:xfrm>
                <a:off x="6605280" y="999000"/>
                <a:ext cx="436320" cy="299160"/>
                <a:chOff x="6605280" y="999000"/>
                <a:chExt cx="436320" cy="299160"/>
              </a:xfrm>
            </p:grpSpPr>
            <p:sp>
              <p:nvSpPr>
                <p:cNvPr id="748" name="CustomShape 9"/>
                <p:cNvSpPr/>
                <p:nvPr/>
              </p:nvSpPr>
              <p:spPr>
                <a:xfrm flipH="1">
                  <a:off x="6605280" y="999000"/>
                  <a:ext cx="436320" cy="29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10">
                      <a:moveTo>
                        <a:pt x="194" y="0"/>
                      </a:moveTo>
                      <a:lnTo>
                        <a:pt x="350" y="88"/>
                      </a:lnTo>
                      <a:lnTo>
                        <a:pt x="423" y="141"/>
                      </a:lnTo>
                      <a:lnTo>
                        <a:pt x="457" y="185"/>
                      </a:lnTo>
                      <a:lnTo>
                        <a:pt x="469" y="264"/>
                      </a:lnTo>
                      <a:lnTo>
                        <a:pt x="461" y="343"/>
                      </a:lnTo>
                      <a:lnTo>
                        <a:pt x="430" y="423"/>
                      </a:lnTo>
                      <a:lnTo>
                        <a:pt x="380" y="470"/>
                      </a:lnTo>
                      <a:lnTo>
                        <a:pt x="357" y="510"/>
                      </a:lnTo>
                      <a:lnTo>
                        <a:pt x="278" y="456"/>
                      </a:lnTo>
                      <a:lnTo>
                        <a:pt x="218" y="428"/>
                      </a:lnTo>
                      <a:lnTo>
                        <a:pt x="164" y="388"/>
                      </a:lnTo>
                      <a:lnTo>
                        <a:pt x="115" y="335"/>
                      </a:lnTo>
                      <a:lnTo>
                        <a:pt x="69" y="286"/>
                      </a:lnTo>
                      <a:lnTo>
                        <a:pt x="34" y="228"/>
                      </a:lnTo>
                      <a:lnTo>
                        <a:pt x="0" y="177"/>
                      </a:lnTo>
                      <a:lnTo>
                        <a:pt x="118" y="88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4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9" name="CustomShape 10"/>
                <p:cNvSpPr/>
                <p:nvPr/>
              </p:nvSpPr>
              <p:spPr>
                <a:xfrm flipH="1">
                  <a:off x="6612840" y="1109520"/>
                  <a:ext cx="122400" cy="15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57">
                      <a:moveTo>
                        <a:pt x="55" y="36"/>
                      </a:moveTo>
                      <a:lnTo>
                        <a:pt x="88" y="6"/>
                      </a:lnTo>
                      <a:lnTo>
                        <a:pt x="116" y="0"/>
                      </a:lnTo>
                      <a:lnTo>
                        <a:pt x="132" y="8"/>
                      </a:lnTo>
                      <a:lnTo>
                        <a:pt x="99" y="56"/>
                      </a:lnTo>
                      <a:lnTo>
                        <a:pt x="81" y="102"/>
                      </a:lnTo>
                      <a:lnTo>
                        <a:pt x="72" y="157"/>
                      </a:lnTo>
                      <a:lnTo>
                        <a:pt x="78" y="182"/>
                      </a:lnTo>
                      <a:lnTo>
                        <a:pt x="105" y="217"/>
                      </a:lnTo>
                      <a:lnTo>
                        <a:pt x="69" y="242"/>
                      </a:lnTo>
                      <a:lnTo>
                        <a:pt x="39" y="241"/>
                      </a:lnTo>
                      <a:lnTo>
                        <a:pt x="5" y="257"/>
                      </a:lnTo>
                      <a:lnTo>
                        <a:pt x="0" y="201"/>
                      </a:lnTo>
                      <a:lnTo>
                        <a:pt x="7" y="154"/>
                      </a:lnTo>
                      <a:lnTo>
                        <a:pt x="30" y="87"/>
                      </a:lnTo>
                      <a:lnTo>
                        <a:pt x="55" y="36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64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0" name="CustomShape 11"/>
                <p:cNvSpPr/>
                <p:nvPr/>
              </p:nvSpPr>
              <p:spPr>
                <a:xfrm flipH="1">
                  <a:off x="6616440" y="1105920"/>
                  <a:ext cx="122400" cy="19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329">
                      <a:moveTo>
                        <a:pt x="30" y="329"/>
                      </a:moveTo>
                      <a:lnTo>
                        <a:pt x="13" y="290"/>
                      </a:lnTo>
                      <a:lnTo>
                        <a:pt x="0" y="227"/>
                      </a:lnTo>
                      <a:lnTo>
                        <a:pt x="9" y="157"/>
                      </a:lnTo>
                      <a:lnTo>
                        <a:pt x="30" y="88"/>
                      </a:lnTo>
                      <a:lnTo>
                        <a:pt x="62" y="35"/>
                      </a:lnTo>
                      <a:lnTo>
                        <a:pt x="95" y="5"/>
                      </a:lnTo>
                      <a:lnTo>
                        <a:pt x="131" y="0"/>
                      </a:lnTo>
                    </a:path>
                  </a:pathLst>
                </a:custGeom>
                <a:noFill/>
                <a:ln w="64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751" name="Group 12"/>
              <p:cNvGrpSpPr/>
              <p:nvPr/>
            </p:nvGrpSpPr>
            <p:grpSpPr>
              <a:xfrm>
                <a:off x="6095880" y="799560"/>
                <a:ext cx="579600" cy="470520"/>
                <a:chOff x="6095880" y="799560"/>
                <a:chExt cx="579600" cy="470520"/>
              </a:xfrm>
            </p:grpSpPr>
            <p:sp>
              <p:nvSpPr>
                <p:cNvPr id="752" name="CustomShape 13"/>
                <p:cNvSpPr/>
                <p:nvPr/>
              </p:nvSpPr>
              <p:spPr>
                <a:xfrm flipH="1">
                  <a:off x="6415560" y="988560"/>
                  <a:ext cx="259920" cy="265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56">
                      <a:moveTo>
                        <a:pt x="11" y="297"/>
                      </a:moveTo>
                      <a:lnTo>
                        <a:pt x="22" y="270"/>
                      </a:lnTo>
                      <a:lnTo>
                        <a:pt x="32" y="250"/>
                      </a:lnTo>
                      <a:lnTo>
                        <a:pt x="46" y="238"/>
                      </a:lnTo>
                      <a:lnTo>
                        <a:pt x="66" y="220"/>
                      </a:lnTo>
                      <a:lnTo>
                        <a:pt x="82" y="203"/>
                      </a:lnTo>
                      <a:lnTo>
                        <a:pt x="96" y="183"/>
                      </a:lnTo>
                      <a:lnTo>
                        <a:pt x="106" y="164"/>
                      </a:lnTo>
                      <a:lnTo>
                        <a:pt x="124" y="148"/>
                      </a:lnTo>
                      <a:lnTo>
                        <a:pt x="147" y="136"/>
                      </a:lnTo>
                      <a:lnTo>
                        <a:pt x="165" y="118"/>
                      </a:lnTo>
                      <a:lnTo>
                        <a:pt x="173" y="84"/>
                      </a:lnTo>
                      <a:lnTo>
                        <a:pt x="189" y="61"/>
                      </a:lnTo>
                      <a:lnTo>
                        <a:pt x="212" y="3"/>
                      </a:lnTo>
                      <a:lnTo>
                        <a:pt x="225" y="0"/>
                      </a:lnTo>
                      <a:lnTo>
                        <a:pt x="237" y="11"/>
                      </a:lnTo>
                      <a:lnTo>
                        <a:pt x="245" y="25"/>
                      </a:lnTo>
                      <a:lnTo>
                        <a:pt x="247" y="52"/>
                      </a:lnTo>
                      <a:lnTo>
                        <a:pt x="239" y="86"/>
                      </a:lnTo>
                      <a:lnTo>
                        <a:pt x="228" y="101"/>
                      </a:lnTo>
                      <a:lnTo>
                        <a:pt x="219" y="118"/>
                      </a:lnTo>
                      <a:lnTo>
                        <a:pt x="208" y="148"/>
                      </a:lnTo>
                      <a:lnTo>
                        <a:pt x="221" y="142"/>
                      </a:lnTo>
                      <a:lnTo>
                        <a:pt x="241" y="142"/>
                      </a:lnTo>
                      <a:lnTo>
                        <a:pt x="249" y="148"/>
                      </a:lnTo>
                      <a:lnTo>
                        <a:pt x="271" y="166"/>
                      </a:lnTo>
                      <a:lnTo>
                        <a:pt x="279" y="195"/>
                      </a:lnTo>
                      <a:lnTo>
                        <a:pt x="280" y="238"/>
                      </a:lnTo>
                      <a:lnTo>
                        <a:pt x="275" y="290"/>
                      </a:lnTo>
                      <a:lnTo>
                        <a:pt x="262" y="324"/>
                      </a:lnTo>
                      <a:lnTo>
                        <a:pt x="248" y="366"/>
                      </a:lnTo>
                      <a:lnTo>
                        <a:pt x="225" y="412"/>
                      </a:lnTo>
                      <a:lnTo>
                        <a:pt x="211" y="439"/>
                      </a:lnTo>
                      <a:lnTo>
                        <a:pt x="194" y="452"/>
                      </a:lnTo>
                      <a:lnTo>
                        <a:pt x="173" y="456"/>
                      </a:lnTo>
                      <a:lnTo>
                        <a:pt x="150" y="452"/>
                      </a:lnTo>
                      <a:lnTo>
                        <a:pt x="130" y="443"/>
                      </a:lnTo>
                      <a:lnTo>
                        <a:pt x="117" y="433"/>
                      </a:lnTo>
                      <a:lnTo>
                        <a:pt x="105" y="422"/>
                      </a:lnTo>
                      <a:lnTo>
                        <a:pt x="93" y="428"/>
                      </a:lnTo>
                      <a:lnTo>
                        <a:pt x="76" y="431"/>
                      </a:lnTo>
                      <a:lnTo>
                        <a:pt x="58" y="434"/>
                      </a:lnTo>
                      <a:lnTo>
                        <a:pt x="34" y="428"/>
                      </a:lnTo>
                      <a:lnTo>
                        <a:pt x="19" y="414"/>
                      </a:lnTo>
                      <a:lnTo>
                        <a:pt x="5" y="387"/>
                      </a:lnTo>
                      <a:lnTo>
                        <a:pt x="0" y="347"/>
                      </a:lnTo>
                      <a:lnTo>
                        <a:pt x="7" y="304"/>
                      </a:lnTo>
                      <a:lnTo>
                        <a:pt x="11" y="297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64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753" name="Group 14"/>
                <p:cNvGrpSpPr/>
                <p:nvPr/>
              </p:nvGrpSpPr>
              <p:grpSpPr>
                <a:xfrm>
                  <a:off x="6095880" y="799560"/>
                  <a:ext cx="522000" cy="470520"/>
                  <a:chOff x="6095880" y="799560"/>
                  <a:chExt cx="522000" cy="470520"/>
                </a:xfrm>
              </p:grpSpPr>
              <p:grpSp>
                <p:nvGrpSpPr>
                  <p:cNvPr id="754" name="Group 15"/>
                  <p:cNvGrpSpPr/>
                  <p:nvPr/>
                </p:nvGrpSpPr>
                <p:grpSpPr>
                  <a:xfrm>
                    <a:off x="6095880" y="799560"/>
                    <a:ext cx="522000" cy="411120"/>
                    <a:chOff x="6095880" y="799560"/>
                    <a:chExt cx="522000" cy="411120"/>
                  </a:xfrm>
                </p:grpSpPr>
                <p:sp>
                  <p:nvSpPr>
                    <p:cNvPr id="755" name="CustomShape 16"/>
                    <p:cNvSpPr/>
                    <p:nvPr/>
                  </p:nvSpPr>
                  <p:spPr>
                    <a:xfrm flipH="1">
                      <a:off x="6095880" y="799560"/>
                      <a:ext cx="522000" cy="411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" h="705">
                          <a:moveTo>
                            <a:pt x="7" y="627"/>
                          </a:moveTo>
                          <a:lnTo>
                            <a:pt x="35" y="580"/>
                          </a:lnTo>
                          <a:lnTo>
                            <a:pt x="77" y="515"/>
                          </a:lnTo>
                          <a:lnTo>
                            <a:pt x="128" y="453"/>
                          </a:lnTo>
                          <a:lnTo>
                            <a:pt x="166" y="414"/>
                          </a:lnTo>
                          <a:lnTo>
                            <a:pt x="197" y="400"/>
                          </a:lnTo>
                          <a:lnTo>
                            <a:pt x="218" y="392"/>
                          </a:lnTo>
                          <a:lnTo>
                            <a:pt x="232" y="373"/>
                          </a:lnTo>
                          <a:lnTo>
                            <a:pt x="227" y="329"/>
                          </a:lnTo>
                          <a:lnTo>
                            <a:pt x="235" y="280"/>
                          </a:lnTo>
                          <a:lnTo>
                            <a:pt x="255" y="233"/>
                          </a:lnTo>
                          <a:lnTo>
                            <a:pt x="285" y="181"/>
                          </a:lnTo>
                          <a:lnTo>
                            <a:pt x="329" y="127"/>
                          </a:lnTo>
                          <a:lnTo>
                            <a:pt x="376" y="76"/>
                          </a:lnTo>
                          <a:lnTo>
                            <a:pt x="421" y="35"/>
                          </a:lnTo>
                          <a:lnTo>
                            <a:pt x="470" y="7"/>
                          </a:lnTo>
                          <a:lnTo>
                            <a:pt x="504" y="0"/>
                          </a:lnTo>
                          <a:lnTo>
                            <a:pt x="534" y="13"/>
                          </a:lnTo>
                          <a:lnTo>
                            <a:pt x="552" y="38"/>
                          </a:lnTo>
                          <a:lnTo>
                            <a:pt x="560" y="72"/>
                          </a:lnTo>
                          <a:lnTo>
                            <a:pt x="557" y="121"/>
                          </a:lnTo>
                          <a:lnTo>
                            <a:pt x="541" y="174"/>
                          </a:lnTo>
                          <a:lnTo>
                            <a:pt x="521" y="220"/>
                          </a:lnTo>
                          <a:lnTo>
                            <a:pt x="492" y="270"/>
                          </a:lnTo>
                          <a:lnTo>
                            <a:pt x="459" y="311"/>
                          </a:lnTo>
                          <a:lnTo>
                            <a:pt x="414" y="358"/>
                          </a:lnTo>
                          <a:lnTo>
                            <a:pt x="371" y="397"/>
                          </a:lnTo>
                          <a:lnTo>
                            <a:pt x="335" y="419"/>
                          </a:lnTo>
                          <a:lnTo>
                            <a:pt x="302" y="422"/>
                          </a:lnTo>
                          <a:lnTo>
                            <a:pt x="272" y="417"/>
                          </a:lnTo>
                          <a:lnTo>
                            <a:pt x="252" y="426"/>
                          </a:lnTo>
                          <a:lnTo>
                            <a:pt x="239" y="450"/>
                          </a:lnTo>
                          <a:lnTo>
                            <a:pt x="228" y="491"/>
                          </a:lnTo>
                          <a:lnTo>
                            <a:pt x="201" y="537"/>
                          </a:lnTo>
                          <a:lnTo>
                            <a:pt x="160" y="587"/>
                          </a:lnTo>
                          <a:lnTo>
                            <a:pt x="129" y="630"/>
                          </a:lnTo>
                          <a:lnTo>
                            <a:pt x="99" y="668"/>
                          </a:lnTo>
                          <a:lnTo>
                            <a:pt x="74" y="692"/>
                          </a:lnTo>
                          <a:lnTo>
                            <a:pt x="46" y="704"/>
                          </a:lnTo>
                          <a:lnTo>
                            <a:pt x="21" y="705"/>
                          </a:lnTo>
                          <a:lnTo>
                            <a:pt x="1" y="692"/>
                          </a:lnTo>
                          <a:lnTo>
                            <a:pt x="0" y="659"/>
                          </a:lnTo>
                          <a:lnTo>
                            <a:pt x="7" y="627"/>
                          </a:lnTo>
                          <a:close/>
                        </a:path>
                      </a:pathLst>
                    </a:custGeom>
                    <a:solidFill>
                      <a:srgbClr val="A0A0C0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56" name="CustomShape 17"/>
                    <p:cNvSpPr/>
                    <p:nvPr/>
                  </p:nvSpPr>
                  <p:spPr>
                    <a:xfrm flipH="1">
                      <a:off x="6125040" y="824040"/>
                      <a:ext cx="248760" cy="195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9" h="336">
                          <a:moveTo>
                            <a:pt x="0" y="273"/>
                          </a:moveTo>
                          <a:lnTo>
                            <a:pt x="11" y="233"/>
                          </a:lnTo>
                          <a:lnTo>
                            <a:pt x="28" y="196"/>
                          </a:lnTo>
                          <a:lnTo>
                            <a:pt x="64" y="145"/>
                          </a:lnTo>
                          <a:lnTo>
                            <a:pt x="96" y="103"/>
                          </a:lnTo>
                          <a:lnTo>
                            <a:pt x="139" y="62"/>
                          </a:lnTo>
                          <a:lnTo>
                            <a:pt x="180" y="28"/>
                          </a:lnTo>
                          <a:lnTo>
                            <a:pt x="214" y="4"/>
                          </a:lnTo>
                          <a:lnTo>
                            <a:pt x="242" y="0"/>
                          </a:lnTo>
                          <a:lnTo>
                            <a:pt x="263" y="10"/>
                          </a:lnTo>
                          <a:lnTo>
                            <a:pt x="269" y="44"/>
                          </a:lnTo>
                          <a:lnTo>
                            <a:pt x="259" y="83"/>
                          </a:lnTo>
                          <a:lnTo>
                            <a:pt x="242" y="127"/>
                          </a:lnTo>
                          <a:lnTo>
                            <a:pt x="208" y="183"/>
                          </a:lnTo>
                          <a:lnTo>
                            <a:pt x="175" y="224"/>
                          </a:lnTo>
                          <a:lnTo>
                            <a:pt x="139" y="264"/>
                          </a:lnTo>
                          <a:lnTo>
                            <a:pt x="101" y="304"/>
                          </a:lnTo>
                          <a:lnTo>
                            <a:pt x="53" y="336"/>
                          </a:lnTo>
                          <a:lnTo>
                            <a:pt x="21" y="332"/>
                          </a:lnTo>
                          <a:lnTo>
                            <a:pt x="4" y="313"/>
                          </a:lnTo>
                          <a:lnTo>
                            <a:pt x="0" y="273"/>
                          </a:lnTo>
                          <a:close/>
                        </a:path>
                      </a:pathLst>
                    </a:custGeom>
                    <a:solidFill>
                      <a:srgbClr val="E0E0F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7" name="CustomShape 18"/>
                  <p:cNvSpPr/>
                  <p:nvPr/>
                </p:nvSpPr>
                <p:spPr>
                  <a:xfrm flipH="1">
                    <a:off x="6374880" y="1093680"/>
                    <a:ext cx="167040" cy="17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" h="302">
                        <a:moveTo>
                          <a:pt x="136" y="0"/>
                        </a:moveTo>
                        <a:lnTo>
                          <a:pt x="153" y="6"/>
                        </a:lnTo>
                        <a:lnTo>
                          <a:pt x="164" y="23"/>
                        </a:lnTo>
                        <a:lnTo>
                          <a:pt x="165" y="41"/>
                        </a:lnTo>
                        <a:lnTo>
                          <a:pt x="159" y="56"/>
                        </a:lnTo>
                        <a:lnTo>
                          <a:pt x="169" y="63"/>
                        </a:lnTo>
                        <a:lnTo>
                          <a:pt x="179" y="82"/>
                        </a:lnTo>
                        <a:lnTo>
                          <a:pt x="180" y="105"/>
                        </a:lnTo>
                        <a:lnTo>
                          <a:pt x="170" y="119"/>
                        </a:lnTo>
                        <a:lnTo>
                          <a:pt x="153" y="130"/>
                        </a:lnTo>
                        <a:lnTo>
                          <a:pt x="164" y="152"/>
                        </a:lnTo>
                        <a:lnTo>
                          <a:pt x="165" y="177"/>
                        </a:lnTo>
                        <a:lnTo>
                          <a:pt x="154" y="196"/>
                        </a:lnTo>
                        <a:lnTo>
                          <a:pt x="133" y="205"/>
                        </a:lnTo>
                        <a:lnTo>
                          <a:pt x="101" y="199"/>
                        </a:lnTo>
                        <a:lnTo>
                          <a:pt x="102" y="220"/>
                        </a:lnTo>
                        <a:lnTo>
                          <a:pt x="101" y="251"/>
                        </a:lnTo>
                        <a:lnTo>
                          <a:pt x="95" y="274"/>
                        </a:lnTo>
                        <a:lnTo>
                          <a:pt x="85" y="291"/>
                        </a:lnTo>
                        <a:lnTo>
                          <a:pt x="72" y="301"/>
                        </a:lnTo>
                        <a:lnTo>
                          <a:pt x="54" y="302"/>
                        </a:lnTo>
                        <a:lnTo>
                          <a:pt x="31" y="292"/>
                        </a:lnTo>
                        <a:lnTo>
                          <a:pt x="18" y="273"/>
                        </a:lnTo>
                        <a:lnTo>
                          <a:pt x="3" y="239"/>
                        </a:lnTo>
                        <a:lnTo>
                          <a:pt x="0" y="214"/>
                        </a:lnTo>
                        <a:lnTo>
                          <a:pt x="7" y="199"/>
                        </a:lnTo>
                        <a:lnTo>
                          <a:pt x="18" y="192"/>
                        </a:lnTo>
                        <a:lnTo>
                          <a:pt x="28" y="189"/>
                        </a:lnTo>
                        <a:lnTo>
                          <a:pt x="24" y="171"/>
                        </a:lnTo>
                        <a:lnTo>
                          <a:pt x="11" y="158"/>
                        </a:lnTo>
                        <a:lnTo>
                          <a:pt x="7" y="142"/>
                        </a:lnTo>
                        <a:lnTo>
                          <a:pt x="13" y="124"/>
                        </a:lnTo>
                        <a:lnTo>
                          <a:pt x="30" y="113"/>
                        </a:lnTo>
                        <a:lnTo>
                          <a:pt x="22" y="100"/>
                        </a:lnTo>
                        <a:lnTo>
                          <a:pt x="22" y="81"/>
                        </a:lnTo>
                        <a:lnTo>
                          <a:pt x="35" y="71"/>
                        </a:lnTo>
                        <a:lnTo>
                          <a:pt x="29" y="53"/>
                        </a:lnTo>
                        <a:lnTo>
                          <a:pt x="37" y="32"/>
                        </a:lnTo>
                        <a:lnTo>
                          <a:pt x="49" y="22"/>
                        </a:lnTo>
                        <a:lnTo>
                          <a:pt x="68" y="19"/>
                        </a:lnTo>
                        <a:lnTo>
                          <a:pt x="77" y="22"/>
                        </a:lnTo>
                        <a:lnTo>
                          <a:pt x="88" y="23"/>
                        </a:lnTo>
                        <a:lnTo>
                          <a:pt x="105" y="15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58" name="CustomShape 19"/>
                  <p:cNvSpPr/>
                  <p:nvPr/>
                </p:nvSpPr>
                <p:spPr>
                  <a:xfrm flipH="1">
                    <a:off x="6398280" y="1168920"/>
                    <a:ext cx="83160" cy="10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" h="20">
                        <a:moveTo>
                          <a:pt x="0" y="4"/>
                        </a:moveTo>
                        <a:lnTo>
                          <a:pt x="14" y="13"/>
                        </a:lnTo>
                        <a:lnTo>
                          <a:pt x="36" y="20"/>
                        </a:lnTo>
                        <a:lnTo>
                          <a:pt x="57" y="16"/>
                        </a:lnTo>
                        <a:lnTo>
                          <a:pt x="79" y="9"/>
                        </a:lnTo>
                        <a:lnTo>
                          <a:pt x="91" y="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59" name="CustomShape 20"/>
                  <p:cNvSpPr/>
                  <p:nvPr/>
                </p:nvSpPr>
                <p:spPr>
                  <a:xfrm flipH="1">
                    <a:off x="6449040" y="1198800"/>
                    <a:ext cx="49680" cy="11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21">
                        <a:moveTo>
                          <a:pt x="56" y="21"/>
                        </a:moveTo>
                        <a:lnTo>
                          <a:pt x="39" y="19"/>
                        </a:lnTo>
                        <a:lnTo>
                          <a:pt x="20" y="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60" name="CustomShape 21"/>
                  <p:cNvSpPr/>
                  <p:nvPr/>
                </p:nvSpPr>
                <p:spPr>
                  <a:xfrm flipH="1">
                    <a:off x="6455880" y="1212480"/>
                    <a:ext cx="47880" cy="17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29">
                        <a:moveTo>
                          <a:pt x="50" y="29"/>
                        </a:moveTo>
                        <a:lnTo>
                          <a:pt x="36" y="20"/>
                        </a:lnTo>
                        <a:lnTo>
                          <a:pt x="23" y="20"/>
                        </a:lnTo>
                        <a:lnTo>
                          <a:pt x="10" y="29"/>
                        </a:lnTo>
                        <a:lnTo>
                          <a:pt x="7" y="1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61" name="CustomShape 22"/>
                  <p:cNvSpPr/>
                  <p:nvPr/>
                </p:nvSpPr>
                <p:spPr>
                  <a:xfrm flipH="1">
                    <a:off x="6397200" y="1128600"/>
                    <a:ext cx="84960" cy="1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27">
                        <a:moveTo>
                          <a:pt x="92" y="0"/>
                        </a:moveTo>
                        <a:lnTo>
                          <a:pt x="79" y="5"/>
                        </a:lnTo>
                        <a:lnTo>
                          <a:pt x="66" y="9"/>
                        </a:lnTo>
                        <a:lnTo>
                          <a:pt x="56" y="15"/>
                        </a:lnTo>
                        <a:lnTo>
                          <a:pt x="46" y="22"/>
                        </a:lnTo>
                        <a:lnTo>
                          <a:pt x="33" y="27"/>
                        </a:lnTo>
                        <a:lnTo>
                          <a:pt x="21" y="24"/>
                        </a:lnTo>
                        <a:lnTo>
                          <a:pt x="10" y="18"/>
                        </a:lnTo>
                        <a:lnTo>
                          <a:pt x="0" y="12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762" name="Group 23"/>
            <p:cNvGrpSpPr/>
            <p:nvPr/>
          </p:nvGrpSpPr>
          <p:grpSpPr>
            <a:xfrm>
              <a:off x="6277680" y="512280"/>
              <a:ext cx="416160" cy="535680"/>
              <a:chOff x="6277680" y="512280"/>
              <a:chExt cx="416160" cy="535680"/>
            </a:xfrm>
          </p:grpSpPr>
          <p:grpSp>
            <p:nvGrpSpPr>
              <p:cNvPr id="763" name="Group 24"/>
              <p:cNvGrpSpPr/>
              <p:nvPr/>
            </p:nvGrpSpPr>
            <p:grpSpPr>
              <a:xfrm>
                <a:off x="6342840" y="596520"/>
                <a:ext cx="351000" cy="451440"/>
                <a:chOff x="6342840" y="596520"/>
                <a:chExt cx="351000" cy="451440"/>
              </a:xfrm>
            </p:grpSpPr>
            <p:sp>
              <p:nvSpPr>
                <p:cNvPr id="764" name="CustomShape 25"/>
                <p:cNvSpPr/>
                <p:nvPr/>
              </p:nvSpPr>
              <p:spPr>
                <a:xfrm flipH="1">
                  <a:off x="6342480" y="596520"/>
                  <a:ext cx="351000" cy="45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773">
                      <a:moveTo>
                        <a:pt x="12" y="209"/>
                      </a:moveTo>
                      <a:lnTo>
                        <a:pt x="3" y="257"/>
                      </a:lnTo>
                      <a:lnTo>
                        <a:pt x="0" y="304"/>
                      </a:lnTo>
                      <a:lnTo>
                        <a:pt x="9" y="409"/>
                      </a:lnTo>
                      <a:lnTo>
                        <a:pt x="16" y="499"/>
                      </a:lnTo>
                      <a:lnTo>
                        <a:pt x="34" y="553"/>
                      </a:lnTo>
                      <a:lnTo>
                        <a:pt x="53" y="620"/>
                      </a:lnTo>
                      <a:lnTo>
                        <a:pt x="64" y="654"/>
                      </a:lnTo>
                      <a:lnTo>
                        <a:pt x="80" y="698"/>
                      </a:lnTo>
                      <a:lnTo>
                        <a:pt x="91" y="733"/>
                      </a:lnTo>
                      <a:lnTo>
                        <a:pt x="104" y="758"/>
                      </a:lnTo>
                      <a:lnTo>
                        <a:pt x="116" y="770"/>
                      </a:lnTo>
                      <a:lnTo>
                        <a:pt x="130" y="773"/>
                      </a:lnTo>
                      <a:lnTo>
                        <a:pt x="144" y="767"/>
                      </a:lnTo>
                      <a:lnTo>
                        <a:pt x="155" y="769"/>
                      </a:lnTo>
                      <a:lnTo>
                        <a:pt x="163" y="764"/>
                      </a:lnTo>
                      <a:lnTo>
                        <a:pt x="174" y="744"/>
                      </a:lnTo>
                      <a:lnTo>
                        <a:pt x="191" y="699"/>
                      </a:lnTo>
                      <a:lnTo>
                        <a:pt x="205" y="646"/>
                      </a:lnTo>
                      <a:lnTo>
                        <a:pt x="215" y="599"/>
                      </a:lnTo>
                      <a:lnTo>
                        <a:pt x="220" y="556"/>
                      </a:lnTo>
                      <a:lnTo>
                        <a:pt x="228" y="525"/>
                      </a:lnTo>
                      <a:lnTo>
                        <a:pt x="242" y="487"/>
                      </a:lnTo>
                      <a:lnTo>
                        <a:pt x="258" y="459"/>
                      </a:lnTo>
                      <a:lnTo>
                        <a:pt x="244" y="441"/>
                      </a:lnTo>
                      <a:lnTo>
                        <a:pt x="226" y="429"/>
                      </a:lnTo>
                      <a:lnTo>
                        <a:pt x="240" y="407"/>
                      </a:lnTo>
                      <a:lnTo>
                        <a:pt x="242" y="385"/>
                      </a:lnTo>
                      <a:lnTo>
                        <a:pt x="247" y="370"/>
                      </a:lnTo>
                      <a:lnTo>
                        <a:pt x="256" y="354"/>
                      </a:lnTo>
                      <a:lnTo>
                        <a:pt x="264" y="361"/>
                      </a:lnTo>
                      <a:lnTo>
                        <a:pt x="272" y="366"/>
                      </a:lnTo>
                      <a:lnTo>
                        <a:pt x="280" y="382"/>
                      </a:lnTo>
                      <a:lnTo>
                        <a:pt x="283" y="403"/>
                      </a:lnTo>
                      <a:lnTo>
                        <a:pt x="289" y="410"/>
                      </a:lnTo>
                      <a:lnTo>
                        <a:pt x="301" y="412"/>
                      </a:lnTo>
                      <a:lnTo>
                        <a:pt x="309" y="406"/>
                      </a:lnTo>
                      <a:lnTo>
                        <a:pt x="315" y="391"/>
                      </a:lnTo>
                      <a:lnTo>
                        <a:pt x="323" y="348"/>
                      </a:lnTo>
                      <a:lnTo>
                        <a:pt x="340" y="322"/>
                      </a:lnTo>
                      <a:lnTo>
                        <a:pt x="350" y="305"/>
                      </a:lnTo>
                      <a:lnTo>
                        <a:pt x="354" y="286"/>
                      </a:lnTo>
                      <a:lnTo>
                        <a:pt x="344" y="245"/>
                      </a:lnTo>
                      <a:lnTo>
                        <a:pt x="337" y="221"/>
                      </a:lnTo>
                      <a:lnTo>
                        <a:pt x="346" y="193"/>
                      </a:lnTo>
                      <a:lnTo>
                        <a:pt x="364" y="168"/>
                      </a:lnTo>
                      <a:lnTo>
                        <a:pt x="377" y="146"/>
                      </a:lnTo>
                      <a:lnTo>
                        <a:pt x="368" y="94"/>
                      </a:lnTo>
                      <a:lnTo>
                        <a:pt x="347" y="51"/>
                      </a:lnTo>
                      <a:lnTo>
                        <a:pt x="295" y="16"/>
                      </a:lnTo>
                      <a:lnTo>
                        <a:pt x="241" y="0"/>
                      </a:lnTo>
                      <a:lnTo>
                        <a:pt x="186" y="6"/>
                      </a:lnTo>
                      <a:lnTo>
                        <a:pt x="125" y="32"/>
                      </a:lnTo>
                      <a:lnTo>
                        <a:pt x="106" y="59"/>
                      </a:lnTo>
                      <a:lnTo>
                        <a:pt x="97" y="85"/>
                      </a:lnTo>
                      <a:lnTo>
                        <a:pt x="89" y="122"/>
                      </a:lnTo>
                      <a:lnTo>
                        <a:pt x="82" y="140"/>
                      </a:lnTo>
                      <a:lnTo>
                        <a:pt x="41" y="170"/>
                      </a:lnTo>
                      <a:lnTo>
                        <a:pt x="23" y="189"/>
                      </a:lnTo>
                      <a:lnTo>
                        <a:pt x="12" y="20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648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765" name="Group 26"/>
                <p:cNvGrpSpPr/>
                <p:nvPr/>
              </p:nvGrpSpPr>
              <p:grpSpPr>
                <a:xfrm>
                  <a:off x="6380280" y="662760"/>
                  <a:ext cx="271080" cy="239400"/>
                  <a:chOff x="6380280" y="662760"/>
                  <a:chExt cx="271080" cy="239400"/>
                </a:xfrm>
              </p:grpSpPr>
              <p:grpSp>
                <p:nvGrpSpPr>
                  <p:cNvPr id="766" name="Group 27"/>
                  <p:cNvGrpSpPr/>
                  <p:nvPr/>
                </p:nvGrpSpPr>
                <p:grpSpPr>
                  <a:xfrm>
                    <a:off x="6380280" y="662760"/>
                    <a:ext cx="271080" cy="239400"/>
                    <a:chOff x="6380280" y="662760"/>
                    <a:chExt cx="271080" cy="239400"/>
                  </a:xfrm>
                </p:grpSpPr>
                <p:sp>
                  <p:nvSpPr>
                    <p:cNvPr id="767" name="CustomShape 28"/>
                    <p:cNvSpPr/>
                    <p:nvPr/>
                  </p:nvSpPr>
                  <p:spPr>
                    <a:xfrm flipH="1">
                      <a:off x="6570000" y="689040"/>
                      <a:ext cx="81360" cy="213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" h="367">
                          <a:moveTo>
                            <a:pt x="3" y="367"/>
                          </a:moveTo>
                          <a:lnTo>
                            <a:pt x="14" y="332"/>
                          </a:lnTo>
                          <a:lnTo>
                            <a:pt x="21" y="307"/>
                          </a:lnTo>
                          <a:lnTo>
                            <a:pt x="18" y="262"/>
                          </a:lnTo>
                          <a:lnTo>
                            <a:pt x="7" y="223"/>
                          </a:lnTo>
                          <a:lnTo>
                            <a:pt x="0" y="177"/>
                          </a:lnTo>
                          <a:lnTo>
                            <a:pt x="3" y="140"/>
                          </a:lnTo>
                          <a:lnTo>
                            <a:pt x="20" y="102"/>
                          </a:lnTo>
                          <a:lnTo>
                            <a:pt x="38" y="76"/>
                          </a:lnTo>
                          <a:lnTo>
                            <a:pt x="64" y="53"/>
                          </a:lnTo>
                          <a:lnTo>
                            <a:pt x="88" y="41"/>
                          </a:lnTo>
                          <a:lnTo>
                            <a:pt x="74" y="40"/>
                          </a:lnTo>
                          <a:lnTo>
                            <a:pt x="65" y="35"/>
                          </a:lnTo>
                          <a:lnTo>
                            <a:pt x="59" y="26"/>
                          </a:lnTo>
                          <a:lnTo>
                            <a:pt x="54" y="10"/>
                          </a:lnTo>
                          <a:lnTo>
                            <a:pt x="57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68" name="CustomShape 29"/>
                    <p:cNvSpPr/>
                    <p:nvPr/>
                  </p:nvSpPr>
                  <p:spPr>
                    <a:xfrm flipH="1">
                      <a:off x="6441840" y="724320"/>
                      <a:ext cx="94320" cy="29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" h="52">
                          <a:moveTo>
                            <a:pt x="0" y="27"/>
                          </a:moveTo>
                          <a:lnTo>
                            <a:pt x="20" y="42"/>
                          </a:lnTo>
                          <a:lnTo>
                            <a:pt x="39" y="50"/>
                          </a:lnTo>
                          <a:lnTo>
                            <a:pt x="62" y="52"/>
                          </a:lnTo>
                          <a:lnTo>
                            <a:pt x="78" y="50"/>
                          </a:lnTo>
                          <a:lnTo>
                            <a:pt x="93" y="45"/>
                          </a:lnTo>
                          <a:lnTo>
                            <a:pt x="103" y="30"/>
                          </a:lnTo>
                          <a:lnTo>
                            <a:pt x="103" y="12"/>
                          </a:lnTo>
                          <a:lnTo>
                            <a:pt x="91" y="3"/>
                          </a:lnTo>
                          <a:lnTo>
                            <a:pt x="77" y="0"/>
                          </a:lnTo>
                          <a:lnTo>
                            <a:pt x="58" y="6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69" name="CustomShape 30"/>
                    <p:cNvSpPr/>
                    <p:nvPr/>
                  </p:nvSpPr>
                  <p:spPr>
                    <a:xfrm flipH="1">
                      <a:off x="6517800" y="792360"/>
                      <a:ext cx="42480" cy="43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" h="77">
                          <a:moveTo>
                            <a:pt x="47" y="0"/>
                          </a:moveTo>
                          <a:lnTo>
                            <a:pt x="28" y="10"/>
                          </a:lnTo>
                          <a:lnTo>
                            <a:pt x="13" y="28"/>
                          </a:lnTo>
                          <a:lnTo>
                            <a:pt x="3" y="53"/>
                          </a:lnTo>
                          <a:lnTo>
                            <a:pt x="0" y="77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70" name="CustomShape 31"/>
                    <p:cNvSpPr/>
                    <p:nvPr/>
                  </p:nvSpPr>
                  <p:spPr>
                    <a:xfrm flipH="1">
                      <a:off x="6427800" y="682200"/>
                      <a:ext cx="34920" cy="34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" h="59">
                          <a:moveTo>
                            <a:pt x="0" y="0"/>
                          </a:moveTo>
                          <a:lnTo>
                            <a:pt x="18" y="59"/>
                          </a:lnTo>
                          <a:lnTo>
                            <a:pt x="20" y="45"/>
                          </a:lnTo>
                          <a:lnTo>
                            <a:pt x="27" y="36"/>
                          </a:lnTo>
                          <a:lnTo>
                            <a:pt x="38" y="37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71" name="CustomShape 32"/>
                    <p:cNvSpPr/>
                    <p:nvPr/>
                  </p:nvSpPr>
                  <p:spPr>
                    <a:xfrm flipH="1">
                      <a:off x="6420600" y="710280"/>
                      <a:ext cx="16200" cy="1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" h="22">
                          <a:moveTo>
                            <a:pt x="7" y="19"/>
                          </a:moveTo>
                          <a:lnTo>
                            <a:pt x="3" y="15"/>
                          </a:lnTo>
                          <a:lnTo>
                            <a:pt x="0" y="10"/>
                          </a:lnTo>
                          <a:lnTo>
                            <a:pt x="0" y="5"/>
                          </a:lnTo>
                          <a:lnTo>
                            <a:pt x="4" y="0"/>
                          </a:lnTo>
                          <a:lnTo>
                            <a:pt x="8" y="0"/>
                          </a:lnTo>
                          <a:lnTo>
                            <a:pt x="13" y="3"/>
                          </a:lnTo>
                          <a:lnTo>
                            <a:pt x="15" y="7"/>
                          </a:lnTo>
                          <a:lnTo>
                            <a:pt x="15" y="13"/>
                          </a:lnTo>
                          <a:lnTo>
                            <a:pt x="17" y="19"/>
                          </a:lnTo>
                          <a:lnTo>
                            <a:pt x="18" y="22"/>
                          </a:lnTo>
                          <a:lnTo>
                            <a:pt x="13" y="21"/>
                          </a:lnTo>
                          <a:lnTo>
                            <a:pt x="7" y="19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72" name="CustomShape 33"/>
                    <p:cNvSpPr/>
                    <p:nvPr/>
                  </p:nvSpPr>
                  <p:spPr>
                    <a:xfrm flipH="1">
                      <a:off x="6380280" y="662760"/>
                      <a:ext cx="46080" cy="60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" h="103">
                          <a:moveTo>
                            <a:pt x="50" y="103"/>
                          </a:moveTo>
                          <a:lnTo>
                            <a:pt x="49" y="71"/>
                          </a:lnTo>
                          <a:lnTo>
                            <a:pt x="40" y="43"/>
                          </a:lnTo>
                          <a:lnTo>
                            <a:pt x="21" y="34"/>
                          </a:lnTo>
                          <a:lnTo>
                            <a:pt x="2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773" name="CustomShape 34"/>
                    <p:cNvSpPr/>
                    <p:nvPr/>
                  </p:nvSpPr>
                  <p:spPr>
                    <a:xfrm flipH="1">
                      <a:off x="6426000" y="748800"/>
                      <a:ext cx="60840" cy="55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" h="97">
                          <a:moveTo>
                            <a:pt x="35" y="93"/>
                          </a:moveTo>
                          <a:lnTo>
                            <a:pt x="21" y="97"/>
                          </a:lnTo>
                          <a:lnTo>
                            <a:pt x="8" y="96"/>
                          </a:lnTo>
                          <a:lnTo>
                            <a:pt x="0" y="84"/>
                          </a:lnTo>
                          <a:lnTo>
                            <a:pt x="1" y="65"/>
                          </a:lnTo>
                          <a:lnTo>
                            <a:pt x="12" y="52"/>
                          </a:lnTo>
                          <a:lnTo>
                            <a:pt x="33" y="40"/>
                          </a:lnTo>
                          <a:lnTo>
                            <a:pt x="49" y="27"/>
                          </a:lnTo>
                          <a:lnTo>
                            <a:pt x="60" y="18"/>
                          </a:lnTo>
                          <a:lnTo>
                            <a:pt x="67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4" name="Line 35"/>
                  <p:cNvSpPr/>
                  <p:nvPr/>
                </p:nvSpPr>
                <p:spPr>
                  <a:xfrm flipV="1">
                    <a:off x="6473160" y="809640"/>
                    <a:ext cx="68760" cy="4032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sp>
            <p:nvSpPr>
              <p:cNvPr id="775" name="CustomShape 36"/>
              <p:cNvSpPr/>
              <p:nvPr/>
            </p:nvSpPr>
            <p:spPr>
              <a:xfrm flipH="1">
                <a:off x="6277320" y="512280"/>
                <a:ext cx="37692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6">
                    <a:moveTo>
                      <a:pt x="14" y="326"/>
                    </a:moveTo>
                    <a:lnTo>
                      <a:pt x="41" y="309"/>
                    </a:lnTo>
                    <a:lnTo>
                      <a:pt x="56" y="285"/>
                    </a:lnTo>
                    <a:lnTo>
                      <a:pt x="65" y="251"/>
                    </a:lnTo>
                    <a:lnTo>
                      <a:pt x="71" y="220"/>
                    </a:lnTo>
                    <a:lnTo>
                      <a:pt x="81" y="198"/>
                    </a:lnTo>
                    <a:lnTo>
                      <a:pt x="97" y="183"/>
                    </a:lnTo>
                    <a:lnTo>
                      <a:pt x="115" y="176"/>
                    </a:lnTo>
                    <a:lnTo>
                      <a:pt x="132" y="180"/>
                    </a:lnTo>
                    <a:lnTo>
                      <a:pt x="148" y="196"/>
                    </a:lnTo>
                    <a:lnTo>
                      <a:pt x="157" y="222"/>
                    </a:lnTo>
                    <a:lnTo>
                      <a:pt x="151" y="253"/>
                    </a:lnTo>
                    <a:lnTo>
                      <a:pt x="137" y="294"/>
                    </a:lnTo>
                    <a:lnTo>
                      <a:pt x="169" y="304"/>
                    </a:lnTo>
                    <a:lnTo>
                      <a:pt x="172" y="285"/>
                    </a:lnTo>
                    <a:lnTo>
                      <a:pt x="189" y="267"/>
                    </a:lnTo>
                    <a:lnTo>
                      <a:pt x="201" y="247"/>
                    </a:lnTo>
                    <a:lnTo>
                      <a:pt x="208" y="229"/>
                    </a:lnTo>
                    <a:lnTo>
                      <a:pt x="212" y="211"/>
                    </a:lnTo>
                    <a:lnTo>
                      <a:pt x="223" y="220"/>
                    </a:lnTo>
                    <a:lnTo>
                      <a:pt x="237" y="225"/>
                    </a:lnTo>
                    <a:lnTo>
                      <a:pt x="249" y="227"/>
                    </a:lnTo>
                    <a:lnTo>
                      <a:pt x="261" y="225"/>
                    </a:lnTo>
                    <a:lnTo>
                      <a:pt x="272" y="222"/>
                    </a:lnTo>
                    <a:lnTo>
                      <a:pt x="281" y="239"/>
                    </a:lnTo>
                    <a:lnTo>
                      <a:pt x="294" y="261"/>
                    </a:lnTo>
                    <a:lnTo>
                      <a:pt x="313" y="281"/>
                    </a:lnTo>
                    <a:lnTo>
                      <a:pt x="328" y="292"/>
                    </a:lnTo>
                    <a:lnTo>
                      <a:pt x="348" y="303"/>
                    </a:lnTo>
                    <a:lnTo>
                      <a:pt x="370" y="306"/>
                    </a:lnTo>
                    <a:lnTo>
                      <a:pt x="388" y="298"/>
                    </a:lnTo>
                    <a:lnTo>
                      <a:pt x="402" y="278"/>
                    </a:lnTo>
                    <a:lnTo>
                      <a:pt x="405" y="254"/>
                    </a:lnTo>
                    <a:lnTo>
                      <a:pt x="400" y="233"/>
                    </a:lnTo>
                    <a:lnTo>
                      <a:pt x="390" y="204"/>
                    </a:lnTo>
                    <a:lnTo>
                      <a:pt x="383" y="177"/>
                    </a:lnTo>
                    <a:lnTo>
                      <a:pt x="376" y="160"/>
                    </a:lnTo>
                    <a:lnTo>
                      <a:pt x="357" y="137"/>
                    </a:lnTo>
                    <a:lnTo>
                      <a:pt x="340" y="130"/>
                    </a:lnTo>
                    <a:lnTo>
                      <a:pt x="322" y="126"/>
                    </a:lnTo>
                    <a:lnTo>
                      <a:pt x="310" y="129"/>
                    </a:lnTo>
                    <a:lnTo>
                      <a:pt x="296" y="95"/>
                    </a:lnTo>
                    <a:lnTo>
                      <a:pt x="275" y="67"/>
                    </a:lnTo>
                    <a:lnTo>
                      <a:pt x="240" y="37"/>
                    </a:lnTo>
                    <a:lnTo>
                      <a:pt x="194" y="13"/>
                    </a:lnTo>
                    <a:lnTo>
                      <a:pt x="149" y="0"/>
                    </a:lnTo>
                    <a:lnTo>
                      <a:pt x="116" y="6"/>
                    </a:lnTo>
                    <a:lnTo>
                      <a:pt x="109" y="19"/>
                    </a:lnTo>
                    <a:lnTo>
                      <a:pt x="101" y="33"/>
                    </a:lnTo>
                    <a:lnTo>
                      <a:pt x="84" y="46"/>
                    </a:lnTo>
                    <a:lnTo>
                      <a:pt x="63" y="59"/>
                    </a:lnTo>
                    <a:lnTo>
                      <a:pt x="47" y="71"/>
                    </a:lnTo>
                    <a:lnTo>
                      <a:pt x="35" y="84"/>
                    </a:lnTo>
                    <a:lnTo>
                      <a:pt x="24" y="106"/>
                    </a:lnTo>
                    <a:lnTo>
                      <a:pt x="16" y="129"/>
                    </a:lnTo>
                    <a:lnTo>
                      <a:pt x="14" y="152"/>
                    </a:lnTo>
                    <a:lnTo>
                      <a:pt x="8" y="180"/>
                    </a:lnTo>
                    <a:lnTo>
                      <a:pt x="2" y="211"/>
                    </a:lnTo>
                    <a:lnTo>
                      <a:pt x="0" y="248"/>
                    </a:lnTo>
                    <a:lnTo>
                      <a:pt x="1" y="276"/>
                    </a:lnTo>
                    <a:lnTo>
                      <a:pt x="6" y="304"/>
                    </a:lnTo>
                    <a:lnTo>
                      <a:pt x="14" y="326"/>
                    </a:lnTo>
                    <a:close/>
                  </a:path>
                </a:pathLst>
              </a:custGeom>
              <a:solidFill>
                <a:srgbClr val="A0A0A0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6" name="Group 37"/>
            <p:cNvGrpSpPr/>
            <p:nvPr/>
          </p:nvGrpSpPr>
          <p:grpSpPr>
            <a:xfrm>
              <a:off x="7251480" y="1965600"/>
              <a:ext cx="700200" cy="167760"/>
              <a:chOff x="7251480" y="1965600"/>
              <a:chExt cx="700200" cy="167760"/>
            </a:xfrm>
          </p:grpSpPr>
          <p:sp>
            <p:nvSpPr>
              <p:cNvPr id="777" name="CustomShape 38"/>
              <p:cNvSpPr/>
              <p:nvPr/>
            </p:nvSpPr>
            <p:spPr>
              <a:xfrm flipH="1">
                <a:off x="7260480" y="1965600"/>
                <a:ext cx="69084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21">
                    <a:moveTo>
                      <a:pt x="355" y="0"/>
                    </a:moveTo>
                    <a:lnTo>
                      <a:pt x="403" y="9"/>
                    </a:lnTo>
                    <a:lnTo>
                      <a:pt x="442" y="26"/>
                    </a:lnTo>
                    <a:lnTo>
                      <a:pt x="483" y="49"/>
                    </a:lnTo>
                    <a:lnTo>
                      <a:pt x="543" y="71"/>
                    </a:lnTo>
                    <a:lnTo>
                      <a:pt x="585" y="71"/>
                    </a:lnTo>
                    <a:lnTo>
                      <a:pt x="642" y="87"/>
                    </a:lnTo>
                    <a:lnTo>
                      <a:pt x="690" y="105"/>
                    </a:lnTo>
                    <a:lnTo>
                      <a:pt x="741" y="130"/>
                    </a:lnTo>
                    <a:lnTo>
                      <a:pt x="744" y="161"/>
                    </a:lnTo>
                    <a:lnTo>
                      <a:pt x="723" y="193"/>
                    </a:lnTo>
                    <a:lnTo>
                      <a:pt x="680" y="215"/>
                    </a:lnTo>
                    <a:lnTo>
                      <a:pt x="626" y="220"/>
                    </a:lnTo>
                    <a:lnTo>
                      <a:pt x="444" y="221"/>
                    </a:lnTo>
                    <a:lnTo>
                      <a:pt x="376" y="215"/>
                    </a:lnTo>
                    <a:lnTo>
                      <a:pt x="309" y="208"/>
                    </a:lnTo>
                    <a:lnTo>
                      <a:pt x="247" y="186"/>
                    </a:lnTo>
                    <a:lnTo>
                      <a:pt x="211" y="176"/>
                    </a:lnTo>
                    <a:lnTo>
                      <a:pt x="211" y="204"/>
                    </a:lnTo>
                    <a:lnTo>
                      <a:pt x="44" y="205"/>
                    </a:lnTo>
                    <a:lnTo>
                      <a:pt x="19" y="177"/>
                    </a:lnTo>
                    <a:lnTo>
                      <a:pt x="3" y="130"/>
                    </a:lnTo>
                    <a:lnTo>
                      <a:pt x="0" y="94"/>
                    </a:lnTo>
                    <a:lnTo>
                      <a:pt x="3" y="44"/>
                    </a:lnTo>
                    <a:lnTo>
                      <a:pt x="9" y="7"/>
                    </a:lnTo>
                    <a:lnTo>
                      <a:pt x="49" y="7"/>
                    </a:lnTo>
                    <a:lnTo>
                      <a:pt x="101" y="31"/>
                    </a:lnTo>
                    <a:lnTo>
                      <a:pt x="156" y="53"/>
                    </a:lnTo>
                    <a:lnTo>
                      <a:pt x="196" y="55"/>
                    </a:lnTo>
                    <a:lnTo>
                      <a:pt x="239" y="44"/>
                    </a:lnTo>
                    <a:lnTo>
                      <a:pt x="288" y="31"/>
                    </a:lnTo>
                    <a:lnTo>
                      <a:pt x="378" y="4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606060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39"/>
              <p:cNvSpPr/>
              <p:nvPr/>
            </p:nvSpPr>
            <p:spPr>
              <a:xfrm flipH="1">
                <a:off x="7251120" y="2005920"/>
                <a:ext cx="69084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20">
                    <a:moveTo>
                      <a:pt x="355" y="0"/>
                    </a:moveTo>
                    <a:lnTo>
                      <a:pt x="403" y="9"/>
                    </a:lnTo>
                    <a:lnTo>
                      <a:pt x="442" y="27"/>
                    </a:lnTo>
                    <a:lnTo>
                      <a:pt x="483" y="49"/>
                    </a:lnTo>
                    <a:lnTo>
                      <a:pt x="543" y="71"/>
                    </a:lnTo>
                    <a:lnTo>
                      <a:pt x="584" y="71"/>
                    </a:lnTo>
                    <a:lnTo>
                      <a:pt x="643" y="87"/>
                    </a:lnTo>
                    <a:lnTo>
                      <a:pt x="691" y="105"/>
                    </a:lnTo>
                    <a:lnTo>
                      <a:pt x="741" y="130"/>
                    </a:lnTo>
                    <a:lnTo>
                      <a:pt x="745" y="160"/>
                    </a:lnTo>
                    <a:lnTo>
                      <a:pt x="723" y="192"/>
                    </a:lnTo>
                    <a:lnTo>
                      <a:pt x="680" y="213"/>
                    </a:lnTo>
                    <a:lnTo>
                      <a:pt x="626" y="219"/>
                    </a:lnTo>
                    <a:lnTo>
                      <a:pt x="444" y="220"/>
                    </a:lnTo>
                    <a:lnTo>
                      <a:pt x="375" y="214"/>
                    </a:lnTo>
                    <a:lnTo>
                      <a:pt x="310" y="205"/>
                    </a:lnTo>
                    <a:lnTo>
                      <a:pt x="248" y="185"/>
                    </a:lnTo>
                    <a:lnTo>
                      <a:pt x="211" y="174"/>
                    </a:lnTo>
                    <a:lnTo>
                      <a:pt x="211" y="201"/>
                    </a:lnTo>
                    <a:lnTo>
                      <a:pt x="45" y="202"/>
                    </a:lnTo>
                    <a:lnTo>
                      <a:pt x="19" y="176"/>
                    </a:lnTo>
                    <a:lnTo>
                      <a:pt x="4" y="130"/>
                    </a:lnTo>
                    <a:lnTo>
                      <a:pt x="0" y="95"/>
                    </a:lnTo>
                    <a:lnTo>
                      <a:pt x="4" y="45"/>
                    </a:lnTo>
                    <a:lnTo>
                      <a:pt x="10" y="8"/>
                    </a:lnTo>
                    <a:lnTo>
                      <a:pt x="49" y="8"/>
                    </a:lnTo>
                    <a:lnTo>
                      <a:pt x="101" y="31"/>
                    </a:lnTo>
                    <a:lnTo>
                      <a:pt x="156" y="53"/>
                    </a:lnTo>
                    <a:lnTo>
                      <a:pt x="196" y="55"/>
                    </a:lnTo>
                    <a:lnTo>
                      <a:pt x="239" y="45"/>
                    </a:lnTo>
                    <a:lnTo>
                      <a:pt x="289" y="31"/>
                    </a:lnTo>
                    <a:lnTo>
                      <a:pt x="378" y="48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9" name="Group 40"/>
            <p:cNvGrpSpPr/>
            <p:nvPr/>
          </p:nvGrpSpPr>
          <p:grpSpPr>
            <a:xfrm>
              <a:off x="7602840" y="470160"/>
              <a:ext cx="549720" cy="1578960"/>
              <a:chOff x="7602840" y="470160"/>
              <a:chExt cx="549720" cy="1578960"/>
            </a:xfrm>
          </p:grpSpPr>
          <p:sp>
            <p:nvSpPr>
              <p:cNvPr id="780" name="CustomShape 41"/>
              <p:cNvSpPr/>
              <p:nvPr/>
            </p:nvSpPr>
            <p:spPr>
              <a:xfrm flipH="1">
                <a:off x="7602480" y="470160"/>
                <a:ext cx="549720" cy="157896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708">
                    <a:moveTo>
                      <a:pt x="168" y="0"/>
                    </a:moveTo>
                    <a:lnTo>
                      <a:pt x="230" y="115"/>
                    </a:lnTo>
                    <a:lnTo>
                      <a:pt x="278" y="221"/>
                    </a:lnTo>
                    <a:lnTo>
                      <a:pt x="299" y="299"/>
                    </a:lnTo>
                    <a:lnTo>
                      <a:pt x="423" y="636"/>
                    </a:lnTo>
                    <a:lnTo>
                      <a:pt x="473" y="838"/>
                    </a:lnTo>
                    <a:lnTo>
                      <a:pt x="480" y="1031"/>
                    </a:lnTo>
                    <a:lnTo>
                      <a:pt x="487" y="1305"/>
                    </a:lnTo>
                    <a:lnTo>
                      <a:pt x="494" y="1457"/>
                    </a:lnTo>
                    <a:lnTo>
                      <a:pt x="518" y="1575"/>
                    </a:lnTo>
                    <a:lnTo>
                      <a:pt x="531" y="1676"/>
                    </a:lnTo>
                    <a:lnTo>
                      <a:pt x="529" y="1774"/>
                    </a:lnTo>
                    <a:lnTo>
                      <a:pt x="510" y="1845"/>
                    </a:lnTo>
                    <a:lnTo>
                      <a:pt x="501" y="1932"/>
                    </a:lnTo>
                    <a:lnTo>
                      <a:pt x="508" y="2072"/>
                    </a:lnTo>
                    <a:lnTo>
                      <a:pt x="511" y="2313"/>
                    </a:lnTo>
                    <a:lnTo>
                      <a:pt x="522" y="2426"/>
                    </a:lnTo>
                    <a:lnTo>
                      <a:pt x="551" y="2531"/>
                    </a:lnTo>
                    <a:lnTo>
                      <a:pt x="592" y="2637"/>
                    </a:lnTo>
                    <a:lnTo>
                      <a:pt x="515" y="2673"/>
                    </a:lnTo>
                    <a:lnTo>
                      <a:pt x="430" y="2708"/>
                    </a:lnTo>
                    <a:lnTo>
                      <a:pt x="368" y="2699"/>
                    </a:lnTo>
                    <a:lnTo>
                      <a:pt x="242" y="2664"/>
                    </a:lnTo>
                    <a:lnTo>
                      <a:pt x="226" y="2535"/>
                    </a:lnTo>
                    <a:lnTo>
                      <a:pt x="216" y="2425"/>
                    </a:lnTo>
                    <a:lnTo>
                      <a:pt x="223" y="2348"/>
                    </a:lnTo>
                    <a:lnTo>
                      <a:pt x="232" y="2242"/>
                    </a:lnTo>
                    <a:lnTo>
                      <a:pt x="223" y="2144"/>
                    </a:lnTo>
                    <a:lnTo>
                      <a:pt x="195" y="2047"/>
                    </a:lnTo>
                    <a:lnTo>
                      <a:pt x="175" y="1976"/>
                    </a:lnTo>
                    <a:lnTo>
                      <a:pt x="168" y="1861"/>
                    </a:lnTo>
                    <a:lnTo>
                      <a:pt x="154" y="1800"/>
                    </a:lnTo>
                    <a:lnTo>
                      <a:pt x="140" y="1579"/>
                    </a:lnTo>
                    <a:lnTo>
                      <a:pt x="119" y="1403"/>
                    </a:lnTo>
                    <a:lnTo>
                      <a:pt x="105" y="1269"/>
                    </a:lnTo>
                    <a:lnTo>
                      <a:pt x="83" y="1216"/>
                    </a:lnTo>
                    <a:lnTo>
                      <a:pt x="61" y="1071"/>
                    </a:lnTo>
                    <a:lnTo>
                      <a:pt x="46" y="902"/>
                    </a:lnTo>
                    <a:lnTo>
                      <a:pt x="52" y="750"/>
                    </a:lnTo>
                    <a:lnTo>
                      <a:pt x="47" y="652"/>
                    </a:lnTo>
                    <a:lnTo>
                      <a:pt x="27" y="528"/>
                    </a:lnTo>
                    <a:lnTo>
                      <a:pt x="20" y="413"/>
                    </a:lnTo>
                    <a:lnTo>
                      <a:pt x="11" y="276"/>
                    </a:lnTo>
                    <a:lnTo>
                      <a:pt x="0" y="159"/>
                    </a:lnTo>
                    <a:lnTo>
                      <a:pt x="17" y="94"/>
                    </a:lnTo>
                    <a:lnTo>
                      <a:pt x="48" y="49"/>
                    </a:lnTo>
                    <a:lnTo>
                      <a:pt x="100" y="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FF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42"/>
              <p:cNvSpPr/>
              <p:nvPr/>
            </p:nvSpPr>
            <p:spPr>
              <a:xfrm flipH="1">
                <a:off x="7947000" y="907920"/>
                <a:ext cx="135360" cy="65268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20">
                    <a:moveTo>
                      <a:pt x="113" y="1120"/>
                    </a:moveTo>
                    <a:lnTo>
                      <a:pt x="113" y="971"/>
                    </a:lnTo>
                    <a:lnTo>
                      <a:pt x="133" y="891"/>
                    </a:lnTo>
                    <a:lnTo>
                      <a:pt x="147" y="820"/>
                    </a:lnTo>
                    <a:lnTo>
                      <a:pt x="113" y="742"/>
                    </a:lnTo>
                    <a:lnTo>
                      <a:pt x="113" y="707"/>
                    </a:lnTo>
                    <a:lnTo>
                      <a:pt x="99" y="645"/>
                    </a:lnTo>
                    <a:lnTo>
                      <a:pt x="78" y="590"/>
                    </a:lnTo>
                    <a:lnTo>
                      <a:pt x="85" y="510"/>
                    </a:lnTo>
                    <a:lnTo>
                      <a:pt x="57" y="466"/>
                    </a:lnTo>
                    <a:lnTo>
                      <a:pt x="43" y="386"/>
                    </a:lnTo>
                    <a:lnTo>
                      <a:pt x="43" y="299"/>
                    </a:lnTo>
                    <a:lnTo>
                      <a:pt x="36" y="211"/>
                    </a:lnTo>
                    <a:lnTo>
                      <a:pt x="14" y="122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82" name="Group 43"/>
            <p:cNvGrpSpPr/>
            <p:nvPr/>
          </p:nvGrpSpPr>
          <p:grpSpPr>
            <a:xfrm>
              <a:off x="6634800" y="380880"/>
              <a:ext cx="1408680" cy="859680"/>
              <a:chOff x="6634800" y="380880"/>
              <a:chExt cx="1408680" cy="859680"/>
            </a:xfrm>
          </p:grpSpPr>
          <p:sp>
            <p:nvSpPr>
              <p:cNvPr id="783" name="CustomShape 44"/>
              <p:cNvSpPr/>
              <p:nvPr/>
            </p:nvSpPr>
            <p:spPr>
              <a:xfrm flipH="1">
                <a:off x="6671520" y="943200"/>
                <a:ext cx="518040" cy="22896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1">
                    <a:moveTo>
                      <a:pt x="473" y="0"/>
                    </a:moveTo>
                    <a:lnTo>
                      <a:pt x="550" y="69"/>
                    </a:lnTo>
                    <a:lnTo>
                      <a:pt x="557" y="104"/>
                    </a:lnTo>
                    <a:lnTo>
                      <a:pt x="552" y="157"/>
                    </a:lnTo>
                    <a:lnTo>
                      <a:pt x="538" y="202"/>
                    </a:lnTo>
                    <a:lnTo>
                      <a:pt x="515" y="243"/>
                    </a:lnTo>
                    <a:lnTo>
                      <a:pt x="472" y="286"/>
                    </a:lnTo>
                    <a:lnTo>
                      <a:pt x="414" y="324"/>
                    </a:lnTo>
                    <a:lnTo>
                      <a:pt x="343" y="361"/>
                    </a:lnTo>
                    <a:lnTo>
                      <a:pt x="272" y="385"/>
                    </a:lnTo>
                    <a:lnTo>
                      <a:pt x="195" y="391"/>
                    </a:lnTo>
                    <a:lnTo>
                      <a:pt x="133" y="386"/>
                    </a:lnTo>
                    <a:lnTo>
                      <a:pt x="69" y="351"/>
                    </a:lnTo>
                    <a:lnTo>
                      <a:pt x="0" y="308"/>
                    </a:lnTo>
                    <a:lnTo>
                      <a:pt x="98" y="333"/>
                    </a:lnTo>
                    <a:lnTo>
                      <a:pt x="202" y="342"/>
                    </a:lnTo>
                    <a:lnTo>
                      <a:pt x="279" y="308"/>
                    </a:lnTo>
                    <a:lnTo>
                      <a:pt x="370" y="255"/>
                    </a:lnTo>
                    <a:lnTo>
                      <a:pt x="432" y="17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000080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45"/>
              <p:cNvSpPr/>
              <p:nvPr/>
            </p:nvSpPr>
            <p:spPr>
              <a:xfrm flipH="1">
                <a:off x="6634800" y="943200"/>
                <a:ext cx="2188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98">
                    <a:moveTo>
                      <a:pt x="183" y="7"/>
                    </a:moveTo>
                    <a:lnTo>
                      <a:pt x="222" y="0"/>
                    </a:lnTo>
                    <a:lnTo>
                      <a:pt x="234" y="16"/>
                    </a:lnTo>
                    <a:lnTo>
                      <a:pt x="237" y="45"/>
                    </a:lnTo>
                    <a:lnTo>
                      <a:pt x="227" y="85"/>
                    </a:lnTo>
                    <a:lnTo>
                      <a:pt x="202" y="104"/>
                    </a:lnTo>
                    <a:lnTo>
                      <a:pt x="174" y="109"/>
                    </a:lnTo>
                    <a:lnTo>
                      <a:pt x="146" y="193"/>
                    </a:lnTo>
                    <a:lnTo>
                      <a:pt x="82" y="248"/>
                    </a:lnTo>
                    <a:lnTo>
                      <a:pt x="40" y="280"/>
                    </a:lnTo>
                    <a:lnTo>
                      <a:pt x="0" y="298"/>
                    </a:lnTo>
                    <a:lnTo>
                      <a:pt x="48" y="227"/>
                    </a:lnTo>
                    <a:lnTo>
                      <a:pt x="79" y="187"/>
                    </a:lnTo>
                    <a:lnTo>
                      <a:pt x="106" y="137"/>
                    </a:lnTo>
                    <a:lnTo>
                      <a:pt x="149" y="70"/>
                    </a:lnTo>
                    <a:lnTo>
                      <a:pt x="162" y="57"/>
                    </a:lnTo>
                    <a:lnTo>
                      <a:pt x="168" y="39"/>
                    </a:lnTo>
                    <a:lnTo>
                      <a:pt x="171" y="25"/>
                    </a:lnTo>
                    <a:lnTo>
                      <a:pt x="183" y="7"/>
                    </a:lnTo>
                    <a:close/>
                  </a:path>
                </a:pathLst>
              </a:custGeom>
              <a:solidFill>
                <a:srgbClr val="FF0000"/>
              </a:soli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785" name="Group 46"/>
              <p:cNvGrpSpPr/>
              <p:nvPr/>
            </p:nvGrpSpPr>
            <p:grpSpPr>
              <a:xfrm>
                <a:off x="6648120" y="380880"/>
                <a:ext cx="1395360" cy="859680"/>
                <a:chOff x="6648120" y="380880"/>
                <a:chExt cx="1395360" cy="859680"/>
              </a:xfrm>
            </p:grpSpPr>
            <p:grpSp>
              <p:nvGrpSpPr>
                <p:cNvPr id="786" name="Group 47"/>
                <p:cNvGrpSpPr/>
                <p:nvPr/>
              </p:nvGrpSpPr>
              <p:grpSpPr>
                <a:xfrm>
                  <a:off x="6648120" y="380880"/>
                  <a:ext cx="1395360" cy="859680"/>
                  <a:chOff x="6648120" y="380880"/>
                  <a:chExt cx="1395360" cy="859680"/>
                </a:xfrm>
              </p:grpSpPr>
              <p:grpSp>
                <p:nvGrpSpPr>
                  <p:cNvPr id="787" name="Group 48"/>
                  <p:cNvGrpSpPr/>
                  <p:nvPr/>
                </p:nvGrpSpPr>
                <p:grpSpPr>
                  <a:xfrm>
                    <a:off x="6648120" y="380880"/>
                    <a:ext cx="1395360" cy="859680"/>
                    <a:chOff x="6648120" y="380880"/>
                    <a:chExt cx="1395360" cy="859680"/>
                  </a:xfrm>
                </p:grpSpPr>
                <p:grpSp>
                  <p:nvGrpSpPr>
                    <p:cNvPr id="788" name="Group 49"/>
                    <p:cNvGrpSpPr/>
                    <p:nvPr/>
                  </p:nvGrpSpPr>
                  <p:grpSpPr>
                    <a:xfrm>
                      <a:off x="7571160" y="380880"/>
                      <a:ext cx="230040" cy="255240"/>
                      <a:chOff x="7571160" y="380880"/>
                      <a:chExt cx="230040" cy="255240"/>
                    </a:xfrm>
                  </p:grpSpPr>
                  <p:sp>
                    <p:nvSpPr>
                      <p:cNvPr id="789" name="CustomShape 50"/>
                      <p:cNvSpPr/>
                      <p:nvPr/>
                    </p:nvSpPr>
                    <p:spPr>
                      <a:xfrm flipH="1">
                        <a:off x="7570800" y="380880"/>
                        <a:ext cx="230040" cy="2552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8" h="436">
                            <a:moveTo>
                              <a:pt x="248" y="269"/>
                            </a:moveTo>
                            <a:lnTo>
                              <a:pt x="209" y="231"/>
                            </a:lnTo>
                            <a:lnTo>
                              <a:pt x="193" y="200"/>
                            </a:lnTo>
                            <a:lnTo>
                              <a:pt x="199" y="172"/>
                            </a:lnTo>
                            <a:lnTo>
                              <a:pt x="200" y="149"/>
                            </a:lnTo>
                            <a:lnTo>
                              <a:pt x="194" y="132"/>
                            </a:lnTo>
                            <a:lnTo>
                              <a:pt x="182" y="124"/>
                            </a:lnTo>
                            <a:lnTo>
                              <a:pt x="192" y="107"/>
                            </a:lnTo>
                            <a:lnTo>
                              <a:pt x="189" y="86"/>
                            </a:lnTo>
                            <a:lnTo>
                              <a:pt x="180" y="70"/>
                            </a:lnTo>
                            <a:lnTo>
                              <a:pt x="167" y="62"/>
                            </a:lnTo>
                            <a:lnTo>
                              <a:pt x="154" y="58"/>
                            </a:lnTo>
                            <a:lnTo>
                              <a:pt x="140" y="61"/>
                            </a:lnTo>
                            <a:lnTo>
                              <a:pt x="146" y="45"/>
                            </a:lnTo>
                            <a:lnTo>
                              <a:pt x="143" y="25"/>
                            </a:lnTo>
                            <a:lnTo>
                              <a:pt x="136" y="18"/>
                            </a:lnTo>
                            <a:lnTo>
                              <a:pt x="124" y="14"/>
                            </a:lnTo>
                            <a:lnTo>
                              <a:pt x="112" y="15"/>
                            </a:lnTo>
                            <a:lnTo>
                              <a:pt x="100" y="22"/>
                            </a:lnTo>
                            <a:lnTo>
                              <a:pt x="91" y="5"/>
                            </a:lnTo>
                            <a:lnTo>
                              <a:pt x="73" y="0"/>
                            </a:lnTo>
                            <a:lnTo>
                              <a:pt x="51" y="0"/>
                            </a:lnTo>
                            <a:lnTo>
                              <a:pt x="27" y="11"/>
                            </a:lnTo>
                            <a:lnTo>
                              <a:pt x="11" y="28"/>
                            </a:lnTo>
                            <a:lnTo>
                              <a:pt x="2" y="46"/>
                            </a:lnTo>
                            <a:lnTo>
                              <a:pt x="0" y="71"/>
                            </a:lnTo>
                            <a:lnTo>
                              <a:pt x="3" y="98"/>
                            </a:lnTo>
                            <a:lnTo>
                              <a:pt x="11" y="127"/>
                            </a:lnTo>
                            <a:lnTo>
                              <a:pt x="18" y="161"/>
                            </a:lnTo>
                            <a:lnTo>
                              <a:pt x="30" y="195"/>
                            </a:lnTo>
                            <a:lnTo>
                              <a:pt x="51" y="222"/>
                            </a:lnTo>
                            <a:lnTo>
                              <a:pt x="90" y="257"/>
                            </a:lnTo>
                            <a:lnTo>
                              <a:pt x="131" y="279"/>
                            </a:lnTo>
                            <a:lnTo>
                              <a:pt x="173" y="295"/>
                            </a:lnTo>
                            <a:lnTo>
                              <a:pt x="221" y="363"/>
                            </a:lnTo>
                            <a:lnTo>
                              <a:pt x="240" y="436"/>
                            </a:lnTo>
                            <a:lnTo>
                              <a:pt x="248" y="269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64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790" name="CustomShape 51"/>
                      <p:cNvSpPr/>
                      <p:nvPr/>
                    </p:nvSpPr>
                    <p:spPr>
                      <a:xfrm flipH="1">
                        <a:off x="7706520" y="396720"/>
                        <a:ext cx="47880" cy="468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2" h="83">
                            <a:moveTo>
                              <a:pt x="2" y="83"/>
                            </a:moveTo>
                            <a:lnTo>
                              <a:pt x="0" y="59"/>
                            </a:lnTo>
                            <a:lnTo>
                              <a:pt x="1" y="36"/>
                            </a:lnTo>
                            <a:lnTo>
                              <a:pt x="9" y="18"/>
                            </a:lnTo>
                            <a:lnTo>
                              <a:pt x="20" y="9"/>
                            </a:lnTo>
                            <a:lnTo>
                              <a:pt x="32" y="3"/>
                            </a:lnTo>
                            <a:lnTo>
                              <a:pt x="40" y="5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noFill/>
                      <a:ln w="64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791" name="CustomShape 52"/>
                      <p:cNvSpPr/>
                      <p:nvPr/>
                    </p:nvSpPr>
                    <p:spPr>
                      <a:xfrm flipH="1">
                        <a:off x="7677000" y="417600"/>
                        <a:ext cx="38520" cy="48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" h="83">
                            <a:moveTo>
                              <a:pt x="42" y="0"/>
                            </a:moveTo>
                            <a:lnTo>
                              <a:pt x="22" y="5"/>
                            </a:lnTo>
                            <a:lnTo>
                              <a:pt x="8" y="14"/>
                            </a:lnTo>
                            <a:lnTo>
                              <a:pt x="0" y="30"/>
                            </a:lnTo>
                            <a:lnTo>
                              <a:pt x="3" y="45"/>
                            </a:lnTo>
                            <a:lnTo>
                              <a:pt x="13" y="62"/>
                            </a:lnTo>
                            <a:lnTo>
                              <a:pt x="17" y="83"/>
                            </a:lnTo>
                          </a:path>
                        </a:pathLst>
                      </a:custGeom>
                      <a:noFill/>
                      <a:ln w="64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792" name="CustomShape 53"/>
                      <p:cNvSpPr/>
                      <p:nvPr/>
                    </p:nvSpPr>
                    <p:spPr>
                      <a:xfrm flipH="1">
                        <a:off x="7636680" y="449280"/>
                        <a:ext cx="42480" cy="381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6" h="67">
                            <a:moveTo>
                              <a:pt x="46" y="8"/>
                            </a:moveTo>
                            <a:lnTo>
                              <a:pt x="29" y="0"/>
                            </a:lnTo>
                            <a:lnTo>
                              <a:pt x="14" y="5"/>
                            </a:lnTo>
                            <a:lnTo>
                              <a:pt x="4" y="17"/>
                            </a:lnTo>
                            <a:lnTo>
                              <a:pt x="0" y="34"/>
                            </a:lnTo>
                            <a:lnTo>
                              <a:pt x="6" y="49"/>
                            </a:lnTo>
                            <a:lnTo>
                              <a:pt x="14" y="67"/>
                            </a:lnTo>
                          </a:path>
                        </a:pathLst>
                      </a:custGeom>
                      <a:noFill/>
                      <a:ln w="64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sp>
                  <p:nvSpPr>
                    <p:cNvPr id="793" name="CustomShape 54"/>
                    <p:cNvSpPr/>
                    <p:nvPr/>
                  </p:nvSpPr>
                  <p:spPr>
                    <a:xfrm flipH="1">
                      <a:off x="6648120" y="430200"/>
                      <a:ext cx="1395360" cy="8103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3" h="1391">
                          <a:moveTo>
                            <a:pt x="579" y="1069"/>
                          </a:moveTo>
                          <a:lnTo>
                            <a:pt x="530" y="1152"/>
                          </a:lnTo>
                          <a:lnTo>
                            <a:pt x="484" y="1199"/>
                          </a:lnTo>
                          <a:lnTo>
                            <a:pt x="426" y="1241"/>
                          </a:lnTo>
                          <a:lnTo>
                            <a:pt x="414" y="1292"/>
                          </a:lnTo>
                          <a:lnTo>
                            <a:pt x="387" y="1332"/>
                          </a:lnTo>
                          <a:lnTo>
                            <a:pt x="365" y="1391"/>
                          </a:lnTo>
                          <a:lnTo>
                            <a:pt x="349" y="1232"/>
                          </a:lnTo>
                          <a:lnTo>
                            <a:pt x="327" y="1127"/>
                          </a:lnTo>
                          <a:lnTo>
                            <a:pt x="349" y="941"/>
                          </a:lnTo>
                          <a:lnTo>
                            <a:pt x="313" y="845"/>
                          </a:lnTo>
                          <a:lnTo>
                            <a:pt x="265" y="670"/>
                          </a:lnTo>
                          <a:lnTo>
                            <a:pt x="175" y="473"/>
                          </a:lnTo>
                          <a:lnTo>
                            <a:pt x="148" y="351"/>
                          </a:lnTo>
                          <a:lnTo>
                            <a:pt x="99" y="202"/>
                          </a:lnTo>
                          <a:lnTo>
                            <a:pt x="44" y="95"/>
                          </a:lnTo>
                          <a:lnTo>
                            <a:pt x="0" y="54"/>
                          </a:lnTo>
                          <a:lnTo>
                            <a:pt x="51" y="20"/>
                          </a:lnTo>
                          <a:lnTo>
                            <a:pt x="119" y="0"/>
                          </a:lnTo>
                          <a:lnTo>
                            <a:pt x="200" y="11"/>
                          </a:lnTo>
                          <a:lnTo>
                            <a:pt x="282" y="42"/>
                          </a:lnTo>
                          <a:lnTo>
                            <a:pt x="358" y="85"/>
                          </a:lnTo>
                          <a:lnTo>
                            <a:pt x="412" y="122"/>
                          </a:lnTo>
                          <a:lnTo>
                            <a:pt x="434" y="109"/>
                          </a:lnTo>
                          <a:lnTo>
                            <a:pt x="469" y="84"/>
                          </a:lnTo>
                          <a:lnTo>
                            <a:pt x="475" y="23"/>
                          </a:lnTo>
                          <a:lnTo>
                            <a:pt x="508" y="56"/>
                          </a:lnTo>
                          <a:lnTo>
                            <a:pt x="551" y="67"/>
                          </a:lnTo>
                          <a:lnTo>
                            <a:pt x="611" y="84"/>
                          </a:lnTo>
                          <a:lnTo>
                            <a:pt x="669" y="91"/>
                          </a:lnTo>
                          <a:lnTo>
                            <a:pt x="722" y="98"/>
                          </a:lnTo>
                          <a:lnTo>
                            <a:pt x="799" y="95"/>
                          </a:lnTo>
                          <a:lnTo>
                            <a:pt x="864" y="128"/>
                          </a:lnTo>
                          <a:lnTo>
                            <a:pt x="919" y="188"/>
                          </a:lnTo>
                          <a:lnTo>
                            <a:pt x="973" y="278"/>
                          </a:lnTo>
                          <a:lnTo>
                            <a:pt x="1014" y="346"/>
                          </a:lnTo>
                          <a:lnTo>
                            <a:pt x="1066" y="402"/>
                          </a:lnTo>
                          <a:lnTo>
                            <a:pt x="1121" y="442"/>
                          </a:lnTo>
                          <a:lnTo>
                            <a:pt x="1167" y="487"/>
                          </a:lnTo>
                          <a:lnTo>
                            <a:pt x="1191" y="544"/>
                          </a:lnTo>
                          <a:lnTo>
                            <a:pt x="1277" y="532"/>
                          </a:lnTo>
                          <a:lnTo>
                            <a:pt x="1385" y="553"/>
                          </a:lnTo>
                          <a:lnTo>
                            <a:pt x="1364" y="491"/>
                          </a:lnTo>
                          <a:lnTo>
                            <a:pt x="1476" y="509"/>
                          </a:lnTo>
                          <a:lnTo>
                            <a:pt x="1483" y="678"/>
                          </a:lnTo>
                          <a:lnTo>
                            <a:pt x="1490" y="819"/>
                          </a:lnTo>
                          <a:lnTo>
                            <a:pt x="1503" y="863"/>
                          </a:lnTo>
                          <a:lnTo>
                            <a:pt x="1476" y="881"/>
                          </a:lnTo>
                          <a:lnTo>
                            <a:pt x="1448" y="881"/>
                          </a:lnTo>
                          <a:lnTo>
                            <a:pt x="1420" y="977"/>
                          </a:lnTo>
                          <a:lnTo>
                            <a:pt x="1364" y="1083"/>
                          </a:lnTo>
                          <a:lnTo>
                            <a:pt x="1323" y="1136"/>
                          </a:lnTo>
                          <a:lnTo>
                            <a:pt x="1274" y="1171"/>
                          </a:lnTo>
                          <a:lnTo>
                            <a:pt x="1184" y="1223"/>
                          </a:lnTo>
                          <a:lnTo>
                            <a:pt x="1093" y="1245"/>
                          </a:lnTo>
                          <a:lnTo>
                            <a:pt x="996" y="1250"/>
                          </a:lnTo>
                          <a:lnTo>
                            <a:pt x="923" y="1230"/>
                          </a:lnTo>
                          <a:lnTo>
                            <a:pt x="857" y="1201"/>
                          </a:lnTo>
                          <a:lnTo>
                            <a:pt x="801" y="1162"/>
                          </a:lnTo>
                          <a:lnTo>
                            <a:pt x="759" y="1109"/>
                          </a:lnTo>
                          <a:lnTo>
                            <a:pt x="724" y="1065"/>
                          </a:lnTo>
                          <a:lnTo>
                            <a:pt x="656" y="1041"/>
                          </a:lnTo>
                          <a:lnTo>
                            <a:pt x="579" y="1069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4" name="CustomShape 55"/>
                  <p:cNvSpPr/>
                  <p:nvPr/>
                </p:nvSpPr>
                <p:spPr>
                  <a:xfrm flipH="1">
                    <a:off x="6927840" y="498240"/>
                    <a:ext cx="731880" cy="400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" h="687">
                        <a:moveTo>
                          <a:pt x="0" y="0"/>
                        </a:moveTo>
                        <a:lnTo>
                          <a:pt x="55" y="60"/>
                        </a:lnTo>
                        <a:lnTo>
                          <a:pt x="103" y="95"/>
                        </a:lnTo>
                        <a:lnTo>
                          <a:pt x="148" y="137"/>
                        </a:lnTo>
                        <a:lnTo>
                          <a:pt x="171" y="177"/>
                        </a:lnTo>
                        <a:lnTo>
                          <a:pt x="192" y="212"/>
                        </a:lnTo>
                        <a:lnTo>
                          <a:pt x="226" y="245"/>
                        </a:lnTo>
                        <a:lnTo>
                          <a:pt x="270" y="268"/>
                        </a:lnTo>
                        <a:lnTo>
                          <a:pt x="300" y="304"/>
                        </a:lnTo>
                        <a:lnTo>
                          <a:pt x="325" y="346"/>
                        </a:lnTo>
                        <a:lnTo>
                          <a:pt x="353" y="400"/>
                        </a:lnTo>
                        <a:lnTo>
                          <a:pt x="374" y="453"/>
                        </a:lnTo>
                        <a:lnTo>
                          <a:pt x="395" y="523"/>
                        </a:lnTo>
                        <a:lnTo>
                          <a:pt x="422" y="583"/>
                        </a:lnTo>
                        <a:lnTo>
                          <a:pt x="452" y="625"/>
                        </a:lnTo>
                        <a:lnTo>
                          <a:pt x="493" y="658"/>
                        </a:lnTo>
                        <a:lnTo>
                          <a:pt x="533" y="676"/>
                        </a:lnTo>
                        <a:lnTo>
                          <a:pt x="573" y="687"/>
                        </a:lnTo>
                        <a:lnTo>
                          <a:pt x="618" y="683"/>
                        </a:lnTo>
                        <a:lnTo>
                          <a:pt x="660" y="673"/>
                        </a:lnTo>
                        <a:lnTo>
                          <a:pt x="704" y="646"/>
                        </a:lnTo>
                        <a:lnTo>
                          <a:pt x="740" y="612"/>
                        </a:lnTo>
                        <a:lnTo>
                          <a:pt x="765" y="571"/>
                        </a:lnTo>
                        <a:lnTo>
                          <a:pt x="781" y="523"/>
                        </a:lnTo>
                        <a:lnTo>
                          <a:pt x="788" y="470"/>
                        </a:lnTo>
                        <a:lnTo>
                          <a:pt x="779" y="419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5" name="Group 56"/>
                <p:cNvGrpSpPr/>
                <p:nvPr/>
              </p:nvGrpSpPr>
              <p:grpSpPr>
                <a:xfrm>
                  <a:off x="6657120" y="540360"/>
                  <a:ext cx="880200" cy="612720"/>
                  <a:chOff x="6657120" y="540360"/>
                  <a:chExt cx="880200" cy="612720"/>
                </a:xfrm>
              </p:grpSpPr>
              <p:sp>
                <p:nvSpPr>
                  <p:cNvPr id="796" name="Line 57"/>
                  <p:cNvSpPr/>
                  <p:nvPr/>
                </p:nvSpPr>
                <p:spPr>
                  <a:xfrm flipH="1">
                    <a:off x="6774120" y="830880"/>
                    <a:ext cx="176760" cy="45360"/>
                  </a:xfrm>
                  <a:prstGeom prst="line">
                    <a:avLst/>
                  </a:prstGeom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7" name="CustomShape 58"/>
                  <p:cNvSpPr/>
                  <p:nvPr/>
                </p:nvSpPr>
                <p:spPr>
                  <a:xfrm flipH="1">
                    <a:off x="7325640" y="778320"/>
                    <a:ext cx="79560" cy="13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" h="233">
                        <a:moveTo>
                          <a:pt x="9" y="233"/>
                        </a:moveTo>
                        <a:lnTo>
                          <a:pt x="0" y="172"/>
                        </a:lnTo>
                        <a:lnTo>
                          <a:pt x="12" y="106"/>
                        </a:lnTo>
                        <a:lnTo>
                          <a:pt x="40" y="44"/>
                        </a:lnTo>
                        <a:lnTo>
                          <a:pt x="87" y="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8" name="CustomShape 59"/>
                  <p:cNvSpPr/>
                  <p:nvPr/>
                </p:nvSpPr>
                <p:spPr>
                  <a:xfrm flipH="1">
                    <a:off x="7309800" y="806400"/>
                    <a:ext cx="51840" cy="14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249">
                        <a:moveTo>
                          <a:pt x="56" y="249"/>
                        </a:moveTo>
                        <a:lnTo>
                          <a:pt x="27" y="226"/>
                        </a:lnTo>
                        <a:lnTo>
                          <a:pt x="10" y="190"/>
                        </a:lnTo>
                        <a:lnTo>
                          <a:pt x="0" y="137"/>
                        </a:lnTo>
                        <a:lnTo>
                          <a:pt x="6" y="88"/>
                        </a:lnTo>
                        <a:lnTo>
                          <a:pt x="27" y="37"/>
                        </a:lnTo>
                        <a:lnTo>
                          <a:pt x="53" y="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9" name="CustomShape 60"/>
                  <p:cNvSpPr/>
                  <p:nvPr/>
                </p:nvSpPr>
                <p:spPr>
                  <a:xfrm flipH="1">
                    <a:off x="7245720" y="825840"/>
                    <a:ext cx="40680" cy="64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111">
                        <a:moveTo>
                          <a:pt x="0" y="0"/>
                        </a:moveTo>
                        <a:lnTo>
                          <a:pt x="1" y="48"/>
                        </a:lnTo>
                        <a:lnTo>
                          <a:pt x="19" y="92"/>
                        </a:lnTo>
                        <a:lnTo>
                          <a:pt x="43" y="111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0" name="CustomShape 61"/>
                  <p:cNvSpPr/>
                  <p:nvPr/>
                </p:nvSpPr>
                <p:spPr>
                  <a:xfrm flipH="1">
                    <a:off x="7342200" y="729360"/>
                    <a:ext cx="194760" cy="85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146">
                        <a:moveTo>
                          <a:pt x="0" y="146"/>
                        </a:moveTo>
                        <a:lnTo>
                          <a:pt x="19" y="100"/>
                        </a:lnTo>
                        <a:lnTo>
                          <a:pt x="48" y="53"/>
                        </a:lnTo>
                        <a:lnTo>
                          <a:pt x="83" y="20"/>
                        </a:lnTo>
                        <a:lnTo>
                          <a:pt x="117" y="4"/>
                        </a:lnTo>
                        <a:lnTo>
                          <a:pt x="148" y="0"/>
                        </a:lnTo>
                        <a:lnTo>
                          <a:pt x="185" y="10"/>
                        </a:lnTo>
                        <a:lnTo>
                          <a:pt x="211" y="29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1" name="CustomShape 62"/>
                  <p:cNvSpPr/>
                  <p:nvPr/>
                </p:nvSpPr>
                <p:spPr>
                  <a:xfrm flipH="1">
                    <a:off x="6950160" y="943200"/>
                    <a:ext cx="421560" cy="209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358">
                        <a:moveTo>
                          <a:pt x="0" y="184"/>
                        </a:moveTo>
                        <a:lnTo>
                          <a:pt x="69" y="160"/>
                        </a:lnTo>
                        <a:lnTo>
                          <a:pt x="132" y="129"/>
                        </a:lnTo>
                        <a:lnTo>
                          <a:pt x="198" y="88"/>
                        </a:lnTo>
                        <a:lnTo>
                          <a:pt x="259" y="42"/>
                        </a:lnTo>
                        <a:lnTo>
                          <a:pt x="307" y="0"/>
                        </a:lnTo>
                        <a:lnTo>
                          <a:pt x="327" y="67"/>
                        </a:lnTo>
                        <a:lnTo>
                          <a:pt x="361" y="132"/>
                        </a:lnTo>
                        <a:lnTo>
                          <a:pt x="402" y="191"/>
                        </a:lnTo>
                        <a:lnTo>
                          <a:pt x="453" y="237"/>
                        </a:lnTo>
                        <a:lnTo>
                          <a:pt x="406" y="284"/>
                        </a:lnTo>
                        <a:lnTo>
                          <a:pt x="364" y="315"/>
                        </a:lnTo>
                        <a:lnTo>
                          <a:pt x="307" y="342"/>
                        </a:lnTo>
                        <a:lnTo>
                          <a:pt x="253" y="358"/>
                        </a:lnTo>
                        <a:lnTo>
                          <a:pt x="215" y="355"/>
                        </a:lnTo>
                        <a:lnTo>
                          <a:pt x="185" y="345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2" name="CustomShape 63"/>
                  <p:cNvSpPr/>
                  <p:nvPr/>
                </p:nvSpPr>
                <p:spPr>
                  <a:xfrm flipH="1">
                    <a:off x="7077240" y="1009440"/>
                    <a:ext cx="138960" cy="127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" h="220">
                        <a:moveTo>
                          <a:pt x="0" y="0"/>
                        </a:moveTo>
                        <a:lnTo>
                          <a:pt x="35" y="160"/>
                        </a:lnTo>
                        <a:lnTo>
                          <a:pt x="150" y="22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3" name="CustomShape 64"/>
                  <p:cNvSpPr/>
                  <p:nvPr/>
                </p:nvSpPr>
                <p:spPr>
                  <a:xfrm flipH="1">
                    <a:off x="7374600" y="540360"/>
                    <a:ext cx="55440" cy="123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11">
                        <a:moveTo>
                          <a:pt x="0" y="0"/>
                        </a:moveTo>
                        <a:lnTo>
                          <a:pt x="26" y="27"/>
                        </a:lnTo>
                        <a:lnTo>
                          <a:pt x="43" y="61"/>
                        </a:lnTo>
                        <a:lnTo>
                          <a:pt x="44" y="95"/>
                        </a:lnTo>
                        <a:lnTo>
                          <a:pt x="54" y="133"/>
                        </a:lnTo>
                        <a:lnTo>
                          <a:pt x="59" y="173"/>
                        </a:lnTo>
                        <a:lnTo>
                          <a:pt x="59" y="211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4" name="CustomShape 65"/>
                  <p:cNvSpPr/>
                  <p:nvPr/>
                </p:nvSpPr>
                <p:spPr>
                  <a:xfrm flipH="1">
                    <a:off x="7391520" y="564840"/>
                    <a:ext cx="51840" cy="71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" h="122">
                        <a:moveTo>
                          <a:pt x="12" y="0"/>
                        </a:moveTo>
                        <a:lnTo>
                          <a:pt x="0" y="23"/>
                        </a:lnTo>
                        <a:lnTo>
                          <a:pt x="3" y="53"/>
                        </a:lnTo>
                        <a:lnTo>
                          <a:pt x="12" y="78"/>
                        </a:lnTo>
                        <a:lnTo>
                          <a:pt x="25" y="94"/>
                        </a:lnTo>
                        <a:lnTo>
                          <a:pt x="36" y="109"/>
                        </a:lnTo>
                        <a:lnTo>
                          <a:pt x="55" y="122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05" name="CustomShape 66"/>
                  <p:cNvSpPr/>
                  <p:nvPr/>
                </p:nvSpPr>
                <p:spPr>
                  <a:xfrm flipH="1">
                    <a:off x="6657120" y="720720"/>
                    <a:ext cx="272880" cy="421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" h="723">
                        <a:moveTo>
                          <a:pt x="294" y="376"/>
                        </a:moveTo>
                        <a:lnTo>
                          <a:pt x="258" y="384"/>
                        </a:lnTo>
                        <a:lnTo>
                          <a:pt x="249" y="412"/>
                        </a:lnTo>
                        <a:lnTo>
                          <a:pt x="243" y="432"/>
                        </a:lnTo>
                        <a:lnTo>
                          <a:pt x="224" y="444"/>
                        </a:lnTo>
                        <a:lnTo>
                          <a:pt x="176" y="522"/>
                        </a:lnTo>
                        <a:lnTo>
                          <a:pt x="140" y="590"/>
                        </a:lnTo>
                        <a:lnTo>
                          <a:pt x="93" y="646"/>
                        </a:lnTo>
                        <a:lnTo>
                          <a:pt x="74" y="683"/>
                        </a:lnTo>
                        <a:lnTo>
                          <a:pt x="0" y="723"/>
                        </a:lnTo>
                        <a:lnTo>
                          <a:pt x="32" y="691"/>
                        </a:lnTo>
                        <a:lnTo>
                          <a:pt x="62" y="636"/>
                        </a:lnTo>
                        <a:lnTo>
                          <a:pt x="73" y="589"/>
                        </a:lnTo>
                        <a:lnTo>
                          <a:pt x="78" y="530"/>
                        </a:lnTo>
                        <a:lnTo>
                          <a:pt x="66" y="459"/>
                        </a:lnTo>
                        <a:lnTo>
                          <a:pt x="100" y="415"/>
                        </a:lnTo>
                        <a:lnTo>
                          <a:pt x="103" y="342"/>
                        </a:lnTo>
                        <a:lnTo>
                          <a:pt x="103" y="310"/>
                        </a:lnTo>
                        <a:lnTo>
                          <a:pt x="201" y="389"/>
                        </a:lnTo>
                        <a:lnTo>
                          <a:pt x="153" y="292"/>
                        </a:lnTo>
                        <a:lnTo>
                          <a:pt x="166" y="240"/>
                        </a:lnTo>
                        <a:lnTo>
                          <a:pt x="187" y="159"/>
                        </a:lnTo>
                        <a:lnTo>
                          <a:pt x="190" y="97"/>
                        </a:lnTo>
                        <a:lnTo>
                          <a:pt x="176" y="49"/>
                        </a:lnTo>
                        <a:lnTo>
                          <a:pt x="163" y="0"/>
                        </a:lnTo>
                      </a:path>
                    </a:pathLst>
                  </a:custGeom>
                  <a:noFill/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806" name="TextShape 67"/>
          <p:cNvSpPr txBox="1"/>
          <p:nvPr/>
        </p:nvSpPr>
        <p:spPr>
          <a:xfrm>
            <a:off x="76320" y="6248520"/>
            <a:ext cx="35049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6030</TotalTime>
  <Words>3742</Words>
  <Application>Microsoft Office PowerPoint</Application>
  <PresentationFormat>On-screen Show (4:3)</PresentationFormat>
  <Paragraphs>576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subject/>
  <dc:creator>Roberto Tamassia</dc:creator>
  <dc:description/>
  <cp:lastModifiedBy>Philip Chan</cp:lastModifiedBy>
  <cp:revision>345</cp:revision>
  <dcterms:created xsi:type="dcterms:W3CDTF">2002-01-21T02:22:10Z</dcterms:created>
  <dcterms:modified xsi:type="dcterms:W3CDTF">2024-01-24T21:16:30Z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BackColor">
    <vt:i4>15132390</vt:i4>
  </property>
  <property fmtid="{D5CDD505-2E9C-101B-9397-08002B2CF9AE}" pid="4" name="ButtonType">
    <vt:i4>3</vt:i4>
  </property>
  <property fmtid="{D5CDD505-2E9C-101B-9397-08002B2CF9AE}" pid="5" name="Company">
    <vt:lpwstr>Brown University</vt:lpwstr>
  </property>
  <property fmtid="{D5CDD505-2E9C-101B-9397-08002B2CF9AE}" pid="6" name="Compression">
    <vt:i4>90</vt:i4>
  </property>
  <property fmtid="{D5CDD505-2E9C-101B-9397-08002B2CF9AE}" pid="7" name="DownloadIEButton">
    <vt:bool>false</vt:bool>
  </property>
  <property fmtid="{D5CDD505-2E9C-101B-9397-08002B2CF9AE}" pid="8" name="DownloadOriginal">
    <vt:bool>false</vt:bool>
  </property>
  <property fmtid="{D5CDD505-2E9C-101B-9397-08002B2CF9AE}" pid="9" name="GraphicType">
    <vt:i4>2</vt:i4>
  </property>
  <property fmtid="{D5CDD505-2E9C-101B-9397-08002B2CF9AE}" pid="10" name="HiddenSlides">
    <vt:i4>0</vt:i4>
  </property>
  <property fmtid="{D5CDD505-2E9C-101B-9397-08002B2CF9AE}" pid="11" name="HomePage">
    <vt:lpwstr/>
  </property>
  <property fmtid="{D5CDD505-2E9C-101B-9397-08002B2CF9AE}" pid="12" name="HyperlinksChanged">
    <vt:bool>false</vt:bool>
  </property>
  <property fmtid="{D5CDD505-2E9C-101B-9397-08002B2CF9AE}" pid="13" name="LinkColor">
    <vt:i4>16711782</vt:i4>
  </property>
  <property fmtid="{D5CDD505-2E9C-101B-9397-08002B2CF9AE}" pid="14" name="LinksUpToDate">
    <vt:bool>false</vt:bool>
  </property>
  <property fmtid="{D5CDD505-2E9C-101B-9397-08002B2CF9AE}" pid="15" name="MMClips">
    <vt:i4>0</vt:i4>
  </property>
  <property fmtid="{D5CDD505-2E9C-101B-9397-08002B2CF9AE}" pid="16" name="MailAddress">
    <vt:lpwstr/>
  </property>
  <property fmtid="{D5CDD505-2E9C-101B-9397-08002B2CF9AE}" pid="17" name="NavBtnPos">
    <vt:i4>1</vt:i4>
  </property>
  <property fmtid="{D5CDD505-2E9C-101B-9397-08002B2CF9AE}" pid="18" name="Notes">
    <vt:i4>5</vt:i4>
  </property>
  <property fmtid="{D5CDD505-2E9C-101B-9397-08002B2CF9AE}" pid="19" name="Other">
    <vt:lpwstr/>
  </property>
  <property fmtid="{D5CDD505-2E9C-101B-9397-08002B2CF9AE}" pid="20" name="OutputDir">
    <vt:lpwstr>C:\Work\html</vt:lpwstr>
  </property>
  <property fmtid="{D5CDD505-2E9C-101B-9397-08002B2CF9AE}" pid="21" name="PresentationFormat">
    <vt:lpwstr>On-screen Show (4:3)</vt:lpwstr>
  </property>
  <property fmtid="{D5CDD505-2E9C-101B-9397-08002B2CF9AE}" pid="22" name="ScaleCrop">
    <vt:bool>false</vt:bool>
  </property>
  <property fmtid="{D5CDD505-2E9C-101B-9397-08002B2CF9AE}" pid="23" name="ScreenSize">
    <vt:i4>2</vt:i4>
  </property>
  <property fmtid="{D5CDD505-2E9C-101B-9397-08002B2CF9AE}" pid="24" name="ScreenUsage">
    <vt:i4>2</vt:i4>
  </property>
  <property fmtid="{D5CDD505-2E9C-101B-9397-08002B2CF9AE}" pid="25" name="ShareDoc">
    <vt:bool>false</vt:bool>
  </property>
  <property fmtid="{D5CDD505-2E9C-101B-9397-08002B2CF9AE}" pid="26" name="ShowNotes">
    <vt:bool>false</vt:bool>
  </property>
  <property fmtid="{D5CDD505-2E9C-101B-9397-08002B2CF9AE}" pid="27" name="Slides">
    <vt:i4>48</vt:i4>
  </property>
  <property fmtid="{D5CDD505-2E9C-101B-9397-08002B2CF9AE}" pid="28" name="TemplateType">
    <vt:i4>2</vt:i4>
  </property>
  <property fmtid="{D5CDD505-2E9C-101B-9397-08002B2CF9AE}" pid="29" name="TextColor">
    <vt:i4>0</vt:i4>
  </property>
  <property fmtid="{D5CDD505-2E9C-101B-9397-08002B2CF9AE}" pid="30" name="TransparentButton">
    <vt:i4>0</vt:i4>
  </property>
  <property fmtid="{D5CDD505-2E9C-101B-9397-08002B2CF9AE}" pid="31" name="UseBrowserColor">
    <vt:bool>true</vt:bool>
  </property>
  <property fmtid="{D5CDD505-2E9C-101B-9397-08002B2CF9AE}" pid="32" name="VisitedColor">
    <vt:i4>10040268</vt:i4>
  </property>
</Properties>
</file>