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6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21" r:id="rId37"/>
    <p:sldId id="320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Click to move the slide</a:t>
            </a: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5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58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58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58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A703DC-FCC3-4EC9-BA3B-E8DC474FFF1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Shape 1"/>
          <p:cNvSpPr txBox="1"/>
          <p:nvPr/>
        </p:nvSpPr>
        <p:spPr>
          <a:xfrm>
            <a:off x="0" y="0"/>
            <a:ext cx="316836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40" name="TextShape 2"/>
          <p:cNvSpPr txBox="1"/>
          <p:nvPr/>
        </p:nvSpPr>
        <p:spPr>
          <a:xfrm>
            <a:off x="4146480" y="0"/>
            <a:ext cx="316836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</a:pPr>
            <a:fld id="{2FEDC348-B035-4FAD-B4D4-5E6C1BC310D3}" type="datetime"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4/8/2024</a:t>
            </a:fld>
            <a:r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fld id="{95C43D69-366F-4436-ACA5-2D7DAFA43F87}" type="datetime12"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4:45 PM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41" name="TextShape 3"/>
          <p:cNvSpPr txBox="1"/>
          <p:nvPr/>
        </p:nvSpPr>
        <p:spPr>
          <a:xfrm>
            <a:off x="4146480" y="9121680"/>
            <a:ext cx="316836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3510816E-57A3-4438-AB9D-7BC59CE06EF1}" type="slidenum"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42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258920" y="722160"/>
            <a:ext cx="4798800" cy="3598560"/>
          </a:xfrm>
          <a:prstGeom prst="rect">
            <a:avLst/>
          </a:prstGeom>
        </p:spPr>
      </p:sp>
      <p:sp>
        <p:nvSpPr>
          <p:cNvPr id="1043" name="PlaceHolder 5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5440" cy="43174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3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5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26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55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58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1" name="CustomShape 62" hidden="1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grpSp>
        <p:nvGrpSpPr>
          <p:cNvPr id="62" name="Group 6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3" name="Group 6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4" name="CustomShape 65"/>
              <p:cNvSpPr/>
              <p:nvPr/>
            </p:nvSpPr>
            <p:spPr>
              <a:xfrm>
                <a:off x="3352680" y="0"/>
                <a:ext cx="5790960" cy="15192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65" name="Group 6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6" name="Line 67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" name="Line 68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" name="Line 69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" name="Line 70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0" name="Line 71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1" name="Line 72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2" name="Line 73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" name="Line 74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" name="Line 75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" name="Line 76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" name="Line 77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" name="Line 78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8" name="Line 79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9" name="Line 80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0" name="Line 81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" name="Line 82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" name="Line 83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" name="Line 84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" name="Line 85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5" name="Line 86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6" name="Line 87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7" name="Line 88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8" name="Line 89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" name="Line 90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" name="Line 91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" name="Line 92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" name="Line 93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3" name="Line 94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4" name="Line 95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5" name="Line 96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6" name="Line 97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" name="Line 98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" name="Line 99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" name="Line 100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" name="Line 101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" name="Line 102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" name="Line 103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" name="Line 104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" name="Line 105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" name="Line 106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" name="Line 107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" name="Line 108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" name="Line 109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" name="Line 110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0" name="Line 111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1" name="Line 112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" name="Line 113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" name="Line 114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4" name="Line 115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5" name="Line 116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" name="Line 117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17" name="Line 118"/>
              <p:cNvSpPr/>
              <p:nvPr/>
            </p:nvSpPr>
            <p:spPr>
              <a:xfrm>
                <a:off x="8839080" y="0"/>
                <a:ext cx="360" cy="23619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8" name="Group 119"/>
            <p:cNvGrpSpPr/>
            <p:nvPr/>
          </p:nvGrpSpPr>
          <p:grpSpPr>
            <a:xfrm>
              <a:off x="4680" y="887400"/>
              <a:ext cx="6654600" cy="2850840"/>
              <a:chOff x="4680" y="887400"/>
              <a:chExt cx="6654600" cy="2850840"/>
            </a:xfrm>
          </p:grpSpPr>
          <p:sp>
            <p:nvSpPr>
              <p:cNvPr id="119" name="Line 120"/>
              <p:cNvSpPr/>
              <p:nvPr/>
            </p:nvSpPr>
            <p:spPr>
              <a:xfrm>
                <a:off x="803160" y="887400"/>
                <a:ext cx="360" cy="28508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Line 121"/>
              <p:cNvSpPr/>
              <p:nvPr/>
            </p:nvSpPr>
            <p:spPr>
              <a:xfrm flipH="1" flipV="1">
                <a:off x="4680" y="3054240"/>
                <a:ext cx="5097240" cy="14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Line 122"/>
              <p:cNvSpPr/>
              <p:nvPr/>
            </p:nvSpPr>
            <p:spPr>
              <a:xfrm flipH="1" flipV="1">
                <a:off x="609480" y="1488960"/>
                <a:ext cx="6049800" cy="14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CustomShape 123"/>
              <p:cNvSpPr/>
              <p:nvPr/>
            </p:nvSpPr>
            <p:spPr>
              <a:xfrm rot="16200000" flipH="1">
                <a:off x="676080" y="1365480"/>
                <a:ext cx="24732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3" name="Group 124"/>
            <p:cNvGrpSpPr/>
            <p:nvPr/>
          </p:nvGrpSpPr>
          <p:grpSpPr>
            <a:xfrm>
              <a:off x="2349360" y="3098520"/>
              <a:ext cx="6045120" cy="2876760"/>
              <a:chOff x="2349360" y="3098520"/>
              <a:chExt cx="6045120" cy="2876760"/>
            </a:xfrm>
          </p:grpSpPr>
          <p:sp>
            <p:nvSpPr>
              <p:cNvPr id="124" name="Line 125"/>
              <p:cNvSpPr/>
              <p:nvPr/>
            </p:nvSpPr>
            <p:spPr>
              <a:xfrm>
                <a:off x="2349360" y="5465520"/>
                <a:ext cx="60451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6"/>
              <p:cNvSpPr/>
              <p:nvPr/>
            </p:nvSpPr>
            <p:spPr>
              <a:xfrm>
                <a:off x="8211960" y="3098520"/>
                <a:ext cx="360" cy="28767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127"/>
              <p:cNvSpPr/>
              <p:nvPr/>
            </p:nvSpPr>
            <p:spPr>
              <a:xfrm rot="5400000">
                <a:off x="8091720" y="5313600"/>
                <a:ext cx="24732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7" name="CustomShape 128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8" name="PlaceHolder 129"/>
          <p:cNvSpPr>
            <a:spLocks noGrp="1"/>
          </p:cNvSpPr>
          <p:nvPr>
            <p:ph type="title"/>
          </p:nvPr>
        </p:nvSpPr>
        <p:spPr>
          <a:xfrm>
            <a:off x="990720" y="175248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29" name="PlaceHolder 130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30" name="PlaceHolder 131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2446DB75-3A18-4F3C-8DD8-A7672AA8EAC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31" name="PlaceHolder 13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9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0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171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5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9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0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1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2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3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4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5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6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7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8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9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0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1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2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3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194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5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6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8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9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0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1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2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3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4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5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6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7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8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9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0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1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2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3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4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5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6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7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8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9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0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1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2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23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5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226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29" name="CustomShape 62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0" name="PlaceHolder 63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1" name="PlaceHolder 64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4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2" name="PlaceHolder 65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4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3" name="PlaceHolder 66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EDD3062-FE9A-4B8E-8BF9-55926EF3F85A}" type="datetime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4/8/2024</a:t>
            </a:fld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fld id="{24840429-81FB-4AD0-82DF-C34A17BCC914}" type="datetime12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4:45 PM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234" name="PlaceHolder 6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5" name="PlaceHolder 6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EFD45F2-8758-4198-AD52-F0F4ABDA197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4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275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6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7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8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9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0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1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2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3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4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5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6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7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8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9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0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1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2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3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4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5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6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97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298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9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0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3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4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6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7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8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9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0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1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2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3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4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5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6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7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8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9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0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1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2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3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4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5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6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327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9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330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33" name="CustomShape 62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4" name="PlaceHolder 63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5" name="PlaceHolder 64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4"/>
              </a:buBlip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6" name="PlaceHolder 65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54D66A3-CD1A-4B2E-98B5-CFAD863A60FE}" type="datetime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4/8/2024</a:t>
            </a:fld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fld id="{9A0C1496-805A-4F84-9584-45CFA4A22ABA}" type="datetime12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4:45 PM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337" name="PlaceHolder 66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38" name="PlaceHolder 6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F110874-E6AC-4228-A76F-3B53D748FD6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6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7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378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9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0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1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2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3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4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5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6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7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8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00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401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2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3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4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5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6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7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8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9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0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1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2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3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6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8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9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0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1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2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3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4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5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6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7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8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9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430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32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433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36" name="CustomShape 62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7" name="PlaceHolder 63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38" name="PlaceHolder 6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9921EBC-45E5-4F0C-A88D-F45207E471EF}" type="datetime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4/8/2024</a:t>
            </a:fld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fld id="{8A674177-6C40-4026-855A-16D6FDDE8F5E}" type="datetime12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4:45 PM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439" name="PlaceHolder 6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40" name="PlaceHolder 6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C555164F-8FAF-49F5-8964-D744806B41D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1" name="PlaceHolder 6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8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F7EAAC-29B6-4508-9708-6FB9B5259EB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89" name="TextShape 3"/>
          <p:cNvSpPr txBox="1"/>
          <p:nvPr/>
        </p:nvSpPr>
        <p:spPr>
          <a:xfrm>
            <a:off x="914400" y="16765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90" name="TextShape 4"/>
          <p:cNvSpPr txBox="1"/>
          <p:nvPr/>
        </p:nvSpPr>
        <p:spPr>
          <a:xfrm>
            <a:off x="914400" y="380880"/>
            <a:ext cx="662904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Presentation for use with the textbook </a:t>
            </a:r>
            <a:r>
              <a:rPr lang="en-US" sz="1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Data Structures and Algorithms in Java, 6</a:t>
            </a:r>
            <a:r>
              <a:rPr lang="en-US" sz="1800" b="0" strike="noStrike" spc="-1" baseline="30000">
                <a:solidFill>
                  <a:srgbClr val="BE2D00"/>
                </a:solidFill>
                <a:latin typeface="Tahoma"/>
                <a:ea typeface="ＭＳ Ｐゴシック"/>
              </a:rPr>
              <a:t>th</a:t>
            </a:r>
            <a:r>
              <a:rPr lang="en-US" sz="1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 edition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by M. T. Goodrich, R. Tamassia, and M. H. Goldwasser, Wiley, 2014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591" name="Picture 590"/>
          <p:cNvPicPr/>
          <p:nvPr/>
        </p:nvPicPr>
        <p:blipFill>
          <a:blip r:embed="rId3"/>
          <a:stretch/>
        </p:blipFill>
        <p:spPr>
          <a:xfrm>
            <a:off x="4660920" y="3200400"/>
            <a:ext cx="3784680" cy="232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Looking Glass—reversing checking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34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5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36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A891CA9-1EE9-48F7-81DD-EEEBFFA8FEB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37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8" name="CustomShape 6"/>
          <p:cNvSpPr/>
          <p:nvPr/>
        </p:nvSpPr>
        <p:spPr>
          <a:xfrm flipH="1">
            <a:off x="2971800" y="3200400"/>
            <a:ext cx="1523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40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1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42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5BC566E-2F1B-4947-80CE-1C6D2C5970F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43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4" name="CustomShape 6"/>
          <p:cNvSpPr/>
          <p:nvPr/>
        </p:nvSpPr>
        <p:spPr>
          <a:xfrm>
            <a:off x="506160" y="3809880"/>
            <a:ext cx="652572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b is found in pattern, 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46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48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95056E-3F60-4611-AAC8-4ACE5AACEB3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49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0" name="CustomShape 6"/>
          <p:cNvSpPr/>
          <p:nvPr/>
        </p:nvSpPr>
        <p:spPr>
          <a:xfrm>
            <a:off x="2564640" y="3809880"/>
            <a:ext cx="2409120" cy="1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to align b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“small jump”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651" name="Table 7"/>
          <p:cNvGraphicFramePr/>
          <p:nvPr/>
        </p:nvGraphicFramePr>
        <p:xfrm>
          <a:off x="3200400" y="3276720"/>
          <a:ext cx="3886200" cy="3661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Rabbit on the grass">
            <a:extLst>
              <a:ext uri="{FF2B5EF4-FFF2-40B4-BE49-F238E27FC236}">
                <a16:creationId xmlns:a16="http://schemas.microsoft.com/office/drawing/2014/main" id="{82BAEA3E-06A2-43E7-FF2E-F0982806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4392222"/>
            <a:ext cx="3124800" cy="207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53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4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55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0141E5-3A56-4D3B-BE3A-77B75C55423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56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7" name="CustomShape 6"/>
          <p:cNvSpPr/>
          <p:nvPr/>
        </p:nvSpPr>
        <p:spPr>
          <a:xfrm>
            <a:off x="208800" y="3809880"/>
            <a:ext cx="712152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b is not found in pattern, 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59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0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61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AD3F30D-9C8F-488E-8D0F-636DFC32D08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62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3" name="CustomShape 6"/>
          <p:cNvSpPr/>
          <p:nvPr/>
        </p:nvSpPr>
        <p:spPr>
          <a:xfrm>
            <a:off x="2403720" y="3809880"/>
            <a:ext cx="2730960" cy="82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m positions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“large jump”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664" name="Table 7"/>
          <p:cNvGraphicFramePr/>
          <p:nvPr/>
        </p:nvGraphicFramePr>
        <p:xfrm>
          <a:off x="5486400" y="312408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Two kangaroos on a beach">
            <a:extLst>
              <a:ext uri="{FF2B5EF4-FFF2-40B4-BE49-F238E27FC236}">
                <a16:creationId xmlns:a16="http://schemas.microsoft.com/office/drawing/2014/main" id="{C58F3C8F-254E-1B12-69CC-BFD3E16A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4322718"/>
            <a:ext cx="3233056" cy="21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6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1B2907A-EEF0-4B36-AD6B-67F9824FEC2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67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8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9" name="CustomShape 5"/>
          <p:cNvSpPr/>
          <p:nvPr/>
        </p:nvSpPr>
        <p:spPr>
          <a:xfrm>
            <a:off x="2590920" y="4876920"/>
            <a:ext cx="6400440" cy="152352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6"/>
          <p:cNvSpPr/>
          <p:nvPr/>
        </p:nvSpPr>
        <p:spPr>
          <a:xfrm>
            <a:off x="1295280" y="5486400"/>
            <a:ext cx="1447560" cy="8377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1" name="Picture 670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C252D-B182-FE17-0A3D-36E840F73133}"/>
              </a:ext>
            </a:extLst>
          </p:cNvPr>
          <p:cNvSpPr/>
          <p:nvPr/>
        </p:nvSpPr>
        <p:spPr>
          <a:xfrm>
            <a:off x="457200" y="4876920"/>
            <a:ext cx="8534160" cy="144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7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BC235A-3C4C-43D0-BACE-7ABAD941742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74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5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1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is</a:t>
            </a:r>
            <a:r>
              <a:rPr lang="en-US" sz="1800" b="1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“t”, compare “t” in text with “m”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“t” is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shift pattern to align “t” in text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6" name="CustomShape 5"/>
          <p:cNvSpPr/>
          <p:nvPr/>
        </p:nvSpPr>
        <p:spPr>
          <a:xfrm>
            <a:off x="2886120" y="4876920"/>
            <a:ext cx="6095520" cy="15998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7" name="Picture 676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B67C2B-C495-D756-CCE3-203672D98B24}"/>
              </a:ext>
            </a:extLst>
          </p:cNvPr>
          <p:cNvSpPr/>
          <p:nvPr/>
        </p:nvSpPr>
        <p:spPr>
          <a:xfrm>
            <a:off x="2601686" y="4876920"/>
            <a:ext cx="6415234" cy="167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91D6A-E49B-62E8-D128-855A0A20BBCD}"/>
              </a:ext>
            </a:extLst>
          </p:cNvPr>
          <p:cNvSpPr/>
          <p:nvPr/>
        </p:nvSpPr>
        <p:spPr>
          <a:xfrm>
            <a:off x="1292657" y="5562360"/>
            <a:ext cx="1593463" cy="83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4A908C-BE0F-49B5-9C2B-AA805129735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80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1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Compare “e”  in text with “m”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No match and “e” is not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Shift pattern m positions (“large jump”)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2" name="CustomShape 5"/>
          <p:cNvSpPr/>
          <p:nvPr/>
        </p:nvSpPr>
        <p:spPr>
          <a:xfrm>
            <a:off x="4314960" y="4962600"/>
            <a:ext cx="4647960" cy="13712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3" name="Picture 682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66DD60-3728-A361-3CD9-795A1E7939BF}"/>
              </a:ext>
            </a:extLst>
          </p:cNvPr>
          <p:cNvSpPr/>
          <p:nvPr/>
        </p:nvSpPr>
        <p:spPr>
          <a:xfrm>
            <a:off x="2841171" y="4859005"/>
            <a:ext cx="6175749" cy="157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85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38F025F-EB9F-462F-9F77-8DE9983B1D1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86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7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2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600" b="0" strike="noStrike" spc="-1" dirty="0">
                <a:solidFill>
                  <a:srgbClr val="00B050"/>
                </a:solidFill>
                <a:latin typeface="Times New Roman"/>
                <a:ea typeface="ＭＳ Ｐゴシック"/>
              </a:rPr>
              <a:t>What’s next?</a:t>
            </a:r>
            <a:endParaRPr lang="en-US" sz="16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8" name="CustomShape 5"/>
          <p:cNvSpPr/>
          <p:nvPr/>
        </p:nvSpPr>
        <p:spPr>
          <a:xfrm>
            <a:off x="5715000" y="4886280"/>
            <a:ext cx="32000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9" name="Picture 688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5A5997-CA13-9366-658E-3DB54A818FE8}"/>
              </a:ext>
            </a:extLst>
          </p:cNvPr>
          <p:cNvSpPr/>
          <p:nvPr/>
        </p:nvSpPr>
        <p:spPr>
          <a:xfrm>
            <a:off x="4278086" y="4886280"/>
            <a:ext cx="4738834" cy="136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91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4C1679B-9171-4555-BD8C-B316A057385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92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93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2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6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What is next?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94" name="CustomShape 5"/>
          <p:cNvSpPr/>
          <p:nvPr/>
        </p:nvSpPr>
        <p:spPr>
          <a:xfrm>
            <a:off x="5715000" y="4886280"/>
            <a:ext cx="32000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5" name="Picture 694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90CB5-F25C-8F88-247A-DA6262E8FFCE}"/>
              </a:ext>
            </a:extLst>
          </p:cNvPr>
          <p:cNvSpPr/>
          <p:nvPr/>
        </p:nvSpPr>
        <p:spPr>
          <a:xfrm>
            <a:off x="5715000" y="4885920"/>
            <a:ext cx="3301922" cy="136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9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55449F-BFF4-4B57-A21A-F15CF77E4A1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94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Strings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95" name="TextShape 4"/>
          <p:cNvSpPr txBox="1"/>
          <p:nvPr/>
        </p:nvSpPr>
        <p:spPr>
          <a:xfrm>
            <a:off x="685800" y="1590840"/>
            <a:ext cx="7619760" cy="4733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string is a sequence of characters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Examples of strings: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Python program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HTML document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DNA sequence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Digitized image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 alphabet </a:t>
            </a:r>
            <a:r>
              <a:rPr lang="en-US" sz="24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S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the set of possible characters for a family of strings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 of alphabets: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ASCII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Unicode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{0, 1}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{A, C, G, T}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596" name="Picture 5"/>
          <p:cNvPicPr/>
          <p:nvPr/>
        </p:nvPicPr>
        <p:blipFill>
          <a:blip r:embed="rId3"/>
          <a:stretch/>
        </p:blipFill>
        <p:spPr>
          <a:xfrm>
            <a:off x="6781680" y="228600"/>
            <a:ext cx="1904760" cy="13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9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C8B3F21-78F7-4A36-A39F-9233B0C094C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98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99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 dirty="0">
                <a:solidFill>
                  <a:srgbClr val="00B050"/>
                </a:solidFill>
                <a:latin typeface="Times New Roman"/>
                <a:ea typeface="ＭＳ Ｐゴシック"/>
              </a:rPr>
              <a:t>What’s next?</a:t>
            </a:r>
            <a:endParaRPr lang="en-US" sz="1400" b="0" strike="noStrike" spc="-1" dirty="0">
              <a:solidFill>
                <a:srgbClr val="40458C"/>
              </a:solidFill>
              <a:latin typeface="Tahoma"/>
            </a:endParaRPr>
          </a:p>
          <a:p>
            <a:endParaRPr lang="en-US" sz="14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0" name="CustomShape 5"/>
          <p:cNvSpPr/>
          <p:nvPr/>
        </p:nvSpPr>
        <p:spPr>
          <a:xfrm>
            <a:off x="7115040" y="4876920"/>
            <a:ext cx="18284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1" name="Picture 700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742219-9228-156A-A10E-751005A5FE3C}"/>
              </a:ext>
            </a:extLst>
          </p:cNvPr>
          <p:cNvSpPr/>
          <p:nvPr/>
        </p:nvSpPr>
        <p:spPr>
          <a:xfrm>
            <a:off x="7115040" y="4876920"/>
            <a:ext cx="182844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34F1CA8-0344-4646-8E77-534AAF42FF85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04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5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What is next?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6" name="CustomShape 5"/>
          <p:cNvSpPr/>
          <p:nvPr/>
        </p:nvSpPr>
        <p:spPr>
          <a:xfrm>
            <a:off x="7115040" y="4876920"/>
            <a:ext cx="18284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7" name="Picture 706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84CD79-14FB-0CA9-358B-F0F3B4DA6A72}"/>
              </a:ext>
            </a:extLst>
          </p:cNvPr>
          <p:cNvSpPr/>
          <p:nvPr/>
        </p:nvSpPr>
        <p:spPr>
          <a:xfrm>
            <a:off x="7217229" y="4876920"/>
            <a:ext cx="1726251" cy="76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7996BA1-6F75-4DED-8171-3E9D456E912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10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1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What’s next?</a:t>
            </a:r>
            <a:endParaRPr lang="en-US" sz="14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2" name="CustomShape 5"/>
          <p:cNvSpPr/>
          <p:nvPr/>
        </p:nvSpPr>
        <p:spPr>
          <a:xfrm>
            <a:off x="7334280" y="4876920"/>
            <a:ext cx="1676160" cy="9140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3" name="Picture 712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Summary of the two heuristics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6" name="TextShape 2"/>
          <p:cNvSpPr txBox="1"/>
          <p:nvPr/>
        </p:nvSpPr>
        <p:spPr>
          <a:xfrm>
            <a:off x="83808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Looking-glass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Check from the end of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Character-jump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 not 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is elsewhere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to align c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“small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m positions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“large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38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957CDB-9707-404B-991D-0458E0960AB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Summary of the two heuristics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0" name="TextShape 2"/>
          <p:cNvSpPr txBox="1"/>
          <p:nvPr/>
        </p:nvSpPr>
        <p:spPr>
          <a:xfrm>
            <a:off x="83808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Looking-glass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Check from the end of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Character-jump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 not 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is elsewhere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to align c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“small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m positions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“large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1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42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0C9A3E0-FF9A-43AA-A3FE-6D75F31E7B5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43" name="CustomShape 5"/>
          <p:cNvSpPr/>
          <p:nvPr/>
        </p:nvSpPr>
        <p:spPr>
          <a:xfrm>
            <a:off x="6219720" y="3962520"/>
            <a:ext cx="2718720" cy="821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Nice to be O(1),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not O(m), ideas?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744" name="CustomShape 6"/>
          <p:cNvSpPr/>
          <p:nvPr/>
        </p:nvSpPr>
        <p:spPr>
          <a:xfrm flipH="1" flipV="1">
            <a:off x="6705720" y="3656880"/>
            <a:ext cx="609120" cy="33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4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38E682D-5A77-4C35-830C-EBF586969F2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47" name="TextShape 3"/>
          <p:cNvSpPr txBox="1"/>
          <p:nvPr/>
        </p:nvSpPr>
        <p:spPr>
          <a:xfrm>
            <a:off x="609480" y="380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Last-Occurrence Function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8" name="TextShape 4"/>
          <p:cNvSpPr txBox="1"/>
          <p:nvPr/>
        </p:nvSpPr>
        <p:spPr>
          <a:xfrm>
            <a:off x="838080" y="1752480"/>
            <a:ext cx="784836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To quickly find out where a character is in a pattern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defined as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largest index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such that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or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if no such index exists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S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{</a:t>
            </a:r>
            <a:r>
              <a:rPr lang="en-US" sz="18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a, b, c, d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abacab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represented by an array indexed by the numeric codes of the characters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s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2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where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the size of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and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s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the size of </a:t>
            </a:r>
            <a:r>
              <a:rPr lang="en-US" sz="16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S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49" name="Table 5"/>
          <p:cNvGraphicFramePr/>
          <p:nvPr/>
        </p:nvGraphicFramePr>
        <p:xfrm>
          <a:off x="3581280" y="3505320"/>
          <a:ext cx="4647960" cy="762120"/>
        </p:xfrm>
        <a:graphic>
          <a:graphicData uri="http://schemas.openxmlformats.org/drawingml/2006/table">
            <a:tbl>
              <a:tblPr/>
              <a:tblGrid>
                <a:gridCol w="93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L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-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 at other positions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51" name="TextShape 2"/>
          <p:cNvSpPr txBox="1"/>
          <p:nvPr/>
        </p:nvSpPr>
        <p:spPr>
          <a:xfrm>
            <a:off x="76212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So far, only mismatch at the end of pattern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the end matches,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last, …, position of pattern might not 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doesn’t 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is not in pattern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after c (“large jump”)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cases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 is before the mismatch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 is after the mismatch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52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53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4083385-4568-416C-A2B9-C080D311A92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55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6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57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8D1308A-2F9C-4088-8529-247EB7F3782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58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9" name="CustomShape 6"/>
          <p:cNvSpPr/>
          <p:nvPr/>
        </p:nvSpPr>
        <p:spPr>
          <a:xfrm>
            <a:off x="2127960" y="380988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61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2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63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5143EA1-46E4-4CD0-94C1-CB4C52413E2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64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5" name="CustomShape 6"/>
          <p:cNvSpPr/>
          <p:nvPr/>
        </p:nvSpPr>
        <p:spPr>
          <a:xfrm>
            <a:off x="2816640" y="3809880"/>
            <a:ext cx="190476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Large jump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766" name="Table 7"/>
          <p:cNvGraphicFramePr/>
          <p:nvPr/>
        </p:nvGraphicFramePr>
        <p:xfrm>
          <a:off x="3962520" y="32004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before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68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70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8024E7E-1CFF-4285-8D09-53E6D8BE86B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71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2" name="CustomShape 6"/>
          <p:cNvSpPr/>
          <p:nvPr/>
        </p:nvSpPr>
        <p:spPr>
          <a:xfrm>
            <a:off x="2127960" y="380988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9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F56AB0-418E-4876-8694-AA5F9A25C6F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99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Strings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00" name="TextShape 4"/>
          <p:cNvSpPr txBox="1"/>
          <p:nvPr/>
        </p:nvSpPr>
        <p:spPr>
          <a:xfrm>
            <a:off x="914400" y="1584360"/>
            <a:ext cx="7314840" cy="4892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be a string of size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substring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.. j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subsequence of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consisting of the characters with ranks between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prefix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substring 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.. i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suffix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Substring 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..m </a:t>
            </a:r>
            <a:r>
              <a:rPr lang="en-US" sz="1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1] 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Given strings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(text) 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(pattern)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2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pattern matching problem consists of finding a substring of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equal to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Applications: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Text editors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Search engines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Biological research (DNA sequences are considered as strings)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601" name="Picture 5"/>
          <p:cNvPicPr/>
          <p:nvPr/>
        </p:nvPicPr>
        <p:blipFill>
          <a:blip r:embed="rId3"/>
          <a:stretch/>
        </p:blipFill>
        <p:spPr>
          <a:xfrm>
            <a:off x="6781680" y="228600"/>
            <a:ext cx="1904760" cy="13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before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74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5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76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B8C938-5104-48BF-8276-19C7AF1966A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77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8" name="CustomShape 6"/>
          <p:cNvSpPr/>
          <p:nvPr/>
        </p:nvSpPr>
        <p:spPr>
          <a:xfrm>
            <a:off x="1686240" y="3809880"/>
            <a:ext cx="428544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to align b, small jump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779" name="Table 7"/>
          <p:cNvGraphicFramePr/>
          <p:nvPr/>
        </p:nvGraphicFramePr>
        <p:xfrm>
          <a:off x="3200400" y="312408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after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1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2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3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CD81F7-C355-4614-B073-764ED1D5D03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84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5" name="CustomShape 6"/>
          <p:cNvSpPr/>
          <p:nvPr/>
        </p:nvSpPr>
        <p:spPr>
          <a:xfrm>
            <a:off x="2280240" y="380052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after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7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9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0E6C75-D002-472F-B7EB-02623750174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90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1" name="CustomShape 6"/>
          <p:cNvSpPr/>
          <p:nvPr/>
        </p:nvSpPr>
        <p:spPr>
          <a:xfrm>
            <a:off x="1805040" y="3962520"/>
            <a:ext cx="5620320" cy="82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one position (“turtle walk”)--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similar to “brute force”, no “jumps”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792" name="Table 7"/>
          <p:cNvGraphicFramePr/>
          <p:nvPr/>
        </p:nvGraphicFramePr>
        <p:xfrm>
          <a:off x="2362320" y="327672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Turtle on the seabed">
            <a:extLst>
              <a:ext uri="{FF2B5EF4-FFF2-40B4-BE49-F238E27FC236}">
                <a16:creationId xmlns:a16="http://schemas.microsoft.com/office/drawing/2014/main" id="{E75F826E-9176-4AD9-36ED-1D2C0C8E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4909096"/>
            <a:ext cx="2351314" cy="156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BE2D00"/>
                </a:solidFill>
                <a:latin typeface="Tahoma"/>
                <a:ea typeface="ＭＳ Ｐゴシック"/>
              </a:rPr>
              <a:t>Found, after mismatch</a:t>
            </a:r>
            <a:endParaRPr lang="en-US" sz="4400" b="0" strike="noStrike" spc="-1" dirty="0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7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9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0E6C75-D002-472F-B7EB-02623750174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33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90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1" name="CustomShape 6"/>
          <p:cNvSpPr/>
          <p:nvPr/>
        </p:nvSpPr>
        <p:spPr>
          <a:xfrm>
            <a:off x="1805040" y="3962520"/>
            <a:ext cx="5620320" cy="82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one position (“turtle walk”)--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similar to “brute force”, no “jumps”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792" name="Table 7"/>
          <p:cNvGraphicFramePr/>
          <p:nvPr/>
        </p:nvGraphicFramePr>
        <p:xfrm>
          <a:off x="2362320" y="327672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19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Why tur</a:t>
            </a:r>
            <a:r>
              <a:rPr lang="en-US" sz="4400" spc="-1" dirty="0">
                <a:solidFill>
                  <a:srgbClr val="BE2D00"/>
                </a:solidFill>
                <a:latin typeface="Tahoma"/>
                <a:ea typeface="ＭＳ Ｐゴシック"/>
              </a:rPr>
              <a:t>tle walk?</a:t>
            </a:r>
            <a:endParaRPr lang="en-US" sz="4400" b="0" strike="noStrike" spc="-1" dirty="0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7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9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0E6C75-D002-472F-B7EB-02623750174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34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90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1" name="CustomShape 6"/>
          <p:cNvSpPr/>
          <p:nvPr/>
        </p:nvSpPr>
        <p:spPr>
          <a:xfrm>
            <a:off x="1805039" y="3962520"/>
            <a:ext cx="6010903" cy="90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0000"/>
                </a:solidFill>
                <a:latin typeface="Tahoma"/>
                <a:ea typeface="ＭＳ Ｐゴシック"/>
              </a:rPr>
              <a:t>No “forward” </a:t>
            </a:r>
            <a:r>
              <a:rPr lang="en-US" sz="2400" spc="-1" dirty="0">
                <a:solidFill>
                  <a:srgbClr val="FF0000"/>
                </a:solidFill>
                <a:latin typeface="Tahoma"/>
                <a:ea typeface="ＭＳ Ｐゴシック"/>
              </a:rPr>
              <a:t>alignment</a:t>
            </a:r>
          </a:p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FF0000"/>
                </a:solidFill>
                <a:latin typeface="Tahoma"/>
                <a:ea typeface="ＭＳ Ｐゴシック"/>
              </a:rPr>
              <a:t>(reason for small jump)</a:t>
            </a:r>
            <a:endParaRPr lang="en-US" sz="2400" b="0" strike="noStrike" spc="-1" dirty="0">
              <a:latin typeface="Arial"/>
            </a:endParaRPr>
          </a:p>
        </p:txBody>
      </p:sp>
      <p:graphicFrame>
        <p:nvGraphicFramePr>
          <p:cNvPr id="792" name="Table 7"/>
          <p:cNvGraphicFramePr/>
          <p:nvPr/>
        </p:nvGraphicFramePr>
        <p:xfrm>
          <a:off x="2362320" y="327672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335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General Pseudocode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05" name="TextShape 2"/>
          <p:cNvSpPr txBox="1"/>
          <p:nvPr/>
        </p:nvSpPr>
        <p:spPr>
          <a:xfrm>
            <a:off x="76212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Mismatch at the </a:t>
            </a: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end of pattern or earlier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doesn’t 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is not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to after c (“large jump”)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is before the mismatch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to align c (“small jump”)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 // c is after the mismatch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one position (“turtle walk?”)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06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07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F95CB9-FA98-4399-BF78-9932EAC70CC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0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7B0AEB5-06E1-4351-8E69-6E2D77A0CFD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1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11" name="CustomShape 4"/>
          <p:cNvSpPr/>
          <p:nvPr/>
        </p:nvSpPr>
        <p:spPr>
          <a:xfrm>
            <a:off x="1523880" y="3505320"/>
            <a:ext cx="6705360" cy="2666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2" name="Picture 811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36F032-C9A3-88FF-0271-77424790BF79}"/>
              </a:ext>
            </a:extLst>
          </p:cNvPr>
          <p:cNvSpPr/>
          <p:nvPr/>
        </p:nvSpPr>
        <p:spPr>
          <a:xfrm>
            <a:off x="1066680" y="3428640"/>
            <a:ext cx="7391160" cy="2547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1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5D25066-8999-4165-870D-E592DFF089F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1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16" name="CustomShape 4"/>
          <p:cNvSpPr/>
          <p:nvPr/>
        </p:nvSpPr>
        <p:spPr>
          <a:xfrm>
            <a:off x="1523880" y="4191120"/>
            <a:ext cx="5866920" cy="15998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5"/>
          <p:cNvSpPr/>
          <p:nvPr/>
        </p:nvSpPr>
        <p:spPr>
          <a:xfrm>
            <a:off x="4800600" y="3200400"/>
            <a:ext cx="29714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8" name="Picture 817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A3F6D7-CF4E-F650-1CD8-CA43FB64B8E2}"/>
              </a:ext>
            </a:extLst>
          </p:cNvPr>
          <p:cNvSpPr/>
          <p:nvPr/>
        </p:nvSpPr>
        <p:spPr>
          <a:xfrm>
            <a:off x="876060" y="4157743"/>
            <a:ext cx="7391160" cy="2547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0E7E4-700D-2B78-467F-71C451AD56A4}"/>
              </a:ext>
            </a:extLst>
          </p:cNvPr>
          <p:cNvSpPr/>
          <p:nvPr/>
        </p:nvSpPr>
        <p:spPr>
          <a:xfrm>
            <a:off x="4800600" y="3428640"/>
            <a:ext cx="3657240" cy="24539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20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0A66632-0EFB-4186-8437-F2E8D0893AE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21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22" name="CustomShape 4"/>
          <p:cNvSpPr/>
          <p:nvPr/>
        </p:nvSpPr>
        <p:spPr>
          <a:xfrm>
            <a:off x="4419720" y="3352680"/>
            <a:ext cx="3580920" cy="2285640"/>
          </a:xfrm>
          <a:prstGeom prst="corner">
            <a:avLst>
              <a:gd name="adj1" fmla="val 50417"/>
              <a:gd name="adj2" fmla="val 156667"/>
            </a:avLst>
          </a:prstGeom>
          <a:solidFill>
            <a:schemeClr val="accent3"/>
          </a:solidFill>
          <a:ln w="19080">
            <a:solidFill>
              <a:schemeClr val="accent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5"/>
          <p:cNvSpPr/>
          <p:nvPr/>
        </p:nvSpPr>
        <p:spPr>
          <a:xfrm>
            <a:off x="2057400" y="4952880"/>
            <a:ext cx="3428640" cy="121896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4" name="Picture 823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3F872-BE0F-675B-19B0-17AEA8BE0C13}"/>
              </a:ext>
            </a:extLst>
          </p:cNvPr>
          <p:cNvSpPr/>
          <p:nvPr/>
        </p:nvSpPr>
        <p:spPr>
          <a:xfrm>
            <a:off x="1066680" y="4876200"/>
            <a:ext cx="6705720" cy="11000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FF07B1-4C86-CF3E-7137-7175F458BFB0}"/>
              </a:ext>
            </a:extLst>
          </p:cNvPr>
          <p:cNvSpPr/>
          <p:nvPr/>
        </p:nvSpPr>
        <p:spPr>
          <a:xfrm>
            <a:off x="4572000" y="3352680"/>
            <a:ext cx="3885840" cy="26235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2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A32522-C086-4822-B32B-6D64F0EE5E5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2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28" name="CustomShape 4"/>
          <p:cNvSpPr/>
          <p:nvPr/>
        </p:nvSpPr>
        <p:spPr>
          <a:xfrm>
            <a:off x="4419720" y="3352680"/>
            <a:ext cx="3352320" cy="18284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9" name="Picture 828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F930E-BA24-4733-C2F4-C2F5096976B5}"/>
              </a:ext>
            </a:extLst>
          </p:cNvPr>
          <p:cNvSpPr/>
          <p:nvPr/>
        </p:nvSpPr>
        <p:spPr>
          <a:xfrm>
            <a:off x="4664469" y="3492720"/>
            <a:ext cx="3798754" cy="228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0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79BA25-48A9-4535-8360-31E09E716B7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04" name="TextShape 3"/>
          <p:cNvSpPr txBox="1"/>
          <p:nvPr/>
        </p:nvSpPr>
        <p:spPr>
          <a:xfrm>
            <a:off x="609480" y="304920"/>
            <a:ext cx="70099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Brute-Force 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05" name="TextShape 4"/>
          <p:cNvSpPr txBox="1"/>
          <p:nvPr/>
        </p:nvSpPr>
        <p:spPr>
          <a:xfrm>
            <a:off x="685800" y="1600200"/>
            <a:ext cx="731484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For each possible shift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relative to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Compare the pattern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the substring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Repeat until either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match is found, or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all placements of the pattern have been tried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 = abcdefg  ; P = def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abcdefg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def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 def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   def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…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606" name="Picture 1029"/>
          <p:cNvPicPr/>
          <p:nvPr/>
        </p:nvPicPr>
        <p:blipFill>
          <a:blip r:embed="rId3"/>
          <a:stretch/>
        </p:blipFill>
        <p:spPr>
          <a:xfrm>
            <a:off x="7467480" y="212760"/>
            <a:ext cx="1231560" cy="115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31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9F8E590-7BF9-4B08-ADE2-7AF10C09994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32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33" name="CustomShape 4"/>
          <p:cNvSpPr/>
          <p:nvPr/>
        </p:nvSpPr>
        <p:spPr>
          <a:xfrm>
            <a:off x="4876920" y="3276720"/>
            <a:ext cx="2819160" cy="11426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4" name="Picture 833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73331-7B23-11AE-7E67-F1C7CA779E95}"/>
              </a:ext>
            </a:extLst>
          </p:cNvPr>
          <p:cNvSpPr/>
          <p:nvPr/>
        </p:nvSpPr>
        <p:spPr>
          <a:xfrm>
            <a:off x="4572000" y="3428641"/>
            <a:ext cx="3885840" cy="9907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3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2C0B5C6-8C7B-4AF2-844F-A670AEBF197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3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838" name="Picture 837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7F3E3D-7888-4859-A22E-CF0E8D3F07C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42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41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42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43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pattern—turtle walk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44" name="CustomShape 6"/>
          <p:cNvSpPr/>
          <p:nvPr/>
        </p:nvSpPr>
        <p:spPr>
          <a:xfrm>
            <a:off x="695160" y="1655640"/>
            <a:ext cx="48668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= index for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j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index for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l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location of c in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c = mismatch char in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Shift pattern by one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m – j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845" name="Picture 844"/>
          <p:cNvPicPr/>
          <p:nvPr/>
        </p:nvPicPr>
        <p:blipFill>
          <a:blip r:embed="rId2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4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A8F8FD-6D52-48A2-8EF1-417DCADAFFD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48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pattern--small jump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49" name="Group 4"/>
          <p:cNvGrpSpPr/>
          <p:nvPr/>
        </p:nvGrpSpPr>
        <p:grpSpPr>
          <a:xfrm>
            <a:off x="4749840" y="1704600"/>
            <a:ext cx="4114440" cy="2572920"/>
            <a:chOff x="4749840" y="1704600"/>
            <a:chExt cx="4114440" cy="2572920"/>
          </a:xfrm>
        </p:grpSpPr>
        <p:sp>
          <p:nvSpPr>
            <p:cNvPr id="850" name="CustomShape 5"/>
            <p:cNvSpPr/>
            <p:nvPr/>
          </p:nvSpPr>
          <p:spPr>
            <a:xfrm>
              <a:off x="4749840" y="17046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&lt;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51" name="CustomShape 6"/>
          <p:cNvSpPr/>
          <p:nvPr/>
        </p:nvSpPr>
        <p:spPr>
          <a:xfrm>
            <a:off x="685800" y="1600200"/>
            <a:ext cx="540972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= index for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j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index for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l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location of c in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c = mismatch char in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Shift pattern to align the match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m – (1 + l)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852" name="Picture 851"/>
          <p:cNvPicPr/>
          <p:nvPr/>
        </p:nvPicPr>
        <p:blipFill>
          <a:blip r:embed="rId2"/>
          <a:stretch/>
        </p:blipFill>
        <p:spPr>
          <a:xfrm>
            <a:off x="5549760" y="20955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5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6D7E9A-385E-4065-B1E9-32B8C44EEE8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5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pattern--large jump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56" name="CustomShape 4"/>
          <p:cNvSpPr/>
          <p:nvPr/>
        </p:nvSpPr>
        <p:spPr>
          <a:xfrm>
            <a:off x="685800" y="1468800"/>
            <a:ext cx="54097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= index for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j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index for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Shift pattern after </a:t>
            </a: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m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857" name="Table 5"/>
          <p:cNvGraphicFramePr/>
          <p:nvPr/>
        </p:nvGraphicFramePr>
        <p:xfrm>
          <a:off x="4800600" y="1933560"/>
          <a:ext cx="3657240" cy="533160"/>
        </p:xfrm>
        <a:graphic>
          <a:graphicData uri="http://schemas.openxmlformats.org/drawingml/2006/table">
            <a:tbl>
              <a:tblPr/>
              <a:tblGrid>
                <a:gridCol w="52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8" name="Table 6"/>
          <p:cNvGraphicFramePr/>
          <p:nvPr/>
        </p:nvGraphicFramePr>
        <p:xfrm>
          <a:off x="5389560" y="2913120"/>
          <a:ext cx="1447560" cy="499320"/>
        </p:xfrm>
        <a:graphic>
          <a:graphicData uri="http://schemas.openxmlformats.org/drawingml/2006/table">
            <a:tbl>
              <a:tblPr/>
              <a:tblGrid>
                <a:gridCol w="4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9" name="Table 7"/>
          <p:cNvGraphicFramePr/>
          <p:nvPr/>
        </p:nvGraphicFramePr>
        <p:xfrm>
          <a:off x="6477120" y="3790440"/>
          <a:ext cx="1447560" cy="499320"/>
        </p:xfrm>
        <a:graphic>
          <a:graphicData uri="http://schemas.openxmlformats.org/drawingml/2006/table">
            <a:tbl>
              <a:tblPr/>
              <a:tblGrid>
                <a:gridCol w="4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0" name="CustomShape 8"/>
          <p:cNvSpPr/>
          <p:nvPr/>
        </p:nvSpPr>
        <p:spPr>
          <a:xfrm>
            <a:off x="5962680" y="2362320"/>
            <a:ext cx="266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861" name="CustomShape 9"/>
          <p:cNvSpPr/>
          <p:nvPr/>
        </p:nvSpPr>
        <p:spPr>
          <a:xfrm>
            <a:off x="5885640" y="3276720"/>
            <a:ext cx="4201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63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updated by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adding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and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314360" lvl="2" indent="-4568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Tahoma"/>
              <a:buAutoNum type="arabicPeriod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j 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[turtle walk, c after mismatch]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314360" lvl="2" indent="-4568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Tahoma"/>
              <a:buAutoNum type="arabicPeriod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( l + 1)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[small jump, c before mismatch]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314360" lvl="2" indent="-4568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Tahoma"/>
              <a:buAutoNum type="arabicPeriod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     [large jump, c not in pattern]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85716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is from last(c)  // last occurrence function/table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last(c) returns -1 if not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3 is also handled by Case 2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64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65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0DA411-65D9-4324-8839-C039656875C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6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F7676AF-F807-43D2-80E7-0116A7F236D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46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68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69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70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71" name="Group 6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872" name="CustomShape 7"/>
            <p:cNvSpPr/>
            <p:nvPr/>
          </p:nvSpPr>
          <p:spPr>
            <a:xfrm>
              <a:off x="4724280" y="39798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&lt;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73" name="TextShape 8"/>
          <p:cNvSpPr txBox="1"/>
          <p:nvPr/>
        </p:nvSpPr>
        <p:spPr>
          <a:xfrm>
            <a:off x="304920" y="1474920"/>
            <a:ext cx="4647960" cy="437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and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j    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[turtle walk]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( l + 1)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[small jump]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1: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&gt; j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2: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&lt; j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Use “if” to decide which case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The book uses a “trick” without using “if”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Easier to read version next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Book version afterwards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874" name="Picture 873"/>
          <p:cNvPicPr/>
          <p:nvPr/>
        </p:nvPicPr>
        <p:blipFill>
          <a:blip r:embed="rId3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875" name="Picture 874"/>
          <p:cNvPicPr/>
          <p:nvPr/>
        </p:nvPicPr>
        <p:blipFill>
          <a:blip r:embed="rId4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78248B0-7DC5-47A5-8EFC-1863BB1CA65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47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78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79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 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80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 </a:t>
            </a:r>
            <a:br/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(easier to read)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81" name="CustomShape 6"/>
          <p:cNvSpPr/>
          <p:nvPr/>
        </p:nvSpPr>
        <p:spPr>
          <a:xfrm>
            <a:off x="685800" y="1447560"/>
            <a:ext cx="4313160" cy="5713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BoyerMooreMatch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T, P, </a:t>
            </a:r>
            <a:r>
              <a:rPr lang="en-US" sz="1800" b="1" i="1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S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lastOccurenceFunction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P, </a:t>
            </a:r>
            <a:r>
              <a:rPr lang="en-US" sz="1800" b="1" i="1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S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repeat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   if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	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	   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match at 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	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   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  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b="1" i="1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character-jump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]]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if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l &gt; j   // turtle walk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    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–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j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else // small or large jump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    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– (1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 +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i="1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until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- 1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882" name="Group 7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883" name="CustomShape 8"/>
            <p:cNvSpPr/>
            <p:nvPr/>
          </p:nvSpPr>
          <p:spPr>
            <a:xfrm>
              <a:off x="4724280" y="39798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&lt;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84" name="CustomShape 9"/>
          <p:cNvSpPr/>
          <p:nvPr/>
        </p:nvSpPr>
        <p:spPr>
          <a:xfrm>
            <a:off x="2113740" y="2013120"/>
            <a:ext cx="2020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// index for text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//index for pattern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885" name="Picture 884"/>
          <p:cNvPicPr/>
          <p:nvPr/>
        </p:nvPicPr>
        <p:blipFill>
          <a:blip r:embed="rId2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886" name="Picture 885"/>
          <p:cNvPicPr/>
          <p:nvPr/>
        </p:nvPicPr>
        <p:blipFill>
          <a:blip r:embed="rId3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8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201128F-4FAE-4D26-884A-A85926400D7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48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89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90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91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 (book)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92" name="Group 6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893" name="CustomShape 7"/>
            <p:cNvSpPr/>
            <p:nvPr/>
          </p:nvSpPr>
          <p:spPr>
            <a:xfrm>
              <a:off x="4724280" y="39798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&lt; 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94" name="TextShape 8"/>
          <p:cNvSpPr txBox="1"/>
          <p:nvPr/>
        </p:nvSpPr>
        <p:spPr>
          <a:xfrm>
            <a:off x="304920" y="1457280"/>
            <a:ext cx="4647960" cy="437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and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j    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[turtle walk]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( l + 1)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[small jump]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1: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&gt; j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320"/>
              </a:spcBef>
              <a:buClr>
                <a:srgbClr val="40458C"/>
              </a:buClr>
              <a:buSzPct val="60000"/>
              <a:buFont typeface="Arial"/>
              <a:buChar char="•"/>
            </a:pPr>
            <a:r>
              <a:rPr lang="en-US" sz="16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Naturally, l + 1 &gt; </a:t>
            </a:r>
            <a:r>
              <a:rPr lang="en-US" sz="16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j</a:t>
            </a:r>
            <a:r>
              <a:rPr lang="en-US" sz="16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2: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&lt; j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Arial"/>
              <a:buChar char="•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or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</a:t>
            </a:r>
            <a:r>
              <a:rPr lang="en-US" sz="20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 + 1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&lt;= j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= i + m – min( </a:t>
            </a:r>
            <a:r>
              <a:rPr lang="en-US" sz="20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j, l+1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but min() has an “if” inside and min() is a function call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don’t suggest using min(), also harder to read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7240"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895" name="Picture 894"/>
          <p:cNvPicPr/>
          <p:nvPr/>
        </p:nvPicPr>
        <p:blipFill>
          <a:blip r:embed="rId3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896" name="Picture 895"/>
          <p:cNvPicPr/>
          <p:nvPr/>
        </p:nvPicPr>
        <p:blipFill>
          <a:blip r:embed="rId4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9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9CDD5F7-F100-45EE-BA03-B30F6508F89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49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99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900" name="CustomShape 4"/>
            <p:cNvSpPr/>
            <p:nvPr/>
          </p:nvSpPr>
          <p:spPr>
            <a:xfrm>
              <a:off x="4724280" y="1447920"/>
              <a:ext cx="2103120" cy="69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</a:t>
              </a:r>
              <a:r>
                <a:rPr lang="en-US" sz="2000" b="0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 1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+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901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 (book)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02" name="CustomShape 6"/>
          <p:cNvSpPr/>
          <p:nvPr/>
        </p:nvSpPr>
        <p:spPr>
          <a:xfrm>
            <a:off x="685800" y="1600200"/>
            <a:ext cx="3885840" cy="4820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BoyerMooreMatch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T, P, </a:t>
            </a:r>
            <a:r>
              <a:rPr lang="en-US" sz="1800" b="1" i="1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S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lastOccurenceFunction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P, </a:t>
            </a:r>
            <a:r>
              <a:rPr lang="en-US" sz="1800" b="1" i="1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S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repeat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match at 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character-jump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]]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– min(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, 1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 +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until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903" name="Group 7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904" name="CustomShape 8"/>
            <p:cNvSpPr/>
            <p:nvPr/>
          </p:nvSpPr>
          <p:spPr>
            <a:xfrm>
              <a:off x="4724280" y="3979800"/>
              <a:ext cx="2103120" cy="69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1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+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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905" name="CustomShape 9"/>
          <p:cNvSpPr/>
          <p:nvPr/>
        </p:nvSpPr>
        <p:spPr>
          <a:xfrm>
            <a:off x="2035080" y="2131200"/>
            <a:ext cx="2262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// index for text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//index for pattern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06" name="Picture 905"/>
          <p:cNvPicPr/>
          <p:nvPr/>
        </p:nvPicPr>
        <p:blipFill>
          <a:blip r:embed="rId2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907" name="Picture 906"/>
          <p:cNvPicPr/>
          <p:nvPr/>
        </p:nvPicPr>
        <p:blipFill>
          <a:blip r:embed="rId3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0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AE469B8-0274-4EE8-BCB6-074A48B5AA0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609480" y="304920"/>
            <a:ext cx="70099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Brute-Force 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838080" y="1695600"/>
            <a:ext cx="4419360" cy="4221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BruteForceMatch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T, P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text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and pattern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Output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starting index of a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substring of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equal 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or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if no such substring exists 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for 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test shift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of the pattern 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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j</a:t>
            </a:r>
            <a:r>
              <a:rPr lang="en-US" sz="20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{match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-1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{no match anywhere}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11" name="Picture 1029"/>
          <p:cNvPicPr/>
          <p:nvPr/>
        </p:nvPicPr>
        <p:blipFill>
          <a:blip r:embed="rId2"/>
          <a:stretch/>
        </p:blipFill>
        <p:spPr>
          <a:xfrm>
            <a:off x="7467480" y="212760"/>
            <a:ext cx="1231560" cy="1158480"/>
          </a:xfrm>
          <a:prstGeom prst="rect">
            <a:avLst/>
          </a:prstGeom>
          <a:ln>
            <a:noFill/>
          </a:ln>
        </p:spPr>
      </p:pic>
      <p:sp>
        <p:nvSpPr>
          <p:cNvPr id="612" name="CustomShape 5"/>
          <p:cNvSpPr/>
          <p:nvPr/>
        </p:nvSpPr>
        <p:spPr>
          <a:xfrm>
            <a:off x="5314680" y="3505320"/>
            <a:ext cx="36208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do i and j mean?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13" name="CustomShape 6"/>
          <p:cNvSpPr/>
          <p:nvPr/>
        </p:nvSpPr>
        <p:spPr>
          <a:xfrm>
            <a:off x="838080" y="3505320"/>
            <a:ext cx="7924320" cy="2666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7"/>
          <p:cNvSpPr/>
          <p:nvPr/>
        </p:nvSpPr>
        <p:spPr>
          <a:xfrm>
            <a:off x="5361120" y="2059560"/>
            <a:ext cx="352620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Write the pseudocode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0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E21FA0A-93FE-47F1-91E1-DA5019BF47D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1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 Case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1" name="TextShape 4"/>
          <p:cNvSpPr txBox="1"/>
          <p:nvPr/>
        </p:nvSpPr>
        <p:spPr>
          <a:xfrm>
            <a:off x="838080" y="1752480"/>
            <a:ext cx="38095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 of worst case: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aaa … a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baaa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Blip>
                <a:blip r:embed="rId2"/>
              </a:buBlip>
            </a:pPr>
            <a:r>
              <a:rPr lang="en-US" sz="2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“turtle walk” every time</a:t>
            </a:r>
            <a:endParaRPr lang="en-US" sz="2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Blip>
                <a:blip r:embed="rId2"/>
              </a:buBlip>
            </a:pPr>
            <a:r>
              <a:rPr lang="en-US" sz="22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Time complexity?</a:t>
            </a:r>
            <a:endParaRPr lang="en-US" sz="22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912" name="Picture 911"/>
          <p:cNvPicPr/>
          <p:nvPr/>
        </p:nvPicPr>
        <p:blipFill>
          <a:blip r:embed="rId3"/>
          <a:stretch/>
        </p:blipFill>
        <p:spPr>
          <a:xfrm>
            <a:off x="4572000" y="1828800"/>
            <a:ext cx="4102200" cy="393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1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9B9E01-2482-4CB5-A10E-46D88EBAAC5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1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 Case Time Complexity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6" name="TextShape 4"/>
          <p:cNvSpPr txBox="1"/>
          <p:nvPr/>
        </p:nvSpPr>
        <p:spPr>
          <a:xfrm>
            <a:off x="838080" y="1752480"/>
            <a:ext cx="739116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Initializing last()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O(m + s), s is size of alphabet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Worst case matching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O(nm)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2"/>
              </a:buBlip>
            </a:pP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Total: O(nm + m + s) or O(nm)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worst case may occur in images and DNA sequences but is unlikely in English text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Boyer-Moore’s algorithm is significantly faster than the brute-force algorithm on English text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Why “looking glass”?</a:t>
            </a:r>
            <a:br/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 &amp; absent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918" name="Table 2"/>
          <p:cNvGraphicFramePr/>
          <p:nvPr/>
        </p:nvGraphicFramePr>
        <p:xfrm>
          <a:off x="838080" y="1905120"/>
          <a:ext cx="777204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20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7BBC9-04F4-4584-99A3-96F081D3CB2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52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921" name="Table 5"/>
          <p:cNvGraphicFramePr/>
          <p:nvPr/>
        </p:nvGraphicFramePr>
        <p:xfrm>
          <a:off x="1600200" y="251460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2" name="Table 6"/>
          <p:cNvGraphicFramePr/>
          <p:nvPr/>
        </p:nvGraphicFramePr>
        <p:xfrm>
          <a:off x="5486400" y="312408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3" name="Table 7"/>
          <p:cNvGraphicFramePr/>
          <p:nvPr/>
        </p:nvGraphicFramePr>
        <p:xfrm>
          <a:off x="744840" y="4419720"/>
          <a:ext cx="777204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4" name="Table 8"/>
          <p:cNvGraphicFramePr/>
          <p:nvPr/>
        </p:nvGraphicFramePr>
        <p:xfrm>
          <a:off x="1523880" y="5181480"/>
          <a:ext cx="3885840" cy="1519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x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w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v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z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5" name="CustomShape 9"/>
          <p:cNvSpPr/>
          <p:nvPr/>
        </p:nvSpPr>
        <p:spPr>
          <a:xfrm>
            <a:off x="2268360" y="578160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26" name="CustomShape 10"/>
          <p:cNvSpPr/>
          <p:nvPr/>
        </p:nvSpPr>
        <p:spPr>
          <a:xfrm>
            <a:off x="-267480" y="1409760"/>
            <a:ext cx="773244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1. Start from the end of the pattern -- Large jump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27" name="CustomShape 11"/>
          <p:cNvSpPr/>
          <p:nvPr/>
        </p:nvSpPr>
        <p:spPr>
          <a:xfrm>
            <a:off x="-236160" y="3850200"/>
            <a:ext cx="653760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2. Start from the beginning of the pattern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Why “last occurrence”?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929" name="Table 2"/>
          <p:cNvGraphicFramePr/>
          <p:nvPr/>
        </p:nvGraphicFramePr>
        <p:xfrm>
          <a:off x="838080" y="1905120"/>
          <a:ext cx="777204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0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31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ADF4D83-B6F9-4B7F-BDBC-AC32E11DA3B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53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932" name="Table 5"/>
          <p:cNvGraphicFramePr/>
          <p:nvPr/>
        </p:nvGraphicFramePr>
        <p:xfrm>
          <a:off x="1600200" y="251460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3" name="Table 6"/>
          <p:cNvGraphicFramePr/>
          <p:nvPr/>
        </p:nvGraphicFramePr>
        <p:xfrm>
          <a:off x="3200400" y="327672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4" name="CustomShape 7"/>
          <p:cNvSpPr/>
          <p:nvPr/>
        </p:nvSpPr>
        <p:spPr>
          <a:xfrm>
            <a:off x="3506400" y="1409760"/>
            <a:ext cx="184320" cy="461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35" name="Table 8"/>
          <p:cNvGraphicFramePr/>
          <p:nvPr/>
        </p:nvGraphicFramePr>
        <p:xfrm>
          <a:off x="4724280" y="441972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6" name="CustomShape 9"/>
          <p:cNvSpPr/>
          <p:nvPr/>
        </p:nvSpPr>
        <p:spPr>
          <a:xfrm>
            <a:off x="1468080" y="3962520"/>
            <a:ext cx="3230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Might match sooner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938" name="Table 2"/>
          <p:cNvGraphicFramePr/>
          <p:nvPr/>
        </p:nvGraphicFramePr>
        <p:xfrm>
          <a:off x="1143000" y="2286000"/>
          <a:ext cx="7086240" cy="3047760"/>
        </p:xfrm>
        <a:graphic>
          <a:graphicData uri="http://schemas.openxmlformats.org/drawingml/2006/table">
            <a:tbl>
              <a:tblPr/>
              <a:tblGrid>
                <a:gridCol w="23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Brute Force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Boyer-Moore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(simplified version)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Worst-Case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Time Complexity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F0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O(nm)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F0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O(nm)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F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Significantly faster in practice with English text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0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3DB00B-EA70-49BF-BA1F-BE0B805C82D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Skipping the rest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2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3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4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5426815-4B23-4BFA-8693-740E03912A6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2B7C7A2-303E-4E52-B89F-E494B4BDE3D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47" name="TextShape 3"/>
          <p:cNvSpPr txBox="1"/>
          <p:nvPr/>
        </p:nvSpPr>
        <p:spPr>
          <a:xfrm>
            <a:off x="685800" y="304920"/>
            <a:ext cx="80769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The KMP Algorithm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8" name="TextShape 4"/>
          <p:cNvSpPr txBox="1"/>
          <p:nvPr/>
        </p:nvSpPr>
        <p:spPr>
          <a:xfrm>
            <a:off x="304920" y="1752480"/>
            <a:ext cx="403812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Knuth-Morris-Pratt’s algorithm compares the pattern to the text in </a:t>
            </a: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left-to-right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but shifts the pattern more intelligently than the brute-force algorithm.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When a mismatch occurs, what is the</a:t>
            </a:r>
            <a:r>
              <a:rPr lang="en-US" sz="2000" b="1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most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we can shift the pattern so as to avoid redundant comparisons?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Answer: the largest prefix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that is a suffix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[1..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9" name="CustomShape 5"/>
          <p:cNvSpPr/>
          <p:nvPr/>
        </p:nvSpPr>
        <p:spPr>
          <a:xfrm>
            <a:off x="6864480" y="2438280"/>
            <a:ext cx="340920" cy="340920"/>
          </a:xfrm>
          <a:prstGeom prst="rect">
            <a:avLst/>
          </a:prstGeom>
          <a:solidFill>
            <a:srgbClr val="CFD1FD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6"/>
          <p:cNvSpPr/>
          <p:nvPr/>
        </p:nvSpPr>
        <p:spPr>
          <a:xfrm>
            <a:off x="702432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51" name="CustomShape 7"/>
          <p:cNvSpPr/>
          <p:nvPr/>
        </p:nvSpPr>
        <p:spPr>
          <a:xfrm>
            <a:off x="7023240" y="3854520"/>
            <a:ext cx="741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j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52" name="Line 8"/>
          <p:cNvSpPr/>
          <p:nvPr/>
        </p:nvSpPr>
        <p:spPr>
          <a:xfrm>
            <a:off x="6864120" y="277956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Line 9"/>
          <p:cNvSpPr/>
          <p:nvPr/>
        </p:nvSpPr>
        <p:spPr>
          <a:xfrm>
            <a:off x="6864120" y="3073320"/>
            <a:ext cx="1800" cy="1825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Line 10"/>
          <p:cNvSpPr/>
          <p:nvPr/>
        </p:nvSpPr>
        <p:spPr>
          <a:xfrm>
            <a:off x="6864120" y="3368520"/>
            <a:ext cx="1800" cy="1825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Line 11"/>
          <p:cNvSpPr/>
          <p:nvPr/>
        </p:nvSpPr>
        <p:spPr>
          <a:xfrm>
            <a:off x="6864120" y="3663720"/>
            <a:ext cx="1800" cy="1825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Line 12"/>
          <p:cNvSpPr/>
          <p:nvPr/>
        </p:nvSpPr>
        <p:spPr>
          <a:xfrm>
            <a:off x="6864120" y="395892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Line 13"/>
          <p:cNvSpPr/>
          <p:nvPr/>
        </p:nvSpPr>
        <p:spPr>
          <a:xfrm>
            <a:off x="6864120" y="4254480"/>
            <a:ext cx="1800" cy="1807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Line 14"/>
          <p:cNvSpPr/>
          <p:nvPr/>
        </p:nvSpPr>
        <p:spPr>
          <a:xfrm>
            <a:off x="6864120" y="4549680"/>
            <a:ext cx="1800" cy="1807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Line 15"/>
          <p:cNvSpPr/>
          <p:nvPr/>
        </p:nvSpPr>
        <p:spPr>
          <a:xfrm>
            <a:off x="6864120" y="484488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Line 16"/>
          <p:cNvSpPr/>
          <p:nvPr/>
        </p:nvSpPr>
        <p:spPr>
          <a:xfrm>
            <a:off x="6864120" y="514008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Line 17"/>
          <p:cNvSpPr/>
          <p:nvPr/>
        </p:nvSpPr>
        <p:spPr>
          <a:xfrm>
            <a:off x="6864120" y="5433840"/>
            <a:ext cx="1800" cy="6840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18"/>
          <p:cNvSpPr/>
          <p:nvPr/>
        </p:nvSpPr>
        <p:spPr>
          <a:xfrm>
            <a:off x="447192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19"/>
          <p:cNvSpPr/>
          <p:nvPr/>
        </p:nvSpPr>
        <p:spPr>
          <a:xfrm>
            <a:off x="465912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64" name="CustomShape 20"/>
          <p:cNvSpPr/>
          <p:nvPr/>
        </p:nvSpPr>
        <p:spPr>
          <a:xfrm>
            <a:off x="481320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1"/>
          <p:cNvSpPr/>
          <p:nvPr/>
        </p:nvSpPr>
        <p:spPr>
          <a:xfrm>
            <a:off x="500040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66" name="CustomShape 22"/>
          <p:cNvSpPr/>
          <p:nvPr/>
        </p:nvSpPr>
        <p:spPr>
          <a:xfrm>
            <a:off x="5154480" y="243828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3"/>
          <p:cNvSpPr/>
          <p:nvPr/>
        </p:nvSpPr>
        <p:spPr>
          <a:xfrm>
            <a:off x="531468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68" name="CustomShape 24"/>
          <p:cNvSpPr/>
          <p:nvPr/>
        </p:nvSpPr>
        <p:spPr>
          <a:xfrm>
            <a:off x="5497560" y="243828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"/>
          <p:cNvSpPr/>
          <p:nvPr/>
        </p:nvSpPr>
        <p:spPr>
          <a:xfrm>
            <a:off x="565740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0" name="CustomShape 26"/>
          <p:cNvSpPr/>
          <p:nvPr/>
        </p:nvSpPr>
        <p:spPr>
          <a:xfrm>
            <a:off x="5838840" y="243828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7"/>
          <p:cNvSpPr/>
          <p:nvPr/>
        </p:nvSpPr>
        <p:spPr>
          <a:xfrm>
            <a:off x="599868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2" name="CustomShape 28"/>
          <p:cNvSpPr/>
          <p:nvPr/>
        </p:nvSpPr>
        <p:spPr>
          <a:xfrm>
            <a:off x="6180120" y="243828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9"/>
          <p:cNvSpPr/>
          <p:nvPr/>
        </p:nvSpPr>
        <p:spPr>
          <a:xfrm>
            <a:off x="633996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4" name="CustomShape 30"/>
          <p:cNvSpPr/>
          <p:nvPr/>
        </p:nvSpPr>
        <p:spPr>
          <a:xfrm>
            <a:off x="6521400" y="243828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31"/>
          <p:cNvSpPr/>
          <p:nvPr/>
        </p:nvSpPr>
        <p:spPr>
          <a:xfrm>
            <a:off x="668160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6" name="CustomShape 32"/>
          <p:cNvSpPr/>
          <p:nvPr/>
        </p:nvSpPr>
        <p:spPr>
          <a:xfrm>
            <a:off x="720576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33"/>
          <p:cNvSpPr/>
          <p:nvPr/>
        </p:nvSpPr>
        <p:spPr>
          <a:xfrm>
            <a:off x="739260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78" name="CustomShape 34"/>
          <p:cNvSpPr/>
          <p:nvPr/>
        </p:nvSpPr>
        <p:spPr>
          <a:xfrm>
            <a:off x="7547040" y="2438280"/>
            <a:ext cx="3427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35"/>
          <p:cNvSpPr/>
          <p:nvPr/>
        </p:nvSpPr>
        <p:spPr>
          <a:xfrm>
            <a:off x="773388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0" name="CustomShape 36"/>
          <p:cNvSpPr/>
          <p:nvPr/>
        </p:nvSpPr>
        <p:spPr>
          <a:xfrm>
            <a:off x="788976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37"/>
          <p:cNvSpPr/>
          <p:nvPr/>
        </p:nvSpPr>
        <p:spPr>
          <a:xfrm>
            <a:off x="807696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2" name="CustomShape 38"/>
          <p:cNvSpPr/>
          <p:nvPr/>
        </p:nvSpPr>
        <p:spPr>
          <a:xfrm>
            <a:off x="823104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39"/>
          <p:cNvSpPr/>
          <p:nvPr/>
        </p:nvSpPr>
        <p:spPr>
          <a:xfrm>
            <a:off x="841824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4" name="CustomShape 40"/>
          <p:cNvSpPr/>
          <p:nvPr/>
        </p:nvSpPr>
        <p:spPr>
          <a:xfrm>
            <a:off x="8572680" y="2438280"/>
            <a:ext cx="3427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41"/>
          <p:cNvSpPr/>
          <p:nvPr/>
        </p:nvSpPr>
        <p:spPr>
          <a:xfrm>
            <a:off x="875952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6" name="CustomShape 42"/>
          <p:cNvSpPr/>
          <p:nvPr/>
        </p:nvSpPr>
        <p:spPr>
          <a:xfrm>
            <a:off x="5154480" y="345924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43"/>
          <p:cNvSpPr/>
          <p:nvPr/>
        </p:nvSpPr>
        <p:spPr>
          <a:xfrm>
            <a:off x="531468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88" name="CustomShape 44"/>
          <p:cNvSpPr/>
          <p:nvPr/>
        </p:nvSpPr>
        <p:spPr>
          <a:xfrm>
            <a:off x="5497560" y="345924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45"/>
          <p:cNvSpPr/>
          <p:nvPr/>
        </p:nvSpPr>
        <p:spPr>
          <a:xfrm>
            <a:off x="565740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0" name="CustomShape 46"/>
          <p:cNvSpPr/>
          <p:nvPr/>
        </p:nvSpPr>
        <p:spPr>
          <a:xfrm>
            <a:off x="5838840" y="345924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1" name="CustomShape 47"/>
          <p:cNvSpPr/>
          <p:nvPr/>
        </p:nvSpPr>
        <p:spPr>
          <a:xfrm>
            <a:off x="599868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2" name="CustomShape 48"/>
          <p:cNvSpPr/>
          <p:nvPr/>
        </p:nvSpPr>
        <p:spPr>
          <a:xfrm>
            <a:off x="6180120" y="345924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3" name="CustomShape 49"/>
          <p:cNvSpPr/>
          <p:nvPr/>
        </p:nvSpPr>
        <p:spPr>
          <a:xfrm>
            <a:off x="633996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4" name="CustomShape 50"/>
          <p:cNvSpPr/>
          <p:nvPr/>
        </p:nvSpPr>
        <p:spPr>
          <a:xfrm>
            <a:off x="6521400" y="345924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5" name="CustomShape 51"/>
          <p:cNvSpPr/>
          <p:nvPr/>
        </p:nvSpPr>
        <p:spPr>
          <a:xfrm>
            <a:off x="668160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6" name="CustomShape 52"/>
          <p:cNvSpPr/>
          <p:nvPr/>
        </p:nvSpPr>
        <p:spPr>
          <a:xfrm>
            <a:off x="6864480" y="3459240"/>
            <a:ext cx="340920" cy="340920"/>
          </a:xfrm>
          <a:prstGeom prst="rect">
            <a:avLst/>
          </a:prstGeom>
          <a:solidFill>
            <a:srgbClr val="CFD1FD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7" name="CustomShape 53"/>
          <p:cNvSpPr/>
          <p:nvPr/>
        </p:nvSpPr>
        <p:spPr>
          <a:xfrm>
            <a:off x="702432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8" name="Line 54"/>
          <p:cNvSpPr/>
          <p:nvPr/>
        </p:nvSpPr>
        <p:spPr>
          <a:xfrm>
            <a:off x="6257880" y="4989240"/>
            <a:ext cx="496800" cy="180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9" name="CustomShape 55"/>
          <p:cNvSpPr/>
          <p:nvPr/>
        </p:nvSpPr>
        <p:spPr>
          <a:xfrm>
            <a:off x="6148440" y="4921200"/>
            <a:ext cx="140760" cy="140760"/>
          </a:xfrm>
          <a:custGeom>
            <a:avLst/>
            <a:gdLst/>
            <a:ahLst/>
            <a:cxnLst/>
            <a:rect l="l" t="t" r="r" b="b"/>
            <a:pathLst>
              <a:path w="89" h="89">
                <a:moveTo>
                  <a:pt x="0" y="43"/>
                </a:moveTo>
                <a:lnTo>
                  <a:pt x="89" y="0"/>
                </a:lnTo>
                <a:lnTo>
                  <a:pt x="86" y="6"/>
                </a:lnTo>
                <a:lnTo>
                  <a:pt x="83" y="12"/>
                </a:lnTo>
                <a:lnTo>
                  <a:pt x="80" y="20"/>
                </a:lnTo>
                <a:lnTo>
                  <a:pt x="80" y="26"/>
                </a:lnTo>
                <a:lnTo>
                  <a:pt x="80" y="32"/>
                </a:lnTo>
                <a:lnTo>
                  <a:pt x="78" y="40"/>
                </a:lnTo>
                <a:lnTo>
                  <a:pt x="78" y="46"/>
                </a:lnTo>
                <a:lnTo>
                  <a:pt x="80" y="55"/>
                </a:lnTo>
                <a:lnTo>
                  <a:pt x="80" y="60"/>
                </a:lnTo>
                <a:lnTo>
                  <a:pt x="80" y="69"/>
                </a:lnTo>
                <a:lnTo>
                  <a:pt x="83" y="75"/>
                </a:lnTo>
                <a:lnTo>
                  <a:pt x="86" y="80"/>
                </a:lnTo>
                <a:lnTo>
                  <a:pt x="89" y="89"/>
                </a:lnTo>
                <a:lnTo>
                  <a:pt x="0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0" name="CustomShape 56"/>
          <p:cNvSpPr/>
          <p:nvPr/>
        </p:nvSpPr>
        <p:spPr>
          <a:xfrm>
            <a:off x="6723000" y="4921200"/>
            <a:ext cx="140760" cy="140760"/>
          </a:xfrm>
          <a:custGeom>
            <a:avLst/>
            <a:gdLst/>
            <a:ahLst/>
            <a:cxnLst/>
            <a:rect l="l" t="t" r="r" b="b"/>
            <a:pathLst>
              <a:path w="89" h="89">
                <a:moveTo>
                  <a:pt x="89" y="43"/>
                </a:moveTo>
                <a:lnTo>
                  <a:pt x="0" y="89"/>
                </a:lnTo>
                <a:lnTo>
                  <a:pt x="3" y="80"/>
                </a:lnTo>
                <a:lnTo>
                  <a:pt x="5" y="75"/>
                </a:lnTo>
                <a:lnTo>
                  <a:pt x="5" y="69"/>
                </a:lnTo>
                <a:lnTo>
                  <a:pt x="8" y="60"/>
                </a:lnTo>
                <a:lnTo>
                  <a:pt x="8" y="55"/>
                </a:lnTo>
                <a:lnTo>
                  <a:pt x="8" y="46"/>
                </a:lnTo>
                <a:lnTo>
                  <a:pt x="8" y="40"/>
                </a:lnTo>
                <a:lnTo>
                  <a:pt x="8" y="32"/>
                </a:lnTo>
                <a:lnTo>
                  <a:pt x="8" y="26"/>
                </a:lnTo>
                <a:lnTo>
                  <a:pt x="5" y="20"/>
                </a:lnTo>
                <a:lnTo>
                  <a:pt x="5" y="12"/>
                </a:lnTo>
                <a:lnTo>
                  <a:pt x="3" y="6"/>
                </a:lnTo>
                <a:lnTo>
                  <a:pt x="0" y="0"/>
                </a:lnTo>
                <a:lnTo>
                  <a:pt x="89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1" name="CustomShape 57"/>
          <p:cNvSpPr/>
          <p:nvPr/>
        </p:nvSpPr>
        <p:spPr>
          <a:xfrm>
            <a:off x="6180120" y="4481640"/>
            <a:ext cx="340920" cy="33948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2" name="CustomShape 58"/>
          <p:cNvSpPr/>
          <p:nvPr/>
        </p:nvSpPr>
        <p:spPr>
          <a:xfrm>
            <a:off x="633996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3" name="CustomShape 59"/>
          <p:cNvSpPr/>
          <p:nvPr/>
        </p:nvSpPr>
        <p:spPr>
          <a:xfrm>
            <a:off x="6521400" y="4481640"/>
            <a:ext cx="342720" cy="33948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4" name="CustomShape 60"/>
          <p:cNvSpPr/>
          <p:nvPr/>
        </p:nvSpPr>
        <p:spPr>
          <a:xfrm>
            <a:off x="668160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5" name="CustomShape 61"/>
          <p:cNvSpPr/>
          <p:nvPr/>
        </p:nvSpPr>
        <p:spPr>
          <a:xfrm>
            <a:off x="6864480" y="4481640"/>
            <a:ext cx="3409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6" name="CustomShape 62"/>
          <p:cNvSpPr/>
          <p:nvPr/>
        </p:nvSpPr>
        <p:spPr>
          <a:xfrm>
            <a:off x="702432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7" name="CustomShape 63"/>
          <p:cNvSpPr/>
          <p:nvPr/>
        </p:nvSpPr>
        <p:spPr>
          <a:xfrm>
            <a:off x="7205760" y="4481640"/>
            <a:ext cx="3409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8" name="CustomShape 64"/>
          <p:cNvSpPr/>
          <p:nvPr/>
        </p:nvSpPr>
        <p:spPr>
          <a:xfrm>
            <a:off x="736560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9" name="CustomShape 65"/>
          <p:cNvSpPr/>
          <p:nvPr/>
        </p:nvSpPr>
        <p:spPr>
          <a:xfrm>
            <a:off x="7547040" y="4481640"/>
            <a:ext cx="3427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0" name="CustomShape 66"/>
          <p:cNvSpPr/>
          <p:nvPr/>
        </p:nvSpPr>
        <p:spPr>
          <a:xfrm>
            <a:off x="770688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11" name="CustomShape 67"/>
          <p:cNvSpPr/>
          <p:nvPr/>
        </p:nvSpPr>
        <p:spPr>
          <a:xfrm>
            <a:off x="7889760" y="4481640"/>
            <a:ext cx="3409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2" name="CustomShape 68"/>
          <p:cNvSpPr/>
          <p:nvPr/>
        </p:nvSpPr>
        <p:spPr>
          <a:xfrm>
            <a:off x="804996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13" name="CustomShape 69"/>
          <p:cNvSpPr/>
          <p:nvPr/>
        </p:nvSpPr>
        <p:spPr>
          <a:xfrm>
            <a:off x="4675680" y="5181480"/>
            <a:ext cx="2118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No need to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repeat these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comparisons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14" name="Line 70"/>
          <p:cNvSpPr/>
          <p:nvPr/>
        </p:nvSpPr>
        <p:spPr>
          <a:xfrm flipV="1">
            <a:off x="6553080" y="5029200"/>
            <a:ext cx="76320" cy="533160"/>
          </a:xfrm>
          <a:prstGeom prst="line">
            <a:avLst/>
          </a:prstGeom>
          <a:ln w="381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5" name="CustomShape 71"/>
          <p:cNvSpPr/>
          <p:nvPr/>
        </p:nvSpPr>
        <p:spPr>
          <a:xfrm>
            <a:off x="7206840" y="5257800"/>
            <a:ext cx="1808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Resume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comparing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here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16" name="Line 72"/>
          <p:cNvSpPr/>
          <p:nvPr/>
        </p:nvSpPr>
        <p:spPr>
          <a:xfrm flipH="1" flipV="1">
            <a:off x="7086600" y="4952880"/>
            <a:ext cx="304560" cy="68580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1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E98322-EA3E-4EA0-BFB2-57DCC97CB7E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19" name="TextShape 3"/>
          <p:cNvSpPr txBox="1"/>
          <p:nvPr/>
        </p:nvSpPr>
        <p:spPr>
          <a:xfrm>
            <a:off x="685800" y="304920"/>
            <a:ext cx="80769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KMP Failure Function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0" name="TextShape 4"/>
          <p:cNvSpPr txBox="1"/>
          <p:nvPr/>
        </p:nvSpPr>
        <p:spPr>
          <a:xfrm>
            <a:off x="685800" y="1600200"/>
            <a:ext cx="388584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Knuth-Morris-Pratt’s algorithm preprocesses the pattern to find matches of prefixes of the pattern with the pattern itself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</a:t>
            </a: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failure function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defined as the size of the largest prefix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that is also a suffix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[1..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Knuth-Morris-Pratt’s algorithm modifies the brute-force algorithm so that if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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set 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1021" name="Table 5"/>
          <p:cNvGraphicFramePr/>
          <p:nvPr/>
        </p:nvGraphicFramePr>
        <p:xfrm>
          <a:off x="5029200" y="1752480"/>
          <a:ext cx="3504960" cy="1188720"/>
        </p:xfrm>
        <a:graphic>
          <a:graphicData uri="http://schemas.openxmlformats.org/drawingml/2006/table">
            <a:tbl>
              <a:tblPr/>
              <a:tblGrid>
                <a:gridCol w="6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3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4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5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P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[</a:t>
                      </a: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]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3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2" name="Picture 1021"/>
          <p:cNvPicPr/>
          <p:nvPr/>
        </p:nvPicPr>
        <p:blipFill>
          <a:blip r:embed="rId3"/>
          <a:stretch/>
        </p:blipFill>
        <p:spPr>
          <a:xfrm>
            <a:off x="4191120" y="2971800"/>
            <a:ext cx="4648320" cy="35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2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8D9D0B-0E54-465B-A8A9-A1ACFA013A4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2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The KMP Algorithm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6" name="TextShape 4"/>
          <p:cNvSpPr txBox="1"/>
          <p:nvPr/>
        </p:nvSpPr>
        <p:spPr>
          <a:xfrm>
            <a:off x="762120" y="1600200"/>
            <a:ext cx="396216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failure function can be represented by an array and can be computed in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time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At each iteration of the while-loop, either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one, or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shift amount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at least one (observe that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&lt;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Hence, there are no more than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iterations of the while-loop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Thus, KMP’s algorithm runs in optimal time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7" name="CustomShape 5"/>
          <p:cNvSpPr/>
          <p:nvPr/>
        </p:nvSpPr>
        <p:spPr>
          <a:xfrm>
            <a:off x="4876920" y="1600200"/>
            <a:ext cx="3885840" cy="4574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KMPMatch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T, P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failureFunction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j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match 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if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2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22740D-7B1C-4877-B364-BD79DAE1009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3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Computing the Failure Function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31" name="TextShape 4"/>
          <p:cNvSpPr txBox="1"/>
          <p:nvPr/>
        </p:nvSpPr>
        <p:spPr>
          <a:xfrm>
            <a:off x="762120" y="1600200"/>
            <a:ext cx="396216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failure function can be represented by an array and can be computed in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time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construction is similar to the KMP algorithm itself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At each iteration of the while-loop, either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one, or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shift amount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at least one (observe that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&lt;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Hence, there are no more than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iterations of the while-loop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32" name="CustomShape 5"/>
          <p:cNvSpPr/>
          <p:nvPr/>
        </p:nvSpPr>
        <p:spPr>
          <a:xfrm>
            <a:off x="4648320" y="2052720"/>
            <a:ext cx="4114440" cy="4574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failureFunction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{we have matched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+ 1 chars}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 if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then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	{use failure function to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033" name="Picture 5"/>
          <p:cNvPicPr/>
          <p:nvPr/>
        </p:nvPicPr>
        <p:blipFill>
          <a:blip r:embed="rId3"/>
          <a:stretch/>
        </p:blipFill>
        <p:spPr>
          <a:xfrm>
            <a:off x="7497720" y="228600"/>
            <a:ext cx="1247400" cy="167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1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EE21A90-73CB-4F5F-8A61-6A2C2D29278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17" name="TextShape 3"/>
          <p:cNvSpPr txBox="1"/>
          <p:nvPr/>
        </p:nvSpPr>
        <p:spPr>
          <a:xfrm>
            <a:off x="609480" y="304920"/>
            <a:ext cx="70099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Brute-Force 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18" name="CustomShape 4"/>
          <p:cNvSpPr/>
          <p:nvPr/>
        </p:nvSpPr>
        <p:spPr>
          <a:xfrm>
            <a:off x="838080" y="1695600"/>
            <a:ext cx="4419360" cy="4221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BruteForceMatch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T, P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text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and pattern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Output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starting index of a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substring of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equal 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or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if no such substring exists 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for 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test shift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of the pattern 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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j</a:t>
            </a:r>
            <a:r>
              <a:rPr lang="en-US" sz="20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{match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-1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{no match anywhere}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19" name="Picture 1029"/>
          <p:cNvPicPr/>
          <p:nvPr/>
        </p:nvPicPr>
        <p:blipFill>
          <a:blip r:embed="rId2"/>
          <a:stretch/>
        </p:blipFill>
        <p:spPr>
          <a:xfrm>
            <a:off x="7467480" y="212760"/>
            <a:ext cx="1231560" cy="1158480"/>
          </a:xfrm>
          <a:prstGeom prst="rect">
            <a:avLst/>
          </a:prstGeom>
          <a:ln>
            <a:noFill/>
          </a:ln>
        </p:spPr>
      </p:pic>
      <p:sp>
        <p:nvSpPr>
          <p:cNvPr id="620" name="CustomShape 5"/>
          <p:cNvSpPr/>
          <p:nvPr/>
        </p:nvSpPr>
        <p:spPr>
          <a:xfrm>
            <a:off x="5314680" y="3505320"/>
            <a:ext cx="36208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do i and j mean?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35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75C09D-07F3-4F01-8AE8-2BF8F4EE131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60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36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1037" name="Table 4"/>
          <p:cNvGraphicFramePr/>
          <p:nvPr/>
        </p:nvGraphicFramePr>
        <p:xfrm>
          <a:off x="685800" y="4952880"/>
          <a:ext cx="3504960" cy="1128240"/>
        </p:xfrm>
        <a:graphic>
          <a:graphicData uri="http://schemas.openxmlformats.org/drawingml/2006/table">
            <a:tbl>
              <a:tblPr/>
              <a:tblGrid>
                <a:gridCol w="6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P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[</a:t>
                      </a: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]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8" name="Picture 1037"/>
          <p:cNvPicPr/>
          <p:nvPr/>
        </p:nvPicPr>
        <p:blipFill>
          <a:blip r:embed="rId2"/>
          <a:stretch/>
        </p:blipFill>
        <p:spPr>
          <a:xfrm>
            <a:off x="1066680" y="1752480"/>
            <a:ext cx="7772400" cy="415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Worst-case Time Complexity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2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Text is of length n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is of length m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3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24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25274B-33AC-4A19-9CE5-8AE98D59D05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Worst-case Time Complexity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6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Text is of length n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is of length m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nm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28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51A8FD7-EE6F-4BEA-8690-63FEE487E9E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Basic Ideas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0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Again shifting the pattern over the text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Don’t have to always shift by one character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Can we shift more when mismatching occurs?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56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“Character-jump”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2"/>
              </a:buBlip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Checking from the end of pattern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“Looking glass” (reverse order)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1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32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CDC0AB-D48A-4FC5-9EA7-1E132BE7710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14746</TotalTime>
  <Words>3534</Words>
  <Application>Microsoft Office PowerPoint</Application>
  <PresentationFormat>On-screen Show (4:3)</PresentationFormat>
  <Paragraphs>793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subject/>
  <dc:creator>Roberto Tamassia</dc:creator>
  <dc:description/>
  <cp:lastModifiedBy>Philip Chan</cp:lastModifiedBy>
  <cp:revision>1587</cp:revision>
  <dcterms:created xsi:type="dcterms:W3CDTF">2002-01-21T02:22:10Z</dcterms:created>
  <dcterms:modified xsi:type="dcterms:W3CDTF">2024-04-08T20:49:33Z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Brown University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