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 hidden="1"/>
          <p:cNvSpPr/>
          <p:nvPr/>
        </p:nvSpPr>
        <p:spPr>
          <a:xfrm>
            <a:off x="0" y="6705720"/>
            <a:ext cx="9142920" cy="1512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2" hidden="1"/>
          <p:cNvSpPr/>
          <p:nvPr/>
        </p:nvSpPr>
        <p:spPr>
          <a:xfrm>
            <a:off x="0" y="0"/>
            <a:ext cx="9142920" cy="13921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0"/>
            <a:ext cx="151200" cy="6856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991720" y="0"/>
            <a:ext cx="151200" cy="6856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149400" y="6388560"/>
            <a:ext cx="8831880" cy="30852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152280" y="155520"/>
            <a:ext cx="8831880" cy="654588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 cap="rnd">
            <a:solidFill>
              <a:schemeClr val="accent3">
                <a:shade val="75000"/>
              </a:schemeClr>
            </a:solidFill>
            <a:custDash>
              <a:ds d="6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4267080" y="956160"/>
            <a:ext cx="608400" cy="60840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4361760" y="1050480"/>
            <a:ext cx="419400" cy="41940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6705720"/>
            <a:ext cx="9142920" cy="1512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8991720" y="2880"/>
            <a:ext cx="151200" cy="6856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0"/>
            <a:ext cx="151200" cy="6856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0" y="0"/>
            <a:ext cx="9142920" cy="25135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146160" y="6391800"/>
            <a:ext cx="8831880" cy="30852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Line 15"/>
          <p:cNvSpPr/>
          <p:nvPr/>
        </p:nvSpPr>
        <p:spPr>
          <a:xfrm>
            <a:off x="155160" y="2419920"/>
            <a:ext cx="8833320" cy="360"/>
          </a:xfrm>
          <a:prstGeom prst="line">
            <a:avLst/>
          </a:prstGeom>
          <a:ln w="11520" cap="rnd">
            <a:solidFill>
              <a:schemeClr val="accent3">
                <a:shade val="75000"/>
              </a:schemeClr>
            </a:solidFill>
            <a:custDash>
              <a:ds d="3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152280" y="152280"/>
            <a:ext cx="8831880" cy="654588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4267080" y="2115360"/>
            <a:ext cx="608400" cy="60840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4361760" y="2209680"/>
            <a:ext cx="419400" cy="41940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PlaceHolder 1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9" name="PlaceHolder 2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0" y="6705720"/>
            <a:ext cx="9142920" cy="1512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0" y="0"/>
            <a:ext cx="9142920" cy="13921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3"/>
          <p:cNvSpPr/>
          <p:nvPr/>
        </p:nvSpPr>
        <p:spPr>
          <a:xfrm>
            <a:off x="0" y="0"/>
            <a:ext cx="151200" cy="6856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8991720" y="0"/>
            <a:ext cx="151200" cy="68569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CustomShape 5"/>
          <p:cNvSpPr/>
          <p:nvPr/>
        </p:nvSpPr>
        <p:spPr>
          <a:xfrm>
            <a:off x="149400" y="6388560"/>
            <a:ext cx="8831880" cy="30852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6"/>
          <p:cNvSpPr/>
          <p:nvPr/>
        </p:nvSpPr>
        <p:spPr>
          <a:xfrm>
            <a:off x="152280" y="155520"/>
            <a:ext cx="8831880" cy="654588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 cap="rnd">
            <a:solidFill>
              <a:schemeClr val="accent3">
                <a:shade val="75000"/>
              </a:schemeClr>
            </a:solidFill>
            <a:custDash>
              <a:ds d="6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8"/>
          <p:cNvSpPr/>
          <p:nvPr/>
        </p:nvSpPr>
        <p:spPr>
          <a:xfrm>
            <a:off x="4267080" y="956160"/>
            <a:ext cx="608400" cy="60840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CustomShape 9"/>
          <p:cNvSpPr/>
          <p:nvPr/>
        </p:nvSpPr>
        <p:spPr>
          <a:xfrm>
            <a:off x="4361760" y="1050480"/>
            <a:ext cx="419400" cy="41940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6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1371600" y="2819520"/>
            <a:ext cx="6399720" cy="175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2"/>
          <p:cNvSpPr/>
          <p:nvPr/>
        </p:nvSpPr>
        <p:spPr>
          <a:xfrm>
            <a:off x="685800" y="380880"/>
            <a:ext cx="7771320" cy="175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4200" b="0" strike="noStrike" spc="-1">
                <a:solidFill>
                  <a:srgbClr val="D16349"/>
                </a:solidFill>
                <a:latin typeface="Georgia"/>
                <a:ea typeface="DejaVu Sans"/>
              </a:rPr>
              <a:t>Data Structures and Algorithms</a:t>
            </a:r>
            <a:endParaRPr lang="en-US" sz="4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Class Organization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Lectures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Discussion of concepts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Labs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“practicing”</a:t>
            </a:r>
            <a:endParaRPr lang="en-US" sz="2200" b="0" strike="noStrike" spc="-1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>
                <a:solidFill>
                  <a:srgbClr val="000000"/>
                </a:solidFill>
                <a:latin typeface="Georgia"/>
                <a:ea typeface="DejaVu Sans"/>
              </a:rPr>
              <a:t>Homework assignments</a:t>
            </a:r>
            <a:endParaRPr lang="en-US" sz="2000" b="0" strike="noStrike" spc="-1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>
                <a:solidFill>
                  <a:srgbClr val="000000"/>
                </a:solidFill>
                <a:latin typeface="Georgia"/>
                <a:ea typeface="DejaVu Sans"/>
              </a:rPr>
              <a:t>Lab exercises (preparation for tests)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371600" y="2819520"/>
            <a:ext cx="6399720" cy="175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2"/>
          <p:cNvSpPr/>
          <p:nvPr/>
        </p:nvSpPr>
        <p:spPr>
          <a:xfrm>
            <a:off x="685800" y="380880"/>
            <a:ext cx="7771320" cy="175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4200" b="0" strike="noStrike" spc="-1">
                <a:solidFill>
                  <a:srgbClr val="D16349"/>
                </a:solidFill>
                <a:latin typeface="Georgia"/>
                <a:ea typeface="DejaVu Sans"/>
              </a:rPr>
              <a:t>Some Motivation Items</a:t>
            </a:r>
            <a:endParaRPr lang="en-US" sz="4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I want to procrastinate</a:t>
            </a:r>
            <a:endParaRPr lang="en-US" sz="3300" b="0" strike="noStrike" spc="-1">
              <a:latin typeface="Arial"/>
            </a:endParaRPr>
          </a:p>
        </p:txBody>
      </p:sp>
      <p:pic>
        <p:nvPicPr>
          <p:cNvPr id="126" name="Picture 2"/>
          <p:cNvPicPr/>
          <p:nvPr/>
        </p:nvPicPr>
        <p:blipFill>
          <a:blip r:embed="rId2"/>
          <a:stretch/>
        </p:blipFill>
        <p:spPr>
          <a:xfrm>
            <a:off x="457200" y="1371600"/>
            <a:ext cx="3212640" cy="3054600"/>
          </a:xfrm>
          <a:prstGeom prst="rect">
            <a:avLst/>
          </a:prstGeom>
          <a:ln>
            <a:noFill/>
          </a:ln>
        </p:spPr>
      </p:pic>
      <p:sp>
        <p:nvSpPr>
          <p:cNvPr id="127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3"/>
          <p:cNvSpPr/>
          <p:nvPr/>
        </p:nvSpPr>
        <p:spPr>
          <a:xfrm>
            <a:off x="380880" y="6248520"/>
            <a:ext cx="8380800" cy="60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Images from bunyinpress.com, marketingland.com, betanews.com</a:t>
            </a:r>
            <a:endParaRPr lang="en-US" sz="27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I want to procrastinate</a:t>
            </a:r>
            <a:endParaRPr lang="en-US" sz="3300" b="0" strike="noStrike" spc="-1">
              <a:latin typeface="Arial"/>
            </a:endParaRPr>
          </a:p>
        </p:txBody>
      </p:sp>
      <p:pic>
        <p:nvPicPr>
          <p:cNvPr id="130" name="Picture 2"/>
          <p:cNvPicPr/>
          <p:nvPr/>
        </p:nvPicPr>
        <p:blipFill>
          <a:blip r:embed="rId2"/>
          <a:stretch/>
        </p:blipFill>
        <p:spPr>
          <a:xfrm>
            <a:off x="457200" y="1371600"/>
            <a:ext cx="3212640" cy="3054600"/>
          </a:xfrm>
          <a:prstGeom prst="rect">
            <a:avLst/>
          </a:prstGeom>
          <a:ln>
            <a:noFill/>
          </a:ln>
        </p:spPr>
      </p:pic>
      <p:pic>
        <p:nvPicPr>
          <p:cNvPr id="131" name="Picture 3"/>
          <p:cNvPicPr/>
          <p:nvPr/>
        </p:nvPicPr>
        <p:blipFill>
          <a:blip r:embed="rId3"/>
          <a:stretch/>
        </p:blipFill>
        <p:spPr>
          <a:xfrm>
            <a:off x="2514600" y="2376000"/>
            <a:ext cx="1460160" cy="817200"/>
          </a:xfrm>
          <a:prstGeom prst="rect">
            <a:avLst/>
          </a:prstGeom>
          <a:ln>
            <a:noFill/>
          </a:ln>
        </p:spPr>
      </p:pic>
      <p:sp>
        <p:nvSpPr>
          <p:cNvPr id="132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380880" y="6248520"/>
            <a:ext cx="8380800" cy="60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Images from bunyinpress.com, marketingland.com, betanews.com</a:t>
            </a:r>
            <a:endParaRPr lang="en-US" sz="2700" b="0" strike="noStrike" spc="-1">
              <a:latin typeface="Arial"/>
            </a:endParaRPr>
          </a:p>
        </p:txBody>
      </p:sp>
      <p:pic>
        <p:nvPicPr>
          <p:cNvPr id="134" name="Picture 2"/>
          <p:cNvPicPr/>
          <p:nvPr/>
        </p:nvPicPr>
        <p:blipFill>
          <a:blip r:embed="rId4"/>
          <a:stretch/>
        </p:blipFill>
        <p:spPr>
          <a:xfrm>
            <a:off x="0" y="2105280"/>
            <a:ext cx="1540800" cy="1540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I want to procrastinate, give up, …</a:t>
            </a:r>
            <a:endParaRPr lang="en-US" sz="3300" b="0" strike="noStrike" spc="-1">
              <a:latin typeface="Arial"/>
            </a:endParaRPr>
          </a:p>
        </p:txBody>
      </p:sp>
      <p:pic>
        <p:nvPicPr>
          <p:cNvPr id="136" name="Picture 2"/>
          <p:cNvPicPr/>
          <p:nvPr/>
        </p:nvPicPr>
        <p:blipFill>
          <a:blip r:embed="rId2"/>
          <a:stretch/>
        </p:blipFill>
        <p:spPr>
          <a:xfrm>
            <a:off x="457200" y="1371600"/>
            <a:ext cx="3212640" cy="3054600"/>
          </a:xfrm>
          <a:prstGeom prst="rect">
            <a:avLst/>
          </a:prstGeom>
          <a:ln>
            <a:noFill/>
          </a:ln>
        </p:spPr>
      </p:pic>
      <p:pic>
        <p:nvPicPr>
          <p:cNvPr id="137" name="Picture 3"/>
          <p:cNvPicPr/>
          <p:nvPr/>
        </p:nvPicPr>
        <p:blipFill>
          <a:blip r:embed="rId3"/>
          <a:stretch/>
        </p:blipFill>
        <p:spPr>
          <a:xfrm>
            <a:off x="2514600" y="2376000"/>
            <a:ext cx="1460160" cy="817200"/>
          </a:xfrm>
          <a:prstGeom prst="rect">
            <a:avLst/>
          </a:prstGeom>
          <a:ln>
            <a:noFill/>
          </a:ln>
        </p:spPr>
      </p:pic>
      <p:pic>
        <p:nvPicPr>
          <p:cNvPr id="138" name="Picture 2"/>
          <p:cNvPicPr/>
          <p:nvPr/>
        </p:nvPicPr>
        <p:blipFill>
          <a:blip r:embed="rId4"/>
          <a:stretch/>
        </p:blipFill>
        <p:spPr>
          <a:xfrm>
            <a:off x="4648320" y="1612800"/>
            <a:ext cx="3542400" cy="2361240"/>
          </a:xfrm>
          <a:prstGeom prst="rect">
            <a:avLst/>
          </a:prstGeom>
          <a:ln>
            <a:noFill/>
          </a:ln>
        </p:spPr>
      </p:pic>
      <p:sp>
        <p:nvSpPr>
          <p:cNvPr id="139" name="CustomShape 2"/>
          <p:cNvSpPr/>
          <p:nvPr/>
        </p:nvSpPr>
        <p:spPr>
          <a:xfrm>
            <a:off x="380880" y="6248520"/>
            <a:ext cx="8380800" cy="60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Images from bunyinpress.com, marketingland.com, betanews.com</a:t>
            </a:r>
            <a:endParaRPr lang="en-US" sz="2700" b="0" strike="noStrike" spc="-1">
              <a:latin typeface="Arial"/>
            </a:endParaRPr>
          </a:p>
        </p:txBody>
      </p:sp>
      <p:pic>
        <p:nvPicPr>
          <p:cNvPr id="140" name="Picture 2"/>
          <p:cNvPicPr/>
          <p:nvPr/>
        </p:nvPicPr>
        <p:blipFill>
          <a:blip r:embed="rId5"/>
          <a:stretch/>
        </p:blipFill>
        <p:spPr>
          <a:xfrm>
            <a:off x="0" y="2105280"/>
            <a:ext cx="1540800" cy="1540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I want to procrastinate, give up, …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1523880" y="4430160"/>
            <a:ext cx="6476040" cy="18169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Think about 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FF0000"/>
                </a:solidFill>
                <a:latin typeface="Georgia"/>
                <a:ea typeface="DejaVu Sans"/>
              </a:rPr>
              <a:t>what your goal is</a:t>
            </a:r>
            <a:endParaRPr lang="en-US" sz="22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FF0000"/>
                </a:solidFill>
                <a:latin typeface="Georgia"/>
                <a:ea typeface="DejaVu Sans"/>
              </a:rPr>
              <a:t>how serious are you</a:t>
            </a: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 in achieving your goal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>
              <a:latin typeface="Arial"/>
            </a:endParaRPr>
          </a:p>
        </p:txBody>
      </p:sp>
      <p:pic>
        <p:nvPicPr>
          <p:cNvPr id="143" name="Picture 2"/>
          <p:cNvPicPr/>
          <p:nvPr/>
        </p:nvPicPr>
        <p:blipFill>
          <a:blip r:embed="rId2"/>
          <a:stretch/>
        </p:blipFill>
        <p:spPr>
          <a:xfrm>
            <a:off x="457200" y="1371600"/>
            <a:ext cx="3212640" cy="3054600"/>
          </a:xfrm>
          <a:prstGeom prst="rect">
            <a:avLst/>
          </a:prstGeom>
          <a:ln>
            <a:noFill/>
          </a:ln>
        </p:spPr>
      </p:pic>
      <p:pic>
        <p:nvPicPr>
          <p:cNvPr id="144" name="Picture 3"/>
          <p:cNvPicPr/>
          <p:nvPr/>
        </p:nvPicPr>
        <p:blipFill>
          <a:blip r:embed="rId3"/>
          <a:stretch/>
        </p:blipFill>
        <p:spPr>
          <a:xfrm>
            <a:off x="2514600" y="2376000"/>
            <a:ext cx="1460160" cy="817200"/>
          </a:xfrm>
          <a:prstGeom prst="rect">
            <a:avLst/>
          </a:prstGeom>
          <a:ln>
            <a:noFill/>
          </a:ln>
        </p:spPr>
      </p:pic>
      <p:pic>
        <p:nvPicPr>
          <p:cNvPr id="145" name="Picture 2"/>
          <p:cNvPicPr/>
          <p:nvPr/>
        </p:nvPicPr>
        <p:blipFill>
          <a:blip r:embed="rId4"/>
          <a:stretch/>
        </p:blipFill>
        <p:spPr>
          <a:xfrm>
            <a:off x="4648320" y="1612800"/>
            <a:ext cx="3542400" cy="2361240"/>
          </a:xfrm>
          <a:prstGeom prst="rect">
            <a:avLst/>
          </a:prstGeom>
          <a:ln>
            <a:noFill/>
          </a:ln>
        </p:spPr>
      </p:pic>
      <p:sp>
        <p:nvSpPr>
          <p:cNvPr id="146" name="CustomShape 3"/>
          <p:cNvSpPr/>
          <p:nvPr/>
        </p:nvSpPr>
        <p:spPr>
          <a:xfrm>
            <a:off x="380880" y="6248520"/>
            <a:ext cx="8380800" cy="60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3240">
              <a:lnSpc>
                <a:spcPct val="100000"/>
              </a:lnSpc>
              <a:spcBef>
                <a:spcPts val="320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1600" b="0" strike="noStrike" spc="-1">
                <a:solidFill>
                  <a:srgbClr val="000000"/>
                </a:solidFill>
                <a:latin typeface="Georgia"/>
                <a:ea typeface="DejaVu Sans"/>
              </a:rPr>
              <a:t>Images from bunyinpress.com, marketingland.com, betanews.com</a:t>
            </a:r>
            <a:endParaRPr lang="en-US" sz="1600" b="0" strike="noStrike" spc="-1">
              <a:latin typeface="Arial"/>
            </a:endParaRPr>
          </a:p>
        </p:txBody>
      </p:sp>
      <p:pic>
        <p:nvPicPr>
          <p:cNvPr id="147" name="Picture 2"/>
          <p:cNvPicPr/>
          <p:nvPr/>
        </p:nvPicPr>
        <p:blipFill>
          <a:blip r:embed="rId5"/>
          <a:stretch/>
        </p:blipFill>
        <p:spPr>
          <a:xfrm>
            <a:off x="0" y="2105280"/>
            <a:ext cx="1540800" cy="1540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Don’t have the brains…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Don’t have the brains…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4952880" y="1714680"/>
            <a:ext cx="3732840" cy="419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Neuroplasticity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Like a muscle</a:t>
            </a:r>
            <a:endParaRPr lang="en-US" sz="2200" b="0" strike="noStrike" spc="-1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>
                <a:solidFill>
                  <a:srgbClr val="000000"/>
                </a:solidFill>
                <a:latin typeface="Georgia"/>
                <a:ea typeface="DejaVu Sans"/>
              </a:rPr>
              <a:t>Can be </a:t>
            </a:r>
            <a:r>
              <a:rPr lang="en-US" sz="2000" b="0" strike="noStrike" spc="-1">
                <a:solidFill>
                  <a:srgbClr val="FF0000"/>
                </a:solidFill>
                <a:latin typeface="Georgia"/>
                <a:ea typeface="DejaVu Sans"/>
              </a:rPr>
              <a:t>changed</a:t>
            </a:r>
            <a:endParaRPr lang="en-US" sz="2000" b="0" strike="noStrike" spc="-1">
              <a:latin typeface="Arial"/>
            </a:endParaRPr>
          </a:p>
          <a:p>
            <a:pPr marL="274320">
              <a:lnSpc>
                <a:spcPct val="100000"/>
              </a:lnSpc>
              <a:spcBef>
                <a:spcPts val="439"/>
              </a:spcBef>
            </a:pPr>
            <a:endParaRPr lang="en-US" sz="2000" b="0" strike="noStrike" spc="-1">
              <a:latin typeface="Arial"/>
            </a:endParaRPr>
          </a:p>
          <a:p>
            <a:pPr marL="274320"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  <a:p>
            <a:pPr marL="274320"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Together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With your classmates</a:t>
            </a:r>
            <a:endParaRPr lang="en-US" sz="22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we can </a:t>
            </a:r>
            <a:r>
              <a:rPr lang="en-US" sz="2200" b="0" strike="noStrike" spc="-1">
                <a:solidFill>
                  <a:srgbClr val="FF0000"/>
                </a:solidFill>
                <a:latin typeface="Georgia"/>
                <a:ea typeface="DejaVu Sans"/>
              </a:rPr>
              <a:t>change your brain</a:t>
            </a:r>
            <a:endParaRPr lang="en-US" sz="2200" b="0" strike="noStrike" spc="-1">
              <a:latin typeface="Arial"/>
            </a:endParaRPr>
          </a:p>
        </p:txBody>
      </p:sp>
      <p:pic>
        <p:nvPicPr>
          <p:cNvPr id="152" name="Picture 3"/>
          <p:cNvPicPr/>
          <p:nvPr/>
        </p:nvPicPr>
        <p:blipFill>
          <a:blip r:embed="rId2"/>
          <a:stretch/>
        </p:blipFill>
        <p:spPr>
          <a:xfrm>
            <a:off x="49320" y="1447920"/>
            <a:ext cx="4674240" cy="4723200"/>
          </a:xfrm>
          <a:prstGeom prst="rect">
            <a:avLst/>
          </a:prstGeom>
          <a:ln>
            <a:noFill/>
          </a:ln>
        </p:spPr>
      </p:pic>
      <p:sp>
        <p:nvSpPr>
          <p:cNvPr id="153" name="CustomShape 3"/>
          <p:cNvSpPr/>
          <p:nvPr/>
        </p:nvSpPr>
        <p:spPr>
          <a:xfrm>
            <a:off x="627480" y="6246720"/>
            <a:ext cx="3717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Georgia"/>
                <a:ea typeface="DejaVu Sans"/>
              </a:rPr>
              <a:t>Image from evoevafitness.com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Mindset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533520" y="1828800"/>
            <a:ext cx="7999920" cy="1065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961"/>
              </a:spcBef>
            </a:pPr>
            <a:r>
              <a:rPr lang="en-US" sz="4800" b="0" strike="noStrike" spc="-1">
                <a:solidFill>
                  <a:srgbClr val="000000"/>
                </a:solidFill>
                <a:latin typeface="Georgia"/>
                <a:ea typeface="DejaVu Sans"/>
              </a:rPr>
              <a:t>The power of </a:t>
            </a:r>
            <a:r>
              <a:rPr lang="en-US" sz="4800" b="0" strike="noStrike" spc="-1">
                <a:solidFill>
                  <a:srgbClr val="FF0000"/>
                </a:solidFill>
                <a:latin typeface="Georgia"/>
                <a:ea typeface="DejaVu Sans"/>
              </a:rPr>
              <a:t>YET</a:t>
            </a:r>
            <a:endParaRPr lang="en-US" sz="4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4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Quotes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“Genius is 1% inspiration and 99% perspiration…”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?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Data Structures and Algorithms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Algorithms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?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Data Structures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?</a:t>
            </a: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Quotes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“Genius is 1% inspiration and 99% perspiration…”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Thomas Edison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“Genius is 1% talent and 99% hard work…”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?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Quotes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“Genius is 1% inspiration and 99% perspiration…”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Thomas Edison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“Genius is 1% talent and 99% hard work…”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Albert Einstein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Sample Real-World Problem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Keyboard input on cell phones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Sample Real-World Problem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Keyboard input on cell phones</a:t>
            </a:r>
            <a:endParaRPr lang="en-US" sz="27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After each letter typed, guess 3 words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Have you wondered how?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Sample Real-World Problem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Keyboard input on cell phones</a:t>
            </a:r>
            <a:endParaRPr lang="en-US" sz="27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After each letter typed, guess 3 words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Also the system is given: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A list of possible English Words</a:t>
            </a:r>
            <a:endParaRPr lang="en-US" sz="22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A collection of messages of the user  (e.g. Obama)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304920" y="38088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What are the desirable characteristics for guessing 3 words?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304920" y="38088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What are the desirable characteristics for guessing 3 words?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Accuracy</a:t>
            </a:r>
            <a:endParaRPr lang="en-US" sz="27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Speed</a:t>
            </a:r>
            <a:endParaRPr lang="en-US" sz="27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Less memory space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Guessing Words for Keyboard Input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After each letter typed, guess 3 words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Accurately</a:t>
            </a:r>
            <a:endParaRPr lang="en-US" sz="22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Quickly</a:t>
            </a:r>
            <a:endParaRPr lang="en-US" sz="22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Less memory space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Also, given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 list of possible English Words</a:t>
            </a:r>
            <a:endParaRPr lang="en-US" sz="22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A collection of messages of the user  (e.g. Obama)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How would you design a system?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Data structures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Organizing information such that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operations in an algorithm are efficient.</a:t>
            </a: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Books in the Library</a:t>
            </a:r>
            <a:endParaRPr lang="en-US" sz="3300" b="0" strike="noStrike" spc="-1">
              <a:latin typeface="Arial"/>
            </a:endParaRPr>
          </a:p>
        </p:txBody>
      </p:sp>
      <p:pic>
        <p:nvPicPr>
          <p:cNvPr id="110" name="Picture 2"/>
          <p:cNvPicPr/>
          <p:nvPr/>
        </p:nvPicPr>
        <p:blipFill>
          <a:blip r:embed="rId2"/>
          <a:stretch/>
        </p:blipFill>
        <p:spPr>
          <a:xfrm>
            <a:off x="1124640" y="1527120"/>
            <a:ext cx="6856920" cy="457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Online Library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Each book (document, webpage…)  is a file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How would you organize the “books”?</a:t>
            </a:r>
            <a:endParaRPr lang="en-US" sz="27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Course: Data Structures and Algorithms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DS&amp;A uses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Programming in Java</a:t>
            </a:r>
            <a:endParaRPr lang="en-US" sz="22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Discrete Math</a:t>
            </a:r>
            <a:endParaRPr lang="en-US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Most other CS concepts will need DS&amp;A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Goals for the Course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301680" y="1527120"/>
            <a:ext cx="8536320" cy="502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514440" indent="-5133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Georgia"/>
              <a:buAutoNum type="arabicPeriod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Learn basic data structures that can make certain operations more efficient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Georgia"/>
              <a:buAutoNum type="arabicPeriod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Analyze the choice of data structures can impact the efficiency of operations in algorithms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Georgia"/>
              <a:buAutoNum type="arabicPeriod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Learn basic types of algorithms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Georgia"/>
              <a:buAutoNum type="arabicPeriod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Practice on implementing some data structures used in certain applications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Georgia"/>
              <a:buAutoNum type="arabicPeriod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Design/choose data structures for an application that involves non-trivial amounts of data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7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Syllabus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301680" y="1527120"/>
            <a:ext cx="8536320" cy="502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Textbook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Topics</a:t>
            </a:r>
            <a:endParaRPr lang="en-US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  <a:ea typeface="DejaVu Sans"/>
              </a:rPr>
              <a:t>Evaluation</a:t>
            </a:r>
            <a:endParaRPr lang="en-US" sz="2700" b="0" strike="noStrike" spc="-1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  <a:ea typeface="DejaVu Sans"/>
              </a:rPr>
              <a:t>1, 2, or 3 tests?</a:t>
            </a: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301680" y="228600"/>
            <a:ext cx="8533440" cy="7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  <a:ea typeface="DejaVu Sans"/>
              </a:rPr>
              <a:t>Syllabus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301680" y="1527120"/>
            <a:ext cx="8502840" cy="457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274320" indent="-27324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Policies</a:t>
            </a:r>
            <a:endParaRPr lang="en-US" sz="2700" b="0" strike="noStrike" spc="-1" dirty="0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 dirty="0">
                <a:solidFill>
                  <a:srgbClr val="646B86"/>
                </a:solidFill>
                <a:latin typeface="Georgia"/>
                <a:ea typeface="DejaVu Sans"/>
              </a:rPr>
              <a:t>Plagiarism exercises on Canvas</a:t>
            </a:r>
            <a:endParaRPr lang="en-US" sz="2200" b="0" strike="noStrike" spc="-1" dirty="0">
              <a:latin typeface="Arial"/>
            </a:endParaRPr>
          </a:p>
          <a:p>
            <a:pPr marL="548640" lvl="1" indent="-27324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 dirty="0">
                <a:solidFill>
                  <a:srgbClr val="646B86"/>
                </a:solidFill>
                <a:latin typeface="Georgia"/>
                <a:ea typeface="DejaVu Sans"/>
              </a:rPr>
              <a:t>Number of students penalized</a:t>
            </a:r>
            <a:endParaRPr lang="en-US" sz="22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12 in Fall 2016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8 in Spring 2017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1 in Fall 2017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2 in Spring 2018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0 in Fall 2018 [5 warnings]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0 in Spring 2019 [6 warnings]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8 in Fall 2019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0 in Spring 2020 [2 warnings]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3 in Fall 2020 [5 warnings]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9 in Spring 2021 [6 warnings]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3 in Fall 2021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1 in Spring 2022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8 in Fall 2022 [6 in two groups for term project]</a:t>
            </a:r>
            <a:endParaRPr lang="en-US" sz="1400" b="0" strike="noStrike" spc="-1" dirty="0">
              <a:latin typeface="Arial"/>
            </a:endParaRP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solidFill>
                  <a:srgbClr val="000000"/>
                </a:solidFill>
                <a:latin typeface="Georgia"/>
                <a:ea typeface="DejaVu Sans"/>
              </a:rPr>
              <a:t>3 in Spring 2023 [2 warnings]</a:t>
            </a:r>
          </a:p>
          <a:p>
            <a:pPr marL="822960" lvl="2" indent="-22752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1400" b="0" strike="noStrike" spc="-1" dirty="0">
                <a:latin typeface="Arial"/>
              </a:rPr>
              <a:t>7 in Fall 2023 [2 warnings]</a:t>
            </a: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lang="en-US" sz="1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31643</TotalTime>
  <Words>613</Words>
  <Application>Microsoft Office PowerPoint</Application>
  <PresentationFormat>On-screen Show (4:3)</PresentationFormat>
  <Paragraphs>140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Georgia</vt:lpstr>
      <vt:lpstr>Symbol</vt:lpstr>
      <vt:lpstr>Wingdings</vt:lpstr>
      <vt:lpstr>Wingdings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Algorithms</dc:title>
  <dc:subject/>
  <dc:creator>Philip  Chan</dc:creator>
  <dc:description/>
  <cp:lastModifiedBy>Philip Chan</cp:lastModifiedBy>
  <cp:revision>275</cp:revision>
  <dcterms:created xsi:type="dcterms:W3CDTF">2016-12-03T21:10:49Z</dcterms:created>
  <dcterms:modified xsi:type="dcterms:W3CDTF">2024-01-08T17:19:17Z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28</vt:i4>
  </property>
</Properties>
</file>