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5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stomShape 1" hidden="1"/>
          <p:cNvSpPr/>
          <p:nvPr/>
        </p:nvSpPr>
        <p:spPr>
          <a:xfrm>
            <a:off x="0" y="6705720"/>
            <a:ext cx="9143280" cy="15156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" name="CustomShape 2" hidden="1"/>
          <p:cNvSpPr/>
          <p:nvPr/>
        </p:nvSpPr>
        <p:spPr>
          <a:xfrm>
            <a:off x="0" y="0"/>
            <a:ext cx="9143280" cy="139248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0" y="0"/>
            <a:ext cx="151560" cy="685728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8991720" y="0"/>
            <a:ext cx="151560" cy="685728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 hidden="1"/>
          <p:cNvSpPr/>
          <p:nvPr/>
        </p:nvSpPr>
        <p:spPr>
          <a:xfrm>
            <a:off x="149400" y="6388560"/>
            <a:ext cx="8832240" cy="30888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152280" y="155520"/>
            <a:ext cx="8832240" cy="6546240"/>
          </a:xfrm>
          <a:prstGeom prst="rect">
            <a:avLst/>
          </a:prstGeom>
          <a:noFill/>
          <a:ln w="9360">
            <a:solidFill>
              <a:schemeClr val="accent3">
                <a:shade val="75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Line 7"/>
          <p:cNvSpPr/>
          <p:nvPr/>
        </p:nvSpPr>
        <p:spPr>
          <a:xfrm>
            <a:off x="152280" y="1276560"/>
            <a:ext cx="8832960" cy="360"/>
          </a:xfrm>
          <a:prstGeom prst="line">
            <a:avLst/>
          </a:prstGeom>
          <a:ln w="9360" cap="rnd">
            <a:solidFill>
              <a:schemeClr val="accent3">
                <a:shade val="75000"/>
              </a:schemeClr>
            </a:solidFill>
            <a:custDash>
              <a:ds d="5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8" hidden="1"/>
          <p:cNvSpPr/>
          <p:nvPr/>
        </p:nvSpPr>
        <p:spPr>
          <a:xfrm>
            <a:off x="4267080" y="956160"/>
            <a:ext cx="608760" cy="608760"/>
          </a:xfrm>
          <a:prstGeom prst="ellipse">
            <a:avLst/>
          </a:prstGeom>
          <a:solidFill>
            <a:srgbClr val="FFFFFF"/>
          </a:solidFill>
          <a:ln w="15840">
            <a:noFill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CustomShape 9" hidden="1"/>
          <p:cNvSpPr/>
          <p:nvPr/>
        </p:nvSpPr>
        <p:spPr>
          <a:xfrm>
            <a:off x="4361760" y="1050480"/>
            <a:ext cx="419760" cy="419760"/>
          </a:xfrm>
          <a:prstGeom prst="ellipse">
            <a:avLst/>
          </a:prstGeom>
          <a:solidFill>
            <a:srgbClr val="FFFFFF"/>
          </a:solidFill>
          <a:ln w="50760">
            <a:solidFill>
              <a:schemeClr val="accent3">
                <a:shade val="75000"/>
              </a:schemeClr>
            </a:solidFill>
            <a:round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0" y="6705720"/>
            <a:ext cx="9143280" cy="15156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8991720" y="2880"/>
            <a:ext cx="151560" cy="685728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0" y="0"/>
            <a:ext cx="151560" cy="685728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0" y="0"/>
            <a:ext cx="9143280" cy="251388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CustomShape 14"/>
          <p:cNvSpPr/>
          <p:nvPr/>
        </p:nvSpPr>
        <p:spPr>
          <a:xfrm>
            <a:off x="146160" y="6391800"/>
            <a:ext cx="8832240" cy="30888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Line 15"/>
          <p:cNvSpPr/>
          <p:nvPr/>
        </p:nvSpPr>
        <p:spPr>
          <a:xfrm>
            <a:off x="155160" y="2419920"/>
            <a:ext cx="8833320" cy="360"/>
          </a:xfrm>
          <a:prstGeom prst="line">
            <a:avLst/>
          </a:prstGeom>
          <a:ln w="11520" cap="rnd">
            <a:solidFill>
              <a:schemeClr val="accent3">
                <a:shade val="75000"/>
              </a:schemeClr>
            </a:solidFill>
            <a:custDash>
              <a:ds d="3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" name="CustomShape 16"/>
          <p:cNvSpPr/>
          <p:nvPr/>
        </p:nvSpPr>
        <p:spPr>
          <a:xfrm>
            <a:off x="152280" y="152280"/>
            <a:ext cx="8832240" cy="6546240"/>
          </a:xfrm>
          <a:prstGeom prst="rect">
            <a:avLst/>
          </a:prstGeom>
          <a:noFill/>
          <a:ln w="9360">
            <a:solidFill>
              <a:schemeClr val="accent3">
                <a:shade val="75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" name="CustomShape 17"/>
          <p:cNvSpPr/>
          <p:nvPr/>
        </p:nvSpPr>
        <p:spPr>
          <a:xfrm>
            <a:off x="4267080" y="2115360"/>
            <a:ext cx="608760" cy="608760"/>
          </a:xfrm>
          <a:prstGeom prst="ellipse">
            <a:avLst/>
          </a:prstGeom>
          <a:solidFill>
            <a:srgbClr val="FFFFFF"/>
          </a:solidFill>
          <a:ln w="15840">
            <a:noFill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7" name="CustomShape 18"/>
          <p:cNvSpPr/>
          <p:nvPr/>
        </p:nvSpPr>
        <p:spPr>
          <a:xfrm>
            <a:off x="4361760" y="2209680"/>
            <a:ext cx="419760" cy="419760"/>
          </a:xfrm>
          <a:prstGeom prst="ellipse">
            <a:avLst/>
          </a:prstGeom>
          <a:solidFill>
            <a:srgbClr val="FFFFFF"/>
          </a:solidFill>
          <a:ln w="50760">
            <a:solidFill>
              <a:schemeClr val="accent3">
                <a:shade val="75000"/>
              </a:schemeClr>
            </a:solidFill>
            <a:round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" name="PlaceHolder 19"/>
          <p:cNvSpPr>
            <a:spLocks noGrp="1"/>
          </p:cNvSpPr>
          <p:nvPr>
            <p:ph type="title"/>
          </p:nvPr>
        </p:nvSpPr>
        <p:spPr>
          <a:xfrm>
            <a:off x="301680" y="228600"/>
            <a:ext cx="8533800" cy="7581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9" name="PlaceHolder 2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1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0" y="6705720"/>
            <a:ext cx="9143280" cy="15156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0" y="0"/>
            <a:ext cx="9143280" cy="139248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" name="CustomShape 3"/>
          <p:cNvSpPr/>
          <p:nvPr/>
        </p:nvSpPr>
        <p:spPr>
          <a:xfrm>
            <a:off x="0" y="0"/>
            <a:ext cx="151560" cy="685728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" name="CustomShape 4"/>
          <p:cNvSpPr/>
          <p:nvPr/>
        </p:nvSpPr>
        <p:spPr>
          <a:xfrm>
            <a:off x="8991720" y="0"/>
            <a:ext cx="151560" cy="685728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" name="CustomShape 5"/>
          <p:cNvSpPr/>
          <p:nvPr/>
        </p:nvSpPr>
        <p:spPr>
          <a:xfrm>
            <a:off x="149400" y="6388560"/>
            <a:ext cx="8832240" cy="30888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CustomShape 6"/>
          <p:cNvSpPr/>
          <p:nvPr/>
        </p:nvSpPr>
        <p:spPr>
          <a:xfrm>
            <a:off x="152280" y="155520"/>
            <a:ext cx="8832240" cy="6546240"/>
          </a:xfrm>
          <a:prstGeom prst="rect">
            <a:avLst/>
          </a:prstGeom>
          <a:noFill/>
          <a:ln w="9360">
            <a:solidFill>
              <a:schemeClr val="accent3">
                <a:shade val="75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" name="Line 7"/>
          <p:cNvSpPr/>
          <p:nvPr/>
        </p:nvSpPr>
        <p:spPr>
          <a:xfrm>
            <a:off x="152280" y="1276560"/>
            <a:ext cx="8832960" cy="360"/>
          </a:xfrm>
          <a:prstGeom prst="line">
            <a:avLst/>
          </a:prstGeom>
          <a:ln w="9360" cap="rnd">
            <a:solidFill>
              <a:schemeClr val="accent3">
                <a:shade val="75000"/>
              </a:schemeClr>
            </a:solidFill>
            <a:custDash>
              <a:ds d="5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" name="CustomShape 8"/>
          <p:cNvSpPr/>
          <p:nvPr/>
        </p:nvSpPr>
        <p:spPr>
          <a:xfrm>
            <a:off x="4267080" y="956160"/>
            <a:ext cx="608760" cy="608760"/>
          </a:xfrm>
          <a:prstGeom prst="ellipse">
            <a:avLst/>
          </a:prstGeom>
          <a:solidFill>
            <a:srgbClr val="FFFFFF"/>
          </a:solidFill>
          <a:ln w="15840">
            <a:noFill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4" name="CustomShape 9"/>
          <p:cNvSpPr/>
          <p:nvPr/>
        </p:nvSpPr>
        <p:spPr>
          <a:xfrm>
            <a:off x="4361760" y="1050480"/>
            <a:ext cx="419760" cy="419760"/>
          </a:xfrm>
          <a:prstGeom prst="ellipse">
            <a:avLst/>
          </a:prstGeom>
          <a:solidFill>
            <a:srgbClr val="FFFFFF"/>
          </a:solidFill>
          <a:ln w="50760">
            <a:solidFill>
              <a:schemeClr val="accent3">
                <a:shade val="75000"/>
              </a:schemeClr>
            </a:solidFill>
            <a:round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5" name="PlaceHolder 10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6" name="PlaceHolder 11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1371600" y="281952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lang="en-US" sz="1600" b="1" strike="noStrike" cap="all" spc="245">
                <a:solidFill>
                  <a:srgbClr val="646B86"/>
                </a:solidFill>
                <a:latin typeface="Georgia"/>
              </a:rPr>
              <a:t>A Summary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685800" y="380880"/>
            <a:ext cx="7771680" cy="17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4200" b="0" strike="noStrike" spc="-1">
                <a:solidFill>
                  <a:srgbClr val="D16349"/>
                </a:solidFill>
                <a:latin typeface="Georgia"/>
              </a:rPr>
              <a:t>Data Structures and Algorithms</a:t>
            </a:r>
            <a:endParaRPr lang="en-US" sz="4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301680" y="228600"/>
            <a:ext cx="8533800" cy="75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</a:rPr>
              <a:t>Leading to Term Project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301680" y="1527120"/>
            <a:ext cx="8533800" cy="487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74320" indent="-2736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 dirty="0">
                <a:solidFill>
                  <a:srgbClr val="000000"/>
                </a:solidFill>
                <a:latin typeface="Georgia"/>
              </a:rPr>
              <a:t>Lab exercises</a:t>
            </a:r>
            <a:endParaRPr lang="en-US" sz="2700" b="0" strike="noStrike" spc="-1" dirty="0">
              <a:latin typeface="Arial"/>
            </a:endParaRPr>
          </a:p>
          <a:p>
            <a:pPr marL="548640" lvl="1" indent="-27360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 dirty="0">
                <a:solidFill>
                  <a:srgbClr val="646B86"/>
                </a:solidFill>
                <a:latin typeface="Georgia"/>
              </a:rPr>
              <a:t>Understanding of Data Structures and Algorithms (DS&amp;A)</a:t>
            </a:r>
            <a:endParaRPr lang="en-US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200" b="0" strike="noStrike" spc="-1" dirty="0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 dirty="0">
                <a:solidFill>
                  <a:srgbClr val="000000"/>
                </a:solidFill>
                <a:latin typeface="Georgia"/>
              </a:rPr>
              <a:t>Homework assignments</a:t>
            </a:r>
            <a:endParaRPr lang="en-US" sz="2700" b="0" strike="noStrike" spc="-1" dirty="0">
              <a:latin typeface="Arial"/>
            </a:endParaRPr>
          </a:p>
          <a:p>
            <a:pPr marL="548640" lvl="1" indent="-27360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 dirty="0">
                <a:solidFill>
                  <a:srgbClr val="646B86"/>
                </a:solidFill>
                <a:latin typeface="Georgia"/>
              </a:rPr>
              <a:t>Implementation of DS&amp;A</a:t>
            </a:r>
            <a:endParaRPr lang="en-US" sz="2200" b="0" strike="noStrike" spc="-1" dirty="0">
              <a:latin typeface="Arial"/>
            </a:endParaRPr>
          </a:p>
          <a:p>
            <a:pPr marL="822960" lvl="2" indent="-22788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2000" b="0" strike="noStrike" spc="-1" dirty="0">
                <a:solidFill>
                  <a:srgbClr val="000000"/>
                </a:solidFill>
                <a:latin typeface="Georgia"/>
              </a:rPr>
              <a:t>further understanding and implementation issues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 dirty="0">
                <a:solidFill>
                  <a:srgbClr val="000000"/>
                </a:solidFill>
                <a:latin typeface="Georgia"/>
              </a:rPr>
              <a:t>Term project</a:t>
            </a:r>
            <a:endParaRPr lang="en-US" sz="2700" b="0" strike="noStrike" spc="-1" dirty="0">
              <a:latin typeface="Arial"/>
            </a:endParaRPr>
          </a:p>
          <a:p>
            <a:pPr marL="548640" lvl="1" indent="-27360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</a:rPr>
              <a:t>Choose/design/</a:t>
            </a:r>
            <a:r>
              <a:rPr lang="en-US" sz="2200" b="0" strike="noStrike" spc="-1" dirty="0">
                <a:solidFill>
                  <a:srgbClr val="646B86"/>
                </a:solidFill>
                <a:latin typeface="Georgia"/>
              </a:rPr>
              <a:t>implement DS&amp;A</a:t>
            </a:r>
            <a:endParaRPr lang="en-US" sz="2200" b="0" strike="noStrike" spc="-1" dirty="0">
              <a:latin typeface="Arial"/>
            </a:endParaRPr>
          </a:p>
          <a:p>
            <a:pPr marL="822960" lvl="2" indent="-22788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2000" b="0" strike="noStrike" spc="-1" dirty="0">
                <a:solidFill>
                  <a:srgbClr val="000000"/>
                </a:solidFill>
                <a:latin typeface="Georgia"/>
              </a:rPr>
              <a:t>deeper understanding tradeoffs and which to use</a:t>
            </a:r>
            <a:endParaRPr lang="en-US" sz="2000" b="0" strike="noStrike" spc="-1" dirty="0">
              <a:latin typeface="Arial"/>
            </a:endParaRPr>
          </a:p>
          <a:p>
            <a:pPr marL="822960" lvl="2" indent="-22788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2000" b="0" strike="noStrike" spc="-1" dirty="0">
                <a:solidFill>
                  <a:srgbClr val="000000"/>
                </a:solidFill>
                <a:latin typeface="Georgia"/>
              </a:rPr>
              <a:t>Standard libraries for data structures might not be enough</a:t>
            </a:r>
            <a:endParaRPr lang="en-US" sz="2000" b="0" strike="noStrike" spc="-1" dirty="0">
              <a:latin typeface="Arial"/>
            </a:endParaRPr>
          </a:p>
          <a:p>
            <a:pPr marL="274320">
              <a:lnSpc>
                <a:spcPct val="100000"/>
              </a:lnSpc>
              <a:spcBef>
                <a:spcPts val="439"/>
              </a:spcBef>
            </a:pPr>
            <a:endParaRPr lang="en-US" sz="2000" b="0" strike="noStrike" spc="-1" dirty="0">
              <a:latin typeface="Arial"/>
            </a:endParaRPr>
          </a:p>
          <a:p>
            <a:pPr marL="274320">
              <a:lnSpc>
                <a:spcPct val="100000"/>
              </a:lnSpc>
              <a:spcBef>
                <a:spcPts val="541"/>
              </a:spcBef>
            </a:pP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301680" y="228600"/>
            <a:ext cx="8533800" cy="75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</a:rPr>
              <a:t>Problem Solving &amp; Term Project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301680" y="1527120"/>
            <a:ext cx="8503200" cy="457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74320" indent="-2736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</a:rPr>
              <a:t>Quality of solution</a:t>
            </a:r>
            <a:endParaRPr lang="en-US" sz="2700" b="0" strike="noStrike" spc="-1">
              <a:latin typeface="Arial"/>
            </a:endParaRPr>
          </a:p>
          <a:p>
            <a:pPr marL="548640" lvl="1" indent="-27360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</a:rPr>
              <a:t>Accuracy/points/…</a:t>
            </a:r>
            <a:endParaRPr lang="en-US" sz="2200" b="0" strike="noStrike" spc="-1">
              <a:latin typeface="Arial"/>
            </a:endParaRPr>
          </a:p>
          <a:p>
            <a:pPr marL="822960" lvl="2" indent="-22788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2000" b="0" strike="noStrike" spc="-1">
                <a:solidFill>
                  <a:srgbClr val="000000"/>
                </a:solidFill>
                <a:latin typeface="Georgia"/>
              </a:rPr>
              <a:t>Algorithms</a:t>
            </a:r>
            <a:endParaRPr lang="en-US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</a:rPr>
              <a:t>Speed of solution</a:t>
            </a:r>
            <a:endParaRPr lang="en-US" sz="2700" b="0" strike="noStrike" spc="-1">
              <a:latin typeface="Arial"/>
            </a:endParaRPr>
          </a:p>
          <a:p>
            <a:pPr marL="548640" lvl="1" indent="-27360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</a:rPr>
              <a:t>Time</a:t>
            </a:r>
            <a:endParaRPr lang="en-US" sz="2200" b="0" strike="noStrike" spc="-1">
              <a:latin typeface="Arial"/>
            </a:endParaRPr>
          </a:p>
          <a:p>
            <a:pPr marL="822960" lvl="2" indent="-22788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2000" b="0" strike="noStrike" spc="-1">
                <a:solidFill>
                  <a:srgbClr val="000000"/>
                </a:solidFill>
                <a:latin typeface="Georgia"/>
              </a:rPr>
              <a:t>Algorithms and data structures</a:t>
            </a:r>
            <a:endParaRPr lang="en-US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>
                <a:solidFill>
                  <a:srgbClr val="000000"/>
                </a:solidFill>
                <a:latin typeface="Georgia"/>
              </a:rPr>
              <a:t>Space usage of solution</a:t>
            </a:r>
            <a:endParaRPr lang="en-US" sz="2700" b="0" strike="noStrike" spc="-1">
              <a:latin typeface="Arial"/>
            </a:endParaRPr>
          </a:p>
          <a:p>
            <a:pPr marL="548640" lvl="1" indent="-27360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>
                <a:solidFill>
                  <a:srgbClr val="646B86"/>
                </a:solidFill>
                <a:latin typeface="Georgia"/>
              </a:rPr>
              <a:t>Memory</a:t>
            </a:r>
            <a:endParaRPr lang="en-US" sz="2200" b="0" strike="noStrike" spc="-1">
              <a:latin typeface="Arial"/>
            </a:endParaRPr>
          </a:p>
          <a:p>
            <a:pPr marL="822960" lvl="2" indent="-22788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2000" b="0" strike="noStrike" spc="-1">
                <a:solidFill>
                  <a:srgbClr val="000000"/>
                </a:solidFill>
                <a:latin typeface="Georgia"/>
              </a:rPr>
              <a:t>Data structures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301680" y="228600"/>
            <a:ext cx="8533800" cy="75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</a:rPr>
              <a:t>Final Exam</a:t>
            </a:r>
            <a:endParaRPr lang="en-US" sz="3300" b="0" strike="noStrike" spc="-1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301680" y="1527120"/>
            <a:ext cx="8503200" cy="457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74320" indent="-2736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Apr 29</a:t>
            </a:r>
            <a:r>
              <a:rPr lang="en-US" sz="2700" b="0" strike="noStrike" spc="-1" dirty="0">
                <a:solidFill>
                  <a:srgbClr val="000000"/>
                </a:solidFill>
                <a:latin typeface="Georgia"/>
              </a:rPr>
              <a:t>, Monday, 6-8pm, regular classroom</a:t>
            </a:r>
            <a:endParaRPr lang="en-US" sz="2700" b="0" strike="noStrike" spc="-1" dirty="0">
              <a:latin typeface="Arial"/>
            </a:endParaRPr>
          </a:p>
          <a:p>
            <a:pPr marL="548640" lvl="1" indent="-27360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 dirty="0">
                <a:solidFill>
                  <a:srgbClr val="646B86"/>
                </a:solidFill>
                <a:latin typeface="Georgia"/>
              </a:rPr>
              <a:t>As stated in the syllabus (and FIT website)</a:t>
            </a:r>
            <a:endParaRPr lang="en-US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200" b="0" strike="noStrike" spc="-1" dirty="0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b="0" strike="noStrike" spc="-1" dirty="0">
                <a:solidFill>
                  <a:srgbClr val="000000"/>
                </a:solidFill>
                <a:latin typeface="Georgia"/>
              </a:rPr>
              <a:t>Graphs , Text Processing, Search Trees, Sorting</a:t>
            </a:r>
            <a:endParaRPr lang="en-US" sz="2700" b="0" strike="noStrike" spc="-1" dirty="0">
              <a:latin typeface="Arial"/>
            </a:endParaRPr>
          </a:p>
          <a:p>
            <a:pPr marL="548640" lvl="1" indent="-27360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 dirty="0">
                <a:solidFill>
                  <a:srgbClr val="646B86"/>
                </a:solidFill>
                <a:latin typeface="Georgia"/>
              </a:rPr>
              <a:t>Materials after Test 2 (indirectly on prior materials)</a:t>
            </a:r>
            <a:endParaRPr lang="en-US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200" b="0" strike="noStrike" spc="-1" dirty="0">
              <a:latin typeface="Arial"/>
            </a:endParaRPr>
          </a:p>
          <a:p>
            <a:pPr marL="274320" indent="-273600">
              <a:lnSpc>
                <a:spcPct val="100000"/>
              </a:lnSpc>
              <a:spcBef>
                <a:spcPts val="541"/>
              </a:spcBef>
              <a:buClr>
                <a:srgbClr val="D16349"/>
              </a:buClr>
              <a:buSzPct val="85000"/>
              <a:buFont typeface="Wingdings 2" charset="2"/>
              <a:buChar char=""/>
            </a:pPr>
            <a:r>
              <a:rPr lang="en-US" sz="2700" spc="-1" dirty="0">
                <a:solidFill>
                  <a:srgbClr val="000000"/>
                </a:solidFill>
                <a:latin typeface="Georgia"/>
              </a:rPr>
              <a:t>Mother’s Day</a:t>
            </a:r>
            <a:r>
              <a:rPr lang="en-US" sz="2700" b="0" strike="noStrike" spc="-1" dirty="0">
                <a:solidFill>
                  <a:srgbClr val="000000"/>
                </a:solidFill>
                <a:latin typeface="Georgia"/>
              </a:rPr>
              <a:t> Special</a:t>
            </a:r>
            <a:endParaRPr lang="en-US" sz="2700" b="0" strike="noStrike" spc="-1" dirty="0">
              <a:latin typeface="Arial"/>
            </a:endParaRPr>
          </a:p>
          <a:p>
            <a:pPr marL="548640" lvl="1" indent="-273600">
              <a:lnSpc>
                <a:spcPct val="100000"/>
              </a:lnSpc>
              <a:spcBef>
                <a:spcPts val="439"/>
              </a:spcBef>
              <a:buClr>
                <a:srgbClr val="CCB400"/>
              </a:buClr>
              <a:buSzPct val="70000"/>
              <a:buFont typeface="Wingdings" charset="2"/>
              <a:buChar char=""/>
            </a:pPr>
            <a:r>
              <a:rPr lang="en-US" sz="2200" b="0" strike="noStrike" spc="-1" dirty="0">
                <a:solidFill>
                  <a:srgbClr val="646B86"/>
                </a:solidFill>
                <a:latin typeface="Georgia"/>
              </a:rPr>
              <a:t>Extra credit</a:t>
            </a:r>
            <a:endParaRPr lang="en-US" sz="2200" b="0" strike="noStrike" spc="-1" dirty="0">
              <a:latin typeface="Arial"/>
            </a:endParaRPr>
          </a:p>
          <a:p>
            <a:pPr marL="822960" lvl="2" indent="-227880">
              <a:lnSpc>
                <a:spcPct val="100000"/>
              </a:lnSpc>
              <a:spcBef>
                <a:spcPts val="400"/>
              </a:spcBef>
              <a:buClr>
                <a:srgbClr val="8CADAE"/>
              </a:buClr>
              <a:buSzPct val="75000"/>
              <a:buFont typeface="Wingdings 2" charset="2"/>
              <a:buChar char=""/>
            </a:pPr>
            <a:r>
              <a:rPr lang="en-US" sz="2000" b="0" strike="noStrike" spc="-1" dirty="0">
                <a:solidFill>
                  <a:srgbClr val="000000"/>
                </a:solidFill>
                <a:latin typeface="Georgia"/>
              </a:rPr>
              <a:t>More questions/points</a:t>
            </a: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301680" y="228600"/>
            <a:ext cx="8533800" cy="75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</a:rPr>
              <a:t>Data Structures</a:t>
            </a:r>
            <a:endParaRPr lang="en-US" sz="3300" b="0" strike="noStrike" spc="-1">
              <a:latin typeface="Arial"/>
            </a:endParaRPr>
          </a:p>
        </p:txBody>
      </p:sp>
      <p:graphicFrame>
        <p:nvGraphicFramePr>
          <p:cNvPr id="106" name="Table 2"/>
          <p:cNvGraphicFramePr/>
          <p:nvPr/>
        </p:nvGraphicFramePr>
        <p:xfrm>
          <a:off x="121320" y="152280"/>
          <a:ext cx="8991000" cy="6484320"/>
        </p:xfrm>
        <a:graphic>
          <a:graphicData uri="http://schemas.openxmlformats.org/drawingml/2006/table">
            <a:tbl>
              <a:tblPr/>
              <a:tblGrid>
                <a:gridCol w="1478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7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Data Structures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Underlying Data Structures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Main Operations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Arrays, Linked lists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Queues, Stacks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2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Trees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1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Priority Queues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Maps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2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Ordered Maps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9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Graphs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01680" y="228600"/>
            <a:ext cx="8533800" cy="75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</a:rPr>
              <a:t>Data Structures</a:t>
            </a:r>
            <a:endParaRPr lang="en-US" sz="3300" b="0" strike="noStrike" spc="-1">
              <a:latin typeface="Arial"/>
            </a:endParaRPr>
          </a:p>
        </p:txBody>
      </p:sp>
      <p:graphicFrame>
        <p:nvGraphicFramePr>
          <p:cNvPr id="108" name="Table 2"/>
          <p:cNvGraphicFramePr/>
          <p:nvPr/>
        </p:nvGraphicFramePr>
        <p:xfrm>
          <a:off x="121320" y="152280"/>
          <a:ext cx="8991000" cy="6484320"/>
        </p:xfrm>
        <a:graphic>
          <a:graphicData uri="http://schemas.openxmlformats.org/drawingml/2006/table">
            <a:tbl>
              <a:tblPr/>
              <a:tblGrid>
                <a:gridCol w="1478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7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Data Structures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Underlying Data Structures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Main Operations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Arrays, Linked lists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Queues, Stacks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Arrays, Linked lists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2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Trees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Arrays, Linked structures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1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Priority Queues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Arrays, Linked lists, Heaps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Maps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Arrays, Hash tables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2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Ordered Maps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Sorted arrays, Skip lists, Binary search trees , AVL trees, (2,4) trees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9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Graphs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Adjacency lists, matrices (arrays), Edge lists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301680" y="228600"/>
            <a:ext cx="8533800" cy="75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</a:rPr>
              <a:t>Data Structures</a:t>
            </a:r>
            <a:endParaRPr lang="en-US" sz="3300" b="0" strike="noStrike" spc="-1">
              <a:latin typeface="Arial"/>
            </a:endParaRPr>
          </a:p>
        </p:txBody>
      </p:sp>
      <p:graphicFrame>
        <p:nvGraphicFramePr>
          <p:cNvPr id="110" name="Table 2"/>
          <p:cNvGraphicFramePr/>
          <p:nvPr/>
        </p:nvGraphicFramePr>
        <p:xfrm>
          <a:off x="121320" y="152280"/>
          <a:ext cx="8991000" cy="6845040"/>
        </p:xfrm>
        <a:graphic>
          <a:graphicData uri="http://schemas.openxmlformats.org/drawingml/2006/table">
            <a:tbl>
              <a:tblPr/>
              <a:tblGrid>
                <a:gridCol w="1478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7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Data Structures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Underlying Data Structures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Main Operations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Arrays, Linked lists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Get, Set, Traverse</a:t>
                      </a:r>
                      <a:r>
                        <a:rPr lang="en-US" sz="1800" b="0" strike="noStrike" spc="-1">
                          <a:solidFill>
                            <a:srgbClr val="00B050"/>
                          </a:solidFill>
                          <a:latin typeface="Georgia"/>
                        </a:rPr>
                        <a:t>, Insert, Delete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Queues, Stacks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Arrays, Linked lists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B05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B050"/>
                          </a:solidFill>
                          <a:latin typeface="Georgia"/>
                        </a:rPr>
                        <a:t>Insert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: enqueue, push</a:t>
                      </a:r>
                      <a:endParaRPr lang="en-US" sz="18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B05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B050"/>
                          </a:solidFill>
                          <a:latin typeface="Georgia"/>
                        </a:rPr>
                        <a:t>Delete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: dequeue, pop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Trees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Arrays, Linked structures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Children, Parent</a:t>
                      </a:r>
                      <a:endParaRPr lang="en-US" sz="18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Traverse: preorder, inorder, postorder, breadth-first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Priority Queues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Arrays, Linked lists, Heaps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B05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B050"/>
                          </a:solidFill>
                          <a:latin typeface="Georgia"/>
                        </a:rPr>
                        <a:t>Insert: put</a:t>
                      </a:r>
                      <a:endParaRPr lang="en-US" sz="18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B05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B050"/>
                          </a:solidFill>
                          <a:latin typeface="Georgia"/>
                        </a:rPr>
                        <a:t>Delete: removeMin</a:t>
                      </a:r>
                      <a:endParaRPr lang="en-US" sz="18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Set: replaceKey, replaceValue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Maps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Arrays, Hash tables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Find: get</a:t>
                      </a:r>
                      <a:endParaRPr lang="en-US" sz="18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B05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B050"/>
                          </a:solidFill>
                          <a:latin typeface="Georgia"/>
                        </a:rPr>
                        <a:t>Insert: put; Delete: remove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Ordered Maps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Sorted arrays, Skip lists, Binary search trees , AVL trees, (2,4) trees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Map operations plus</a:t>
                      </a:r>
                      <a:endParaRPr lang="en-US" sz="18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floorEntry, ceilingEntry</a:t>
                      </a:r>
                      <a:endParaRPr lang="en-US" sz="18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subMap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53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Graphs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Adjacency lists, matrices (arrays), Edge lists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getAdjacentVertices, getEdge</a:t>
                      </a:r>
                      <a:endParaRPr lang="en-US" sz="18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B05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B050"/>
                          </a:solidFill>
                          <a:latin typeface="Georgia"/>
                        </a:rPr>
                        <a:t>Insert/delete vertex/edge</a:t>
                      </a:r>
                      <a:endParaRPr lang="en-US" sz="18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Traverse: depth-first, breadth-first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301680" y="228600"/>
            <a:ext cx="8533800" cy="75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</a:rPr>
              <a:t>Data Structures</a:t>
            </a:r>
            <a:endParaRPr lang="en-US" sz="3300" b="0" strike="noStrike" spc="-1">
              <a:latin typeface="Arial"/>
            </a:endParaRPr>
          </a:p>
        </p:txBody>
      </p:sp>
      <p:graphicFrame>
        <p:nvGraphicFramePr>
          <p:cNvPr id="112" name="Table 2"/>
          <p:cNvGraphicFramePr/>
          <p:nvPr/>
        </p:nvGraphicFramePr>
        <p:xfrm>
          <a:off x="121320" y="152280"/>
          <a:ext cx="8991000" cy="6845040"/>
        </p:xfrm>
        <a:graphic>
          <a:graphicData uri="http://schemas.openxmlformats.org/drawingml/2006/table">
            <a:tbl>
              <a:tblPr/>
              <a:tblGrid>
                <a:gridCol w="1478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7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4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Data Structures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Underlying Data Structures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Main Operations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Arrays, Linked lists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Get, Set,</a:t>
                      </a:r>
                      <a:r>
                        <a:rPr lang="en-US" sz="1800" b="0" strike="noStrike" spc="-1">
                          <a:solidFill>
                            <a:srgbClr val="00B0F0"/>
                          </a:solidFill>
                          <a:latin typeface="Georgia"/>
                        </a:rPr>
                        <a:t> Traverse</a:t>
                      </a: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, Insert, Delete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Queues, Stacks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Arrays, Linked lists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Insert: enqueue, push</a:t>
                      </a:r>
                      <a:endParaRPr lang="en-US" sz="18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Delete: dequeue, pop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Trees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Arrays, Linked structures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Children, Parent</a:t>
                      </a:r>
                      <a:endParaRPr lang="en-US" sz="18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B0F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B0F0"/>
                          </a:solidFill>
                          <a:latin typeface="Georgia"/>
                        </a:rPr>
                        <a:t>Traverse: preorder, inorder, postorder, breadth-first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Priority Queues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Arrays, Linked lists, Heaps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Insert: put</a:t>
                      </a:r>
                      <a:endParaRPr lang="en-US" sz="18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Delete: removeMin</a:t>
                      </a:r>
                      <a:endParaRPr lang="en-US" sz="18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Set: replaceKey, replaceValue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Maps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Arrays, Hash tables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Find: get</a:t>
                      </a:r>
                      <a:endParaRPr lang="en-US" sz="18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Insert: put; Delete: remove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7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Ordered Maps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Sorted arrays, Skip lists, Binary search trees , AVL trees, (2,4) trees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Map operations plus</a:t>
                      </a:r>
                      <a:endParaRPr lang="en-US" sz="18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floorEntry, ceilingEntry</a:t>
                      </a:r>
                      <a:endParaRPr lang="en-US" sz="18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70C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70C0"/>
                          </a:solidFill>
                          <a:latin typeface="Georgia"/>
                        </a:rPr>
                        <a:t>subMap (Traverse)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53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Graphs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Adjacency lists, matrices (arrays), Edge lists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getAdjacentVertices, getEdge</a:t>
                      </a:r>
                      <a:endParaRPr lang="en-US" sz="18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Insert/delete vertex/edge</a:t>
                      </a:r>
                      <a:endParaRPr lang="en-US" sz="18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B0F0"/>
                        </a:buClr>
                        <a:buFont typeface="Arial"/>
                        <a:buChar char="•"/>
                      </a:pPr>
                      <a:r>
                        <a:rPr lang="en-US" sz="1800" b="0" strike="noStrike" spc="-1">
                          <a:solidFill>
                            <a:srgbClr val="00B0F0"/>
                          </a:solidFill>
                          <a:latin typeface="Georgia"/>
                        </a:rPr>
                        <a:t>Traverse: depth-first, breadth-first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301680" y="228600"/>
            <a:ext cx="8533800" cy="75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</a:rPr>
              <a:t>General Algorithm Types</a:t>
            </a:r>
            <a:endParaRPr lang="en-US" sz="3300" b="0" strike="noStrike" spc="-1">
              <a:latin typeface="Arial"/>
            </a:endParaRPr>
          </a:p>
        </p:txBody>
      </p:sp>
      <p:graphicFrame>
        <p:nvGraphicFramePr>
          <p:cNvPr id="114" name="Table 2"/>
          <p:cNvGraphicFramePr/>
          <p:nvPr/>
        </p:nvGraphicFramePr>
        <p:xfrm>
          <a:off x="301680" y="1527120"/>
          <a:ext cx="8384400" cy="4376880"/>
        </p:xfrm>
        <a:graphic>
          <a:graphicData uri="http://schemas.openxmlformats.org/drawingml/2006/table">
            <a:tbl>
              <a:tblPr/>
              <a:tblGrid>
                <a:gridCol w="1527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5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Types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Characteristics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Examples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5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Brute Force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try all possibilities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usually the baseline algorithm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Basic pattern matching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5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6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301680" y="228600"/>
            <a:ext cx="8533800" cy="75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</a:rPr>
              <a:t>General Algorithm Types</a:t>
            </a:r>
            <a:endParaRPr lang="en-US" sz="3300" b="0" strike="noStrike" spc="-1">
              <a:latin typeface="Arial"/>
            </a:endParaRPr>
          </a:p>
        </p:txBody>
      </p:sp>
      <p:graphicFrame>
        <p:nvGraphicFramePr>
          <p:cNvPr id="116" name="Table 2"/>
          <p:cNvGraphicFramePr/>
          <p:nvPr/>
        </p:nvGraphicFramePr>
        <p:xfrm>
          <a:off x="301680" y="1527120"/>
          <a:ext cx="8384400" cy="4376880"/>
        </p:xfrm>
        <a:graphic>
          <a:graphicData uri="http://schemas.openxmlformats.org/drawingml/2006/table">
            <a:tbl>
              <a:tblPr/>
              <a:tblGrid>
                <a:gridCol w="1527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9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Types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Characteristics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Examples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Brute Force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try all possibilities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usually the baseline algorithm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Basic pattern matching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Greedy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given multiple possibilities at each iteration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select the ‘best’ one and do not look back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may not be optimal for some problems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Dijkstra (Shortest Path), Kruskal, Prim (Minimum Spanning Tree), Huffman (Compression)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2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301680" y="228600"/>
            <a:ext cx="8533800" cy="75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</a:rPr>
              <a:t>General Algorithm Types</a:t>
            </a:r>
            <a:endParaRPr lang="en-US" sz="3300" b="0" strike="noStrike" spc="-1">
              <a:latin typeface="Arial"/>
            </a:endParaRPr>
          </a:p>
        </p:txBody>
      </p:sp>
      <p:graphicFrame>
        <p:nvGraphicFramePr>
          <p:cNvPr id="118" name="Table 2"/>
          <p:cNvGraphicFramePr/>
          <p:nvPr/>
        </p:nvGraphicFramePr>
        <p:xfrm>
          <a:off x="301680" y="1527120"/>
          <a:ext cx="8384400" cy="3645720"/>
        </p:xfrm>
        <a:graphic>
          <a:graphicData uri="http://schemas.openxmlformats.org/drawingml/2006/table">
            <a:tbl>
              <a:tblPr/>
              <a:tblGrid>
                <a:gridCol w="1527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Types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Characteristics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Examples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Brute Force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try all possibilities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usually the baseline algorithm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Basic pattern matching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Greedy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given multiple possibilities at each iteration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select the ‘best’ one and do not look back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may not be optimal for some problems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Dijkstra (Shortest Path), Kruskal, Prim (Minimum Spanning Tree), Huffman (Compression)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Divide and Conquer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decompose into </a:t>
                      </a:r>
                      <a:r>
                        <a:rPr lang="en-US" sz="1600" b="0" strike="noStrike" spc="-1">
                          <a:solidFill>
                            <a:srgbClr val="00B050"/>
                          </a:solidFill>
                          <a:latin typeface="Georgia"/>
                        </a:rPr>
                        <a:t>separate </a:t>
                      </a: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 subproblems and compose solutions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usually recursive and top-down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Mergesort, Quicksort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301680" y="228600"/>
            <a:ext cx="8533800" cy="75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US" sz="3300" b="0" strike="noStrike" spc="-1">
                <a:solidFill>
                  <a:srgbClr val="7B9899"/>
                </a:solidFill>
                <a:latin typeface="Georgia"/>
              </a:rPr>
              <a:t>General Algorithm Types</a:t>
            </a:r>
            <a:endParaRPr lang="en-US" sz="3300" b="0" strike="noStrike" spc="-1">
              <a:latin typeface="Arial"/>
            </a:endParaRPr>
          </a:p>
        </p:txBody>
      </p:sp>
      <p:graphicFrame>
        <p:nvGraphicFramePr>
          <p:cNvPr id="120" name="Table 2"/>
          <p:cNvGraphicFramePr/>
          <p:nvPr/>
        </p:nvGraphicFramePr>
        <p:xfrm>
          <a:off x="301680" y="1527120"/>
          <a:ext cx="8384400" cy="4247640"/>
        </p:xfrm>
        <a:graphic>
          <a:graphicData uri="http://schemas.openxmlformats.org/drawingml/2006/table">
            <a:tbl>
              <a:tblPr/>
              <a:tblGrid>
                <a:gridCol w="1527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Types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Characteristics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Georgia"/>
                        </a:rPr>
                        <a:t>Examples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D163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Brute Force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try all possibilities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usually the baseline algorithm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Basic pattern matching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Greedy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given multiple possibilities at each iteration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select the ‘best’ one and do not look back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may not be optimal for some problems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Dijkstra (Shortest Path), Kruskal, Prim (Minimum Spanning Tree), Huffman (Compression)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Divide and Conquer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decompose into </a:t>
                      </a:r>
                      <a:r>
                        <a:rPr lang="en-US" sz="1600" b="0" strike="noStrike" spc="-1">
                          <a:solidFill>
                            <a:srgbClr val="00B050"/>
                          </a:solidFill>
                          <a:latin typeface="Georgia"/>
                        </a:rPr>
                        <a:t>separate </a:t>
                      </a: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 subproblems and compose solutions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usually recursive and top-down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Mergesort, Quicksort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DD2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0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Dynamic programming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decompose into </a:t>
                      </a:r>
                      <a:r>
                        <a:rPr lang="en-US" sz="1600" b="0" strike="noStrike" spc="-1">
                          <a:solidFill>
                            <a:srgbClr val="00B050"/>
                          </a:solidFill>
                          <a:latin typeface="Georgia"/>
                        </a:rPr>
                        <a:t>reoccurring </a:t>
                      </a: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subproblems and compose solutions</a:t>
                      </a:r>
                      <a:endParaRPr lang="en-US" sz="1600" b="0" strike="noStrike" spc="-1">
                        <a:latin typeface="Arial"/>
                      </a:endParaRPr>
                    </a:p>
                    <a:p>
                      <a:pPr marL="285840" indent="-2851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store “sub-solutions”  and use bottom-up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latin typeface="Georgia"/>
                        </a:rPr>
                        <a:t>Longest Common Subsequence, Matrix Chain Multiplication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6EA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1671</TotalTime>
  <Words>766</Words>
  <Application>Microsoft Office PowerPoint</Application>
  <PresentationFormat>On-screen Show (4:3)</PresentationFormat>
  <Paragraphs>189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Georgia</vt:lpstr>
      <vt:lpstr>Symbol</vt:lpstr>
      <vt:lpstr>Wingdings</vt:lpstr>
      <vt:lpstr>Wingdings 2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and Algorithms</dc:title>
  <dc:subject/>
  <dc:creator>Philip  Chan</dc:creator>
  <dc:description/>
  <cp:lastModifiedBy>Philip Chan</cp:lastModifiedBy>
  <cp:revision>171</cp:revision>
  <dcterms:created xsi:type="dcterms:W3CDTF">2016-12-03T21:10:49Z</dcterms:created>
  <dcterms:modified xsi:type="dcterms:W3CDTF">2024-04-22T19:19:42Z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12</vt:i4>
  </property>
</Properties>
</file>