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59" r:id="rId6"/>
    <p:sldId id="268" r:id="rId7"/>
    <p:sldId id="260" r:id="rId8"/>
    <p:sldId id="264" r:id="rId9"/>
    <p:sldId id="261" r:id="rId10"/>
    <p:sldId id="265" r:id="rId11"/>
    <p:sldId id="262" r:id="rId12"/>
    <p:sldId id="263" r:id="rId13"/>
    <p:sldId id="266" r:id="rId14"/>
    <p:sldId id="270" r:id="rId15"/>
    <p:sldId id="295" r:id="rId16"/>
    <p:sldId id="282" r:id="rId17"/>
    <p:sldId id="296" r:id="rId18"/>
    <p:sldId id="271" r:id="rId19"/>
    <p:sldId id="281" r:id="rId20"/>
    <p:sldId id="273" r:id="rId21"/>
    <p:sldId id="287" r:id="rId22"/>
    <p:sldId id="288" r:id="rId23"/>
    <p:sldId id="289" r:id="rId24"/>
    <p:sldId id="274" r:id="rId25"/>
    <p:sldId id="276" r:id="rId26"/>
    <p:sldId id="277" r:id="rId27"/>
    <p:sldId id="275" r:id="rId28"/>
    <p:sldId id="285" r:id="rId29"/>
    <p:sldId id="283" r:id="rId30"/>
    <p:sldId id="284" r:id="rId31"/>
    <p:sldId id="278" r:id="rId32"/>
    <p:sldId id="279" r:id="rId33"/>
    <p:sldId id="280" r:id="rId34"/>
    <p:sldId id="290" r:id="rId35"/>
    <p:sldId id="291" r:id="rId36"/>
    <p:sldId id="292" r:id="rId37"/>
    <p:sldId id="294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9A7D-7109-41EC-8788-9093735E193C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93C3E0-55A9-44B2-9E5E-86E1A50B43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9A7D-7109-41EC-8788-9093735E193C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C3E0-55A9-44B2-9E5E-86E1A50B43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B93C3E0-55A9-44B2-9E5E-86E1A50B432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9A7D-7109-41EC-8788-9093735E193C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9A7D-7109-41EC-8788-9093735E193C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B93C3E0-55A9-44B2-9E5E-86E1A50B43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9A7D-7109-41EC-8788-9093735E193C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93C3E0-55A9-44B2-9E5E-86E1A50B432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7979A7D-7109-41EC-8788-9093735E193C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3C3E0-55A9-44B2-9E5E-86E1A50B43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9A7D-7109-41EC-8788-9093735E193C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B93C3E0-55A9-44B2-9E5E-86E1A50B432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9A7D-7109-41EC-8788-9093735E193C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B93C3E0-55A9-44B2-9E5E-86E1A50B43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9A7D-7109-41EC-8788-9093735E193C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93C3E0-55A9-44B2-9E5E-86E1A50B43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93C3E0-55A9-44B2-9E5E-86E1A50B432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9A7D-7109-41EC-8788-9093735E193C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B93C3E0-55A9-44B2-9E5E-86E1A50B432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7979A7D-7109-41EC-8788-9093735E193C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7979A7D-7109-41EC-8788-9093735E193C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93C3E0-55A9-44B2-9E5E-86E1A50B432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Object-Oriented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651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lass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ublic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lass Person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private String _name;  // attributes (instance variables)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private String _address;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_phone;</a:t>
            </a:r>
          </a:p>
          <a:p>
            <a:pPr marL="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public Person(String name, String address,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phone)//constructor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_name = name;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_address = address;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_phone = phone;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public String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getName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  // method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return _name;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646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err="1" smtClean="0"/>
              <a:t>PersonTest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PersonTest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public static void main(String[]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object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jane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created from class Person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jane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new Person(”Jane Doe”, ”Melbourne”, 5551234 );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get name from object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jane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and print it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jane.getName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());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48187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7448" cy="50261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Create a Person class</a:t>
            </a:r>
          </a:p>
          <a:p>
            <a:pPr lvl="1"/>
            <a:r>
              <a:rPr lang="en-US" dirty="0" smtClean="0"/>
              <a:t>Attributes (instance variables)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ame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dirty="0" smtClean="0">
                <a:solidFill>
                  <a:srgbClr val="FF0000"/>
                </a:solidFill>
              </a:rPr>
              <a:t>eight (inches</a:t>
            </a:r>
            <a:r>
              <a:rPr lang="en-US" dirty="0" smtClean="0">
                <a:solidFill>
                  <a:srgbClr val="FF0000"/>
                </a:solidFill>
              </a:rPr>
              <a:t>), </a:t>
            </a:r>
            <a:r>
              <a:rPr lang="en-US" dirty="0" smtClean="0">
                <a:solidFill>
                  <a:srgbClr val="FF0000"/>
                </a:solidFill>
              </a:rPr>
              <a:t>salary (</a:t>
            </a:r>
            <a:r>
              <a:rPr lang="en-US" dirty="0" smtClean="0">
                <a:solidFill>
                  <a:srgbClr val="FF0000"/>
                </a:solidFill>
              </a:rPr>
              <a:t>annual salary)</a:t>
            </a:r>
          </a:p>
          <a:p>
            <a:pPr lvl="1"/>
            <a:r>
              <a:rPr lang="en-US" dirty="0" smtClean="0"/>
              <a:t>Methods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“constructor”, </a:t>
            </a:r>
            <a:r>
              <a:rPr lang="en-US" dirty="0" err="1" smtClean="0">
                <a:solidFill>
                  <a:srgbClr val="00B050"/>
                </a:solidFill>
              </a:rPr>
              <a:t>getName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getSalary</a:t>
            </a:r>
            <a:r>
              <a:rPr lang="en-US" dirty="0" smtClean="0">
                <a:solidFill>
                  <a:srgbClr val="00B050"/>
                </a:solidFill>
              </a:rPr>
              <a:t>,</a:t>
            </a:r>
          </a:p>
          <a:p>
            <a:pPr lvl="2"/>
            <a:r>
              <a:rPr lang="en-US" dirty="0" err="1" smtClean="0">
                <a:solidFill>
                  <a:srgbClr val="00B050"/>
                </a:solidFill>
              </a:rPr>
              <a:t>getHeightInInches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   // return inches in </a:t>
            </a:r>
            <a:r>
              <a:rPr lang="en-US" dirty="0" err="1" smtClean="0">
                <a:solidFill>
                  <a:srgbClr val="00B050"/>
                </a:solidFill>
              </a:rPr>
              <a:t>int</a:t>
            </a:r>
            <a:endParaRPr lang="en-US" dirty="0" smtClean="0">
              <a:solidFill>
                <a:srgbClr val="00B050"/>
              </a:solidFill>
            </a:endParaRPr>
          </a:p>
          <a:p>
            <a:pPr lvl="2"/>
            <a:r>
              <a:rPr lang="en-US" dirty="0" err="1" smtClean="0">
                <a:solidFill>
                  <a:srgbClr val="00B050"/>
                </a:solidFill>
              </a:rPr>
              <a:t>getHeightInFeet</a:t>
            </a:r>
            <a:r>
              <a:rPr lang="en-US" dirty="0" smtClean="0">
                <a:solidFill>
                  <a:srgbClr val="00B050"/>
                </a:solidFill>
              </a:rPr>
              <a:t>         </a:t>
            </a:r>
            <a:r>
              <a:rPr lang="en-US" dirty="0" smtClean="0">
                <a:solidFill>
                  <a:srgbClr val="00B050"/>
                </a:solidFill>
              </a:rPr>
              <a:t>// return feet in double</a:t>
            </a:r>
          </a:p>
          <a:p>
            <a:pPr lvl="2"/>
            <a:r>
              <a:rPr lang="en-US" dirty="0" err="1" smtClean="0">
                <a:solidFill>
                  <a:srgbClr val="00B050"/>
                </a:solidFill>
              </a:rPr>
              <a:t>getHeightInMeters</a:t>
            </a:r>
            <a:r>
              <a:rPr lang="en-US" dirty="0" smtClean="0">
                <a:solidFill>
                  <a:srgbClr val="00B050"/>
                </a:solidFill>
              </a:rPr>
              <a:t>    // return meters in double</a:t>
            </a:r>
          </a:p>
          <a:p>
            <a:pPr lvl="2"/>
            <a:r>
              <a:rPr lang="en-US" dirty="0" err="1" smtClean="0">
                <a:solidFill>
                  <a:srgbClr val="00B050"/>
                </a:solidFill>
              </a:rPr>
              <a:t>getHeightInFeetAndInches</a:t>
            </a:r>
            <a:r>
              <a:rPr lang="en-US" dirty="0" smtClean="0">
                <a:solidFill>
                  <a:srgbClr val="00B050"/>
                </a:solidFill>
              </a:rPr>
              <a:t> // return an </a:t>
            </a:r>
            <a:r>
              <a:rPr lang="en-US" dirty="0" err="1" smtClean="0">
                <a:solidFill>
                  <a:srgbClr val="00B050"/>
                </a:solidFill>
              </a:rPr>
              <a:t>int</a:t>
            </a:r>
            <a:r>
              <a:rPr lang="en-US" dirty="0" smtClean="0">
                <a:solidFill>
                  <a:srgbClr val="00B050"/>
                </a:solidFill>
              </a:rPr>
              <a:t> array with feet and inches</a:t>
            </a:r>
          </a:p>
          <a:p>
            <a:r>
              <a:rPr lang="en-US" dirty="0" smtClean="0"/>
              <a:t>Create a </a:t>
            </a:r>
            <a:r>
              <a:rPr lang="en-US" dirty="0" err="1" smtClean="0"/>
              <a:t>PersonTest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Jane Doe, 61 inches, $55000</a:t>
            </a:r>
          </a:p>
          <a:p>
            <a:pPr lvl="1"/>
            <a:r>
              <a:rPr lang="en-US" dirty="0" smtClean="0"/>
              <a:t>Mike Smith, 71 inches, $44000</a:t>
            </a:r>
          </a:p>
          <a:p>
            <a:pPr lvl="1"/>
            <a:r>
              <a:rPr lang="en-US" dirty="0"/>
              <a:t>Print Jane’s </a:t>
            </a:r>
            <a:r>
              <a:rPr lang="en-US" dirty="0" smtClean="0"/>
              <a:t>and Mike’s hourly rate--52 weeks, 40 hours/week</a:t>
            </a:r>
          </a:p>
          <a:p>
            <a:pPr lvl="1"/>
            <a:r>
              <a:rPr lang="en-US" dirty="0" smtClean="0"/>
              <a:t>Print Jane’s height in feet, meters, and feet and inches.  Same for Mike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303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 (Information Hiding)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Person class</a:t>
            </a:r>
          </a:p>
          <a:p>
            <a:pPr lvl="1"/>
            <a:r>
              <a:rPr lang="en-US" dirty="0" smtClean="0"/>
              <a:t>Hides the internal attributes</a:t>
            </a:r>
          </a:p>
          <a:p>
            <a:pPr lvl="2"/>
            <a:r>
              <a:rPr lang="en-US" dirty="0" smtClean="0"/>
              <a:t>private</a:t>
            </a:r>
          </a:p>
          <a:p>
            <a:pPr lvl="1"/>
            <a:r>
              <a:rPr lang="en-US" dirty="0" smtClean="0"/>
              <a:t>Provides external access via its methods</a:t>
            </a:r>
          </a:p>
          <a:p>
            <a:pPr lvl="2"/>
            <a:r>
              <a:rPr lang="en-US" dirty="0" smtClean="0"/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01068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Some </a:t>
            </a:r>
            <a:r>
              <a:rPr lang="en-US" dirty="0"/>
              <a:t>I</a:t>
            </a:r>
            <a:r>
              <a:rPr lang="en-US" dirty="0" smtClean="0"/>
              <a:t>nfo about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Look closer at height</a:t>
            </a:r>
          </a:p>
          <a:p>
            <a:pPr lvl="1"/>
            <a:r>
              <a:rPr lang="en-US" dirty="0" smtClean="0"/>
              <a:t>What information are we hiding?</a:t>
            </a:r>
          </a:p>
        </p:txBody>
      </p:sp>
    </p:spTree>
    <p:extLst>
      <p:ext uri="{BB962C8B-B14F-4D97-AF65-F5344CB8AC3E}">
        <p14:creationId xmlns:p14="http://schemas.microsoft.com/office/powerpoint/2010/main" val="913151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some info about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Look closer at height</a:t>
            </a:r>
          </a:p>
          <a:p>
            <a:pPr lvl="1"/>
            <a:r>
              <a:rPr lang="en-US" dirty="0" smtClean="0"/>
              <a:t>What information are we hiding?</a:t>
            </a:r>
          </a:p>
          <a:p>
            <a:pPr lvl="2"/>
            <a:r>
              <a:rPr lang="en-US" dirty="0"/>
              <a:t>h</a:t>
            </a:r>
            <a:r>
              <a:rPr lang="en-US" dirty="0" smtClean="0"/>
              <a:t>ow height is stored – different methods to get height</a:t>
            </a:r>
          </a:p>
        </p:txBody>
      </p:sp>
    </p:spTree>
    <p:extLst>
      <p:ext uri="{BB962C8B-B14F-4D97-AF65-F5344CB8AC3E}">
        <p14:creationId xmlns:p14="http://schemas.microsoft.com/office/powerpoint/2010/main" val="2286446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some info about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Look closer at height</a:t>
            </a:r>
          </a:p>
          <a:p>
            <a:pPr lvl="1"/>
            <a:r>
              <a:rPr lang="en-US" dirty="0" smtClean="0"/>
              <a:t>What information are we hiding?</a:t>
            </a:r>
          </a:p>
          <a:p>
            <a:pPr lvl="2"/>
            <a:r>
              <a:rPr lang="en-US" dirty="0"/>
              <a:t>h</a:t>
            </a:r>
            <a:r>
              <a:rPr lang="en-US" dirty="0" smtClean="0"/>
              <a:t>ow height is stored – different methods to get height</a:t>
            </a:r>
            <a:endParaRPr lang="en-US" dirty="0"/>
          </a:p>
          <a:p>
            <a:pPr lvl="1"/>
            <a:r>
              <a:rPr lang="en-US" dirty="0" smtClean="0"/>
              <a:t>What can be changed in Person without changing </a:t>
            </a:r>
            <a:r>
              <a:rPr lang="en-US" dirty="0" err="1" smtClean="0"/>
              <a:t>PersonTest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Imagine:</a:t>
            </a:r>
          </a:p>
          <a:p>
            <a:pPr lvl="3"/>
            <a:r>
              <a:rPr lang="en-US" dirty="0" smtClean="0"/>
              <a:t>Person is written by a team in Florida</a:t>
            </a:r>
          </a:p>
          <a:p>
            <a:pPr lvl="3"/>
            <a:r>
              <a:rPr lang="en-US" dirty="0" err="1" smtClean="0"/>
              <a:t>PersonTest</a:t>
            </a:r>
            <a:r>
              <a:rPr lang="en-US" dirty="0" smtClean="0"/>
              <a:t> is written by a team in California</a:t>
            </a:r>
            <a:endParaRPr lang="en-US" dirty="0"/>
          </a:p>
          <a:p>
            <a:pPr lvl="3"/>
            <a:r>
              <a:rPr lang="en-US" dirty="0" smtClean="0"/>
              <a:t>Changes by the Florida team don’t affect the team in California</a:t>
            </a:r>
          </a:p>
        </p:txBody>
      </p:sp>
    </p:spTree>
    <p:extLst>
      <p:ext uri="{BB962C8B-B14F-4D97-AF65-F5344CB8AC3E}">
        <p14:creationId xmlns:p14="http://schemas.microsoft.com/office/powerpoint/2010/main" val="1327886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some info about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Look closer at height</a:t>
            </a:r>
          </a:p>
          <a:p>
            <a:pPr lvl="1"/>
            <a:r>
              <a:rPr lang="en-US" dirty="0" smtClean="0"/>
              <a:t>What information are we hiding?</a:t>
            </a:r>
          </a:p>
          <a:p>
            <a:pPr lvl="2"/>
            <a:r>
              <a:rPr lang="en-US" dirty="0"/>
              <a:t>h</a:t>
            </a:r>
            <a:r>
              <a:rPr lang="en-US" dirty="0" smtClean="0"/>
              <a:t>ow height is stored – different methods to get height</a:t>
            </a:r>
            <a:endParaRPr lang="en-US" dirty="0"/>
          </a:p>
          <a:p>
            <a:pPr lvl="1"/>
            <a:r>
              <a:rPr lang="en-US" dirty="0" smtClean="0"/>
              <a:t>What can be changed in Person without changing </a:t>
            </a:r>
            <a:r>
              <a:rPr lang="en-US" dirty="0" err="1" smtClean="0"/>
              <a:t>PersonTest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Imagine:</a:t>
            </a:r>
          </a:p>
          <a:p>
            <a:pPr lvl="3"/>
            <a:r>
              <a:rPr lang="en-US" dirty="0" smtClean="0"/>
              <a:t>Person is written by a team in Florida</a:t>
            </a:r>
          </a:p>
          <a:p>
            <a:pPr lvl="3"/>
            <a:r>
              <a:rPr lang="en-US" dirty="0" err="1" smtClean="0"/>
              <a:t>PersonTest</a:t>
            </a:r>
            <a:r>
              <a:rPr lang="en-US" dirty="0" smtClean="0"/>
              <a:t> is written by a team in California</a:t>
            </a:r>
            <a:endParaRPr lang="en-US" dirty="0"/>
          </a:p>
          <a:p>
            <a:pPr lvl="3"/>
            <a:r>
              <a:rPr lang="en-US" dirty="0" smtClean="0"/>
              <a:t>Changes by the Florida team don’t affect the team in California</a:t>
            </a:r>
          </a:p>
          <a:p>
            <a:pPr lvl="1"/>
            <a:r>
              <a:rPr lang="en-US" dirty="0" smtClean="0"/>
              <a:t>Attribute _height could be in feet and inches instead of inches</a:t>
            </a:r>
          </a:p>
          <a:p>
            <a:pPr lvl="2"/>
            <a:r>
              <a:rPr lang="en-US" dirty="0" smtClean="0"/>
              <a:t>Changes in Person  [by the Florida team]</a:t>
            </a:r>
          </a:p>
          <a:p>
            <a:pPr lvl="2"/>
            <a:r>
              <a:rPr lang="en-US" dirty="0" smtClean="0"/>
              <a:t>But 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 changes in </a:t>
            </a:r>
            <a:r>
              <a:rPr lang="en-US" dirty="0" err="1" smtClean="0"/>
              <a:t>PersonTest</a:t>
            </a:r>
            <a:r>
              <a:rPr lang="en-US" dirty="0" smtClean="0"/>
              <a:t>!   [by the California team]</a:t>
            </a:r>
          </a:p>
        </p:txBody>
      </p:sp>
    </p:spTree>
    <p:extLst>
      <p:ext uri="{BB962C8B-B14F-4D97-AF65-F5344CB8AC3E}">
        <p14:creationId xmlns:p14="http://schemas.microsoft.com/office/powerpoint/2010/main" val="1558145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Height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constructor seems to imply the height must be stored in inches</a:t>
            </a:r>
          </a:p>
          <a:p>
            <a:r>
              <a:rPr lang="en-US" dirty="0" smtClean="0"/>
              <a:t>How can we improve this?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4016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Height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constructor seems to imply the height must be stored in inches</a:t>
            </a:r>
          </a:p>
          <a:p>
            <a:r>
              <a:rPr lang="en-US" dirty="0" smtClean="0"/>
              <a:t>How can we improve this?</a:t>
            </a:r>
          </a:p>
          <a:p>
            <a:endParaRPr lang="en-US" dirty="0" smtClean="0"/>
          </a:p>
          <a:p>
            <a:r>
              <a:rPr lang="en-US" dirty="0" smtClean="0"/>
              <a:t>Multiple constructors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499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Historical </a:t>
            </a:r>
            <a:r>
              <a:rPr lang="en-US" dirty="0"/>
              <a:t>P</a:t>
            </a:r>
            <a:r>
              <a:rPr lang="en-US" dirty="0" smtClean="0"/>
              <a:t>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Programs</a:t>
            </a:r>
          </a:p>
          <a:p>
            <a:pPr lvl="1"/>
            <a:r>
              <a:rPr lang="en-US" dirty="0" smtClean="0"/>
              <a:t>Procedures to manipulate data</a:t>
            </a:r>
          </a:p>
          <a:p>
            <a:endParaRPr lang="en-US" dirty="0"/>
          </a:p>
          <a:p>
            <a:r>
              <a:rPr lang="en-US" dirty="0" smtClean="0"/>
              <a:t>Earlier: procedural</a:t>
            </a:r>
          </a:p>
          <a:p>
            <a:pPr lvl="1"/>
            <a:r>
              <a:rPr lang="en-US" dirty="0" smtClean="0"/>
              <a:t>Think actions/procedures first, data second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197</a:t>
            </a:r>
            <a:r>
              <a:rPr lang="en-US" dirty="0" smtClean="0"/>
              <a:t>0’s</a:t>
            </a:r>
            <a:r>
              <a:rPr lang="en-US" dirty="0" smtClean="0"/>
              <a:t>: </a:t>
            </a:r>
            <a:r>
              <a:rPr lang="en-US" dirty="0" smtClean="0"/>
              <a:t>“object-oriented”</a:t>
            </a:r>
            <a:endParaRPr lang="en-US" dirty="0" smtClean="0"/>
          </a:p>
          <a:p>
            <a:pPr lvl="1"/>
            <a:r>
              <a:rPr lang="en-US" dirty="0" smtClean="0"/>
              <a:t>Think data/objects first, </a:t>
            </a:r>
            <a:r>
              <a:rPr lang="en-US" dirty="0" smtClean="0"/>
              <a:t>procedures/actions </a:t>
            </a:r>
            <a:r>
              <a:rPr lang="en-US" dirty="0" smtClean="0"/>
              <a:t>second</a:t>
            </a:r>
          </a:p>
          <a:p>
            <a:pPr lvl="1"/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ifferent perspectives on how to organize problem </a:t>
            </a:r>
            <a:r>
              <a:rPr lang="en-US" dirty="0" smtClean="0"/>
              <a:t>solving</a:t>
            </a:r>
          </a:p>
          <a:p>
            <a:pPr lvl="1"/>
            <a:r>
              <a:rPr lang="en-US" dirty="0" smtClean="0"/>
              <a:t>and </a:t>
            </a:r>
            <a:r>
              <a:rPr lang="en-US" dirty="0" smtClean="0"/>
              <a:t>hence how to write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0619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lass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ublic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lass Person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private String _name;  // attributes (instance variables)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_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;// inches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_salary;// annual salary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public Person(String name,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heightInches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salary)//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constructor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public Person(String name,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heightFeet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heightInches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salary)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4062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 (Information Hiding)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7448" cy="5026152"/>
          </a:xfrm>
        </p:spPr>
        <p:txBody>
          <a:bodyPr>
            <a:normAutofit/>
          </a:bodyPr>
          <a:lstStyle/>
          <a:p>
            <a:r>
              <a:rPr lang="en-US" dirty="0" smtClean="0"/>
              <a:t>Which constructor is more natural for </a:t>
            </a:r>
            <a:r>
              <a:rPr lang="en-US" dirty="0" smtClean="0">
                <a:solidFill>
                  <a:srgbClr val="FF0000"/>
                </a:solidFill>
              </a:rPr>
              <a:t>external use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000" dirty="0"/>
              <a:t>Person(String name,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heightInches</a:t>
            </a:r>
            <a:r>
              <a:rPr lang="en-US" sz="2000" dirty="0"/>
              <a:t>, </a:t>
            </a:r>
            <a:r>
              <a:rPr lang="en-US" sz="2000" dirty="0" err="1"/>
              <a:t>int</a:t>
            </a:r>
            <a:r>
              <a:rPr lang="en-US" sz="2000" dirty="0"/>
              <a:t> salary)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000" dirty="0"/>
              <a:t>Person(String name,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heightFeet</a:t>
            </a:r>
            <a:r>
              <a:rPr lang="en-US" sz="2000" dirty="0"/>
              <a:t>,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heightInches</a:t>
            </a:r>
            <a:r>
              <a:rPr lang="en-US" sz="2000" dirty="0"/>
              <a:t>, </a:t>
            </a:r>
            <a:r>
              <a:rPr lang="en-US" sz="2000" dirty="0" err="1"/>
              <a:t>int</a:t>
            </a:r>
            <a:r>
              <a:rPr lang="en-US" sz="2000" dirty="0"/>
              <a:t> salary</a:t>
            </a:r>
            <a:r>
              <a:rPr lang="en-US" sz="2000" dirty="0" smtClean="0"/>
              <a:t>)</a:t>
            </a:r>
          </a:p>
          <a:p>
            <a:pPr marL="731520" lvl="1" indent="-457200">
              <a:buFont typeface="+mj-lt"/>
              <a:buAutoNum type="arabicPeriod"/>
            </a:pPr>
            <a:endParaRPr lang="en-US" sz="2000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440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 (Information Hiding)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61248" cy="4797552"/>
          </a:xfrm>
        </p:spPr>
        <p:txBody>
          <a:bodyPr>
            <a:normAutofit/>
          </a:bodyPr>
          <a:lstStyle/>
          <a:p>
            <a:r>
              <a:rPr lang="en-US" dirty="0" smtClean="0"/>
              <a:t>Which constructor is more natural for </a:t>
            </a:r>
            <a:r>
              <a:rPr lang="en-US" dirty="0" smtClean="0">
                <a:solidFill>
                  <a:srgbClr val="FF0000"/>
                </a:solidFill>
              </a:rPr>
              <a:t>external use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000" dirty="0"/>
              <a:t>Person(String name,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heightInches</a:t>
            </a:r>
            <a:r>
              <a:rPr lang="en-US" sz="2000" dirty="0"/>
              <a:t>, </a:t>
            </a:r>
            <a:r>
              <a:rPr lang="en-US" sz="2000" dirty="0" err="1"/>
              <a:t>int</a:t>
            </a:r>
            <a:r>
              <a:rPr lang="en-US" sz="2000" dirty="0"/>
              <a:t> salary)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000" dirty="0"/>
              <a:t>Person(String name,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heightFeet</a:t>
            </a:r>
            <a:r>
              <a:rPr lang="en-US" sz="2000" dirty="0"/>
              <a:t>,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heightInches</a:t>
            </a:r>
            <a:r>
              <a:rPr lang="en-US" sz="2000" dirty="0"/>
              <a:t>, </a:t>
            </a:r>
            <a:r>
              <a:rPr lang="en-US" sz="2000" dirty="0" err="1"/>
              <a:t>int</a:t>
            </a:r>
            <a:r>
              <a:rPr lang="en-US" sz="2000" dirty="0"/>
              <a:t> salary</a:t>
            </a:r>
            <a:r>
              <a:rPr lang="en-US" sz="2000" dirty="0" smtClean="0"/>
              <a:t>)</a:t>
            </a:r>
          </a:p>
          <a:p>
            <a:pPr marL="731520" lvl="1" indent="-457200">
              <a:buFont typeface="+mj-lt"/>
              <a:buAutoNum type="arabicPeriod"/>
            </a:pPr>
            <a:endParaRPr lang="en-US" sz="2000" dirty="0" smtClean="0"/>
          </a:p>
          <a:p>
            <a:r>
              <a:rPr lang="en-US" sz="2500" dirty="0" smtClean="0"/>
              <a:t>Which </a:t>
            </a:r>
            <a:r>
              <a:rPr lang="en-US" sz="2500" dirty="0" smtClean="0">
                <a:solidFill>
                  <a:srgbClr val="FF0000"/>
                </a:solidFill>
              </a:rPr>
              <a:t>internal representation </a:t>
            </a:r>
            <a:r>
              <a:rPr lang="en-US" sz="2500" dirty="0" smtClean="0"/>
              <a:t>of attribute height uses less memory?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height    // in inches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heightFeet</a:t>
            </a:r>
            <a:r>
              <a:rPr lang="en-US" dirty="0" smtClean="0"/>
              <a:t>, </a:t>
            </a:r>
            <a:r>
              <a:rPr lang="en-US" dirty="0" err="1" smtClean="0"/>
              <a:t>heightInches</a:t>
            </a:r>
            <a:endParaRPr lang="en-US" dirty="0" smtClean="0"/>
          </a:p>
          <a:p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2192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 (Information Hiding)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7448" cy="5102352"/>
          </a:xfrm>
        </p:spPr>
        <p:txBody>
          <a:bodyPr>
            <a:normAutofit/>
          </a:bodyPr>
          <a:lstStyle/>
          <a:p>
            <a:r>
              <a:rPr lang="en-US" dirty="0" smtClean="0"/>
              <a:t>Which constructor is more natural for </a:t>
            </a:r>
            <a:r>
              <a:rPr lang="en-US" dirty="0" smtClean="0">
                <a:solidFill>
                  <a:srgbClr val="FF0000"/>
                </a:solidFill>
              </a:rPr>
              <a:t>external use</a:t>
            </a:r>
            <a:r>
              <a:rPr lang="en-US" dirty="0" smtClean="0"/>
              <a:t>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000" dirty="0"/>
              <a:t>Person(String name,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heightInches</a:t>
            </a:r>
            <a:r>
              <a:rPr lang="en-US" sz="2000" dirty="0"/>
              <a:t>, </a:t>
            </a:r>
            <a:r>
              <a:rPr lang="en-US" sz="2000" dirty="0" err="1"/>
              <a:t>int</a:t>
            </a:r>
            <a:r>
              <a:rPr lang="en-US" sz="2000" dirty="0"/>
              <a:t> salary)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000" dirty="0"/>
              <a:t>Person(String name,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heightFeet</a:t>
            </a:r>
            <a:r>
              <a:rPr lang="en-US" sz="2000" dirty="0"/>
              <a:t>,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heightInches</a:t>
            </a:r>
            <a:r>
              <a:rPr lang="en-US" sz="2000" dirty="0"/>
              <a:t>, </a:t>
            </a:r>
            <a:r>
              <a:rPr lang="en-US" sz="2000" dirty="0" err="1"/>
              <a:t>int</a:t>
            </a:r>
            <a:r>
              <a:rPr lang="en-US" sz="2000" dirty="0"/>
              <a:t> salary</a:t>
            </a:r>
            <a:r>
              <a:rPr lang="en-US" sz="2000" dirty="0" smtClean="0"/>
              <a:t>)</a:t>
            </a:r>
          </a:p>
          <a:p>
            <a:pPr marL="731520" lvl="1" indent="-457200">
              <a:buFont typeface="+mj-lt"/>
              <a:buAutoNum type="arabicPeriod"/>
            </a:pPr>
            <a:endParaRPr lang="en-US" sz="2000" dirty="0" smtClean="0"/>
          </a:p>
          <a:p>
            <a:r>
              <a:rPr lang="en-US" sz="2500" dirty="0" smtClean="0"/>
              <a:t>Which </a:t>
            </a:r>
            <a:r>
              <a:rPr lang="en-US" sz="2500" dirty="0" smtClean="0">
                <a:solidFill>
                  <a:srgbClr val="FF0000"/>
                </a:solidFill>
              </a:rPr>
              <a:t>internal representation </a:t>
            </a:r>
            <a:r>
              <a:rPr lang="en-US" sz="2500" dirty="0" smtClean="0"/>
              <a:t>of attribute height uses less memory?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height    // in inches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heightFeet</a:t>
            </a:r>
            <a:r>
              <a:rPr lang="en-US" dirty="0" smtClean="0"/>
              <a:t>, </a:t>
            </a:r>
            <a:r>
              <a:rPr lang="en-US" dirty="0" err="1" smtClean="0"/>
              <a:t>heightInches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Abstraction (information hiding) allows:</a:t>
            </a:r>
          </a:p>
          <a:p>
            <a:pPr lvl="1"/>
            <a:r>
              <a:rPr lang="en-US" dirty="0" smtClean="0"/>
              <a:t>a more natural interface for </a:t>
            </a:r>
            <a:r>
              <a:rPr lang="en-US" dirty="0" smtClean="0">
                <a:solidFill>
                  <a:srgbClr val="FF0000"/>
                </a:solidFill>
              </a:rPr>
              <a:t>external use  </a:t>
            </a:r>
            <a:r>
              <a:rPr lang="en-US" dirty="0" smtClean="0">
                <a:solidFill>
                  <a:srgbClr val="00B050"/>
                </a:solidFill>
              </a:rPr>
              <a:t>and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 more memory-efficient </a:t>
            </a:r>
            <a:r>
              <a:rPr lang="en-US" dirty="0" smtClean="0">
                <a:solidFill>
                  <a:srgbClr val="FF0000"/>
                </a:solidFill>
              </a:rPr>
              <a:t>internal representation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2192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 a minute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constructors with the same name</a:t>
            </a:r>
          </a:p>
          <a:p>
            <a:pPr lvl="1"/>
            <a:r>
              <a:rPr lang="en-US" dirty="0" smtClean="0"/>
              <a:t>Can we do that?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5376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 a minute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constructors with the same name</a:t>
            </a:r>
          </a:p>
          <a:p>
            <a:pPr lvl="1"/>
            <a:r>
              <a:rPr lang="en-US" dirty="0" smtClean="0"/>
              <a:t>Can we do that?</a:t>
            </a:r>
          </a:p>
          <a:p>
            <a:pPr lvl="1"/>
            <a:endParaRPr lang="en-US" dirty="0"/>
          </a:p>
          <a:p>
            <a:r>
              <a:rPr lang="en-US" dirty="0" smtClean="0"/>
              <a:t>Yes, if the parameter types are different</a:t>
            </a:r>
          </a:p>
          <a:p>
            <a:pPr lvl="1"/>
            <a:r>
              <a:rPr lang="en-US" dirty="0" smtClean="0"/>
              <a:t>“overloading”</a:t>
            </a:r>
          </a:p>
          <a:p>
            <a:pPr lvl="1"/>
            <a:r>
              <a:rPr lang="en-US" dirty="0" smtClean="0"/>
              <a:t>same name, different behavior</a:t>
            </a:r>
          </a:p>
          <a:p>
            <a:pPr lvl="1"/>
            <a:r>
              <a:rPr lang="en-US" dirty="0" smtClean="0"/>
              <a:t>Applies to methods as well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936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Overloading—same name,</a:t>
            </a:r>
            <a:br>
              <a:rPr lang="en-US" dirty="0" smtClean="0"/>
            </a:br>
            <a:r>
              <a:rPr lang="en-US" dirty="0" smtClean="0"/>
              <a:t>different sequence of parameter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</a:t>
            </a:r>
          </a:p>
          <a:p>
            <a:pPr lvl="1"/>
            <a:r>
              <a:rPr lang="en-US" sz="2000" dirty="0" smtClean="0"/>
              <a:t>Person(String name,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heightInches</a:t>
            </a:r>
            <a:r>
              <a:rPr lang="en-US" sz="2000" dirty="0" smtClean="0"/>
              <a:t>, </a:t>
            </a:r>
            <a:r>
              <a:rPr lang="en-US" sz="2000" dirty="0" err="1" smtClean="0"/>
              <a:t>int</a:t>
            </a:r>
            <a:r>
              <a:rPr lang="en-US" sz="2000" dirty="0" smtClean="0"/>
              <a:t> salary)</a:t>
            </a:r>
          </a:p>
          <a:p>
            <a:pPr lvl="1"/>
            <a:r>
              <a:rPr lang="en-US" sz="2000" dirty="0" smtClean="0"/>
              <a:t>Person(String </a:t>
            </a:r>
            <a:r>
              <a:rPr lang="en-US" sz="2000" dirty="0"/>
              <a:t>name,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heightFeet</a:t>
            </a:r>
            <a:r>
              <a:rPr lang="en-US" sz="2000" dirty="0"/>
              <a:t>,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heightInches</a:t>
            </a:r>
            <a:r>
              <a:rPr lang="en-US" sz="2000" dirty="0"/>
              <a:t>, </a:t>
            </a:r>
            <a:r>
              <a:rPr lang="en-US" sz="2000" dirty="0" err="1"/>
              <a:t>int</a:t>
            </a:r>
            <a:r>
              <a:rPr lang="en-US" sz="2000" dirty="0"/>
              <a:t> salary)</a:t>
            </a:r>
          </a:p>
          <a:p>
            <a:endParaRPr lang="en-US" dirty="0"/>
          </a:p>
          <a:p>
            <a:r>
              <a:rPr lang="en-US" dirty="0" smtClean="0"/>
              <a:t>Can we also have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000" dirty="0"/>
              <a:t>Person(String name,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 smtClean="0"/>
              <a:t>heightInches</a:t>
            </a:r>
            <a:r>
              <a:rPr lang="en-US" sz="2000" dirty="0" smtClean="0"/>
              <a:t>,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 smtClean="0"/>
              <a:t>heightFeet</a:t>
            </a:r>
            <a:r>
              <a:rPr lang="en-US" sz="2000" dirty="0" smtClean="0"/>
              <a:t>, </a:t>
            </a:r>
            <a:r>
              <a:rPr lang="en-US" sz="2000" dirty="0" err="1"/>
              <a:t>int</a:t>
            </a:r>
            <a:r>
              <a:rPr lang="en-US" sz="2000" dirty="0"/>
              <a:t> salary)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000" dirty="0" smtClean="0"/>
              <a:t>Person(String name, </a:t>
            </a:r>
            <a:r>
              <a:rPr lang="en-US" sz="2000" dirty="0" err="1" smtClean="0"/>
              <a:t>int</a:t>
            </a:r>
            <a:r>
              <a:rPr lang="en-US" sz="2000" dirty="0" smtClean="0"/>
              <a:t> salary,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heightFeet</a:t>
            </a:r>
            <a:r>
              <a:rPr lang="en-US" sz="2000" dirty="0" smtClean="0"/>
              <a:t>, </a:t>
            </a:r>
            <a:r>
              <a:rPr lang="en-US" sz="2000" dirty="0" err="1" smtClean="0"/>
              <a:t>int</a:t>
            </a:r>
            <a:r>
              <a:rPr lang="en-US" sz="2000" dirty="0"/>
              <a:t> </a:t>
            </a:r>
            <a:r>
              <a:rPr lang="en-US" sz="2000" dirty="0" err="1" smtClean="0"/>
              <a:t>heightInches</a:t>
            </a:r>
            <a:r>
              <a:rPr lang="en-US" sz="2000" dirty="0" smtClean="0"/>
              <a:t>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000" dirty="0" smtClean="0"/>
              <a:t>Person(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/>
              <a:t>heightFeet</a:t>
            </a:r>
            <a:r>
              <a:rPr lang="en-US" sz="2000" dirty="0"/>
              <a:t>,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heightInches</a:t>
            </a:r>
            <a:r>
              <a:rPr lang="en-US" sz="2000" dirty="0"/>
              <a:t>, </a:t>
            </a:r>
            <a:r>
              <a:rPr lang="en-US" sz="2000" dirty="0" smtClean="0"/>
              <a:t>String name,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/>
              <a:t>salary)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0540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lass Person</a:t>
            </a:r>
          </a:p>
          <a:p>
            <a:pPr lvl="1"/>
            <a:r>
              <a:rPr lang="en-US" dirty="0" smtClean="0"/>
              <a:t>Add a constructor that allows feet and inches</a:t>
            </a:r>
          </a:p>
          <a:p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en-US" dirty="0" err="1" smtClean="0"/>
              <a:t>PersonTest</a:t>
            </a:r>
            <a:endParaRPr lang="en-US" dirty="0" smtClean="0"/>
          </a:p>
          <a:p>
            <a:pPr lvl="1"/>
            <a:r>
              <a:rPr lang="en-US" dirty="0" smtClean="0"/>
              <a:t>Create a third Person object</a:t>
            </a:r>
          </a:p>
          <a:p>
            <a:pPr lvl="2"/>
            <a:r>
              <a:rPr lang="en-US" dirty="0" smtClean="0"/>
              <a:t>Michael Jordan, 6 feet, </a:t>
            </a:r>
            <a:r>
              <a:rPr lang="en-US" dirty="0"/>
              <a:t>6</a:t>
            </a:r>
            <a:r>
              <a:rPr lang="en-US" dirty="0" smtClean="0"/>
              <a:t> inches, $1,000,000</a:t>
            </a:r>
          </a:p>
          <a:p>
            <a:pPr lvl="1"/>
            <a:r>
              <a:rPr lang="en-US" dirty="0" smtClean="0"/>
              <a:t>Print his hourly rate, height in feet, meters, and feet and inches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0846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“this”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ublic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getHeightInInches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return _height;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// return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this._height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------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PersonTest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---</a:t>
            </a:r>
          </a:p>
          <a:p>
            <a:pPr marL="0" indent="0"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ane.getHeightInInches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6331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 is an object of the same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a method that compares two Person objects</a:t>
            </a:r>
          </a:p>
          <a:p>
            <a:pPr lvl="1"/>
            <a:r>
              <a:rPr lang="en-US" dirty="0" smtClean="0"/>
              <a:t>Whether one is taller than another</a:t>
            </a:r>
          </a:p>
          <a:p>
            <a:r>
              <a:rPr lang="en-US" dirty="0" smtClean="0"/>
              <a:t>In procedural thinking, we would want</a:t>
            </a:r>
          </a:p>
          <a:p>
            <a:pPr lvl="1"/>
            <a:r>
              <a:rPr lang="en-US" dirty="0" err="1" smtClean="0"/>
              <a:t>isTaller</a:t>
            </a:r>
            <a:r>
              <a:rPr lang="en-US" dirty="0" smtClean="0"/>
              <a:t>(</a:t>
            </a:r>
            <a:r>
              <a:rPr lang="en-US" dirty="0" err="1" smtClean="0"/>
              <a:t>jane</a:t>
            </a:r>
            <a:r>
              <a:rPr lang="en-US" dirty="0" smtClean="0"/>
              <a:t>, mike)</a:t>
            </a:r>
          </a:p>
          <a:p>
            <a:r>
              <a:rPr lang="en-US" dirty="0" smtClean="0"/>
              <a:t>In OO thinking, we think object first</a:t>
            </a:r>
          </a:p>
          <a:p>
            <a:pPr lvl="1"/>
            <a:r>
              <a:rPr lang="en-US" dirty="0" err="1"/>
              <a:t>j</a:t>
            </a:r>
            <a:r>
              <a:rPr lang="en-US" dirty="0" err="1" smtClean="0"/>
              <a:t>ane.isTaller</a:t>
            </a:r>
            <a:r>
              <a:rPr lang="en-US" dirty="0" smtClean="0"/>
              <a:t>(mike)   // yep, it looks ugly, but closer to English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706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Object-oriented (OO)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7448" cy="190195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different kinds of objects/data?</a:t>
            </a:r>
          </a:p>
          <a:p>
            <a:pPr lvl="1"/>
            <a:r>
              <a:rPr lang="en-US" dirty="0" smtClean="0"/>
              <a:t>Design decision on how data are organized</a:t>
            </a:r>
          </a:p>
          <a:p>
            <a:pPr lvl="1"/>
            <a:r>
              <a:rPr lang="en-US" dirty="0" smtClean="0"/>
              <a:t>OO terminology: class, object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Class Person: object </a:t>
            </a:r>
            <a:r>
              <a:rPr lang="en-US" dirty="0" err="1" smtClean="0"/>
              <a:t>mary</a:t>
            </a:r>
            <a:r>
              <a:rPr lang="en-US" dirty="0" smtClean="0"/>
              <a:t>, object john</a:t>
            </a:r>
          </a:p>
          <a:p>
            <a:pPr lvl="2"/>
            <a:r>
              <a:rPr lang="en-US" dirty="0" smtClean="0"/>
              <a:t>Class Building: object </a:t>
            </a:r>
            <a:r>
              <a:rPr lang="en-US" dirty="0" err="1" smtClean="0"/>
              <a:t>empireStateBuilding</a:t>
            </a:r>
            <a:r>
              <a:rPr lang="en-US" dirty="0" smtClean="0"/>
              <a:t>, object </a:t>
            </a:r>
            <a:r>
              <a:rPr lang="en-US" dirty="0" err="1" smtClean="0"/>
              <a:t>olinEngineering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32999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“this”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ublic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isTaller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(Person other)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// _height refers to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jane’s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height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//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other._height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refers to mike’s height</a:t>
            </a: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return _height 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other._height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// return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this._height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other._height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-------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PersonTest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---------</a:t>
            </a: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ane.isTaller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(mike)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5918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Second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Non-simple problems usually involve objects from different classes.</a:t>
            </a:r>
          </a:p>
          <a:p>
            <a:endParaRPr lang="en-US" dirty="0" smtClean="0"/>
          </a:p>
          <a:p>
            <a:r>
              <a:rPr lang="en-US" dirty="0" smtClean="0"/>
              <a:t>Let’s say we want to see how many minutes Michael Jordan need to work to buy an iPhone.</a:t>
            </a:r>
          </a:p>
          <a:p>
            <a:endParaRPr lang="en-US" dirty="0"/>
          </a:p>
          <a:p>
            <a:r>
              <a:rPr lang="en-US" dirty="0" smtClean="0"/>
              <a:t>What would be another class in this problem?</a:t>
            </a:r>
          </a:p>
          <a:p>
            <a:pPr lvl="1"/>
            <a:r>
              <a:rPr lang="en-US" dirty="0" smtClean="0"/>
              <a:t>What are the attributes?</a:t>
            </a:r>
          </a:p>
          <a:p>
            <a:pPr lvl="1"/>
            <a:r>
              <a:rPr lang="en-US" dirty="0" smtClean="0"/>
              <a:t>What are the methods?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6563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lass Phone</a:t>
            </a:r>
          </a:p>
          <a:p>
            <a:pPr lvl="1"/>
            <a:r>
              <a:rPr lang="en-US" dirty="0" smtClean="0"/>
              <a:t>Attributes: model, price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onstructor, </a:t>
            </a:r>
            <a:r>
              <a:rPr lang="en-US" dirty="0" err="1" smtClean="0"/>
              <a:t>getPrice</a:t>
            </a:r>
            <a:endParaRPr lang="en-US" dirty="0"/>
          </a:p>
          <a:p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en-US" dirty="0" err="1" smtClean="0"/>
              <a:t>PersonTest</a:t>
            </a:r>
            <a:endParaRPr lang="en-US" dirty="0" smtClean="0"/>
          </a:p>
          <a:p>
            <a:pPr lvl="1"/>
            <a:r>
              <a:rPr lang="en-US" dirty="0" smtClean="0"/>
              <a:t>Create a </a:t>
            </a:r>
            <a:r>
              <a:rPr lang="en-US" dirty="0"/>
              <a:t>P</a:t>
            </a:r>
            <a:r>
              <a:rPr lang="en-US" dirty="0" smtClean="0"/>
              <a:t>hone object: “iPhone 5c 16 GB unlocked”, $549</a:t>
            </a:r>
          </a:p>
          <a:p>
            <a:pPr lvl="1"/>
            <a:r>
              <a:rPr lang="en-US" dirty="0" smtClean="0"/>
              <a:t>Create another Phone object: “iPhone 5s 16GB unlocked”, $649</a:t>
            </a:r>
          </a:p>
          <a:p>
            <a:pPr lvl="1"/>
            <a:r>
              <a:rPr lang="en-US" dirty="0" smtClean="0"/>
              <a:t>Print how many minutes Michael Jordan needs to work to buy each of the iPhones</a:t>
            </a:r>
          </a:p>
        </p:txBody>
      </p:sp>
    </p:spTree>
    <p:extLst>
      <p:ext uri="{BB962C8B-B14F-4D97-AF65-F5344CB8AC3E}">
        <p14:creationId xmlns:p14="http://schemas.microsoft.com/office/powerpoint/2010/main" val="8512373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Checking Invalid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probably have learned about checking for invalid input</a:t>
            </a:r>
          </a:p>
          <a:p>
            <a:r>
              <a:rPr lang="en-US" dirty="0" smtClean="0"/>
              <a:t>Same with methods, particularly with constructor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nvalid values for attributes cause problems later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6848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Invalid Parameter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7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ublic Person(String 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name, </a:t>
            </a:r>
            <a:r>
              <a:rPr lang="en-US" sz="17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 height, </a:t>
            </a:r>
            <a:r>
              <a:rPr lang="en-US" sz="17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 salary)</a:t>
            </a:r>
          </a:p>
          <a:p>
            <a:pPr marL="0" indent="0">
              <a:buNone/>
            </a:pPr>
            <a:r>
              <a:rPr lang="en-US" sz="17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700" dirty="0">
                <a:latin typeface="Courier New" pitchFamily="49" charset="0"/>
                <a:cs typeface="Courier New" pitchFamily="49" charset="0"/>
              </a:rPr>
              <a:t>  // 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name is 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null, 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attribute 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_name 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should be what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pPr marL="0" indent="0">
              <a:buNone/>
            </a:pPr>
            <a:endParaRPr lang="en-US" sz="17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7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700" dirty="0">
                <a:latin typeface="Courier New" pitchFamily="49" charset="0"/>
                <a:cs typeface="Courier New" pitchFamily="49" charset="0"/>
              </a:rPr>
              <a:t>  // 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height 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is negative, attribute _height should be what?</a:t>
            </a:r>
          </a:p>
          <a:p>
            <a:pPr marL="0" indent="0">
              <a:buNone/>
            </a:pPr>
            <a:endParaRPr lang="en-US" sz="17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7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  // 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salary 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is negative, attribute 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_salary 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should be what?</a:t>
            </a:r>
          </a:p>
          <a:p>
            <a:pPr marL="0" indent="0">
              <a:buNone/>
            </a:pPr>
            <a:endParaRPr lang="en-US" sz="17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7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7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7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4104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Invalid Parameter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public Person(String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name,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height,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salary)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if (name != null)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_name = name;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else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_name =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”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Unknown”;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if (height &gt; 0)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_height = height;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else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_height = 0;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if (_salary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&gt; 0)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_salary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salary;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else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_salary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0;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9484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we have another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Person(String name,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heightFeet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heightInches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salary)</a:t>
            </a:r>
          </a:p>
          <a:p>
            <a:endParaRPr lang="en-US" dirty="0"/>
          </a:p>
          <a:p>
            <a:r>
              <a:rPr lang="en-US" dirty="0" smtClean="0"/>
              <a:t>We want to check for invalid parameter values too</a:t>
            </a:r>
          </a:p>
          <a:p>
            <a:pPr lvl="1"/>
            <a:r>
              <a:rPr lang="en-US" smtClean="0"/>
              <a:t>Repeating instructions?</a:t>
            </a:r>
            <a:endParaRPr lang="en-US" dirty="0" smtClean="0"/>
          </a:p>
          <a:p>
            <a:pPr lvl="1"/>
            <a:r>
              <a:rPr lang="en-US" dirty="0" smtClean="0"/>
              <a:t>How to not repeat instructions?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962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we have another constructor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Person(String name,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heightFeet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heightInches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salary)</a:t>
            </a:r>
          </a:p>
          <a:p>
            <a:endParaRPr lang="en-US" dirty="0"/>
          </a:p>
          <a:p>
            <a:r>
              <a:rPr lang="en-US" dirty="0" smtClean="0"/>
              <a:t>We want to check for invalid parameter values</a:t>
            </a:r>
          </a:p>
          <a:p>
            <a:pPr lvl="1"/>
            <a:r>
              <a:rPr lang="en-US" dirty="0" smtClean="0"/>
              <a:t>Repeating instructions!</a:t>
            </a:r>
          </a:p>
          <a:p>
            <a:pPr lvl="1"/>
            <a:r>
              <a:rPr lang="en-US" dirty="0" smtClean="0"/>
              <a:t>How to not repeat instructions?</a:t>
            </a:r>
          </a:p>
          <a:p>
            <a:pPr lvl="2"/>
            <a:r>
              <a:rPr lang="en-US" dirty="0" smtClean="0"/>
              <a:t>Abstract the checking into a method</a:t>
            </a:r>
          </a:p>
        </p:txBody>
      </p:sp>
    </p:spTree>
    <p:extLst>
      <p:ext uri="{BB962C8B-B14F-4D97-AF65-F5344CB8AC3E}">
        <p14:creationId xmlns:p14="http://schemas.microsoft.com/office/powerpoint/2010/main" val="34426322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“set” method with 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7448" cy="510235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Person(String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name,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height,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salary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set(name, height, salary);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Person(String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name,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heightFeet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heightInches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 salary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set(name,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heightFeet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* 12 +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heightInches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salary);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private void set(String name,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height,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salary) // public if you allow changes externally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 if (name != null)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    _name = name;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 else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    _name = ”Unknown”;</a:t>
            </a:r>
          </a:p>
          <a:p>
            <a:pPr marL="0" indent="0">
              <a:buNone/>
            </a:pP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 if (height &gt; 0)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    _height = height;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 else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    _height = 0;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 if (_salary &gt; 0)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   _salary = salary;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 else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salary = 0;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3864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Object-oriented (OO)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61248" cy="494995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different kinds of objects/data?</a:t>
            </a:r>
          </a:p>
          <a:p>
            <a:pPr lvl="1"/>
            <a:r>
              <a:rPr lang="en-US" dirty="0" smtClean="0"/>
              <a:t>Design decision on how data are organized</a:t>
            </a:r>
          </a:p>
          <a:p>
            <a:pPr lvl="1"/>
            <a:r>
              <a:rPr lang="en-US" dirty="0" smtClean="0"/>
              <a:t>OO terminology: class, object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Class Person: object </a:t>
            </a:r>
            <a:r>
              <a:rPr lang="en-US" dirty="0" err="1" smtClean="0"/>
              <a:t>mary</a:t>
            </a:r>
            <a:r>
              <a:rPr lang="en-US" dirty="0" smtClean="0"/>
              <a:t>, object john</a:t>
            </a:r>
          </a:p>
          <a:p>
            <a:pPr lvl="2"/>
            <a:r>
              <a:rPr lang="en-US" dirty="0" smtClean="0"/>
              <a:t>Class Building: object </a:t>
            </a:r>
            <a:r>
              <a:rPr lang="en-US" dirty="0" err="1" smtClean="0"/>
              <a:t>empireStateBuilding</a:t>
            </a:r>
            <a:r>
              <a:rPr lang="en-US" dirty="0" smtClean="0"/>
              <a:t>, object </a:t>
            </a:r>
            <a:r>
              <a:rPr lang="en-US" dirty="0" err="1" smtClean="0"/>
              <a:t>olinEngineering</a:t>
            </a:r>
            <a:endParaRPr lang="en-US" dirty="0" smtClean="0"/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can the objects/data be manipulated?</a:t>
            </a:r>
          </a:p>
          <a:p>
            <a:pPr lvl="1"/>
            <a:r>
              <a:rPr lang="en-US" dirty="0" smtClean="0"/>
              <a:t>Design decision on how data can be manipulated</a:t>
            </a:r>
          </a:p>
          <a:p>
            <a:pPr lvl="1"/>
            <a:r>
              <a:rPr lang="en-US" dirty="0" smtClean="0"/>
              <a:t>OO terminology: method (action)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Class Person: method </a:t>
            </a:r>
            <a:r>
              <a:rPr lang="en-US" dirty="0" err="1" smtClean="0"/>
              <a:t>getAddress</a:t>
            </a:r>
            <a:r>
              <a:rPr lang="en-US" dirty="0" smtClean="0"/>
              <a:t>, method </a:t>
            </a:r>
            <a:r>
              <a:rPr lang="en-US" dirty="0" err="1" smtClean="0"/>
              <a:t>changeAddress</a:t>
            </a:r>
            <a:endParaRPr lang="en-US" dirty="0" smtClean="0"/>
          </a:p>
          <a:p>
            <a:pPr lvl="2"/>
            <a:r>
              <a:rPr lang="en-US" dirty="0" smtClean="0"/>
              <a:t>Class Building: method </a:t>
            </a:r>
            <a:r>
              <a:rPr lang="en-US" dirty="0" err="1" smtClean="0"/>
              <a:t>getAddress</a:t>
            </a:r>
            <a:endParaRPr lang="en-US" dirty="0"/>
          </a:p>
          <a:p>
            <a:pPr lvl="2"/>
            <a:r>
              <a:rPr lang="en-US" dirty="0" err="1" smtClean="0"/>
              <a:t>empireStateBuilding.getAddress</a:t>
            </a:r>
            <a:r>
              <a:rPr lang="en-US" dirty="0" smtClean="0"/>
              <a:t>() </a:t>
            </a:r>
          </a:p>
          <a:p>
            <a:pPr lvl="2"/>
            <a:r>
              <a:rPr lang="en-US" dirty="0" err="1" smtClean="0"/>
              <a:t>john.changeAddress</a:t>
            </a:r>
            <a:r>
              <a:rPr lang="en-US" dirty="0" smtClean="0"/>
              <a:t>(</a:t>
            </a:r>
            <a:r>
              <a:rPr lang="en-US" dirty="0" err="1" smtClean="0"/>
              <a:t>newAddress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9597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OO </a:t>
            </a:r>
            <a:r>
              <a:rPr lang="en-US" dirty="0" err="1" smtClean="0"/>
              <a:t>vs</a:t>
            </a:r>
            <a:r>
              <a:rPr lang="en-US" dirty="0" smtClean="0"/>
              <a:t> Procedural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Depending on the problems</a:t>
            </a:r>
          </a:p>
          <a:p>
            <a:pPr lvl="1"/>
            <a:r>
              <a:rPr lang="en-US" dirty="0" smtClean="0"/>
              <a:t>OO is more appropriate</a:t>
            </a:r>
          </a:p>
          <a:p>
            <a:pPr lvl="2"/>
            <a:r>
              <a:rPr lang="en-US" dirty="0" smtClean="0"/>
              <a:t>Many different </a:t>
            </a:r>
            <a:r>
              <a:rPr lang="en-US" dirty="0" smtClean="0"/>
              <a:t>types of data</a:t>
            </a:r>
          </a:p>
          <a:p>
            <a:pPr lvl="2"/>
            <a:r>
              <a:rPr lang="en-US" dirty="0" smtClean="0"/>
              <a:t>Many interactions </a:t>
            </a:r>
            <a:r>
              <a:rPr lang="en-US" dirty="0" smtClean="0"/>
              <a:t>among </a:t>
            </a:r>
            <a:r>
              <a:rPr lang="en-US" dirty="0" smtClean="0"/>
              <a:t>different </a:t>
            </a:r>
            <a:r>
              <a:rPr lang="en-US" dirty="0" smtClean="0"/>
              <a:t>types of data</a:t>
            </a:r>
          </a:p>
          <a:p>
            <a:pPr lvl="1"/>
            <a:r>
              <a:rPr lang="en-US" dirty="0" smtClean="0"/>
              <a:t>Procedural is more appropriate</a:t>
            </a:r>
          </a:p>
          <a:p>
            <a:pPr lvl="2"/>
            <a:r>
              <a:rPr lang="en-US" dirty="0" smtClean="0"/>
              <a:t>Few types of data</a:t>
            </a:r>
          </a:p>
          <a:p>
            <a:pPr lvl="2"/>
            <a:r>
              <a:rPr lang="en-US" dirty="0" smtClean="0"/>
              <a:t>Few interactions among different types of data</a:t>
            </a:r>
          </a:p>
          <a:p>
            <a:pPr marL="59436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8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 and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Defining a class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one .java file</a:t>
            </a:r>
          </a:p>
          <a:p>
            <a:pPr lvl="1"/>
            <a:r>
              <a:rPr lang="en-US" dirty="0" smtClean="0"/>
              <a:t>Class name is the same as the file name</a:t>
            </a:r>
          </a:p>
          <a:p>
            <a:pPr lvl="2"/>
            <a:r>
              <a:rPr lang="en-US" dirty="0" smtClean="0"/>
              <a:t>E.g.  class Person is defined in Person.java</a:t>
            </a:r>
          </a:p>
          <a:p>
            <a:pPr lvl="1"/>
            <a:r>
              <a:rPr lang="en-US" dirty="0" smtClean="0"/>
              <a:t>Each class has attributes (instance variables) </a:t>
            </a:r>
          </a:p>
          <a:p>
            <a:pPr lvl="2"/>
            <a:r>
              <a:rPr lang="en-US" dirty="0" smtClean="0"/>
              <a:t>E.g.  </a:t>
            </a:r>
            <a:r>
              <a:rPr lang="en-US" dirty="0" smtClean="0"/>
              <a:t>class </a:t>
            </a:r>
            <a:r>
              <a:rPr lang="en-US" dirty="0" smtClean="0"/>
              <a:t>Person has attributes: name, address, phone</a:t>
            </a:r>
          </a:p>
          <a:p>
            <a:pPr lvl="2"/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255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 and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Defining a class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 one .java file</a:t>
            </a:r>
          </a:p>
          <a:p>
            <a:pPr lvl="1"/>
            <a:r>
              <a:rPr lang="en-US" dirty="0" smtClean="0"/>
              <a:t>Class name is the same as the file name</a:t>
            </a:r>
          </a:p>
          <a:p>
            <a:pPr lvl="2"/>
            <a:r>
              <a:rPr lang="en-US" dirty="0" smtClean="0"/>
              <a:t>E.g.  class Person is defined in Person.java</a:t>
            </a:r>
          </a:p>
          <a:p>
            <a:pPr lvl="1"/>
            <a:r>
              <a:rPr lang="en-US" dirty="0" smtClean="0"/>
              <a:t>Each class has attributes (instance variables) </a:t>
            </a:r>
          </a:p>
          <a:p>
            <a:pPr lvl="2"/>
            <a:r>
              <a:rPr lang="en-US" dirty="0" smtClean="0"/>
              <a:t>E.g.  </a:t>
            </a:r>
            <a:r>
              <a:rPr lang="en-US" dirty="0" smtClean="0"/>
              <a:t>class </a:t>
            </a:r>
            <a:r>
              <a:rPr lang="en-US" dirty="0" smtClean="0"/>
              <a:t>Person has attributes: name, address, phone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Defining </a:t>
            </a:r>
            <a:r>
              <a:rPr lang="en-US" dirty="0"/>
              <a:t>methods</a:t>
            </a:r>
            <a:endParaRPr lang="en-US" dirty="0" smtClean="0"/>
          </a:p>
          <a:p>
            <a:pPr lvl="1"/>
            <a:r>
              <a:rPr lang="en-US" dirty="0" smtClean="0"/>
              <a:t>Methods are defined within a class</a:t>
            </a:r>
          </a:p>
          <a:p>
            <a:pPr lvl="2"/>
            <a:r>
              <a:rPr lang="en-US" dirty="0" smtClean="0"/>
              <a:t>I.e.   can’t define a method without a class</a:t>
            </a:r>
          </a:p>
          <a:p>
            <a:pPr lvl="1"/>
            <a:r>
              <a:rPr lang="en-US" dirty="0" smtClean="0"/>
              <a:t>Name, parameters, return type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488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lass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ublic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lass Person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private String _name;  // attributes (instance variables)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private String _address;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_phone;</a:t>
            </a:r>
          </a:p>
          <a:p>
            <a:pPr marL="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646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lass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ublic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lass Person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private String _name;  // attributes (instance variables)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private String _address;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_phone;</a:t>
            </a:r>
          </a:p>
          <a:p>
            <a:pPr marL="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public Person(String name, String address,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phone)//constructor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_name = name;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_address = address;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_phone = phone;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9719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4184</TotalTime>
  <Words>1907</Words>
  <Application>Microsoft Office PowerPoint</Application>
  <PresentationFormat>On-screen Show (4:3)</PresentationFormat>
  <Paragraphs>404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Civic</vt:lpstr>
      <vt:lpstr>Object-Oriented Design</vt:lpstr>
      <vt:lpstr>A Historical Perspective</vt:lpstr>
      <vt:lpstr>Object-oriented (OO) Design</vt:lpstr>
      <vt:lpstr>Object-oriented (OO) Design</vt:lpstr>
      <vt:lpstr>OO vs Procedural Design</vt:lpstr>
      <vt:lpstr>OO and Java</vt:lpstr>
      <vt:lpstr>OO and Java</vt:lpstr>
      <vt:lpstr>class Person</vt:lpstr>
      <vt:lpstr>class Person</vt:lpstr>
      <vt:lpstr>class Person</vt:lpstr>
      <vt:lpstr>Class PersonTest</vt:lpstr>
      <vt:lpstr>Exercise</vt:lpstr>
      <vt:lpstr>Abstraction (Information Hiding) </vt:lpstr>
      <vt:lpstr>Hiding Some Info about Height</vt:lpstr>
      <vt:lpstr>Hiding some info about Height</vt:lpstr>
      <vt:lpstr>Hiding some info about Height</vt:lpstr>
      <vt:lpstr>Hiding some info about Height</vt:lpstr>
      <vt:lpstr>Hiding Height Better</vt:lpstr>
      <vt:lpstr>Hiding Height Better</vt:lpstr>
      <vt:lpstr>class Person</vt:lpstr>
      <vt:lpstr>Abstraction (Information Hiding)</vt:lpstr>
      <vt:lpstr>Abstraction (Information Hiding)</vt:lpstr>
      <vt:lpstr>Abstraction (Information Hiding)</vt:lpstr>
      <vt:lpstr>Wait a minute</vt:lpstr>
      <vt:lpstr>Wait a minute</vt:lpstr>
      <vt:lpstr>Overloading—same name, different sequence of parameter types</vt:lpstr>
      <vt:lpstr>Exercise</vt:lpstr>
      <vt:lpstr>“this” object</vt:lpstr>
      <vt:lpstr>Parameter is an object of the same class</vt:lpstr>
      <vt:lpstr>“this” object</vt:lpstr>
      <vt:lpstr>A Second Class</vt:lpstr>
      <vt:lpstr>Exercise</vt:lpstr>
      <vt:lpstr>A Note on Checking Invalid Input</vt:lpstr>
      <vt:lpstr>Checking Invalid Parameter Values</vt:lpstr>
      <vt:lpstr>Checking Invalid Parameter Values</vt:lpstr>
      <vt:lpstr>Remember we have another constructor</vt:lpstr>
      <vt:lpstr>Remember we have another constructor</vt:lpstr>
      <vt:lpstr>“set” method with checking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Design</dc:title>
  <dc:creator>Philip  Chan</dc:creator>
  <cp:lastModifiedBy>Philip  Chan</cp:lastModifiedBy>
  <cp:revision>303</cp:revision>
  <dcterms:created xsi:type="dcterms:W3CDTF">2014-02-28T22:05:54Z</dcterms:created>
  <dcterms:modified xsi:type="dcterms:W3CDTF">2014-03-03T19:52:15Z</dcterms:modified>
</cp:coreProperties>
</file>