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0" r:id="rId3"/>
    <p:sldId id="329" r:id="rId4"/>
    <p:sldId id="330" r:id="rId5"/>
    <p:sldId id="331" r:id="rId6"/>
    <p:sldId id="316" r:id="rId7"/>
    <p:sldId id="317" r:id="rId8"/>
    <p:sldId id="318" r:id="rId9"/>
    <p:sldId id="319" r:id="rId10"/>
    <p:sldId id="332" r:id="rId11"/>
    <p:sldId id="333" r:id="rId12"/>
    <p:sldId id="334" r:id="rId13"/>
    <p:sldId id="325" r:id="rId14"/>
    <p:sldId id="326" r:id="rId15"/>
    <p:sldId id="327" r:id="rId16"/>
    <p:sldId id="328" r:id="rId17"/>
  </p:sldIdLst>
  <p:sldSz cx="9144000" cy="6858000" type="screen4x3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60" autoAdjust="0"/>
  </p:normalViewPr>
  <p:slideViewPr>
    <p:cSldViewPr>
      <p:cViewPr varScale="1">
        <p:scale>
          <a:sx n="106" d="100"/>
          <a:sy n="106" d="100"/>
        </p:scale>
        <p:origin x="768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Sequences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41ABB1DF-ED12-5E42-843A-E263E4E852F0}" type="datetime8">
              <a:rPr lang="en-US"/>
              <a:pPr>
                <a:defRPr/>
              </a:pPr>
              <a:t>1/17/2022 3:51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EFAB5508-3369-F344-84DD-A68DBF187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53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Sequences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4CDC5F77-A1B5-FB44-AF01-7ED84044CBA7}" type="datetime8">
              <a:rPr lang="en-US"/>
              <a:pPr>
                <a:defRPr/>
              </a:pPr>
              <a:t>1/17/2022 3:50 PM</a:t>
            </a:fld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99FDBDB3-B060-8645-8990-A5EE355B0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35453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Sequences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317F54C8-526F-AE42-B077-5B11EF1ADDF8}" type="datetime8">
              <a:rPr lang="en-US"/>
              <a:pPr>
                <a:defRPr/>
              </a:pPr>
              <a:t>1/17/2022 3:50 PM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E2B13-AA8C-684C-92D8-E5640C5EFAC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255588" y="6400800"/>
            <a:ext cx="34020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965CE9-10C6-F64E-9CF3-552ACC454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DD0868-D886-2B45-A3B0-AB7719533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7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BD16A5-8DFF-DF42-BC01-750B9D6DB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8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77B991-3830-AF43-81A8-035556A7F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5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47AD7A-B800-AC4D-8A41-722672342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9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C8E176-B0B5-A846-BF0F-C4D4FBC6B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5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1A01AD-7268-1644-BFA3-70C718803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7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5E22C3-F7B0-894A-8438-6785735A5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8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91D216-4731-9048-ABF5-BCEB2B6118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8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717C7E-BF83-964A-9273-B73E2BE87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7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957508-2D35-494A-9884-0380BE456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0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6DE827-6D80-524B-8B77-BE63AFBF1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2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159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60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B66870BA-0503-A249-98D7-27DF6CF05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255588" y="6400800"/>
            <a:ext cx="34020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D464B1-9A36-3A42-BA9A-A4CE366EA0D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322" name="Line 250"/>
          <p:cNvSpPr>
            <a:spLocks noChangeShapeType="1"/>
          </p:cNvSpPr>
          <p:nvPr/>
        </p:nvSpPr>
        <p:spPr bwMode="auto">
          <a:xfrm>
            <a:off x="2709863" y="4264025"/>
            <a:ext cx="44196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Singly Linked Lists</a:t>
            </a:r>
          </a:p>
        </p:txBody>
      </p:sp>
      <p:pic>
        <p:nvPicPr>
          <p:cNvPr id="3316" name="Picture 2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733800"/>
            <a:ext cx="871538" cy="1060450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317" name="Picture 2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88" y="3752850"/>
            <a:ext cx="871537" cy="1020763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318" name="Picture 24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538" y="3873500"/>
            <a:ext cx="873125" cy="779463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319" name="Picture 24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63" y="3841750"/>
            <a:ext cx="871537" cy="842963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658E-3F1F-42CB-A314-6BCA7DED4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vs Linked Lists on some operations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82C0061-750E-4249-B633-5E10588AC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335549"/>
              </p:ext>
            </p:extLst>
          </p:nvPr>
        </p:nvGraphicFramePr>
        <p:xfrm>
          <a:off x="228600" y="2876729"/>
          <a:ext cx="8686799" cy="226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8831945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7642419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865986677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416918602"/>
                    </a:ext>
                  </a:extLst>
                </a:gridCol>
              </a:tblGrid>
              <a:tr h="685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Array</a:t>
                      </a:r>
                    </a:p>
                    <a:p>
                      <a:pPr algn="ctr"/>
                      <a:r>
                        <a:rPr lang="en-US" dirty="0"/>
                        <a:t>(with size)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Linked List (with tail)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7202"/>
                  </a:ext>
                </a:extLst>
              </a:tr>
              <a:tr h="400571">
                <a:tc>
                  <a:txBody>
                    <a:bodyPr/>
                    <a:lstStyle/>
                    <a:p>
                      <a:r>
                        <a:rPr lang="en-US" dirty="0"/>
                        <a:t>Insert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3763"/>
                  </a:ext>
                </a:extLst>
              </a:tr>
              <a:tr h="401271">
                <a:tc>
                  <a:txBody>
                    <a:bodyPr/>
                    <a:lstStyle/>
                    <a:p>
                      <a:r>
                        <a:rPr lang="en-US" dirty="0"/>
                        <a:t>Delete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21383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Insert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089347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Delete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08803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02D07-61FE-4A08-BA0F-AE27D3B5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643BB-9398-42B6-B95A-E86B4A13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FE0865-90D8-4872-9B79-DE2FCFCBCF96}"/>
              </a:ext>
            </a:extLst>
          </p:cNvPr>
          <p:cNvSpPr txBox="1"/>
          <p:nvPr/>
        </p:nvSpPr>
        <p:spPr>
          <a:xfrm>
            <a:off x="990600" y="15240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“Faster” ~ a few steps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“Slower” &gt;= N steps  (N = # of items in the </a:t>
            </a:r>
            <a:r>
              <a:rPr lang="en-US"/>
              <a:t>data structure)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439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658E-3F1F-42CB-A314-6BCA7DED4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vs Linked Lists on some operations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82C0061-750E-4249-B633-5E10588AC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382025"/>
              </p:ext>
            </p:extLst>
          </p:nvPr>
        </p:nvGraphicFramePr>
        <p:xfrm>
          <a:off x="228600" y="2876729"/>
          <a:ext cx="8686799" cy="226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8831945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7642419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865986677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416918602"/>
                    </a:ext>
                  </a:extLst>
                </a:gridCol>
              </a:tblGrid>
              <a:tr h="685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Array</a:t>
                      </a:r>
                    </a:p>
                    <a:p>
                      <a:pPr algn="ctr"/>
                      <a:r>
                        <a:rPr lang="en-US" dirty="0"/>
                        <a:t>(with size)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Linked List (with tail)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7202"/>
                  </a:ext>
                </a:extLst>
              </a:tr>
              <a:tr h="400571">
                <a:tc>
                  <a:txBody>
                    <a:bodyPr/>
                    <a:lstStyle/>
                    <a:p>
                      <a:r>
                        <a:rPr lang="en-US" dirty="0"/>
                        <a:t>Insert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3763"/>
                  </a:ext>
                </a:extLst>
              </a:tr>
              <a:tr h="401271">
                <a:tc>
                  <a:txBody>
                    <a:bodyPr/>
                    <a:lstStyle/>
                    <a:p>
                      <a:r>
                        <a:rPr lang="en-US" dirty="0"/>
                        <a:t>Delete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21383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Insert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089347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Delete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08803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02D07-61FE-4A08-BA0F-AE27D3B5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643BB-9398-42B6-B95A-E86B4A13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FE0865-90D8-4872-9B79-DE2FCFCBCF96}"/>
              </a:ext>
            </a:extLst>
          </p:cNvPr>
          <p:cNvSpPr txBox="1"/>
          <p:nvPr/>
        </p:nvSpPr>
        <p:spPr>
          <a:xfrm>
            <a:off x="990600" y="15240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“Faster” ~ a few steps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“Slower” &gt;= N steps  (N = # of items in the data structure)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21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658E-3F1F-42CB-A314-6BCA7DED4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vs Linked Lists on some operations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82C0061-750E-4249-B633-5E10588AC5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600" y="2876729"/>
          <a:ext cx="8686799" cy="226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8831945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7642419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865986677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416918602"/>
                    </a:ext>
                  </a:extLst>
                </a:gridCol>
              </a:tblGrid>
              <a:tr h="685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Array</a:t>
                      </a:r>
                    </a:p>
                    <a:p>
                      <a:pPr algn="ctr"/>
                      <a:r>
                        <a:rPr lang="en-US" dirty="0"/>
                        <a:t>(with size)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Linked List (with tail)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7202"/>
                  </a:ext>
                </a:extLst>
              </a:tr>
              <a:tr h="400571">
                <a:tc>
                  <a:txBody>
                    <a:bodyPr/>
                    <a:lstStyle/>
                    <a:p>
                      <a:r>
                        <a:rPr lang="en-US" dirty="0"/>
                        <a:t>Insert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23763"/>
                  </a:ext>
                </a:extLst>
              </a:tr>
              <a:tr h="401271">
                <a:tc>
                  <a:txBody>
                    <a:bodyPr/>
                    <a:lstStyle/>
                    <a:p>
                      <a:r>
                        <a:rPr lang="en-US" dirty="0"/>
                        <a:t>Delete item at the beginning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21383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Insert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089347"/>
                  </a:ext>
                </a:extLst>
              </a:tr>
              <a:tr h="391485">
                <a:tc>
                  <a:txBody>
                    <a:bodyPr/>
                    <a:lstStyle/>
                    <a:p>
                      <a:r>
                        <a:rPr lang="en-US" dirty="0"/>
                        <a:t>Delete item at the 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08803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02D07-61FE-4A08-BA0F-AE27D3B5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643BB-9398-42B6-B95A-E86B4A13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FE0865-90D8-4872-9B79-DE2FCFCBCF96}"/>
              </a:ext>
            </a:extLst>
          </p:cNvPr>
          <p:cNvSpPr txBox="1"/>
          <p:nvPr/>
        </p:nvSpPr>
        <p:spPr>
          <a:xfrm>
            <a:off x="990600" y="15240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“Faster” ~ a few steps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“Slower” &gt;= N steps  (N = # of items in the data structure)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75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Circularly Linked Lists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56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tail (but no head)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286000"/>
            <a:ext cx="4613744" cy="25146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20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1676400"/>
            <a:ext cx="3355451" cy="18288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705" y="1676400"/>
            <a:ext cx="3041315" cy="1905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09800" y="3810000"/>
            <a:ext cx="3757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are the instructions?</a:t>
            </a:r>
          </a:p>
        </p:txBody>
      </p:sp>
    </p:spTree>
    <p:extLst>
      <p:ext uri="{BB962C8B-B14F-4D97-AF65-F5344CB8AC3E}">
        <p14:creationId xmlns:p14="http://schemas.microsoft.com/office/powerpoint/2010/main" val="2031507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at (head)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1524000"/>
            <a:ext cx="3162969" cy="19812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600200"/>
            <a:ext cx="4058653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39000" y="1219200"/>
            <a:ext cx="710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(head)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7441825" y="1627414"/>
            <a:ext cx="15240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209800" y="3810000"/>
            <a:ext cx="3757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are the instructions?</a:t>
            </a:r>
          </a:p>
        </p:txBody>
      </p:sp>
    </p:spTree>
    <p:extLst>
      <p:ext uri="{BB962C8B-B14F-4D97-AF65-F5344CB8AC3E}">
        <p14:creationId xmlns:p14="http://schemas.microsoft.com/office/powerpoint/2010/main" val="344055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607C54-B5E4-E246-B28A-376B00F65C3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Singly Linked List</a:t>
            </a:r>
            <a:endParaRPr lang="en-US" dirty="0">
              <a:cs typeface="Tahoma" charset="0"/>
            </a:endParaRPr>
          </a:p>
        </p:txBody>
      </p:sp>
      <p:sp>
        <p:nvSpPr>
          <p:cNvPr id="737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41148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A singly linked list is a concrete data structure consisting of a sequence of nodes, starting from a head pointer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+mn-cs"/>
              </a:rPr>
              <a:t>Each node stores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element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link to the next node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5486400" y="213360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6934200" y="1981200"/>
            <a:ext cx="669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cs typeface="+mn-cs"/>
              </a:rPr>
              <a:t>next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42821" y="3438525"/>
            <a:ext cx="10951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2"/>
                </a:solidFill>
                <a:cs typeface="+mn-cs"/>
              </a:rPr>
              <a:t>element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6858000" y="3352800"/>
            <a:ext cx="736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>
                <a:cs typeface="+mn-cs"/>
              </a:rPr>
              <a:t>node</a:t>
            </a:r>
          </a:p>
        </p:txBody>
      </p:sp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5181600" y="1828800"/>
            <a:ext cx="2590800" cy="2133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6096000" y="213360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>
            <a:off x="5791200" y="243840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7" name="Line 19"/>
          <p:cNvSpPr>
            <a:spLocks noChangeShapeType="1"/>
          </p:cNvSpPr>
          <p:nvPr/>
        </p:nvSpPr>
        <p:spPr bwMode="auto">
          <a:xfrm flipV="1">
            <a:off x="6400800" y="2438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13096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1454150" y="5927725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>
                <a:solidFill>
                  <a:schemeClr val="tx2"/>
                </a:solidFill>
                <a:cs typeface="+mn-cs"/>
              </a:rPr>
              <a:t>A</a:t>
            </a:r>
          </a:p>
        </p:txBody>
      </p:sp>
      <p:sp>
        <p:nvSpPr>
          <p:cNvPr id="73752" name="Rectangle 24"/>
          <p:cNvSpPr>
            <a:spLocks noChangeArrowheads="1"/>
          </p:cNvSpPr>
          <p:nvPr/>
        </p:nvSpPr>
        <p:spPr bwMode="auto">
          <a:xfrm>
            <a:off x="19192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3" name="Line 25"/>
          <p:cNvSpPr>
            <a:spLocks noChangeShapeType="1"/>
          </p:cNvSpPr>
          <p:nvPr/>
        </p:nvSpPr>
        <p:spPr bwMode="auto">
          <a:xfrm>
            <a:off x="1614488" y="502285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4" name="Line 26"/>
          <p:cNvSpPr>
            <a:spLocks noChangeShapeType="1"/>
          </p:cNvSpPr>
          <p:nvPr/>
        </p:nvSpPr>
        <p:spPr bwMode="auto">
          <a:xfrm flipV="1">
            <a:off x="2224088" y="502285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5" name="Rectangle 27"/>
          <p:cNvSpPr>
            <a:spLocks noChangeArrowheads="1"/>
          </p:cNvSpPr>
          <p:nvPr/>
        </p:nvSpPr>
        <p:spPr bwMode="auto">
          <a:xfrm>
            <a:off x="31384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6" name="Rectangle 28"/>
          <p:cNvSpPr>
            <a:spLocks noChangeArrowheads="1"/>
          </p:cNvSpPr>
          <p:nvPr/>
        </p:nvSpPr>
        <p:spPr bwMode="auto">
          <a:xfrm>
            <a:off x="37480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7" name="Line 29"/>
          <p:cNvSpPr>
            <a:spLocks noChangeShapeType="1"/>
          </p:cNvSpPr>
          <p:nvPr/>
        </p:nvSpPr>
        <p:spPr bwMode="auto">
          <a:xfrm flipV="1">
            <a:off x="4052888" y="502285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8" name="Rectangle 30"/>
          <p:cNvSpPr>
            <a:spLocks noChangeArrowheads="1"/>
          </p:cNvSpPr>
          <p:nvPr/>
        </p:nvSpPr>
        <p:spPr bwMode="auto">
          <a:xfrm>
            <a:off x="49672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9" name="Rectangle 31"/>
          <p:cNvSpPr>
            <a:spLocks noChangeArrowheads="1"/>
          </p:cNvSpPr>
          <p:nvPr/>
        </p:nvSpPr>
        <p:spPr bwMode="auto">
          <a:xfrm>
            <a:off x="55768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0" name="Line 32"/>
          <p:cNvSpPr>
            <a:spLocks noChangeShapeType="1"/>
          </p:cNvSpPr>
          <p:nvPr/>
        </p:nvSpPr>
        <p:spPr bwMode="auto">
          <a:xfrm flipV="1">
            <a:off x="5881688" y="502285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1" name="Rectangle 33"/>
          <p:cNvSpPr>
            <a:spLocks noChangeArrowheads="1"/>
          </p:cNvSpPr>
          <p:nvPr/>
        </p:nvSpPr>
        <p:spPr bwMode="auto">
          <a:xfrm>
            <a:off x="67960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7405688" y="471805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3" name="Line 35"/>
          <p:cNvSpPr>
            <a:spLocks noChangeShapeType="1"/>
          </p:cNvSpPr>
          <p:nvPr/>
        </p:nvSpPr>
        <p:spPr bwMode="auto">
          <a:xfrm flipV="1">
            <a:off x="7710488" y="502285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5" name="Text Box 37"/>
          <p:cNvSpPr txBox="1">
            <a:spLocks noChangeArrowheads="1"/>
          </p:cNvSpPr>
          <p:nvPr/>
        </p:nvSpPr>
        <p:spPr bwMode="auto">
          <a:xfrm>
            <a:off x="3282950" y="5927725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>
                <a:solidFill>
                  <a:schemeClr val="tx2"/>
                </a:solidFill>
                <a:cs typeface="+mn-cs"/>
              </a:rPr>
              <a:t>B</a:t>
            </a:r>
          </a:p>
        </p:txBody>
      </p:sp>
      <p:sp>
        <p:nvSpPr>
          <p:cNvPr id="73766" name="Line 38"/>
          <p:cNvSpPr>
            <a:spLocks noChangeShapeType="1"/>
          </p:cNvSpPr>
          <p:nvPr/>
        </p:nvSpPr>
        <p:spPr bwMode="auto">
          <a:xfrm>
            <a:off x="3443288" y="502285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7" name="Text Box 39"/>
          <p:cNvSpPr txBox="1">
            <a:spLocks noChangeArrowheads="1"/>
          </p:cNvSpPr>
          <p:nvPr/>
        </p:nvSpPr>
        <p:spPr bwMode="auto">
          <a:xfrm>
            <a:off x="5111750" y="5927725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>
                <a:solidFill>
                  <a:schemeClr val="tx2"/>
                </a:solidFill>
                <a:cs typeface="+mn-cs"/>
              </a:rPr>
              <a:t>C</a:t>
            </a:r>
          </a:p>
        </p:txBody>
      </p:sp>
      <p:sp>
        <p:nvSpPr>
          <p:cNvPr id="73768" name="Line 40"/>
          <p:cNvSpPr>
            <a:spLocks noChangeShapeType="1"/>
          </p:cNvSpPr>
          <p:nvPr/>
        </p:nvSpPr>
        <p:spPr bwMode="auto">
          <a:xfrm>
            <a:off x="5272088" y="502285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69" name="Text Box 41"/>
          <p:cNvSpPr txBox="1">
            <a:spLocks noChangeArrowheads="1"/>
          </p:cNvSpPr>
          <p:nvPr/>
        </p:nvSpPr>
        <p:spPr bwMode="auto">
          <a:xfrm>
            <a:off x="6931025" y="5927725"/>
            <a:ext cx="357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>
                <a:solidFill>
                  <a:schemeClr val="tx2"/>
                </a:solidFill>
                <a:cs typeface="+mn-cs"/>
              </a:rPr>
              <a:t>D</a:t>
            </a:r>
          </a:p>
        </p:txBody>
      </p:sp>
      <p:sp>
        <p:nvSpPr>
          <p:cNvPr id="73770" name="Line 42"/>
          <p:cNvSpPr>
            <a:spLocks noChangeShapeType="1"/>
          </p:cNvSpPr>
          <p:nvPr/>
        </p:nvSpPr>
        <p:spPr bwMode="auto">
          <a:xfrm>
            <a:off x="7100888" y="502285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8597900" y="4824413"/>
            <a:ext cx="393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>
                <a:cs typeface="+mn-cs"/>
                <a:sym typeface="Symbol" charset="0"/>
              </a:rPr>
              <a:t></a:t>
            </a:r>
            <a:endParaRPr lang="en-US" sz="2000" b="1">
              <a:cs typeface="+mn-cs"/>
            </a:endParaRP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533400" y="4648200"/>
            <a:ext cx="762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193675" y="4267200"/>
            <a:ext cx="739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cs typeface="+mn-cs"/>
              </a:rPr>
              <a:t>head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Objects </a:t>
            </a:r>
            <a:r>
              <a:rPr lang="en-US" dirty="0"/>
              <a:t>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… class Node</a:t>
            </a:r>
          </a:p>
          <a:p>
            <a:pPr marL="0" indent="0">
              <a:buNone/>
            </a:pP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/>
              <a:t>    int       data;</a:t>
            </a:r>
          </a:p>
          <a:p>
            <a:pPr marL="0" indent="0">
              <a:buNone/>
            </a:pPr>
            <a:r>
              <a:rPr lang="en-US" sz="1800" dirty="0"/>
              <a:t>    Node   next;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…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Node </a:t>
            </a:r>
            <a:r>
              <a:rPr lang="en-US" sz="1800" dirty="0" err="1"/>
              <a:t>myNode</a:t>
            </a:r>
            <a:r>
              <a:rPr lang="en-US" sz="1800" dirty="0"/>
              <a:t> = new Node(…);   </a:t>
            </a:r>
          </a:p>
          <a:p>
            <a:pPr marL="0" indent="0">
              <a:buNone/>
            </a:pPr>
            <a:r>
              <a:rPr lang="en-US" sz="1800" dirty="0"/>
              <a:t>// Is </a:t>
            </a:r>
            <a:r>
              <a:rPr lang="en-US" sz="1800" dirty="0" err="1"/>
              <a:t>myNode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// a. the created node, or </a:t>
            </a:r>
          </a:p>
          <a:p>
            <a:pPr marL="0" indent="0">
              <a:buNone/>
            </a:pPr>
            <a:r>
              <a:rPr lang="en-US" sz="1800" dirty="0"/>
              <a:t>// b. a pointer to the created node?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C12DA-FFCB-4348-95E0-E0552EC7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types vs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5E512-BCD8-4694-B6F1-B5813C479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int x = 10, y = 20;</a:t>
            </a:r>
          </a:p>
          <a:p>
            <a:r>
              <a:rPr lang="en-US" sz="2800" dirty="0"/>
              <a:t>x = y;</a:t>
            </a:r>
          </a:p>
          <a:p>
            <a:r>
              <a:rPr lang="en-US" sz="2800" dirty="0"/>
              <a:t>// print x, y</a:t>
            </a:r>
          </a:p>
          <a:p>
            <a:r>
              <a:rPr lang="en-US" sz="2800" dirty="0"/>
              <a:t> Node a = new Node(10), b = new Node(20)</a:t>
            </a:r>
          </a:p>
          <a:p>
            <a:r>
              <a:rPr lang="en-US" sz="2800" dirty="0"/>
              <a:t> a = b;</a:t>
            </a:r>
          </a:p>
          <a:p>
            <a:r>
              <a:rPr lang="en-US" sz="2800" dirty="0"/>
              <a:t>// print </a:t>
            </a:r>
            <a:r>
              <a:rPr lang="en-US" sz="2800" dirty="0" err="1"/>
              <a:t>a.data</a:t>
            </a:r>
            <a:r>
              <a:rPr lang="en-US" sz="2800" dirty="0"/>
              <a:t>, </a:t>
            </a:r>
            <a:r>
              <a:rPr lang="en-US" sz="2800" dirty="0" err="1"/>
              <a:t>b.data</a:t>
            </a:r>
            <a:endParaRPr lang="en-US" sz="2800" dirty="0"/>
          </a:p>
          <a:p>
            <a:r>
              <a:rPr lang="en-US" sz="2800" dirty="0"/>
              <a:t>What is the key difference?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0618DF-902A-489F-B72B-9379B308A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C244C-034B-47C3-AD8C-AAA52CF9F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9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CF77-F9F2-4493-AE87-67443874B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type vs objects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D1FA337-D689-4A60-B51D-956718FF94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069065"/>
              </p:ext>
            </p:extLst>
          </p:nvPr>
        </p:nvGraphicFramePr>
        <p:xfrm>
          <a:off x="5257800" y="1828800"/>
          <a:ext cx="37338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294">
                  <a:extLst>
                    <a:ext uri="{9D8B030D-6E8A-4147-A177-3AD203B41FA5}">
                      <a16:colId xmlns:a16="http://schemas.microsoft.com/office/drawing/2014/main" val="2128111298"/>
                    </a:ext>
                  </a:extLst>
                </a:gridCol>
                <a:gridCol w="1226906">
                  <a:extLst>
                    <a:ext uri="{9D8B030D-6E8A-4147-A177-3AD203B41FA5}">
                      <a16:colId xmlns:a16="http://schemas.microsoft.com/office/drawing/2014/main" val="104104165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962830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Memory address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Memory content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56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541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65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05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285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46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34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099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492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36153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BC6243-BE4C-48A5-8639-21940A58F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E35CC-9BA1-4286-A48A-2554C3D3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AD7A-B800-AC4D-8A41-722672342C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135CC9-FD14-4CBC-A891-C2DD98D03AA6}"/>
              </a:ext>
            </a:extLst>
          </p:cNvPr>
          <p:cNvSpPr/>
          <p:nvPr/>
        </p:nvSpPr>
        <p:spPr>
          <a:xfrm>
            <a:off x="304800" y="182880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int x = 10, y = 20;</a:t>
            </a:r>
          </a:p>
          <a:p>
            <a:r>
              <a:rPr lang="en-US" dirty="0"/>
              <a:t>x = y;</a:t>
            </a:r>
          </a:p>
          <a:p>
            <a:r>
              <a:rPr lang="en-US" dirty="0"/>
              <a:t>// print x, y</a:t>
            </a:r>
          </a:p>
          <a:p>
            <a:endParaRPr lang="en-US" dirty="0"/>
          </a:p>
          <a:p>
            <a:r>
              <a:rPr lang="en-US" dirty="0"/>
              <a:t> Node a = new Node(10), </a:t>
            </a:r>
          </a:p>
          <a:p>
            <a:r>
              <a:rPr lang="en-US" dirty="0"/>
              <a:t>         b = new Node(20)</a:t>
            </a:r>
          </a:p>
          <a:p>
            <a:r>
              <a:rPr lang="en-US" dirty="0"/>
              <a:t> a = b;</a:t>
            </a:r>
          </a:p>
          <a:p>
            <a:r>
              <a:rPr lang="en-US" dirty="0"/>
              <a:t>// print </a:t>
            </a:r>
            <a:r>
              <a:rPr lang="en-US" dirty="0" err="1"/>
              <a:t>a.data</a:t>
            </a:r>
            <a:r>
              <a:rPr lang="en-US" dirty="0"/>
              <a:t>, </a:t>
            </a:r>
            <a:r>
              <a:rPr lang="en-US" dirty="0" err="1"/>
              <a:t>b.data</a:t>
            </a:r>
            <a:endParaRPr lang="en-US"/>
          </a:p>
          <a:p>
            <a:endParaRPr lang="en-US" dirty="0"/>
          </a:p>
          <a:p>
            <a:r>
              <a:rPr lang="en-US" dirty="0"/>
              <a:t>What is the key difference?</a:t>
            </a:r>
          </a:p>
        </p:txBody>
      </p:sp>
    </p:spTree>
    <p:extLst>
      <p:ext uri="{BB962C8B-B14F-4D97-AF65-F5344CB8AC3E}">
        <p14:creationId xmlns:p14="http://schemas.microsoft.com/office/powerpoint/2010/main" val="1462818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01" y="1600200"/>
            <a:ext cx="6110923" cy="4196342"/>
          </a:xfrm>
          <a:prstGeom prst="rect">
            <a:avLst/>
          </a:prstGeom>
        </p:spPr>
      </p:pic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8BC69-93EB-FE4E-A66D-5628BCD68BC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Inserting at the Head</a:t>
            </a:r>
          </a:p>
        </p:txBody>
      </p:sp>
      <p:sp>
        <p:nvSpPr>
          <p:cNvPr id="80901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600200"/>
            <a:ext cx="2514600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/>
              <a:buChar char="•"/>
              <a:defRPr/>
            </a:pPr>
            <a:r>
              <a:rPr lang="en-US" dirty="0">
                <a:cs typeface="+mn-cs"/>
              </a:rPr>
              <a:t>Allocate new node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dirty="0">
                <a:cs typeface="+mn-cs"/>
              </a:rPr>
              <a:t>Insert new element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dirty="0">
                <a:cs typeface="+mn-cs"/>
              </a:rPr>
              <a:t>Have new node point to old head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dirty="0">
                <a:cs typeface="+mn-cs"/>
              </a:rPr>
              <a:t>Update head to point to new node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068" y="1619118"/>
            <a:ext cx="6260732" cy="3943482"/>
          </a:xfrm>
          <a:prstGeom prst="rect">
            <a:avLst/>
          </a:prstGeom>
        </p:spPr>
      </p:pic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Inserting at the Tail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600200"/>
            <a:ext cx="2667000" cy="4724400"/>
          </a:xfrm>
        </p:spPr>
        <p:txBody>
          <a:bodyPr>
            <a:normAutofit fontScale="70000" lnSpcReduction="20000"/>
          </a:bodyPr>
          <a:lstStyle/>
          <a:p>
            <a:pPr marL="164592" indent="-164592">
              <a:lnSpc>
                <a:spcPct val="130000"/>
              </a:lnSpc>
              <a:buFont typeface="Arial"/>
              <a:buChar char="•"/>
              <a:defRPr/>
            </a:pPr>
            <a:r>
              <a:rPr lang="en-US" dirty="0"/>
              <a:t>Allocate a new node</a:t>
            </a:r>
          </a:p>
          <a:p>
            <a:pPr marL="164592" indent="-164592">
              <a:lnSpc>
                <a:spcPct val="130000"/>
              </a:lnSpc>
              <a:buFont typeface="Arial"/>
              <a:buChar char="•"/>
              <a:defRPr/>
            </a:pPr>
            <a:r>
              <a:rPr lang="en-US" dirty="0"/>
              <a:t>Insert new element</a:t>
            </a:r>
          </a:p>
          <a:p>
            <a:pPr marL="164592" indent="-164592">
              <a:lnSpc>
                <a:spcPct val="130000"/>
              </a:lnSpc>
              <a:buFont typeface="Arial"/>
              <a:buChar char="•"/>
              <a:defRPr/>
            </a:pPr>
            <a:r>
              <a:rPr lang="en-US" dirty="0"/>
              <a:t>Have new node point to null</a:t>
            </a:r>
          </a:p>
          <a:p>
            <a:pPr marL="164592" indent="-164592">
              <a:lnSpc>
                <a:spcPct val="130000"/>
              </a:lnSpc>
              <a:buFont typeface="Arial"/>
              <a:buChar char="•"/>
              <a:defRPr/>
            </a:pPr>
            <a:r>
              <a:rPr lang="en-US" dirty="0"/>
              <a:t>Have old last node point to new node</a:t>
            </a:r>
          </a:p>
          <a:p>
            <a:pPr marL="164592" indent="-164592">
              <a:lnSpc>
                <a:spcPct val="130000"/>
              </a:lnSpc>
              <a:buFont typeface="Arial"/>
              <a:buChar char="•"/>
              <a:defRPr/>
            </a:pPr>
            <a:r>
              <a:rPr lang="en-US" dirty="0"/>
              <a:t>Update tail to point to new node</a:t>
            </a:r>
          </a:p>
          <a:p>
            <a:pPr marL="164592" indent="-164592">
              <a:lnSpc>
                <a:spcPct val="130000"/>
              </a:lnSpc>
              <a:buNone/>
            </a:pPr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DBD51-81D5-A640-98A5-53A0A04368B2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115"/>
          <a:stretch/>
        </p:blipFill>
        <p:spPr>
          <a:xfrm>
            <a:off x="2568417" y="1524001"/>
            <a:ext cx="6346983" cy="4434558"/>
          </a:xfrm>
          <a:prstGeom prst="rect">
            <a:avLst/>
          </a:prstGeom>
        </p:spPr>
      </p:pic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Removing at the Head</a:t>
            </a:r>
          </a:p>
        </p:txBody>
      </p:sp>
      <p:sp>
        <p:nvSpPr>
          <p:cNvPr id="86027" name="Rectangle 11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2133600" cy="43434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30000"/>
              </a:lnSpc>
              <a:buFont typeface="Arial"/>
              <a:buChar char="•"/>
              <a:defRPr/>
            </a:pPr>
            <a:r>
              <a:rPr lang="en-US" sz="2800" dirty="0">
                <a:cs typeface="+mn-cs"/>
              </a:rPr>
              <a:t>Update head to point to next node in the list</a:t>
            </a:r>
          </a:p>
          <a:p>
            <a:pPr eaLnBrk="1" hangingPunct="1">
              <a:lnSpc>
                <a:spcPct val="130000"/>
              </a:lnSpc>
              <a:buFont typeface="Arial"/>
              <a:buChar char="•"/>
              <a:defRPr/>
            </a:pPr>
            <a:r>
              <a:rPr lang="en-US" sz="2800" dirty="0">
                <a:cs typeface="+mn-cs"/>
              </a:rPr>
              <a:t>Allow garbage collector to reclaim the former first node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B3EECF-45F9-C847-AE8D-CA1CB9ED80CC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Removing at the Tail </a:t>
            </a:r>
          </a:p>
        </p:txBody>
      </p:sp>
      <p:sp>
        <p:nvSpPr>
          <p:cNvPr id="91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696200" cy="2209800"/>
          </a:xfrm>
        </p:spPr>
        <p:txBody>
          <a:bodyPr>
            <a:normAutofit/>
          </a:bodyPr>
          <a:lstStyle/>
          <a:p>
            <a:pPr eaLnBrk="1" hangingPunct="1">
              <a:buFont typeface="Arial"/>
              <a:buChar char="•"/>
              <a:defRPr/>
            </a:pPr>
            <a:r>
              <a:rPr lang="en-US" sz="2800" dirty="0">
                <a:cs typeface="+mn-cs"/>
              </a:rPr>
              <a:t>Removing at the tail of a singly linked list is not efficient!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800" dirty="0">
                <a:cs typeface="+mn-cs"/>
              </a:rPr>
              <a:t>There is not a constant-time way to update the tail to point to the previous node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Singly Linked Lists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DD964-6A90-F944-BF58-C277EA93D231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267200"/>
            <a:ext cx="8610600" cy="13219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16670</TotalTime>
  <Words>674</Words>
  <Application>Microsoft Office PowerPoint</Application>
  <PresentationFormat>On-screen Show (4:3)</PresentationFormat>
  <Paragraphs>171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Tahoma</vt:lpstr>
      <vt:lpstr>Times New Roman</vt:lpstr>
      <vt:lpstr>Wingdings</vt:lpstr>
      <vt:lpstr>Blueprint</vt:lpstr>
      <vt:lpstr>Singly Linked Lists</vt:lpstr>
      <vt:lpstr>Singly Linked List</vt:lpstr>
      <vt:lpstr>Review: Objects in Java</vt:lpstr>
      <vt:lpstr>Primitive types vs Objects</vt:lpstr>
      <vt:lpstr>Primitive type vs objects</vt:lpstr>
      <vt:lpstr>Inserting at the Head</vt:lpstr>
      <vt:lpstr>Inserting at the Tail</vt:lpstr>
      <vt:lpstr>Removing at the Head</vt:lpstr>
      <vt:lpstr>Removing at the Tail </vt:lpstr>
      <vt:lpstr>Arrays vs Linked Lists on some operations</vt:lpstr>
      <vt:lpstr>Arrays vs Linked Lists on some operations</vt:lpstr>
      <vt:lpstr>Arrays vs Linked Lists on some operations</vt:lpstr>
      <vt:lpstr>Circularly Linked Lists</vt:lpstr>
      <vt:lpstr>tail (but no head)</vt:lpstr>
      <vt:lpstr>Rotation</vt:lpstr>
      <vt:lpstr>Insertion at (head)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483</cp:revision>
  <cp:lastPrinted>2014-03-19T01:33:26Z</cp:lastPrinted>
  <dcterms:created xsi:type="dcterms:W3CDTF">2002-01-21T02:22:10Z</dcterms:created>
  <dcterms:modified xsi:type="dcterms:W3CDTF">2022-01-17T21:17:15Z</dcterms:modified>
</cp:coreProperties>
</file>