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6" r:id="rId3"/>
    <p:sldId id="335" r:id="rId4"/>
    <p:sldId id="344" r:id="rId5"/>
    <p:sldId id="345" r:id="rId6"/>
    <p:sldId id="343" r:id="rId7"/>
    <p:sldId id="346" r:id="rId8"/>
    <p:sldId id="347" r:id="rId9"/>
    <p:sldId id="348" r:id="rId10"/>
    <p:sldId id="371" r:id="rId11"/>
    <p:sldId id="369" r:id="rId12"/>
    <p:sldId id="368" r:id="rId13"/>
    <p:sldId id="370" r:id="rId14"/>
    <p:sldId id="372" r:id="rId15"/>
    <p:sldId id="373" r:id="rId16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5674F6"/>
    <a:srgbClr val="6289F8"/>
    <a:srgbClr val="8097F8"/>
    <a:srgbClr val="2C61F6"/>
    <a:srgbClr val="F8F0D0"/>
    <a:srgbClr val="F2E4AA"/>
    <a:srgbClr val="000000"/>
    <a:srgbClr val="F4E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5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3B95A86F-F681-954A-A757-8A0833D6D3C8}" type="datetime1">
              <a:rPr lang="en-US" smtClean="0"/>
              <a:t>2/28/2022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69A16545-DEDB-9C4A-9B34-BB7C4F855B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365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D51CA412-BE08-3946-B2E1-85C120A2BB3A}" type="datetime1">
              <a:rPr lang="en-US" smtClean="0"/>
              <a:t>2/28/2022</a:t>
            </a:fld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7544E4A1-34FD-3D45-922C-27D04A5622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77666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Heaps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05BBE59-6FB8-A14F-ACA9-8FCEBE8E1954}" type="datetime1">
              <a:rPr lang="en-US" sz="1300" smtClean="0"/>
              <a:t>2/28/2022</a:t>
            </a:fld>
            <a:endParaRPr lang="en-US" sz="1300"/>
          </a:p>
        </p:txBody>
      </p:sp>
      <p:sp>
        <p:nvSpPr>
          <p:cNvPr id="245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2D8042F-B0B8-3141-AB7D-23D2D809E907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245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Heaps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0191816-F5B1-F84A-A20D-039BF56175FA}" type="datetime1">
              <a:rPr lang="en-US" sz="1300" smtClean="0"/>
              <a:t>2/28/2022</a:t>
            </a:fld>
            <a:endParaRPr lang="en-US" sz="1300"/>
          </a:p>
        </p:txBody>
      </p:sp>
      <p:sp>
        <p:nvSpPr>
          <p:cNvPr id="256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667481D-A0D9-C844-88D4-6B4E53C86C9C}" type="slidenum">
              <a:rPr lang="en-US" sz="1300"/>
              <a:pPr eaLnBrk="1" hangingPunct="1"/>
              <a:t>3</a:t>
            </a:fld>
            <a:endParaRPr lang="en-US" sz="1300"/>
          </a:p>
        </p:txBody>
      </p:sp>
      <p:sp>
        <p:nvSpPr>
          <p:cNvPr id="256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Date Placeholder 7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70" name="Slide Number Placeholder 7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492A62-E320-604B-B9AC-99AD972031E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1" name="Footer Placeholder 7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</p:spTree>
    <p:extLst>
      <p:ext uri="{BB962C8B-B14F-4D97-AF65-F5344CB8AC3E}">
        <p14:creationId xmlns:p14="http://schemas.microsoft.com/office/powerpoint/2010/main" val="1362020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DFAA5-40DE-F04E-B4D0-4E1214B18B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97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DB1A6-166F-6F4B-AA8F-E566CC24FA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7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399182-932D-0B47-AC5E-612C9F93A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3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15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615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01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4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1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grpSp>
            <p:nvGrpSpPr>
              <p:cNvPr id="616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</p:grpSp>
        <p:sp>
          <p:nvSpPr>
            <p:cNvPr id="415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grpSp>
          <p:nvGrpSpPr>
            <p:cNvPr id="615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614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764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1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r>
              <a:rPr lang="en-US"/>
              <a:t>© 2014 Goodrich, Tamassia, Goldwasser</a:t>
            </a:r>
            <a:endParaRPr lang="en-US" dirty="0"/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B32F24-3C00-8240-8D8A-B0A3E87278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7" r:id="rId2"/>
    <p:sldLayoutId id="2147483658" r:id="rId3"/>
    <p:sldLayoutId id="2147483659" r:id="rId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0"/>
          <p:cNvSpPr>
            <a:spLocks noGrp="1" noChangeArrowheads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8195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3FE2917-A07A-5046-8A34-BD614A70CCCF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Heaps</a:t>
            </a:r>
          </a:p>
        </p:txBody>
      </p:sp>
      <p:grpSp>
        <p:nvGrpSpPr>
          <p:cNvPr id="8197" name="Group 14"/>
          <p:cNvGrpSpPr>
            <a:grpSpLocks/>
          </p:cNvGrpSpPr>
          <p:nvPr/>
        </p:nvGrpSpPr>
        <p:grpSpPr bwMode="auto">
          <a:xfrm>
            <a:off x="4049713" y="3429000"/>
            <a:ext cx="3182937" cy="1600200"/>
            <a:chOff x="4049713" y="3429000"/>
            <a:chExt cx="2566987" cy="1290638"/>
          </a:xfrm>
        </p:grpSpPr>
        <p:sp>
          <p:nvSpPr>
            <p:cNvPr id="8199" name="Oval 334"/>
            <p:cNvSpPr>
              <a:spLocks noChangeArrowheads="1"/>
            </p:cNvSpPr>
            <p:nvPr/>
          </p:nvSpPr>
          <p:spPr bwMode="auto">
            <a:xfrm>
              <a:off x="5530850" y="3429000"/>
              <a:ext cx="306388" cy="307975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8200" name="Oval 335"/>
            <p:cNvSpPr>
              <a:spLocks noChangeArrowheads="1"/>
            </p:cNvSpPr>
            <p:nvPr/>
          </p:nvSpPr>
          <p:spPr bwMode="auto">
            <a:xfrm>
              <a:off x="6310313" y="3921125"/>
              <a:ext cx="306387" cy="307975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6</a:t>
              </a:r>
            </a:p>
          </p:txBody>
        </p:sp>
        <p:sp>
          <p:nvSpPr>
            <p:cNvPr id="8201" name="Oval 336"/>
            <p:cNvSpPr>
              <a:spLocks noChangeArrowheads="1"/>
            </p:cNvSpPr>
            <p:nvPr/>
          </p:nvSpPr>
          <p:spPr bwMode="auto">
            <a:xfrm>
              <a:off x="4613275" y="3921125"/>
              <a:ext cx="307975" cy="307975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8202" name="Oval 337"/>
            <p:cNvSpPr>
              <a:spLocks noChangeArrowheads="1"/>
            </p:cNvSpPr>
            <p:nvPr/>
          </p:nvSpPr>
          <p:spPr bwMode="auto">
            <a:xfrm>
              <a:off x="5180013" y="4413250"/>
              <a:ext cx="306387" cy="3063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7</a:t>
              </a:r>
            </a:p>
          </p:txBody>
        </p:sp>
        <p:cxnSp>
          <p:nvCxnSpPr>
            <p:cNvPr id="8203" name="AutoShape 342"/>
            <p:cNvCxnSpPr>
              <a:cxnSpLocks noChangeShapeType="1"/>
              <a:stCxn id="8199" idx="3"/>
              <a:endCxn id="8201" idx="7"/>
            </p:cNvCxnSpPr>
            <p:nvPr/>
          </p:nvCxnSpPr>
          <p:spPr bwMode="auto">
            <a:xfrm flipH="1">
              <a:off x="4876800" y="3698875"/>
              <a:ext cx="698500" cy="2587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04" name="AutoShape 343"/>
            <p:cNvCxnSpPr>
              <a:cxnSpLocks noChangeShapeType="1"/>
              <a:stCxn id="8200" idx="1"/>
              <a:endCxn id="8199" idx="5"/>
            </p:cNvCxnSpPr>
            <p:nvPr/>
          </p:nvCxnSpPr>
          <p:spPr bwMode="auto">
            <a:xfrm flipH="1" flipV="1">
              <a:off x="5792788" y="3698875"/>
              <a:ext cx="561975" cy="2587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05" name="AutoShape 348"/>
            <p:cNvCxnSpPr>
              <a:cxnSpLocks noChangeShapeType="1"/>
              <a:stCxn id="8207" idx="7"/>
              <a:endCxn id="8201" idx="3"/>
            </p:cNvCxnSpPr>
            <p:nvPr/>
          </p:nvCxnSpPr>
          <p:spPr bwMode="auto">
            <a:xfrm flipV="1">
              <a:off x="4311650" y="4191000"/>
              <a:ext cx="347663" cy="2587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06" name="AutoShape 349"/>
            <p:cNvCxnSpPr>
              <a:cxnSpLocks noChangeShapeType="1"/>
              <a:stCxn id="8202" idx="1"/>
              <a:endCxn id="8201" idx="5"/>
            </p:cNvCxnSpPr>
            <p:nvPr/>
          </p:nvCxnSpPr>
          <p:spPr bwMode="auto">
            <a:xfrm flipH="1" flipV="1">
              <a:off x="4876800" y="4191000"/>
              <a:ext cx="347663" cy="2587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07" name="Oval 350"/>
            <p:cNvSpPr>
              <a:spLocks noChangeArrowheads="1"/>
            </p:cNvSpPr>
            <p:nvPr/>
          </p:nvSpPr>
          <p:spPr bwMode="auto">
            <a:xfrm>
              <a:off x="4049713" y="4413250"/>
              <a:ext cx="306387" cy="3063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9</a:t>
              </a:r>
            </a:p>
          </p:txBody>
        </p:sp>
      </p:grpSp>
      <p:sp>
        <p:nvSpPr>
          <p:cNvPr id="8198" name="Date Placeholder 1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16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C47FCB3-5C63-B44F-B86D-21D925EC2AE5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>
                <a:latin typeface="Tahoma" charset="0"/>
              </a:rPr>
              <a:t>Downheap</a:t>
            </a:r>
            <a:endParaRPr lang="en-US" dirty="0">
              <a:latin typeface="Tahoma" charset="0"/>
            </a:endParaRPr>
          </a:p>
        </p:txBody>
      </p:sp>
      <p:sp>
        <p:nvSpPr>
          <p:cNvPr id="153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01000" cy="2438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After replacing the root key with the key </a:t>
            </a:r>
            <a:r>
              <a:rPr lang="en-US" sz="2000" b="1" i="1" dirty="0">
                <a:latin typeface="Times New Roman" charset="0"/>
              </a:rPr>
              <a:t>k</a:t>
            </a:r>
            <a:r>
              <a:rPr lang="en-US" sz="2000" dirty="0">
                <a:latin typeface="Tahoma" charset="0"/>
              </a:rPr>
              <a:t> of the last node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the heap-order property may be violated</a:t>
            </a:r>
          </a:p>
          <a:p>
            <a:pPr eaLnBrk="1" hangingPunct="1"/>
            <a:r>
              <a:rPr lang="en-US" sz="2000" dirty="0" err="1">
                <a:latin typeface="Tahoma" charset="0"/>
              </a:rPr>
              <a:t>Downheap</a:t>
            </a:r>
            <a:r>
              <a:rPr lang="en-US" sz="2000" dirty="0">
                <a:latin typeface="Tahoma" charset="0"/>
              </a:rPr>
              <a:t>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swapping key </a:t>
            </a:r>
            <a:r>
              <a:rPr lang="en-US" sz="1600" b="1" i="1" dirty="0">
                <a:latin typeface="Times New Roman" charset="0"/>
              </a:rPr>
              <a:t>k</a:t>
            </a:r>
            <a:r>
              <a:rPr lang="en-US" sz="1600" dirty="0">
                <a:latin typeface="Tahoma" charset="0"/>
              </a:rPr>
              <a:t> along a downward path from the root</a:t>
            </a:r>
          </a:p>
          <a:p>
            <a:pPr eaLnBrk="1" hangingPunct="1"/>
            <a:r>
              <a:rPr lang="en-US" sz="2000" dirty="0" err="1">
                <a:latin typeface="Tahoma" charset="0"/>
              </a:rPr>
              <a:t>Downheap</a:t>
            </a:r>
            <a:r>
              <a:rPr lang="en-US" sz="2000" dirty="0">
                <a:latin typeface="Tahoma" charset="0"/>
              </a:rPr>
              <a:t> terminates when key </a:t>
            </a:r>
            <a:r>
              <a:rPr lang="en-US" sz="2000" b="1" i="1" dirty="0">
                <a:latin typeface="Times New Roman" charset="0"/>
              </a:rPr>
              <a:t>k</a:t>
            </a:r>
            <a:r>
              <a:rPr lang="en-US" sz="2000" dirty="0">
                <a:latin typeface="Tahoma" charset="0"/>
              </a:rPr>
              <a:t> reaches a leaf or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 a node whose children have keys greater than or equal to </a:t>
            </a:r>
            <a:r>
              <a:rPr lang="en-US" sz="1600" b="1" i="1" dirty="0">
                <a:latin typeface="Times New Roman" charset="0"/>
              </a:rPr>
              <a:t>k</a:t>
            </a:r>
            <a:r>
              <a:rPr lang="en-US" sz="1600" dirty="0">
                <a:latin typeface="Tahoma" charset="0"/>
              </a:rPr>
              <a:t> 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Since a heap has height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  <a:endParaRPr lang="en-US" sz="2000" dirty="0">
              <a:latin typeface="Tahoma" charset="0"/>
            </a:endParaRPr>
          </a:p>
          <a:p>
            <a:pPr lvl="1" eaLnBrk="1" hangingPunct="1"/>
            <a:r>
              <a:rPr lang="en-US" sz="1600" dirty="0" err="1">
                <a:latin typeface="Tahoma" charset="0"/>
              </a:rPr>
              <a:t>downheap</a:t>
            </a:r>
            <a:r>
              <a:rPr lang="en-US" sz="1600" dirty="0">
                <a:latin typeface="Tahoma" charset="0"/>
              </a:rPr>
              <a:t> runs in </a:t>
            </a:r>
            <a:r>
              <a:rPr lang="en-US" sz="1600" b="1" i="1" dirty="0">
                <a:latin typeface="Times New Roman" charset="0"/>
              </a:rPr>
              <a:t>O</a:t>
            </a:r>
            <a:r>
              <a:rPr lang="en-US" sz="1600" dirty="0">
                <a:latin typeface="Times New Roman" charset="0"/>
              </a:rPr>
              <a:t>(log </a:t>
            </a:r>
            <a:r>
              <a:rPr lang="en-US" sz="1600" b="1" i="1" dirty="0">
                <a:latin typeface="Times New Roman" charset="0"/>
              </a:rPr>
              <a:t>n</a:t>
            </a:r>
            <a:r>
              <a:rPr lang="en-US" sz="1600" dirty="0">
                <a:latin typeface="Times New Roman" charset="0"/>
              </a:rPr>
              <a:t>)</a:t>
            </a:r>
            <a:r>
              <a:rPr lang="en-US" sz="1600" dirty="0">
                <a:latin typeface="Tahoma" charset="0"/>
              </a:rPr>
              <a:t> time</a:t>
            </a:r>
          </a:p>
        </p:txBody>
      </p:sp>
      <p:sp>
        <p:nvSpPr>
          <p:cNvPr id="15366" name="Oval 22"/>
          <p:cNvSpPr>
            <a:spLocks noChangeArrowheads="1"/>
          </p:cNvSpPr>
          <p:nvPr/>
        </p:nvSpPr>
        <p:spPr bwMode="auto">
          <a:xfrm>
            <a:off x="2779713" y="4291013"/>
            <a:ext cx="320675" cy="31908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15367" name="Oval 23"/>
          <p:cNvSpPr>
            <a:spLocks noChangeArrowheads="1"/>
          </p:cNvSpPr>
          <p:nvPr/>
        </p:nvSpPr>
        <p:spPr bwMode="auto">
          <a:xfrm>
            <a:off x="3590925" y="4802188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5368" name="Oval 24"/>
          <p:cNvSpPr>
            <a:spLocks noChangeArrowheads="1"/>
          </p:cNvSpPr>
          <p:nvPr/>
        </p:nvSpPr>
        <p:spPr bwMode="auto">
          <a:xfrm>
            <a:off x="1827213" y="4802188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cxnSp>
        <p:nvCxnSpPr>
          <p:cNvPr id="15369" name="AutoShape 27"/>
          <p:cNvCxnSpPr>
            <a:cxnSpLocks noChangeShapeType="1"/>
            <a:stCxn id="15366" idx="3"/>
            <a:endCxn id="15368" idx="7"/>
          </p:cNvCxnSpPr>
          <p:nvPr/>
        </p:nvCxnSpPr>
        <p:spPr bwMode="auto">
          <a:xfrm flipH="1">
            <a:off x="2100263" y="4583113"/>
            <a:ext cx="727075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70" name="AutoShape 28"/>
          <p:cNvCxnSpPr>
            <a:cxnSpLocks noChangeShapeType="1"/>
            <a:stCxn id="15367" idx="1"/>
            <a:endCxn id="15366" idx="5"/>
          </p:cNvCxnSpPr>
          <p:nvPr/>
        </p:nvCxnSpPr>
        <p:spPr bwMode="auto">
          <a:xfrm flipH="1" flipV="1">
            <a:off x="3052763" y="4583113"/>
            <a:ext cx="584200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71" name="AutoShape 31"/>
          <p:cNvCxnSpPr>
            <a:cxnSpLocks noChangeShapeType="1"/>
            <a:stCxn id="15373" idx="7"/>
            <a:endCxn id="15368" idx="3"/>
          </p:cNvCxnSpPr>
          <p:nvPr/>
        </p:nvCxnSpPr>
        <p:spPr bwMode="auto">
          <a:xfrm flipV="1">
            <a:off x="1512888" y="5084763"/>
            <a:ext cx="360362" cy="266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72" name="AutoShape 32"/>
          <p:cNvCxnSpPr>
            <a:cxnSpLocks noChangeShapeType="1"/>
            <a:stCxn id="15375" idx="0"/>
            <a:endCxn id="15368" idx="5"/>
          </p:cNvCxnSpPr>
          <p:nvPr/>
        </p:nvCxnSpPr>
        <p:spPr bwMode="auto">
          <a:xfrm flipH="1" flipV="1">
            <a:off x="2100263" y="5084763"/>
            <a:ext cx="376237" cy="22225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73" name="Oval 33"/>
          <p:cNvSpPr>
            <a:spLocks noChangeArrowheads="1"/>
          </p:cNvSpPr>
          <p:nvPr/>
        </p:nvSpPr>
        <p:spPr bwMode="auto">
          <a:xfrm>
            <a:off x="1239838" y="5313363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5374" name="Text Box 38"/>
          <p:cNvSpPr txBox="1">
            <a:spLocks noChangeArrowheads="1"/>
          </p:cNvSpPr>
          <p:nvPr/>
        </p:nvSpPr>
        <p:spPr bwMode="auto">
          <a:xfrm>
            <a:off x="2438400" y="49196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w</a:t>
            </a:r>
          </a:p>
        </p:txBody>
      </p:sp>
      <p:sp>
        <p:nvSpPr>
          <p:cNvPr id="15375" name="Rectangle 39"/>
          <p:cNvSpPr>
            <a:spLocks noChangeAspect="1" noChangeArrowheads="1"/>
          </p:cNvSpPr>
          <p:nvPr/>
        </p:nvSpPr>
        <p:spPr bwMode="auto">
          <a:xfrm>
            <a:off x="2360613" y="5316538"/>
            <a:ext cx="230187" cy="231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376" name="Oval 4"/>
          <p:cNvSpPr>
            <a:spLocks noChangeArrowheads="1"/>
          </p:cNvSpPr>
          <p:nvPr/>
        </p:nvSpPr>
        <p:spPr bwMode="auto">
          <a:xfrm>
            <a:off x="6894513" y="4291013"/>
            <a:ext cx="320675" cy="31908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5377" name="Oval 5"/>
          <p:cNvSpPr>
            <a:spLocks noChangeArrowheads="1"/>
          </p:cNvSpPr>
          <p:nvPr/>
        </p:nvSpPr>
        <p:spPr bwMode="auto">
          <a:xfrm>
            <a:off x="7705725" y="4802188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5378" name="Oval 6"/>
          <p:cNvSpPr>
            <a:spLocks noChangeArrowheads="1"/>
          </p:cNvSpPr>
          <p:nvPr/>
        </p:nvSpPr>
        <p:spPr bwMode="auto">
          <a:xfrm>
            <a:off x="5942013" y="4802188"/>
            <a:ext cx="319087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5379" name="AutoShape 9"/>
          <p:cNvCxnSpPr>
            <a:cxnSpLocks noChangeShapeType="1"/>
            <a:stCxn id="15376" idx="3"/>
            <a:endCxn id="15378" idx="7"/>
          </p:cNvCxnSpPr>
          <p:nvPr/>
        </p:nvCxnSpPr>
        <p:spPr bwMode="auto">
          <a:xfrm flipH="1">
            <a:off x="6215063" y="4583113"/>
            <a:ext cx="727075" cy="2476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0" name="AutoShape 10"/>
          <p:cNvCxnSpPr>
            <a:cxnSpLocks noChangeShapeType="1"/>
            <a:stCxn id="15377" idx="1"/>
            <a:endCxn id="15376" idx="5"/>
          </p:cNvCxnSpPr>
          <p:nvPr/>
        </p:nvCxnSpPr>
        <p:spPr bwMode="auto">
          <a:xfrm flipH="1" flipV="1">
            <a:off x="7167563" y="4583113"/>
            <a:ext cx="584200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1" name="AutoShape 13"/>
          <p:cNvCxnSpPr>
            <a:cxnSpLocks noChangeShapeType="1"/>
            <a:stCxn id="15383" idx="7"/>
            <a:endCxn id="15378" idx="3"/>
          </p:cNvCxnSpPr>
          <p:nvPr/>
        </p:nvCxnSpPr>
        <p:spPr bwMode="auto">
          <a:xfrm flipV="1">
            <a:off x="5627688" y="5094288"/>
            <a:ext cx="360362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2" name="AutoShape 14"/>
          <p:cNvCxnSpPr>
            <a:cxnSpLocks noChangeShapeType="1"/>
            <a:stCxn id="15385" idx="0"/>
            <a:endCxn id="15378" idx="5"/>
          </p:cNvCxnSpPr>
          <p:nvPr/>
        </p:nvCxnSpPr>
        <p:spPr bwMode="auto">
          <a:xfrm flipH="1" flipV="1">
            <a:off x="6215063" y="5094288"/>
            <a:ext cx="376237" cy="212725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83" name="Oval 15"/>
          <p:cNvSpPr>
            <a:spLocks noChangeArrowheads="1"/>
          </p:cNvSpPr>
          <p:nvPr/>
        </p:nvSpPr>
        <p:spPr bwMode="auto">
          <a:xfrm>
            <a:off x="5354638" y="5313363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5384" name="Text Box 20"/>
          <p:cNvSpPr txBox="1">
            <a:spLocks noChangeArrowheads="1"/>
          </p:cNvSpPr>
          <p:nvPr/>
        </p:nvSpPr>
        <p:spPr bwMode="auto">
          <a:xfrm>
            <a:off x="6553200" y="49196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w</a:t>
            </a:r>
          </a:p>
        </p:txBody>
      </p:sp>
      <p:sp>
        <p:nvSpPr>
          <p:cNvPr id="15385" name="Rectangle 21"/>
          <p:cNvSpPr>
            <a:spLocks noChangeAspect="1" noChangeArrowheads="1"/>
          </p:cNvSpPr>
          <p:nvPr/>
        </p:nvSpPr>
        <p:spPr bwMode="auto">
          <a:xfrm>
            <a:off x="6475413" y="5316538"/>
            <a:ext cx="230187" cy="231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5386" name="AutoShape 40"/>
          <p:cNvCxnSpPr>
            <a:cxnSpLocks noChangeShapeType="1"/>
            <a:stCxn id="15376" idx="1"/>
            <a:endCxn id="15378" idx="1"/>
          </p:cNvCxnSpPr>
          <p:nvPr/>
        </p:nvCxnSpPr>
        <p:spPr bwMode="auto">
          <a:xfrm rot="-5400000" flipH="1" flipV="1">
            <a:off x="6208712" y="4097338"/>
            <a:ext cx="512763" cy="954088"/>
          </a:xfrm>
          <a:prstGeom prst="curvedConnector3">
            <a:avLst>
              <a:gd name="adj1" fmla="val -49847"/>
            </a:avLst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87" name="Date Placeholder 2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974620" y="387095"/>
            <a:ext cx="3940779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 children--</a:t>
            </a:r>
          </a:p>
          <a:p>
            <a:r>
              <a:rPr lang="en-US" dirty="0">
                <a:solidFill>
                  <a:srgbClr val="FF0000"/>
                </a:solidFill>
              </a:rPr>
              <a:t>select which one to swap?</a:t>
            </a:r>
          </a:p>
        </p:txBody>
      </p:sp>
    </p:spTree>
    <p:extLst>
      <p:ext uri="{BB962C8B-B14F-4D97-AF65-F5344CB8AC3E}">
        <p14:creationId xmlns:p14="http://schemas.microsoft.com/office/powerpoint/2010/main" val="824190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Worst-case Time Complexity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13279350"/>
              </p:ext>
            </p:extLst>
          </p:nvPr>
        </p:nvGraphicFramePr>
        <p:xfrm>
          <a:off x="1219200" y="2590800"/>
          <a:ext cx="6705600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86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unsorted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Insert(entry)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RemoveMin</a:t>
                      </a:r>
                      <a:r>
                        <a:rPr lang="en-US" dirty="0"/>
                        <a:t>()</a:t>
                      </a:r>
                    </a:p>
                    <a:p>
                      <a:pPr algn="ctr"/>
                      <a:r>
                        <a:rPr lang="en-US" dirty="0"/>
                        <a:t>[min()]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A3ADF7-5E1E-A345-937C-8827FA3E92E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1084293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Worst-case Time Complexity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18733326"/>
              </p:ext>
            </p:extLst>
          </p:nvPr>
        </p:nvGraphicFramePr>
        <p:xfrm>
          <a:off x="1219200" y="2590800"/>
          <a:ext cx="6705600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86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unsorted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Insert(entry)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O(log N)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RemoveMin</a:t>
                      </a:r>
                      <a:r>
                        <a:rPr lang="en-US" dirty="0"/>
                        <a:t>()</a:t>
                      </a:r>
                    </a:p>
                    <a:p>
                      <a:pPr algn="ctr"/>
                      <a:r>
                        <a:rPr lang="en-US" dirty="0"/>
                        <a:t>[min()]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O(log</a:t>
                      </a:r>
                      <a:r>
                        <a:rPr lang="en-US" baseline="0" dirty="0"/>
                        <a:t> N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A3ADF7-5E1E-A345-937C-8827FA3E92E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3061481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a heap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Array-based</a:t>
            </a:r>
          </a:p>
          <a:p>
            <a:endParaRPr lang="en-US" dirty="0"/>
          </a:p>
          <a:p>
            <a:r>
              <a:rPr lang="en-US" dirty="0"/>
              <a:t>Linked structure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61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8B0788B-7B42-4141-A0C1-20242ED24E90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Array-based Heap Implementation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4419600" cy="48768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We can represent a heap with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keys by means of an array of length </a:t>
            </a:r>
            <a:r>
              <a:rPr lang="en-US" sz="2000" b="1" i="1" dirty="0">
                <a:latin typeface="Times New Roman" charset="0"/>
              </a:rPr>
              <a:t>n </a:t>
            </a:r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For the node at rank </a:t>
            </a:r>
            <a:r>
              <a:rPr lang="en-US" sz="2000" b="1" i="1" dirty="0" err="1">
                <a:latin typeface="Times New Roman" charset="0"/>
              </a:rPr>
              <a:t>i</a:t>
            </a:r>
            <a:endParaRPr lang="en-US" sz="2000" dirty="0">
              <a:latin typeface="Tahoma" charset="0"/>
            </a:endParaRPr>
          </a:p>
          <a:p>
            <a:pPr lvl="1" eaLnBrk="1" hangingPunct="1"/>
            <a:r>
              <a:rPr lang="en-US" sz="1800" dirty="0">
                <a:latin typeface="Tahoma" charset="0"/>
              </a:rPr>
              <a:t>the left child is at rank </a:t>
            </a:r>
            <a:r>
              <a:rPr lang="en-US" sz="1800" dirty="0">
                <a:latin typeface="Times New Roman" charset="0"/>
              </a:rPr>
              <a:t>2</a:t>
            </a:r>
            <a:r>
              <a:rPr lang="en-US" sz="1800" b="1" i="1" dirty="0">
                <a:latin typeface="Times New Roman" charset="0"/>
              </a:rPr>
              <a:t>i </a:t>
            </a:r>
            <a:r>
              <a:rPr lang="en-US" sz="1800" b="1" dirty="0">
                <a:latin typeface="Times New Roman" charset="0"/>
              </a:rPr>
              <a:t>+ </a:t>
            </a:r>
            <a:r>
              <a:rPr lang="en-US" sz="1800" dirty="0">
                <a:latin typeface="Times New Roman" charset="0"/>
              </a:rPr>
              <a:t>1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the right child is at rank </a:t>
            </a:r>
            <a:r>
              <a:rPr lang="en-US" sz="1800" dirty="0">
                <a:latin typeface="Times New Roman" charset="0"/>
              </a:rPr>
              <a:t>2</a:t>
            </a:r>
            <a:r>
              <a:rPr lang="en-US" sz="1800" b="1" i="1" dirty="0">
                <a:latin typeface="Times New Roman" charset="0"/>
              </a:rPr>
              <a:t>i </a:t>
            </a:r>
            <a:r>
              <a:rPr lang="en-US" sz="1800" dirty="0">
                <a:latin typeface="Symbol" charset="0"/>
                <a:sym typeface="Symbol" charset="0"/>
              </a:rPr>
              <a:t>+</a:t>
            </a:r>
            <a:r>
              <a:rPr lang="en-US" sz="1800" dirty="0">
                <a:latin typeface="Times New Roman" charset="0"/>
                <a:sym typeface="Symbol" charset="0"/>
              </a:rPr>
              <a:t> </a:t>
            </a:r>
            <a:r>
              <a:rPr lang="en-US" sz="1800" dirty="0">
                <a:latin typeface="Times New Roman" charset="0"/>
              </a:rPr>
              <a:t>2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Operation add corresponds to inserting at rank </a:t>
            </a:r>
            <a:r>
              <a:rPr lang="en-US" sz="2000" b="1" i="1" dirty="0">
                <a:latin typeface="Times New Roman" charset="0"/>
              </a:rPr>
              <a:t>n </a:t>
            </a:r>
            <a:r>
              <a:rPr lang="en-US" sz="2000" dirty="0">
                <a:latin typeface="Symbol" charset="0"/>
                <a:sym typeface="Symbol" charset="0"/>
              </a:rPr>
              <a:t>+</a:t>
            </a:r>
            <a:r>
              <a:rPr lang="en-US" sz="2000" dirty="0"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latin typeface="Times New Roman" charset="0"/>
              </a:rPr>
              <a:t>1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Operation </a:t>
            </a:r>
            <a:r>
              <a:rPr lang="en-US" sz="2000" dirty="0" err="1">
                <a:latin typeface="Tahoma" charset="0"/>
              </a:rPr>
              <a:t>remove_min</a:t>
            </a:r>
            <a:r>
              <a:rPr lang="en-US" sz="2000" dirty="0">
                <a:latin typeface="Tahoma" charset="0"/>
              </a:rPr>
              <a:t> corresponds to removing at rank </a:t>
            </a:r>
            <a:r>
              <a:rPr lang="en-US" sz="2000" b="1" i="1" dirty="0">
                <a:latin typeface="Times New Roman" charset="0"/>
              </a:rPr>
              <a:t>0</a:t>
            </a: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7061200" y="1882775"/>
            <a:ext cx="376238" cy="37623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8015288" y="2486025"/>
            <a:ext cx="376237" cy="37623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5937250" y="2486025"/>
            <a:ext cx="376238" cy="37623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6630988" y="3087688"/>
            <a:ext cx="376237" cy="376237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22537" name="AutoShape 13"/>
          <p:cNvCxnSpPr>
            <a:cxnSpLocks noChangeShapeType="1"/>
            <a:stCxn id="22533" idx="3"/>
            <a:endCxn id="22535" idx="7"/>
          </p:cNvCxnSpPr>
          <p:nvPr/>
        </p:nvCxnSpPr>
        <p:spPr bwMode="auto">
          <a:xfrm flipH="1">
            <a:off x="6259513" y="2214563"/>
            <a:ext cx="855662" cy="315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14"/>
          <p:cNvCxnSpPr>
            <a:cxnSpLocks noChangeShapeType="1"/>
            <a:stCxn id="22534" idx="1"/>
            <a:endCxn id="22533" idx="5"/>
          </p:cNvCxnSpPr>
          <p:nvPr/>
        </p:nvCxnSpPr>
        <p:spPr bwMode="auto">
          <a:xfrm flipH="1" flipV="1">
            <a:off x="7381875" y="2214563"/>
            <a:ext cx="688975" cy="315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19"/>
          <p:cNvCxnSpPr>
            <a:cxnSpLocks noChangeShapeType="1"/>
            <a:stCxn id="22541" idx="7"/>
            <a:endCxn id="22535" idx="3"/>
          </p:cNvCxnSpPr>
          <p:nvPr/>
        </p:nvCxnSpPr>
        <p:spPr bwMode="auto">
          <a:xfrm flipV="1">
            <a:off x="5567363" y="2816225"/>
            <a:ext cx="425450" cy="317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20"/>
          <p:cNvCxnSpPr>
            <a:cxnSpLocks noChangeShapeType="1"/>
            <a:stCxn id="22536" idx="1"/>
            <a:endCxn id="22535" idx="5"/>
          </p:cNvCxnSpPr>
          <p:nvPr/>
        </p:nvCxnSpPr>
        <p:spPr bwMode="auto">
          <a:xfrm flipH="1" flipV="1">
            <a:off x="6259513" y="2816225"/>
            <a:ext cx="427037" cy="317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1" name="Oval 21"/>
          <p:cNvSpPr>
            <a:spLocks noChangeArrowheads="1"/>
          </p:cNvSpPr>
          <p:nvPr/>
        </p:nvSpPr>
        <p:spPr bwMode="auto">
          <a:xfrm>
            <a:off x="5246688" y="3087688"/>
            <a:ext cx="376237" cy="376237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grpSp>
        <p:nvGrpSpPr>
          <p:cNvPr id="22542" name="Group 43"/>
          <p:cNvGrpSpPr>
            <a:grpSpLocks/>
          </p:cNvGrpSpPr>
          <p:nvPr/>
        </p:nvGrpSpPr>
        <p:grpSpPr bwMode="auto">
          <a:xfrm>
            <a:off x="5829300" y="4473575"/>
            <a:ext cx="2857500" cy="941388"/>
            <a:chOff x="3600" y="2736"/>
            <a:chExt cx="1920" cy="632"/>
          </a:xfrm>
        </p:grpSpPr>
        <p:sp>
          <p:nvSpPr>
            <p:cNvPr id="22544" name="Rectangle 30"/>
            <p:cNvSpPr>
              <a:spLocks noChangeArrowheads="1"/>
            </p:cNvSpPr>
            <p:nvPr/>
          </p:nvSpPr>
          <p:spPr bwMode="auto">
            <a:xfrm>
              <a:off x="3600" y="273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latin typeface="Times New Roman" charset="0"/>
                </a:rPr>
                <a:t>2</a:t>
              </a:r>
            </a:p>
          </p:txBody>
        </p:sp>
        <p:sp>
          <p:nvSpPr>
            <p:cNvPr id="22545" name="Rectangle 31"/>
            <p:cNvSpPr>
              <a:spLocks noChangeArrowheads="1"/>
            </p:cNvSpPr>
            <p:nvPr/>
          </p:nvSpPr>
          <p:spPr bwMode="auto">
            <a:xfrm>
              <a:off x="3984" y="273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latin typeface="Times New Roman" charset="0"/>
                </a:rPr>
                <a:t>5</a:t>
              </a:r>
            </a:p>
          </p:txBody>
        </p:sp>
        <p:sp>
          <p:nvSpPr>
            <p:cNvPr id="22546" name="Rectangle 32"/>
            <p:cNvSpPr>
              <a:spLocks noChangeArrowheads="1"/>
            </p:cNvSpPr>
            <p:nvPr/>
          </p:nvSpPr>
          <p:spPr bwMode="auto">
            <a:xfrm>
              <a:off x="4368" y="273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latin typeface="Times New Roman" charset="0"/>
                </a:rPr>
                <a:t>6</a:t>
              </a:r>
            </a:p>
          </p:txBody>
        </p:sp>
        <p:sp>
          <p:nvSpPr>
            <p:cNvPr id="22547" name="Rectangle 33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latin typeface="Times New Roman" charset="0"/>
                </a:rPr>
                <a:t>9</a:t>
              </a:r>
            </a:p>
          </p:txBody>
        </p:sp>
        <p:sp>
          <p:nvSpPr>
            <p:cNvPr id="22548" name="Rectangle 34"/>
            <p:cNvSpPr>
              <a:spLocks noChangeArrowheads="1"/>
            </p:cNvSpPr>
            <p:nvPr/>
          </p:nvSpPr>
          <p:spPr bwMode="auto">
            <a:xfrm>
              <a:off x="5136" y="273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latin typeface="Times New Roman" charset="0"/>
                </a:rPr>
                <a:t>7</a:t>
              </a:r>
            </a:p>
          </p:txBody>
        </p:sp>
        <p:sp>
          <p:nvSpPr>
            <p:cNvPr id="22549" name="Rectangle 37"/>
            <p:cNvSpPr>
              <a:spLocks noChangeArrowheads="1"/>
            </p:cNvSpPr>
            <p:nvPr/>
          </p:nvSpPr>
          <p:spPr bwMode="auto">
            <a:xfrm>
              <a:off x="3696" y="3120"/>
              <a:ext cx="18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>
                  <a:latin typeface="Times New Roman" charset="0"/>
                </a:rPr>
                <a:t>0</a:t>
              </a:r>
              <a:endParaRPr lang="en-US"/>
            </a:p>
          </p:txBody>
        </p:sp>
        <p:sp>
          <p:nvSpPr>
            <p:cNvPr id="22550" name="Rectangle 38"/>
            <p:cNvSpPr>
              <a:spLocks noChangeArrowheads="1"/>
            </p:cNvSpPr>
            <p:nvPr/>
          </p:nvSpPr>
          <p:spPr bwMode="auto">
            <a:xfrm>
              <a:off x="4080" y="3120"/>
              <a:ext cx="18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>
                  <a:latin typeface="Times New Roman" charset="0"/>
                </a:rPr>
                <a:t>1</a:t>
              </a:r>
              <a:endParaRPr lang="en-US"/>
            </a:p>
          </p:txBody>
        </p:sp>
        <p:sp>
          <p:nvSpPr>
            <p:cNvPr id="22551" name="Rectangle 39"/>
            <p:cNvSpPr>
              <a:spLocks noChangeArrowheads="1"/>
            </p:cNvSpPr>
            <p:nvPr/>
          </p:nvSpPr>
          <p:spPr bwMode="auto">
            <a:xfrm>
              <a:off x="4464" y="3120"/>
              <a:ext cx="18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>
                  <a:latin typeface="Times New Roman" charset="0"/>
                </a:rPr>
                <a:t>2</a:t>
              </a:r>
              <a:endParaRPr lang="en-US"/>
            </a:p>
          </p:txBody>
        </p:sp>
        <p:sp>
          <p:nvSpPr>
            <p:cNvPr id="22552" name="Rectangle 40"/>
            <p:cNvSpPr>
              <a:spLocks noChangeArrowheads="1"/>
            </p:cNvSpPr>
            <p:nvPr/>
          </p:nvSpPr>
          <p:spPr bwMode="auto">
            <a:xfrm>
              <a:off x="4848" y="3120"/>
              <a:ext cx="18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>
                  <a:latin typeface="Times New Roman" charset="0"/>
                </a:rPr>
                <a:t>3</a:t>
              </a:r>
              <a:endParaRPr lang="en-US"/>
            </a:p>
          </p:txBody>
        </p:sp>
        <p:sp>
          <p:nvSpPr>
            <p:cNvPr id="22553" name="Rectangle 41"/>
            <p:cNvSpPr>
              <a:spLocks noChangeArrowheads="1"/>
            </p:cNvSpPr>
            <p:nvPr/>
          </p:nvSpPr>
          <p:spPr bwMode="auto">
            <a:xfrm>
              <a:off x="5232" y="3120"/>
              <a:ext cx="18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>
                  <a:latin typeface="Times New Roman" charset="0"/>
                </a:rPr>
                <a:t>4</a:t>
              </a:r>
              <a:endParaRPr lang="en-US"/>
            </a:p>
          </p:txBody>
        </p:sp>
      </p:grpSp>
      <p:sp>
        <p:nvSpPr>
          <p:cNvPr id="22543" name="Date Placeholder 2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2080469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5EF0A6D-586C-3540-AE58-109209DC0787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dirty="0">
                <a:latin typeface="Tahoma" charset="0"/>
              </a:rPr>
            </a:br>
            <a:r>
              <a:rPr lang="en-US" dirty="0">
                <a:latin typeface="Tahoma" charset="0"/>
              </a:rPr>
              <a:t>Faster upheap (</a:t>
            </a:r>
            <a:r>
              <a:rPr lang="en-US" dirty="0" err="1">
                <a:latin typeface="Tahoma" charset="0"/>
              </a:rPr>
              <a:t>downheap</a:t>
            </a:r>
            <a:r>
              <a:rPr lang="en-US" dirty="0">
                <a:latin typeface="Tahoma" charset="0"/>
              </a:rPr>
              <a:t>)</a:t>
            </a:r>
          </a:p>
        </p:txBody>
      </p:sp>
      <p:sp>
        <p:nvSpPr>
          <p:cNvPr id="1331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2438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Instead of swapping with larger ancestors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Swapping 1 with 6 (3 moves)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Swapping 1 with 2 (3 moves)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move larger ancestors down and insert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Move 1 to temp (1 move)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Move 6 down (1 move)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Move 2 down (1 move)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Insert </a:t>
            </a:r>
            <a:r>
              <a:rPr lang="en-US" sz="1600">
                <a:latin typeface="Tahoma" charset="0"/>
              </a:rPr>
              <a:t>1 from temp </a:t>
            </a:r>
            <a:r>
              <a:rPr lang="en-US" sz="1600" dirty="0">
                <a:latin typeface="Tahoma" charset="0"/>
              </a:rPr>
              <a:t>( </a:t>
            </a:r>
            <a:r>
              <a:rPr lang="en-US" sz="1600">
                <a:latin typeface="Tahoma" charset="0"/>
              </a:rPr>
              <a:t>1 move)</a:t>
            </a:r>
            <a:endParaRPr lang="en-US" sz="1600" dirty="0">
              <a:latin typeface="Tahoma" charset="0"/>
            </a:endParaRPr>
          </a:p>
        </p:txBody>
      </p:sp>
      <p:sp>
        <p:nvSpPr>
          <p:cNvPr id="13345" name="Date Placeholder 3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46" name="Oval 30">
            <a:extLst>
              <a:ext uri="{FF2B5EF4-FFF2-40B4-BE49-F238E27FC236}">
                <a16:creationId xmlns:a16="http://schemas.microsoft.com/office/drawing/2014/main" id="{8C9C36FC-15AE-4C02-8B43-51F6E504B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713" y="3962400"/>
            <a:ext cx="320675" cy="3190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47" name="Oval 31">
            <a:extLst>
              <a:ext uri="{FF2B5EF4-FFF2-40B4-BE49-F238E27FC236}">
                <a16:creationId xmlns:a16="http://schemas.microsoft.com/office/drawing/2014/main" id="{01EFAF51-8FFE-4D46-BBA4-08CF907E8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473575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48" name="Oval 32">
            <a:extLst>
              <a:ext uri="{FF2B5EF4-FFF2-40B4-BE49-F238E27FC236}">
                <a16:creationId xmlns:a16="http://schemas.microsoft.com/office/drawing/2014/main" id="{CF03767B-879F-45C3-90DB-153F12338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7213" y="44735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49" name="Oval 33">
            <a:extLst>
              <a:ext uri="{FF2B5EF4-FFF2-40B4-BE49-F238E27FC236}">
                <a16:creationId xmlns:a16="http://schemas.microsoft.com/office/drawing/2014/main" id="{06074F92-5B91-4B2A-849D-E993ACF18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588" y="4968875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50" name="AutoShape 38">
            <a:extLst>
              <a:ext uri="{FF2B5EF4-FFF2-40B4-BE49-F238E27FC236}">
                <a16:creationId xmlns:a16="http://schemas.microsoft.com/office/drawing/2014/main" id="{83BFD29A-21FB-48C9-8751-55A9C42E16E3}"/>
              </a:ext>
            </a:extLst>
          </p:cNvPr>
          <p:cNvCxnSpPr>
            <a:cxnSpLocks noChangeShapeType="1"/>
            <a:stCxn id="46" idx="3"/>
            <a:endCxn id="48" idx="7"/>
          </p:cNvCxnSpPr>
          <p:nvPr/>
        </p:nvCxnSpPr>
        <p:spPr bwMode="auto">
          <a:xfrm flipH="1">
            <a:off x="5910263" y="4243388"/>
            <a:ext cx="727075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AutoShape 39">
            <a:extLst>
              <a:ext uri="{FF2B5EF4-FFF2-40B4-BE49-F238E27FC236}">
                <a16:creationId xmlns:a16="http://schemas.microsoft.com/office/drawing/2014/main" id="{708E1305-5000-431C-A709-C9A2072CFCE3}"/>
              </a:ext>
            </a:extLst>
          </p:cNvPr>
          <p:cNvCxnSpPr>
            <a:cxnSpLocks noChangeShapeType="1"/>
            <a:stCxn id="47" idx="1"/>
            <a:endCxn id="46" idx="5"/>
          </p:cNvCxnSpPr>
          <p:nvPr/>
        </p:nvCxnSpPr>
        <p:spPr bwMode="auto">
          <a:xfrm flipH="1" flipV="1">
            <a:off x="6862763" y="4244975"/>
            <a:ext cx="1184275" cy="266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AutoShape 41">
            <a:extLst>
              <a:ext uri="{FF2B5EF4-FFF2-40B4-BE49-F238E27FC236}">
                <a16:creationId xmlns:a16="http://schemas.microsoft.com/office/drawing/2014/main" id="{42F3FBC6-344B-4B16-8E8C-48FB3328DD64}"/>
              </a:ext>
            </a:extLst>
          </p:cNvPr>
          <p:cNvCxnSpPr>
            <a:cxnSpLocks noChangeShapeType="1"/>
            <a:stCxn id="56" idx="7"/>
            <a:endCxn id="47" idx="3"/>
          </p:cNvCxnSpPr>
          <p:nvPr/>
        </p:nvCxnSpPr>
        <p:spPr bwMode="auto">
          <a:xfrm flipV="1">
            <a:off x="7780338" y="4756150"/>
            <a:ext cx="266700" cy="2413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AutoShape 44">
            <a:extLst>
              <a:ext uri="{FF2B5EF4-FFF2-40B4-BE49-F238E27FC236}">
                <a16:creationId xmlns:a16="http://schemas.microsoft.com/office/drawing/2014/main" id="{FD994B60-C7CE-4D2D-9459-BEEA50306169}"/>
              </a:ext>
            </a:extLst>
          </p:cNvPr>
          <p:cNvCxnSpPr>
            <a:cxnSpLocks noChangeShapeType="1"/>
            <a:stCxn id="55" idx="7"/>
            <a:endCxn id="48" idx="3"/>
          </p:cNvCxnSpPr>
          <p:nvPr/>
        </p:nvCxnSpPr>
        <p:spPr bwMode="auto">
          <a:xfrm flipV="1">
            <a:off x="5322888" y="4756150"/>
            <a:ext cx="360362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AutoShape 45">
            <a:extLst>
              <a:ext uri="{FF2B5EF4-FFF2-40B4-BE49-F238E27FC236}">
                <a16:creationId xmlns:a16="http://schemas.microsoft.com/office/drawing/2014/main" id="{63887355-E349-4C83-BE3A-32A8A42F2CF2}"/>
              </a:ext>
            </a:extLst>
          </p:cNvPr>
          <p:cNvCxnSpPr>
            <a:cxnSpLocks noChangeShapeType="1"/>
            <a:stCxn id="49" idx="1"/>
            <a:endCxn id="48" idx="5"/>
          </p:cNvCxnSpPr>
          <p:nvPr/>
        </p:nvCxnSpPr>
        <p:spPr bwMode="auto">
          <a:xfrm flipH="1" flipV="1">
            <a:off x="5910263" y="4756150"/>
            <a:ext cx="36195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Oval 46">
            <a:extLst>
              <a:ext uri="{FF2B5EF4-FFF2-40B4-BE49-F238E27FC236}">
                <a16:creationId xmlns:a16="http://schemas.microsoft.com/office/drawing/2014/main" id="{16C38B24-8EF5-4E26-A4AF-BA0E90B12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9838" y="49688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56" name="Oval 51">
            <a:extLst>
              <a:ext uri="{FF2B5EF4-FFF2-40B4-BE49-F238E27FC236}">
                <a16:creationId xmlns:a16="http://schemas.microsoft.com/office/drawing/2014/main" id="{8F398D2E-10E5-4E1E-8B8A-CAE7D526B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288" y="4968875"/>
            <a:ext cx="320675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57" name="Text Box 58">
            <a:extLst>
              <a:ext uri="{FF2B5EF4-FFF2-40B4-BE49-F238E27FC236}">
                <a16:creationId xmlns:a16="http://schemas.microsoft.com/office/drawing/2014/main" id="{A5A9D399-214A-4E0F-B0A6-89976D984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5778" y="5362575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latin typeface="Times New Roman" charset="0"/>
              </a:rPr>
              <a:t>z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BEC149AF-E21D-4D1A-85C3-8612D4C164EE}"/>
              </a:ext>
            </a:extLst>
          </p:cNvPr>
          <p:cNvSpPr/>
          <p:nvPr/>
        </p:nvSpPr>
        <p:spPr bwMode="auto">
          <a:xfrm>
            <a:off x="6906802" y="3668716"/>
            <a:ext cx="1360898" cy="1057273"/>
          </a:xfrm>
          <a:prstGeom prst="arc">
            <a:avLst>
              <a:gd name="adj1" fmla="val 11831435"/>
              <a:gd name="adj2" fmla="val 1116234"/>
            </a:avLst>
          </a:pr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6" name="Arc 65">
            <a:extLst>
              <a:ext uri="{FF2B5EF4-FFF2-40B4-BE49-F238E27FC236}">
                <a16:creationId xmlns:a16="http://schemas.microsoft.com/office/drawing/2014/main" id="{FFB7DC62-E4E7-464D-9A91-3C4E13AEF166}"/>
              </a:ext>
            </a:extLst>
          </p:cNvPr>
          <p:cNvSpPr/>
          <p:nvPr/>
        </p:nvSpPr>
        <p:spPr bwMode="auto">
          <a:xfrm rot="5400000">
            <a:off x="8006849" y="4288120"/>
            <a:ext cx="648317" cy="1367247"/>
          </a:xfrm>
          <a:prstGeom prst="arc">
            <a:avLst>
              <a:gd name="adj1" fmla="val 11831435"/>
              <a:gd name="adj2" fmla="val 3628350"/>
            </a:avLst>
          </a:pr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5A4533E-DC4A-491C-B8AD-1D9301DA64DE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18325" y="4371975"/>
            <a:ext cx="518923" cy="625475"/>
          </a:xfrm>
          <a:prstGeom prst="straightConnector1">
            <a:avLst/>
          </a:prstGeom>
          <a:noFill/>
          <a:ln w="19050" cap="flat" cmpd="sng" algn="ctr">
            <a:solidFill>
              <a:srgbClr val="92D05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51159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921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D5ACB5E-E23F-BD4F-B829-1DC73F61A1DF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ahoma" charset="0"/>
              </a:rPr>
              <a:t>Recall Priority Queue ADT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 priority queue stores a collection of entries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Each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entry</a:t>
            </a:r>
            <a:r>
              <a:rPr lang="en-US" sz="2000" dirty="0">
                <a:latin typeface="Tahoma" charset="0"/>
              </a:rPr>
              <a:t> is a pair</a:t>
            </a:r>
            <a:br>
              <a:rPr lang="en-US" sz="2000" dirty="0">
                <a:latin typeface="Tahoma" charset="0"/>
              </a:rPr>
            </a:br>
            <a:r>
              <a:rPr lang="en-US" sz="2000" dirty="0">
                <a:latin typeface="Tahoma" charset="0"/>
              </a:rPr>
              <a:t>(key, value)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Main methods of the Priority Queue ADT</a:t>
            </a:r>
          </a:p>
          <a:p>
            <a:pPr lvl="1" eaLnBrk="1" hangingPunct="1"/>
            <a:r>
              <a:rPr lang="en-US" sz="1800" dirty="0">
                <a:solidFill>
                  <a:schemeClr val="tx2"/>
                </a:solidFill>
                <a:latin typeface="Tahoma" charset="0"/>
              </a:rPr>
              <a:t>insert</a:t>
            </a:r>
            <a:r>
              <a:rPr lang="en-US" sz="1800" dirty="0">
                <a:latin typeface="Tahoma" charset="0"/>
              </a:rPr>
              <a:t>(k, v)</a:t>
            </a:r>
            <a:br>
              <a:rPr lang="en-US" sz="1800" dirty="0">
                <a:latin typeface="Tahoma" charset="0"/>
              </a:rPr>
            </a:br>
            <a:r>
              <a:rPr lang="en-US" sz="1800" dirty="0">
                <a:latin typeface="Tahoma" charset="0"/>
              </a:rPr>
              <a:t>inserts an entry with key k and value v</a:t>
            </a:r>
          </a:p>
          <a:p>
            <a:pPr lvl="1" eaLnBrk="1" hangingPunct="1"/>
            <a:r>
              <a:rPr lang="en-US" sz="1800" dirty="0" err="1">
                <a:solidFill>
                  <a:schemeClr val="tx2"/>
                </a:solidFill>
                <a:latin typeface="Tahoma" charset="0"/>
              </a:rPr>
              <a:t>removeMin</a:t>
            </a:r>
            <a:r>
              <a:rPr lang="en-US" sz="1800" dirty="0">
                <a:latin typeface="Tahoma" charset="0"/>
              </a:rPr>
              <a:t>()</a:t>
            </a:r>
            <a:br>
              <a:rPr lang="en-US" sz="1800" dirty="0">
                <a:latin typeface="Tahoma" charset="0"/>
              </a:rPr>
            </a:br>
            <a:r>
              <a:rPr lang="en-US" sz="1800" dirty="0">
                <a:latin typeface="Tahoma" charset="0"/>
              </a:rPr>
              <a:t>removes and returns the entry with smallest key</a:t>
            </a:r>
            <a:endParaRPr lang="en-US" dirty="0">
              <a:latin typeface="Tahoma" charset="0"/>
            </a:endParaRPr>
          </a:p>
        </p:txBody>
      </p:sp>
      <p:sp>
        <p:nvSpPr>
          <p:cNvPr id="9222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Additional methods</a:t>
            </a:r>
          </a:p>
          <a:p>
            <a:pPr lvl="1" eaLnBrk="1" hangingPunct="1"/>
            <a:r>
              <a:rPr lang="en-US" sz="1800">
                <a:solidFill>
                  <a:schemeClr val="tx2"/>
                </a:solidFill>
                <a:latin typeface="Tahoma" charset="0"/>
              </a:rPr>
              <a:t>min</a:t>
            </a:r>
            <a:r>
              <a:rPr lang="en-US" sz="1800">
                <a:latin typeface="Tahoma" charset="0"/>
              </a:rPr>
              <a:t>()</a:t>
            </a:r>
            <a:br>
              <a:rPr lang="en-US" sz="1800">
                <a:latin typeface="Tahoma" charset="0"/>
              </a:rPr>
            </a:br>
            <a:r>
              <a:rPr lang="en-US" sz="1800">
                <a:latin typeface="Tahoma" charset="0"/>
              </a:rPr>
              <a:t>returns, but does not remove, an entry with smallest key</a:t>
            </a:r>
          </a:p>
          <a:p>
            <a:pPr lvl="1" eaLnBrk="1" hangingPunct="1"/>
            <a:r>
              <a:rPr lang="en-US" sz="1800">
                <a:solidFill>
                  <a:schemeClr val="tx2"/>
                </a:solidFill>
                <a:latin typeface="Tahoma" charset="0"/>
              </a:rPr>
              <a:t>size</a:t>
            </a:r>
            <a:r>
              <a:rPr lang="en-US" sz="1800">
                <a:latin typeface="Tahoma" charset="0"/>
              </a:rPr>
              <a:t>(), 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isEmpty</a:t>
            </a:r>
            <a:r>
              <a:rPr lang="en-US" sz="1800">
                <a:latin typeface="Tahoma" charset="0"/>
              </a:rPr>
              <a:t>()</a:t>
            </a:r>
          </a:p>
          <a:p>
            <a:pPr eaLnBrk="1" hangingPunct="1"/>
            <a:r>
              <a:rPr lang="en-US" sz="2000">
                <a:latin typeface="Tahoma" charset="0"/>
              </a:rPr>
              <a:t>Applications:</a:t>
            </a:r>
          </a:p>
          <a:p>
            <a:pPr lvl="1" eaLnBrk="1" hangingPunct="1"/>
            <a:r>
              <a:rPr lang="en-US" sz="1800">
                <a:latin typeface="Tahoma" charset="0"/>
              </a:rPr>
              <a:t>Standby flyers</a:t>
            </a:r>
          </a:p>
          <a:p>
            <a:pPr lvl="1" eaLnBrk="1" hangingPunct="1"/>
            <a:r>
              <a:rPr lang="en-US" sz="1800">
                <a:latin typeface="Tahoma" charset="0"/>
              </a:rPr>
              <a:t>Auctions</a:t>
            </a:r>
          </a:p>
          <a:p>
            <a:pPr lvl="1" eaLnBrk="1" hangingPunct="1"/>
            <a:r>
              <a:rPr lang="en-US" sz="1800">
                <a:latin typeface="Tahoma" charset="0"/>
              </a:rPr>
              <a:t>Stock market</a:t>
            </a:r>
          </a:p>
        </p:txBody>
      </p:sp>
      <p:sp>
        <p:nvSpPr>
          <p:cNvPr id="9223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02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B08F4B7-A619-3044-8864-D2F8BD879FD9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Heaps</a:t>
            </a:r>
          </a:p>
        </p:txBody>
      </p:sp>
      <p:sp>
        <p:nvSpPr>
          <p:cNvPr id="1013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47700" y="1600200"/>
            <a:ext cx="4229100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000">
                <a:latin typeface="Tahoma" charset="0"/>
              </a:rPr>
              <a:t>A heap is a binary tree storing keys at its nodes and satisfying the following properties: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chemeClr val="tx2"/>
                </a:solidFill>
                <a:latin typeface="Tahoma" charset="0"/>
              </a:rPr>
              <a:t>Heap-Order:</a:t>
            </a:r>
            <a:r>
              <a:rPr lang="en-US" sz="2000">
                <a:latin typeface="Tahoma" charset="0"/>
              </a:rPr>
              <a:t> for every internal node v other than the root,</a:t>
            </a:r>
            <a:br>
              <a:rPr lang="en-US" sz="2000">
                <a:latin typeface="Tahoma" charset="0"/>
              </a:rPr>
            </a:br>
            <a:r>
              <a:rPr lang="en-US" sz="2000" b="1" i="1">
                <a:latin typeface="Times New Roman" charset="0"/>
              </a:rPr>
              <a:t>key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>
                <a:latin typeface="Tahoma" charset="0"/>
              </a:rPr>
              <a:t> </a:t>
            </a:r>
            <a:r>
              <a:rPr lang="en-US" sz="2000">
                <a:latin typeface="Symbol" charset="0"/>
                <a:sym typeface="Symbol" charset="0"/>
              </a:rPr>
              <a:t></a:t>
            </a:r>
            <a:r>
              <a:rPr lang="en-US" sz="2000">
                <a:latin typeface="Tahoma" charset="0"/>
              </a:rPr>
              <a:t> </a:t>
            </a:r>
            <a:r>
              <a:rPr lang="en-US" sz="2000" b="1" i="1">
                <a:latin typeface="Times New Roman" charset="0"/>
              </a:rPr>
              <a:t>key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b="1" i="1">
                <a:latin typeface="Times New Roman" charset="0"/>
              </a:rPr>
              <a:t>parent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</a:rPr>
              <a:t>))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chemeClr val="tx2"/>
                </a:solidFill>
                <a:latin typeface="Tahoma" charset="0"/>
              </a:rPr>
              <a:t>Complete Binary Tree:</a:t>
            </a:r>
            <a:r>
              <a:rPr lang="en-US" sz="2000">
                <a:latin typeface="Tahoma" charset="0"/>
              </a:rPr>
              <a:t> let </a:t>
            </a:r>
            <a:r>
              <a:rPr lang="en-US" sz="2000" b="1" i="1">
                <a:latin typeface="Times New Roman" charset="0"/>
              </a:rPr>
              <a:t>h</a:t>
            </a:r>
            <a:r>
              <a:rPr lang="en-US" sz="2000">
                <a:latin typeface="Tahoma" charset="0"/>
              </a:rPr>
              <a:t> be the height of the heap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700">
                <a:latin typeface="Tahoma" charset="0"/>
              </a:rPr>
              <a:t>for </a:t>
            </a:r>
            <a:r>
              <a:rPr lang="en-US" sz="1700" b="1" i="1">
                <a:latin typeface="Times New Roman" charset="0"/>
              </a:rPr>
              <a:t>i </a:t>
            </a:r>
            <a:r>
              <a:rPr lang="en-US" sz="1700">
                <a:latin typeface="Symbol" charset="0"/>
                <a:sym typeface="Symbol" charset="0"/>
              </a:rPr>
              <a:t>= </a:t>
            </a:r>
            <a:r>
              <a:rPr lang="en-US" sz="1700">
                <a:latin typeface="Times New Roman" charset="0"/>
              </a:rPr>
              <a:t>0, … , </a:t>
            </a:r>
            <a:r>
              <a:rPr lang="en-US" sz="1700" b="1" i="1">
                <a:latin typeface="Times New Roman" charset="0"/>
              </a:rPr>
              <a:t>h </a:t>
            </a:r>
            <a:r>
              <a:rPr lang="en-US" sz="1700">
                <a:latin typeface="Symbol" charset="0"/>
                <a:sym typeface="Symbol" charset="0"/>
              </a:rPr>
              <a:t>- </a:t>
            </a:r>
            <a:r>
              <a:rPr lang="en-US" sz="1700">
                <a:latin typeface="Times New Roman" charset="0"/>
              </a:rPr>
              <a:t>1,</a:t>
            </a:r>
            <a:r>
              <a:rPr lang="en-US" sz="1700">
                <a:latin typeface="Tahoma" charset="0"/>
              </a:rPr>
              <a:t> there are </a:t>
            </a:r>
            <a:r>
              <a:rPr lang="en-US" sz="1700">
                <a:latin typeface="Times New Roman" charset="0"/>
              </a:rPr>
              <a:t>2</a:t>
            </a:r>
            <a:r>
              <a:rPr lang="en-US" sz="1700" b="1" i="1" baseline="30000">
                <a:latin typeface="Times New Roman" charset="0"/>
              </a:rPr>
              <a:t>i</a:t>
            </a:r>
            <a:r>
              <a:rPr lang="en-US" sz="1700">
                <a:latin typeface="Tahoma" charset="0"/>
              </a:rPr>
              <a:t> nodes of depth </a:t>
            </a:r>
            <a:r>
              <a:rPr lang="en-US" sz="1700" b="1" i="1">
                <a:latin typeface="Times New Roman" charset="0"/>
              </a:rPr>
              <a:t>i</a:t>
            </a:r>
            <a:endParaRPr lang="en-US" sz="1700">
              <a:latin typeface="Tahoma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1700">
                <a:latin typeface="Tahoma" charset="0"/>
              </a:rPr>
              <a:t>at depth </a:t>
            </a:r>
            <a:r>
              <a:rPr lang="en-US" sz="1700" b="1" i="1">
                <a:latin typeface="Times New Roman" charset="0"/>
              </a:rPr>
              <a:t>h</a:t>
            </a:r>
            <a:r>
              <a:rPr lang="en-US" sz="1700">
                <a:latin typeface="Tahoma" charset="0"/>
              </a:rPr>
              <a:t> </a:t>
            </a:r>
            <a:r>
              <a:rPr lang="en-US" sz="1700">
                <a:latin typeface="Symbol" charset="0"/>
                <a:sym typeface="Symbol" charset="0"/>
              </a:rPr>
              <a:t>-</a:t>
            </a:r>
            <a:r>
              <a:rPr lang="en-US" sz="1700">
                <a:latin typeface="Times New Roman" charset="0"/>
                <a:sym typeface="Symbol" charset="0"/>
              </a:rPr>
              <a:t> 1</a:t>
            </a:r>
            <a:r>
              <a:rPr lang="en-US" sz="1700">
                <a:latin typeface="Tahoma" charset="0"/>
              </a:rPr>
              <a:t>, the internal nodes are to the left of the external nodes</a:t>
            </a:r>
          </a:p>
        </p:txBody>
      </p:sp>
      <p:sp>
        <p:nvSpPr>
          <p:cNvPr id="10246" name="Oval 7"/>
          <p:cNvSpPr>
            <a:spLocks noChangeArrowheads="1"/>
          </p:cNvSpPr>
          <p:nvPr/>
        </p:nvSpPr>
        <p:spPr bwMode="auto">
          <a:xfrm>
            <a:off x="6992938" y="3208338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20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0247" name="Oval 8"/>
          <p:cNvSpPr>
            <a:spLocks noChangeArrowheads="1"/>
          </p:cNvSpPr>
          <p:nvPr/>
        </p:nvSpPr>
        <p:spPr bwMode="auto">
          <a:xfrm>
            <a:off x="7959725" y="3817938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20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0248" name="Oval 9"/>
          <p:cNvSpPr>
            <a:spLocks noChangeArrowheads="1"/>
          </p:cNvSpPr>
          <p:nvPr/>
        </p:nvSpPr>
        <p:spPr bwMode="auto">
          <a:xfrm>
            <a:off x="5856288" y="3817938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20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0249" name="Oval 10"/>
          <p:cNvSpPr>
            <a:spLocks noChangeArrowheads="1"/>
          </p:cNvSpPr>
          <p:nvPr/>
        </p:nvSpPr>
        <p:spPr bwMode="auto">
          <a:xfrm>
            <a:off x="6557963" y="4427538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2000"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0250" name="AutoShape 16"/>
          <p:cNvCxnSpPr>
            <a:cxnSpLocks noChangeShapeType="1"/>
            <a:stCxn id="10246" idx="3"/>
            <a:endCxn id="10248" idx="7"/>
          </p:cNvCxnSpPr>
          <p:nvPr/>
        </p:nvCxnSpPr>
        <p:spPr bwMode="auto">
          <a:xfrm flipH="1">
            <a:off x="6181725" y="3543300"/>
            <a:ext cx="866775" cy="320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1" name="AutoShape 17"/>
          <p:cNvCxnSpPr>
            <a:cxnSpLocks noChangeShapeType="1"/>
            <a:stCxn id="10247" idx="1"/>
            <a:endCxn id="10246" idx="5"/>
          </p:cNvCxnSpPr>
          <p:nvPr/>
        </p:nvCxnSpPr>
        <p:spPr bwMode="auto">
          <a:xfrm flipH="1" flipV="1">
            <a:off x="7318375" y="3543300"/>
            <a:ext cx="696913" cy="320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2" name="AutoShape 22"/>
          <p:cNvCxnSpPr>
            <a:cxnSpLocks noChangeShapeType="1"/>
            <a:stCxn id="10254" idx="7"/>
            <a:endCxn id="10248" idx="3"/>
          </p:cNvCxnSpPr>
          <p:nvPr/>
        </p:nvCxnSpPr>
        <p:spPr bwMode="auto">
          <a:xfrm flipV="1">
            <a:off x="5481638" y="4152900"/>
            <a:ext cx="430212" cy="320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3" name="AutoShape 23"/>
          <p:cNvCxnSpPr>
            <a:cxnSpLocks noChangeShapeType="1"/>
            <a:stCxn id="10249" idx="1"/>
            <a:endCxn id="10248" idx="5"/>
          </p:cNvCxnSpPr>
          <p:nvPr/>
        </p:nvCxnSpPr>
        <p:spPr bwMode="auto">
          <a:xfrm flipH="1" flipV="1">
            <a:off x="6181725" y="4152900"/>
            <a:ext cx="431800" cy="320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4" name="Oval 24"/>
          <p:cNvSpPr>
            <a:spLocks noChangeArrowheads="1"/>
          </p:cNvSpPr>
          <p:nvPr/>
        </p:nvSpPr>
        <p:spPr bwMode="auto">
          <a:xfrm>
            <a:off x="5156200" y="4427538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20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0255" name="Rectangle 30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600200"/>
            <a:ext cx="3810000" cy="1447800"/>
          </a:xfrm>
          <a:noFill/>
        </p:spPr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The</a:t>
            </a:r>
            <a:r>
              <a:rPr lang="en-US" sz="2400">
                <a:solidFill>
                  <a:schemeClr val="tx2"/>
                </a:solidFill>
                <a:latin typeface="Tahoma" charset="0"/>
              </a:rPr>
              <a:t> last node</a:t>
            </a:r>
            <a:r>
              <a:rPr lang="en-US" sz="2400">
                <a:latin typeface="Tahoma" charset="0"/>
              </a:rPr>
              <a:t> of a heap is the rightmost node of maximum depth</a:t>
            </a:r>
            <a:endParaRPr lang="en-US" sz="2400">
              <a:latin typeface="Times New Roman" charset="0"/>
              <a:sym typeface="Symbol" charset="0"/>
            </a:endParaRPr>
          </a:p>
        </p:txBody>
      </p:sp>
      <p:sp>
        <p:nvSpPr>
          <p:cNvPr id="10256" name="Freeform 31"/>
          <p:cNvSpPr>
            <a:spLocks/>
          </p:cNvSpPr>
          <p:nvPr/>
        </p:nvSpPr>
        <p:spPr bwMode="auto">
          <a:xfrm>
            <a:off x="7010400" y="4686300"/>
            <a:ext cx="1247775" cy="1047750"/>
          </a:xfrm>
          <a:custGeom>
            <a:avLst/>
            <a:gdLst>
              <a:gd name="T0" fmla="*/ 786 w 786"/>
              <a:gd name="T1" fmla="*/ 660 h 660"/>
              <a:gd name="T2" fmla="*/ 618 w 786"/>
              <a:gd name="T3" fmla="*/ 198 h 660"/>
              <a:gd name="T4" fmla="*/ 0 w 786"/>
              <a:gd name="T5" fmla="*/ 0 h 660"/>
              <a:gd name="T6" fmla="*/ 0 60000 65536"/>
              <a:gd name="T7" fmla="*/ 0 60000 65536"/>
              <a:gd name="T8" fmla="*/ 0 60000 65536"/>
              <a:gd name="T9" fmla="*/ 0 w 786"/>
              <a:gd name="T10" fmla="*/ 0 h 660"/>
              <a:gd name="T11" fmla="*/ 786 w 786"/>
              <a:gd name="T12" fmla="*/ 660 h 6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6" h="660">
                <a:moveTo>
                  <a:pt x="786" y="660"/>
                </a:moveTo>
                <a:cubicBezTo>
                  <a:pt x="757" y="583"/>
                  <a:pt x="749" y="308"/>
                  <a:pt x="618" y="198"/>
                </a:cubicBezTo>
                <a:cubicBezTo>
                  <a:pt x="487" y="88"/>
                  <a:pt x="129" y="41"/>
                  <a:pt x="0" y="0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Text Box 32"/>
          <p:cNvSpPr txBox="1">
            <a:spLocks noChangeArrowheads="1"/>
          </p:cNvSpPr>
          <p:nvPr/>
        </p:nvSpPr>
        <p:spPr bwMode="auto">
          <a:xfrm>
            <a:off x="7623175" y="5692775"/>
            <a:ext cx="1206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last node</a:t>
            </a:r>
          </a:p>
        </p:txBody>
      </p:sp>
      <p:sp>
        <p:nvSpPr>
          <p:cNvPr id="10258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F8612B4-55FE-F948-A6ED-9B5A7108B948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Height of a Heap</a:t>
            </a:r>
          </a:p>
        </p:txBody>
      </p:sp>
      <p:sp>
        <p:nvSpPr>
          <p:cNvPr id="205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2057400"/>
          </a:xfrm>
        </p:spPr>
        <p:txBody>
          <a:bodyPr/>
          <a:lstStyle/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ahoma" charset="0"/>
              </a:rPr>
              <a:t>Theorem:</a:t>
            </a:r>
            <a:r>
              <a:rPr lang="en-US" sz="2000" dirty="0">
                <a:latin typeface="Tahoma" charset="0"/>
              </a:rPr>
              <a:t> A heap storing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latin typeface="Tahoma" charset="0"/>
              </a:rPr>
              <a:t>keys has height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</a:p>
          <a:p>
            <a:pPr eaLnBrk="1" hangingPunct="1"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	Proof: (we apply the complete binary tree property)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Let </a:t>
            </a:r>
            <a:r>
              <a:rPr lang="en-US" sz="1800" b="1" i="1" dirty="0">
                <a:latin typeface="Times New Roman" charset="0"/>
              </a:rPr>
              <a:t>h</a:t>
            </a:r>
            <a:r>
              <a:rPr lang="en-US" sz="1800" dirty="0">
                <a:latin typeface="Tahoma" charset="0"/>
              </a:rPr>
              <a:t> be the height of a heap storing </a:t>
            </a:r>
            <a:r>
              <a:rPr lang="en-US" sz="1800" b="1" i="1" dirty="0">
                <a:latin typeface="Times New Roman" charset="0"/>
              </a:rPr>
              <a:t>n </a:t>
            </a:r>
            <a:r>
              <a:rPr lang="en-US" sz="1800" dirty="0">
                <a:latin typeface="Tahoma" charset="0"/>
              </a:rPr>
              <a:t>keys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Since there are </a:t>
            </a:r>
            <a:r>
              <a:rPr lang="en-US" sz="1800" dirty="0">
                <a:latin typeface="Times New Roman" charset="0"/>
              </a:rPr>
              <a:t>2</a:t>
            </a:r>
            <a:r>
              <a:rPr lang="en-US" sz="1800" b="1" i="1" baseline="30000" dirty="0">
                <a:latin typeface="Times New Roman" charset="0"/>
              </a:rPr>
              <a:t>i</a:t>
            </a:r>
            <a:r>
              <a:rPr lang="en-US" sz="1800" dirty="0">
                <a:latin typeface="Tahoma" charset="0"/>
              </a:rPr>
              <a:t> keys at depth </a:t>
            </a:r>
            <a:r>
              <a:rPr lang="en-US" sz="1800" b="1" i="1" dirty="0" err="1">
                <a:latin typeface="Times New Roman" charset="0"/>
              </a:rPr>
              <a:t>i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Symbol" charset="0"/>
                <a:sym typeface="Symbol" charset="0"/>
              </a:rPr>
              <a:t>=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Times New Roman" charset="0"/>
              </a:rPr>
              <a:t>0, … , </a:t>
            </a:r>
            <a:r>
              <a:rPr lang="en-US" sz="1800" b="1" i="1" dirty="0">
                <a:latin typeface="Times New Roman" charset="0"/>
              </a:rPr>
              <a:t>h </a:t>
            </a:r>
            <a:r>
              <a:rPr lang="en-US" sz="1800" dirty="0">
                <a:latin typeface="Symbol" charset="0"/>
                <a:sym typeface="Symbol" charset="0"/>
              </a:rPr>
              <a:t>- </a:t>
            </a:r>
            <a:r>
              <a:rPr lang="en-US" sz="1800" dirty="0">
                <a:latin typeface="Times New Roman" charset="0"/>
              </a:rPr>
              <a:t>1 </a:t>
            </a:r>
            <a:r>
              <a:rPr lang="en-US" sz="1800" dirty="0">
                <a:latin typeface="Tahoma" charset="0"/>
              </a:rPr>
              <a:t>and at least one key at depth </a:t>
            </a:r>
            <a:r>
              <a:rPr lang="en-US" sz="1800" b="1" i="1" dirty="0">
                <a:latin typeface="Times New Roman" charset="0"/>
              </a:rPr>
              <a:t>h</a:t>
            </a:r>
            <a:r>
              <a:rPr lang="en-US" sz="1800" dirty="0">
                <a:latin typeface="Tahoma" charset="0"/>
              </a:rPr>
              <a:t>, we have 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Symbol" charset="0"/>
                <a:sym typeface="Symbol" charset="0"/>
              </a:rPr>
              <a:t>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Times New Roman" charset="0"/>
              </a:rPr>
              <a:t>1 </a:t>
            </a:r>
            <a:r>
              <a:rPr lang="en-US" sz="1800" dirty="0">
                <a:latin typeface="Symbol" charset="0"/>
                <a:sym typeface="Symbol" charset="0"/>
              </a:rPr>
              <a:t>+ </a:t>
            </a:r>
            <a:r>
              <a:rPr lang="en-US" sz="1800" dirty="0">
                <a:latin typeface="Times New Roman" charset="0"/>
              </a:rPr>
              <a:t>2 </a:t>
            </a:r>
            <a:r>
              <a:rPr lang="en-US" sz="1800" dirty="0">
                <a:latin typeface="Symbol" charset="0"/>
                <a:sym typeface="Symbol" charset="0"/>
              </a:rPr>
              <a:t>+</a:t>
            </a:r>
            <a:r>
              <a:rPr lang="en-US" sz="1800" dirty="0">
                <a:latin typeface="Times New Roman" charset="0"/>
              </a:rPr>
              <a:t> 4 </a:t>
            </a:r>
            <a:r>
              <a:rPr lang="en-US" sz="1800" dirty="0">
                <a:latin typeface="Symbol" charset="0"/>
                <a:sym typeface="Symbol" charset="0"/>
              </a:rPr>
              <a:t>+</a:t>
            </a:r>
            <a:r>
              <a:rPr lang="en-US" sz="1800" dirty="0">
                <a:latin typeface="Times New Roman" charset="0"/>
              </a:rPr>
              <a:t> … </a:t>
            </a:r>
            <a:r>
              <a:rPr lang="en-US" sz="1800" dirty="0">
                <a:latin typeface="Symbol" charset="0"/>
                <a:sym typeface="Symbol" charset="0"/>
              </a:rPr>
              <a:t>+</a:t>
            </a:r>
            <a:r>
              <a:rPr lang="en-US" sz="1800" dirty="0">
                <a:latin typeface="Times New Roman" charset="0"/>
              </a:rPr>
              <a:t> 2</a:t>
            </a:r>
            <a:r>
              <a:rPr lang="en-US" sz="1800" b="1" i="1" baseline="30000" dirty="0">
                <a:latin typeface="Times New Roman" charset="0"/>
              </a:rPr>
              <a:t>h</a:t>
            </a:r>
            <a:r>
              <a:rPr lang="en-US" sz="1800" baseline="30000" dirty="0">
                <a:latin typeface="Symbol" charset="0"/>
              </a:rPr>
              <a:t>-</a:t>
            </a:r>
            <a:r>
              <a:rPr lang="en-US" sz="1800" baseline="30000" dirty="0">
                <a:latin typeface="Times New Roman" charset="0"/>
              </a:rPr>
              <a:t>1 </a:t>
            </a:r>
            <a:r>
              <a:rPr lang="en-US" sz="1800" dirty="0">
                <a:latin typeface="Symbol" charset="0"/>
                <a:sym typeface="Symbol" charset="0"/>
              </a:rPr>
              <a:t> + </a:t>
            </a:r>
            <a:r>
              <a:rPr lang="en-US" sz="1800" dirty="0">
                <a:latin typeface="Times New Roman" charset="0"/>
              </a:rPr>
              <a:t>1</a:t>
            </a:r>
            <a:r>
              <a:rPr lang="en-US" sz="1800" b="1" i="1" baseline="30000" dirty="0">
                <a:latin typeface="Times New Roman" charset="0"/>
              </a:rPr>
              <a:t> 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Thus, 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Symbol" charset="0"/>
                <a:sym typeface="Symbol" charset="0"/>
              </a:rPr>
              <a:t>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Times New Roman" charset="0"/>
              </a:rPr>
              <a:t>2</a:t>
            </a:r>
            <a:r>
              <a:rPr lang="en-US" sz="1800" b="1" i="1" baseline="30000" dirty="0">
                <a:latin typeface="Times New Roman" charset="0"/>
              </a:rPr>
              <a:t>h</a:t>
            </a:r>
            <a:r>
              <a:rPr lang="en-US" sz="1800" baseline="30000" dirty="0">
                <a:latin typeface="Times New Roman" charset="0"/>
              </a:rPr>
              <a:t> </a:t>
            </a:r>
            <a:r>
              <a:rPr lang="en-US" sz="1800" dirty="0">
                <a:latin typeface="Tahoma" charset="0"/>
              </a:rPr>
              <a:t>, i.e., </a:t>
            </a:r>
            <a:r>
              <a:rPr lang="en-US" sz="1800" b="1" i="1" dirty="0">
                <a:latin typeface="Times New Roman" charset="0"/>
              </a:rPr>
              <a:t>h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Symbol" charset="0"/>
                <a:sym typeface="Symbol" charset="0"/>
              </a:rPr>
              <a:t>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Times New Roman" charset="0"/>
              </a:rPr>
              <a:t>log </a:t>
            </a:r>
            <a:r>
              <a:rPr lang="en-US" sz="1800" b="1" i="1" dirty="0">
                <a:latin typeface="Times New Roman" charset="0"/>
              </a:rPr>
              <a:t>n</a:t>
            </a:r>
            <a:endParaRPr lang="en-US" sz="1800" dirty="0">
              <a:latin typeface="Times New Roman" charset="0"/>
            </a:endParaRPr>
          </a:p>
        </p:txBody>
      </p:sp>
      <p:sp>
        <p:nvSpPr>
          <p:cNvPr id="2055" name="Line 71"/>
          <p:cNvSpPr>
            <a:spLocks noChangeShapeType="1"/>
          </p:cNvSpPr>
          <p:nvPr/>
        </p:nvSpPr>
        <p:spPr bwMode="auto">
          <a:xfrm flipH="1">
            <a:off x="2393950" y="5711825"/>
            <a:ext cx="58737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72"/>
          <p:cNvSpPr>
            <a:spLocks noChangeShapeType="1"/>
          </p:cNvSpPr>
          <p:nvPr/>
        </p:nvSpPr>
        <p:spPr bwMode="auto">
          <a:xfrm flipH="1">
            <a:off x="2393950" y="5256213"/>
            <a:ext cx="58737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73"/>
          <p:cNvSpPr>
            <a:spLocks noChangeShapeType="1"/>
          </p:cNvSpPr>
          <p:nvPr/>
        </p:nvSpPr>
        <p:spPr bwMode="auto">
          <a:xfrm flipH="1">
            <a:off x="2393950" y="4799013"/>
            <a:ext cx="58737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Line 74"/>
          <p:cNvSpPr>
            <a:spLocks noChangeShapeType="1"/>
          </p:cNvSpPr>
          <p:nvPr/>
        </p:nvSpPr>
        <p:spPr bwMode="auto">
          <a:xfrm flipH="1">
            <a:off x="2393950" y="4343400"/>
            <a:ext cx="58737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Oval 4"/>
          <p:cNvSpPr>
            <a:spLocks noChangeArrowheads="1"/>
          </p:cNvSpPr>
          <p:nvPr/>
        </p:nvSpPr>
        <p:spPr bwMode="auto">
          <a:xfrm>
            <a:off x="5643563" y="4140200"/>
            <a:ext cx="338137" cy="33813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2000">
              <a:latin typeface="Times New Roman" charset="0"/>
              <a:sym typeface="Symbol" charset="0"/>
            </a:endParaRPr>
          </a:p>
        </p:txBody>
      </p:sp>
      <p:grpSp>
        <p:nvGrpSpPr>
          <p:cNvPr id="2060" name="Group 66"/>
          <p:cNvGrpSpPr>
            <a:grpSpLocks/>
          </p:cNvGrpSpPr>
          <p:nvPr/>
        </p:nvGrpSpPr>
        <p:grpSpPr bwMode="auto">
          <a:xfrm>
            <a:off x="4467225" y="4613275"/>
            <a:ext cx="2743200" cy="338138"/>
            <a:chOff x="2139" y="2808"/>
            <a:chExt cx="1950" cy="240"/>
          </a:xfrm>
        </p:grpSpPr>
        <p:sp>
          <p:nvSpPr>
            <p:cNvPr id="2085" name="Oval 5"/>
            <p:cNvSpPr>
              <a:spLocks noChangeArrowheads="1"/>
            </p:cNvSpPr>
            <p:nvPr/>
          </p:nvSpPr>
          <p:spPr bwMode="auto">
            <a:xfrm>
              <a:off x="3849" y="2808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  <p:sp>
          <p:nvSpPr>
            <p:cNvPr id="2086" name="Oval 6"/>
            <p:cNvSpPr>
              <a:spLocks noChangeArrowheads="1"/>
            </p:cNvSpPr>
            <p:nvPr/>
          </p:nvSpPr>
          <p:spPr bwMode="auto">
            <a:xfrm>
              <a:off x="2139" y="2808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</p:grpSp>
      <p:cxnSp>
        <p:nvCxnSpPr>
          <p:cNvPr id="2061" name="AutoShape 12"/>
          <p:cNvCxnSpPr>
            <a:cxnSpLocks noChangeShapeType="1"/>
            <a:stCxn id="2059" idx="3"/>
            <a:endCxn id="2086" idx="7"/>
          </p:cNvCxnSpPr>
          <p:nvPr/>
        </p:nvCxnSpPr>
        <p:spPr bwMode="auto">
          <a:xfrm flipH="1">
            <a:off x="4756150" y="4438650"/>
            <a:ext cx="936625" cy="2143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2" name="AutoShape 13"/>
          <p:cNvCxnSpPr>
            <a:cxnSpLocks noChangeShapeType="1"/>
            <a:stCxn id="2085" idx="1"/>
            <a:endCxn id="2059" idx="5"/>
          </p:cNvCxnSpPr>
          <p:nvPr/>
        </p:nvCxnSpPr>
        <p:spPr bwMode="auto">
          <a:xfrm flipH="1" flipV="1">
            <a:off x="5932488" y="4438650"/>
            <a:ext cx="989012" cy="2143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3" name="AutoShape 14"/>
          <p:cNvCxnSpPr>
            <a:cxnSpLocks noChangeShapeType="1"/>
            <a:stCxn id="2084" idx="1"/>
            <a:endCxn id="2085" idx="5"/>
          </p:cNvCxnSpPr>
          <p:nvPr/>
        </p:nvCxnSpPr>
        <p:spPr bwMode="auto">
          <a:xfrm flipH="1" flipV="1">
            <a:off x="7161213" y="4911725"/>
            <a:ext cx="360362" cy="2143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4" name="AutoShape 15"/>
          <p:cNvCxnSpPr>
            <a:cxnSpLocks noChangeShapeType="1"/>
            <a:stCxn id="2083" idx="7"/>
            <a:endCxn id="2085" idx="3"/>
          </p:cNvCxnSpPr>
          <p:nvPr/>
        </p:nvCxnSpPr>
        <p:spPr bwMode="auto">
          <a:xfrm flipV="1">
            <a:off x="6559550" y="4911725"/>
            <a:ext cx="361950" cy="2143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5" name="AutoShape 18"/>
          <p:cNvCxnSpPr>
            <a:cxnSpLocks noChangeShapeType="1"/>
            <a:stCxn id="2082" idx="7"/>
            <a:endCxn id="2086" idx="3"/>
          </p:cNvCxnSpPr>
          <p:nvPr/>
        </p:nvCxnSpPr>
        <p:spPr bwMode="auto">
          <a:xfrm flipV="1">
            <a:off x="4154488" y="4911725"/>
            <a:ext cx="361950" cy="2143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6" name="AutoShape 19"/>
          <p:cNvCxnSpPr>
            <a:cxnSpLocks noChangeShapeType="1"/>
            <a:stCxn id="2081" idx="1"/>
            <a:endCxn id="2086" idx="5"/>
          </p:cNvCxnSpPr>
          <p:nvPr/>
        </p:nvCxnSpPr>
        <p:spPr bwMode="auto">
          <a:xfrm flipH="1" flipV="1">
            <a:off x="4756150" y="4911725"/>
            <a:ext cx="360363" cy="2143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7" name="AutoShape 24"/>
          <p:cNvCxnSpPr>
            <a:cxnSpLocks noChangeShapeType="1"/>
            <a:stCxn id="2069" idx="7"/>
            <a:endCxn id="2082" idx="3"/>
          </p:cNvCxnSpPr>
          <p:nvPr/>
        </p:nvCxnSpPr>
        <p:spPr bwMode="auto">
          <a:xfrm flipV="1">
            <a:off x="3552825" y="5384800"/>
            <a:ext cx="361950" cy="2143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068" name="Group 67"/>
          <p:cNvGrpSpPr>
            <a:grpSpLocks/>
          </p:cNvGrpSpPr>
          <p:nvPr/>
        </p:nvGrpSpPr>
        <p:grpSpPr bwMode="auto">
          <a:xfrm>
            <a:off x="3865563" y="5086350"/>
            <a:ext cx="3944937" cy="338138"/>
            <a:chOff x="1711" y="3144"/>
            <a:chExt cx="2805" cy="240"/>
          </a:xfrm>
        </p:grpSpPr>
        <p:sp>
          <p:nvSpPr>
            <p:cNvPr id="2081" name="Oval 7"/>
            <p:cNvSpPr>
              <a:spLocks noChangeArrowheads="1"/>
            </p:cNvSpPr>
            <p:nvPr/>
          </p:nvSpPr>
          <p:spPr bwMode="auto">
            <a:xfrm>
              <a:off x="2566" y="314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  <p:sp>
          <p:nvSpPr>
            <p:cNvPr id="2082" name="Oval 20"/>
            <p:cNvSpPr>
              <a:spLocks noChangeArrowheads="1"/>
            </p:cNvSpPr>
            <p:nvPr/>
          </p:nvSpPr>
          <p:spPr bwMode="auto">
            <a:xfrm>
              <a:off x="1711" y="314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  <p:sp>
          <p:nvSpPr>
            <p:cNvPr id="2083" name="Oval 27"/>
            <p:cNvSpPr>
              <a:spLocks noChangeArrowheads="1"/>
            </p:cNvSpPr>
            <p:nvPr/>
          </p:nvSpPr>
          <p:spPr bwMode="auto">
            <a:xfrm>
              <a:off x="3421" y="314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  <p:sp>
          <p:nvSpPr>
            <p:cNvPr id="2084" name="Oval 32"/>
            <p:cNvSpPr>
              <a:spLocks noChangeArrowheads="1"/>
            </p:cNvSpPr>
            <p:nvPr/>
          </p:nvSpPr>
          <p:spPr bwMode="auto">
            <a:xfrm>
              <a:off x="4276" y="314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</p:grpSp>
      <p:sp>
        <p:nvSpPr>
          <p:cNvPr id="2069" name="Oval 60"/>
          <p:cNvSpPr>
            <a:spLocks noChangeArrowheads="1"/>
          </p:cNvSpPr>
          <p:nvPr/>
        </p:nvSpPr>
        <p:spPr bwMode="auto">
          <a:xfrm>
            <a:off x="3263900" y="5559425"/>
            <a:ext cx="338138" cy="3365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2000">
              <a:latin typeface="Times New Roman" charset="0"/>
              <a:sym typeface="Symbol" charset="0"/>
            </a:endParaRPr>
          </a:p>
        </p:txBody>
      </p:sp>
      <p:sp>
        <p:nvSpPr>
          <p:cNvPr id="2070" name="Text Box 77"/>
          <p:cNvSpPr txBox="1">
            <a:spLocks noChangeArrowheads="1"/>
          </p:cNvSpPr>
          <p:nvPr/>
        </p:nvSpPr>
        <p:spPr bwMode="auto">
          <a:xfrm>
            <a:off x="2027238" y="415766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071" name="Text Box 78"/>
          <p:cNvSpPr txBox="1">
            <a:spLocks noChangeArrowheads="1"/>
          </p:cNvSpPr>
          <p:nvPr/>
        </p:nvSpPr>
        <p:spPr bwMode="auto">
          <a:xfrm>
            <a:off x="2027238" y="46180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072" name="Text Box 79"/>
          <p:cNvSpPr txBox="1">
            <a:spLocks noChangeArrowheads="1"/>
          </p:cNvSpPr>
          <p:nvPr/>
        </p:nvSpPr>
        <p:spPr bwMode="auto">
          <a:xfrm>
            <a:off x="1905000" y="5078413"/>
            <a:ext cx="542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  <a:r>
              <a:rPr lang="en-US" sz="1800" b="1" i="1" baseline="30000">
                <a:latin typeface="Times New Roman" charset="0"/>
              </a:rPr>
              <a:t>h</a:t>
            </a:r>
            <a:r>
              <a:rPr lang="en-US" sz="1800" baseline="30000">
                <a:latin typeface="Symbol" charset="0"/>
              </a:rPr>
              <a:t>-</a:t>
            </a:r>
            <a:r>
              <a:rPr lang="en-US" sz="1800" baseline="30000">
                <a:latin typeface="Times New Roman" charset="0"/>
              </a:rPr>
              <a:t>1</a:t>
            </a:r>
          </a:p>
        </p:txBody>
      </p:sp>
      <p:sp>
        <p:nvSpPr>
          <p:cNvPr id="2073" name="Text Box 80"/>
          <p:cNvSpPr txBox="1">
            <a:spLocks noChangeArrowheads="1"/>
          </p:cNvSpPr>
          <p:nvPr/>
        </p:nvSpPr>
        <p:spPr bwMode="auto">
          <a:xfrm>
            <a:off x="2027238" y="55387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074" name="Text Box 84"/>
          <p:cNvSpPr txBox="1">
            <a:spLocks noChangeArrowheads="1"/>
          </p:cNvSpPr>
          <p:nvPr/>
        </p:nvSpPr>
        <p:spPr bwMode="auto">
          <a:xfrm>
            <a:off x="1860550" y="3810000"/>
            <a:ext cx="63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keys</a:t>
            </a:r>
          </a:p>
        </p:txBody>
      </p:sp>
      <p:sp>
        <p:nvSpPr>
          <p:cNvPr id="2075" name="Text Box 87"/>
          <p:cNvSpPr txBox="1">
            <a:spLocks noChangeArrowheads="1"/>
          </p:cNvSpPr>
          <p:nvPr/>
        </p:nvSpPr>
        <p:spPr bwMode="auto">
          <a:xfrm>
            <a:off x="1298575" y="415766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0</a:t>
            </a:r>
          </a:p>
        </p:txBody>
      </p:sp>
      <p:sp>
        <p:nvSpPr>
          <p:cNvPr id="2076" name="Text Box 88"/>
          <p:cNvSpPr txBox="1">
            <a:spLocks noChangeArrowheads="1"/>
          </p:cNvSpPr>
          <p:nvPr/>
        </p:nvSpPr>
        <p:spPr bwMode="auto">
          <a:xfrm>
            <a:off x="1298575" y="46180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077" name="Text Box 89"/>
          <p:cNvSpPr txBox="1">
            <a:spLocks noChangeArrowheads="1"/>
          </p:cNvSpPr>
          <p:nvPr/>
        </p:nvSpPr>
        <p:spPr bwMode="auto">
          <a:xfrm>
            <a:off x="1173163" y="5073650"/>
            <a:ext cx="550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h</a:t>
            </a:r>
            <a:r>
              <a:rPr lang="en-US" sz="1800">
                <a:latin typeface="Symbol" charset="0"/>
              </a:rPr>
              <a:t>-</a:t>
            </a:r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078" name="Text Box 90"/>
          <p:cNvSpPr txBox="1">
            <a:spLocks noChangeArrowheads="1"/>
          </p:cNvSpPr>
          <p:nvPr/>
        </p:nvSpPr>
        <p:spPr bwMode="auto">
          <a:xfrm>
            <a:off x="1292225" y="55387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h</a:t>
            </a:r>
            <a:endParaRPr lang="en-US" sz="1800">
              <a:latin typeface="Times New Roman" charset="0"/>
            </a:endParaRPr>
          </a:p>
        </p:txBody>
      </p:sp>
      <p:sp>
        <p:nvSpPr>
          <p:cNvPr id="2079" name="Text Box 91"/>
          <p:cNvSpPr txBox="1">
            <a:spLocks noChangeArrowheads="1"/>
          </p:cNvSpPr>
          <p:nvPr/>
        </p:nvSpPr>
        <p:spPr bwMode="auto">
          <a:xfrm>
            <a:off x="1066800" y="38100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depth</a:t>
            </a:r>
          </a:p>
        </p:txBody>
      </p:sp>
      <p:graphicFrame>
        <p:nvGraphicFramePr>
          <p:cNvPr id="2050" name="Object 92"/>
          <p:cNvGraphicFramePr>
            <a:graphicFrameLocks noChangeAspect="1"/>
          </p:cNvGraphicFramePr>
          <p:nvPr/>
        </p:nvGraphicFramePr>
        <p:xfrm>
          <a:off x="7543800" y="304800"/>
          <a:ext cx="12954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Clip" r:id="rId3" imgW="1296000" imgH="2000520" progId="MS_ClipArt_Gallery.2">
                  <p:embed/>
                </p:oleObj>
              </mc:Choice>
              <mc:Fallback>
                <p:oleObj name="Clip" r:id="rId3" imgW="1296000" imgH="2000520" progId="MS_ClipArt_Gallery.2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04800"/>
                        <a:ext cx="12954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0" name="Date Placeholder 3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7EEA59D-6FAE-4441-8AA8-D8DD557FFE14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Heaps and Priority Queues</a:t>
            </a:r>
          </a:p>
        </p:txBody>
      </p:sp>
      <p:sp>
        <p:nvSpPr>
          <p:cNvPr id="1126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696200" cy="16764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We can use a heap to implement a priority queue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We store a (key, element) item at each node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We keep track of the position of the last node</a:t>
            </a:r>
          </a:p>
        </p:txBody>
      </p:sp>
      <p:sp>
        <p:nvSpPr>
          <p:cNvPr id="11270" name="Oval 4"/>
          <p:cNvSpPr>
            <a:spLocks noChangeArrowheads="1"/>
          </p:cNvSpPr>
          <p:nvPr/>
        </p:nvSpPr>
        <p:spPr bwMode="auto">
          <a:xfrm>
            <a:off x="4800600" y="39624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2000">
              <a:latin typeface="Times New Roman" charset="0"/>
              <a:sym typeface="Symbol" charset="0"/>
            </a:endParaRPr>
          </a:p>
        </p:txBody>
      </p:sp>
      <p:sp>
        <p:nvSpPr>
          <p:cNvPr id="11271" name="Oval 5"/>
          <p:cNvSpPr>
            <a:spLocks noChangeArrowheads="1"/>
          </p:cNvSpPr>
          <p:nvPr/>
        </p:nvSpPr>
        <p:spPr bwMode="auto">
          <a:xfrm>
            <a:off x="6330950" y="45720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2000">
              <a:latin typeface="Times New Roman" charset="0"/>
              <a:sym typeface="Symbol" charset="0"/>
            </a:endParaRPr>
          </a:p>
        </p:txBody>
      </p:sp>
      <p:sp>
        <p:nvSpPr>
          <p:cNvPr id="11272" name="Oval 6"/>
          <p:cNvSpPr>
            <a:spLocks noChangeArrowheads="1"/>
          </p:cNvSpPr>
          <p:nvPr/>
        </p:nvSpPr>
        <p:spPr bwMode="auto">
          <a:xfrm>
            <a:off x="3054350" y="45720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2000">
              <a:latin typeface="Times New Roman" charset="0"/>
              <a:sym typeface="Symbol" charset="0"/>
            </a:endParaRPr>
          </a:p>
        </p:txBody>
      </p:sp>
      <p:sp>
        <p:nvSpPr>
          <p:cNvPr id="11273" name="Oval 7"/>
          <p:cNvSpPr>
            <a:spLocks noChangeArrowheads="1"/>
          </p:cNvSpPr>
          <p:nvPr/>
        </p:nvSpPr>
        <p:spPr bwMode="auto">
          <a:xfrm>
            <a:off x="3756025" y="51816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2000">
              <a:latin typeface="Times New Roman" charset="0"/>
              <a:sym typeface="Symbol" charset="0"/>
            </a:endParaRPr>
          </a:p>
        </p:txBody>
      </p:sp>
      <p:cxnSp>
        <p:nvCxnSpPr>
          <p:cNvPr id="11274" name="AutoShape 12"/>
          <p:cNvCxnSpPr>
            <a:cxnSpLocks noChangeShapeType="1"/>
            <a:stCxn id="11270" idx="3"/>
            <a:endCxn id="11272" idx="7"/>
          </p:cNvCxnSpPr>
          <p:nvPr/>
        </p:nvCxnSpPr>
        <p:spPr bwMode="auto">
          <a:xfrm flipH="1">
            <a:off x="3379788" y="4297363"/>
            <a:ext cx="1476375" cy="320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5" name="AutoShape 13"/>
          <p:cNvCxnSpPr>
            <a:cxnSpLocks noChangeShapeType="1"/>
            <a:stCxn id="11271" idx="1"/>
            <a:endCxn id="11270" idx="5"/>
          </p:cNvCxnSpPr>
          <p:nvPr/>
        </p:nvCxnSpPr>
        <p:spPr bwMode="auto">
          <a:xfrm flipH="1" flipV="1">
            <a:off x="5126038" y="4297363"/>
            <a:ext cx="1260475" cy="320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6" name="AutoShape 18"/>
          <p:cNvCxnSpPr>
            <a:cxnSpLocks noChangeShapeType="1"/>
            <a:stCxn id="11278" idx="7"/>
            <a:endCxn id="11272" idx="3"/>
          </p:cNvCxnSpPr>
          <p:nvPr/>
        </p:nvCxnSpPr>
        <p:spPr bwMode="auto">
          <a:xfrm flipV="1">
            <a:off x="2679700" y="4906963"/>
            <a:ext cx="430213" cy="320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7" name="AutoShape 19"/>
          <p:cNvCxnSpPr>
            <a:cxnSpLocks noChangeShapeType="1"/>
            <a:stCxn id="11273" idx="1"/>
            <a:endCxn id="11272" idx="5"/>
          </p:cNvCxnSpPr>
          <p:nvPr/>
        </p:nvCxnSpPr>
        <p:spPr bwMode="auto">
          <a:xfrm flipH="1" flipV="1">
            <a:off x="3379788" y="4906963"/>
            <a:ext cx="431800" cy="320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8" name="Oval 20"/>
          <p:cNvSpPr>
            <a:spLocks noChangeArrowheads="1"/>
          </p:cNvSpPr>
          <p:nvPr/>
        </p:nvSpPr>
        <p:spPr bwMode="auto">
          <a:xfrm>
            <a:off x="2354263" y="51816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2000">
              <a:latin typeface="Times New Roman" charset="0"/>
              <a:sym typeface="Symbol" charset="0"/>
            </a:endParaRPr>
          </a:p>
        </p:txBody>
      </p:sp>
      <p:sp>
        <p:nvSpPr>
          <p:cNvPr id="112666" name="AutoShape 26"/>
          <p:cNvSpPr>
            <a:spLocks noChangeArrowheads="1"/>
          </p:cNvSpPr>
          <p:nvPr/>
        </p:nvSpPr>
        <p:spPr bwMode="auto">
          <a:xfrm>
            <a:off x="5457825" y="3505200"/>
            <a:ext cx="1057275" cy="417513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800">
                <a:latin typeface="Tahoma" pitchFamily="34" charset="0"/>
                <a:ea typeface="+mn-ea"/>
              </a:rPr>
              <a:t>(2, Sue)</a:t>
            </a:r>
          </a:p>
        </p:txBody>
      </p:sp>
      <p:sp>
        <p:nvSpPr>
          <p:cNvPr id="112667" name="AutoShape 27"/>
          <p:cNvSpPr>
            <a:spLocks noChangeArrowheads="1"/>
          </p:cNvSpPr>
          <p:nvPr/>
        </p:nvSpPr>
        <p:spPr bwMode="auto">
          <a:xfrm>
            <a:off x="6997700" y="4114800"/>
            <a:ext cx="1176338" cy="417513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800">
                <a:latin typeface="Tahoma" pitchFamily="34" charset="0"/>
                <a:ea typeface="+mn-ea"/>
              </a:rPr>
              <a:t>(6, Mark)</a:t>
            </a:r>
          </a:p>
        </p:txBody>
      </p:sp>
      <p:sp>
        <p:nvSpPr>
          <p:cNvPr id="112668" name="AutoShape 28"/>
          <p:cNvSpPr>
            <a:spLocks noChangeArrowheads="1"/>
          </p:cNvSpPr>
          <p:nvPr/>
        </p:nvSpPr>
        <p:spPr bwMode="auto">
          <a:xfrm>
            <a:off x="1749425" y="4114800"/>
            <a:ext cx="1004888" cy="417513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800" dirty="0">
                <a:latin typeface="Tahoma" pitchFamily="34" charset="0"/>
                <a:ea typeface="+mn-ea"/>
              </a:rPr>
              <a:t>(5, Pat)</a:t>
            </a:r>
          </a:p>
        </p:txBody>
      </p:sp>
      <p:sp>
        <p:nvSpPr>
          <p:cNvPr id="112669" name="AutoShape 29"/>
          <p:cNvSpPr>
            <a:spLocks noChangeArrowheads="1"/>
          </p:cNvSpPr>
          <p:nvPr/>
        </p:nvSpPr>
        <p:spPr bwMode="auto">
          <a:xfrm>
            <a:off x="1012825" y="4724400"/>
            <a:ext cx="1044575" cy="417513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800">
                <a:latin typeface="Tahoma" pitchFamily="34" charset="0"/>
                <a:ea typeface="+mn-ea"/>
              </a:rPr>
              <a:t>(9, Jeff)</a:t>
            </a:r>
          </a:p>
        </p:txBody>
      </p:sp>
      <p:sp>
        <p:nvSpPr>
          <p:cNvPr id="112670" name="AutoShape 30"/>
          <p:cNvSpPr>
            <a:spLocks noChangeArrowheads="1"/>
          </p:cNvSpPr>
          <p:nvPr/>
        </p:nvSpPr>
        <p:spPr bwMode="auto">
          <a:xfrm>
            <a:off x="4368800" y="4724400"/>
            <a:ext cx="1193800" cy="417513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800">
                <a:latin typeface="Tahoma" pitchFamily="34" charset="0"/>
                <a:ea typeface="+mn-ea"/>
              </a:rPr>
              <a:t>(7, Anna)</a:t>
            </a:r>
          </a:p>
        </p:txBody>
      </p:sp>
      <p:sp>
        <p:nvSpPr>
          <p:cNvPr id="11284" name="Freeform 36"/>
          <p:cNvSpPr>
            <a:spLocks/>
          </p:cNvSpPr>
          <p:nvPr/>
        </p:nvSpPr>
        <p:spPr bwMode="auto">
          <a:xfrm>
            <a:off x="6534150" y="4543425"/>
            <a:ext cx="1038225" cy="341313"/>
          </a:xfrm>
          <a:custGeom>
            <a:avLst/>
            <a:gdLst>
              <a:gd name="T0" fmla="*/ 0 w 654"/>
              <a:gd name="T1" fmla="*/ 138 h 215"/>
              <a:gd name="T2" fmla="*/ 498 w 654"/>
              <a:gd name="T3" fmla="*/ 192 h 215"/>
              <a:gd name="T4" fmla="*/ 654 w 654"/>
              <a:gd name="T5" fmla="*/ 0 h 215"/>
              <a:gd name="T6" fmla="*/ 0 60000 65536"/>
              <a:gd name="T7" fmla="*/ 0 60000 65536"/>
              <a:gd name="T8" fmla="*/ 0 60000 65536"/>
              <a:gd name="T9" fmla="*/ 0 w 654"/>
              <a:gd name="T10" fmla="*/ 0 h 215"/>
              <a:gd name="T11" fmla="*/ 654 w 654"/>
              <a:gd name="T12" fmla="*/ 215 h 2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4" h="215">
                <a:moveTo>
                  <a:pt x="0" y="138"/>
                </a:moveTo>
                <a:cubicBezTo>
                  <a:pt x="83" y="147"/>
                  <a:pt x="389" y="215"/>
                  <a:pt x="498" y="192"/>
                </a:cubicBezTo>
                <a:cubicBezTo>
                  <a:pt x="607" y="169"/>
                  <a:pt x="622" y="40"/>
                  <a:pt x="654" y="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Freeform 37"/>
          <p:cNvSpPr>
            <a:spLocks/>
          </p:cNvSpPr>
          <p:nvPr/>
        </p:nvSpPr>
        <p:spPr bwMode="auto">
          <a:xfrm flipH="1">
            <a:off x="2200275" y="4535488"/>
            <a:ext cx="1038225" cy="341312"/>
          </a:xfrm>
          <a:custGeom>
            <a:avLst/>
            <a:gdLst>
              <a:gd name="T0" fmla="*/ 0 w 654"/>
              <a:gd name="T1" fmla="*/ 138 h 215"/>
              <a:gd name="T2" fmla="*/ 498 w 654"/>
              <a:gd name="T3" fmla="*/ 192 h 215"/>
              <a:gd name="T4" fmla="*/ 654 w 654"/>
              <a:gd name="T5" fmla="*/ 0 h 215"/>
              <a:gd name="T6" fmla="*/ 0 60000 65536"/>
              <a:gd name="T7" fmla="*/ 0 60000 65536"/>
              <a:gd name="T8" fmla="*/ 0 60000 65536"/>
              <a:gd name="T9" fmla="*/ 0 w 654"/>
              <a:gd name="T10" fmla="*/ 0 h 215"/>
              <a:gd name="T11" fmla="*/ 654 w 654"/>
              <a:gd name="T12" fmla="*/ 215 h 2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4" h="215">
                <a:moveTo>
                  <a:pt x="0" y="138"/>
                </a:moveTo>
                <a:cubicBezTo>
                  <a:pt x="83" y="147"/>
                  <a:pt x="389" y="215"/>
                  <a:pt x="498" y="192"/>
                </a:cubicBezTo>
                <a:cubicBezTo>
                  <a:pt x="607" y="169"/>
                  <a:pt x="622" y="40"/>
                  <a:pt x="654" y="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Freeform 38"/>
          <p:cNvSpPr>
            <a:spLocks/>
          </p:cNvSpPr>
          <p:nvPr/>
        </p:nvSpPr>
        <p:spPr bwMode="auto">
          <a:xfrm flipH="1">
            <a:off x="1495425" y="5145088"/>
            <a:ext cx="1038225" cy="341312"/>
          </a:xfrm>
          <a:custGeom>
            <a:avLst/>
            <a:gdLst>
              <a:gd name="T0" fmla="*/ 0 w 654"/>
              <a:gd name="T1" fmla="*/ 138 h 215"/>
              <a:gd name="T2" fmla="*/ 498 w 654"/>
              <a:gd name="T3" fmla="*/ 192 h 215"/>
              <a:gd name="T4" fmla="*/ 654 w 654"/>
              <a:gd name="T5" fmla="*/ 0 h 215"/>
              <a:gd name="T6" fmla="*/ 0 60000 65536"/>
              <a:gd name="T7" fmla="*/ 0 60000 65536"/>
              <a:gd name="T8" fmla="*/ 0 60000 65536"/>
              <a:gd name="T9" fmla="*/ 0 w 654"/>
              <a:gd name="T10" fmla="*/ 0 h 215"/>
              <a:gd name="T11" fmla="*/ 654 w 654"/>
              <a:gd name="T12" fmla="*/ 215 h 2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4" h="215">
                <a:moveTo>
                  <a:pt x="0" y="138"/>
                </a:moveTo>
                <a:cubicBezTo>
                  <a:pt x="83" y="147"/>
                  <a:pt x="389" y="215"/>
                  <a:pt x="498" y="192"/>
                </a:cubicBezTo>
                <a:cubicBezTo>
                  <a:pt x="607" y="169"/>
                  <a:pt x="622" y="40"/>
                  <a:pt x="654" y="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Freeform 39"/>
          <p:cNvSpPr>
            <a:spLocks/>
          </p:cNvSpPr>
          <p:nvPr/>
        </p:nvSpPr>
        <p:spPr bwMode="auto">
          <a:xfrm>
            <a:off x="5000625" y="3924300"/>
            <a:ext cx="1038225" cy="341313"/>
          </a:xfrm>
          <a:custGeom>
            <a:avLst/>
            <a:gdLst>
              <a:gd name="T0" fmla="*/ 0 w 654"/>
              <a:gd name="T1" fmla="*/ 138 h 215"/>
              <a:gd name="T2" fmla="*/ 498 w 654"/>
              <a:gd name="T3" fmla="*/ 192 h 215"/>
              <a:gd name="T4" fmla="*/ 654 w 654"/>
              <a:gd name="T5" fmla="*/ 0 h 215"/>
              <a:gd name="T6" fmla="*/ 0 60000 65536"/>
              <a:gd name="T7" fmla="*/ 0 60000 65536"/>
              <a:gd name="T8" fmla="*/ 0 60000 65536"/>
              <a:gd name="T9" fmla="*/ 0 w 654"/>
              <a:gd name="T10" fmla="*/ 0 h 215"/>
              <a:gd name="T11" fmla="*/ 654 w 654"/>
              <a:gd name="T12" fmla="*/ 215 h 2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4" h="215">
                <a:moveTo>
                  <a:pt x="0" y="138"/>
                </a:moveTo>
                <a:cubicBezTo>
                  <a:pt x="83" y="147"/>
                  <a:pt x="389" y="215"/>
                  <a:pt x="498" y="192"/>
                </a:cubicBezTo>
                <a:cubicBezTo>
                  <a:pt x="607" y="169"/>
                  <a:pt x="622" y="40"/>
                  <a:pt x="654" y="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Freeform 40"/>
          <p:cNvSpPr>
            <a:spLocks/>
          </p:cNvSpPr>
          <p:nvPr/>
        </p:nvSpPr>
        <p:spPr bwMode="auto">
          <a:xfrm>
            <a:off x="3952875" y="5153025"/>
            <a:ext cx="1038225" cy="341313"/>
          </a:xfrm>
          <a:custGeom>
            <a:avLst/>
            <a:gdLst>
              <a:gd name="T0" fmla="*/ 0 w 654"/>
              <a:gd name="T1" fmla="*/ 138 h 215"/>
              <a:gd name="T2" fmla="*/ 498 w 654"/>
              <a:gd name="T3" fmla="*/ 192 h 215"/>
              <a:gd name="T4" fmla="*/ 654 w 654"/>
              <a:gd name="T5" fmla="*/ 0 h 215"/>
              <a:gd name="T6" fmla="*/ 0 60000 65536"/>
              <a:gd name="T7" fmla="*/ 0 60000 65536"/>
              <a:gd name="T8" fmla="*/ 0 60000 65536"/>
              <a:gd name="T9" fmla="*/ 0 w 654"/>
              <a:gd name="T10" fmla="*/ 0 h 215"/>
              <a:gd name="T11" fmla="*/ 654 w 654"/>
              <a:gd name="T12" fmla="*/ 215 h 2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4" h="215">
                <a:moveTo>
                  <a:pt x="0" y="138"/>
                </a:moveTo>
                <a:cubicBezTo>
                  <a:pt x="83" y="147"/>
                  <a:pt x="389" y="215"/>
                  <a:pt x="498" y="192"/>
                </a:cubicBezTo>
                <a:cubicBezTo>
                  <a:pt x="607" y="169"/>
                  <a:pt x="622" y="40"/>
                  <a:pt x="654" y="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Date Placeholder 2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15C7F38-0B90-5C40-89B3-BAC99B5C0B7A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50292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Insertion into a Heap</a:t>
            </a:r>
          </a:p>
        </p:txBody>
      </p:sp>
      <p:sp>
        <p:nvSpPr>
          <p:cNvPr id="1229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3886200" cy="4648200"/>
          </a:xfrm>
        </p:spPr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Method insertItem of the priority queue ADT corresponds to the insertion of a key </a:t>
            </a:r>
            <a:r>
              <a:rPr lang="en-US" sz="2400" b="1" i="1">
                <a:latin typeface="Times New Roman" charset="0"/>
              </a:rPr>
              <a:t>k</a:t>
            </a:r>
            <a:r>
              <a:rPr lang="en-US" sz="2400">
                <a:latin typeface="Tahoma" charset="0"/>
              </a:rPr>
              <a:t> to the heap</a:t>
            </a:r>
          </a:p>
          <a:p>
            <a:pPr eaLnBrk="1" hangingPunct="1"/>
            <a:r>
              <a:rPr lang="en-US" sz="2400">
                <a:latin typeface="Tahoma" charset="0"/>
              </a:rPr>
              <a:t>The insertion algorithm consists of three steps</a:t>
            </a:r>
          </a:p>
          <a:p>
            <a:pPr lvl="1" eaLnBrk="1" hangingPunct="1"/>
            <a:r>
              <a:rPr lang="en-US" sz="2000">
                <a:latin typeface="Tahoma" charset="0"/>
              </a:rPr>
              <a:t>Find the insertion node </a:t>
            </a:r>
            <a:r>
              <a:rPr lang="en-US" sz="2000" b="1" i="1">
                <a:latin typeface="Times New Roman" charset="0"/>
              </a:rPr>
              <a:t>z</a:t>
            </a:r>
            <a:r>
              <a:rPr lang="en-US" sz="2000">
                <a:latin typeface="Tahoma" charset="0"/>
              </a:rPr>
              <a:t> (the new last node)</a:t>
            </a:r>
          </a:p>
          <a:p>
            <a:pPr lvl="1" eaLnBrk="1" hangingPunct="1"/>
            <a:r>
              <a:rPr lang="en-US" sz="2000">
                <a:latin typeface="Tahoma" charset="0"/>
              </a:rPr>
              <a:t>Store </a:t>
            </a:r>
            <a:r>
              <a:rPr lang="en-US" sz="2000" b="1" i="1">
                <a:latin typeface="Times New Roman" charset="0"/>
              </a:rPr>
              <a:t>k</a:t>
            </a:r>
            <a:r>
              <a:rPr lang="en-US" sz="2000">
                <a:latin typeface="Tahoma" charset="0"/>
              </a:rPr>
              <a:t> at </a:t>
            </a:r>
            <a:r>
              <a:rPr lang="en-US" sz="2000" b="1" i="1">
                <a:latin typeface="Times New Roman" charset="0"/>
              </a:rPr>
              <a:t>z</a:t>
            </a:r>
            <a:endParaRPr lang="en-US" sz="2000">
              <a:latin typeface="Tahoma" charset="0"/>
            </a:endParaRPr>
          </a:p>
          <a:p>
            <a:pPr lvl="1" eaLnBrk="1" hangingPunct="1"/>
            <a:r>
              <a:rPr lang="en-US" sz="2000">
                <a:latin typeface="Tahoma" charset="0"/>
              </a:rPr>
              <a:t>Restore the heap-order property (discussed next)</a:t>
            </a:r>
          </a:p>
        </p:txBody>
      </p:sp>
      <p:sp>
        <p:nvSpPr>
          <p:cNvPr id="12294" name="Oval 5"/>
          <p:cNvSpPr>
            <a:spLocks noChangeArrowheads="1"/>
          </p:cNvSpPr>
          <p:nvPr/>
        </p:nvSpPr>
        <p:spPr bwMode="auto">
          <a:xfrm>
            <a:off x="6589713" y="1752600"/>
            <a:ext cx="320675" cy="3190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2295" name="Oval 6"/>
          <p:cNvSpPr>
            <a:spLocks noChangeArrowheads="1"/>
          </p:cNvSpPr>
          <p:nvPr/>
        </p:nvSpPr>
        <p:spPr bwMode="auto">
          <a:xfrm>
            <a:off x="7400925" y="2263775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2296" name="Oval 7"/>
          <p:cNvSpPr>
            <a:spLocks noChangeArrowheads="1"/>
          </p:cNvSpPr>
          <p:nvPr/>
        </p:nvSpPr>
        <p:spPr bwMode="auto">
          <a:xfrm>
            <a:off x="5637213" y="22637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2297" name="Oval 8"/>
          <p:cNvSpPr>
            <a:spLocks noChangeArrowheads="1"/>
          </p:cNvSpPr>
          <p:nvPr/>
        </p:nvSpPr>
        <p:spPr bwMode="auto">
          <a:xfrm>
            <a:off x="6224588" y="2774950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12298" name="Rectangle 11"/>
          <p:cNvSpPr>
            <a:spLocks noChangeAspect="1" noChangeArrowheads="1"/>
          </p:cNvSpPr>
          <p:nvPr/>
        </p:nvSpPr>
        <p:spPr bwMode="auto">
          <a:xfrm>
            <a:off x="7151688" y="2774950"/>
            <a:ext cx="230187" cy="231775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2299" name="AutoShape 13"/>
          <p:cNvCxnSpPr>
            <a:cxnSpLocks noChangeShapeType="1"/>
            <a:stCxn id="12294" idx="3"/>
            <a:endCxn id="12296" idx="7"/>
          </p:cNvCxnSpPr>
          <p:nvPr/>
        </p:nvCxnSpPr>
        <p:spPr bwMode="auto">
          <a:xfrm flipH="1">
            <a:off x="5910263" y="2033588"/>
            <a:ext cx="727075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0" name="AutoShape 14"/>
          <p:cNvCxnSpPr>
            <a:cxnSpLocks noChangeShapeType="1"/>
            <a:stCxn id="12295" idx="1"/>
            <a:endCxn id="12294" idx="5"/>
          </p:cNvCxnSpPr>
          <p:nvPr/>
        </p:nvCxnSpPr>
        <p:spPr bwMode="auto">
          <a:xfrm flipH="1" flipV="1">
            <a:off x="6862763" y="2033588"/>
            <a:ext cx="584200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1" name="AutoShape 16"/>
          <p:cNvCxnSpPr>
            <a:cxnSpLocks noChangeShapeType="1"/>
            <a:stCxn id="12298" idx="0"/>
            <a:endCxn id="12295" idx="3"/>
          </p:cNvCxnSpPr>
          <p:nvPr/>
        </p:nvCxnSpPr>
        <p:spPr bwMode="auto">
          <a:xfrm flipV="1">
            <a:off x="7267575" y="2544763"/>
            <a:ext cx="179388" cy="2222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2" name="AutoShape 19"/>
          <p:cNvCxnSpPr>
            <a:cxnSpLocks noChangeShapeType="1"/>
            <a:stCxn id="12304" idx="7"/>
            <a:endCxn id="12296" idx="3"/>
          </p:cNvCxnSpPr>
          <p:nvPr/>
        </p:nvCxnSpPr>
        <p:spPr bwMode="auto">
          <a:xfrm flipV="1">
            <a:off x="5322888" y="2544763"/>
            <a:ext cx="360362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3" name="AutoShape 20"/>
          <p:cNvCxnSpPr>
            <a:cxnSpLocks noChangeShapeType="1"/>
            <a:stCxn id="12297" idx="1"/>
            <a:endCxn id="12296" idx="5"/>
          </p:cNvCxnSpPr>
          <p:nvPr/>
        </p:nvCxnSpPr>
        <p:spPr bwMode="auto">
          <a:xfrm flipH="1" flipV="1">
            <a:off x="5910263" y="2544763"/>
            <a:ext cx="361950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4" name="Oval 21"/>
          <p:cNvSpPr>
            <a:spLocks noChangeArrowheads="1"/>
          </p:cNvSpPr>
          <p:nvPr/>
        </p:nvSpPr>
        <p:spPr bwMode="auto">
          <a:xfrm>
            <a:off x="5049838" y="2774950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2305" name="Freeform 26"/>
          <p:cNvSpPr>
            <a:spLocks/>
          </p:cNvSpPr>
          <p:nvPr/>
        </p:nvSpPr>
        <p:spPr bwMode="auto">
          <a:xfrm>
            <a:off x="7277100" y="3048000"/>
            <a:ext cx="600075" cy="457200"/>
          </a:xfrm>
          <a:custGeom>
            <a:avLst/>
            <a:gdLst>
              <a:gd name="T0" fmla="*/ 378 w 378"/>
              <a:gd name="T1" fmla="*/ 288 h 288"/>
              <a:gd name="T2" fmla="*/ 306 w 378"/>
              <a:gd name="T3" fmla="*/ 192 h 288"/>
              <a:gd name="T4" fmla="*/ 96 w 378"/>
              <a:gd name="T5" fmla="*/ 186 h 288"/>
              <a:gd name="T6" fmla="*/ 0 w 378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378"/>
              <a:gd name="T13" fmla="*/ 0 h 288"/>
              <a:gd name="T14" fmla="*/ 378 w 378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" h="288">
                <a:moveTo>
                  <a:pt x="378" y="288"/>
                </a:moveTo>
                <a:cubicBezTo>
                  <a:pt x="366" y="272"/>
                  <a:pt x="353" y="209"/>
                  <a:pt x="306" y="192"/>
                </a:cubicBezTo>
                <a:cubicBezTo>
                  <a:pt x="259" y="175"/>
                  <a:pt x="147" y="218"/>
                  <a:pt x="96" y="186"/>
                </a:cubicBezTo>
                <a:cubicBezTo>
                  <a:pt x="45" y="154"/>
                  <a:pt x="20" y="39"/>
                  <a:pt x="0" y="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Text Box 27"/>
          <p:cNvSpPr txBox="1">
            <a:spLocks noChangeArrowheads="1"/>
          </p:cNvSpPr>
          <p:nvPr/>
        </p:nvSpPr>
        <p:spPr bwMode="auto">
          <a:xfrm>
            <a:off x="6985000" y="3429000"/>
            <a:ext cx="177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insertion node</a:t>
            </a:r>
          </a:p>
        </p:txBody>
      </p:sp>
      <p:sp>
        <p:nvSpPr>
          <p:cNvPr id="12307" name="Oval 30"/>
          <p:cNvSpPr>
            <a:spLocks noChangeArrowheads="1"/>
          </p:cNvSpPr>
          <p:nvPr/>
        </p:nvSpPr>
        <p:spPr bwMode="auto">
          <a:xfrm>
            <a:off x="6589713" y="3962400"/>
            <a:ext cx="320675" cy="3190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2308" name="Oval 31"/>
          <p:cNvSpPr>
            <a:spLocks noChangeArrowheads="1"/>
          </p:cNvSpPr>
          <p:nvPr/>
        </p:nvSpPr>
        <p:spPr bwMode="auto">
          <a:xfrm>
            <a:off x="8001000" y="4473575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2309" name="Oval 32"/>
          <p:cNvSpPr>
            <a:spLocks noChangeArrowheads="1"/>
          </p:cNvSpPr>
          <p:nvPr/>
        </p:nvSpPr>
        <p:spPr bwMode="auto">
          <a:xfrm>
            <a:off x="5637213" y="44735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2310" name="Oval 33"/>
          <p:cNvSpPr>
            <a:spLocks noChangeArrowheads="1"/>
          </p:cNvSpPr>
          <p:nvPr/>
        </p:nvSpPr>
        <p:spPr bwMode="auto">
          <a:xfrm>
            <a:off x="6224588" y="4968875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2311" name="AutoShape 38"/>
          <p:cNvCxnSpPr>
            <a:cxnSpLocks noChangeShapeType="1"/>
            <a:stCxn id="12307" idx="3"/>
            <a:endCxn id="12309" idx="7"/>
          </p:cNvCxnSpPr>
          <p:nvPr/>
        </p:nvCxnSpPr>
        <p:spPr bwMode="auto">
          <a:xfrm flipH="1">
            <a:off x="5910263" y="4243388"/>
            <a:ext cx="727075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2" name="AutoShape 39"/>
          <p:cNvCxnSpPr>
            <a:cxnSpLocks noChangeShapeType="1"/>
            <a:stCxn id="12308" idx="1"/>
            <a:endCxn id="12307" idx="5"/>
          </p:cNvCxnSpPr>
          <p:nvPr/>
        </p:nvCxnSpPr>
        <p:spPr bwMode="auto">
          <a:xfrm flipH="1" flipV="1">
            <a:off x="6862763" y="4244975"/>
            <a:ext cx="1184275" cy="266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3" name="AutoShape 41"/>
          <p:cNvCxnSpPr>
            <a:cxnSpLocks noChangeShapeType="1"/>
            <a:stCxn id="12317" idx="7"/>
            <a:endCxn id="12308" idx="3"/>
          </p:cNvCxnSpPr>
          <p:nvPr/>
        </p:nvCxnSpPr>
        <p:spPr bwMode="auto">
          <a:xfrm flipV="1">
            <a:off x="7780338" y="4756150"/>
            <a:ext cx="266700" cy="2413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4" name="AutoShape 44"/>
          <p:cNvCxnSpPr>
            <a:cxnSpLocks noChangeShapeType="1"/>
            <a:stCxn id="12316" idx="7"/>
            <a:endCxn id="12309" idx="3"/>
          </p:cNvCxnSpPr>
          <p:nvPr/>
        </p:nvCxnSpPr>
        <p:spPr bwMode="auto">
          <a:xfrm flipV="1">
            <a:off x="5322888" y="4756150"/>
            <a:ext cx="360362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5" name="AutoShape 45"/>
          <p:cNvCxnSpPr>
            <a:cxnSpLocks noChangeShapeType="1"/>
            <a:stCxn id="12310" idx="1"/>
            <a:endCxn id="12309" idx="5"/>
          </p:cNvCxnSpPr>
          <p:nvPr/>
        </p:nvCxnSpPr>
        <p:spPr bwMode="auto">
          <a:xfrm flipH="1" flipV="1">
            <a:off x="5910263" y="4756150"/>
            <a:ext cx="36195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16" name="Oval 46"/>
          <p:cNvSpPr>
            <a:spLocks noChangeArrowheads="1"/>
          </p:cNvSpPr>
          <p:nvPr/>
        </p:nvSpPr>
        <p:spPr bwMode="auto">
          <a:xfrm>
            <a:off x="5049838" y="49688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2317" name="Oval 51"/>
          <p:cNvSpPr>
            <a:spLocks noChangeArrowheads="1"/>
          </p:cNvSpPr>
          <p:nvPr/>
        </p:nvSpPr>
        <p:spPr bwMode="auto">
          <a:xfrm>
            <a:off x="7507288" y="4968875"/>
            <a:ext cx="320675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2318" name="Text Box 57"/>
          <p:cNvSpPr txBox="1">
            <a:spLocks noChangeArrowheads="1"/>
          </p:cNvSpPr>
          <p:nvPr/>
        </p:nvSpPr>
        <p:spPr bwMode="auto">
          <a:xfrm>
            <a:off x="6935788" y="2327275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z</a:t>
            </a:r>
          </a:p>
        </p:txBody>
      </p:sp>
      <p:sp>
        <p:nvSpPr>
          <p:cNvPr id="12319" name="Text Box 58"/>
          <p:cNvSpPr txBox="1">
            <a:spLocks noChangeArrowheads="1"/>
          </p:cNvSpPr>
          <p:nvPr/>
        </p:nvSpPr>
        <p:spPr bwMode="auto">
          <a:xfrm>
            <a:off x="7240588" y="4724400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z</a:t>
            </a:r>
          </a:p>
        </p:txBody>
      </p:sp>
      <p:sp>
        <p:nvSpPr>
          <p:cNvPr id="12320" name="Date Placeholder 3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5EF0A6D-586C-3540-AE58-109209DC0787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>
                <a:latin typeface="Tahoma" charset="0"/>
              </a:rPr>
              <a:t>Upheap</a:t>
            </a:r>
            <a:r>
              <a:rPr lang="en-US" dirty="0">
                <a:latin typeface="Tahoma" charset="0"/>
              </a:rPr>
              <a:t> (aka </a:t>
            </a:r>
            <a:r>
              <a:rPr lang="en-US" dirty="0" err="1">
                <a:latin typeface="Tahoma" charset="0"/>
              </a:rPr>
              <a:t>Heapify</a:t>
            </a:r>
            <a:r>
              <a:rPr lang="en-US" dirty="0">
                <a:latin typeface="Tahoma" charset="0"/>
              </a:rPr>
              <a:t>)</a:t>
            </a:r>
          </a:p>
        </p:txBody>
      </p:sp>
      <p:sp>
        <p:nvSpPr>
          <p:cNvPr id="1331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2438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After the insertion of a new key </a:t>
            </a:r>
            <a:r>
              <a:rPr lang="en-US" sz="2000" b="1" i="1" dirty="0">
                <a:latin typeface="Times New Roman" charset="0"/>
              </a:rPr>
              <a:t>k,</a:t>
            </a:r>
            <a:endParaRPr lang="en-US" sz="2000" dirty="0">
              <a:latin typeface="Tahoma" charset="0"/>
            </a:endParaRPr>
          </a:p>
          <a:p>
            <a:pPr lvl="1" eaLnBrk="1" hangingPunct="1"/>
            <a:r>
              <a:rPr lang="en-US" sz="1600" dirty="0">
                <a:latin typeface="Tahoma" charset="0"/>
              </a:rPr>
              <a:t>the heap-order property may be violated</a:t>
            </a:r>
          </a:p>
          <a:p>
            <a:pPr eaLnBrk="1" hangingPunct="1"/>
            <a:r>
              <a:rPr lang="en-US" sz="2000" dirty="0" err="1">
                <a:latin typeface="Tahoma" charset="0"/>
              </a:rPr>
              <a:t>Upheap</a:t>
            </a:r>
            <a:r>
              <a:rPr lang="en-US" sz="2000" dirty="0">
                <a:latin typeface="Tahoma" charset="0"/>
              </a:rPr>
              <a:t>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swapping </a:t>
            </a:r>
            <a:r>
              <a:rPr lang="en-US" sz="1600" b="1" i="1" dirty="0">
                <a:latin typeface="Times New Roman" charset="0"/>
              </a:rPr>
              <a:t>k</a:t>
            </a:r>
            <a:r>
              <a:rPr lang="en-US" sz="1600" dirty="0">
                <a:latin typeface="Tahoma" charset="0"/>
              </a:rPr>
              <a:t> along an upward path from the insertion node</a:t>
            </a:r>
          </a:p>
          <a:p>
            <a:pPr eaLnBrk="1" hangingPunct="1"/>
            <a:r>
              <a:rPr lang="en-US" sz="2000" dirty="0" err="1">
                <a:latin typeface="Tahoma" charset="0"/>
              </a:rPr>
              <a:t>Upheap</a:t>
            </a:r>
            <a:r>
              <a:rPr lang="en-US" sz="2000" dirty="0">
                <a:latin typeface="Tahoma" charset="0"/>
              </a:rPr>
              <a:t> terminates when the key </a:t>
            </a:r>
            <a:r>
              <a:rPr lang="en-US" sz="2000" b="1" i="1" dirty="0">
                <a:latin typeface="Times New Roman" charset="0"/>
              </a:rPr>
              <a:t>k</a:t>
            </a:r>
            <a:r>
              <a:rPr lang="en-US" sz="2000" dirty="0">
                <a:latin typeface="Tahoma" charset="0"/>
              </a:rPr>
              <a:t> reaches the root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 or a node whose parent has a key smaller than or equal to </a:t>
            </a:r>
            <a:r>
              <a:rPr lang="en-US" sz="1600" b="1" i="1" dirty="0">
                <a:latin typeface="Times New Roman" charset="0"/>
              </a:rPr>
              <a:t>k</a:t>
            </a:r>
            <a:r>
              <a:rPr lang="en-US" sz="1600" dirty="0">
                <a:latin typeface="Tahoma" charset="0"/>
              </a:rPr>
              <a:t> 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Since a heap has height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  <a:endParaRPr lang="en-US" sz="2000" dirty="0">
              <a:latin typeface="Tahoma" charset="0"/>
            </a:endParaRPr>
          </a:p>
          <a:p>
            <a:pPr lvl="1" eaLnBrk="1" hangingPunct="1"/>
            <a:r>
              <a:rPr lang="en-US" sz="1600" dirty="0">
                <a:latin typeface="Tahoma" charset="0"/>
              </a:rPr>
              <a:t> </a:t>
            </a:r>
            <a:r>
              <a:rPr lang="en-US" sz="1600" dirty="0" err="1">
                <a:latin typeface="Tahoma" charset="0"/>
              </a:rPr>
              <a:t>upheap</a:t>
            </a:r>
            <a:r>
              <a:rPr lang="en-US" sz="1600" dirty="0">
                <a:latin typeface="Tahoma" charset="0"/>
              </a:rPr>
              <a:t> runs in </a:t>
            </a:r>
            <a:r>
              <a:rPr lang="en-US" sz="1600" b="1" i="1" dirty="0">
                <a:latin typeface="Times New Roman" charset="0"/>
              </a:rPr>
              <a:t>O</a:t>
            </a:r>
            <a:r>
              <a:rPr lang="en-US" sz="1600" dirty="0">
                <a:latin typeface="Times New Roman" charset="0"/>
              </a:rPr>
              <a:t>(log </a:t>
            </a:r>
            <a:r>
              <a:rPr lang="en-US" sz="1600" b="1" i="1" dirty="0">
                <a:latin typeface="Times New Roman" charset="0"/>
              </a:rPr>
              <a:t>n</a:t>
            </a:r>
            <a:r>
              <a:rPr lang="en-US" sz="1600" dirty="0">
                <a:latin typeface="Times New Roman" charset="0"/>
              </a:rPr>
              <a:t>)</a:t>
            </a:r>
            <a:r>
              <a:rPr lang="en-US" sz="1600" dirty="0">
                <a:latin typeface="Tahoma" charset="0"/>
              </a:rPr>
              <a:t> time</a:t>
            </a:r>
          </a:p>
        </p:txBody>
      </p:sp>
      <p:sp>
        <p:nvSpPr>
          <p:cNvPr id="13318" name="Oval 4"/>
          <p:cNvSpPr>
            <a:spLocks noChangeArrowheads="1"/>
          </p:cNvSpPr>
          <p:nvPr/>
        </p:nvSpPr>
        <p:spPr bwMode="auto">
          <a:xfrm>
            <a:off x="2508250" y="4359275"/>
            <a:ext cx="320675" cy="3190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3319" name="Oval 5"/>
          <p:cNvSpPr>
            <a:spLocks noChangeArrowheads="1"/>
          </p:cNvSpPr>
          <p:nvPr/>
        </p:nvSpPr>
        <p:spPr bwMode="auto">
          <a:xfrm>
            <a:off x="3919538" y="4870450"/>
            <a:ext cx="319087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3320" name="Oval 6"/>
          <p:cNvSpPr>
            <a:spLocks noChangeArrowheads="1"/>
          </p:cNvSpPr>
          <p:nvPr/>
        </p:nvSpPr>
        <p:spPr bwMode="auto">
          <a:xfrm>
            <a:off x="1555750" y="4870450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3321" name="Oval 7"/>
          <p:cNvSpPr>
            <a:spLocks noChangeArrowheads="1"/>
          </p:cNvSpPr>
          <p:nvPr/>
        </p:nvSpPr>
        <p:spPr bwMode="auto">
          <a:xfrm>
            <a:off x="2143125" y="5365750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3322" name="AutoShape 11"/>
          <p:cNvCxnSpPr>
            <a:cxnSpLocks noChangeShapeType="1"/>
            <a:stCxn id="13318" idx="3"/>
            <a:endCxn id="13320" idx="7"/>
          </p:cNvCxnSpPr>
          <p:nvPr/>
        </p:nvCxnSpPr>
        <p:spPr bwMode="auto">
          <a:xfrm flipH="1">
            <a:off x="1828800" y="4640263"/>
            <a:ext cx="727075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3" name="AutoShape 12"/>
          <p:cNvCxnSpPr>
            <a:cxnSpLocks noChangeShapeType="1"/>
            <a:stCxn id="13319" idx="1"/>
            <a:endCxn id="13318" idx="5"/>
          </p:cNvCxnSpPr>
          <p:nvPr/>
        </p:nvCxnSpPr>
        <p:spPr bwMode="auto">
          <a:xfrm flipH="1" flipV="1">
            <a:off x="2781300" y="4641850"/>
            <a:ext cx="1184275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4" name="AutoShape 14"/>
          <p:cNvCxnSpPr>
            <a:cxnSpLocks noChangeShapeType="1"/>
            <a:stCxn id="13328" idx="7"/>
            <a:endCxn id="13319" idx="3"/>
          </p:cNvCxnSpPr>
          <p:nvPr/>
        </p:nvCxnSpPr>
        <p:spPr bwMode="auto">
          <a:xfrm flipV="1">
            <a:off x="3698875" y="5162550"/>
            <a:ext cx="266700" cy="2317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5" name="AutoShape 17"/>
          <p:cNvCxnSpPr>
            <a:cxnSpLocks noChangeShapeType="1"/>
            <a:stCxn id="13327" idx="7"/>
            <a:endCxn id="13320" idx="3"/>
          </p:cNvCxnSpPr>
          <p:nvPr/>
        </p:nvCxnSpPr>
        <p:spPr bwMode="auto">
          <a:xfrm flipV="1">
            <a:off x="1241425" y="5153025"/>
            <a:ext cx="360363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6" name="AutoShape 18"/>
          <p:cNvCxnSpPr>
            <a:cxnSpLocks noChangeShapeType="1"/>
            <a:stCxn id="13321" idx="1"/>
            <a:endCxn id="13320" idx="5"/>
          </p:cNvCxnSpPr>
          <p:nvPr/>
        </p:nvCxnSpPr>
        <p:spPr bwMode="auto">
          <a:xfrm flipH="1" flipV="1">
            <a:off x="1828800" y="5153025"/>
            <a:ext cx="36195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7" name="Oval 19"/>
          <p:cNvSpPr>
            <a:spLocks noChangeArrowheads="1"/>
          </p:cNvSpPr>
          <p:nvPr/>
        </p:nvSpPr>
        <p:spPr bwMode="auto">
          <a:xfrm>
            <a:off x="968375" y="5365750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3328" name="Oval 24"/>
          <p:cNvSpPr>
            <a:spLocks noChangeArrowheads="1"/>
          </p:cNvSpPr>
          <p:nvPr/>
        </p:nvSpPr>
        <p:spPr bwMode="auto">
          <a:xfrm>
            <a:off x="3425825" y="5365750"/>
            <a:ext cx="320675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3329" name="Text Box 29"/>
          <p:cNvSpPr txBox="1">
            <a:spLocks noChangeArrowheads="1"/>
          </p:cNvSpPr>
          <p:nvPr/>
        </p:nvSpPr>
        <p:spPr bwMode="auto">
          <a:xfrm>
            <a:off x="3159125" y="5121275"/>
            <a:ext cx="30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z</a:t>
            </a:r>
          </a:p>
        </p:txBody>
      </p:sp>
      <p:sp>
        <p:nvSpPr>
          <p:cNvPr id="13330" name="Oval 30"/>
          <p:cNvSpPr>
            <a:spLocks noChangeArrowheads="1"/>
          </p:cNvSpPr>
          <p:nvPr/>
        </p:nvSpPr>
        <p:spPr bwMode="auto">
          <a:xfrm>
            <a:off x="6705600" y="4359275"/>
            <a:ext cx="320675" cy="319088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3331" name="Oval 31"/>
          <p:cNvSpPr>
            <a:spLocks noChangeArrowheads="1"/>
          </p:cNvSpPr>
          <p:nvPr/>
        </p:nvSpPr>
        <p:spPr bwMode="auto">
          <a:xfrm>
            <a:off x="8116888" y="4870450"/>
            <a:ext cx="319087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3332" name="Oval 32"/>
          <p:cNvSpPr>
            <a:spLocks noChangeArrowheads="1"/>
          </p:cNvSpPr>
          <p:nvPr/>
        </p:nvSpPr>
        <p:spPr bwMode="auto">
          <a:xfrm>
            <a:off x="5753100" y="4870450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3333" name="Oval 33"/>
          <p:cNvSpPr>
            <a:spLocks noChangeArrowheads="1"/>
          </p:cNvSpPr>
          <p:nvPr/>
        </p:nvSpPr>
        <p:spPr bwMode="auto">
          <a:xfrm>
            <a:off x="6340475" y="5365750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3334" name="AutoShape 37"/>
          <p:cNvCxnSpPr>
            <a:cxnSpLocks noChangeShapeType="1"/>
            <a:stCxn id="13330" idx="3"/>
            <a:endCxn id="13332" idx="7"/>
          </p:cNvCxnSpPr>
          <p:nvPr/>
        </p:nvCxnSpPr>
        <p:spPr bwMode="auto">
          <a:xfrm flipH="1">
            <a:off x="6026150" y="4651375"/>
            <a:ext cx="727075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5" name="AutoShape 38"/>
          <p:cNvCxnSpPr>
            <a:cxnSpLocks noChangeShapeType="1"/>
            <a:stCxn id="13331" idx="1"/>
            <a:endCxn id="13330" idx="5"/>
          </p:cNvCxnSpPr>
          <p:nvPr/>
        </p:nvCxnSpPr>
        <p:spPr bwMode="auto">
          <a:xfrm flipH="1" flipV="1">
            <a:off x="6978650" y="4651375"/>
            <a:ext cx="1184275" cy="2476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6" name="AutoShape 40"/>
          <p:cNvCxnSpPr>
            <a:cxnSpLocks noChangeShapeType="1"/>
            <a:stCxn id="13340" idx="7"/>
            <a:endCxn id="13331" idx="3"/>
          </p:cNvCxnSpPr>
          <p:nvPr/>
        </p:nvCxnSpPr>
        <p:spPr bwMode="auto">
          <a:xfrm flipV="1">
            <a:off x="7896225" y="5162550"/>
            <a:ext cx="266700" cy="2317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7" name="AutoShape 43"/>
          <p:cNvCxnSpPr>
            <a:cxnSpLocks noChangeShapeType="1"/>
            <a:stCxn id="13339" idx="7"/>
            <a:endCxn id="13332" idx="3"/>
          </p:cNvCxnSpPr>
          <p:nvPr/>
        </p:nvCxnSpPr>
        <p:spPr bwMode="auto">
          <a:xfrm flipV="1">
            <a:off x="5438775" y="5153025"/>
            <a:ext cx="360363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8" name="AutoShape 44"/>
          <p:cNvCxnSpPr>
            <a:cxnSpLocks noChangeShapeType="1"/>
            <a:stCxn id="13333" idx="1"/>
            <a:endCxn id="13332" idx="5"/>
          </p:cNvCxnSpPr>
          <p:nvPr/>
        </p:nvCxnSpPr>
        <p:spPr bwMode="auto">
          <a:xfrm flipH="1" flipV="1">
            <a:off x="6026150" y="5153025"/>
            <a:ext cx="36195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9" name="Oval 45"/>
          <p:cNvSpPr>
            <a:spLocks noChangeArrowheads="1"/>
          </p:cNvSpPr>
          <p:nvPr/>
        </p:nvSpPr>
        <p:spPr bwMode="auto">
          <a:xfrm>
            <a:off x="5165725" y="5365750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3340" name="Oval 50"/>
          <p:cNvSpPr>
            <a:spLocks noChangeArrowheads="1"/>
          </p:cNvSpPr>
          <p:nvPr/>
        </p:nvSpPr>
        <p:spPr bwMode="auto">
          <a:xfrm>
            <a:off x="7623175" y="5365750"/>
            <a:ext cx="320675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3341" name="Text Box 55"/>
          <p:cNvSpPr txBox="1">
            <a:spLocks noChangeArrowheads="1"/>
          </p:cNvSpPr>
          <p:nvPr/>
        </p:nvSpPr>
        <p:spPr bwMode="auto">
          <a:xfrm>
            <a:off x="7356475" y="5121275"/>
            <a:ext cx="30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z</a:t>
            </a:r>
          </a:p>
        </p:txBody>
      </p:sp>
      <p:cxnSp>
        <p:nvCxnSpPr>
          <p:cNvPr id="13342" name="AutoShape 58"/>
          <p:cNvCxnSpPr>
            <a:cxnSpLocks noChangeShapeType="1"/>
            <a:stCxn id="13331" idx="0"/>
            <a:endCxn id="13330" idx="7"/>
          </p:cNvCxnSpPr>
          <p:nvPr/>
        </p:nvCxnSpPr>
        <p:spPr bwMode="auto">
          <a:xfrm rot="5400000" flipH="1">
            <a:off x="7395369" y="3969544"/>
            <a:ext cx="465137" cy="1298575"/>
          </a:xfrm>
          <a:prstGeom prst="curvedConnector3">
            <a:avLst>
              <a:gd name="adj1" fmla="val 125597"/>
            </a:avLst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3" name="AutoShape 59"/>
          <p:cNvCxnSpPr>
            <a:cxnSpLocks noChangeShapeType="1"/>
            <a:stCxn id="13331" idx="2"/>
            <a:endCxn id="13340" idx="1"/>
          </p:cNvCxnSpPr>
          <p:nvPr/>
        </p:nvCxnSpPr>
        <p:spPr bwMode="auto">
          <a:xfrm rot="10800000" flipV="1">
            <a:off x="7670800" y="5030788"/>
            <a:ext cx="427038" cy="363537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4" name="AutoShape 60"/>
          <p:cNvCxnSpPr>
            <a:cxnSpLocks noChangeShapeType="1"/>
            <a:stCxn id="13319" idx="2"/>
            <a:endCxn id="13328" idx="0"/>
          </p:cNvCxnSpPr>
          <p:nvPr/>
        </p:nvCxnSpPr>
        <p:spPr bwMode="auto">
          <a:xfrm rot="10800000" flipV="1">
            <a:off x="3586163" y="5030788"/>
            <a:ext cx="314325" cy="315912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5" name="Date Placeholder 3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2CFF4A9-D6CE-F44A-B392-C6F40B9F64CA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Tahoma" charset="0"/>
              </a:rPr>
              <a:t>Removal from a Heap</a:t>
            </a:r>
          </a:p>
        </p:txBody>
      </p:sp>
      <p:sp>
        <p:nvSpPr>
          <p:cNvPr id="1434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3886200" cy="4572000"/>
          </a:xfrm>
        </p:spPr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Method removeMin of the priority queue ADT corresponds to the removal of the root key from the heap</a:t>
            </a:r>
          </a:p>
          <a:p>
            <a:pPr eaLnBrk="1" hangingPunct="1"/>
            <a:r>
              <a:rPr lang="en-US" sz="2400">
                <a:latin typeface="Tahoma" charset="0"/>
              </a:rPr>
              <a:t>The removal algorithm consists of three steps</a:t>
            </a:r>
          </a:p>
          <a:p>
            <a:pPr lvl="1" eaLnBrk="1" hangingPunct="1"/>
            <a:r>
              <a:rPr lang="en-US" sz="2000">
                <a:latin typeface="Tahoma" charset="0"/>
              </a:rPr>
              <a:t>Replace the root key with the key of the last node </a:t>
            </a:r>
            <a:r>
              <a:rPr lang="en-US" sz="2000" b="1" i="1">
                <a:latin typeface="Times New Roman" charset="0"/>
              </a:rPr>
              <a:t>w</a:t>
            </a:r>
            <a:endParaRPr lang="en-US" sz="2000">
              <a:latin typeface="Tahoma" charset="0"/>
            </a:endParaRPr>
          </a:p>
          <a:p>
            <a:pPr lvl="1" eaLnBrk="1" hangingPunct="1"/>
            <a:r>
              <a:rPr lang="en-US" sz="2000">
                <a:latin typeface="Tahoma" charset="0"/>
              </a:rPr>
              <a:t>Remove </a:t>
            </a:r>
            <a:r>
              <a:rPr lang="en-US" sz="2000" b="1" i="1">
                <a:latin typeface="Times New Roman" charset="0"/>
              </a:rPr>
              <a:t>w</a:t>
            </a:r>
            <a:r>
              <a:rPr lang="en-US" sz="2000">
                <a:latin typeface="Tahoma" charset="0"/>
              </a:rPr>
              <a:t> </a:t>
            </a:r>
          </a:p>
          <a:p>
            <a:pPr lvl="1" eaLnBrk="1" hangingPunct="1"/>
            <a:r>
              <a:rPr lang="en-US" sz="2000">
                <a:latin typeface="Tahoma" charset="0"/>
              </a:rPr>
              <a:t>Restore the heap-order property (discussed next)</a:t>
            </a:r>
          </a:p>
        </p:txBody>
      </p:sp>
      <p:sp>
        <p:nvSpPr>
          <p:cNvPr id="14342" name="Oval 5"/>
          <p:cNvSpPr>
            <a:spLocks noChangeArrowheads="1"/>
          </p:cNvSpPr>
          <p:nvPr/>
        </p:nvSpPr>
        <p:spPr bwMode="auto">
          <a:xfrm>
            <a:off x="6589713" y="1752600"/>
            <a:ext cx="320675" cy="3190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4343" name="Oval 6"/>
          <p:cNvSpPr>
            <a:spLocks noChangeArrowheads="1"/>
          </p:cNvSpPr>
          <p:nvPr/>
        </p:nvSpPr>
        <p:spPr bwMode="auto">
          <a:xfrm>
            <a:off x="7400925" y="2263775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4344" name="Oval 7"/>
          <p:cNvSpPr>
            <a:spLocks noChangeArrowheads="1"/>
          </p:cNvSpPr>
          <p:nvPr/>
        </p:nvSpPr>
        <p:spPr bwMode="auto">
          <a:xfrm>
            <a:off x="5637213" y="22637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4345" name="Oval 8"/>
          <p:cNvSpPr>
            <a:spLocks noChangeArrowheads="1"/>
          </p:cNvSpPr>
          <p:nvPr/>
        </p:nvSpPr>
        <p:spPr bwMode="auto">
          <a:xfrm>
            <a:off x="6224588" y="2774950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4346" name="AutoShape 13"/>
          <p:cNvCxnSpPr>
            <a:cxnSpLocks noChangeShapeType="1"/>
            <a:stCxn id="14342" idx="3"/>
            <a:endCxn id="14344" idx="7"/>
          </p:cNvCxnSpPr>
          <p:nvPr/>
        </p:nvCxnSpPr>
        <p:spPr bwMode="auto">
          <a:xfrm flipH="1">
            <a:off x="5910263" y="2033588"/>
            <a:ext cx="727075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AutoShape 14"/>
          <p:cNvCxnSpPr>
            <a:cxnSpLocks noChangeShapeType="1"/>
            <a:stCxn id="14343" idx="1"/>
            <a:endCxn id="14342" idx="5"/>
          </p:cNvCxnSpPr>
          <p:nvPr/>
        </p:nvCxnSpPr>
        <p:spPr bwMode="auto">
          <a:xfrm flipH="1" flipV="1">
            <a:off x="6862763" y="2033588"/>
            <a:ext cx="584200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8" name="AutoShape 19"/>
          <p:cNvCxnSpPr>
            <a:cxnSpLocks noChangeShapeType="1"/>
            <a:stCxn id="14350" idx="7"/>
            <a:endCxn id="14344" idx="3"/>
          </p:cNvCxnSpPr>
          <p:nvPr/>
        </p:nvCxnSpPr>
        <p:spPr bwMode="auto">
          <a:xfrm flipV="1">
            <a:off x="5322888" y="2544763"/>
            <a:ext cx="360362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9" name="AutoShape 20"/>
          <p:cNvCxnSpPr>
            <a:cxnSpLocks noChangeShapeType="1"/>
            <a:stCxn id="14345" idx="1"/>
            <a:endCxn id="14344" idx="5"/>
          </p:cNvCxnSpPr>
          <p:nvPr/>
        </p:nvCxnSpPr>
        <p:spPr bwMode="auto">
          <a:xfrm flipH="1" flipV="1">
            <a:off x="5910263" y="2544763"/>
            <a:ext cx="361950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0" name="Oval 21"/>
          <p:cNvSpPr>
            <a:spLocks noChangeArrowheads="1"/>
          </p:cNvSpPr>
          <p:nvPr/>
        </p:nvSpPr>
        <p:spPr bwMode="auto">
          <a:xfrm>
            <a:off x="5049838" y="2774950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4351" name="Freeform 26"/>
          <p:cNvSpPr>
            <a:spLocks/>
          </p:cNvSpPr>
          <p:nvPr/>
        </p:nvSpPr>
        <p:spPr bwMode="auto">
          <a:xfrm>
            <a:off x="6553200" y="2979738"/>
            <a:ext cx="895350" cy="411162"/>
          </a:xfrm>
          <a:custGeom>
            <a:avLst/>
            <a:gdLst>
              <a:gd name="T0" fmla="*/ 564 w 564"/>
              <a:gd name="T1" fmla="*/ 259 h 259"/>
              <a:gd name="T2" fmla="*/ 324 w 564"/>
              <a:gd name="T3" fmla="*/ 43 h 259"/>
              <a:gd name="T4" fmla="*/ 0 w 564"/>
              <a:gd name="T5" fmla="*/ 1 h 259"/>
              <a:gd name="T6" fmla="*/ 0 60000 65536"/>
              <a:gd name="T7" fmla="*/ 0 60000 65536"/>
              <a:gd name="T8" fmla="*/ 0 60000 65536"/>
              <a:gd name="T9" fmla="*/ 0 w 564"/>
              <a:gd name="T10" fmla="*/ 0 h 259"/>
              <a:gd name="T11" fmla="*/ 564 w 564"/>
              <a:gd name="T12" fmla="*/ 259 h 2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4" h="259">
                <a:moveTo>
                  <a:pt x="564" y="259"/>
                </a:moveTo>
                <a:cubicBezTo>
                  <a:pt x="525" y="223"/>
                  <a:pt x="418" y="86"/>
                  <a:pt x="324" y="43"/>
                </a:cubicBezTo>
                <a:cubicBezTo>
                  <a:pt x="230" y="0"/>
                  <a:pt x="67" y="10"/>
                  <a:pt x="0" y="1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Text Box 27"/>
          <p:cNvSpPr txBox="1">
            <a:spLocks noChangeArrowheads="1"/>
          </p:cNvSpPr>
          <p:nvPr/>
        </p:nvSpPr>
        <p:spPr bwMode="auto">
          <a:xfrm>
            <a:off x="6781800" y="3413125"/>
            <a:ext cx="1206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last node</a:t>
            </a:r>
          </a:p>
        </p:txBody>
      </p:sp>
      <p:sp>
        <p:nvSpPr>
          <p:cNvPr id="14353" name="Text Box 53"/>
          <p:cNvSpPr txBox="1">
            <a:spLocks noChangeArrowheads="1"/>
          </p:cNvSpPr>
          <p:nvPr/>
        </p:nvSpPr>
        <p:spPr bwMode="auto">
          <a:xfrm>
            <a:off x="6435725" y="24669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w</a:t>
            </a:r>
          </a:p>
        </p:txBody>
      </p:sp>
      <p:sp>
        <p:nvSpPr>
          <p:cNvPr id="14354" name="Oval 56"/>
          <p:cNvSpPr>
            <a:spLocks noChangeArrowheads="1"/>
          </p:cNvSpPr>
          <p:nvPr/>
        </p:nvSpPr>
        <p:spPr bwMode="auto">
          <a:xfrm>
            <a:off x="6513513" y="4038600"/>
            <a:ext cx="320675" cy="319088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14355" name="Oval 57"/>
          <p:cNvSpPr>
            <a:spLocks noChangeArrowheads="1"/>
          </p:cNvSpPr>
          <p:nvPr/>
        </p:nvSpPr>
        <p:spPr bwMode="auto">
          <a:xfrm>
            <a:off x="7324725" y="4549775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4356" name="Oval 58"/>
          <p:cNvSpPr>
            <a:spLocks noChangeArrowheads="1"/>
          </p:cNvSpPr>
          <p:nvPr/>
        </p:nvSpPr>
        <p:spPr bwMode="auto">
          <a:xfrm>
            <a:off x="5561013" y="45497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cxnSp>
        <p:nvCxnSpPr>
          <p:cNvPr id="14357" name="AutoShape 64"/>
          <p:cNvCxnSpPr>
            <a:cxnSpLocks noChangeShapeType="1"/>
            <a:stCxn id="14354" idx="3"/>
            <a:endCxn id="14356" idx="7"/>
          </p:cNvCxnSpPr>
          <p:nvPr/>
        </p:nvCxnSpPr>
        <p:spPr bwMode="auto">
          <a:xfrm flipH="1">
            <a:off x="5834063" y="4330700"/>
            <a:ext cx="727075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8" name="AutoShape 65"/>
          <p:cNvCxnSpPr>
            <a:cxnSpLocks noChangeShapeType="1"/>
            <a:stCxn id="14355" idx="1"/>
            <a:endCxn id="14354" idx="5"/>
          </p:cNvCxnSpPr>
          <p:nvPr/>
        </p:nvCxnSpPr>
        <p:spPr bwMode="auto">
          <a:xfrm flipH="1" flipV="1">
            <a:off x="6786563" y="4330700"/>
            <a:ext cx="584200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9" name="AutoShape 70"/>
          <p:cNvCxnSpPr>
            <a:cxnSpLocks noChangeShapeType="1"/>
            <a:stCxn id="14361" idx="7"/>
            <a:endCxn id="14356" idx="3"/>
          </p:cNvCxnSpPr>
          <p:nvPr/>
        </p:nvCxnSpPr>
        <p:spPr bwMode="auto">
          <a:xfrm flipV="1">
            <a:off x="5246688" y="4830763"/>
            <a:ext cx="360362" cy="269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0" name="AutoShape 71"/>
          <p:cNvCxnSpPr>
            <a:cxnSpLocks noChangeShapeType="1"/>
            <a:stCxn id="14363" idx="0"/>
            <a:endCxn id="14356" idx="5"/>
          </p:cNvCxnSpPr>
          <p:nvPr/>
        </p:nvCxnSpPr>
        <p:spPr bwMode="auto">
          <a:xfrm flipH="1" flipV="1">
            <a:off x="5834063" y="4832350"/>
            <a:ext cx="376237" cy="22225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61" name="Oval 72"/>
          <p:cNvSpPr>
            <a:spLocks noChangeArrowheads="1"/>
          </p:cNvSpPr>
          <p:nvPr/>
        </p:nvSpPr>
        <p:spPr bwMode="auto">
          <a:xfrm>
            <a:off x="4973638" y="5060950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4362" name="Text Box 79"/>
          <p:cNvSpPr txBox="1">
            <a:spLocks noChangeArrowheads="1"/>
          </p:cNvSpPr>
          <p:nvPr/>
        </p:nvSpPr>
        <p:spPr bwMode="auto">
          <a:xfrm>
            <a:off x="6172200" y="46672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w</a:t>
            </a:r>
          </a:p>
        </p:txBody>
      </p:sp>
      <p:sp>
        <p:nvSpPr>
          <p:cNvPr id="14363" name="Rectangle 80"/>
          <p:cNvSpPr>
            <a:spLocks noChangeAspect="1" noChangeArrowheads="1"/>
          </p:cNvSpPr>
          <p:nvPr/>
        </p:nvSpPr>
        <p:spPr bwMode="auto">
          <a:xfrm>
            <a:off x="6094413" y="5064125"/>
            <a:ext cx="230187" cy="231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364" name="Freeform 81"/>
          <p:cNvSpPr>
            <a:spLocks/>
          </p:cNvSpPr>
          <p:nvPr/>
        </p:nvSpPr>
        <p:spPr bwMode="auto">
          <a:xfrm>
            <a:off x="5334000" y="5281613"/>
            <a:ext cx="895350" cy="411162"/>
          </a:xfrm>
          <a:custGeom>
            <a:avLst/>
            <a:gdLst>
              <a:gd name="T0" fmla="*/ 564 w 564"/>
              <a:gd name="T1" fmla="*/ 259 h 259"/>
              <a:gd name="T2" fmla="*/ 324 w 564"/>
              <a:gd name="T3" fmla="*/ 43 h 259"/>
              <a:gd name="T4" fmla="*/ 0 w 564"/>
              <a:gd name="T5" fmla="*/ 1 h 259"/>
              <a:gd name="T6" fmla="*/ 0 60000 65536"/>
              <a:gd name="T7" fmla="*/ 0 60000 65536"/>
              <a:gd name="T8" fmla="*/ 0 60000 65536"/>
              <a:gd name="T9" fmla="*/ 0 w 564"/>
              <a:gd name="T10" fmla="*/ 0 h 259"/>
              <a:gd name="T11" fmla="*/ 564 w 564"/>
              <a:gd name="T12" fmla="*/ 259 h 2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4" h="259">
                <a:moveTo>
                  <a:pt x="564" y="259"/>
                </a:moveTo>
                <a:cubicBezTo>
                  <a:pt x="525" y="223"/>
                  <a:pt x="418" y="86"/>
                  <a:pt x="324" y="43"/>
                </a:cubicBezTo>
                <a:cubicBezTo>
                  <a:pt x="230" y="0"/>
                  <a:pt x="67" y="10"/>
                  <a:pt x="0" y="1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5" name="Text Box 82"/>
          <p:cNvSpPr txBox="1">
            <a:spLocks noChangeArrowheads="1"/>
          </p:cNvSpPr>
          <p:nvPr/>
        </p:nvSpPr>
        <p:spPr bwMode="auto">
          <a:xfrm>
            <a:off x="5292725" y="5715000"/>
            <a:ext cx="1749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new last node</a:t>
            </a:r>
          </a:p>
        </p:txBody>
      </p:sp>
      <p:sp>
        <p:nvSpPr>
          <p:cNvPr id="14366" name="Date Placeholder 29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C47FCB3-5C63-B44F-B86D-21D925EC2AE5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>
                <a:latin typeface="Tahoma" charset="0"/>
              </a:rPr>
              <a:t>Downheap</a:t>
            </a:r>
            <a:endParaRPr lang="en-US" dirty="0">
              <a:latin typeface="Tahoma" charset="0"/>
            </a:endParaRPr>
          </a:p>
        </p:txBody>
      </p:sp>
      <p:sp>
        <p:nvSpPr>
          <p:cNvPr id="153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01000" cy="2438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After replacing the root key with the key </a:t>
            </a:r>
            <a:r>
              <a:rPr lang="en-US" sz="2000" b="1" i="1" dirty="0">
                <a:latin typeface="Times New Roman" charset="0"/>
              </a:rPr>
              <a:t>k</a:t>
            </a:r>
            <a:r>
              <a:rPr lang="en-US" sz="2000" dirty="0">
                <a:latin typeface="Tahoma" charset="0"/>
              </a:rPr>
              <a:t> of the last node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the heap-order property may be violated</a:t>
            </a:r>
          </a:p>
          <a:p>
            <a:pPr eaLnBrk="1" hangingPunct="1"/>
            <a:r>
              <a:rPr lang="en-US" sz="2000" dirty="0" err="1">
                <a:latin typeface="Tahoma" charset="0"/>
              </a:rPr>
              <a:t>Downheap</a:t>
            </a:r>
            <a:r>
              <a:rPr lang="en-US" sz="2000" dirty="0">
                <a:latin typeface="Tahoma" charset="0"/>
              </a:rPr>
              <a:t>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swapping key </a:t>
            </a:r>
            <a:r>
              <a:rPr lang="en-US" sz="1600" b="1" i="1" dirty="0">
                <a:latin typeface="Times New Roman" charset="0"/>
              </a:rPr>
              <a:t>k</a:t>
            </a:r>
            <a:r>
              <a:rPr lang="en-US" sz="1600" dirty="0">
                <a:latin typeface="Tahoma" charset="0"/>
              </a:rPr>
              <a:t> along a downward path from the root</a:t>
            </a:r>
          </a:p>
          <a:p>
            <a:pPr eaLnBrk="1" hangingPunct="1"/>
            <a:r>
              <a:rPr lang="en-US" sz="2000" dirty="0" err="1">
                <a:latin typeface="Tahoma" charset="0"/>
              </a:rPr>
              <a:t>Downheap</a:t>
            </a:r>
            <a:r>
              <a:rPr lang="en-US" sz="2000" dirty="0">
                <a:latin typeface="Tahoma" charset="0"/>
              </a:rPr>
              <a:t> terminates when key </a:t>
            </a:r>
            <a:r>
              <a:rPr lang="en-US" sz="2000" b="1" i="1" dirty="0">
                <a:latin typeface="Times New Roman" charset="0"/>
              </a:rPr>
              <a:t>k</a:t>
            </a:r>
            <a:r>
              <a:rPr lang="en-US" sz="2000" dirty="0">
                <a:latin typeface="Tahoma" charset="0"/>
              </a:rPr>
              <a:t> reaches a leaf or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 a node whose children have keys greater than or equal to </a:t>
            </a:r>
            <a:r>
              <a:rPr lang="en-US" sz="1600" b="1" i="1" dirty="0">
                <a:latin typeface="Times New Roman" charset="0"/>
              </a:rPr>
              <a:t>k</a:t>
            </a:r>
            <a:r>
              <a:rPr lang="en-US" sz="1600" dirty="0">
                <a:latin typeface="Tahoma" charset="0"/>
              </a:rPr>
              <a:t> 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Since a heap has height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  <a:endParaRPr lang="en-US" sz="2000" dirty="0">
              <a:latin typeface="Tahoma" charset="0"/>
            </a:endParaRPr>
          </a:p>
          <a:p>
            <a:pPr lvl="1" eaLnBrk="1" hangingPunct="1"/>
            <a:r>
              <a:rPr lang="en-US" sz="1600" dirty="0" err="1">
                <a:latin typeface="Tahoma" charset="0"/>
              </a:rPr>
              <a:t>downheap</a:t>
            </a:r>
            <a:r>
              <a:rPr lang="en-US" sz="1600" dirty="0">
                <a:latin typeface="Tahoma" charset="0"/>
              </a:rPr>
              <a:t> runs in </a:t>
            </a:r>
            <a:r>
              <a:rPr lang="en-US" sz="1600" b="1" i="1" dirty="0">
                <a:latin typeface="Times New Roman" charset="0"/>
              </a:rPr>
              <a:t>O</a:t>
            </a:r>
            <a:r>
              <a:rPr lang="en-US" sz="1600" dirty="0">
                <a:latin typeface="Times New Roman" charset="0"/>
              </a:rPr>
              <a:t>(log </a:t>
            </a:r>
            <a:r>
              <a:rPr lang="en-US" sz="1600" b="1" i="1" dirty="0">
                <a:latin typeface="Times New Roman" charset="0"/>
              </a:rPr>
              <a:t>n</a:t>
            </a:r>
            <a:r>
              <a:rPr lang="en-US" sz="1600" dirty="0">
                <a:latin typeface="Times New Roman" charset="0"/>
              </a:rPr>
              <a:t>)</a:t>
            </a:r>
            <a:r>
              <a:rPr lang="en-US" sz="1600" dirty="0">
                <a:latin typeface="Tahoma" charset="0"/>
              </a:rPr>
              <a:t> time</a:t>
            </a:r>
          </a:p>
        </p:txBody>
      </p:sp>
      <p:sp>
        <p:nvSpPr>
          <p:cNvPr id="15366" name="Oval 22"/>
          <p:cNvSpPr>
            <a:spLocks noChangeArrowheads="1"/>
          </p:cNvSpPr>
          <p:nvPr/>
        </p:nvSpPr>
        <p:spPr bwMode="auto">
          <a:xfrm>
            <a:off x="2779713" y="4291013"/>
            <a:ext cx="320675" cy="31908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15367" name="Oval 23"/>
          <p:cNvSpPr>
            <a:spLocks noChangeArrowheads="1"/>
          </p:cNvSpPr>
          <p:nvPr/>
        </p:nvSpPr>
        <p:spPr bwMode="auto">
          <a:xfrm>
            <a:off x="3590925" y="4802188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5368" name="Oval 24"/>
          <p:cNvSpPr>
            <a:spLocks noChangeArrowheads="1"/>
          </p:cNvSpPr>
          <p:nvPr/>
        </p:nvSpPr>
        <p:spPr bwMode="auto">
          <a:xfrm>
            <a:off x="1827213" y="4802188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cxnSp>
        <p:nvCxnSpPr>
          <p:cNvPr id="15369" name="AutoShape 27"/>
          <p:cNvCxnSpPr>
            <a:cxnSpLocks noChangeShapeType="1"/>
            <a:stCxn id="15366" idx="3"/>
            <a:endCxn id="15368" idx="7"/>
          </p:cNvCxnSpPr>
          <p:nvPr/>
        </p:nvCxnSpPr>
        <p:spPr bwMode="auto">
          <a:xfrm flipH="1">
            <a:off x="2100263" y="4583113"/>
            <a:ext cx="727075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70" name="AutoShape 28"/>
          <p:cNvCxnSpPr>
            <a:cxnSpLocks noChangeShapeType="1"/>
            <a:stCxn id="15367" idx="1"/>
            <a:endCxn id="15366" idx="5"/>
          </p:cNvCxnSpPr>
          <p:nvPr/>
        </p:nvCxnSpPr>
        <p:spPr bwMode="auto">
          <a:xfrm flipH="1" flipV="1">
            <a:off x="3052763" y="4583113"/>
            <a:ext cx="584200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71" name="AutoShape 31"/>
          <p:cNvCxnSpPr>
            <a:cxnSpLocks noChangeShapeType="1"/>
            <a:stCxn id="15373" idx="7"/>
            <a:endCxn id="15368" idx="3"/>
          </p:cNvCxnSpPr>
          <p:nvPr/>
        </p:nvCxnSpPr>
        <p:spPr bwMode="auto">
          <a:xfrm flipV="1">
            <a:off x="1512888" y="5084763"/>
            <a:ext cx="360362" cy="266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72" name="AutoShape 32"/>
          <p:cNvCxnSpPr>
            <a:cxnSpLocks noChangeShapeType="1"/>
            <a:stCxn id="15375" idx="0"/>
            <a:endCxn id="15368" idx="5"/>
          </p:cNvCxnSpPr>
          <p:nvPr/>
        </p:nvCxnSpPr>
        <p:spPr bwMode="auto">
          <a:xfrm flipH="1" flipV="1">
            <a:off x="2100263" y="5084763"/>
            <a:ext cx="376237" cy="22225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73" name="Oval 33"/>
          <p:cNvSpPr>
            <a:spLocks noChangeArrowheads="1"/>
          </p:cNvSpPr>
          <p:nvPr/>
        </p:nvSpPr>
        <p:spPr bwMode="auto">
          <a:xfrm>
            <a:off x="1239838" y="5313363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5374" name="Text Box 38"/>
          <p:cNvSpPr txBox="1">
            <a:spLocks noChangeArrowheads="1"/>
          </p:cNvSpPr>
          <p:nvPr/>
        </p:nvSpPr>
        <p:spPr bwMode="auto">
          <a:xfrm>
            <a:off x="2438400" y="49196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w</a:t>
            </a:r>
          </a:p>
        </p:txBody>
      </p:sp>
      <p:sp>
        <p:nvSpPr>
          <p:cNvPr id="15375" name="Rectangle 39"/>
          <p:cNvSpPr>
            <a:spLocks noChangeAspect="1" noChangeArrowheads="1"/>
          </p:cNvSpPr>
          <p:nvPr/>
        </p:nvSpPr>
        <p:spPr bwMode="auto">
          <a:xfrm>
            <a:off x="2360613" y="5316538"/>
            <a:ext cx="230187" cy="231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376" name="Oval 4"/>
          <p:cNvSpPr>
            <a:spLocks noChangeArrowheads="1"/>
          </p:cNvSpPr>
          <p:nvPr/>
        </p:nvSpPr>
        <p:spPr bwMode="auto">
          <a:xfrm>
            <a:off x="6894513" y="4291013"/>
            <a:ext cx="320675" cy="31908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5377" name="Oval 5"/>
          <p:cNvSpPr>
            <a:spLocks noChangeArrowheads="1"/>
          </p:cNvSpPr>
          <p:nvPr/>
        </p:nvSpPr>
        <p:spPr bwMode="auto">
          <a:xfrm>
            <a:off x="7705725" y="4802188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5378" name="Oval 6"/>
          <p:cNvSpPr>
            <a:spLocks noChangeArrowheads="1"/>
          </p:cNvSpPr>
          <p:nvPr/>
        </p:nvSpPr>
        <p:spPr bwMode="auto">
          <a:xfrm>
            <a:off x="5942013" y="4802188"/>
            <a:ext cx="319087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5379" name="AutoShape 9"/>
          <p:cNvCxnSpPr>
            <a:cxnSpLocks noChangeShapeType="1"/>
            <a:stCxn id="15376" idx="3"/>
            <a:endCxn id="15378" idx="7"/>
          </p:cNvCxnSpPr>
          <p:nvPr/>
        </p:nvCxnSpPr>
        <p:spPr bwMode="auto">
          <a:xfrm flipH="1">
            <a:off x="6215063" y="4583113"/>
            <a:ext cx="727075" cy="2476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0" name="AutoShape 10"/>
          <p:cNvCxnSpPr>
            <a:cxnSpLocks noChangeShapeType="1"/>
            <a:stCxn id="15377" idx="1"/>
            <a:endCxn id="15376" idx="5"/>
          </p:cNvCxnSpPr>
          <p:nvPr/>
        </p:nvCxnSpPr>
        <p:spPr bwMode="auto">
          <a:xfrm flipH="1" flipV="1">
            <a:off x="7167563" y="4583113"/>
            <a:ext cx="584200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1" name="AutoShape 13"/>
          <p:cNvCxnSpPr>
            <a:cxnSpLocks noChangeShapeType="1"/>
            <a:stCxn id="15383" idx="7"/>
            <a:endCxn id="15378" idx="3"/>
          </p:cNvCxnSpPr>
          <p:nvPr/>
        </p:nvCxnSpPr>
        <p:spPr bwMode="auto">
          <a:xfrm flipV="1">
            <a:off x="5627688" y="5094288"/>
            <a:ext cx="360362" cy="257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2" name="AutoShape 14"/>
          <p:cNvCxnSpPr>
            <a:cxnSpLocks noChangeShapeType="1"/>
            <a:stCxn id="15385" idx="0"/>
            <a:endCxn id="15378" idx="5"/>
          </p:cNvCxnSpPr>
          <p:nvPr/>
        </p:nvCxnSpPr>
        <p:spPr bwMode="auto">
          <a:xfrm flipH="1" flipV="1">
            <a:off x="6215063" y="5094288"/>
            <a:ext cx="376237" cy="212725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83" name="Oval 15"/>
          <p:cNvSpPr>
            <a:spLocks noChangeArrowheads="1"/>
          </p:cNvSpPr>
          <p:nvPr/>
        </p:nvSpPr>
        <p:spPr bwMode="auto">
          <a:xfrm>
            <a:off x="5354638" y="5313363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5384" name="Text Box 20"/>
          <p:cNvSpPr txBox="1">
            <a:spLocks noChangeArrowheads="1"/>
          </p:cNvSpPr>
          <p:nvPr/>
        </p:nvSpPr>
        <p:spPr bwMode="auto">
          <a:xfrm>
            <a:off x="6553200" y="49196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w</a:t>
            </a:r>
          </a:p>
        </p:txBody>
      </p:sp>
      <p:sp>
        <p:nvSpPr>
          <p:cNvPr id="15385" name="Rectangle 21"/>
          <p:cNvSpPr>
            <a:spLocks noChangeAspect="1" noChangeArrowheads="1"/>
          </p:cNvSpPr>
          <p:nvPr/>
        </p:nvSpPr>
        <p:spPr bwMode="auto">
          <a:xfrm>
            <a:off x="6475413" y="5316538"/>
            <a:ext cx="230187" cy="231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5386" name="AutoShape 40"/>
          <p:cNvCxnSpPr>
            <a:cxnSpLocks noChangeShapeType="1"/>
            <a:stCxn id="15376" idx="1"/>
            <a:endCxn id="15378" idx="1"/>
          </p:cNvCxnSpPr>
          <p:nvPr/>
        </p:nvCxnSpPr>
        <p:spPr bwMode="auto">
          <a:xfrm rot="-5400000" flipH="1" flipV="1">
            <a:off x="6208712" y="4097338"/>
            <a:ext cx="512763" cy="954088"/>
          </a:xfrm>
          <a:prstGeom prst="curvedConnector3">
            <a:avLst>
              <a:gd name="adj1" fmla="val -49847"/>
            </a:avLst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87" name="Date Placeholder 2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4994</TotalTime>
  <Words>1154</Words>
  <Application>Microsoft Office PowerPoint</Application>
  <PresentationFormat>On-screen Show (4:3)</PresentationFormat>
  <Paragraphs>274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Symbol</vt:lpstr>
      <vt:lpstr>Tahoma</vt:lpstr>
      <vt:lpstr>Times New Roman</vt:lpstr>
      <vt:lpstr>Wingdings</vt:lpstr>
      <vt:lpstr>Blueprint</vt:lpstr>
      <vt:lpstr>Clip</vt:lpstr>
      <vt:lpstr>Heaps</vt:lpstr>
      <vt:lpstr>Recall Priority Queue ADT</vt:lpstr>
      <vt:lpstr>Heaps</vt:lpstr>
      <vt:lpstr>Height of a Heap</vt:lpstr>
      <vt:lpstr>Heaps and Priority Queues</vt:lpstr>
      <vt:lpstr>Insertion into a Heap</vt:lpstr>
      <vt:lpstr>Upheap (aka Heapify)</vt:lpstr>
      <vt:lpstr>Removal from a Heap</vt:lpstr>
      <vt:lpstr>Downheap</vt:lpstr>
      <vt:lpstr>Downheap</vt:lpstr>
      <vt:lpstr>Worst-case Time Complexity</vt:lpstr>
      <vt:lpstr>Worst-case Time Complexity</vt:lpstr>
      <vt:lpstr>Storing a heap</vt:lpstr>
      <vt:lpstr>Array-based Heap Implementation</vt:lpstr>
      <vt:lpstr> Faster upheap (downheap)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Heaps</dc:title>
  <dc:creator>Michael Goodrich and Roberto Tamassia</dc:creator>
  <cp:lastModifiedBy>Philip Chan</cp:lastModifiedBy>
  <cp:revision>820</cp:revision>
  <cp:lastPrinted>2014-03-20T01:14:04Z</cp:lastPrinted>
  <dcterms:created xsi:type="dcterms:W3CDTF">2002-01-21T02:22:10Z</dcterms:created>
  <dcterms:modified xsi:type="dcterms:W3CDTF">2022-02-28T20:40:27Z</dcterms:modified>
</cp:coreProperties>
</file>