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368" r:id="rId2"/>
    <p:sldId id="369" r:id="rId3"/>
    <p:sldId id="374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3" r:id="rId12"/>
    <p:sldId id="384" r:id="rId13"/>
    <p:sldId id="385" r:id="rId14"/>
    <p:sldId id="386" r:id="rId15"/>
    <p:sldId id="382" r:id="rId16"/>
    <p:sldId id="362" r:id="rId17"/>
    <p:sldId id="350" r:id="rId18"/>
    <p:sldId id="387" r:id="rId19"/>
    <p:sldId id="388" r:id="rId20"/>
    <p:sldId id="389" r:id="rId21"/>
    <p:sldId id="354" r:id="rId22"/>
    <p:sldId id="352" r:id="rId23"/>
    <p:sldId id="355" r:id="rId24"/>
    <p:sldId id="356" r:id="rId25"/>
    <p:sldId id="357" r:id="rId26"/>
    <p:sldId id="358" r:id="rId27"/>
    <p:sldId id="353" r:id="rId28"/>
    <p:sldId id="401" r:id="rId29"/>
    <p:sldId id="402" r:id="rId30"/>
    <p:sldId id="397" r:id="rId31"/>
    <p:sldId id="403" r:id="rId32"/>
    <p:sldId id="398" r:id="rId33"/>
    <p:sldId id="399" r:id="rId34"/>
    <p:sldId id="390" r:id="rId35"/>
    <p:sldId id="391" r:id="rId36"/>
    <p:sldId id="404" r:id="rId37"/>
    <p:sldId id="392" r:id="rId38"/>
    <p:sldId id="393" r:id="rId39"/>
    <p:sldId id="395" r:id="rId40"/>
    <p:sldId id="396" r:id="rId41"/>
    <p:sldId id="370" r:id="rId42"/>
    <p:sldId id="371" r:id="rId43"/>
    <p:sldId id="372" r:id="rId44"/>
    <p:sldId id="373" r:id="rId45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4F6"/>
    <a:srgbClr val="6289F8"/>
    <a:srgbClr val="8097F8"/>
    <a:srgbClr val="2C61F6"/>
    <a:srgbClr val="F8F0D0"/>
    <a:srgbClr val="F2E4AA"/>
    <a:srgbClr val="000000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1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3.xml"/><Relationship Id="rId2" Type="http://schemas.openxmlformats.org/officeDocument/2006/relationships/slide" Target="slides/slide41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3B95A86F-F681-954A-A757-8A0833D6D3C8}" type="datetime1">
              <a:rPr lang="en-US" smtClean="0"/>
              <a:t>3/12/2026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69A16545-DEDB-9C4A-9B34-BB7C4F855B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36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D51CA412-BE08-3946-B2E1-85C120A2BB3A}" type="datetime1">
              <a:rPr lang="en-US" smtClean="0"/>
              <a:t>3/12/2026</a:t>
            </a:fld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7544E4A1-34FD-3D45-922C-27D04A562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77666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F02EFE-0E7D-401E-AFA1-6EF95A69D5D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8B4E4-DC96-46C8-AD06-20FA49669B6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186FF-7C2F-467F-950D-35DD36D9C4E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186FF-7C2F-467F-950D-35DD36D9C4E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3A8FB-8CF1-4989-B3DD-E1FFD4CCAA9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2307F-ECBA-4AD8-9CBE-B09A13696C8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4F3CC2-58EF-47E9-B82E-B008E7310C4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96385C-59E9-4CFA-BED8-90FAC64A805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1C1623-D769-46ED-8998-D9C7DB48329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B186FF-7C2F-467F-950D-35DD36D9C4E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73BDE6-1676-4E5A-BB83-A8F86F9E8B8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B9667-822B-4256-B923-58B25981495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856"/>
            <a:ext cx="5356434" cy="431387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492A62-E320-604B-B9AC-99AD972031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</p:spTree>
    <p:extLst>
      <p:ext uri="{BB962C8B-B14F-4D97-AF65-F5344CB8AC3E}">
        <p14:creationId xmlns:p14="http://schemas.microsoft.com/office/powerpoint/2010/main" val="136202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DFAA5-40DE-F04E-B4D0-4E1214B18B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7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DB1A6-166F-6F4B-AA8F-E566CC24FA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7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399182-932D-0B47-AC5E-612C9F93A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3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F711F8-EE38-43DD-8237-338E3A39DD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5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5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615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616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615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614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© 2014 Goodrich, Tamassia, Goldwasser</a:t>
            </a:r>
            <a:endParaRPr lang="en-US" dirty="0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B32F24-3C00-8240-8D8A-B0A3E87278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7" r:id="rId2"/>
    <p:sldLayoutId id="2147483658" r:id="rId3"/>
    <p:sldLayoutId id="2147483659" r:id="rId4"/>
    <p:sldLayoutId id="2147483661" r:id="rId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Priority Queue</a:t>
            </a:r>
          </a:p>
          <a:p>
            <a:pPr lvl="1"/>
            <a:r>
              <a:rPr lang="en-US" dirty="0"/>
              <a:t>Extra O(N) space</a:t>
            </a:r>
          </a:p>
          <a:p>
            <a:r>
              <a:rPr lang="en-US" dirty="0"/>
              <a:t>In-place</a:t>
            </a:r>
          </a:p>
          <a:p>
            <a:pPr lvl="1"/>
            <a:r>
              <a:rPr lang="en-US" dirty="0"/>
              <a:t>Small amount O(1) extra space</a:t>
            </a:r>
          </a:p>
          <a:p>
            <a:pPr lvl="2"/>
            <a:r>
              <a:rPr lang="en-US" dirty="0"/>
              <a:t>not extra O(N) space</a:t>
            </a:r>
          </a:p>
          <a:p>
            <a:pPr lvl="1"/>
            <a:r>
              <a:rPr lang="en-US" dirty="0"/>
              <a:t>Typical algorithms you have seen before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2272884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of Worst-case Analysis</a:t>
            </a:r>
          </a:p>
        </p:txBody>
      </p:sp>
      <p:graphicFrame>
        <p:nvGraphicFramePr>
          <p:cNvPr id="226307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182973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Comparisons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(more important)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Selection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Insertion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Bubble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457200" marR="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83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Selection Sort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Comparisons</a:t>
            </a:r>
          </a:p>
          <a:p>
            <a:pPr lvl="1"/>
            <a:r>
              <a:rPr lang="en-US" altLang="en-US" sz="2000" i="1"/>
              <a:t>N</a:t>
            </a:r>
            <a:r>
              <a:rPr lang="en-US" altLang="en-US" sz="2000"/>
              <a:t> – 1 iterations</a:t>
            </a:r>
          </a:p>
          <a:p>
            <a:pPr lvl="1"/>
            <a:r>
              <a:rPr lang="en-US" altLang="en-US" sz="2000"/>
              <a:t>First iteration: how many comparisons?</a:t>
            </a:r>
          </a:p>
          <a:p>
            <a:pPr lvl="1"/>
            <a:r>
              <a:rPr lang="en-US" altLang="en-US" sz="2000"/>
              <a:t>Second iteration: how many comparisons?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 – 1) + (</a:t>
            </a:r>
            <a:r>
              <a:rPr lang="en-US" altLang="en-US" sz="2000" i="1"/>
              <a:t>N</a:t>
            </a:r>
            <a:r>
              <a:rPr lang="en-US" altLang="en-US" sz="2000"/>
              <a:t> – 2) + … + 2 + 1 = </a:t>
            </a:r>
            <a:r>
              <a:rPr lang="en-US" altLang="en-US" sz="2000" i="1"/>
              <a:t>N</a:t>
            </a:r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-1)/2 = (</a:t>
            </a:r>
            <a:r>
              <a:rPr lang="en-US" altLang="en-US" sz="2000" i="1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– </a:t>
            </a:r>
            <a:r>
              <a:rPr lang="en-US" altLang="en-US" sz="2000" i="1"/>
              <a:t>N</a:t>
            </a:r>
            <a:r>
              <a:rPr lang="en-US" altLang="en-US" sz="2000"/>
              <a:t>)/2</a:t>
            </a:r>
          </a:p>
          <a:p>
            <a:r>
              <a:rPr lang="en-US" altLang="en-US" sz="2000"/>
              <a:t>Moves (worst case: every element is in the wrong location)</a:t>
            </a:r>
          </a:p>
          <a:p>
            <a:pPr lvl="1"/>
            <a:r>
              <a:rPr lang="en-US" altLang="en-US" sz="2000" i="1"/>
              <a:t>N</a:t>
            </a:r>
            <a:r>
              <a:rPr lang="en-US" altLang="en-US" sz="2000"/>
              <a:t> – 1 iterations</a:t>
            </a:r>
          </a:p>
          <a:p>
            <a:pPr lvl="1"/>
            <a:r>
              <a:rPr lang="en-US" altLang="en-US" sz="2000"/>
              <a:t>First iteration: how many swaps/moves?</a:t>
            </a:r>
          </a:p>
          <a:p>
            <a:pPr lvl="1"/>
            <a:r>
              <a:rPr lang="en-US" altLang="en-US" sz="2000"/>
              <a:t>Second iteration: how many swaps/moves?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 – 1) x 3 = 3</a:t>
            </a:r>
            <a:r>
              <a:rPr lang="en-US" altLang="en-US" sz="2000" i="1"/>
              <a:t>N</a:t>
            </a:r>
            <a:r>
              <a:rPr lang="en-US" altLang="en-US" sz="2000"/>
              <a:t> - 3</a:t>
            </a:r>
          </a:p>
        </p:txBody>
      </p:sp>
    </p:spTree>
    <p:extLst>
      <p:ext uri="{BB962C8B-B14F-4D97-AF65-F5344CB8AC3E}">
        <p14:creationId xmlns:p14="http://schemas.microsoft.com/office/powerpoint/2010/main" val="3547405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Insertion Sort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Comparisons (worst case: correct order)</a:t>
            </a:r>
          </a:p>
          <a:p>
            <a:pPr lvl="1"/>
            <a:r>
              <a:rPr lang="en-US" altLang="en-US" sz="2000" i="1"/>
              <a:t>N</a:t>
            </a:r>
            <a:r>
              <a:rPr lang="en-US" altLang="en-US" sz="2000"/>
              <a:t> – 1 iterations</a:t>
            </a:r>
          </a:p>
          <a:p>
            <a:pPr lvl="1"/>
            <a:r>
              <a:rPr lang="en-US" altLang="en-US" sz="2000"/>
              <a:t>First iteration: how many comparisons?</a:t>
            </a:r>
          </a:p>
          <a:p>
            <a:pPr lvl="1"/>
            <a:r>
              <a:rPr lang="en-US" altLang="en-US" sz="2000"/>
              <a:t>Second iteration: how many comparisons?</a:t>
            </a:r>
          </a:p>
          <a:p>
            <a:pPr lvl="1"/>
            <a:r>
              <a:rPr lang="en-US" altLang="en-US" sz="2000"/>
              <a:t>1 + 2 + … + (</a:t>
            </a:r>
            <a:r>
              <a:rPr lang="en-US" altLang="en-US" sz="2000" i="1"/>
              <a:t>N</a:t>
            </a:r>
            <a:r>
              <a:rPr lang="en-US" altLang="en-US" sz="2000"/>
              <a:t> – 2) + (</a:t>
            </a:r>
            <a:r>
              <a:rPr lang="en-US" altLang="en-US" sz="2000" i="1"/>
              <a:t>N</a:t>
            </a:r>
            <a:r>
              <a:rPr lang="en-US" altLang="en-US" sz="2000"/>
              <a:t> – 1) = </a:t>
            </a:r>
            <a:r>
              <a:rPr lang="en-US" altLang="en-US" sz="2000" i="1"/>
              <a:t>N</a:t>
            </a:r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-1)/2 = (</a:t>
            </a:r>
            <a:r>
              <a:rPr lang="en-US" altLang="en-US" sz="2000" i="1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– </a:t>
            </a:r>
            <a:r>
              <a:rPr lang="en-US" altLang="en-US" sz="2000" i="1"/>
              <a:t>N</a:t>
            </a:r>
            <a:r>
              <a:rPr lang="en-US" altLang="en-US" sz="2000"/>
              <a:t>)/2</a:t>
            </a:r>
          </a:p>
          <a:p>
            <a:r>
              <a:rPr lang="en-US" altLang="en-US" sz="2000"/>
              <a:t>Moves (worst case: reverse order)</a:t>
            </a:r>
          </a:p>
          <a:p>
            <a:pPr lvl="1"/>
            <a:r>
              <a:rPr lang="en-US" altLang="en-US" sz="2000" i="1"/>
              <a:t>N </a:t>
            </a:r>
            <a:r>
              <a:rPr lang="en-US" altLang="en-US" sz="2000"/>
              <a:t>– 1 iterations</a:t>
            </a:r>
          </a:p>
          <a:p>
            <a:pPr lvl="1"/>
            <a:r>
              <a:rPr lang="en-US" altLang="en-US" sz="2000"/>
              <a:t>First iteration: how many moves?</a:t>
            </a:r>
          </a:p>
          <a:p>
            <a:pPr lvl="1"/>
            <a:r>
              <a:rPr lang="en-US" altLang="en-US" sz="2000"/>
              <a:t>Second iteration: how many moves?</a:t>
            </a:r>
          </a:p>
          <a:p>
            <a:pPr lvl="1"/>
            <a:r>
              <a:rPr lang="en-US" altLang="en-US" sz="2000"/>
              <a:t>3 + 4 + … + </a:t>
            </a:r>
            <a:r>
              <a:rPr lang="en-US" altLang="en-US" sz="2000" i="1"/>
              <a:t>N</a:t>
            </a:r>
            <a:r>
              <a:rPr lang="en-US" altLang="en-US" sz="2000"/>
              <a:t> + (</a:t>
            </a:r>
            <a:r>
              <a:rPr lang="en-US" altLang="en-US" sz="2000" i="1"/>
              <a:t>N</a:t>
            </a:r>
            <a:r>
              <a:rPr lang="en-US" altLang="en-US" sz="2000"/>
              <a:t> + 1) = (</a:t>
            </a:r>
            <a:r>
              <a:rPr lang="en-US" altLang="en-US" sz="2000" i="1"/>
              <a:t>N + </a:t>
            </a:r>
            <a:r>
              <a:rPr lang="en-US" altLang="en-US" sz="2000"/>
              <a:t>4</a:t>
            </a:r>
            <a:r>
              <a:rPr lang="en-US" altLang="en-US" sz="2000" i="1"/>
              <a:t>)</a:t>
            </a:r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 - 1)/2 = (</a:t>
            </a:r>
            <a:r>
              <a:rPr lang="en-US" altLang="en-US" sz="2000" i="1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+ 3</a:t>
            </a:r>
            <a:r>
              <a:rPr lang="en-US" altLang="en-US" sz="2000" i="1"/>
              <a:t>N - </a:t>
            </a:r>
            <a:r>
              <a:rPr lang="en-US" altLang="en-US" sz="2000"/>
              <a:t>4)/2</a:t>
            </a:r>
          </a:p>
          <a:p>
            <a:pPr lvl="1"/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3275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Bubble Sort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Comparisons</a:t>
            </a:r>
          </a:p>
          <a:p>
            <a:pPr lvl="1"/>
            <a:r>
              <a:rPr lang="en-US" altLang="en-US" sz="2000" i="1"/>
              <a:t>N</a:t>
            </a:r>
            <a:r>
              <a:rPr lang="en-US" altLang="en-US" sz="2000"/>
              <a:t> – 1 iterations</a:t>
            </a:r>
          </a:p>
          <a:p>
            <a:pPr lvl="1"/>
            <a:r>
              <a:rPr lang="en-US" altLang="en-US" sz="2000"/>
              <a:t>First iteration: how many comparisons?</a:t>
            </a:r>
          </a:p>
          <a:p>
            <a:pPr lvl="1"/>
            <a:r>
              <a:rPr lang="en-US" altLang="en-US" sz="2000"/>
              <a:t>Second iteration: how many comparisons?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 – 1) + (</a:t>
            </a:r>
            <a:r>
              <a:rPr lang="en-US" altLang="en-US" sz="2000" i="1"/>
              <a:t>N</a:t>
            </a:r>
            <a:r>
              <a:rPr lang="en-US" altLang="en-US" sz="2000"/>
              <a:t> – 2) + … + 2 + 1 = </a:t>
            </a:r>
            <a:r>
              <a:rPr lang="en-US" altLang="en-US" sz="2000" i="1"/>
              <a:t>N</a:t>
            </a:r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-1)/2 = (</a:t>
            </a:r>
            <a:r>
              <a:rPr lang="en-US" altLang="en-US" sz="2000" i="1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– </a:t>
            </a:r>
            <a:r>
              <a:rPr lang="en-US" altLang="en-US" sz="2000" i="1"/>
              <a:t>N</a:t>
            </a:r>
            <a:r>
              <a:rPr lang="en-US" altLang="en-US" sz="2000"/>
              <a:t>)/2</a:t>
            </a:r>
          </a:p>
          <a:p>
            <a:r>
              <a:rPr lang="en-US" altLang="en-US" sz="2000"/>
              <a:t>Moves (worst case: reverse order)</a:t>
            </a:r>
          </a:p>
          <a:p>
            <a:pPr lvl="1"/>
            <a:r>
              <a:rPr lang="en-US" altLang="en-US" sz="2000" i="1"/>
              <a:t>N</a:t>
            </a:r>
            <a:r>
              <a:rPr lang="en-US" altLang="en-US" sz="2000"/>
              <a:t> – 1 iterations</a:t>
            </a:r>
          </a:p>
          <a:p>
            <a:pPr lvl="1"/>
            <a:r>
              <a:rPr lang="en-US" altLang="en-US" sz="2000"/>
              <a:t>First iteration: how many swaps/moves?</a:t>
            </a:r>
          </a:p>
          <a:p>
            <a:pPr lvl="1"/>
            <a:r>
              <a:rPr lang="en-US" altLang="en-US" sz="2000"/>
              <a:t>Second iteration: how many swaps/moves?</a:t>
            </a:r>
          </a:p>
          <a:p>
            <a:pPr lvl="1"/>
            <a:r>
              <a:rPr lang="en-US" altLang="en-US" sz="2000"/>
              <a:t>[(</a:t>
            </a:r>
            <a:r>
              <a:rPr lang="en-US" altLang="en-US" sz="2000" i="1"/>
              <a:t>N</a:t>
            </a:r>
            <a:r>
              <a:rPr lang="en-US" altLang="en-US" sz="2000"/>
              <a:t> – 1) + (</a:t>
            </a:r>
            <a:r>
              <a:rPr lang="en-US" altLang="en-US" sz="2000" i="1"/>
              <a:t>N</a:t>
            </a:r>
            <a:r>
              <a:rPr lang="en-US" altLang="en-US" sz="2000"/>
              <a:t> – 2) + … + 2 + 1] x 3 = 3</a:t>
            </a:r>
            <a:r>
              <a:rPr lang="en-US" altLang="en-US" sz="2000" i="1"/>
              <a:t>N</a:t>
            </a:r>
            <a:r>
              <a:rPr lang="en-US" altLang="en-US" sz="2000"/>
              <a:t>(</a:t>
            </a:r>
            <a:r>
              <a:rPr lang="en-US" altLang="en-US" sz="2000" i="1"/>
              <a:t>N</a:t>
            </a:r>
            <a:r>
              <a:rPr lang="en-US" altLang="en-US" sz="2000"/>
              <a:t>-1)/2 = (3</a:t>
            </a:r>
            <a:r>
              <a:rPr lang="en-US" altLang="en-US" sz="2000" i="1"/>
              <a:t>N</a:t>
            </a:r>
            <a:r>
              <a:rPr lang="en-US" altLang="en-US" sz="2000" baseline="30000"/>
              <a:t>2</a:t>
            </a:r>
            <a:r>
              <a:rPr lang="en-US" altLang="en-US" sz="2000"/>
              <a:t> – 3</a:t>
            </a:r>
            <a:r>
              <a:rPr lang="en-US" altLang="en-US" sz="2000" i="1"/>
              <a:t>N</a:t>
            </a:r>
            <a:r>
              <a:rPr lang="en-US" altLang="en-US" sz="2000"/>
              <a:t>)/2</a:t>
            </a:r>
          </a:p>
        </p:txBody>
      </p:sp>
    </p:spTree>
    <p:extLst>
      <p:ext uri="{BB962C8B-B14F-4D97-AF65-F5344CB8AC3E}">
        <p14:creationId xmlns:p14="http://schemas.microsoft.com/office/powerpoint/2010/main" val="1037444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of Worst-case Analysis</a:t>
            </a:r>
          </a:p>
        </p:txBody>
      </p:sp>
      <p:graphicFrame>
        <p:nvGraphicFramePr>
          <p:cNvPr id="226307" name="Group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Comparisons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(more important)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Selection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Insertion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+ 3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-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Bubble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(3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3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)/2</a:t>
                      </a:r>
                    </a:p>
                    <a:p>
                      <a:pPr marL="457200" marR="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221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of Worst-case Analysis</a:t>
            </a:r>
          </a:p>
        </p:txBody>
      </p:sp>
      <p:graphicFrame>
        <p:nvGraphicFramePr>
          <p:cNvPr id="226307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020595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Comparisons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(more important)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Selection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Insertion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Bubble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457200" marR="0" lvl="1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78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1E05903-D0B5-BF42-AADA-B1F1432668DA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1628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Recall PQ Sorting</a:t>
            </a:r>
          </a:p>
        </p:txBody>
      </p:sp>
      <p:sp>
        <p:nvSpPr>
          <p:cNvPr id="10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3657600" cy="4419600"/>
          </a:xfrm>
        </p:spPr>
        <p:txBody>
          <a:bodyPr/>
          <a:lstStyle/>
          <a:p>
            <a:pPr eaLnBrk="1" hangingPunct="1"/>
            <a:r>
              <a:rPr lang="en-US" sz="2000">
                <a:latin typeface="Tahoma" charset="0"/>
              </a:rPr>
              <a:t>We use a priority queue</a:t>
            </a:r>
          </a:p>
          <a:p>
            <a:pPr marL="800100" lvl="1" indent="-342900" eaLnBrk="1" hangingPunct="1">
              <a:buSzTx/>
            </a:pPr>
            <a:r>
              <a:rPr lang="en-US" sz="1800">
                <a:latin typeface="Tahoma" charset="0"/>
              </a:rPr>
              <a:t>Insert the elements with a series of 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1800">
                <a:latin typeface="Tahoma" charset="0"/>
              </a:rPr>
              <a:t> operations</a:t>
            </a:r>
          </a:p>
          <a:p>
            <a:pPr marL="800100" lvl="1" indent="-342900" eaLnBrk="1" hangingPunct="1">
              <a:buSzTx/>
            </a:pPr>
            <a:r>
              <a:rPr lang="en-US" sz="1800">
                <a:latin typeface="Tahoma" charset="0"/>
              </a:rPr>
              <a:t>Remove the elements in sorted order with a series of 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1800">
                <a:latin typeface="Tahoma" charset="0"/>
              </a:rPr>
              <a:t> operations</a:t>
            </a:r>
          </a:p>
          <a:p>
            <a:pPr eaLnBrk="1" hangingPunct="1"/>
            <a:r>
              <a:rPr lang="en-US" sz="2000">
                <a:latin typeface="Tahoma" charset="0"/>
              </a:rPr>
              <a:t>The running time depends on the priority queue implementation:</a:t>
            </a:r>
          </a:p>
          <a:p>
            <a:pPr marL="800100" lvl="1" indent="-342900" eaLnBrk="1" hangingPunct="1"/>
            <a:r>
              <a:rPr lang="en-US" sz="1800">
                <a:latin typeface="Tahoma" charset="0"/>
              </a:rPr>
              <a:t>Unsorted sequence gives selection-sort: O(n</a:t>
            </a:r>
            <a:r>
              <a:rPr lang="en-US" sz="1800" baseline="30000">
                <a:latin typeface="Tahoma" charset="0"/>
              </a:rPr>
              <a:t>2</a:t>
            </a:r>
            <a:r>
              <a:rPr lang="en-US" sz="1800">
                <a:latin typeface="Tahoma" charset="0"/>
              </a:rPr>
              <a:t>) time</a:t>
            </a:r>
          </a:p>
          <a:p>
            <a:pPr marL="800100" lvl="1" indent="-342900" eaLnBrk="1" hangingPunct="1"/>
            <a:r>
              <a:rPr lang="en-US" sz="1800">
                <a:latin typeface="Tahoma" charset="0"/>
              </a:rPr>
              <a:t>Sorted sequence gives insertion-sort: O(n</a:t>
            </a:r>
            <a:r>
              <a:rPr lang="en-US" sz="1800" baseline="30000">
                <a:latin typeface="Tahoma" charset="0"/>
              </a:rPr>
              <a:t>2</a:t>
            </a:r>
            <a:r>
              <a:rPr lang="en-US" sz="1800">
                <a:latin typeface="Tahoma" charset="0"/>
              </a:rPr>
              <a:t>) time</a:t>
            </a:r>
          </a:p>
          <a:p>
            <a:pPr eaLnBrk="1" hangingPunct="1"/>
            <a:r>
              <a:rPr lang="en-US" sz="2000">
                <a:latin typeface="Tahoma" charset="0"/>
              </a:rPr>
              <a:t>Can we do better?</a:t>
            </a:r>
          </a:p>
        </p:txBody>
      </p:sp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4495800" y="2185988"/>
            <a:ext cx="4267200" cy="4246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PQ-Sort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S, C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lvl="1"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, comparator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for the elements of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endParaRPr lang="en-US" sz="20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sorted  in increasing order according 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P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priority queue with 		comparator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endParaRPr lang="en-US" sz="2000" b="1" i="1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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S.isEmpty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S.remove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S.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first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())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2" algn="l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P.insert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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P.isEmpty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P.removeMin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().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getKey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2" algn="l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S.addLast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7010400" y="228600"/>
          <a:ext cx="1676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761744" imgH="761744" progId="MS_ClipArt_Gallery.2">
                  <p:embed/>
                </p:oleObj>
              </mc:Choice>
              <mc:Fallback>
                <p:oleObj name="Clip" r:id="rId2" imgW="761744" imgH="761744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28600"/>
                        <a:ext cx="1676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307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12BAFBB-9BC8-0841-B88F-701A53C52061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Sorting with a heap</a:t>
            </a:r>
          </a:p>
        </p:txBody>
      </p:sp>
      <p:sp>
        <p:nvSpPr>
          <p:cNvPr id="307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46482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Consider a priority queue with </a:t>
            </a:r>
            <a:r>
              <a:rPr lang="en-US" sz="2400" b="1" i="1">
                <a:latin typeface="Times New Roman" charset="0"/>
              </a:rPr>
              <a:t>n</a:t>
            </a:r>
            <a:r>
              <a:rPr lang="en-US" sz="2400">
                <a:latin typeface="Tahoma" charset="0"/>
              </a:rPr>
              <a:t> items implemented by means of a heap</a:t>
            </a:r>
          </a:p>
          <a:p>
            <a:pPr lvl="1" eaLnBrk="1" hangingPunct="1"/>
            <a:r>
              <a:rPr lang="en-US" sz="2000">
                <a:latin typeface="Tahoma" charset="0"/>
              </a:rPr>
              <a:t>the space used is </a:t>
            </a:r>
            <a:r>
              <a:rPr lang="en-US" sz="2000" b="1" i="1">
                <a:latin typeface="Times New Roman" charset="0"/>
              </a:rPr>
              <a:t>O</a:t>
            </a:r>
            <a:r>
              <a:rPr lang="en-US" sz="2000">
                <a:latin typeface="Times New Roman" charset="0"/>
              </a:rPr>
              <a:t>(</a:t>
            </a:r>
            <a:r>
              <a:rPr lang="en-US" sz="2000" b="1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</a:t>
            </a:r>
            <a:endParaRPr lang="en-US" sz="2000">
              <a:latin typeface="Tahoma" charset="0"/>
            </a:endParaRPr>
          </a:p>
          <a:p>
            <a:pPr lvl="1" eaLnBrk="1" hangingPunct="1"/>
            <a:r>
              <a:rPr lang="en-US" sz="2000">
                <a:latin typeface="Tahoma" charset="0"/>
              </a:rPr>
              <a:t>methods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2000">
                <a:latin typeface="Tahoma" charset="0"/>
              </a:rPr>
              <a:t> and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2000">
                <a:latin typeface="Tahoma" charset="0"/>
              </a:rPr>
              <a:t> take </a:t>
            </a:r>
            <a:r>
              <a:rPr lang="en-US" sz="2000" b="1" i="1">
                <a:latin typeface="Times New Roman" charset="0"/>
              </a:rPr>
              <a:t>O</a:t>
            </a:r>
            <a:r>
              <a:rPr lang="en-US" sz="2000">
                <a:latin typeface="Times New Roman" charset="0"/>
              </a:rPr>
              <a:t>(log </a:t>
            </a:r>
            <a:r>
              <a:rPr lang="en-US" sz="2000" b="1" i="1">
                <a:latin typeface="Times New Roman" charset="0"/>
              </a:rPr>
              <a:t>n</a:t>
            </a:r>
            <a:r>
              <a:rPr lang="en-US" sz="2000">
                <a:latin typeface="Times New Roman" charset="0"/>
              </a:rPr>
              <a:t>) </a:t>
            </a:r>
            <a:r>
              <a:rPr lang="en-US" sz="2000">
                <a:latin typeface="Tahoma" charset="0"/>
              </a:rPr>
              <a:t>time</a:t>
            </a:r>
          </a:p>
          <a:p>
            <a:pPr lvl="1" eaLnBrk="1" hangingPunct="1"/>
            <a:r>
              <a:rPr lang="en-US" sz="2000">
                <a:latin typeface="Tahoma" charset="0"/>
              </a:rPr>
              <a:t>methods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size</a:t>
            </a:r>
            <a:r>
              <a:rPr lang="en-US" sz="2000">
                <a:latin typeface="Tahoma" charset="0"/>
              </a:rPr>
              <a:t>,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isEmpty</a:t>
            </a:r>
            <a:r>
              <a:rPr lang="en-US" sz="2000">
                <a:latin typeface="Tahoma" charset="0"/>
              </a:rPr>
              <a:t>, and </a:t>
            </a:r>
            <a:r>
              <a:rPr lang="en-US" sz="2000">
                <a:solidFill>
                  <a:schemeClr val="tx2"/>
                </a:solidFill>
                <a:latin typeface="Tahoma" charset="0"/>
              </a:rPr>
              <a:t>min</a:t>
            </a:r>
            <a:r>
              <a:rPr lang="en-US" sz="2000">
                <a:latin typeface="Tahoma" charset="0"/>
              </a:rPr>
              <a:t> take time </a:t>
            </a:r>
            <a:r>
              <a:rPr lang="en-US" sz="2000" b="1" i="1">
                <a:latin typeface="Times New Roman" charset="0"/>
              </a:rPr>
              <a:t>O</a:t>
            </a:r>
            <a:r>
              <a:rPr lang="en-US" sz="2000">
                <a:latin typeface="Times New Roman" charset="0"/>
              </a:rPr>
              <a:t>(1) </a:t>
            </a:r>
            <a:r>
              <a:rPr lang="en-US" sz="2000">
                <a:latin typeface="Tahoma" charset="0"/>
              </a:rPr>
              <a:t>time</a:t>
            </a:r>
          </a:p>
        </p:txBody>
      </p:sp>
      <p:sp>
        <p:nvSpPr>
          <p:cNvPr id="11776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52600"/>
            <a:ext cx="38100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buFont typeface="Wingdings" pitchFamily="2" charset="2"/>
              <a:buChar char="q"/>
              <a:defRPr/>
            </a:pPr>
            <a:r>
              <a:rPr lang="en-US" sz="2400" dirty="0">
                <a:ea typeface="+mn-ea"/>
              </a:rPr>
              <a:t>Using a heap-based priority queue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7567613" y="252413"/>
          <a:ext cx="1271587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49680" imgH="2404800" progId="MS_ClipArt_Gallery.2">
                  <p:embed/>
                </p:oleObj>
              </mc:Choice>
              <mc:Fallback>
                <p:oleObj name="Clip" r:id="rId2" imgW="1849680" imgH="24048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613" y="252413"/>
                        <a:ext cx="1271587" cy="165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insertions?</a:t>
            </a:r>
          </a:p>
          <a:p>
            <a:endParaRPr lang="en-US" dirty="0"/>
          </a:p>
          <a:p>
            <a:r>
              <a:rPr lang="en-US" dirty="0"/>
              <a:t>How many </a:t>
            </a:r>
            <a:r>
              <a:rPr lang="en-US" dirty="0" err="1"/>
              <a:t>removeMin</a:t>
            </a:r>
            <a:r>
              <a:rPr lang="en-US" dirty="0"/>
              <a:t> operations?</a:t>
            </a:r>
          </a:p>
          <a:p>
            <a:endParaRPr lang="en-US" dirty="0"/>
          </a:p>
          <a:p>
            <a:r>
              <a:rPr lang="en-US" dirty="0"/>
              <a:t>Overall time complexity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08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b="1" dirty="0">
                <a:latin typeface="Times New Roman" pitchFamily="18" charset="0"/>
              </a:rPr>
              <a:t>N insertions</a:t>
            </a:r>
          </a:p>
          <a:p>
            <a:pPr marL="742950" lvl="2" indent="-342900"/>
            <a:r>
              <a:rPr lang="en-US" sz="2800" b="1" dirty="0">
                <a:latin typeface="Times New Roman" pitchFamily="18" charset="0"/>
              </a:rPr>
              <a:t>Each is O(log N)</a:t>
            </a:r>
          </a:p>
          <a:p>
            <a:pPr marL="742950" lvl="2" indent="-342900"/>
            <a:endParaRPr lang="en-US" sz="2800" b="1" dirty="0">
              <a:latin typeface="Times New Roman" pitchFamily="18" charset="0"/>
            </a:endParaRPr>
          </a:p>
          <a:p>
            <a:pPr marL="342900" lvl="1" indent="-342900"/>
            <a:r>
              <a:rPr lang="en-US" b="1" dirty="0">
                <a:latin typeface="Times New Roman" pitchFamily="18" charset="0"/>
              </a:rPr>
              <a:t>N </a:t>
            </a:r>
            <a:r>
              <a:rPr lang="en-US" b="1" dirty="0" err="1">
                <a:latin typeface="Times New Roman" pitchFamily="18" charset="0"/>
              </a:rPr>
              <a:t>removeMin</a:t>
            </a:r>
            <a:r>
              <a:rPr lang="en-US" b="1" dirty="0">
                <a:latin typeface="Times New Roman" pitchFamily="18" charset="0"/>
              </a:rPr>
              <a:t> operations</a:t>
            </a:r>
          </a:p>
          <a:p>
            <a:pPr marL="742950" lvl="2" indent="-342900"/>
            <a:r>
              <a:rPr lang="en-US" sz="2800" b="1" dirty="0">
                <a:latin typeface="Times New Roman" pitchFamily="18" charset="0"/>
              </a:rPr>
              <a:t>Each is O(log N)</a:t>
            </a:r>
          </a:p>
          <a:p>
            <a:pPr marL="742950" lvl="2" indent="-342900"/>
            <a:endParaRPr lang="en-US" sz="2800" b="1" dirty="0">
              <a:latin typeface="Times New Roman" pitchFamily="18" charset="0"/>
            </a:endParaRPr>
          </a:p>
          <a:p>
            <a:pPr marL="342900" lvl="1" indent="-342900"/>
            <a:r>
              <a:rPr lang="en-US" b="1" dirty="0">
                <a:latin typeface="Times New Roman" pitchFamily="18" charset="0"/>
              </a:rPr>
              <a:t>Overall is O(N log N)</a:t>
            </a:r>
            <a:endParaRPr lang="en-US" dirty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1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CF3FA96-800B-CD45-A868-6D52217AF5B9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Tahoma" charset="0"/>
              </a:rPr>
              <a:t>Priority Queue Sorting</a:t>
            </a:r>
          </a:p>
        </p:txBody>
      </p:sp>
      <p:sp>
        <p:nvSpPr>
          <p:cNvPr id="1126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3657600" cy="4267200"/>
          </a:xfrm>
        </p:spPr>
        <p:txBody>
          <a:bodyPr/>
          <a:lstStyle/>
          <a:p>
            <a:pPr marL="400050" eaLnBrk="1" hangingPunct="1">
              <a:buSzTx/>
              <a:buFont typeface="Wingdings" charset="0"/>
              <a:buAutoNum type="arabicPeriod"/>
            </a:pPr>
            <a:r>
              <a:rPr lang="en-US" sz="2200" dirty="0">
                <a:latin typeface="Tahoma" charset="0"/>
              </a:rPr>
              <a:t>Insert the elements one by one with a series of </a:t>
            </a:r>
            <a:r>
              <a:rPr lang="en-US" sz="2200" dirty="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2200" dirty="0">
                <a:latin typeface="Tahoma" charset="0"/>
              </a:rPr>
              <a:t> operations</a:t>
            </a:r>
          </a:p>
          <a:p>
            <a:pPr marL="400050" eaLnBrk="1" hangingPunct="1">
              <a:buSzTx/>
              <a:buFont typeface="Wingdings" charset="0"/>
              <a:buAutoNum type="arabicPeriod"/>
            </a:pPr>
            <a:endParaRPr lang="en-US" sz="2200" dirty="0">
              <a:latin typeface="Tahoma" charset="0"/>
            </a:endParaRPr>
          </a:p>
          <a:p>
            <a:pPr marL="400050" eaLnBrk="1" hangingPunct="1">
              <a:buSzTx/>
              <a:buFont typeface="Wingdings" charset="0"/>
              <a:buAutoNum type="arabicPeriod"/>
            </a:pPr>
            <a:r>
              <a:rPr lang="en-US" sz="2200" dirty="0">
                <a:latin typeface="Tahoma" charset="0"/>
              </a:rPr>
              <a:t>Remove the elements in sorted order with a series of </a:t>
            </a:r>
            <a:r>
              <a:rPr lang="en-US" sz="2200" dirty="0" err="1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2200" dirty="0">
                <a:latin typeface="Tahoma" charset="0"/>
              </a:rPr>
              <a:t> operations</a:t>
            </a:r>
          </a:p>
        </p:txBody>
      </p:sp>
      <p:sp>
        <p:nvSpPr>
          <p:cNvPr id="11270" name="Text Box 4"/>
          <p:cNvSpPr txBox="1">
            <a:spLocks noChangeArrowheads="1"/>
          </p:cNvSpPr>
          <p:nvPr/>
        </p:nvSpPr>
        <p:spPr bwMode="auto">
          <a:xfrm>
            <a:off x="4419600" y="1676400"/>
            <a:ext cx="4343400" cy="4246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PQ-Sort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S, C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)</a:t>
            </a:r>
          </a:p>
          <a:p>
            <a:pPr lvl="1"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Input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list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, comparator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for the elements of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endParaRPr lang="en-US" sz="2000" dirty="0">
              <a:solidFill>
                <a:schemeClr val="accent2"/>
              </a:solidFill>
              <a:latin typeface="Times New Roman" charset="0"/>
            </a:endParaRPr>
          </a:p>
          <a:p>
            <a:pPr lvl="1" algn="l" eaLnBrk="1" hangingPunct="1"/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Output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list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sorted  in increasing order according 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P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priority queue with 		comparator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C</a:t>
            </a:r>
            <a:endParaRPr lang="en-US" sz="2000" b="1" i="1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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S.isEmpty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S.remove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S.first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())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2" algn="l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P.insert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,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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while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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P.isEmpty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P.removeMin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().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getKey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()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2" algn="l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S.addLast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e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)</a:t>
            </a:r>
          </a:p>
        </p:txBody>
      </p:sp>
      <p:sp>
        <p:nvSpPr>
          <p:cNvPr id="11271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926074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the heap—first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Inserting N entries one at a time</a:t>
            </a:r>
          </a:p>
          <a:p>
            <a:endParaRPr lang="en-US" dirty="0"/>
          </a:p>
          <a:p>
            <a:r>
              <a:rPr lang="en-US" dirty="0"/>
              <a:t>More efficient algorithm</a:t>
            </a:r>
          </a:p>
          <a:p>
            <a:pPr lvl="1"/>
            <a:r>
              <a:rPr lang="en-US" dirty="0"/>
              <a:t>Bottom-up heap construction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060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F12C777-A71C-3F4F-A70B-B3F4A58149D9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Merging Two Heaps</a:t>
            </a:r>
          </a:p>
        </p:txBody>
      </p:sp>
      <p:sp>
        <p:nvSpPr>
          <p:cNvPr id="1843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657600" cy="41148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We are given two heaps and a key </a:t>
            </a:r>
            <a:r>
              <a:rPr lang="en-US" sz="2400" b="1" i="1" dirty="0">
                <a:latin typeface="Times New Roman" charset="0"/>
              </a:rPr>
              <a:t>k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We create a new heap with the root node storing </a:t>
            </a:r>
            <a:r>
              <a:rPr lang="en-US" sz="2400" b="1" i="1" dirty="0">
                <a:latin typeface="Times New Roman" charset="0"/>
              </a:rPr>
              <a:t>k</a:t>
            </a:r>
            <a:r>
              <a:rPr lang="en-US" sz="2400" dirty="0">
                <a:latin typeface="Tahoma" charset="0"/>
              </a:rPr>
              <a:t> and with the two heaps as subtrees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We perform </a:t>
            </a:r>
            <a:r>
              <a:rPr lang="en-US" sz="2400" dirty="0" err="1">
                <a:latin typeface="Tahoma" charset="0"/>
              </a:rPr>
              <a:t>downheap</a:t>
            </a:r>
            <a:r>
              <a:rPr lang="en-US" sz="2400" dirty="0">
                <a:latin typeface="Tahoma" charset="0"/>
              </a:rPr>
              <a:t> to restore the heap-order property </a:t>
            </a:r>
          </a:p>
        </p:txBody>
      </p:sp>
      <p:sp>
        <p:nvSpPr>
          <p:cNvPr id="18438" name="Oval 4"/>
          <p:cNvSpPr>
            <a:spLocks noChangeArrowheads="1"/>
          </p:cNvSpPr>
          <p:nvPr/>
        </p:nvSpPr>
        <p:spPr bwMode="auto">
          <a:xfrm>
            <a:off x="6635750" y="2906713"/>
            <a:ext cx="285750" cy="2841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8439" name="AutoShape 5"/>
          <p:cNvCxnSpPr>
            <a:cxnSpLocks noChangeShapeType="1"/>
            <a:stCxn id="18438" idx="3"/>
            <a:endCxn id="18441" idx="7"/>
          </p:cNvCxnSpPr>
          <p:nvPr/>
        </p:nvCxnSpPr>
        <p:spPr bwMode="auto">
          <a:xfrm flipH="1">
            <a:off x="5791200" y="3168650"/>
            <a:ext cx="885825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0" name="AutoShape 6"/>
          <p:cNvCxnSpPr>
            <a:cxnSpLocks noChangeShapeType="1"/>
            <a:stCxn id="18446" idx="1"/>
            <a:endCxn id="18438" idx="5"/>
          </p:cNvCxnSpPr>
          <p:nvPr/>
        </p:nvCxnSpPr>
        <p:spPr bwMode="auto">
          <a:xfrm flipH="1" flipV="1">
            <a:off x="6880225" y="3168650"/>
            <a:ext cx="801688" cy="2270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5548313" y="336232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6070600" y="38179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8443" name="AutoShape 14"/>
          <p:cNvCxnSpPr>
            <a:cxnSpLocks noChangeShapeType="1"/>
            <a:stCxn id="18445" idx="7"/>
            <a:endCxn id="18441" idx="3"/>
          </p:cNvCxnSpPr>
          <p:nvPr/>
        </p:nvCxnSpPr>
        <p:spPr bwMode="auto">
          <a:xfrm flipV="1">
            <a:off x="5268913" y="3613150"/>
            <a:ext cx="320675" cy="2397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4" name="AutoShape 15"/>
          <p:cNvCxnSpPr>
            <a:cxnSpLocks noChangeShapeType="1"/>
            <a:stCxn id="18442" idx="1"/>
            <a:endCxn id="18441" idx="5"/>
          </p:cNvCxnSpPr>
          <p:nvPr/>
        </p:nvCxnSpPr>
        <p:spPr bwMode="auto">
          <a:xfrm flipH="1" flipV="1">
            <a:off x="5791200" y="3613150"/>
            <a:ext cx="322263" cy="2397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5" name="Oval 16"/>
          <p:cNvSpPr>
            <a:spLocks noChangeArrowheads="1"/>
          </p:cNvSpPr>
          <p:nvPr/>
        </p:nvSpPr>
        <p:spPr bwMode="auto">
          <a:xfrm>
            <a:off x="5026025" y="38179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8446" name="Oval 22"/>
          <p:cNvSpPr>
            <a:spLocks noChangeArrowheads="1"/>
          </p:cNvSpPr>
          <p:nvPr/>
        </p:nvSpPr>
        <p:spPr bwMode="auto">
          <a:xfrm>
            <a:off x="7640638" y="336391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8447" name="Oval 23"/>
          <p:cNvSpPr>
            <a:spLocks noChangeArrowheads="1"/>
          </p:cNvSpPr>
          <p:nvPr/>
        </p:nvSpPr>
        <p:spPr bwMode="auto">
          <a:xfrm>
            <a:off x="8162925" y="381952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18448" name="AutoShape 28"/>
          <p:cNvCxnSpPr>
            <a:cxnSpLocks noChangeShapeType="1"/>
            <a:stCxn id="18450" idx="7"/>
            <a:endCxn id="18446" idx="3"/>
          </p:cNvCxnSpPr>
          <p:nvPr/>
        </p:nvCxnSpPr>
        <p:spPr bwMode="auto">
          <a:xfrm flipV="1">
            <a:off x="7361238" y="3614738"/>
            <a:ext cx="320675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9" name="AutoShape 29"/>
          <p:cNvCxnSpPr>
            <a:cxnSpLocks noChangeShapeType="1"/>
            <a:stCxn id="18447" idx="1"/>
            <a:endCxn id="18446" idx="5"/>
          </p:cNvCxnSpPr>
          <p:nvPr/>
        </p:nvCxnSpPr>
        <p:spPr bwMode="auto">
          <a:xfrm flipH="1" flipV="1">
            <a:off x="7883525" y="3614738"/>
            <a:ext cx="322263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0" name="Oval 30"/>
          <p:cNvSpPr>
            <a:spLocks noChangeArrowheads="1"/>
          </p:cNvSpPr>
          <p:nvPr/>
        </p:nvSpPr>
        <p:spPr bwMode="auto">
          <a:xfrm>
            <a:off x="7118350" y="38195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8451" name="Oval 39"/>
          <p:cNvSpPr>
            <a:spLocks noChangeArrowheads="1"/>
          </p:cNvSpPr>
          <p:nvPr/>
        </p:nvSpPr>
        <p:spPr bwMode="auto">
          <a:xfrm>
            <a:off x="5548313" y="154622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18452" name="Oval 40"/>
          <p:cNvSpPr>
            <a:spLocks noChangeArrowheads="1"/>
          </p:cNvSpPr>
          <p:nvPr/>
        </p:nvSpPr>
        <p:spPr bwMode="auto">
          <a:xfrm>
            <a:off x="6070600" y="20018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8453" name="AutoShape 45"/>
          <p:cNvCxnSpPr>
            <a:cxnSpLocks noChangeShapeType="1"/>
            <a:stCxn id="18455" idx="7"/>
            <a:endCxn id="18451" idx="3"/>
          </p:cNvCxnSpPr>
          <p:nvPr/>
        </p:nvCxnSpPr>
        <p:spPr bwMode="auto">
          <a:xfrm flipV="1">
            <a:off x="5268913" y="1797050"/>
            <a:ext cx="320675" cy="2397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4" name="AutoShape 46"/>
          <p:cNvCxnSpPr>
            <a:cxnSpLocks noChangeShapeType="1"/>
            <a:stCxn id="18452" idx="1"/>
            <a:endCxn id="18451" idx="5"/>
          </p:cNvCxnSpPr>
          <p:nvPr/>
        </p:nvCxnSpPr>
        <p:spPr bwMode="auto">
          <a:xfrm flipH="1" flipV="1">
            <a:off x="5791200" y="1797050"/>
            <a:ext cx="322263" cy="2397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5" name="Oval 47"/>
          <p:cNvSpPr>
            <a:spLocks noChangeArrowheads="1"/>
          </p:cNvSpPr>
          <p:nvPr/>
        </p:nvSpPr>
        <p:spPr bwMode="auto">
          <a:xfrm>
            <a:off x="5026025" y="20018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8456" name="Oval 53"/>
          <p:cNvSpPr>
            <a:spLocks noChangeArrowheads="1"/>
          </p:cNvSpPr>
          <p:nvPr/>
        </p:nvSpPr>
        <p:spPr bwMode="auto">
          <a:xfrm>
            <a:off x="7640638" y="154781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sp>
        <p:nvSpPr>
          <p:cNvPr id="18457" name="Oval 54"/>
          <p:cNvSpPr>
            <a:spLocks noChangeArrowheads="1"/>
          </p:cNvSpPr>
          <p:nvPr/>
        </p:nvSpPr>
        <p:spPr bwMode="auto">
          <a:xfrm>
            <a:off x="8162925" y="200342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18458" name="AutoShape 59"/>
          <p:cNvCxnSpPr>
            <a:cxnSpLocks noChangeShapeType="1"/>
            <a:stCxn id="18460" idx="7"/>
            <a:endCxn id="18456" idx="3"/>
          </p:cNvCxnSpPr>
          <p:nvPr/>
        </p:nvCxnSpPr>
        <p:spPr bwMode="auto">
          <a:xfrm flipV="1">
            <a:off x="7361238" y="1798638"/>
            <a:ext cx="320675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59" name="AutoShape 60"/>
          <p:cNvCxnSpPr>
            <a:cxnSpLocks noChangeShapeType="1"/>
            <a:stCxn id="18457" idx="1"/>
            <a:endCxn id="18456" idx="5"/>
          </p:cNvCxnSpPr>
          <p:nvPr/>
        </p:nvCxnSpPr>
        <p:spPr bwMode="auto">
          <a:xfrm flipH="1" flipV="1">
            <a:off x="7883525" y="1798638"/>
            <a:ext cx="322263" cy="2397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0" name="Oval 61"/>
          <p:cNvSpPr>
            <a:spLocks noChangeArrowheads="1"/>
          </p:cNvSpPr>
          <p:nvPr/>
        </p:nvSpPr>
        <p:spPr bwMode="auto">
          <a:xfrm>
            <a:off x="7118350" y="20034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8461" name="Oval 69"/>
          <p:cNvSpPr>
            <a:spLocks noChangeArrowheads="1"/>
          </p:cNvSpPr>
          <p:nvPr/>
        </p:nvSpPr>
        <p:spPr bwMode="auto">
          <a:xfrm>
            <a:off x="6635750" y="4724400"/>
            <a:ext cx="285750" cy="2841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2</a:t>
            </a:r>
          </a:p>
        </p:txBody>
      </p:sp>
      <p:cxnSp>
        <p:nvCxnSpPr>
          <p:cNvPr id="18462" name="AutoShape 70"/>
          <p:cNvCxnSpPr>
            <a:cxnSpLocks noChangeShapeType="1"/>
            <a:stCxn id="18461" idx="3"/>
            <a:endCxn id="18464" idx="7"/>
          </p:cNvCxnSpPr>
          <p:nvPr/>
        </p:nvCxnSpPr>
        <p:spPr bwMode="auto">
          <a:xfrm flipH="1">
            <a:off x="5791200" y="4986338"/>
            <a:ext cx="885825" cy="225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63" name="AutoShape 71"/>
          <p:cNvCxnSpPr>
            <a:cxnSpLocks noChangeShapeType="1"/>
            <a:stCxn id="18469" idx="1"/>
            <a:endCxn id="18461" idx="5"/>
          </p:cNvCxnSpPr>
          <p:nvPr/>
        </p:nvCxnSpPr>
        <p:spPr bwMode="auto">
          <a:xfrm flipH="1" flipV="1">
            <a:off x="6880225" y="4986338"/>
            <a:ext cx="801688" cy="217487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4" name="Oval 72"/>
          <p:cNvSpPr>
            <a:spLocks noChangeArrowheads="1"/>
          </p:cNvSpPr>
          <p:nvPr/>
        </p:nvSpPr>
        <p:spPr bwMode="auto">
          <a:xfrm>
            <a:off x="5548313" y="518001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3</a:t>
            </a:r>
          </a:p>
        </p:txBody>
      </p:sp>
      <p:sp>
        <p:nvSpPr>
          <p:cNvPr id="18465" name="Oval 73"/>
          <p:cNvSpPr>
            <a:spLocks noChangeArrowheads="1"/>
          </p:cNvSpPr>
          <p:nvPr/>
        </p:nvSpPr>
        <p:spPr bwMode="auto">
          <a:xfrm>
            <a:off x="6070600" y="563562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18466" name="AutoShape 78"/>
          <p:cNvCxnSpPr>
            <a:cxnSpLocks noChangeShapeType="1"/>
            <a:stCxn id="18468" idx="7"/>
            <a:endCxn id="18464" idx="3"/>
          </p:cNvCxnSpPr>
          <p:nvPr/>
        </p:nvCxnSpPr>
        <p:spPr bwMode="auto">
          <a:xfrm flipV="1">
            <a:off x="5268913" y="543401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67" name="AutoShape 79"/>
          <p:cNvCxnSpPr>
            <a:cxnSpLocks noChangeShapeType="1"/>
            <a:stCxn id="18465" idx="1"/>
            <a:endCxn id="18464" idx="5"/>
          </p:cNvCxnSpPr>
          <p:nvPr/>
        </p:nvCxnSpPr>
        <p:spPr bwMode="auto">
          <a:xfrm flipH="1" flipV="1">
            <a:off x="5791200" y="543401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68" name="Oval 80"/>
          <p:cNvSpPr>
            <a:spLocks noChangeArrowheads="1"/>
          </p:cNvSpPr>
          <p:nvPr/>
        </p:nvSpPr>
        <p:spPr bwMode="auto">
          <a:xfrm>
            <a:off x="5026025" y="56356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18469" name="Oval 85"/>
          <p:cNvSpPr>
            <a:spLocks noChangeArrowheads="1"/>
          </p:cNvSpPr>
          <p:nvPr/>
        </p:nvSpPr>
        <p:spPr bwMode="auto">
          <a:xfrm>
            <a:off x="7640638" y="5181600"/>
            <a:ext cx="284162" cy="2857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8470" name="Oval 86"/>
          <p:cNvSpPr>
            <a:spLocks noChangeArrowheads="1"/>
          </p:cNvSpPr>
          <p:nvPr/>
        </p:nvSpPr>
        <p:spPr bwMode="auto">
          <a:xfrm>
            <a:off x="8162925" y="563721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18471" name="AutoShape 91"/>
          <p:cNvCxnSpPr>
            <a:cxnSpLocks noChangeShapeType="1"/>
            <a:stCxn id="18473" idx="7"/>
            <a:endCxn id="18469" idx="3"/>
          </p:cNvCxnSpPr>
          <p:nvPr/>
        </p:nvCxnSpPr>
        <p:spPr bwMode="auto">
          <a:xfrm flipV="1">
            <a:off x="7361238" y="5445125"/>
            <a:ext cx="320675" cy="214313"/>
          </a:xfrm>
          <a:prstGeom prst="straightConnector1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72" name="AutoShape 92"/>
          <p:cNvCxnSpPr>
            <a:cxnSpLocks noChangeShapeType="1"/>
            <a:stCxn id="18470" idx="1"/>
            <a:endCxn id="18469" idx="5"/>
          </p:cNvCxnSpPr>
          <p:nvPr/>
        </p:nvCxnSpPr>
        <p:spPr bwMode="auto">
          <a:xfrm flipH="1" flipV="1">
            <a:off x="7883525" y="5445125"/>
            <a:ext cx="320675" cy="2238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73" name="Oval 93"/>
          <p:cNvSpPr>
            <a:spLocks noChangeArrowheads="1"/>
          </p:cNvSpPr>
          <p:nvPr/>
        </p:nvSpPr>
        <p:spPr bwMode="auto">
          <a:xfrm>
            <a:off x="7118350" y="5637213"/>
            <a:ext cx="284163" cy="28575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8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18474" name="Date Placeholder 4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7DAF060-8329-FE41-ACB2-0C15CD1BBBA2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41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886200" cy="4267200"/>
          </a:xfrm>
        </p:spPr>
        <p:txBody>
          <a:bodyPr/>
          <a:lstStyle/>
          <a:p>
            <a:pPr eaLnBrk="1" hangingPunct="1"/>
            <a:r>
              <a:rPr lang="en-US" sz="2400">
                <a:latin typeface="Tahoma" charset="0"/>
              </a:rPr>
              <a:t>We can construct a heap storing </a:t>
            </a:r>
            <a:r>
              <a:rPr lang="en-US" sz="2400" b="1" i="1">
                <a:latin typeface="Times New Roman" charset="0"/>
              </a:rPr>
              <a:t>n</a:t>
            </a:r>
            <a:r>
              <a:rPr lang="en-US" sz="2400">
                <a:latin typeface="Tahoma" charset="0"/>
              </a:rPr>
              <a:t> given keys in using a bottom-up construction with </a:t>
            </a:r>
            <a:r>
              <a:rPr lang="en-US" sz="2400">
                <a:latin typeface="Times New Roman" charset="0"/>
              </a:rPr>
              <a:t>log </a:t>
            </a:r>
            <a:r>
              <a:rPr lang="en-US" sz="2400" b="1" i="1">
                <a:latin typeface="Times New Roman" charset="0"/>
              </a:rPr>
              <a:t>n</a:t>
            </a:r>
            <a:r>
              <a:rPr lang="en-US" sz="2400">
                <a:latin typeface="Tahoma" charset="0"/>
              </a:rPr>
              <a:t> phases</a:t>
            </a:r>
          </a:p>
          <a:p>
            <a:pPr eaLnBrk="1" hangingPunct="1"/>
            <a:r>
              <a:rPr lang="en-US" sz="2400">
                <a:latin typeface="Tahoma" charset="0"/>
              </a:rPr>
              <a:t>In phase </a:t>
            </a:r>
            <a:r>
              <a:rPr lang="en-US" sz="2400" b="1" i="1">
                <a:latin typeface="Times New Roman" charset="0"/>
              </a:rPr>
              <a:t>i</a:t>
            </a:r>
            <a:r>
              <a:rPr lang="en-US" sz="2400">
                <a:latin typeface="Tahoma" charset="0"/>
              </a:rPr>
              <a:t>, pairs of heaps with </a:t>
            </a:r>
            <a:r>
              <a:rPr lang="en-US" sz="2400">
                <a:latin typeface="Times New Roman" charset="0"/>
              </a:rPr>
              <a:t>2</a:t>
            </a:r>
            <a:r>
              <a:rPr lang="en-US" sz="2400" b="1" i="1" baseline="30000">
                <a:latin typeface="Times New Roman" charset="0"/>
              </a:rPr>
              <a:t>i </a:t>
            </a:r>
            <a:r>
              <a:rPr lang="en-US" sz="2400">
                <a:latin typeface="Symbol" charset="0"/>
              </a:rPr>
              <a:t>-</a:t>
            </a:r>
            <a:r>
              <a:rPr lang="en-US" sz="2400">
                <a:latin typeface="Times New Roman" charset="0"/>
              </a:rPr>
              <a:t>1</a:t>
            </a:r>
            <a:r>
              <a:rPr lang="en-US" sz="2400">
                <a:latin typeface="Tahoma" charset="0"/>
              </a:rPr>
              <a:t> keys are merged into heaps with </a:t>
            </a:r>
            <a:r>
              <a:rPr lang="en-US" sz="2400">
                <a:latin typeface="Times New Roman" charset="0"/>
              </a:rPr>
              <a:t>2</a:t>
            </a:r>
            <a:r>
              <a:rPr lang="en-US" sz="2400" b="1" i="1" baseline="30000">
                <a:latin typeface="Times New Roman" charset="0"/>
              </a:rPr>
              <a:t>i</a:t>
            </a:r>
            <a:r>
              <a:rPr lang="en-US" sz="2400" baseline="30000">
                <a:latin typeface="Symbol" charset="0"/>
              </a:rPr>
              <a:t>+</a:t>
            </a:r>
            <a:r>
              <a:rPr lang="en-US" sz="2400" baseline="30000">
                <a:latin typeface="Times New Roman" charset="0"/>
              </a:rPr>
              <a:t>1</a:t>
            </a:r>
            <a:r>
              <a:rPr lang="en-US" sz="2400">
                <a:latin typeface="Symbol" charset="0"/>
              </a:rPr>
              <a:t>-</a:t>
            </a:r>
            <a:r>
              <a:rPr lang="en-US" sz="2400">
                <a:latin typeface="Times New Roman" charset="0"/>
              </a:rPr>
              <a:t>1</a:t>
            </a:r>
            <a:r>
              <a:rPr lang="en-US" sz="2400">
                <a:latin typeface="Tahoma" charset="0"/>
              </a:rPr>
              <a:t> keys</a:t>
            </a:r>
          </a:p>
        </p:txBody>
      </p:sp>
      <p:sp>
        <p:nvSpPr>
          <p:cNvPr id="4102" name="Rectangle 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800600" y="1676400"/>
            <a:ext cx="3962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2"/>
              </a:buBlip>
            </a:pPr>
            <a:endParaRPr lang="en-US"/>
          </a:p>
        </p:txBody>
      </p:sp>
      <p:sp>
        <p:nvSpPr>
          <p:cNvPr id="119816" name="Rectangle 8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9342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Bottom-up Heap Construction</a:t>
            </a:r>
            <a:br>
              <a:rPr lang="en-US" dirty="0">
                <a:ea typeface="+mj-ea"/>
              </a:rPr>
            </a:br>
            <a:r>
              <a:rPr lang="en-US" dirty="0">
                <a:ea typeface="+mj-ea"/>
              </a:rPr>
              <a:t>(</a:t>
            </a:r>
            <a:r>
              <a:rPr lang="en-US" dirty="0" err="1">
                <a:ea typeface="+mj-ea"/>
              </a:rPr>
              <a:t>Heapifying</a:t>
            </a:r>
            <a:r>
              <a:rPr lang="en-US" dirty="0">
                <a:ea typeface="+mj-ea"/>
              </a:rPr>
              <a:t> a complete tree)</a:t>
            </a:r>
          </a:p>
        </p:txBody>
      </p:sp>
      <p:grpSp>
        <p:nvGrpSpPr>
          <p:cNvPr id="4104" name="Group 24"/>
          <p:cNvGrpSpPr>
            <a:grpSpLocks/>
          </p:cNvGrpSpPr>
          <p:nvPr/>
        </p:nvGrpSpPr>
        <p:grpSpPr bwMode="auto">
          <a:xfrm>
            <a:off x="5357813" y="2209800"/>
            <a:ext cx="2514600" cy="838200"/>
            <a:chOff x="3360" y="1392"/>
            <a:chExt cx="1584" cy="528"/>
          </a:xfrm>
        </p:grpSpPr>
        <p:sp>
          <p:nvSpPr>
            <p:cNvPr id="4114" name="AutoShape 9"/>
            <p:cNvSpPr>
              <a:spLocks noChangeArrowheads="1"/>
            </p:cNvSpPr>
            <p:nvPr/>
          </p:nvSpPr>
          <p:spPr bwMode="auto">
            <a:xfrm>
              <a:off x="3360" y="1392"/>
              <a:ext cx="624" cy="52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Times New Roman" charset="0"/>
                </a:rPr>
                <a:t>2</a:t>
              </a:r>
              <a:r>
                <a:rPr lang="en-US" sz="2000" b="1" i="1" baseline="30000">
                  <a:latin typeface="Times New Roman" charset="0"/>
                </a:rPr>
                <a:t>i </a:t>
              </a:r>
              <a:r>
                <a:rPr lang="en-US" sz="2000">
                  <a:latin typeface="Symbol" charset="0"/>
                </a:rPr>
                <a:t>-</a:t>
              </a:r>
              <a:r>
                <a:rPr lang="en-US" sz="2000">
                  <a:latin typeface="Times New Roman" charset="0"/>
                </a:rPr>
                <a:t>1</a:t>
              </a:r>
            </a:p>
          </p:txBody>
        </p:sp>
        <p:sp>
          <p:nvSpPr>
            <p:cNvPr id="4115" name="AutoShape 10"/>
            <p:cNvSpPr>
              <a:spLocks noChangeArrowheads="1"/>
            </p:cNvSpPr>
            <p:nvPr/>
          </p:nvSpPr>
          <p:spPr bwMode="auto">
            <a:xfrm>
              <a:off x="4320" y="1392"/>
              <a:ext cx="624" cy="52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Times New Roman" charset="0"/>
                </a:rPr>
                <a:t>2</a:t>
              </a:r>
              <a:r>
                <a:rPr lang="en-US" sz="2000" b="1" i="1" baseline="30000">
                  <a:latin typeface="Times New Roman" charset="0"/>
                </a:rPr>
                <a:t>i </a:t>
              </a:r>
              <a:r>
                <a:rPr lang="en-US" sz="2000">
                  <a:latin typeface="Symbol" charset="0"/>
                </a:rPr>
                <a:t>-</a:t>
              </a:r>
              <a:r>
                <a:rPr lang="en-US" sz="2000">
                  <a:latin typeface="Times New Roman" charset="0"/>
                </a:rPr>
                <a:t>1</a:t>
              </a:r>
            </a:p>
          </p:txBody>
        </p:sp>
      </p:grpSp>
      <p:sp>
        <p:nvSpPr>
          <p:cNvPr id="4105" name="AutoShape 18"/>
          <p:cNvSpPr>
            <a:spLocks noChangeArrowheads="1"/>
          </p:cNvSpPr>
          <p:nvPr/>
        </p:nvSpPr>
        <p:spPr bwMode="auto">
          <a:xfrm>
            <a:off x="6424613" y="3429000"/>
            <a:ext cx="3810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29" name="Freeform 21"/>
          <p:cNvSpPr>
            <a:spLocks/>
          </p:cNvSpPr>
          <p:nvPr/>
        </p:nvSpPr>
        <p:spPr bwMode="auto">
          <a:xfrm>
            <a:off x="4773613" y="4191000"/>
            <a:ext cx="3684587" cy="1771650"/>
          </a:xfrm>
          <a:custGeom>
            <a:avLst/>
            <a:gdLst/>
            <a:ahLst/>
            <a:cxnLst>
              <a:cxn ang="0">
                <a:pos x="857" y="147"/>
              </a:cxn>
              <a:cxn ang="0">
                <a:pos x="210" y="981"/>
              </a:cxn>
              <a:cxn ang="0">
                <a:pos x="2119" y="975"/>
              </a:cxn>
              <a:cxn ang="0">
                <a:pos x="1424" y="138"/>
              </a:cxn>
              <a:cxn ang="0">
                <a:pos x="857" y="147"/>
              </a:cxn>
            </a:cxnLst>
            <a:rect l="0" t="0" r="r" b="b"/>
            <a:pathLst>
              <a:path w="2321" h="1116">
                <a:moveTo>
                  <a:pt x="857" y="147"/>
                </a:moveTo>
                <a:cubicBezTo>
                  <a:pt x="722" y="227"/>
                  <a:pt x="0" y="843"/>
                  <a:pt x="210" y="981"/>
                </a:cubicBezTo>
                <a:cubicBezTo>
                  <a:pt x="414" y="1113"/>
                  <a:pt x="1916" y="1116"/>
                  <a:pt x="2119" y="975"/>
                </a:cubicBezTo>
                <a:cubicBezTo>
                  <a:pt x="2321" y="835"/>
                  <a:pt x="1634" y="276"/>
                  <a:pt x="1424" y="138"/>
                </a:cubicBezTo>
                <a:cubicBezTo>
                  <a:pt x="1214" y="0"/>
                  <a:pt x="992" y="67"/>
                  <a:pt x="857" y="147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  <a:ea typeface="+mn-ea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5334000" y="4868863"/>
            <a:ext cx="990600" cy="841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6858000" y="4868863"/>
            <a:ext cx="990600" cy="841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6438900" y="4411663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10" name="AutoShape 15"/>
          <p:cNvCxnSpPr>
            <a:cxnSpLocks noChangeShapeType="1"/>
            <a:stCxn id="4109" idx="3"/>
            <a:endCxn id="4107" idx="0"/>
          </p:cNvCxnSpPr>
          <p:nvPr/>
        </p:nvCxnSpPr>
        <p:spPr bwMode="auto">
          <a:xfrm flipH="1">
            <a:off x="5829300" y="4681538"/>
            <a:ext cx="654050" cy="187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11" name="AutoShape 16"/>
          <p:cNvCxnSpPr>
            <a:cxnSpLocks noChangeShapeType="1"/>
            <a:stCxn id="4109" idx="5"/>
            <a:endCxn id="4108" idx="0"/>
          </p:cNvCxnSpPr>
          <p:nvPr/>
        </p:nvCxnSpPr>
        <p:spPr bwMode="auto">
          <a:xfrm>
            <a:off x="6699250" y="4681538"/>
            <a:ext cx="654050" cy="187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2" name="Rectangle 22"/>
          <p:cNvSpPr>
            <a:spLocks noChangeArrowheads="1"/>
          </p:cNvSpPr>
          <p:nvPr/>
        </p:nvSpPr>
        <p:spPr bwMode="auto">
          <a:xfrm>
            <a:off x="6161088" y="4872038"/>
            <a:ext cx="925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charset="0"/>
              </a:rPr>
              <a:t>2</a:t>
            </a:r>
            <a:r>
              <a:rPr lang="en-US" b="1" i="1" baseline="30000">
                <a:latin typeface="Times New Roman" charset="0"/>
              </a:rPr>
              <a:t>i</a:t>
            </a:r>
            <a:r>
              <a:rPr lang="en-US" baseline="30000">
                <a:latin typeface="Symbol" charset="0"/>
              </a:rPr>
              <a:t>+</a:t>
            </a:r>
            <a:r>
              <a:rPr lang="en-US" baseline="30000">
                <a:latin typeface="Times New Roman" charset="0"/>
              </a:rPr>
              <a:t>1</a:t>
            </a:r>
            <a:r>
              <a:rPr lang="en-US">
                <a:latin typeface="Symbol" charset="0"/>
              </a:rPr>
              <a:t>-</a:t>
            </a:r>
            <a:r>
              <a:rPr lang="en-US">
                <a:latin typeface="Times New Roman" charset="0"/>
              </a:rPr>
              <a:t>1</a:t>
            </a:r>
          </a:p>
        </p:txBody>
      </p:sp>
      <p:graphicFrame>
        <p:nvGraphicFramePr>
          <p:cNvPr id="4098" name="Object 25"/>
          <p:cNvGraphicFramePr>
            <a:graphicFrameLocks noChangeAspect="1"/>
          </p:cNvGraphicFramePr>
          <p:nvPr/>
        </p:nvGraphicFramePr>
        <p:xfrm>
          <a:off x="7391400" y="490538"/>
          <a:ext cx="1371600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744560" imgH="1584360" progId="MS_ClipArt_Gallery.2">
                  <p:embed/>
                </p:oleObj>
              </mc:Choice>
              <mc:Fallback>
                <p:oleObj name="Clip" r:id="rId3" imgW="1744560" imgH="1584360" progId="MS_ClipArt_Gallery.2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90538"/>
                        <a:ext cx="1371600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Date Placeholder 1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0CA68BA-2791-574E-BE9C-CF79360E0C6C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</a:t>
            </a:r>
          </a:p>
        </p:txBody>
      </p:sp>
      <p:sp>
        <p:nvSpPr>
          <p:cNvPr id="19461" name="Oval 85"/>
          <p:cNvSpPr>
            <a:spLocks noChangeArrowheads="1"/>
          </p:cNvSpPr>
          <p:nvPr/>
        </p:nvSpPr>
        <p:spPr bwMode="auto">
          <a:xfrm>
            <a:off x="2479675" y="2103438"/>
            <a:ext cx="285750" cy="2841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462" name="AutoShape 86"/>
          <p:cNvCxnSpPr>
            <a:cxnSpLocks noChangeShapeType="1"/>
            <a:stCxn id="19461" idx="3"/>
            <a:endCxn id="19464" idx="7"/>
          </p:cNvCxnSpPr>
          <p:nvPr/>
        </p:nvCxnSpPr>
        <p:spPr bwMode="auto">
          <a:xfrm flipH="1">
            <a:off x="1663700" y="2346325"/>
            <a:ext cx="857250" cy="2540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3" name="AutoShape 87"/>
          <p:cNvCxnSpPr>
            <a:cxnSpLocks noChangeShapeType="1"/>
            <a:stCxn id="19469" idx="1"/>
            <a:endCxn id="19461" idx="5"/>
          </p:cNvCxnSpPr>
          <p:nvPr/>
        </p:nvCxnSpPr>
        <p:spPr bwMode="auto">
          <a:xfrm flipH="1" flipV="1">
            <a:off x="2724150" y="2346325"/>
            <a:ext cx="857250" cy="255588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4" name="Oval 89"/>
          <p:cNvSpPr>
            <a:spLocks noChangeArrowheads="1"/>
          </p:cNvSpPr>
          <p:nvPr/>
        </p:nvSpPr>
        <p:spPr bwMode="auto">
          <a:xfrm>
            <a:off x="1420813" y="2559050"/>
            <a:ext cx="284162" cy="2857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9465" name="Oval 90"/>
          <p:cNvSpPr>
            <a:spLocks noChangeArrowheads="1"/>
          </p:cNvSpPr>
          <p:nvPr/>
        </p:nvSpPr>
        <p:spPr bwMode="auto">
          <a:xfrm>
            <a:off x="1943100" y="30146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cxnSp>
        <p:nvCxnSpPr>
          <p:cNvPr id="19466" name="AutoShape 95"/>
          <p:cNvCxnSpPr>
            <a:cxnSpLocks noChangeShapeType="1"/>
            <a:stCxn id="19468" idx="7"/>
            <a:endCxn id="19464" idx="3"/>
          </p:cNvCxnSpPr>
          <p:nvPr/>
        </p:nvCxnSpPr>
        <p:spPr bwMode="auto">
          <a:xfrm flipV="1">
            <a:off x="1141413" y="2803525"/>
            <a:ext cx="320675" cy="242888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AutoShape 96"/>
          <p:cNvCxnSpPr>
            <a:cxnSpLocks noChangeShapeType="1"/>
            <a:stCxn id="19465" idx="1"/>
            <a:endCxn id="19464" idx="5"/>
          </p:cNvCxnSpPr>
          <p:nvPr/>
        </p:nvCxnSpPr>
        <p:spPr bwMode="auto">
          <a:xfrm flipH="1" flipV="1">
            <a:off x="1663700" y="2803525"/>
            <a:ext cx="320675" cy="242888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8" name="Oval 97"/>
          <p:cNvSpPr>
            <a:spLocks noChangeArrowheads="1"/>
          </p:cNvSpPr>
          <p:nvPr/>
        </p:nvSpPr>
        <p:spPr bwMode="auto">
          <a:xfrm>
            <a:off x="898525" y="30146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19469" name="Oval 103"/>
          <p:cNvSpPr>
            <a:spLocks noChangeArrowheads="1"/>
          </p:cNvSpPr>
          <p:nvPr/>
        </p:nvSpPr>
        <p:spPr bwMode="auto">
          <a:xfrm>
            <a:off x="3540125" y="2560638"/>
            <a:ext cx="284163" cy="2857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9470" name="Oval 104"/>
          <p:cNvSpPr>
            <a:spLocks noChangeArrowheads="1"/>
          </p:cNvSpPr>
          <p:nvPr/>
        </p:nvSpPr>
        <p:spPr bwMode="auto">
          <a:xfrm>
            <a:off x="4062413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19471" name="AutoShape 109"/>
          <p:cNvCxnSpPr>
            <a:cxnSpLocks noChangeShapeType="1"/>
            <a:stCxn id="19473" idx="7"/>
            <a:endCxn id="19469" idx="3"/>
          </p:cNvCxnSpPr>
          <p:nvPr/>
        </p:nvCxnSpPr>
        <p:spPr bwMode="auto">
          <a:xfrm flipV="1">
            <a:off x="3260725" y="2805113"/>
            <a:ext cx="320675" cy="24288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10"/>
          <p:cNvCxnSpPr>
            <a:cxnSpLocks noChangeShapeType="1"/>
            <a:stCxn id="19470" idx="1"/>
            <a:endCxn id="19469" idx="5"/>
          </p:cNvCxnSpPr>
          <p:nvPr/>
        </p:nvCxnSpPr>
        <p:spPr bwMode="auto">
          <a:xfrm flipH="1" flipV="1">
            <a:off x="3783013" y="2805113"/>
            <a:ext cx="320675" cy="24288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Oval 111"/>
          <p:cNvSpPr>
            <a:spLocks noChangeArrowheads="1"/>
          </p:cNvSpPr>
          <p:nvPr/>
        </p:nvSpPr>
        <p:spPr bwMode="auto">
          <a:xfrm>
            <a:off x="3017838" y="30162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9474" name="Oval 116"/>
          <p:cNvSpPr>
            <a:spLocks noChangeArrowheads="1"/>
          </p:cNvSpPr>
          <p:nvPr/>
        </p:nvSpPr>
        <p:spPr bwMode="auto">
          <a:xfrm>
            <a:off x="4598988" y="1676400"/>
            <a:ext cx="287337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475" name="AutoShape 117"/>
          <p:cNvCxnSpPr>
            <a:cxnSpLocks noChangeShapeType="1"/>
            <a:stCxn id="19474" idx="5"/>
            <a:endCxn id="19477" idx="1"/>
          </p:cNvCxnSpPr>
          <p:nvPr/>
        </p:nvCxnSpPr>
        <p:spPr bwMode="auto">
          <a:xfrm>
            <a:off x="4843463" y="1919288"/>
            <a:ext cx="1917700" cy="2270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6" name="AutoShape 118"/>
          <p:cNvCxnSpPr>
            <a:cxnSpLocks noChangeShapeType="1"/>
            <a:stCxn id="19474" idx="3"/>
            <a:endCxn id="19461" idx="7"/>
          </p:cNvCxnSpPr>
          <p:nvPr/>
        </p:nvCxnSpPr>
        <p:spPr bwMode="auto">
          <a:xfrm flipH="1">
            <a:off x="2724150" y="1919288"/>
            <a:ext cx="1917700" cy="2254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7" name="Oval 119"/>
          <p:cNvSpPr>
            <a:spLocks noChangeArrowheads="1"/>
          </p:cNvSpPr>
          <p:nvPr/>
        </p:nvSpPr>
        <p:spPr bwMode="auto">
          <a:xfrm>
            <a:off x="6719888" y="2105025"/>
            <a:ext cx="285750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478" name="AutoShape 120"/>
          <p:cNvCxnSpPr>
            <a:cxnSpLocks noChangeShapeType="1"/>
            <a:stCxn id="19477" idx="3"/>
            <a:endCxn id="19480" idx="7"/>
          </p:cNvCxnSpPr>
          <p:nvPr/>
        </p:nvCxnSpPr>
        <p:spPr bwMode="auto">
          <a:xfrm flipH="1">
            <a:off x="5903913" y="2347913"/>
            <a:ext cx="857250" cy="2540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9" name="AutoShape 121"/>
          <p:cNvCxnSpPr>
            <a:cxnSpLocks noChangeShapeType="1"/>
            <a:stCxn id="19485" idx="1"/>
            <a:endCxn id="19477" idx="5"/>
          </p:cNvCxnSpPr>
          <p:nvPr/>
        </p:nvCxnSpPr>
        <p:spPr bwMode="auto">
          <a:xfrm flipH="1" flipV="1">
            <a:off x="6964363" y="2347913"/>
            <a:ext cx="857250" cy="25558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0" name="Oval 123"/>
          <p:cNvSpPr>
            <a:spLocks noChangeArrowheads="1"/>
          </p:cNvSpPr>
          <p:nvPr/>
        </p:nvSpPr>
        <p:spPr bwMode="auto">
          <a:xfrm>
            <a:off x="5661025" y="2560638"/>
            <a:ext cx="284163" cy="2857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9481" name="Oval 124"/>
          <p:cNvSpPr>
            <a:spLocks noChangeArrowheads="1"/>
          </p:cNvSpPr>
          <p:nvPr/>
        </p:nvSpPr>
        <p:spPr bwMode="auto">
          <a:xfrm>
            <a:off x="6183313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9482" name="AutoShape 129"/>
          <p:cNvCxnSpPr>
            <a:cxnSpLocks noChangeShapeType="1"/>
            <a:stCxn id="19484" idx="7"/>
            <a:endCxn id="19480" idx="3"/>
          </p:cNvCxnSpPr>
          <p:nvPr/>
        </p:nvCxnSpPr>
        <p:spPr bwMode="auto">
          <a:xfrm flipV="1">
            <a:off x="5381625" y="2805113"/>
            <a:ext cx="320675" cy="24288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3" name="AutoShape 130"/>
          <p:cNvCxnSpPr>
            <a:cxnSpLocks noChangeShapeType="1"/>
            <a:stCxn id="19481" idx="1"/>
            <a:endCxn id="19480" idx="5"/>
          </p:cNvCxnSpPr>
          <p:nvPr/>
        </p:nvCxnSpPr>
        <p:spPr bwMode="auto">
          <a:xfrm flipH="1" flipV="1">
            <a:off x="5903913" y="2805113"/>
            <a:ext cx="320675" cy="24288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4" name="Oval 131"/>
          <p:cNvSpPr>
            <a:spLocks noChangeArrowheads="1"/>
          </p:cNvSpPr>
          <p:nvPr/>
        </p:nvSpPr>
        <p:spPr bwMode="auto">
          <a:xfrm>
            <a:off x="5138738" y="30162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9485" name="Oval 137"/>
          <p:cNvSpPr>
            <a:spLocks noChangeArrowheads="1"/>
          </p:cNvSpPr>
          <p:nvPr/>
        </p:nvSpPr>
        <p:spPr bwMode="auto">
          <a:xfrm>
            <a:off x="7780338" y="2562225"/>
            <a:ext cx="284162" cy="28575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19486" name="Oval 138"/>
          <p:cNvSpPr>
            <a:spLocks noChangeArrowheads="1"/>
          </p:cNvSpPr>
          <p:nvPr/>
        </p:nvSpPr>
        <p:spPr bwMode="auto">
          <a:xfrm>
            <a:off x="8302625" y="30178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20</a:t>
            </a:r>
          </a:p>
        </p:txBody>
      </p:sp>
      <p:cxnSp>
        <p:nvCxnSpPr>
          <p:cNvPr id="19487" name="AutoShape 143"/>
          <p:cNvCxnSpPr>
            <a:cxnSpLocks noChangeShapeType="1"/>
            <a:stCxn id="19489" idx="7"/>
            <a:endCxn id="19485" idx="3"/>
          </p:cNvCxnSpPr>
          <p:nvPr/>
        </p:nvCxnSpPr>
        <p:spPr bwMode="auto">
          <a:xfrm flipV="1">
            <a:off x="7500938" y="2806700"/>
            <a:ext cx="320675" cy="242888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8" name="AutoShape 144"/>
          <p:cNvCxnSpPr>
            <a:cxnSpLocks noChangeShapeType="1"/>
            <a:stCxn id="19486" idx="1"/>
            <a:endCxn id="19485" idx="5"/>
          </p:cNvCxnSpPr>
          <p:nvPr/>
        </p:nvCxnSpPr>
        <p:spPr bwMode="auto">
          <a:xfrm flipH="1" flipV="1">
            <a:off x="8023225" y="2806700"/>
            <a:ext cx="320675" cy="242888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89" name="Oval 145"/>
          <p:cNvSpPr>
            <a:spLocks noChangeArrowheads="1"/>
          </p:cNvSpPr>
          <p:nvPr/>
        </p:nvSpPr>
        <p:spPr bwMode="auto">
          <a:xfrm>
            <a:off x="7258050" y="30178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19490" name="Oval 150"/>
          <p:cNvSpPr>
            <a:spLocks noChangeArrowheads="1"/>
          </p:cNvSpPr>
          <p:nvPr/>
        </p:nvSpPr>
        <p:spPr bwMode="auto">
          <a:xfrm>
            <a:off x="2452688" y="4618038"/>
            <a:ext cx="285750" cy="2841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491" name="AutoShape 151"/>
          <p:cNvCxnSpPr>
            <a:cxnSpLocks noChangeShapeType="1"/>
            <a:stCxn id="19490" idx="3"/>
            <a:endCxn id="19493" idx="7"/>
          </p:cNvCxnSpPr>
          <p:nvPr/>
        </p:nvCxnSpPr>
        <p:spPr bwMode="auto">
          <a:xfrm flipH="1">
            <a:off x="1636713" y="4860925"/>
            <a:ext cx="857250" cy="239713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2" name="AutoShape 152"/>
          <p:cNvCxnSpPr>
            <a:cxnSpLocks noChangeShapeType="1"/>
            <a:stCxn id="19498" idx="1"/>
            <a:endCxn id="19490" idx="5"/>
          </p:cNvCxnSpPr>
          <p:nvPr/>
        </p:nvCxnSpPr>
        <p:spPr bwMode="auto">
          <a:xfrm flipH="1" flipV="1">
            <a:off x="2697163" y="4860925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93" name="Oval 153"/>
          <p:cNvSpPr>
            <a:spLocks noChangeArrowheads="1"/>
          </p:cNvSpPr>
          <p:nvPr/>
        </p:nvSpPr>
        <p:spPr bwMode="auto">
          <a:xfrm>
            <a:off x="1393825" y="50736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25</a:t>
            </a:r>
          </a:p>
        </p:txBody>
      </p:sp>
      <p:sp>
        <p:nvSpPr>
          <p:cNvPr id="19494" name="Oval 154"/>
          <p:cNvSpPr>
            <a:spLocks noChangeArrowheads="1"/>
          </p:cNvSpPr>
          <p:nvPr/>
        </p:nvSpPr>
        <p:spPr bwMode="auto">
          <a:xfrm>
            <a:off x="1916113" y="55292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cxnSp>
        <p:nvCxnSpPr>
          <p:cNvPr id="19495" name="AutoShape 159"/>
          <p:cNvCxnSpPr>
            <a:cxnSpLocks noChangeShapeType="1"/>
            <a:stCxn id="19497" idx="7"/>
            <a:endCxn id="19493" idx="3"/>
          </p:cNvCxnSpPr>
          <p:nvPr/>
        </p:nvCxnSpPr>
        <p:spPr bwMode="auto">
          <a:xfrm flipV="1">
            <a:off x="1114425" y="5332413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6" name="AutoShape 160"/>
          <p:cNvCxnSpPr>
            <a:cxnSpLocks noChangeShapeType="1"/>
            <a:stCxn id="19494" idx="1"/>
            <a:endCxn id="19493" idx="5"/>
          </p:cNvCxnSpPr>
          <p:nvPr/>
        </p:nvCxnSpPr>
        <p:spPr bwMode="auto">
          <a:xfrm flipH="1" flipV="1">
            <a:off x="1636713" y="5332413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97" name="Oval 161"/>
          <p:cNvSpPr>
            <a:spLocks noChangeArrowheads="1"/>
          </p:cNvSpPr>
          <p:nvPr/>
        </p:nvSpPr>
        <p:spPr bwMode="auto">
          <a:xfrm>
            <a:off x="871538" y="55292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19498" name="Oval 166"/>
          <p:cNvSpPr>
            <a:spLocks noChangeArrowheads="1"/>
          </p:cNvSpPr>
          <p:nvPr/>
        </p:nvSpPr>
        <p:spPr bwMode="auto">
          <a:xfrm>
            <a:off x="35131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19499" name="Oval 167"/>
          <p:cNvSpPr>
            <a:spLocks noChangeArrowheads="1"/>
          </p:cNvSpPr>
          <p:nvPr/>
        </p:nvSpPr>
        <p:spPr bwMode="auto">
          <a:xfrm>
            <a:off x="40354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19500" name="AutoShape 172"/>
          <p:cNvCxnSpPr>
            <a:cxnSpLocks noChangeShapeType="1"/>
            <a:stCxn id="19502" idx="7"/>
            <a:endCxn id="19498" idx="3"/>
          </p:cNvCxnSpPr>
          <p:nvPr/>
        </p:nvCxnSpPr>
        <p:spPr bwMode="auto">
          <a:xfrm flipV="1">
            <a:off x="3233738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1" name="AutoShape 173"/>
          <p:cNvCxnSpPr>
            <a:cxnSpLocks noChangeShapeType="1"/>
            <a:stCxn id="19499" idx="1"/>
            <a:endCxn id="19498" idx="5"/>
          </p:cNvCxnSpPr>
          <p:nvPr/>
        </p:nvCxnSpPr>
        <p:spPr bwMode="auto">
          <a:xfrm flipH="1" flipV="1">
            <a:off x="37560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2" name="Oval 174"/>
          <p:cNvSpPr>
            <a:spLocks noChangeArrowheads="1"/>
          </p:cNvSpPr>
          <p:nvPr/>
        </p:nvSpPr>
        <p:spPr bwMode="auto">
          <a:xfrm>
            <a:off x="2990850" y="55308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19503" name="Oval 179"/>
          <p:cNvSpPr>
            <a:spLocks noChangeArrowheads="1"/>
          </p:cNvSpPr>
          <p:nvPr/>
        </p:nvSpPr>
        <p:spPr bwMode="auto">
          <a:xfrm>
            <a:off x="4572000" y="4191000"/>
            <a:ext cx="287338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504" name="AutoShape 180"/>
          <p:cNvCxnSpPr>
            <a:cxnSpLocks noChangeShapeType="1"/>
            <a:stCxn id="19503" idx="5"/>
            <a:endCxn id="19506" idx="1"/>
          </p:cNvCxnSpPr>
          <p:nvPr/>
        </p:nvCxnSpPr>
        <p:spPr bwMode="auto">
          <a:xfrm>
            <a:off x="4816475" y="4433888"/>
            <a:ext cx="1917700" cy="2270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5" name="AutoShape 181"/>
          <p:cNvCxnSpPr>
            <a:cxnSpLocks noChangeShapeType="1"/>
            <a:stCxn id="19503" idx="3"/>
            <a:endCxn id="19490" idx="7"/>
          </p:cNvCxnSpPr>
          <p:nvPr/>
        </p:nvCxnSpPr>
        <p:spPr bwMode="auto">
          <a:xfrm flipH="1">
            <a:off x="2697163" y="4433888"/>
            <a:ext cx="1917700" cy="2254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6" name="Oval 182"/>
          <p:cNvSpPr>
            <a:spLocks noChangeArrowheads="1"/>
          </p:cNvSpPr>
          <p:nvPr/>
        </p:nvSpPr>
        <p:spPr bwMode="auto">
          <a:xfrm>
            <a:off x="6692900" y="4619625"/>
            <a:ext cx="285750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19507" name="AutoShape 183"/>
          <p:cNvCxnSpPr>
            <a:cxnSpLocks noChangeShapeType="1"/>
            <a:stCxn id="19506" idx="3"/>
            <a:endCxn id="19509" idx="7"/>
          </p:cNvCxnSpPr>
          <p:nvPr/>
        </p:nvCxnSpPr>
        <p:spPr bwMode="auto">
          <a:xfrm flipH="1">
            <a:off x="5876925" y="4862513"/>
            <a:ext cx="857250" cy="2397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08" name="AutoShape 184"/>
          <p:cNvCxnSpPr>
            <a:cxnSpLocks noChangeShapeType="1"/>
            <a:stCxn id="19514" idx="1"/>
            <a:endCxn id="19506" idx="5"/>
          </p:cNvCxnSpPr>
          <p:nvPr/>
        </p:nvCxnSpPr>
        <p:spPr bwMode="auto">
          <a:xfrm flipH="1" flipV="1">
            <a:off x="6937375" y="4862513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09" name="Oval 185"/>
          <p:cNvSpPr>
            <a:spLocks noChangeArrowheads="1"/>
          </p:cNvSpPr>
          <p:nvPr/>
        </p:nvSpPr>
        <p:spPr bwMode="auto">
          <a:xfrm>
            <a:off x="56340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19510" name="Oval 186"/>
          <p:cNvSpPr>
            <a:spLocks noChangeArrowheads="1"/>
          </p:cNvSpPr>
          <p:nvPr/>
        </p:nvSpPr>
        <p:spPr bwMode="auto">
          <a:xfrm>
            <a:off x="61563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19511" name="AutoShape 191"/>
          <p:cNvCxnSpPr>
            <a:cxnSpLocks noChangeShapeType="1"/>
            <a:stCxn id="19513" idx="7"/>
            <a:endCxn id="19509" idx="3"/>
          </p:cNvCxnSpPr>
          <p:nvPr/>
        </p:nvCxnSpPr>
        <p:spPr bwMode="auto">
          <a:xfrm flipV="1">
            <a:off x="5354638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12" name="AutoShape 192"/>
          <p:cNvCxnSpPr>
            <a:cxnSpLocks noChangeShapeType="1"/>
            <a:stCxn id="19510" idx="1"/>
            <a:endCxn id="19509" idx="5"/>
          </p:cNvCxnSpPr>
          <p:nvPr/>
        </p:nvCxnSpPr>
        <p:spPr bwMode="auto">
          <a:xfrm flipH="1" flipV="1">
            <a:off x="58769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13" name="Oval 193"/>
          <p:cNvSpPr>
            <a:spLocks noChangeArrowheads="1"/>
          </p:cNvSpPr>
          <p:nvPr/>
        </p:nvSpPr>
        <p:spPr bwMode="auto">
          <a:xfrm>
            <a:off x="5111750" y="55308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19514" name="Oval 198"/>
          <p:cNvSpPr>
            <a:spLocks noChangeArrowheads="1"/>
          </p:cNvSpPr>
          <p:nvPr/>
        </p:nvSpPr>
        <p:spPr bwMode="auto">
          <a:xfrm>
            <a:off x="7753350" y="5076825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27</a:t>
            </a:r>
          </a:p>
        </p:txBody>
      </p:sp>
      <p:sp>
        <p:nvSpPr>
          <p:cNvPr id="19515" name="Oval 199"/>
          <p:cNvSpPr>
            <a:spLocks noChangeArrowheads="1"/>
          </p:cNvSpPr>
          <p:nvPr/>
        </p:nvSpPr>
        <p:spPr bwMode="auto">
          <a:xfrm>
            <a:off x="8275638" y="55324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20</a:t>
            </a:r>
          </a:p>
        </p:txBody>
      </p:sp>
      <p:cxnSp>
        <p:nvCxnSpPr>
          <p:cNvPr id="19516" name="AutoShape 204"/>
          <p:cNvCxnSpPr>
            <a:cxnSpLocks noChangeShapeType="1"/>
            <a:stCxn id="19518" idx="7"/>
            <a:endCxn id="19514" idx="3"/>
          </p:cNvCxnSpPr>
          <p:nvPr/>
        </p:nvCxnSpPr>
        <p:spPr bwMode="auto">
          <a:xfrm flipV="1">
            <a:off x="7473950" y="5335588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517" name="AutoShape 205"/>
          <p:cNvCxnSpPr>
            <a:cxnSpLocks noChangeShapeType="1"/>
            <a:stCxn id="19515" idx="1"/>
            <a:endCxn id="19514" idx="5"/>
          </p:cNvCxnSpPr>
          <p:nvPr/>
        </p:nvCxnSpPr>
        <p:spPr bwMode="auto">
          <a:xfrm flipH="1" flipV="1">
            <a:off x="7996238" y="5335588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518" name="Oval 206"/>
          <p:cNvSpPr>
            <a:spLocks noChangeArrowheads="1"/>
          </p:cNvSpPr>
          <p:nvPr/>
        </p:nvSpPr>
        <p:spPr bwMode="auto">
          <a:xfrm>
            <a:off x="7231063" y="55324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19519" name="Date Placeholder 6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313CC5-370A-C648-B42E-768526863F59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(contd.)</a:t>
            </a:r>
          </a:p>
        </p:txBody>
      </p:sp>
      <p:sp>
        <p:nvSpPr>
          <p:cNvPr id="20485" name="Oval 4"/>
          <p:cNvSpPr>
            <a:spLocks noChangeArrowheads="1"/>
          </p:cNvSpPr>
          <p:nvPr/>
        </p:nvSpPr>
        <p:spPr bwMode="auto">
          <a:xfrm>
            <a:off x="2528888" y="2103438"/>
            <a:ext cx="285750" cy="2841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486" name="AutoShape 5"/>
          <p:cNvCxnSpPr>
            <a:cxnSpLocks noChangeShapeType="1"/>
            <a:stCxn id="20485" idx="3"/>
            <a:endCxn id="20488" idx="7"/>
          </p:cNvCxnSpPr>
          <p:nvPr/>
        </p:nvCxnSpPr>
        <p:spPr bwMode="auto">
          <a:xfrm flipH="1">
            <a:off x="1712913" y="2346325"/>
            <a:ext cx="857250" cy="239713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7" name="AutoShape 6"/>
          <p:cNvCxnSpPr>
            <a:cxnSpLocks noChangeShapeType="1"/>
            <a:stCxn id="20493" idx="1"/>
            <a:endCxn id="20485" idx="5"/>
          </p:cNvCxnSpPr>
          <p:nvPr/>
        </p:nvCxnSpPr>
        <p:spPr bwMode="auto">
          <a:xfrm flipH="1" flipV="1">
            <a:off x="2773363" y="2346325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8" name="Oval 7"/>
          <p:cNvSpPr>
            <a:spLocks noChangeArrowheads="1"/>
          </p:cNvSpPr>
          <p:nvPr/>
        </p:nvSpPr>
        <p:spPr bwMode="auto">
          <a:xfrm>
            <a:off x="1470025" y="25590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25</a:t>
            </a:r>
          </a:p>
        </p:txBody>
      </p:sp>
      <p:sp>
        <p:nvSpPr>
          <p:cNvPr id="20489" name="Oval 8"/>
          <p:cNvSpPr>
            <a:spLocks noChangeArrowheads="1"/>
          </p:cNvSpPr>
          <p:nvPr/>
        </p:nvSpPr>
        <p:spPr bwMode="auto">
          <a:xfrm>
            <a:off x="1992313" y="30146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cxnSp>
        <p:nvCxnSpPr>
          <p:cNvPr id="20490" name="AutoShape 13"/>
          <p:cNvCxnSpPr>
            <a:cxnSpLocks noChangeShapeType="1"/>
            <a:stCxn id="20492" idx="7"/>
            <a:endCxn id="20488" idx="3"/>
          </p:cNvCxnSpPr>
          <p:nvPr/>
        </p:nvCxnSpPr>
        <p:spPr bwMode="auto">
          <a:xfrm flipV="1">
            <a:off x="1190625" y="2817813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1" name="AutoShape 14"/>
          <p:cNvCxnSpPr>
            <a:cxnSpLocks noChangeShapeType="1"/>
            <a:stCxn id="20489" idx="1"/>
            <a:endCxn id="20488" idx="5"/>
          </p:cNvCxnSpPr>
          <p:nvPr/>
        </p:nvCxnSpPr>
        <p:spPr bwMode="auto">
          <a:xfrm flipH="1" flipV="1">
            <a:off x="1712913" y="2817813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2" name="Oval 15"/>
          <p:cNvSpPr>
            <a:spLocks noChangeArrowheads="1"/>
          </p:cNvSpPr>
          <p:nvPr/>
        </p:nvSpPr>
        <p:spPr bwMode="auto">
          <a:xfrm>
            <a:off x="947738" y="30146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0493" name="Oval 20"/>
          <p:cNvSpPr>
            <a:spLocks noChangeArrowheads="1"/>
          </p:cNvSpPr>
          <p:nvPr/>
        </p:nvSpPr>
        <p:spPr bwMode="auto">
          <a:xfrm>
            <a:off x="3589338" y="25606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0494" name="Oval 21"/>
          <p:cNvSpPr>
            <a:spLocks noChangeArrowheads="1"/>
          </p:cNvSpPr>
          <p:nvPr/>
        </p:nvSpPr>
        <p:spPr bwMode="auto">
          <a:xfrm>
            <a:off x="41116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0495" name="AutoShape 26"/>
          <p:cNvCxnSpPr>
            <a:cxnSpLocks noChangeShapeType="1"/>
            <a:stCxn id="20497" idx="7"/>
            <a:endCxn id="20493" idx="3"/>
          </p:cNvCxnSpPr>
          <p:nvPr/>
        </p:nvCxnSpPr>
        <p:spPr bwMode="auto">
          <a:xfrm flipV="1">
            <a:off x="3309938" y="28194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6" name="AutoShape 27"/>
          <p:cNvCxnSpPr>
            <a:cxnSpLocks noChangeShapeType="1"/>
            <a:stCxn id="20494" idx="1"/>
            <a:endCxn id="20493" idx="5"/>
          </p:cNvCxnSpPr>
          <p:nvPr/>
        </p:nvCxnSpPr>
        <p:spPr bwMode="auto">
          <a:xfrm flipH="1" flipV="1">
            <a:off x="3832225" y="28194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7" name="Oval 28"/>
          <p:cNvSpPr>
            <a:spLocks noChangeArrowheads="1"/>
          </p:cNvSpPr>
          <p:nvPr/>
        </p:nvSpPr>
        <p:spPr bwMode="auto">
          <a:xfrm>
            <a:off x="30670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0498" name="Oval 33"/>
          <p:cNvSpPr>
            <a:spLocks noChangeArrowheads="1"/>
          </p:cNvSpPr>
          <p:nvPr/>
        </p:nvSpPr>
        <p:spPr bwMode="auto">
          <a:xfrm>
            <a:off x="4648200" y="1676400"/>
            <a:ext cx="287338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499" name="AutoShape 34"/>
          <p:cNvCxnSpPr>
            <a:cxnSpLocks noChangeShapeType="1"/>
            <a:stCxn id="20498" idx="5"/>
            <a:endCxn id="20501" idx="1"/>
          </p:cNvCxnSpPr>
          <p:nvPr/>
        </p:nvCxnSpPr>
        <p:spPr bwMode="auto">
          <a:xfrm>
            <a:off x="4892675" y="1919288"/>
            <a:ext cx="1917700" cy="2270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0" name="AutoShape 35"/>
          <p:cNvCxnSpPr>
            <a:cxnSpLocks noChangeShapeType="1"/>
            <a:stCxn id="20498" idx="3"/>
            <a:endCxn id="20485" idx="7"/>
          </p:cNvCxnSpPr>
          <p:nvPr/>
        </p:nvCxnSpPr>
        <p:spPr bwMode="auto">
          <a:xfrm flipH="1">
            <a:off x="2773363" y="1919288"/>
            <a:ext cx="1917700" cy="2254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1" name="Oval 36"/>
          <p:cNvSpPr>
            <a:spLocks noChangeArrowheads="1"/>
          </p:cNvSpPr>
          <p:nvPr/>
        </p:nvSpPr>
        <p:spPr bwMode="auto">
          <a:xfrm>
            <a:off x="6769100" y="2105025"/>
            <a:ext cx="285750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502" name="AutoShape 37"/>
          <p:cNvCxnSpPr>
            <a:cxnSpLocks noChangeShapeType="1"/>
            <a:stCxn id="20501" idx="3"/>
            <a:endCxn id="20504" idx="7"/>
          </p:cNvCxnSpPr>
          <p:nvPr/>
        </p:nvCxnSpPr>
        <p:spPr bwMode="auto">
          <a:xfrm flipH="1">
            <a:off x="5953125" y="2347913"/>
            <a:ext cx="857250" cy="2397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3" name="AutoShape 38"/>
          <p:cNvCxnSpPr>
            <a:cxnSpLocks noChangeShapeType="1"/>
            <a:stCxn id="20509" idx="1"/>
            <a:endCxn id="20501" idx="5"/>
          </p:cNvCxnSpPr>
          <p:nvPr/>
        </p:nvCxnSpPr>
        <p:spPr bwMode="auto">
          <a:xfrm flipH="1" flipV="1">
            <a:off x="7013575" y="2347913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4" name="Oval 39"/>
          <p:cNvSpPr>
            <a:spLocks noChangeArrowheads="1"/>
          </p:cNvSpPr>
          <p:nvPr/>
        </p:nvSpPr>
        <p:spPr bwMode="auto">
          <a:xfrm>
            <a:off x="5710238" y="25606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0505" name="Oval 40"/>
          <p:cNvSpPr>
            <a:spLocks noChangeArrowheads="1"/>
          </p:cNvSpPr>
          <p:nvPr/>
        </p:nvSpPr>
        <p:spPr bwMode="auto">
          <a:xfrm>
            <a:off x="62325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0506" name="AutoShape 45"/>
          <p:cNvCxnSpPr>
            <a:cxnSpLocks noChangeShapeType="1"/>
            <a:stCxn id="20508" idx="7"/>
            <a:endCxn id="20504" idx="3"/>
          </p:cNvCxnSpPr>
          <p:nvPr/>
        </p:nvCxnSpPr>
        <p:spPr bwMode="auto">
          <a:xfrm flipV="1">
            <a:off x="5430838" y="28194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7" name="AutoShape 46"/>
          <p:cNvCxnSpPr>
            <a:cxnSpLocks noChangeShapeType="1"/>
            <a:stCxn id="20505" idx="1"/>
            <a:endCxn id="20504" idx="5"/>
          </p:cNvCxnSpPr>
          <p:nvPr/>
        </p:nvCxnSpPr>
        <p:spPr bwMode="auto">
          <a:xfrm flipH="1" flipV="1">
            <a:off x="5953125" y="28194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8" name="Oval 47"/>
          <p:cNvSpPr>
            <a:spLocks noChangeArrowheads="1"/>
          </p:cNvSpPr>
          <p:nvPr/>
        </p:nvSpPr>
        <p:spPr bwMode="auto">
          <a:xfrm>
            <a:off x="51879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20509" name="Oval 52"/>
          <p:cNvSpPr>
            <a:spLocks noChangeArrowheads="1"/>
          </p:cNvSpPr>
          <p:nvPr/>
        </p:nvSpPr>
        <p:spPr bwMode="auto">
          <a:xfrm>
            <a:off x="7829550" y="2562225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27</a:t>
            </a:r>
          </a:p>
        </p:txBody>
      </p:sp>
      <p:sp>
        <p:nvSpPr>
          <p:cNvPr id="20510" name="Oval 53"/>
          <p:cNvSpPr>
            <a:spLocks noChangeArrowheads="1"/>
          </p:cNvSpPr>
          <p:nvPr/>
        </p:nvSpPr>
        <p:spPr bwMode="auto">
          <a:xfrm>
            <a:off x="8351838" y="30178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20</a:t>
            </a:r>
          </a:p>
        </p:txBody>
      </p:sp>
      <p:cxnSp>
        <p:nvCxnSpPr>
          <p:cNvPr id="20511" name="AutoShape 58"/>
          <p:cNvCxnSpPr>
            <a:cxnSpLocks noChangeShapeType="1"/>
            <a:stCxn id="20513" idx="7"/>
            <a:endCxn id="20509" idx="3"/>
          </p:cNvCxnSpPr>
          <p:nvPr/>
        </p:nvCxnSpPr>
        <p:spPr bwMode="auto">
          <a:xfrm flipV="1">
            <a:off x="7550150" y="2820988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2" name="AutoShape 59"/>
          <p:cNvCxnSpPr>
            <a:cxnSpLocks noChangeShapeType="1"/>
            <a:stCxn id="20510" idx="1"/>
            <a:endCxn id="20509" idx="5"/>
          </p:cNvCxnSpPr>
          <p:nvPr/>
        </p:nvCxnSpPr>
        <p:spPr bwMode="auto">
          <a:xfrm flipH="1" flipV="1">
            <a:off x="8072438" y="2820988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13" name="Oval 60"/>
          <p:cNvSpPr>
            <a:spLocks noChangeArrowheads="1"/>
          </p:cNvSpPr>
          <p:nvPr/>
        </p:nvSpPr>
        <p:spPr bwMode="auto">
          <a:xfrm>
            <a:off x="7307263" y="30178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0514" name="Oval 65"/>
          <p:cNvSpPr>
            <a:spLocks noChangeArrowheads="1"/>
          </p:cNvSpPr>
          <p:nvPr/>
        </p:nvSpPr>
        <p:spPr bwMode="auto">
          <a:xfrm>
            <a:off x="2452688" y="4618038"/>
            <a:ext cx="285750" cy="28416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515" name="AutoShape 66"/>
          <p:cNvCxnSpPr>
            <a:cxnSpLocks noChangeShapeType="1"/>
            <a:stCxn id="20514" idx="3"/>
            <a:endCxn id="20517" idx="7"/>
          </p:cNvCxnSpPr>
          <p:nvPr/>
        </p:nvCxnSpPr>
        <p:spPr bwMode="auto">
          <a:xfrm flipH="1">
            <a:off x="1636713" y="4860925"/>
            <a:ext cx="857250" cy="239713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16" name="AutoShape 67"/>
          <p:cNvCxnSpPr>
            <a:cxnSpLocks noChangeShapeType="1"/>
            <a:stCxn id="20522" idx="1"/>
            <a:endCxn id="20514" idx="5"/>
          </p:cNvCxnSpPr>
          <p:nvPr/>
        </p:nvCxnSpPr>
        <p:spPr bwMode="auto">
          <a:xfrm flipH="1" flipV="1">
            <a:off x="2697163" y="4860925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17" name="Oval 68"/>
          <p:cNvSpPr>
            <a:spLocks noChangeArrowheads="1"/>
          </p:cNvSpPr>
          <p:nvPr/>
        </p:nvSpPr>
        <p:spPr bwMode="auto">
          <a:xfrm>
            <a:off x="1393825" y="50736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sp>
        <p:nvSpPr>
          <p:cNvPr id="20518" name="Oval 69"/>
          <p:cNvSpPr>
            <a:spLocks noChangeArrowheads="1"/>
          </p:cNvSpPr>
          <p:nvPr/>
        </p:nvSpPr>
        <p:spPr bwMode="auto">
          <a:xfrm>
            <a:off x="1916113" y="5529263"/>
            <a:ext cx="285750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25</a:t>
            </a:r>
          </a:p>
        </p:txBody>
      </p:sp>
      <p:cxnSp>
        <p:nvCxnSpPr>
          <p:cNvPr id="20519" name="AutoShape 74"/>
          <p:cNvCxnSpPr>
            <a:cxnSpLocks noChangeShapeType="1"/>
            <a:stCxn id="20521" idx="7"/>
            <a:endCxn id="20517" idx="3"/>
          </p:cNvCxnSpPr>
          <p:nvPr/>
        </p:nvCxnSpPr>
        <p:spPr bwMode="auto">
          <a:xfrm flipV="1">
            <a:off x="1114425" y="5332413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0" name="AutoShape 75"/>
          <p:cNvCxnSpPr>
            <a:cxnSpLocks noChangeShapeType="1"/>
            <a:stCxn id="20518" idx="1"/>
            <a:endCxn id="20517" idx="5"/>
          </p:cNvCxnSpPr>
          <p:nvPr/>
        </p:nvCxnSpPr>
        <p:spPr bwMode="auto">
          <a:xfrm flipH="1" flipV="1">
            <a:off x="1636713" y="5332413"/>
            <a:ext cx="320675" cy="223837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21" name="Oval 76"/>
          <p:cNvSpPr>
            <a:spLocks noChangeArrowheads="1"/>
          </p:cNvSpPr>
          <p:nvPr/>
        </p:nvSpPr>
        <p:spPr bwMode="auto">
          <a:xfrm>
            <a:off x="871538" y="55292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0522" name="Oval 81"/>
          <p:cNvSpPr>
            <a:spLocks noChangeArrowheads="1"/>
          </p:cNvSpPr>
          <p:nvPr/>
        </p:nvSpPr>
        <p:spPr bwMode="auto">
          <a:xfrm>
            <a:off x="35131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0523" name="Oval 82"/>
          <p:cNvSpPr>
            <a:spLocks noChangeArrowheads="1"/>
          </p:cNvSpPr>
          <p:nvPr/>
        </p:nvSpPr>
        <p:spPr bwMode="auto">
          <a:xfrm>
            <a:off x="40354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0524" name="AutoShape 87"/>
          <p:cNvCxnSpPr>
            <a:cxnSpLocks noChangeShapeType="1"/>
            <a:stCxn id="20526" idx="7"/>
            <a:endCxn id="20522" idx="3"/>
          </p:cNvCxnSpPr>
          <p:nvPr/>
        </p:nvCxnSpPr>
        <p:spPr bwMode="auto">
          <a:xfrm flipV="1">
            <a:off x="3233738" y="5334000"/>
            <a:ext cx="320675" cy="223838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5" name="AutoShape 88"/>
          <p:cNvCxnSpPr>
            <a:cxnSpLocks noChangeShapeType="1"/>
            <a:stCxn id="20523" idx="1"/>
            <a:endCxn id="20522" idx="5"/>
          </p:cNvCxnSpPr>
          <p:nvPr/>
        </p:nvCxnSpPr>
        <p:spPr bwMode="auto">
          <a:xfrm flipH="1" flipV="1">
            <a:off x="37560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26" name="Oval 89"/>
          <p:cNvSpPr>
            <a:spLocks noChangeArrowheads="1"/>
          </p:cNvSpPr>
          <p:nvPr/>
        </p:nvSpPr>
        <p:spPr bwMode="auto">
          <a:xfrm>
            <a:off x="2990850" y="55308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0527" name="Oval 94"/>
          <p:cNvSpPr>
            <a:spLocks noChangeArrowheads="1"/>
          </p:cNvSpPr>
          <p:nvPr/>
        </p:nvSpPr>
        <p:spPr bwMode="auto">
          <a:xfrm>
            <a:off x="4572000" y="4191000"/>
            <a:ext cx="287338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528" name="AutoShape 95"/>
          <p:cNvCxnSpPr>
            <a:cxnSpLocks noChangeShapeType="1"/>
            <a:stCxn id="20527" idx="5"/>
            <a:endCxn id="20530" idx="1"/>
          </p:cNvCxnSpPr>
          <p:nvPr/>
        </p:nvCxnSpPr>
        <p:spPr bwMode="auto">
          <a:xfrm>
            <a:off x="4816475" y="4433888"/>
            <a:ext cx="1917700" cy="2270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9" name="AutoShape 96"/>
          <p:cNvCxnSpPr>
            <a:cxnSpLocks noChangeShapeType="1"/>
            <a:stCxn id="20527" idx="3"/>
            <a:endCxn id="20514" idx="7"/>
          </p:cNvCxnSpPr>
          <p:nvPr/>
        </p:nvCxnSpPr>
        <p:spPr bwMode="auto">
          <a:xfrm flipH="1">
            <a:off x="2697163" y="4433888"/>
            <a:ext cx="1917700" cy="2254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0" name="Oval 97"/>
          <p:cNvSpPr>
            <a:spLocks noChangeArrowheads="1"/>
          </p:cNvSpPr>
          <p:nvPr/>
        </p:nvSpPr>
        <p:spPr bwMode="auto">
          <a:xfrm>
            <a:off x="6692900" y="4619625"/>
            <a:ext cx="285750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0531" name="AutoShape 98"/>
          <p:cNvCxnSpPr>
            <a:cxnSpLocks noChangeShapeType="1"/>
            <a:stCxn id="20530" idx="3"/>
            <a:endCxn id="20533" idx="7"/>
          </p:cNvCxnSpPr>
          <p:nvPr/>
        </p:nvCxnSpPr>
        <p:spPr bwMode="auto">
          <a:xfrm flipH="1">
            <a:off x="5876925" y="4862513"/>
            <a:ext cx="857250" cy="239712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32" name="AutoShape 99"/>
          <p:cNvCxnSpPr>
            <a:cxnSpLocks noChangeShapeType="1"/>
            <a:stCxn id="20538" idx="1"/>
            <a:endCxn id="20530" idx="5"/>
          </p:cNvCxnSpPr>
          <p:nvPr/>
        </p:nvCxnSpPr>
        <p:spPr bwMode="auto">
          <a:xfrm flipH="1" flipV="1">
            <a:off x="6937375" y="4862513"/>
            <a:ext cx="857250" cy="24130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3" name="Oval 100"/>
          <p:cNvSpPr>
            <a:spLocks noChangeArrowheads="1"/>
          </p:cNvSpPr>
          <p:nvPr/>
        </p:nvSpPr>
        <p:spPr bwMode="auto">
          <a:xfrm>
            <a:off x="56340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20534" name="Oval 101"/>
          <p:cNvSpPr>
            <a:spLocks noChangeArrowheads="1"/>
          </p:cNvSpPr>
          <p:nvPr/>
        </p:nvSpPr>
        <p:spPr bwMode="auto">
          <a:xfrm>
            <a:off x="61563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0535" name="AutoShape 106"/>
          <p:cNvCxnSpPr>
            <a:cxnSpLocks noChangeShapeType="1"/>
            <a:stCxn id="20537" idx="7"/>
            <a:endCxn id="20533" idx="3"/>
          </p:cNvCxnSpPr>
          <p:nvPr/>
        </p:nvCxnSpPr>
        <p:spPr bwMode="auto">
          <a:xfrm flipV="1">
            <a:off x="5354638" y="5334000"/>
            <a:ext cx="320675" cy="223838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36" name="AutoShape 107"/>
          <p:cNvCxnSpPr>
            <a:cxnSpLocks noChangeShapeType="1"/>
            <a:stCxn id="20534" idx="1"/>
            <a:endCxn id="20533" idx="5"/>
          </p:cNvCxnSpPr>
          <p:nvPr/>
        </p:nvCxnSpPr>
        <p:spPr bwMode="auto">
          <a:xfrm flipH="1" flipV="1">
            <a:off x="58769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37" name="Oval 108"/>
          <p:cNvSpPr>
            <a:spLocks noChangeArrowheads="1"/>
          </p:cNvSpPr>
          <p:nvPr/>
        </p:nvSpPr>
        <p:spPr bwMode="auto">
          <a:xfrm>
            <a:off x="5111750" y="55308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0538" name="Oval 113"/>
          <p:cNvSpPr>
            <a:spLocks noChangeArrowheads="1"/>
          </p:cNvSpPr>
          <p:nvPr/>
        </p:nvSpPr>
        <p:spPr bwMode="auto">
          <a:xfrm>
            <a:off x="7753350" y="5076825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20</a:t>
            </a:r>
          </a:p>
        </p:txBody>
      </p:sp>
      <p:sp>
        <p:nvSpPr>
          <p:cNvPr id="20539" name="Oval 114"/>
          <p:cNvSpPr>
            <a:spLocks noChangeArrowheads="1"/>
          </p:cNvSpPr>
          <p:nvPr/>
        </p:nvSpPr>
        <p:spPr bwMode="auto">
          <a:xfrm>
            <a:off x="8275638" y="5532438"/>
            <a:ext cx="285750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solidFill>
                  <a:schemeClr val="tx2"/>
                </a:solidFill>
                <a:latin typeface="Times New Roman" charset="0"/>
                <a:sym typeface="Symbol" charset="0"/>
              </a:rPr>
              <a:t>27</a:t>
            </a:r>
          </a:p>
        </p:txBody>
      </p:sp>
      <p:cxnSp>
        <p:nvCxnSpPr>
          <p:cNvPr id="20540" name="AutoShape 119"/>
          <p:cNvCxnSpPr>
            <a:cxnSpLocks noChangeShapeType="1"/>
            <a:stCxn id="20542" idx="7"/>
            <a:endCxn id="20538" idx="3"/>
          </p:cNvCxnSpPr>
          <p:nvPr/>
        </p:nvCxnSpPr>
        <p:spPr bwMode="auto">
          <a:xfrm flipV="1">
            <a:off x="7473950" y="5335588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41" name="AutoShape 120"/>
          <p:cNvCxnSpPr>
            <a:cxnSpLocks noChangeShapeType="1"/>
            <a:stCxn id="20539" idx="1"/>
            <a:endCxn id="20538" idx="5"/>
          </p:cNvCxnSpPr>
          <p:nvPr/>
        </p:nvCxnSpPr>
        <p:spPr bwMode="auto">
          <a:xfrm flipH="1" flipV="1">
            <a:off x="7996238" y="5335588"/>
            <a:ext cx="320675" cy="223837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42" name="Oval 121"/>
          <p:cNvSpPr>
            <a:spLocks noChangeArrowheads="1"/>
          </p:cNvSpPr>
          <p:nvPr/>
        </p:nvSpPr>
        <p:spPr bwMode="auto">
          <a:xfrm>
            <a:off x="7231063" y="55324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0543" name="Date Placeholder 6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A9CE74-7A72-744B-8B03-C1FDB3841845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(contd.)</a:t>
            </a:r>
          </a:p>
        </p:txBody>
      </p:sp>
      <p:sp>
        <p:nvSpPr>
          <p:cNvPr id="21509" name="Oval 4"/>
          <p:cNvSpPr>
            <a:spLocks noChangeArrowheads="1"/>
          </p:cNvSpPr>
          <p:nvPr/>
        </p:nvSpPr>
        <p:spPr bwMode="auto">
          <a:xfrm>
            <a:off x="2452688" y="2103438"/>
            <a:ext cx="285750" cy="2841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cxnSp>
        <p:nvCxnSpPr>
          <p:cNvPr id="21510" name="AutoShape 5"/>
          <p:cNvCxnSpPr>
            <a:cxnSpLocks noChangeShapeType="1"/>
            <a:stCxn id="21509" idx="3"/>
            <a:endCxn id="21512" idx="7"/>
          </p:cNvCxnSpPr>
          <p:nvPr/>
        </p:nvCxnSpPr>
        <p:spPr bwMode="auto">
          <a:xfrm flipH="1">
            <a:off x="1636713" y="2360613"/>
            <a:ext cx="857250" cy="2301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1" name="AutoShape 6"/>
          <p:cNvCxnSpPr>
            <a:cxnSpLocks noChangeShapeType="1"/>
            <a:stCxn id="21517" idx="1"/>
            <a:endCxn id="21509" idx="5"/>
          </p:cNvCxnSpPr>
          <p:nvPr/>
        </p:nvCxnSpPr>
        <p:spPr bwMode="auto">
          <a:xfrm flipH="1" flipV="1">
            <a:off x="2697163" y="2360613"/>
            <a:ext cx="857250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2" name="Oval 7"/>
          <p:cNvSpPr>
            <a:spLocks noChangeArrowheads="1"/>
          </p:cNvSpPr>
          <p:nvPr/>
        </p:nvSpPr>
        <p:spPr bwMode="auto">
          <a:xfrm>
            <a:off x="1393825" y="25590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sp>
        <p:nvSpPr>
          <p:cNvPr id="21513" name="Oval 8"/>
          <p:cNvSpPr>
            <a:spLocks noChangeArrowheads="1"/>
          </p:cNvSpPr>
          <p:nvPr/>
        </p:nvSpPr>
        <p:spPr bwMode="auto">
          <a:xfrm>
            <a:off x="1916113" y="30146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25</a:t>
            </a:r>
          </a:p>
        </p:txBody>
      </p:sp>
      <p:cxnSp>
        <p:nvCxnSpPr>
          <p:cNvPr id="21514" name="AutoShape 13"/>
          <p:cNvCxnSpPr>
            <a:cxnSpLocks noChangeShapeType="1"/>
            <a:stCxn id="21516" idx="7"/>
            <a:endCxn id="21512" idx="3"/>
          </p:cNvCxnSpPr>
          <p:nvPr/>
        </p:nvCxnSpPr>
        <p:spPr bwMode="auto">
          <a:xfrm flipV="1">
            <a:off x="1114425" y="28130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15" name="AutoShape 14"/>
          <p:cNvCxnSpPr>
            <a:cxnSpLocks noChangeShapeType="1"/>
            <a:stCxn id="21513" idx="1"/>
            <a:endCxn id="21512" idx="5"/>
          </p:cNvCxnSpPr>
          <p:nvPr/>
        </p:nvCxnSpPr>
        <p:spPr bwMode="auto">
          <a:xfrm flipH="1" flipV="1">
            <a:off x="1636713" y="28130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16" name="Oval 15"/>
          <p:cNvSpPr>
            <a:spLocks noChangeArrowheads="1"/>
          </p:cNvSpPr>
          <p:nvPr/>
        </p:nvSpPr>
        <p:spPr bwMode="auto">
          <a:xfrm>
            <a:off x="871538" y="30146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1517" name="Oval 20"/>
          <p:cNvSpPr>
            <a:spLocks noChangeArrowheads="1"/>
          </p:cNvSpPr>
          <p:nvPr/>
        </p:nvSpPr>
        <p:spPr bwMode="auto">
          <a:xfrm>
            <a:off x="3513138" y="25606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sp>
        <p:nvSpPr>
          <p:cNvPr id="21518" name="Oval 21"/>
          <p:cNvSpPr>
            <a:spLocks noChangeArrowheads="1"/>
          </p:cNvSpPr>
          <p:nvPr/>
        </p:nvSpPr>
        <p:spPr bwMode="auto">
          <a:xfrm>
            <a:off x="40354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1519" name="AutoShape 26"/>
          <p:cNvCxnSpPr>
            <a:cxnSpLocks noChangeShapeType="1"/>
            <a:stCxn id="21521" idx="7"/>
            <a:endCxn id="21517" idx="3"/>
          </p:cNvCxnSpPr>
          <p:nvPr/>
        </p:nvCxnSpPr>
        <p:spPr bwMode="auto">
          <a:xfrm flipV="1">
            <a:off x="3233738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0" name="AutoShape 27"/>
          <p:cNvCxnSpPr>
            <a:cxnSpLocks noChangeShapeType="1"/>
            <a:stCxn id="21518" idx="1"/>
            <a:endCxn id="21517" idx="5"/>
          </p:cNvCxnSpPr>
          <p:nvPr/>
        </p:nvCxnSpPr>
        <p:spPr bwMode="auto">
          <a:xfrm flipH="1" flipV="1">
            <a:off x="3756025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1" name="Oval 28"/>
          <p:cNvSpPr>
            <a:spLocks noChangeArrowheads="1"/>
          </p:cNvSpPr>
          <p:nvPr/>
        </p:nvSpPr>
        <p:spPr bwMode="auto">
          <a:xfrm>
            <a:off x="29908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1522" name="Oval 33"/>
          <p:cNvSpPr>
            <a:spLocks noChangeArrowheads="1"/>
          </p:cNvSpPr>
          <p:nvPr/>
        </p:nvSpPr>
        <p:spPr bwMode="auto">
          <a:xfrm>
            <a:off x="4572000" y="1676400"/>
            <a:ext cx="287338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1523" name="AutoShape 34"/>
          <p:cNvCxnSpPr>
            <a:cxnSpLocks noChangeShapeType="1"/>
            <a:stCxn id="21522" idx="5"/>
            <a:endCxn id="21525" idx="1"/>
          </p:cNvCxnSpPr>
          <p:nvPr/>
        </p:nvCxnSpPr>
        <p:spPr bwMode="auto">
          <a:xfrm>
            <a:off x="4816475" y="1919288"/>
            <a:ext cx="1917700" cy="2127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4" name="AutoShape 35"/>
          <p:cNvCxnSpPr>
            <a:cxnSpLocks noChangeShapeType="1"/>
            <a:stCxn id="21522" idx="3"/>
            <a:endCxn id="21509" idx="7"/>
          </p:cNvCxnSpPr>
          <p:nvPr/>
        </p:nvCxnSpPr>
        <p:spPr bwMode="auto">
          <a:xfrm flipH="1">
            <a:off x="2697163" y="1919288"/>
            <a:ext cx="1917700" cy="21113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5" name="Oval 36"/>
          <p:cNvSpPr>
            <a:spLocks noChangeArrowheads="1"/>
          </p:cNvSpPr>
          <p:nvPr/>
        </p:nvSpPr>
        <p:spPr bwMode="auto">
          <a:xfrm>
            <a:off x="6692900" y="2105025"/>
            <a:ext cx="285750" cy="284163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cxnSp>
        <p:nvCxnSpPr>
          <p:cNvPr id="21526" name="AutoShape 37"/>
          <p:cNvCxnSpPr>
            <a:cxnSpLocks noChangeShapeType="1"/>
            <a:stCxn id="21525" idx="3"/>
            <a:endCxn id="21528" idx="7"/>
          </p:cNvCxnSpPr>
          <p:nvPr/>
        </p:nvCxnSpPr>
        <p:spPr bwMode="auto">
          <a:xfrm flipH="1">
            <a:off x="5876925" y="2362200"/>
            <a:ext cx="857250" cy="2301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27" name="AutoShape 38"/>
          <p:cNvCxnSpPr>
            <a:cxnSpLocks noChangeShapeType="1"/>
            <a:stCxn id="21533" idx="1"/>
            <a:endCxn id="21525" idx="5"/>
          </p:cNvCxnSpPr>
          <p:nvPr/>
        </p:nvCxnSpPr>
        <p:spPr bwMode="auto">
          <a:xfrm flipH="1" flipV="1">
            <a:off x="6937375" y="2362200"/>
            <a:ext cx="857250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8" name="Oval 39"/>
          <p:cNvSpPr>
            <a:spLocks noChangeArrowheads="1"/>
          </p:cNvSpPr>
          <p:nvPr/>
        </p:nvSpPr>
        <p:spPr bwMode="auto">
          <a:xfrm>
            <a:off x="5634038" y="25606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sp>
        <p:nvSpPr>
          <p:cNvPr id="21529" name="Oval 40"/>
          <p:cNvSpPr>
            <a:spLocks noChangeArrowheads="1"/>
          </p:cNvSpPr>
          <p:nvPr/>
        </p:nvSpPr>
        <p:spPr bwMode="auto">
          <a:xfrm>
            <a:off x="61563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1530" name="AutoShape 45"/>
          <p:cNvCxnSpPr>
            <a:cxnSpLocks noChangeShapeType="1"/>
            <a:stCxn id="21532" idx="7"/>
            <a:endCxn id="21528" idx="3"/>
          </p:cNvCxnSpPr>
          <p:nvPr/>
        </p:nvCxnSpPr>
        <p:spPr bwMode="auto">
          <a:xfrm flipV="1">
            <a:off x="5354638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1" name="AutoShape 46"/>
          <p:cNvCxnSpPr>
            <a:cxnSpLocks noChangeShapeType="1"/>
            <a:stCxn id="21529" idx="1"/>
            <a:endCxn id="21528" idx="5"/>
          </p:cNvCxnSpPr>
          <p:nvPr/>
        </p:nvCxnSpPr>
        <p:spPr bwMode="auto">
          <a:xfrm flipH="1" flipV="1">
            <a:off x="5876925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2" name="Oval 47"/>
          <p:cNvSpPr>
            <a:spLocks noChangeArrowheads="1"/>
          </p:cNvSpPr>
          <p:nvPr/>
        </p:nvSpPr>
        <p:spPr bwMode="auto">
          <a:xfrm>
            <a:off x="51117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1533" name="Oval 52"/>
          <p:cNvSpPr>
            <a:spLocks noChangeArrowheads="1"/>
          </p:cNvSpPr>
          <p:nvPr/>
        </p:nvSpPr>
        <p:spPr bwMode="auto">
          <a:xfrm>
            <a:off x="7753350" y="25622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1534" name="Oval 53"/>
          <p:cNvSpPr>
            <a:spLocks noChangeArrowheads="1"/>
          </p:cNvSpPr>
          <p:nvPr/>
        </p:nvSpPr>
        <p:spPr bwMode="auto">
          <a:xfrm>
            <a:off x="8275638" y="30178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20</a:t>
            </a:r>
          </a:p>
        </p:txBody>
      </p:sp>
      <p:cxnSp>
        <p:nvCxnSpPr>
          <p:cNvPr id="21535" name="AutoShape 58"/>
          <p:cNvCxnSpPr>
            <a:cxnSpLocks noChangeShapeType="1"/>
            <a:stCxn id="21537" idx="7"/>
            <a:endCxn id="21533" idx="3"/>
          </p:cNvCxnSpPr>
          <p:nvPr/>
        </p:nvCxnSpPr>
        <p:spPr bwMode="auto">
          <a:xfrm flipV="1">
            <a:off x="7473950" y="28162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36" name="AutoShape 59"/>
          <p:cNvCxnSpPr>
            <a:cxnSpLocks noChangeShapeType="1"/>
            <a:stCxn id="21534" idx="1"/>
            <a:endCxn id="21533" idx="5"/>
          </p:cNvCxnSpPr>
          <p:nvPr/>
        </p:nvCxnSpPr>
        <p:spPr bwMode="auto">
          <a:xfrm flipH="1" flipV="1">
            <a:off x="7996238" y="28162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37" name="Oval 60"/>
          <p:cNvSpPr>
            <a:spLocks noChangeArrowheads="1"/>
          </p:cNvSpPr>
          <p:nvPr/>
        </p:nvSpPr>
        <p:spPr bwMode="auto">
          <a:xfrm>
            <a:off x="7231063" y="30178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27</a:t>
            </a:r>
          </a:p>
        </p:txBody>
      </p:sp>
      <p:sp>
        <p:nvSpPr>
          <p:cNvPr id="21538" name="Oval 65"/>
          <p:cNvSpPr>
            <a:spLocks noChangeArrowheads="1"/>
          </p:cNvSpPr>
          <p:nvPr/>
        </p:nvSpPr>
        <p:spPr bwMode="auto">
          <a:xfrm>
            <a:off x="2452688" y="4618038"/>
            <a:ext cx="285750" cy="2841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cxnSp>
        <p:nvCxnSpPr>
          <p:cNvPr id="21539" name="AutoShape 66"/>
          <p:cNvCxnSpPr>
            <a:cxnSpLocks noChangeShapeType="1"/>
            <a:stCxn id="21538" idx="3"/>
            <a:endCxn id="21541" idx="7"/>
          </p:cNvCxnSpPr>
          <p:nvPr/>
        </p:nvCxnSpPr>
        <p:spPr bwMode="auto">
          <a:xfrm flipH="1">
            <a:off x="1636713" y="4875213"/>
            <a:ext cx="857250" cy="2301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0" name="AutoShape 67"/>
          <p:cNvCxnSpPr>
            <a:cxnSpLocks noChangeShapeType="1"/>
            <a:stCxn id="21546" idx="1"/>
            <a:endCxn id="21538" idx="5"/>
          </p:cNvCxnSpPr>
          <p:nvPr/>
        </p:nvCxnSpPr>
        <p:spPr bwMode="auto">
          <a:xfrm flipH="1" flipV="1">
            <a:off x="2697163" y="4875213"/>
            <a:ext cx="857250" cy="2270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41" name="Oval 68"/>
          <p:cNvSpPr>
            <a:spLocks noChangeArrowheads="1"/>
          </p:cNvSpPr>
          <p:nvPr/>
        </p:nvSpPr>
        <p:spPr bwMode="auto">
          <a:xfrm>
            <a:off x="1393825" y="50736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sp>
        <p:nvSpPr>
          <p:cNvPr id="21542" name="Oval 69"/>
          <p:cNvSpPr>
            <a:spLocks noChangeArrowheads="1"/>
          </p:cNvSpPr>
          <p:nvPr/>
        </p:nvSpPr>
        <p:spPr bwMode="auto">
          <a:xfrm>
            <a:off x="1916113" y="55292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25</a:t>
            </a:r>
          </a:p>
        </p:txBody>
      </p:sp>
      <p:cxnSp>
        <p:nvCxnSpPr>
          <p:cNvPr id="21543" name="AutoShape 74"/>
          <p:cNvCxnSpPr>
            <a:cxnSpLocks noChangeShapeType="1"/>
            <a:stCxn id="21545" idx="7"/>
            <a:endCxn id="21541" idx="3"/>
          </p:cNvCxnSpPr>
          <p:nvPr/>
        </p:nvCxnSpPr>
        <p:spPr bwMode="auto">
          <a:xfrm flipV="1">
            <a:off x="1114425" y="53276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4" name="AutoShape 75"/>
          <p:cNvCxnSpPr>
            <a:cxnSpLocks noChangeShapeType="1"/>
            <a:stCxn id="21542" idx="1"/>
            <a:endCxn id="21541" idx="5"/>
          </p:cNvCxnSpPr>
          <p:nvPr/>
        </p:nvCxnSpPr>
        <p:spPr bwMode="auto">
          <a:xfrm flipH="1" flipV="1">
            <a:off x="1636713" y="53276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45" name="Oval 76"/>
          <p:cNvSpPr>
            <a:spLocks noChangeArrowheads="1"/>
          </p:cNvSpPr>
          <p:nvPr/>
        </p:nvSpPr>
        <p:spPr bwMode="auto">
          <a:xfrm>
            <a:off x="871538" y="55292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1546" name="Oval 81"/>
          <p:cNvSpPr>
            <a:spLocks noChangeArrowheads="1"/>
          </p:cNvSpPr>
          <p:nvPr/>
        </p:nvSpPr>
        <p:spPr bwMode="auto">
          <a:xfrm>
            <a:off x="35131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1547" name="Oval 82"/>
          <p:cNvSpPr>
            <a:spLocks noChangeArrowheads="1"/>
          </p:cNvSpPr>
          <p:nvPr/>
        </p:nvSpPr>
        <p:spPr bwMode="auto">
          <a:xfrm>
            <a:off x="40354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1548" name="AutoShape 87"/>
          <p:cNvCxnSpPr>
            <a:cxnSpLocks noChangeShapeType="1"/>
            <a:stCxn id="21550" idx="7"/>
            <a:endCxn id="21546" idx="3"/>
          </p:cNvCxnSpPr>
          <p:nvPr/>
        </p:nvCxnSpPr>
        <p:spPr bwMode="auto">
          <a:xfrm flipV="1">
            <a:off x="3233738" y="5334000"/>
            <a:ext cx="320675" cy="223838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49" name="AutoShape 88"/>
          <p:cNvCxnSpPr>
            <a:cxnSpLocks noChangeShapeType="1"/>
            <a:stCxn id="21547" idx="1"/>
            <a:endCxn id="21546" idx="5"/>
          </p:cNvCxnSpPr>
          <p:nvPr/>
        </p:nvCxnSpPr>
        <p:spPr bwMode="auto">
          <a:xfrm flipH="1" flipV="1">
            <a:off x="37560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50" name="Oval 89"/>
          <p:cNvSpPr>
            <a:spLocks noChangeArrowheads="1"/>
          </p:cNvSpPr>
          <p:nvPr/>
        </p:nvSpPr>
        <p:spPr bwMode="auto">
          <a:xfrm>
            <a:off x="2990850" y="55308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21551" name="Oval 94"/>
          <p:cNvSpPr>
            <a:spLocks noChangeArrowheads="1"/>
          </p:cNvSpPr>
          <p:nvPr/>
        </p:nvSpPr>
        <p:spPr bwMode="auto">
          <a:xfrm>
            <a:off x="4572000" y="4191000"/>
            <a:ext cx="287338" cy="28416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21552" name="AutoShape 95"/>
          <p:cNvCxnSpPr>
            <a:cxnSpLocks noChangeShapeType="1"/>
            <a:stCxn id="21551" idx="5"/>
            <a:endCxn id="21554" idx="1"/>
          </p:cNvCxnSpPr>
          <p:nvPr/>
        </p:nvCxnSpPr>
        <p:spPr bwMode="auto">
          <a:xfrm>
            <a:off x="4816475" y="4433888"/>
            <a:ext cx="1917700" cy="21272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53" name="AutoShape 96"/>
          <p:cNvCxnSpPr>
            <a:cxnSpLocks noChangeShapeType="1"/>
            <a:stCxn id="21551" idx="3"/>
            <a:endCxn id="21538" idx="7"/>
          </p:cNvCxnSpPr>
          <p:nvPr/>
        </p:nvCxnSpPr>
        <p:spPr bwMode="auto">
          <a:xfrm flipH="1">
            <a:off x="2697163" y="4433888"/>
            <a:ext cx="1917700" cy="211137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54" name="Oval 97"/>
          <p:cNvSpPr>
            <a:spLocks noChangeArrowheads="1"/>
          </p:cNvSpPr>
          <p:nvPr/>
        </p:nvSpPr>
        <p:spPr bwMode="auto">
          <a:xfrm>
            <a:off x="6692900" y="4619625"/>
            <a:ext cx="285750" cy="284163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21555" name="AutoShape 98"/>
          <p:cNvCxnSpPr>
            <a:cxnSpLocks noChangeShapeType="1"/>
            <a:stCxn id="21554" idx="3"/>
            <a:endCxn id="21557" idx="7"/>
          </p:cNvCxnSpPr>
          <p:nvPr/>
        </p:nvCxnSpPr>
        <p:spPr bwMode="auto">
          <a:xfrm flipH="1">
            <a:off x="5876925" y="4876800"/>
            <a:ext cx="857250" cy="225425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56" name="AutoShape 99"/>
          <p:cNvCxnSpPr>
            <a:cxnSpLocks noChangeShapeType="1"/>
            <a:stCxn id="21562" idx="1"/>
            <a:endCxn id="21554" idx="5"/>
          </p:cNvCxnSpPr>
          <p:nvPr/>
        </p:nvCxnSpPr>
        <p:spPr bwMode="auto">
          <a:xfrm flipH="1" flipV="1">
            <a:off x="6937375" y="4876800"/>
            <a:ext cx="857250" cy="2317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57" name="Oval 100"/>
          <p:cNvSpPr>
            <a:spLocks noChangeArrowheads="1"/>
          </p:cNvSpPr>
          <p:nvPr/>
        </p:nvSpPr>
        <p:spPr bwMode="auto">
          <a:xfrm>
            <a:off x="5634038" y="50752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1558" name="Oval 101"/>
          <p:cNvSpPr>
            <a:spLocks noChangeArrowheads="1"/>
          </p:cNvSpPr>
          <p:nvPr/>
        </p:nvSpPr>
        <p:spPr bwMode="auto">
          <a:xfrm>
            <a:off x="6156325" y="55308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1559" name="AutoShape 106"/>
          <p:cNvCxnSpPr>
            <a:cxnSpLocks noChangeShapeType="1"/>
            <a:stCxn id="21561" idx="7"/>
            <a:endCxn id="21557" idx="3"/>
          </p:cNvCxnSpPr>
          <p:nvPr/>
        </p:nvCxnSpPr>
        <p:spPr bwMode="auto">
          <a:xfrm flipV="1">
            <a:off x="5354638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0" name="AutoShape 107"/>
          <p:cNvCxnSpPr>
            <a:cxnSpLocks noChangeShapeType="1"/>
            <a:stCxn id="21558" idx="1"/>
            <a:endCxn id="21557" idx="5"/>
          </p:cNvCxnSpPr>
          <p:nvPr/>
        </p:nvCxnSpPr>
        <p:spPr bwMode="auto">
          <a:xfrm flipH="1" flipV="1">
            <a:off x="5876925" y="53340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61" name="Oval 108"/>
          <p:cNvSpPr>
            <a:spLocks noChangeArrowheads="1"/>
          </p:cNvSpPr>
          <p:nvPr/>
        </p:nvSpPr>
        <p:spPr bwMode="auto">
          <a:xfrm>
            <a:off x="5111750" y="55308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1562" name="Oval 113"/>
          <p:cNvSpPr>
            <a:spLocks noChangeArrowheads="1"/>
          </p:cNvSpPr>
          <p:nvPr/>
        </p:nvSpPr>
        <p:spPr bwMode="auto">
          <a:xfrm>
            <a:off x="7753350" y="50768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20</a:t>
            </a:r>
          </a:p>
        </p:txBody>
      </p:sp>
      <p:sp>
        <p:nvSpPr>
          <p:cNvPr id="21563" name="Oval 114"/>
          <p:cNvSpPr>
            <a:spLocks noChangeArrowheads="1"/>
          </p:cNvSpPr>
          <p:nvPr/>
        </p:nvSpPr>
        <p:spPr bwMode="auto">
          <a:xfrm>
            <a:off x="8275638" y="55324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27</a:t>
            </a:r>
          </a:p>
        </p:txBody>
      </p:sp>
      <p:cxnSp>
        <p:nvCxnSpPr>
          <p:cNvPr id="21564" name="AutoShape 119"/>
          <p:cNvCxnSpPr>
            <a:cxnSpLocks noChangeShapeType="1"/>
            <a:stCxn id="21566" idx="7"/>
            <a:endCxn id="21562" idx="3"/>
          </p:cNvCxnSpPr>
          <p:nvPr/>
        </p:nvCxnSpPr>
        <p:spPr bwMode="auto">
          <a:xfrm flipV="1">
            <a:off x="7473950" y="53308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5" name="AutoShape 120"/>
          <p:cNvCxnSpPr>
            <a:cxnSpLocks noChangeShapeType="1"/>
            <a:stCxn id="21563" idx="1"/>
            <a:endCxn id="21562" idx="5"/>
          </p:cNvCxnSpPr>
          <p:nvPr/>
        </p:nvCxnSpPr>
        <p:spPr bwMode="auto">
          <a:xfrm flipH="1" flipV="1">
            <a:off x="7996238" y="53308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66" name="Oval 121"/>
          <p:cNvSpPr>
            <a:spLocks noChangeArrowheads="1"/>
          </p:cNvSpPr>
          <p:nvPr/>
        </p:nvSpPr>
        <p:spPr bwMode="auto">
          <a:xfrm>
            <a:off x="7231063" y="55324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1567" name="Date Placeholder 6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A08F1-717F-CB47-9DD2-DEAE5165B8BE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Example (end)</a:t>
            </a:r>
          </a:p>
        </p:txBody>
      </p:sp>
      <p:sp>
        <p:nvSpPr>
          <p:cNvPr id="22533" name="Oval 64"/>
          <p:cNvSpPr>
            <a:spLocks noChangeArrowheads="1"/>
          </p:cNvSpPr>
          <p:nvPr/>
        </p:nvSpPr>
        <p:spPr bwMode="auto">
          <a:xfrm>
            <a:off x="2452688" y="21034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cxnSp>
        <p:nvCxnSpPr>
          <p:cNvPr id="22534" name="AutoShape 65"/>
          <p:cNvCxnSpPr>
            <a:cxnSpLocks noChangeShapeType="1"/>
            <a:stCxn id="22533" idx="3"/>
            <a:endCxn id="22536" idx="7"/>
          </p:cNvCxnSpPr>
          <p:nvPr/>
        </p:nvCxnSpPr>
        <p:spPr bwMode="auto">
          <a:xfrm flipH="1">
            <a:off x="1636713" y="23558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5" name="AutoShape 66"/>
          <p:cNvCxnSpPr>
            <a:cxnSpLocks noChangeShapeType="1"/>
            <a:stCxn id="22541" idx="1"/>
            <a:endCxn id="22533" idx="5"/>
          </p:cNvCxnSpPr>
          <p:nvPr/>
        </p:nvCxnSpPr>
        <p:spPr bwMode="auto">
          <a:xfrm flipH="1" flipV="1">
            <a:off x="2697163" y="23558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6" name="Oval 67"/>
          <p:cNvSpPr>
            <a:spLocks noChangeArrowheads="1"/>
          </p:cNvSpPr>
          <p:nvPr/>
        </p:nvSpPr>
        <p:spPr bwMode="auto">
          <a:xfrm>
            <a:off x="1393825" y="25590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sp>
        <p:nvSpPr>
          <p:cNvPr id="22537" name="Oval 68"/>
          <p:cNvSpPr>
            <a:spLocks noChangeArrowheads="1"/>
          </p:cNvSpPr>
          <p:nvPr/>
        </p:nvSpPr>
        <p:spPr bwMode="auto">
          <a:xfrm>
            <a:off x="1916113" y="30146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25</a:t>
            </a:r>
          </a:p>
        </p:txBody>
      </p:sp>
      <p:cxnSp>
        <p:nvCxnSpPr>
          <p:cNvPr id="22538" name="AutoShape 73"/>
          <p:cNvCxnSpPr>
            <a:cxnSpLocks noChangeShapeType="1"/>
            <a:stCxn id="22540" idx="7"/>
            <a:endCxn id="22536" idx="3"/>
          </p:cNvCxnSpPr>
          <p:nvPr/>
        </p:nvCxnSpPr>
        <p:spPr bwMode="auto">
          <a:xfrm flipV="1">
            <a:off x="1114425" y="28130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AutoShape 74"/>
          <p:cNvCxnSpPr>
            <a:cxnSpLocks noChangeShapeType="1"/>
            <a:stCxn id="22537" idx="1"/>
            <a:endCxn id="22536" idx="5"/>
          </p:cNvCxnSpPr>
          <p:nvPr/>
        </p:nvCxnSpPr>
        <p:spPr bwMode="auto">
          <a:xfrm flipH="1" flipV="1">
            <a:off x="1636713" y="28130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0" name="Oval 75"/>
          <p:cNvSpPr>
            <a:spLocks noChangeArrowheads="1"/>
          </p:cNvSpPr>
          <p:nvPr/>
        </p:nvSpPr>
        <p:spPr bwMode="auto">
          <a:xfrm>
            <a:off x="871538" y="30146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2541" name="Oval 80"/>
          <p:cNvSpPr>
            <a:spLocks noChangeArrowheads="1"/>
          </p:cNvSpPr>
          <p:nvPr/>
        </p:nvSpPr>
        <p:spPr bwMode="auto">
          <a:xfrm>
            <a:off x="3513138" y="25606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5</a:t>
            </a:r>
          </a:p>
        </p:txBody>
      </p:sp>
      <p:sp>
        <p:nvSpPr>
          <p:cNvPr id="22542" name="Oval 81"/>
          <p:cNvSpPr>
            <a:spLocks noChangeArrowheads="1"/>
          </p:cNvSpPr>
          <p:nvPr/>
        </p:nvSpPr>
        <p:spPr bwMode="auto">
          <a:xfrm>
            <a:off x="40354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2543" name="AutoShape 86"/>
          <p:cNvCxnSpPr>
            <a:cxnSpLocks noChangeShapeType="1"/>
            <a:stCxn id="22545" idx="7"/>
            <a:endCxn id="22541" idx="3"/>
          </p:cNvCxnSpPr>
          <p:nvPr/>
        </p:nvCxnSpPr>
        <p:spPr bwMode="auto">
          <a:xfrm flipV="1">
            <a:off x="3233738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4" name="AutoShape 87"/>
          <p:cNvCxnSpPr>
            <a:cxnSpLocks noChangeShapeType="1"/>
            <a:stCxn id="22542" idx="1"/>
            <a:endCxn id="22541" idx="5"/>
          </p:cNvCxnSpPr>
          <p:nvPr/>
        </p:nvCxnSpPr>
        <p:spPr bwMode="auto">
          <a:xfrm flipH="1" flipV="1">
            <a:off x="3756025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5" name="Oval 88"/>
          <p:cNvSpPr>
            <a:spLocks noChangeArrowheads="1"/>
          </p:cNvSpPr>
          <p:nvPr/>
        </p:nvSpPr>
        <p:spPr bwMode="auto">
          <a:xfrm>
            <a:off x="29908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22546" name="Oval 93"/>
          <p:cNvSpPr>
            <a:spLocks noChangeArrowheads="1"/>
          </p:cNvSpPr>
          <p:nvPr/>
        </p:nvSpPr>
        <p:spPr bwMode="auto">
          <a:xfrm>
            <a:off x="4572000" y="1676400"/>
            <a:ext cx="287338" cy="284163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10</a:t>
            </a:r>
          </a:p>
        </p:txBody>
      </p:sp>
      <p:cxnSp>
        <p:nvCxnSpPr>
          <p:cNvPr id="22547" name="AutoShape 94"/>
          <p:cNvCxnSpPr>
            <a:cxnSpLocks noChangeShapeType="1"/>
            <a:stCxn id="22546" idx="5"/>
            <a:endCxn id="22549" idx="1"/>
          </p:cNvCxnSpPr>
          <p:nvPr/>
        </p:nvCxnSpPr>
        <p:spPr bwMode="auto">
          <a:xfrm>
            <a:off x="4816475" y="1933575"/>
            <a:ext cx="1917700" cy="203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48" name="AutoShape 95"/>
          <p:cNvCxnSpPr>
            <a:cxnSpLocks noChangeShapeType="1"/>
            <a:stCxn id="22546" idx="3"/>
            <a:endCxn id="22533" idx="7"/>
          </p:cNvCxnSpPr>
          <p:nvPr/>
        </p:nvCxnSpPr>
        <p:spPr bwMode="auto">
          <a:xfrm flipH="1">
            <a:off x="2697163" y="1933575"/>
            <a:ext cx="1917700" cy="201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9" name="Oval 96"/>
          <p:cNvSpPr>
            <a:spLocks noChangeArrowheads="1"/>
          </p:cNvSpPr>
          <p:nvPr/>
        </p:nvSpPr>
        <p:spPr bwMode="auto">
          <a:xfrm>
            <a:off x="6692900" y="2105025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22550" name="AutoShape 97"/>
          <p:cNvCxnSpPr>
            <a:cxnSpLocks noChangeShapeType="1"/>
            <a:stCxn id="22549" idx="3"/>
            <a:endCxn id="22552" idx="7"/>
          </p:cNvCxnSpPr>
          <p:nvPr/>
        </p:nvCxnSpPr>
        <p:spPr bwMode="auto">
          <a:xfrm flipH="1">
            <a:off x="5876925" y="2357438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1" name="AutoShape 98"/>
          <p:cNvCxnSpPr>
            <a:cxnSpLocks noChangeShapeType="1"/>
            <a:stCxn id="22557" idx="1"/>
            <a:endCxn id="22549" idx="5"/>
          </p:cNvCxnSpPr>
          <p:nvPr/>
        </p:nvCxnSpPr>
        <p:spPr bwMode="auto">
          <a:xfrm flipH="1" flipV="1">
            <a:off x="6937375" y="2357438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2" name="Oval 99"/>
          <p:cNvSpPr>
            <a:spLocks noChangeArrowheads="1"/>
          </p:cNvSpPr>
          <p:nvPr/>
        </p:nvSpPr>
        <p:spPr bwMode="auto">
          <a:xfrm>
            <a:off x="5634038" y="25606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53" name="Oval 100"/>
          <p:cNvSpPr>
            <a:spLocks noChangeArrowheads="1"/>
          </p:cNvSpPr>
          <p:nvPr/>
        </p:nvSpPr>
        <p:spPr bwMode="auto">
          <a:xfrm>
            <a:off x="6156325" y="30162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2554" name="AutoShape 105"/>
          <p:cNvCxnSpPr>
            <a:cxnSpLocks noChangeShapeType="1"/>
            <a:stCxn id="22556" idx="7"/>
            <a:endCxn id="22552" idx="3"/>
          </p:cNvCxnSpPr>
          <p:nvPr/>
        </p:nvCxnSpPr>
        <p:spPr bwMode="auto">
          <a:xfrm flipV="1">
            <a:off x="5354638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55" name="AutoShape 106"/>
          <p:cNvCxnSpPr>
            <a:cxnSpLocks noChangeShapeType="1"/>
            <a:stCxn id="22553" idx="1"/>
            <a:endCxn id="22552" idx="5"/>
          </p:cNvCxnSpPr>
          <p:nvPr/>
        </p:nvCxnSpPr>
        <p:spPr bwMode="auto">
          <a:xfrm flipH="1" flipV="1">
            <a:off x="5876925" y="28146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6" name="Oval 107"/>
          <p:cNvSpPr>
            <a:spLocks noChangeArrowheads="1"/>
          </p:cNvSpPr>
          <p:nvPr/>
        </p:nvSpPr>
        <p:spPr bwMode="auto">
          <a:xfrm>
            <a:off x="5111750" y="30162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2557" name="Oval 112"/>
          <p:cNvSpPr>
            <a:spLocks noChangeArrowheads="1"/>
          </p:cNvSpPr>
          <p:nvPr/>
        </p:nvSpPr>
        <p:spPr bwMode="auto">
          <a:xfrm>
            <a:off x="7753350" y="25622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2558" name="Oval 113"/>
          <p:cNvSpPr>
            <a:spLocks noChangeArrowheads="1"/>
          </p:cNvSpPr>
          <p:nvPr/>
        </p:nvSpPr>
        <p:spPr bwMode="auto">
          <a:xfrm>
            <a:off x="8275638" y="30178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20</a:t>
            </a:r>
          </a:p>
        </p:txBody>
      </p:sp>
      <p:cxnSp>
        <p:nvCxnSpPr>
          <p:cNvPr id="22559" name="AutoShape 118"/>
          <p:cNvCxnSpPr>
            <a:cxnSpLocks noChangeShapeType="1"/>
            <a:stCxn id="22561" idx="7"/>
            <a:endCxn id="22557" idx="3"/>
          </p:cNvCxnSpPr>
          <p:nvPr/>
        </p:nvCxnSpPr>
        <p:spPr bwMode="auto">
          <a:xfrm flipV="1">
            <a:off x="7473950" y="28162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0" name="AutoShape 119"/>
          <p:cNvCxnSpPr>
            <a:cxnSpLocks noChangeShapeType="1"/>
            <a:stCxn id="22558" idx="1"/>
            <a:endCxn id="22557" idx="5"/>
          </p:cNvCxnSpPr>
          <p:nvPr/>
        </p:nvCxnSpPr>
        <p:spPr bwMode="auto">
          <a:xfrm flipH="1" flipV="1">
            <a:off x="7996238" y="28162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1" name="Oval 120"/>
          <p:cNvSpPr>
            <a:spLocks noChangeArrowheads="1"/>
          </p:cNvSpPr>
          <p:nvPr/>
        </p:nvSpPr>
        <p:spPr bwMode="auto">
          <a:xfrm>
            <a:off x="7231063" y="30178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27</a:t>
            </a:r>
          </a:p>
        </p:txBody>
      </p:sp>
      <p:sp>
        <p:nvSpPr>
          <p:cNvPr id="22562" name="Oval 125"/>
          <p:cNvSpPr>
            <a:spLocks noChangeArrowheads="1"/>
          </p:cNvSpPr>
          <p:nvPr/>
        </p:nvSpPr>
        <p:spPr bwMode="auto">
          <a:xfrm>
            <a:off x="2452688" y="4541838"/>
            <a:ext cx="285750" cy="2841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5</a:t>
            </a:r>
          </a:p>
        </p:txBody>
      </p:sp>
      <p:cxnSp>
        <p:nvCxnSpPr>
          <p:cNvPr id="22563" name="AutoShape 126"/>
          <p:cNvCxnSpPr>
            <a:cxnSpLocks noChangeShapeType="1"/>
            <a:stCxn id="22562" idx="3"/>
            <a:endCxn id="22565" idx="7"/>
          </p:cNvCxnSpPr>
          <p:nvPr/>
        </p:nvCxnSpPr>
        <p:spPr bwMode="auto">
          <a:xfrm flipH="1">
            <a:off x="1636713" y="4799013"/>
            <a:ext cx="857250" cy="2301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4" name="AutoShape 127"/>
          <p:cNvCxnSpPr>
            <a:cxnSpLocks noChangeShapeType="1"/>
            <a:stCxn id="22570" idx="1"/>
            <a:endCxn id="22562" idx="5"/>
          </p:cNvCxnSpPr>
          <p:nvPr/>
        </p:nvCxnSpPr>
        <p:spPr bwMode="auto">
          <a:xfrm flipH="1" flipV="1">
            <a:off x="2697163" y="4799013"/>
            <a:ext cx="857250" cy="2270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5" name="Oval 128"/>
          <p:cNvSpPr>
            <a:spLocks noChangeArrowheads="1"/>
          </p:cNvSpPr>
          <p:nvPr/>
        </p:nvSpPr>
        <p:spPr bwMode="auto">
          <a:xfrm>
            <a:off x="1393825" y="49974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15</a:t>
            </a:r>
          </a:p>
        </p:txBody>
      </p:sp>
      <p:sp>
        <p:nvSpPr>
          <p:cNvPr id="22566" name="Oval 129"/>
          <p:cNvSpPr>
            <a:spLocks noChangeArrowheads="1"/>
          </p:cNvSpPr>
          <p:nvPr/>
        </p:nvSpPr>
        <p:spPr bwMode="auto">
          <a:xfrm>
            <a:off x="1916113" y="54530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25</a:t>
            </a:r>
          </a:p>
        </p:txBody>
      </p:sp>
      <p:cxnSp>
        <p:nvCxnSpPr>
          <p:cNvPr id="22567" name="AutoShape 134"/>
          <p:cNvCxnSpPr>
            <a:cxnSpLocks noChangeShapeType="1"/>
            <a:stCxn id="22569" idx="7"/>
            <a:endCxn id="22565" idx="3"/>
          </p:cNvCxnSpPr>
          <p:nvPr/>
        </p:nvCxnSpPr>
        <p:spPr bwMode="auto">
          <a:xfrm flipV="1">
            <a:off x="1114425" y="52514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68" name="AutoShape 135"/>
          <p:cNvCxnSpPr>
            <a:cxnSpLocks noChangeShapeType="1"/>
            <a:stCxn id="22566" idx="1"/>
            <a:endCxn id="22565" idx="5"/>
          </p:cNvCxnSpPr>
          <p:nvPr/>
        </p:nvCxnSpPr>
        <p:spPr bwMode="auto">
          <a:xfrm flipH="1" flipV="1">
            <a:off x="1636713" y="52514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69" name="Oval 136"/>
          <p:cNvSpPr>
            <a:spLocks noChangeArrowheads="1"/>
          </p:cNvSpPr>
          <p:nvPr/>
        </p:nvSpPr>
        <p:spPr bwMode="auto">
          <a:xfrm>
            <a:off x="871538" y="5453063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16</a:t>
            </a:r>
          </a:p>
        </p:txBody>
      </p:sp>
      <p:sp>
        <p:nvSpPr>
          <p:cNvPr id="22570" name="Oval 141"/>
          <p:cNvSpPr>
            <a:spLocks noChangeArrowheads="1"/>
          </p:cNvSpPr>
          <p:nvPr/>
        </p:nvSpPr>
        <p:spPr bwMode="auto">
          <a:xfrm>
            <a:off x="3513138" y="4999038"/>
            <a:ext cx="284162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7</a:t>
            </a:r>
          </a:p>
        </p:txBody>
      </p:sp>
      <p:sp>
        <p:nvSpPr>
          <p:cNvPr id="22571" name="Oval 142"/>
          <p:cNvSpPr>
            <a:spLocks noChangeArrowheads="1"/>
          </p:cNvSpPr>
          <p:nvPr/>
        </p:nvSpPr>
        <p:spPr bwMode="auto">
          <a:xfrm>
            <a:off x="4035425" y="54546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12</a:t>
            </a:r>
          </a:p>
        </p:txBody>
      </p:sp>
      <p:cxnSp>
        <p:nvCxnSpPr>
          <p:cNvPr id="22572" name="AutoShape 147"/>
          <p:cNvCxnSpPr>
            <a:cxnSpLocks noChangeShapeType="1"/>
            <a:stCxn id="22574" idx="7"/>
            <a:endCxn id="22570" idx="3"/>
          </p:cNvCxnSpPr>
          <p:nvPr/>
        </p:nvCxnSpPr>
        <p:spPr bwMode="auto">
          <a:xfrm flipV="1">
            <a:off x="3233738" y="5257800"/>
            <a:ext cx="320675" cy="223838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3" name="AutoShape 148"/>
          <p:cNvCxnSpPr>
            <a:cxnSpLocks noChangeShapeType="1"/>
            <a:stCxn id="22571" idx="1"/>
            <a:endCxn id="22570" idx="5"/>
          </p:cNvCxnSpPr>
          <p:nvPr/>
        </p:nvCxnSpPr>
        <p:spPr bwMode="auto">
          <a:xfrm flipH="1" flipV="1">
            <a:off x="3756025" y="5257800"/>
            <a:ext cx="320675" cy="228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4" name="Oval 149"/>
          <p:cNvSpPr>
            <a:spLocks noChangeArrowheads="1"/>
          </p:cNvSpPr>
          <p:nvPr/>
        </p:nvSpPr>
        <p:spPr bwMode="auto">
          <a:xfrm>
            <a:off x="2990850" y="5454650"/>
            <a:ext cx="284163" cy="2857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solidFill>
                  <a:schemeClr val="tx2"/>
                </a:solidFill>
                <a:latin typeface="Times New Roman" charset="0"/>
                <a:sym typeface="Symbol" charset="0"/>
              </a:rPr>
              <a:t>10</a:t>
            </a:r>
          </a:p>
        </p:txBody>
      </p:sp>
      <p:sp>
        <p:nvSpPr>
          <p:cNvPr id="22575" name="Oval 154"/>
          <p:cNvSpPr>
            <a:spLocks noChangeArrowheads="1"/>
          </p:cNvSpPr>
          <p:nvPr/>
        </p:nvSpPr>
        <p:spPr bwMode="auto">
          <a:xfrm>
            <a:off x="4572000" y="4114800"/>
            <a:ext cx="287338" cy="284163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4</a:t>
            </a:r>
          </a:p>
        </p:txBody>
      </p:sp>
      <p:cxnSp>
        <p:nvCxnSpPr>
          <p:cNvPr id="22576" name="AutoShape 155"/>
          <p:cNvCxnSpPr>
            <a:cxnSpLocks noChangeShapeType="1"/>
            <a:stCxn id="22575" idx="5"/>
            <a:endCxn id="22578" idx="1"/>
          </p:cNvCxnSpPr>
          <p:nvPr/>
        </p:nvCxnSpPr>
        <p:spPr bwMode="auto">
          <a:xfrm>
            <a:off x="4816475" y="4371975"/>
            <a:ext cx="1917700" cy="203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77" name="AutoShape 156"/>
          <p:cNvCxnSpPr>
            <a:cxnSpLocks noChangeShapeType="1"/>
            <a:stCxn id="22575" idx="3"/>
            <a:endCxn id="22562" idx="7"/>
          </p:cNvCxnSpPr>
          <p:nvPr/>
        </p:nvCxnSpPr>
        <p:spPr bwMode="auto">
          <a:xfrm flipH="1">
            <a:off x="2697163" y="4371975"/>
            <a:ext cx="1917700" cy="196850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78" name="Oval 157"/>
          <p:cNvSpPr>
            <a:spLocks noChangeArrowheads="1"/>
          </p:cNvSpPr>
          <p:nvPr/>
        </p:nvSpPr>
        <p:spPr bwMode="auto">
          <a:xfrm>
            <a:off x="6692900" y="4543425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6</a:t>
            </a:r>
          </a:p>
        </p:txBody>
      </p:sp>
      <p:cxnSp>
        <p:nvCxnSpPr>
          <p:cNvPr id="22579" name="AutoShape 158"/>
          <p:cNvCxnSpPr>
            <a:cxnSpLocks noChangeShapeType="1"/>
            <a:stCxn id="22578" idx="3"/>
            <a:endCxn id="22581" idx="7"/>
          </p:cNvCxnSpPr>
          <p:nvPr/>
        </p:nvCxnSpPr>
        <p:spPr bwMode="auto">
          <a:xfrm flipH="1">
            <a:off x="5876925" y="4795838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0" name="AutoShape 159"/>
          <p:cNvCxnSpPr>
            <a:cxnSpLocks noChangeShapeType="1"/>
            <a:stCxn id="22586" idx="1"/>
            <a:endCxn id="22578" idx="5"/>
          </p:cNvCxnSpPr>
          <p:nvPr/>
        </p:nvCxnSpPr>
        <p:spPr bwMode="auto">
          <a:xfrm flipH="1" flipV="1">
            <a:off x="6937375" y="4795838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1" name="Oval 160"/>
          <p:cNvSpPr>
            <a:spLocks noChangeArrowheads="1"/>
          </p:cNvSpPr>
          <p:nvPr/>
        </p:nvSpPr>
        <p:spPr bwMode="auto">
          <a:xfrm>
            <a:off x="5634038" y="49990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8</a:t>
            </a:r>
          </a:p>
        </p:txBody>
      </p:sp>
      <p:sp>
        <p:nvSpPr>
          <p:cNvPr id="22582" name="Oval 161"/>
          <p:cNvSpPr>
            <a:spLocks noChangeArrowheads="1"/>
          </p:cNvSpPr>
          <p:nvPr/>
        </p:nvSpPr>
        <p:spPr bwMode="auto">
          <a:xfrm>
            <a:off x="6156325" y="54546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9</a:t>
            </a:r>
          </a:p>
        </p:txBody>
      </p:sp>
      <p:cxnSp>
        <p:nvCxnSpPr>
          <p:cNvPr id="22583" name="AutoShape 166"/>
          <p:cNvCxnSpPr>
            <a:cxnSpLocks noChangeShapeType="1"/>
            <a:stCxn id="22585" idx="7"/>
            <a:endCxn id="22581" idx="3"/>
          </p:cNvCxnSpPr>
          <p:nvPr/>
        </p:nvCxnSpPr>
        <p:spPr bwMode="auto">
          <a:xfrm flipV="1">
            <a:off x="5354638" y="52530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4" name="AutoShape 167"/>
          <p:cNvCxnSpPr>
            <a:cxnSpLocks noChangeShapeType="1"/>
            <a:stCxn id="22582" idx="1"/>
            <a:endCxn id="22581" idx="5"/>
          </p:cNvCxnSpPr>
          <p:nvPr/>
        </p:nvCxnSpPr>
        <p:spPr bwMode="auto">
          <a:xfrm flipH="1" flipV="1">
            <a:off x="5876925" y="52530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85" name="Oval 168"/>
          <p:cNvSpPr>
            <a:spLocks noChangeArrowheads="1"/>
          </p:cNvSpPr>
          <p:nvPr/>
        </p:nvSpPr>
        <p:spPr bwMode="auto">
          <a:xfrm>
            <a:off x="5111750" y="545465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11</a:t>
            </a:r>
          </a:p>
        </p:txBody>
      </p:sp>
      <p:sp>
        <p:nvSpPr>
          <p:cNvPr id="22586" name="Oval 173"/>
          <p:cNvSpPr>
            <a:spLocks noChangeArrowheads="1"/>
          </p:cNvSpPr>
          <p:nvPr/>
        </p:nvSpPr>
        <p:spPr bwMode="auto">
          <a:xfrm>
            <a:off x="7753350" y="5000625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20</a:t>
            </a:r>
          </a:p>
        </p:txBody>
      </p:sp>
      <p:sp>
        <p:nvSpPr>
          <p:cNvPr id="22587" name="Oval 174"/>
          <p:cNvSpPr>
            <a:spLocks noChangeArrowheads="1"/>
          </p:cNvSpPr>
          <p:nvPr/>
        </p:nvSpPr>
        <p:spPr bwMode="auto">
          <a:xfrm>
            <a:off x="8275638" y="5456238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>
                <a:latin typeface="Times New Roman" charset="0"/>
                <a:sym typeface="Symbol" charset="0"/>
              </a:rPr>
              <a:t>27</a:t>
            </a:r>
          </a:p>
        </p:txBody>
      </p:sp>
      <p:cxnSp>
        <p:nvCxnSpPr>
          <p:cNvPr id="22588" name="AutoShape 179"/>
          <p:cNvCxnSpPr>
            <a:cxnSpLocks noChangeShapeType="1"/>
            <a:stCxn id="22590" idx="7"/>
            <a:endCxn id="22586" idx="3"/>
          </p:cNvCxnSpPr>
          <p:nvPr/>
        </p:nvCxnSpPr>
        <p:spPr bwMode="auto">
          <a:xfrm flipV="1">
            <a:off x="7473950" y="52546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89" name="AutoShape 180"/>
          <p:cNvCxnSpPr>
            <a:cxnSpLocks noChangeShapeType="1"/>
            <a:stCxn id="22587" idx="1"/>
            <a:endCxn id="22586" idx="5"/>
          </p:cNvCxnSpPr>
          <p:nvPr/>
        </p:nvCxnSpPr>
        <p:spPr bwMode="auto">
          <a:xfrm flipH="1" flipV="1">
            <a:off x="7996238" y="5254625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90" name="Oval 181"/>
          <p:cNvSpPr>
            <a:spLocks noChangeArrowheads="1"/>
          </p:cNvSpPr>
          <p:nvPr/>
        </p:nvSpPr>
        <p:spPr bwMode="auto">
          <a:xfrm>
            <a:off x="7231063" y="5456238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r>
              <a:rPr lang="en-US" sz="1600" dirty="0">
                <a:latin typeface="Times New Roman" charset="0"/>
                <a:sym typeface="Symbol" charset="0"/>
              </a:rPr>
              <a:t>23</a:t>
            </a:r>
          </a:p>
        </p:txBody>
      </p:sp>
      <p:sp>
        <p:nvSpPr>
          <p:cNvPr id="22591" name="Date Placeholder 6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27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Consider a complete binary tree, with each level filled</a:t>
            </a:r>
          </a:p>
          <a:p>
            <a:pPr eaLnBrk="1" hangingPunct="1"/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 occurs at each internal node and the root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Worst-case is swapping down to a leaf</a:t>
            </a:r>
          </a:p>
          <a:p>
            <a:pPr eaLnBrk="1" hangingPunct="1"/>
            <a:endParaRPr lang="en-US" sz="1600" dirty="0">
              <a:latin typeface="Tahoma" charset="0"/>
            </a:endParaRP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2" name="Freeform 65"/>
          <p:cNvSpPr>
            <a:spLocks/>
          </p:cNvSpPr>
          <p:nvPr/>
        </p:nvSpPr>
        <p:spPr bwMode="auto">
          <a:xfrm>
            <a:off x="4800600" y="4648200"/>
            <a:ext cx="1801813" cy="1447800"/>
          </a:xfrm>
          <a:custGeom>
            <a:avLst/>
            <a:gdLst>
              <a:gd name="T0" fmla="*/ 0 w 1135"/>
              <a:gd name="T1" fmla="*/ 0 h 912"/>
              <a:gd name="T2" fmla="*/ 1056 w 1135"/>
              <a:gd name="T3" fmla="*/ 120 h 912"/>
              <a:gd name="T4" fmla="*/ 474 w 1135"/>
              <a:gd name="T5" fmla="*/ 318 h 912"/>
              <a:gd name="T6" fmla="*/ 144 w 1135"/>
              <a:gd name="T7" fmla="*/ 624 h 912"/>
              <a:gd name="T8" fmla="*/ 0 w 1135"/>
              <a:gd name="T9" fmla="*/ 912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35"/>
              <a:gd name="T16" fmla="*/ 0 h 912"/>
              <a:gd name="T17" fmla="*/ 1135 w 1135"/>
              <a:gd name="T18" fmla="*/ 912 h 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35" h="912">
                <a:moveTo>
                  <a:pt x="0" y="0"/>
                </a:moveTo>
                <a:cubicBezTo>
                  <a:pt x="176" y="20"/>
                  <a:pt x="977" y="67"/>
                  <a:pt x="1056" y="120"/>
                </a:cubicBezTo>
                <a:cubicBezTo>
                  <a:pt x="1135" y="173"/>
                  <a:pt x="626" y="234"/>
                  <a:pt x="474" y="318"/>
                </a:cubicBezTo>
                <a:cubicBezTo>
                  <a:pt x="322" y="402"/>
                  <a:pt x="223" y="525"/>
                  <a:pt x="144" y="624"/>
                </a:cubicBezTo>
                <a:cubicBezTo>
                  <a:pt x="65" y="723"/>
                  <a:pt x="30" y="852"/>
                  <a:pt x="0" y="912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74" name="Freeform 67"/>
          <p:cNvSpPr>
            <a:spLocks/>
          </p:cNvSpPr>
          <p:nvPr/>
        </p:nvSpPr>
        <p:spPr bwMode="auto">
          <a:xfrm>
            <a:off x="2590800" y="510540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28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length of proxy path </a:t>
            </a:r>
            <a:r>
              <a:rPr lang="en-US" sz="2000" dirty="0">
                <a:latin typeface="Tahoma" charset="0"/>
              </a:rPr>
              <a:t>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21321182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29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length of proxy path</a:t>
            </a:r>
            <a:r>
              <a:rPr lang="en-US" sz="2000" dirty="0">
                <a:latin typeface="Tahoma" charset="0"/>
              </a:rPr>
              <a:t> 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Freeform 71"/>
          <p:cNvSpPr>
            <a:spLocks/>
          </p:cNvSpPr>
          <p:nvPr/>
        </p:nvSpPr>
        <p:spPr bwMode="auto">
          <a:xfrm>
            <a:off x="3657600" y="548640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Freeform 72"/>
          <p:cNvSpPr>
            <a:spLocks/>
          </p:cNvSpPr>
          <p:nvPr/>
        </p:nvSpPr>
        <p:spPr bwMode="auto">
          <a:xfrm>
            <a:off x="5781675" y="547687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Freeform 73"/>
          <p:cNvSpPr>
            <a:spLocks/>
          </p:cNvSpPr>
          <p:nvPr/>
        </p:nvSpPr>
        <p:spPr bwMode="auto">
          <a:xfrm>
            <a:off x="7905750" y="546735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213211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(In-Place) Sorting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838200" y="1752600"/>
            <a:ext cx="7696200" cy="4648200"/>
          </a:xfrm>
        </p:spPr>
        <p:txBody>
          <a:bodyPr/>
          <a:lstStyle/>
          <a:p>
            <a:r>
              <a:rPr lang="en-US" dirty="0"/>
              <a:t>Small amount of O(1) extra space</a:t>
            </a:r>
          </a:p>
          <a:p>
            <a:pPr lvl="1"/>
            <a:r>
              <a:rPr lang="en-US" dirty="0"/>
              <a:t>not extra O(N) space</a:t>
            </a:r>
          </a:p>
          <a:p>
            <a:endParaRPr lang="en-US" dirty="0"/>
          </a:p>
          <a:p>
            <a:r>
              <a:rPr lang="en-US" dirty="0"/>
              <a:t>Selection Sort</a:t>
            </a:r>
          </a:p>
          <a:p>
            <a:r>
              <a:rPr lang="en-US" dirty="0"/>
              <a:t>Insertion Sort</a:t>
            </a:r>
          </a:p>
          <a:p>
            <a:r>
              <a:rPr lang="en-US" dirty="0"/>
              <a:t>Bubble Sort</a:t>
            </a:r>
          </a:p>
          <a:p>
            <a:r>
              <a:rPr lang="en-US" dirty="0"/>
              <a:t>... more later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A3ADF7-5E1E-A345-937C-8827FA3E92E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Priority Queues</a:t>
            </a:r>
          </a:p>
        </p:txBody>
      </p:sp>
    </p:spTree>
    <p:extLst>
      <p:ext uri="{BB962C8B-B14F-4D97-AF65-F5344CB8AC3E}">
        <p14:creationId xmlns:p14="http://schemas.microsoft.com/office/powerpoint/2010/main" val="139132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30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length of proxy path </a:t>
            </a:r>
            <a:r>
              <a:rPr lang="en-US" sz="2000" dirty="0">
                <a:latin typeface="Tahoma" charset="0"/>
              </a:rPr>
              <a:t>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3" name="Freeform 66"/>
          <p:cNvSpPr>
            <a:spLocks/>
          </p:cNvSpPr>
          <p:nvPr/>
        </p:nvSpPr>
        <p:spPr bwMode="auto">
          <a:xfrm>
            <a:off x="6848475" y="508635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4" name="Freeform 67"/>
          <p:cNvSpPr>
            <a:spLocks/>
          </p:cNvSpPr>
          <p:nvPr/>
        </p:nvSpPr>
        <p:spPr bwMode="auto">
          <a:xfrm>
            <a:off x="2590800" y="510540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Freeform 71"/>
          <p:cNvSpPr>
            <a:spLocks/>
          </p:cNvSpPr>
          <p:nvPr/>
        </p:nvSpPr>
        <p:spPr bwMode="auto">
          <a:xfrm>
            <a:off x="3657600" y="548640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Freeform 72"/>
          <p:cNvSpPr>
            <a:spLocks/>
          </p:cNvSpPr>
          <p:nvPr/>
        </p:nvSpPr>
        <p:spPr bwMode="auto">
          <a:xfrm>
            <a:off x="5781675" y="547687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Freeform 73"/>
          <p:cNvSpPr>
            <a:spLocks/>
          </p:cNvSpPr>
          <p:nvPr/>
        </p:nvSpPr>
        <p:spPr bwMode="auto">
          <a:xfrm>
            <a:off x="7905750" y="546735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19363351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31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length of proxy path </a:t>
            </a:r>
            <a:r>
              <a:rPr lang="en-US" sz="2000" dirty="0">
                <a:latin typeface="Tahoma" charset="0"/>
              </a:rPr>
              <a:t>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2" name="Freeform 65"/>
          <p:cNvSpPr>
            <a:spLocks/>
          </p:cNvSpPr>
          <p:nvPr/>
        </p:nvSpPr>
        <p:spPr bwMode="auto">
          <a:xfrm>
            <a:off x="4800600" y="4648200"/>
            <a:ext cx="1801813" cy="1447800"/>
          </a:xfrm>
          <a:custGeom>
            <a:avLst/>
            <a:gdLst>
              <a:gd name="T0" fmla="*/ 0 w 1135"/>
              <a:gd name="T1" fmla="*/ 0 h 912"/>
              <a:gd name="T2" fmla="*/ 1056 w 1135"/>
              <a:gd name="T3" fmla="*/ 120 h 912"/>
              <a:gd name="T4" fmla="*/ 474 w 1135"/>
              <a:gd name="T5" fmla="*/ 318 h 912"/>
              <a:gd name="T6" fmla="*/ 144 w 1135"/>
              <a:gd name="T7" fmla="*/ 624 h 912"/>
              <a:gd name="T8" fmla="*/ 0 w 1135"/>
              <a:gd name="T9" fmla="*/ 912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35"/>
              <a:gd name="T16" fmla="*/ 0 h 912"/>
              <a:gd name="T17" fmla="*/ 1135 w 1135"/>
              <a:gd name="T18" fmla="*/ 912 h 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35" h="912">
                <a:moveTo>
                  <a:pt x="0" y="0"/>
                </a:moveTo>
                <a:cubicBezTo>
                  <a:pt x="176" y="20"/>
                  <a:pt x="977" y="67"/>
                  <a:pt x="1056" y="120"/>
                </a:cubicBezTo>
                <a:cubicBezTo>
                  <a:pt x="1135" y="173"/>
                  <a:pt x="626" y="234"/>
                  <a:pt x="474" y="318"/>
                </a:cubicBezTo>
                <a:cubicBezTo>
                  <a:pt x="322" y="402"/>
                  <a:pt x="223" y="525"/>
                  <a:pt x="144" y="624"/>
                </a:cubicBezTo>
                <a:cubicBezTo>
                  <a:pt x="65" y="723"/>
                  <a:pt x="30" y="852"/>
                  <a:pt x="0" y="912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3" name="Freeform 66"/>
          <p:cNvSpPr>
            <a:spLocks/>
          </p:cNvSpPr>
          <p:nvPr/>
        </p:nvSpPr>
        <p:spPr bwMode="auto">
          <a:xfrm>
            <a:off x="6848475" y="508635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4" name="Freeform 67"/>
          <p:cNvSpPr>
            <a:spLocks/>
          </p:cNvSpPr>
          <p:nvPr/>
        </p:nvSpPr>
        <p:spPr bwMode="auto">
          <a:xfrm>
            <a:off x="2590800" y="510540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Freeform 71"/>
          <p:cNvSpPr>
            <a:spLocks/>
          </p:cNvSpPr>
          <p:nvPr/>
        </p:nvSpPr>
        <p:spPr bwMode="auto">
          <a:xfrm>
            <a:off x="3657600" y="548640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Freeform 72"/>
          <p:cNvSpPr>
            <a:spLocks/>
          </p:cNvSpPr>
          <p:nvPr/>
        </p:nvSpPr>
        <p:spPr bwMode="auto">
          <a:xfrm>
            <a:off x="5781675" y="547687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Freeform 73"/>
          <p:cNvSpPr>
            <a:spLocks/>
          </p:cNvSpPr>
          <p:nvPr/>
        </p:nvSpPr>
        <p:spPr bwMode="auto">
          <a:xfrm>
            <a:off x="7905750" y="546735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21703843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32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length of proxy path 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Each edge is involved in </a:t>
            </a:r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, except those on the far left</a:t>
            </a:r>
          </a:p>
          <a:p>
            <a:pPr eaLnBrk="1" hangingPunct="1"/>
            <a:r>
              <a:rPr lang="en-US" sz="2000" dirty="0">
                <a:solidFill>
                  <a:srgbClr val="FF0000"/>
                </a:solidFill>
                <a:latin typeface="Tahoma" charset="0"/>
              </a:rPr>
              <a:t>Total number of swaps &lt; total number of edges</a:t>
            </a:r>
          </a:p>
          <a:p>
            <a:pPr lvl="1" eaLnBrk="1" hangingPunct="1"/>
            <a:r>
              <a:rPr lang="en-US" sz="1600" dirty="0">
                <a:solidFill>
                  <a:srgbClr val="FF0000"/>
                </a:solidFill>
                <a:latin typeface="Tahoma" charset="0"/>
              </a:rPr>
              <a:t>How many edges total?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2" name="Freeform 65"/>
          <p:cNvSpPr>
            <a:spLocks/>
          </p:cNvSpPr>
          <p:nvPr/>
        </p:nvSpPr>
        <p:spPr bwMode="auto">
          <a:xfrm>
            <a:off x="4800600" y="4648200"/>
            <a:ext cx="1801813" cy="1447800"/>
          </a:xfrm>
          <a:custGeom>
            <a:avLst/>
            <a:gdLst>
              <a:gd name="T0" fmla="*/ 0 w 1135"/>
              <a:gd name="T1" fmla="*/ 0 h 912"/>
              <a:gd name="T2" fmla="*/ 1056 w 1135"/>
              <a:gd name="T3" fmla="*/ 120 h 912"/>
              <a:gd name="T4" fmla="*/ 474 w 1135"/>
              <a:gd name="T5" fmla="*/ 318 h 912"/>
              <a:gd name="T6" fmla="*/ 144 w 1135"/>
              <a:gd name="T7" fmla="*/ 624 h 912"/>
              <a:gd name="T8" fmla="*/ 0 w 1135"/>
              <a:gd name="T9" fmla="*/ 912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35"/>
              <a:gd name="T16" fmla="*/ 0 h 912"/>
              <a:gd name="T17" fmla="*/ 1135 w 1135"/>
              <a:gd name="T18" fmla="*/ 912 h 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35" h="912">
                <a:moveTo>
                  <a:pt x="0" y="0"/>
                </a:moveTo>
                <a:cubicBezTo>
                  <a:pt x="176" y="20"/>
                  <a:pt x="977" y="67"/>
                  <a:pt x="1056" y="120"/>
                </a:cubicBezTo>
                <a:cubicBezTo>
                  <a:pt x="1135" y="173"/>
                  <a:pt x="626" y="234"/>
                  <a:pt x="474" y="318"/>
                </a:cubicBezTo>
                <a:cubicBezTo>
                  <a:pt x="322" y="402"/>
                  <a:pt x="223" y="525"/>
                  <a:pt x="144" y="624"/>
                </a:cubicBezTo>
                <a:cubicBezTo>
                  <a:pt x="65" y="723"/>
                  <a:pt x="30" y="852"/>
                  <a:pt x="0" y="912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3" name="Freeform 66"/>
          <p:cNvSpPr>
            <a:spLocks/>
          </p:cNvSpPr>
          <p:nvPr/>
        </p:nvSpPr>
        <p:spPr bwMode="auto">
          <a:xfrm>
            <a:off x="6848475" y="508635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4" name="Freeform 67"/>
          <p:cNvSpPr>
            <a:spLocks/>
          </p:cNvSpPr>
          <p:nvPr/>
        </p:nvSpPr>
        <p:spPr bwMode="auto">
          <a:xfrm>
            <a:off x="2590800" y="510540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Freeform 71"/>
          <p:cNvSpPr>
            <a:spLocks/>
          </p:cNvSpPr>
          <p:nvPr/>
        </p:nvSpPr>
        <p:spPr bwMode="auto">
          <a:xfrm>
            <a:off x="3657600" y="548640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Freeform 72"/>
          <p:cNvSpPr>
            <a:spLocks/>
          </p:cNvSpPr>
          <p:nvPr/>
        </p:nvSpPr>
        <p:spPr bwMode="auto">
          <a:xfrm>
            <a:off x="5781675" y="547687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Freeform 73"/>
          <p:cNvSpPr>
            <a:spLocks/>
          </p:cNvSpPr>
          <p:nvPr/>
        </p:nvSpPr>
        <p:spPr bwMode="auto">
          <a:xfrm>
            <a:off x="7905750" y="546735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15276531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Heaps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5F3B13D-4014-A445-B89E-941D6E9801C1}" type="slidenum">
              <a:rPr lang="en-US" sz="1400"/>
              <a:pPr eaLnBrk="1" hangingPunct="1"/>
              <a:t>33</a:t>
            </a:fld>
            <a:endParaRPr lang="en-US" sz="1400"/>
          </a:p>
        </p:txBody>
      </p:sp>
      <p:cxnSp>
        <p:nvCxnSpPr>
          <p:cNvPr id="5125" name="AutoShape 35"/>
          <p:cNvCxnSpPr>
            <a:cxnSpLocks noChangeShapeType="1"/>
            <a:stCxn id="5164" idx="3"/>
            <a:endCxn id="5157" idx="7"/>
          </p:cNvCxnSpPr>
          <p:nvPr/>
        </p:nvCxnSpPr>
        <p:spPr bwMode="auto">
          <a:xfrm flipH="1">
            <a:off x="2697163" y="4518025"/>
            <a:ext cx="1917700" cy="2063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Worst-case Analysis</a:t>
            </a:r>
          </a:p>
        </p:txBody>
      </p:sp>
      <p:sp>
        <p:nvSpPr>
          <p:cNvPr id="51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3023" y="1446213"/>
            <a:ext cx="8001000" cy="2819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proxy</a:t>
            </a:r>
            <a:r>
              <a:rPr lang="en-US" sz="2000" dirty="0">
                <a:latin typeface="Tahoma" charset="0"/>
              </a:rPr>
              <a:t> path that goes first right and then repeatedly goes left until the bottom of the heap 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this path may differ from the actual </a:t>
            </a:r>
            <a:r>
              <a:rPr lang="en-US" sz="1600" dirty="0" err="1">
                <a:latin typeface="Tahoma" charset="0"/>
              </a:rPr>
              <a:t>downheap</a:t>
            </a:r>
            <a:r>
              <a:rPr lang="en-US" sz="1600" dirty="0">
                <a:latin typeface="Tahoma" charset="0"/>
              </a:rPr>
              <a:t>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We care about the length of proxy path (not the proxy path itself)</a:t>
            </a:r>
          </a:p>
          <a:p>
            <a:pPr lvl="1" eaLnBrk="1" hangingPunct="1"/>
            <a:r>
              <a:rPr lang="en-US" sz="1600" dirty="0">
                <a:latin typeface="Tahoma" charset="0"/>
              </a:rPr>
              <a:t>length of worst-case actual path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Each edge is involved in </a:t>
            </a:r>
            <a:r>
              <a:rPr lang="en-US" sz="2000" dirty="0" err="1">
                <a:latin typeface="Tahoma" charset="0"/>
              </a:rPr>
              <a:t>downheap</a:t>
            </a:r>
            <a:r>
              <a:rPr lang="en-US" sz="2000" dirty="0">
                <a:latin typeface="Tahoma" charset="0"/>
              </a:rPr>
              <a:t>, except those on the far left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Total number of swaps &lt; total number of edges</a:t>
            </a:r>
          </a:p>
          <a:p>
            <a:pPr eaLnBrk="1" hangingPunct="1"/>
            <a:r>
              <a:rPr lang="en-US" sz="2000" dirty="0">
                <a:solidFill>
                  <a:srgbClr val="FF0000"/>
                </a:solidFill>
                <a:latin typeface="Tahoma" charset="0"/>
              </a:rPr>
              <a:t>bottom-up heap construction runs in </a:t>
            </a:r>
            <a:r>
              <a:rPr lang="en-US" sz="2000" b="1" i="1" dirty="0">
                <a:solidFill>
                  <a:srgbClr val="FF0000"/>
                </a:solidFill>
                <a:latin typeface="Times New Roman" charset="0"/>
              </a:rPr>
              <a:t>O</a:t>
            </a:r>
            <a:r>
              <a:rPr lang="en-US" sz="20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rgbClr val="FF0000"/>
                </a:solidFill>
                <a:latin typeface="Times New Roman" charset="0"/>
              </a:rPr>
              <a:t>n</a:t>
            </a:r>
            <a:r>
              <a:rPr lang="en-US" sz="2000" dirty="0">
                <a:solidFill>
                  <a:srgbClr val="FF0000"/>
                </a:solidFill>
                <a:latin typeface="Times New Roman" charset="0"/>
              </a:rPr>
              <a:t>) </a:t>
            </a:r>
            <a:r>
              <a:rPr lang="en-US" sz="2000" dirty="0">
                <a:solidFill>
                  <a:srgbClr val="FF0000"/>
                </a:solidFill>
                <a:latin typeface="Tahoma" charset="0"/>
              </a:rPr>
              <a:t>time </a:t>
            </a:r>
          </a:p>
        </p:txBody>
      </p:sp>
      <p:cxnSp>
        <p:nvCxnSpPr>
          <p:cNvPr id="5128" name="AutoShape 5"/>
          <p:cNvCxnSpPr>
            <a:cxnSpLocks noChangeShapeType="1"/>
            <a:stCxn id="5157" idx="3"/>
            <a:endCxn id="5158" idx="7"/>
          </p:cNvCxnSpPr>
          <p:nvPr/>
        </p:nvCxnSpPr>
        <p:spPr bwMode="auto">
          <a:xfrm flipH="1">
            <a:off x="1636713" y="4945063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9" name="AutoShape 6"/>
          <p:cNvCxnSpPr>
            <a:cxnSpLocks noChangeShapeType="1"/>
            <a:stCxn id="5161" idx="1"/>
            <a:endCxn id="5157" idx="5"/>
          </p:cNvCxnSpPr>
          <p:nvPr/>
        </p:nvCxnSpPr>
        <p:spPr bwMode="auto">
          <a:xfrm flipH="1" flipV="1">
            <a:off x="2697163" y="4945063"/>
            <a:ext cx="857250" cy="2365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0" name="AutoShape 11"/>
          <p:cNvCxnSpPr>
            <a:cxnSpLocks noChangeShapeType="1"/>
            <a:endCxn id="5159" idx="5"/>
          </p:cNvCxnSpPr>
          <p:nvPr/>
        </p:nvCxnSpPr>
        <p:spPr bwMode="auto">
          <a:xfrm flipH="1" flipV="1">
            <a:off x="2160588" y="5857875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1" name="AutoShape 12"/>
          <p:cNvCxnSpPr>
            <a:cxnSpLocks noChangeShapeType="1"/>
            <a:endCxn id="5159" idx="3"/>
          </p:cNvCxnSpPr>
          <p:nvPr/>
        </p:nvCxnSpPr>
        <p:spPr bwMode="auto">
          <a:xfrm flipV="1">
            <a:off x="1800225" y="5857875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3"/>
          <p:cNvCxnSpPr>
            <a:cxnSpLocks noChangeShapeType="1"/>
            <a:stCxn id="5160" idx="7"/>
            <a:endCxn id="5158" idx="3"/>
          </p:cNvCxnSpPr>
          <p:nvPr/>
        </p:nvCxnSpPr>
        <p:spPr bwMode="auto">
          <a:xfrm flipV="1">
            <a:off x="1114425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3" name="AutoShape 14"/>
          <p:cNvCxnSpPr>
            <a:cxnSpLocks noChangeShapeType="1"/>
            <a:stCxn id="5159" idx="1"/>
            <a:endCxn id="5158" idx="5"/>
          </p:cNvCxnSpPr>
          <p:nvPr/>
        </p:nvCxnSpPr>
        <p:spPr bwMode="auto">
          <a:xfrm flipH="1" flipV="1">
            <a:off x="1636713" y="5402263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4" name="AutoShape 18"/>
          <p:cNvCxnSpPr>
            <a:cxnSpLocks noChangeShapeType="1"/>
            <a:endCxn id="5160" idx="5"/>
          </p:cNvCxnSpPr>
          <p:nvPr/>
        </p:nvCxnSpPr>
        <p:spPr bwMode="auto">
          <a:xfrm flipH="1" flipV="1">
            <a:off x="111442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5" name="AutoShape 19"/>
          <p:cNvCxnSpPr>
            <a:cxnSpLocks noChangeShapeType="1"/>
            <a:endCxn id="5160" idx="3"/>
          </p:cNvCxnSpPr>
          <p:nvPr/>
        </p:nvCxnSpPr>
        <p:spPr bwMode="auto">
          <a:xfrm flipV="1">
            <a:off x="752475" y="5857875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6" name="AutoShape 24"/>
          <p:cNvCxnSpPr>
            <a:cxnSpLocks noChangeShapeType="1"/>
            <a:endCxn id="5162" idx="5"/>
          </p:cNvCxnSpPr>
          <p:nvPr/>
        </p:nvCxnSpPr>
        <p:spPr bwMode="auto">
          <a:xfrm flipH="1" flipV="1">
            <a:off x="42799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7" name="AutoShape 25"/>
          <p:cNvCxnSpPr>
            <a:cxnSpLocks noChangeShapeType="1"/>
            <a:endCxn id="5162" idx="3"/>
          </p:cNvCxnSpPr>
          <p:nvPr/>
        </p:nvCxnSpPr>
        <p:spPr bwMode="auto">
          <a:xfrm flipV="1">
            <a:off x="39195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8" name="AutoShape 26"/>
          <p:cNvCxnSpPr>
            <a:cxnSpLocks noChangeShapeType="1"/>
            <a:stCxn id="5163" idx="7"/>
            <a:endCxn id="5161" idx="3"/>
          </p:cNvCxnSpPr>
          <p:nvPr/>
        </p:nvCxnSpPr>
        <p:spPr bwMode="auto">
          <a:xfrm flipV="1">
            <a:off x="32337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AutoShape 27"/>
          <p:cNvCxnSpPr>
            <a:cxnSpLocks noChangeShapeType="1"/>
            <a:stCxn id="5162" idx="1"/>
            <a:endCxn id="5161" idx="5"/>
          </p:cNvCxnSpPr>
          <p:nvPr/>
        </p:nvCxnSpPr>
        <p:spPr bwMode="auto">
          <a:xfrm flipH="1" flipV="1">
            <a:off x="37560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31"/>
          <p:cNvCxnSpPr>
            <a:cxnSpLocks noChangeShapeType="1"/>
            <a:endCxn id="5163" idx="5"/>
          </p:cNvCxnSpPr>
          <p:nvPr/>
        </p:nvCxnSpPr>
        <p:spPr bwMode="auto">
          <a:xfrm flipH="1" flipV="1">
            <a:off x="32337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32"/>
          <p:cNvCxnSpPr>
            <a:cxnSpLocks noChangeShapeType="1"/>
            <a:endCxn id="5163" idx="3"/>
          </p:cNvCxnSpPr>
          <p:nvPr/>
        </p:nvCxnSpPr>
        <p:spPr bwMode="auto">
          <a:xfrm flipV="1">
            <a:off x="28717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34"/>
          <p:cNvCxnSpPr>
            <a:cxnSpLocks noChangeShapeType="1"/>
            <a:stCxn id="5164" idx="5"/>
            <a:endCxn id="5165" idx="1"/>
          </p:cNvCxnSpPr>
          <p:nvPr/>
        </p:nvCxnSpPr>
        <p:spPr bwMode="auto">
          <a:xfrm>
            <a:off x="4816475" y="4518025"/>
            <a:ext cx="1917700" cy="2079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37"/>
          <p:cNvCxnSpPr>
            <a:cxnSpLocks noChangeShapeType="1"/>
            <a:stCxn id="5165" idx="3"/>
            <a:endCxn id="5166" idx="7"/>
          </p:cNvCxnSpPr>
          <p:nvPr/>
        </p:nvCxnSpPr>
        <p:spPr bwMode="auto">
          <a:xfrm flipH="1">
            <a:off x="5876925" y="4946650"/>
            <a:ext cx="857250" cy="234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AutoShape 38"/>
          <p:cNvCxnSpPr>
            <a:cxnSpLocks noChangeShapeType="1"/>
            <a:stCxn id="5169" idx="1"/>
            <a:endCxn id="5165" idx="5"/>
          </p:cNvCxnSpPr>
          <p:nvPr/>
        </p:nvCxnSpPr>
        <p:spPr bwMode="auto">
          <a:xfrm flipH="1" flipV="1">
            <a:off x="6937375" y="4946650"/>
            <a:ext cx="857250" cy="236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AutoShape 43"/>
          <p:cNvCxnSpPr>
            <a:cxnSpLocks noChangeShapeType="1"/>
            <a:endCxn id="5167" idx="5"/>
          </p:cNvCxnSpPr>
          <p:nvPr/>
        </p:nvCxnSpPr>
        <p:spPr bwMode="auto">
          <a:xfrm flipH="1" flipV="1">
            <a:off x="6400800" y="5859463"/>
            <a:ext cx="160338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AutoShape 44"/>
          <p:cNvCxnSpPr>
            <a:cxnSpLocks noChangeShapeType="1"/>
            <a:endCxn id="5167" idx="3"/>
          </p:cNvCxnSpPr>
          <p:nvPr/>
        </p:nvCxnSpPr>
        <p:spPr bwMode="auto">
          <a:xfrm flipV="1">
            <a:off x="6040438" y="5859463"/>
            <a:ext cx="157162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AutoShape 45"/>
          <p:cNvCxnSpPr>
            <a:cxnSpLocks noChangeShapeType="1"/>
            <a:stCxn id="5168" idx="7"/>
            <a:endCxn id="5166" idx="3"/>
          </p:cNvCxnSpPr>
          <p:nvPr/>
        </p:nvCxnSpPr>
        <p:spPr bwMode="auto">
          <a:xfrm flipV="1">
            <a:off x="5354638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AutoShape 46"/>
          <p:cNvCxnSpPr>
            <a:cxnSpLocks noChangeShapeType="1"/>
            <a:stCxn id="5167" idx="1"/>
            <a:endCxn id="5166" idx="5"/>
          </p:cNvCxnSpPr>
          <p:nvPr/>
        </p:nvCxnSpPr>
        <p:spPr bwMode="auto">
          <a:xfrm flipH="1" flipV="1">
            <a:off x="5876925" y="5403850"/>
            <a:ext cx="320675" cy="23336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AutoShape 50"/>
          <p:cNvCxnSpPr>
            <a:cxnSpLocks noChangeShapeType="1"/>
            <a:endCxn id="5168" idx="5"/>
          </p:cNvCxnSpPr>
          <p:nvPr/>
        </p:nvCxnSpPr>
        <p:spPr bwMode="auto">
          <a:xfrm flipH="1" flipV="1">
            <a:off x="535463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0" name="AutoShape 51"/>
          <p:cNvCxnSpPr>
            <a:cxnSpLocks noChangeShapeType="1"/>
            <a:endCxn id="5168" idx="3"/>
          </p:cNvCxnSpPr>
          <p:nvPr/>
        </p:nvCxnSpPr>
        <p:spPr bwMode="auto">
          <a:xfrm flipV="1">
            <a:off x="4992688" y="5859463"/>
            <a:ext cx="160337" cy="249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1" name="AutoShape 56"/>
          <p:cNvCxnSpPr>
            <a:cxnSpLocks noChangeShapeType="1"/>
            <a:endCxn id="5170" idx="5"/>
          </p:cNvCxnSpPr>
          <p:nvPr/>
        </p:nvCxnSpPr>
        <p:spPr bwMode="auto">
          <a:xfrm flipH="1" flipV="1">
            <a:off x="8520113" y="5861050"/>
            <a:ext cx="160337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2" name="AutoShape 57"/>
          <p:cNvCxnSpPr>
            <a:cxnSpLocks noChangeShapeType="1"/>
            <a:endCxn id="5170" idx="3"/>
          </p:cNvCxnSpPr>
          <p:nvPr/>
        </p:nvCxnSpPr>
        <p:spPr bwMode="auto">
          <a:xfrm flipV="1">
            <a:off x="8159750" y="5861050"/>
            <a:ext cx="157163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3" name="AutoShape 58"/>
          <p:cNvCxnSpPr>
            <a:cxnSpLocks noChangeShapeType="1"/>
            <a:stCxn id="5171" idx="7"/>
            <a:endCxn id="5169" idx="3"/>
          </p:cNvCxnSpPr>
          <p:nvPr/>
        </p:nvCxnSpPr>
        <p:spPr bwMode="auto">
          <a:xfrm flipV="1">
            <a:off x="7473950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4" name="AutoShape 59"/>
          <p:cNvCxnSpPr>
            <a:cxnSpLocks noChangeShapeType="1"/>
            <a:stCxn id="5170" idx="1"/>
            <a:endCxn id="5169" idx="5"/>
          </p:cNvCxnSpPr>
          <p:nvPr/>
        </p:nvCxnSpPr>
        <p:spPr bwMode="auto">
          <a:xfrm flipH="1" flipV="1">
            <a:off x="7996238" y="5405438"/>
            <a:ext cx="320675" cy="2333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5" name="AutoShape 63"/>
          <p:cNvCxnSpPr>
            <a:cxnSpLocks noChangeShapeType="1"/>
            <a:endCxn id="5171" idx="5"/>
          </p:cNvCxnSpPr>
          <p:nvPr/>
        </p:nvCxnSpPr>
        <p:spPr bwMode="auto">
          <a:xfrm flipH="1" flipV="1">
            <a:off x="747395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56" name="AutoShape 64"/>
          <p:cNvCxnSpPr>
            <a:cxnSpLocks noChangeShapeType="1"/>
            <a:endCxn id="5171" idx="3"/>
          </p:cNvCxnSpPr>
          <p:nvPr/>
        </p:nvCxnSpPr>
        <p:spPr bwMode="auto">
          <a:xfrm flipV="1">
            <a:off x="7112000" y="5861050"/>
            <a:ext cx="160338" cy="2492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7" name="Oval 4"/>
          <p:cNvSpPr>
            <a:spLocks noChangeArrowheads="1"/>
          </p:cNvSpPr>
          <p:nvPr/>
        </p:nvSpPr>
        <p:spPr bwMode="auto">
          <a:xfrm>
            <a:off x="2452688" y="4692650"/>
            <a:ext cx="285750" cy="284163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8" name="Oval 7"/>
          <p:cNvSpPr>
            <a:spLocks noChangeArrowheads="1"/>
          </p:cNvSpPr>
          <p:nvPr/>
        </p:nvSpPr>
        <p:spPr bwMode="auto">
          <a:xfrm>
            <a:off x="1393825" y="51482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59" name="Oval 8"/>
          <p:cNvSpPr>
            <a:spLocks noChangeArrowheads="1"/>
          </p:cNvSpPr>
          <p:nvPr/>
        </p:nvSpPr>
        <p:spPr bwMode="auto">
          <a:xfrm>
            <a:off x="1916113" y="5603875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0" name="Oval 15"/>
          <p:cNvSpPr>
            <a:spLocks noChangeArrowheads="1"/>
          </p:cNvSpPr>
          <p:nvPr/>
        </p:nvSpPr>
        <p:spPr bwMode="auto">
          <a:xfrm>
            <a:off x="871538" y="5603875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1" name="Oval 20"/>
          <p:cNvSpPr>
            <a:spLocks noChangeArrowheads="1"/>
          </p:cNvSpPr>
          <p:nvPr/>
        </p:nvSpPr>
        <p:spPr bwMode="auto">
          <a:xfrm>
            <a:off x="35131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2" name="Oval 21"/>
          <p:cNvSpPr>
            <a:spLocks noChangeArrowheads="1"/>
          </p:cNvSpPr>
          <p:nvPr/>
        </p:nvSpPr>
        <p:spPr bwMode="auto">
          <a:xfrm>
            <a:off x="40354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3" name="Oval 28"/>
          <p:cNvSpPr>
            <a:spLocks noChangeArrowheads="1"/>
          </p:cNvSpPr>
          <p:nvPr/>
        </p:nvSpPr>
        <p:spPr bwMode="auto">
          <a:xfrm>
            <a:off x="29908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4" name="Oval 33"/>
          <p:cNvSpPr>
            <a:spLocks noChangeArrowheads="1"/>
          </p:cNvSpPr>
          <p:nvPr/>
        </p:nvSpPr>
        <p:spPr bwMode="auto">
          <a:xfrm>
            <a:off x="4572000" y="4265613"/>
            <a:ext cx="287338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5" name="Oval 36"/>
          <p:cNvSpPr>
            <a:spLocks noChangeArrowheads="1"/>
          </p:cNvSpPr>
          <p:nvPr/>
        </p:nvSpPr>
        <p:spPr bwMode="auto">
          <a:xfrm>
            <a:off x="6692900" y="4694238"/>
            <a:ext cx="285750" cy="284162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6" name="Oval 39"/>
          <p:cNvSpPr>
            <a:spLocks noChangeArrowheads="1"/>
          </p:cNvSpPr>
          <p:nvPr/>
        </p:nvSpPr>
        <p:spPr bwMode="auto">
          <a:xfrm>
            <a:off x="5634038" y="51498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7" name="Oval 40"/>
          <p:cNvSpPr>
            <a:spLocks noChangeArrowheads="1"/>
          </p:cNvSpPr>
          <p:nvPr/>
        </p:nvSpPr>
        <p:spPr bwMode="auto">
          <a:xfrm>
            <a:off x="6156325" y="5605463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8" name="Oval 47"/>
          <p:cNvSpPr>
            <a:spLocks noChangeArrowheads="1"/>
          </p:cNvSpPr>
          <p:nvPr/>
        </p:nvSpPr>
        <p:spPr bwMode="auto">
          <a:xfrm>
            <a:off x="5111750" y="5605463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69" name="Oval 52"/>
          <p:cNvSpPr>
            <a:spLocks noChangeArrowheads="1"/>
          </p:cNvSpPr>
          <p:nvPr/>
        </p:nvSpPr>
        <p:spPr bwMode="auto">
          <a:xfrm>
            <a:off x="7753350" y="5151438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0" name="Oval 53"/>
          <p:cNvSpPr>
            <a:spLocks noChangeArrowheads="1"/>
          </p:cNvSpPr>
          <p:nvPr/>
        </p:nvSpPr>
        <p:spPr bwMode="auto">
          <a:xfrm>
            <a:off x="8275638" y="5607050"/>
            <a:ext cx="285750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1" name="Oval 60"/>
          <p:cNvSpPr>
            <a:spLocks noChangeArrowheads="1"/>
          </p:cNvSpPr>
          <p:nvPr/>
        </p:nvSpPr>
        <p:spPr bwMode="auto">
          <a:xfrm>
            <a:off x="7231063" y="5607050"/>
            <a:ext cx="284162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72" name="Freeform 65"/>
          <p:cNvSpPr>
            <a:spLocks/>
          </p:cNvSpPr>
          <p:nvPr/>
        </p:nvSpPr>
        <p:spPr bwMode="auto">
          <a:xfrm>
            <a:off x="4800600" y="4648200"/>
            <a:ext cx="1801813" cy="1447800"/>
          </a:xfrm>
          <a:custGeom>
            <a:avLst/>
            <a:gdLst>
              <a:gd name="T0" fmla="*/ 0 w 1135"/>
              <a:gd name="T1" fmla="*/ 0 h 912"/>
              <a:gd name="T2" fmla="*/ 1056 w 1135"/>
              <a:gd name="T3" fmla="*/ 120 h 912"/>
              <a:gd name="T4" fmla="*/ 474 w 1135"/>
              <a:gd name="T5" fmla="*/ 318 h 912"/>
              <a:gd name="T6" fmla="*/ 144 w 1135"/>
              <a:gd name="T7" fmla="*/ 624 h 912"/>
              <a:gd name="T8" fmla="*/ 0 w 1135"/>
              <a:gd name="T9" fmla="*/ 912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35"/>
              <a:gd name="T16" fmla="*/ 0 h 912"/>
              <a:gd name="T17" fmla="*/ 1135 w 1135"/>
              <a:gd name="T18" fmla="*/ 912 h 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35" h="912">
                <a:moveTo>
                  <a:pt x="0" y="0"/>
                </a:moveTo>
                <a:cubicBezTo>
                  <a:pt x="176" y="20"/>
                  <a:pt x="977" y="67"/>
                  <a:pt x="1056" y="120"/>
                </a:cubicBezTo>
                <a:cubicBezTo>
                  <a:pt x="1135" y="173"/>
                  <a:pt x="626" y="234"/>
                  <a:pt x="474" y="318"/>
                </a:cubicBezTo>
                <a:cubicBezTo>
                  <a:pt x="322" y="402"/>
                  <a:pt x="223" y="525"/>
                  <a:pt x="144" y="624"/>
                </a:cubicBezTo>
                <a:cubicBezTo>
                  <a:pt x="65" y="723"/>
                  <a:pt x="30" y="852"/>
                  <a:pt x="0" y="912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3" name="Freeform 66"/>
          <p:cNvSpPr>
            <a:spLocks/>
          </p:cNvSpPr>
          <p:nvPr/>
        </p:nvSpPr>
        <p:spPr bwMode="auto">
          <a:xfrm>
            <a:off x="6848475" y="508635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4" name="Freeform 67"/>
          <p:cNvSpPr>
            <a:spLocks/>
          </p:cNvSpPr>
          <p:nvPr/>
        </p:nvSpPr>
        <p:spPr bwMode="auto">
          <a:xfrm>
            <a:off x="2590800" y="5105400"/>
            <a:ext cx="896938" cy="1009650"/>
          </a:xfrm>
          <a:custGeom>
            <a:avLst/>
            <a:gdLst>
              <a:gd name="T0" fmla="*/ 0 w 565"/>
              <a:gd name="T1" fmla="*/ 0 h 636"/>
              <a:gd name="T2" fmla="*/ 522 w 565"/>
              <a:gd name="T3" fmla="*/ 126 h 636"/>
              <a:gd name="T4" fmla="*/ 258 w 565"/>
              <a:gd name="T5" fmla="*/ 276 h 636"/>
              <a:gd name="T6" fmla="*/ 138 w 565"/>
              <a:gd name="T7" fmla="*/ 456 h 636"/>
              <a:gd name="T8" fmla="*/ 60 w 565"/>
              <a:gd name="T9" fmla="*/ 636 h 6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65"/>
              <a:gd name="T16" fmla="*/ 0 h 636"/>
              <a:gd name="T17" fmla="*/ 565 w 565"/>
              <a:gd name="T18" fmla="*/ 636 h 6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65" h="636">
                <a:moveTo>
                  <a:pt x="0" y="0"/>
                </a:moveTo>
                <a:cubicBezTo>
                  <a:pt x="87" y="22"/>
                  <a:pt x="479" y="80"/>
                  <a:pt x="522" y="126"/>
                </a:cubicBezTo>
                <a:cubicBezTo>
                  <a:pt x="565" y="172"/>
                  <a:pt x="322" y="221"/>
                  <a:pt x="258" y="276"/>
                </a:cubicBezTo>
                <a:cubicBezTo>
                  <a:pt x="194" y="331"/>
                  <a:pt x="171" y="396"/>
                  <a:pt x="138" y="456"/>
                </a:cubicBezTo>
                <a:cubicBezTo>
                  <a:pt x="105" y="516"/>
                  <a:pt x="76" y="599"/>
                  <a:pt x="60" y="636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Freeform 68"/>
          <p:cNvSpPr>
            <a:spLocks/>
          </p:cNvSpPr>
          <p:nvPr/>
        </p:nvSpPr>
        <p:spPr bwMode="auto">
          <a:xfrm>
            <a:off x="1533525" y="549592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Freeform 71"/>
          <p:cNvSpPr>
            <a:spLocks/>
          </p:cNvSpPr>
          <p:nvPr/>
        </p:nvSpPr>
        <p:spPr bwMode="auto">
          <a:xfrm>
            <a:off x="3657600" y="548640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Freeform 72"/>
          <p:cNvSpPr>
            <a:spLocks/>
          </p:cNvSpPr>
          <p:nvPr/>
        </p:nvSpPr>
        <p:spPr bwMode="auto">
          <a:xfrm>
            <a:off x="5781675" y="5476875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Freeform 73"/>
          <p:cNvSpPr>
            <a:spLocks/>
          </p:cNvSpPr>
          <p:nvPr/>
        </p:nvSpPr>
        <p:spPr bwMode="auto">
          <a:xfrm>
            <a:off x="7905750" y="5467350"/>
            <a:ext cx="306388" cy="600075"/>
          </a:xfrm>
          <a:custGeom>
            <a:avLst/>
            <a:gdLst>
              <a:gd name="T0" fmla="*/ 0 w 193"/>
              <a:gd name="T1" fmla="*/ 0 h 378"/>
              <a:gd name="T2" fmla="*/ 186 w 193"/>
              <a:gd name="T3" fmla="*/ 150 h 378"/>
              <a:gd name="T4" fmla="*/ 42 w 193"/>
              <a:gd name="T5" fmla="*/ 378 h 378"/>
              <a:gd name="T6" fmla="*/ 0 60000 65536"/>
              <a:gd name="T7" fmla="*/ 0 60000 65536"/>
              <a:gd name="T8" fmla="*/ 0 60000 65536"/>
              <a:gd name="T9" fmla="*/ 0 w 193"/>
              <a:gd name="T10" fmla="*/ 0 h 378"/>
              <a:gd name="T11" fmla="*/ 193 w 193"/>
              <a:gd name="T12" fmla="*/ 378 h 3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" h="378">
                <a:moveTo>
                  <a:pt x="0" y="0"/>
                </a:moveTo>
                <a:cubicBezTo>
                  <a:pt x="31" y="25"/>
                  <a:pt x="179" y="87"/>
                  <a:pt x="186" y="150"/>
                </a:cubicBezTo>
                <a:cubicBezTo>
                  <a:pt x="193" y="213"/>
                  <a:pt x="72" y="331"/>
                  <a:pt x="42" y="378"/>
                </a:cubicBezTo>
              </a:path>
            </a:pathLst>
          </a:custGeom>
          <a:noFill/>
          <a:ln w="12700" cap="flat" cmpd="sng">
            <a:solidFill>
              <a:schemeClr val="tx2"/>
            </a:solidFill>
            <a:prstDash val="lgDash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179" name="AutoShape 84"/>
          <p:cNvCxnSpPr>
            <a:cxnSpLocks noChangeShapeType="1"/>
          </p:cNvCxnSpPr>
          <p:nvPr/>
        </p:nvCxnSpPr>
        <p:spPr bwMode="auto">
          <a:xfrm flipH="1" flipV="1">
            <a:off x="2112963" y="5910263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0" name="AutoShape 85"/>
          <p:cNvCxnSpPr>
            <a:cxnSpLocks noChangeShapeType="1"/>
          </p:cNvCxnSpPr>
          <p:nvPr/>
        </p:nvCxnSpPr>
        <p:spPr bwMode="auto">
          <a:xfrm flipH="1" flipV="1">
            <a:off x="1066800" y="5910263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1" name="AutoShape 86"/>
          <p:cNvCxnSpPr>
            <a:cxnSpLocks noChangeShapeType="1"/>
          </p:cNvCxnSpPr>
          <p:nvPr/>
        </p:nvCxnSpPr>
        <p:spPr bwMode="auto">
          <a:xfrm flipH="1" flipV="1">
            <a:off x="42322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2" name="AutoShape 87"/>
          <p:cNvCxnSpPr>
            <a:cxnSpLocks noChangeShapeType="1"/>
          </p:cNvCxnSpPr>
          <p:nvPr/>
        </p:nvCxnSpPr>
        <p:spPr bwMode="auto">
          <a:xfrm flipH="1" flipV="1">
            <a:off x="31861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3" name="AutoShape 88"/>
          <p:cNvCxnSpPr>
            <a:cxnSpLocks noChangeShapeType="1"/>
          </p:cNvCxnSpPr>
          <p:nvPr/>
        </p:nvCxnSpPr>
        <p:spPr bwMode="auto">
          <a:xfrm flipH="1" flipV="1">
            <a:off x="6353175" y="5911850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4" name="AutoShape 89"/>
          <p:cNvCxnSpPr>
            <a:cxnSpLocks noChangeShapeType="1"/>
          </p:cNvCxnSpPr>
          <p:nvPr/>
        </p:nvCxnSpPr>
        <p:spPr bwMode="auto">
          <a:xfrm flipH="1" flipV="1">
            <a:off x="5307013" y="5911850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5" name="AutoShape 90"/>
          <p:cNvCxnSpPr>
            <a:cxnSpLocks noChangeShapeType="1"/>
          </p:cNvCxnSpPr>
          <p:nvPr/>
        </p:nvCxnSpPr>
        <p:spPr bwMode="auto">
          <a:xfrm flipH="1" flipV="1">
            <a:off x="8482013" y="5921375"/>
            <a:ext cx="100012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86" name="AutoShape 91"/>
          <p:cNvCxnSpPr>
            <a:cxnSpLocks noChangeShapeType="1"/>
          </p:cNvCxnSpPr>
          <p:nvPr/>
        </p:nvCxnSpPr>
        <p:spPr bwMode="auto">
          <a:xfrm flipH="1" flipV="1">
            <a:off x="7426325" y="5913438"/>
            <a:ext cx="100013" cy="165100"/>
          </a:xfrm>
          <a:prstGeom prst="straightConnector1">
            <a:avLst/>
          </a:prstGeom>
          <a:noFill/>
          <a:ln w="19050">
            <a:solidFill>
              <a:schemeClr val="tx2"/>
            </a:solidFill>
            <a:prstDash val="lg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122" name="Object 92"/>
          <p:cNvGraphicFramePr>
            <a:graphicFrameLocks noChangeAspect="1"/>
          </p:cNvGraphicFramePr>
          <p:nvPr/>
        </p:nvGraphicFramePr>
        <p:xfrm>
          <a:off x="7239000" y="228600"/>
          <a:ext cx="1514475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352240" imgH="2088360" progId="MS_ClipArt_Gallery.2">
                  <p:embed/>
                </p:oleObj>
              </mc:Choice>
              <mc:Fallback>
                <p:oleObj name="Clip" r:id="rId2" imgW="2352240" imgH="20883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28600"/>
                        <a:ext cx="1514475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7" name="Oval 93"/>
          <p:cNvSpPr>
            <a:spLocks noChangeArrowheads="1"/>
          </p:cNvSpPr>
          <p:nvPr/>
        </p:nvSpPr>
        <p:spPr bwMode="auto">
          <a:xfrm>
            <a:off x="1143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8" name="Oval 94"/>
          <p:cNvSpPr>
            <a:spLocks noChangeArrowheads="1"/>
          </p:cNvSpPr>
          <p:nvPr/>
        </p:nvSpPr>
        <p:spPr bwMode="auto">
          <a:xfrm>
            <a:off x="609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89" name="Oval 95"/>
          <p:cNvSpPr>
            <a:spLocks noChangeArrowheads="1"/>
          </p:cNvSpPr>
          <p:nvPr/>
        </p:nvSpPr>
        <p:spPr bwMode="auto">
          <a:xfrm>
            <a:off x="160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0" name="Oval 96"/>
          <p:cNvSpPr>
            <a:spLocks noChangeArrowheads="1"/>
          </p:cNvSpPr>
          <p:nvPr/>
        </p:nvSpPr>
        <p:spPr bwMode="auto">
          <a:xfrm>
            <a:off x="2209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1" name="Oval 97"/>
          <p:cNvSpPr>
            <a:spLocks noChangeArrowheads="1"/>
          </p:cNvSpPr>
          <p:nvPr/>
        </p:nvSpPr>
        <p:spPr bwMode="auto">
          <a:xfrm>
            <a:off x="266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2" name="Oval 98"/>
          <p:cNvSpPr>
            <a:spLocks noChangeArrowheads="1"/>
          </p:cNvSpPr>
          <p:nvPr/>
        </p:nvSpPr>
        <p:spPr bwMode="auto">
          <a:xfrm>
            <a:off x="3276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3" name="Oval 99"/>
          <p:cNvSpPr>
            <a:spLocks noChangeArrowheads="1"/>
          </p:cNvSpPr>
          <p:nvPr/>
        </p:nvSpPr>
        <p:spPr bwMode="auto">
          <a:xfrm>
            <a:off x="3810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4" name="Oval 100"/>
          <p:cNvSpPr>
            <a:spLocks noChangeArrowheads="1"/>
          </p:cNvSpPr>
          <p:nvPr/>
        </p:nvSpPr>
        <p:spPr bwMode="auto">
          <a:xfrm>
            <a:off x="4343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5" name="Oval 101"/>
          <p:cNvSpPr>
            <a:spLocks noChangeArrowheads="1"/>
          </p:cNvSpPr>
          <p:nvPr/>
        </p:nvSpPr>
        <p:spPr bwMode="auto">
          <a:xfrm>
            <a:off x="4876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6" name="Oval 102"/>
          <p:cNvSpPr>
            <a:spLocks noChangeArrowheads="1"/>
          </p:cNvSpPr>
          <p:nvPr/>
        </p:nvSpPr>
        <p:spPr bwMode="auto">
          <a:xfrm>
            <a:off x="54102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7" name="Oval 103"/>
          <p:cNvSpPr>
            <a:spLocks noChangeArrowheads="1"/>
          </p:cNvSpPr>
          <p:nvPr/>
        </p:nvSpPr>
        <p:spPr bwMode="auto">
          <a:xfrm>
            <a:off x="59436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8" name="Oval 104"/>
          <p:cNvSpPr>
            <a:spLocks noChangeArrowheads="1"/>
          </p:cNvSpPr>
          <p:nvPr/>
        </p:nvSpPr>
        <p:spPr bwMode="auto">
          <a:xfrm>
            <a:off x="6477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199" name="Oval 105"/>
          <p:cNvSpPr>
            <a:spLocks noChangeArrowheads="1"/>
          </p:cNvSpPr>
          <p:nvPr/>
        </p:nvSpPr>
        <p:spPr bwMode="auto">
          <a:xfrm>
            <a:off x="7010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0" name="Oval 106"/>
          <p:cNvSpPr>
            <a:spLocks noChangeArrowheads="1"/>
          </p:cNvSpPr>
          <p:nvPr/>
        </p:nvSpPr>
        <p:spPr bwMode="auto">
          <a:xfrm>
            <a:off x="75438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1" name="Oval 107"/>
          <p:cNvSpPr>
            <a:spLocks noChangeArrowheads="1"/>
          </p:cNvSpPr>
          <p:nvPr/>
        </p:nvSpPr>
        <p:spPr bwMode="auto">
          <a:xfrm>
            <a:off x="80010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2" name="Oval 108"/>
          <p:cNvSpPr>
            <a:spLocks noChangeArrowheads="1"/>
          </p:cNvSpPr>
          <p:nvPr/>
        </p:nvSpPr>
        <p:spPr bwMode="auto">
          <a:xfrm>
            <a:off x="8534400" y="6096000"/>
            <a:ext cx="284163" cy="28575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anchor="ctr" anchorCtr="1"/>
          <a:lstStyle/>
          <a:p>
            <a:endParaRPr lang="en-US" sz="1600">
              <a:latin typeface="Times New Roman" charset="0"/>
              <a:sym typeface="Symbol" charset="0"/>
            </a:endParaRPr>
          </a:p>
        </p:txBody>
      </p:sp>
      <p:sp>
        <p:nvSpPr>
          <p:cNvPr id="5203" name="Date Placeholder 8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15276531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Sorting with a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Constructing the heap</a:t>
            </a:r>
          </a:p>
          <a:p>
            <a:pPr lvl="1"/>
            <a:r>
              <a:rPr lang="en-US" dirty="0"/>
              <a:t>O(N)</a:t>
            </a:r>
          </a:p>
          <a:p>
            <a:pPr lvl="1"/>
            <a:endParaRPr lang="en-US" dirty="0"/>
          </a:p>
          <a:p>
            <a:r>
              <a:rPr lang="en-US" dirty="0"/>
              <a:t>N </a:t>
            </a:r>
            <a:r>
              <a:rPr lang="en-US" dirty="0" err="1"/>
              <a:t>RemoveMin</a:t>
            </a:r>
            <a:r>
              <a:rPr lang="en-US" dirty="0"/>
              <a:t> operations</a:t>
            </a:r>
          </a:p>
          <a:p>
            <a:pPr lvl="1"/>
            <a:r>
              <a:rPr lang="en-US" dirty="0"/>
              <a:t>O(N log N)</a:t>
            </a:r>
          </a:p>
          <a:p>
            <a:pPr lvl="2"/>
            <a:endParaRPr lang="en-US" dirty="0"/>
          </a:p>
          <a:p>
            <a:r>
              <a:rPr lang="en-US" dirty="0"/>
              <a:t>Overall is O(N log 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494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41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DBEE0-2090-0E91-765A-34EBE95BE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E6981-FCF1-AA5E-F8EA-502F2C029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a heap</a:t>
            </a:r>
          </a:p>
          <a:p>
            <a:r>
              <a:rPr lang="en-US" dirty="0"/>
              <a:t>in-place</a:t>
            </a:r>
          </a:p>
          <a:p>
            <a:pPr lvl="1"/>
            <a:r>
              <a:rPr lang="en-US" dirty="0"/>
              <a:t>O(1) extra space</a:t>
            </a:r>
          </a:p>
          <a:p>
            <a:r>
              <a:rPr lang="en-US" dirty="0"/>
              <a:t>All items are available in an array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Bottom-up heap construction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Remove an item from PQ and put it in the sorted array </a:t>
            </a:r>
          </a:p>
          <a:p>
            <a:pPr lvl="2"/>
            <a:r>
              <a:rPr lang="en-US" dirty="0"/>
              <a:t>[both data structures are in the same array]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3E633-0DF7-DFC3-5267-74572973C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1401A-C2A9-78DB-B68A-7AC1FEA7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8E326-3FE5-8356-95F6-DE8A1B88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6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Assuming ascending order is desirable</a:t>
            </a:r>
          </a:p>
          <a:p>
            <a:r>
              <a:rPr lang="en-US" dirty="0"/>
              <a:t>Instead of parent &lt;= child</a:t>
            </a:r>
          </a:p>
          <a:p>
            <a:pPr lvl="1"/>
            <a:r>
              <a:rPr lang="en-US" dirty="0"/>
              <a:t>Child &lt;= parent</a:t>
            </a:r>
          </a:p>
          <a:p>
            <a:pPr lvl="1"/>
            <a:r>
              <a:rPr lang="en-US" dirty="0"/>
              <a:t>Root has the largest item</a:t>
            </a:r>
          </a:p>
          <a:p>
            <a:r>
              <a:rPr lang="en-US" dirty="0" err="1"/>
              <a:t>removeMax</a:t>
            </a:r>
            <a:r>
              <a:rPr lang="en-US" dirty="0"/>
              <a:t> instead of </a:t>
            </a:r>
            <a:r>
              <a:rPr lang="en-US" dirty="0" err="1"/>
              <a:t>removeMin</a:t>
            </a:r>
            <a:endParaRPr lang="en-US" dirty="0"/>
          </a:p>
          <a:p>
            <a:pPr lvl="1"/>
            <a:r>
              <a:rPr lang="en-US" dirty="0"/>
              <a:t>Then Swap max with the “last node”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734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"/>
            <a:ext cx="5509897" cy="6394428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96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 of Heap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Constructing the heap</a:t>
            </a:r>
          </a:p>
          <a:p>
            <a:pPr lvl="1"/>
            <a:r>
              <a:rPr lang="en-US" dirty="0"/>
              <a:t>O(N) [bottom-up heap construction]</a:t>
            </a:r>
          </a:p>
          <a:p>
            <a:pPr lvl="1"/>
            <a:endParaRPr lang="en-US" dirty="0"/>
          </a:p>
          <a:p>
            <a:r>
              <a:rPr lang="en-US" dirty="0"/>
              <a:t>N-1 </a:t>
            </a:r>
            <a:r>
              <a:rPr lang="en-US" dirty="0" err="1"/>
              <a:t>RemoveMax</a:t>
            </a:r>
            <a:r>
              <a:rPr lang="en-US" dirty="0"/>
              <a:t> operations</a:t>
            </a:r>
          </a:p>
          <a:p>
            <a:pPr lvl="1"/>
            <a:r>
              <a:rPr lang="en-US" dirty="0"/>
              <a:t>O(N log N)</a:t>
            </a:r>
          </a:p>
          <a:p>
            <a:pPr lvl="2"/>
            <a:endParaRPr lang="en-US" dirty="0"/>
          </a:p>
          <a:p>
            <a:r>
              <a:rPr lang="en-US" dirty="0"/>
              <a:t>Overall is O(N log 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Selection Sort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648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sz="2400" b="1" dirty="0"/>
              <a:t>To sort an array on integers in ascending order: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Find the smallest number and record its index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swap (interchange) the smallest number with the first element of the array</a:t>
            </a:r>
          </a:p>
          <a:p>
            <a:pPr marL="990600" lvl="1" indent="-533400"/>
            <a:r>
              <a:rPr lang="en-US" altLang="en-US" sz="2000" dirty="0"/>
              <a:t>the sorted part of the array is now the first element</a:t>
            </a:r>
          </a:p>
          <a:p>
            <a:pPr marL="990600" lvl="1" indent="-533400"/>
            <a:r>
              <a:rPr lang="en-US" altLang="en-US" sz="2000" dirty="0"/>
              <a:t>the unsorted part of the array is the remaining elements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repeat Steps 2 and 3 until all elements have been placed</a:t>
            </a:r>
          </a:p>
          <a:p>
            <a:pPr marL="990600" lvl="1" indent="-533400"/>
            <a:r>
              <a:rPr lang="en-US" altLang="en-US" sz="2000" dirty="0"/>
              <a:t>each iteration increases the length of the sorted part by one</a:t>
            </a:r>
          </a:p>
        </p:txBody>
      </p:sp>
    </p:spTree>
    <p:extLst>
      <p:ext uri="{BB962C8B-B14F-4D97-AF65-F5344CB8AC3E}">
        <p14:creationId xmlns:p14="http://schemas.microsoft.com/office/powerpoint/2010/main" val="38715141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In-place Sorting Algorithms (so far)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003952"/>
              </p:ext>
            </p:extLst>
          </p:nvPr>
        </p:nvGraphicFramePr>
        <p:xfrm>
          <a:off x="1447800" y="2057400"/>
          <a:ext cx="65532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Algorithm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Heap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O(N 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Selection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O(N</a:t>
                      </a:r>
                      <a:r>
                        <a:rPr lang="en-US" baseline="30000" dirty="0"/>
                        <a:t>2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Insertion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O(N</a:t>
                      </a:r>
                      <a:r>
                        <a:rPr lang="en-US" baseline="30000" dirty="0"/>
                        <a:t>2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O(N</a:t>
                      </a:r>
                      <a:r>
                        <a:rPr lang="en-US" baseline="30000"/>
                        <a:t>2</a:t>
                      </a:r>
                      <a:r>
                        <a:rPr lang="en-US" baseline="0"/>
                        <a:t>)</a:t>
                      </a:r>
                      <a:endParaRPr lang="en-US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Heaps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FAA5-40DE-F04E-B4D0-4E1214B18BD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3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E36BA5F-269F-0B40-A943-0E3842A60ADA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Selection-Sort with PQ [skip]</a:t>
            </a:r>
          </a:p>
        </p:txBody>
      </p:sp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20000" cy="41148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Selection-sort is the variation of PQ-sort where the priority queue is implemented with an </a:t>
            </a:r>
            <a:r>
              <a:rPr lang="en-US" sz="2400" dirty="0">
                <a:solidFill>
                  <a:srgbClr val="FF0000"/>
                </a:solidFill>
                <a:latin typeface="Tahoma" charset="0"/>
              </a:rPr>
              <a:t>unsorted</a:t>
            </a:r>
            <a:r>
              <a:rPr lang="en-US" sz="2400" dirty="0">
                <a:latin typeface="Tahoma" charset="0"/>
              </a:rPr>
              <a:t> sequence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Running time of Selection-sort:</a:t>
            </a:r>
          </a:p>
          <a:p>
            <a:pPr marL="800100" lvl="1" indent="-342900" eaLnBrk="1" hangingPunct="1">
              <a:buSzTx/>
              <a:buFont typeface="Wingdings" charset="0"/>
              <a:buAutoNum type="arabicPeriod"/>
            </a:pPr>
            <a:r>
              <a:rPr lang="en-US" sz="2000" dirty="0">
                <a:latin typeface="Tahoma" charset="0"/>
              </a:rPr>
              <a:t>Inserting the elements into the priority queue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2000" dirty="0">
                <a:latin typeface="Tahoma" charset="0"/>
              </a:rPr>
              <a:t> operations takes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time</a:t>
            </a:r>
          </a:p>
          <a:p>
            <a:pPr marL="800100" lvl="1" indent="-342900" eaLnBrk="1" hangingPunct="1">
              <a:buSzTx/>
              <a:buFont typeface="Wingdings" charset="0"/>
              <a:buAutoNum type="arabicPeriod"/>
            </a:pPr>
            <a:r>
              <a:rPr lang="en-US" sz="2000" dirty="0">
                <a:latin typeface="Tahoma" charset="0"/>
              </a:rPr>
              <a:t>Removing the elements in sorted order from the priority queue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2000" dirty="0">
                <a:latin typeface="Tahoma" charset="0"/>
              </a:rPr>
              <a:t> operations takes time proportional to</a:t>
            </a:r>
            <a:br>
              <a:rPr lang="en-US" sz="2000" dirty="0">
                <a:latin typeface="Tahoma" charset="0"/>
              </a:rPr>
            </a:br>
            <a:r>
              <a:rPr lang="en-US" sz="2000" dirty="0">
                <a:latin typeface="Tahoma" charset="0"/>
              </a:rPr>
              <a:t>		 	</a:t>
            </a:r>
            <a:r>
              <a:rPr lang="en-US" sz="2400" dirty="0">
                <a:latin typeface="Times New Roman" charset="0"/>
                <a:sym typeface="Symbol" charset="0"/>
              </a:rPr>
              <a:t>1 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dirty="0">
                <a:latin typeface="Times New Roman" charset="0"/>
                <a:sym typeface="Symbol" charset="0"/>
              </a:rPr>
              <a:t>2 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dirty="0">
                <a:latin typeface="Times New Roman" charset="0"/>
                <a:sym typeface="Symbol" charset="0"/>
              </a:rPr>
              <a:t>…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b="1" i="1" dirty="0">
                <a:latin typeface="Times New Roman" charset="0"/>
                <a:sym typeface="Symbol" charset="0"/>
              </a:rPr>
              <a:t>n</a:t>
            </a:r>
            <a:endParaRPr lang="en-US" sz="2400" dirty="0">
              <a:latin typeface="Tahoma" charset="0"/>
            </a:endParaRPr>
          </a:p>
          <a:p>
            <a:pPr eaLnBrk="1" hangingPunct="1"/>
            <a:r>
              <a:rPr lang="en-US" sz="2400" dirty="0">
                <a:latin typeface="Tahoma" charset="0"/>
              </a:rPr>
              <a:t>Selection-sort runs in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aseline="30000" dirty="0">
                <a:latin typeface="Times New Roman" charset="0"/>
              </a:rPr>
              <a:t>2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time </a:t>
            </a:r>
          </a:p>
        </p:txBody>
      </p:sp>
      <p:sp>
        <p:nvSpPr>
          <p:cNvPr id="1331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16327723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D9AB35-1246-C143-888E-98CB6CB42C60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Selection-Sort Example [skip]</a:t>
            </a:r>
          </a:p>
        </p:txBody>
      </p:sp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 b="1" i="1">
                <a:latin typeface="Tahoma" charset="0"/>
              </a:rPr>
              <a:t>                       	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Sequence S		Priority Queue P</a:t>
            </a:r>
            <a:r>
              <a:rPr lang="en-US" sz="1800" i="1">
                <a:latin typeface="Tahoma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Input: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80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Phase 1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(a)		(4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(7)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(b)		(8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..		..	..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(g)		()	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80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Phase 2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(a)		(2)	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(b)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3)	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(c)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4)	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(d)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5)	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(e)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7)		(8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(f)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8)		(9)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(g)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()</a:t>
            </a:r>
          </a:p>
        </p:txBody>
      </p:sp>
      <p:sp>
        <p:nvSpPr>
          <p:cNvPr id="1434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4039568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AD486C9-3C26-154E-BA9A-E4394275B79D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Insertion-Sort with PQ [skip]</a:t>
            </a:r>
          </a:p>
        </p:txBody>
      </p:sp>
      <p:sp>
        <p:nvSpPr>
          <p:cNvPr id="1536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696200" cy="4114800"/>
          </a:xfrm>
        </p:spPr>
        <p:txBody>
          <a:bodyPr/>
          <a:lstStyle/>
          <a:p>
            <a:pPr marL="609600" indent="-609600" eaLnBrk="1" hangingPunct="1"/>
            <a:r>
              <a:rPr lang="en-US" sz="2400" dirty="0">
                <a:latin typeface="Tahoma" charset="0"/>
              </a:rPr>
              <a:t>Insertion-sort is the variation of PQ-sort where the priority queue is implemented with a </a:t>
            </a:r>
            <a:r>
              <a:rPr lang="en-US" sz="2400" dirty="0">
                <a:solidFill>
                  <a:srgbClr val="FF0000"/>
                </a:solidFill>
                <a:latin typeface="Tahoma" charset="0"/>
              </a:rPr>
              <a:t>sorted</a:t>
            </a:r>
            <a:r>
              <a:rPr lang="en-US" sz="2400" dirty="0">
                <a:latin typeface="Tahoma" charset="0"/>
              </a:rPr>
              <a:t> sequence</a:t>
            </a:r>
          </a:p>
          <a:p>
            <a:pPr marL="609600" indent="-609600" eaLnBrk="1" hangingPunct="1"/>
            <a:r>
              <a:rPr lang="en-US" sz="2400" dirty="0">
                <a:latin typeface="Tahoma" charset="0"/>
              </a:rPr>
              <a:t>Running time of Insertion-sort:</a:t>
            </a:r>
          </a:p>
          <a:p>
            <a:pPr marL="990600" lvl="1" indent="-533400" eaLnBrk="1" hangingPunct="1">
              <a:buSzTx/>
              <a:buFont typeface="Wingdings" charset="0"/>
              <a:buAutoNum type="arabicPeriod"/>
            </a:pPr>
            <a:r>
              <a:rPr lang="en-US" sz="2000" dirty="0">
                <a:latin typeface="Tahoma" charset="0"/>
              </a:rPr>
              <a:t>Inserting the elements into the priority queue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insert</a:t>
            </a:r>
            <a:r>
              <a:rPr lang="en-US" sz="2000" dirty="0">
                <a:latin typeface="Tahoma" charset="0"/>
              </a:rPr>
              <a:t> operations takes time proportional to</a:t>
            </a:r>
          </a:p>
          <a:p>
            <a:pPr marL="990600" lvl="1" indent="-533400" algn="ctr" eaLnBrk="1" hangingPunct="1">
              <a:buSzTx/>
              <a:buFont typeface="Wingdings" charset="0"/>
              <a:buNone/>
            </a:pPr>
            <a:r>
              <a:rPr lang="en-US" sz="2400" dirty="0">
                <a:latin typeface="Times New Roman" charset="0"/>
                <a:sym typeface="Symbol" charset="0"/>
              </a:rPr>
              <a:t>1 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dirty="0">
                <a:latin typeface="Times New Roman" charset="0"/>
                <a:sym typeface="Symbol" charset="0"/>
              </a:rPr>
              <a:t>2 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dirty="0">
                <a:latin typeface="Times New Roman" charset="0"/>
                <a:sym typeface="Symbol" charset="0"/>
              </a:rPr>
              <a:t>…</a:t>
            </a:r>
            <a:r>
              <a:rPr lang="en-US" sz="2400" dirty="0">
                <a:latin typeface="Symbol" charset="0"/>
                <a:sym typeface="Symbol" charset="0"/>
              </a:rPr>
              <a:t>+ </a:t>
            </a:r>
            <a:r>
              <a:rPr lang="en-US" sz="2400" b="1" i="1" dirty="0">
                <a:latin typeface="Times New Roman" charset="0"/>
                <a:sym typeface="Symbol" charset="0"/>
              </a:rPr>
              <a:t>n</a:t>
            </a:r>
            <a:endParaRPr lang="en-US" sz="2400" dirty="0">
              <a:latin typeface="Tahoma" charset="0"/>
            </a:endParaRPr>
          </a:p>
          <a:p>
            <a:pPr marL="990600" lvl="1" indent="-533400" eaLnBrk="1" hangingPunct="1">
              <a:buSzTx/>
              <a:buFont typeface="Tahoma" charset="0"/>
              <a:buAutoNum type="arabicPeriod" startAt="2"/>
            </a:pPr>
            <a:r>
              <a:rPr lang="en-US" sz="2000" dirty="0">
                <a:latin typeface="Tahoma" charset="0"/>
              </a:rPr>
              <a:t>Removing the elements in sorted order from the priority queue with  a series of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ahoma" charset="0"/>
              </a:rPr>
              <a:t>removeMin</a:t>
            </a:r>
            <a:r>
              <a:rPr lang="en-US" sz="2000" dirty="0">
                <a:latin typeface="Tahoma" charset="0"/>
              </a:rPr>
              <a:t> operations takes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dirty="0">
                <a:latin typeface="Tahoma" charset="0"/>
              </a:rPr>
              <a:t>time</a:t>
            </a:r>
          </a:p>
          <a:p>
            <a:pPr marL="609600" indent="-609600" eaLnBrk="1" hangingPunct="1"/>
            <a:r>
              <a:rPr lang="en-US" sz="2400" dirty="0">
                <a:latin typeface="Tahoma" charset="0"/>
              </a:rPr>
              <a:t>Insertion-sort runs in </a:t>
            </a:r>
            <a:r>
              <a:rPr lang="en-US" sz="2400" b="1" i="1" dirty="0">
                <a:latin typeface="Times New Roman" charset="0"/>
              </a:rPr>
              <a:t>O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baseline="30000" dirty="0">
                <a:latin typeface="Times New Roman" charset="0"/>
              </a:rPr>
              <a:t>2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time </a:t>
            </a:r>
            <a:endParaRPr lang="en-US" dirty="0">
              <a:latin typeface="Tahoma" charset="0"/>
            </a:endParaRPr>
          </a:p>
        </p:txBody>
      </p:sp>
      <p:sp>
        <p:nvSpPr>
          <p:cNvPr id="1536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2106275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Priority Queues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34FC4A-E1D9-604A-B325-FC6E722FF373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Insertion-Sort Example </a:t>
            </a:r>
            <a:r>
              <a:rPr lang="en-US">
                <a:latin typeface="Tahoma" charset="0"/>
              </a:rPr>
              <a:t>[skip]</a:t>
            </a:r>
          </a:p>
        </p:txBody>
      </p:sp>
      <p:sp>
        <p:nvSpPr>
          <p:cNvPr id="1638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7724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		</a:t>
            </a:r>
            <a:r>
              <a:rPr lang="en-US" sz="1800">
                <a:solidFill>
                  <a:schemeClr val="tx2"/>
                </a:solidFill>
                <a:latin typeface="Tahoma" charset="0"/>
              </a:rPr>
              <a:t>Sequence S	Priority queue P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Input:		(7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80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Phase 1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     (a)		(4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(7)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(b)		(8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(c)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	(4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(d)		(5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(e)		(3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(f)		(9)	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(g)		()	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180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Phase 2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(a)		(2)			(3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(b)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3)			(4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..		..			..	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1800">
                <a:latin typeface="Tahoma" charset="0"/>
              </a:rPr>
              <a:t>	(g)		(2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3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4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5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7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8</a:t>
            </a:r>
            <a:r>
              <a:rPr lang="en-US" sz="1800" i="1">
                <a:latin typeface="Tahoma" charset="0"/>
              </a:rPr>
              <a:t>,</a:t>
            </a:r>
            <a:r>
              <a:rPr lang="en-US" sz="1800">
                <a:latin typeface="Tahoma" charset="0"/>
              </a:rPr>
              <a:t>9)		()</a:t>
            </a:r>
          </a:p>
        </p:txBody>
      </p:sp>
      <p:sp>
        <p:nvSpPr>
          <p:cNvPr id="1639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323221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5486400" cy="990600"/>
          </a:xfrm>
        </p:spPr>
        <p:txBody>
          <a:bodyPr/>
          <a:lstStyle/>
          <a:p>
            <a:r>
              <a:rPr lang="en-US" altLang="en-US" sz="3600"/>
              <a:t>Selection Sort Example</a:t>
            </a:r>
          </a:p>
        </p:txBody>
      </p:sp>
      <p:graphicFrame>
        <p:nvGraphicFramePr>
          <p:cNvPr id="199683" name="Object 3"/>
          <p:cNvGraphicFramePr>
            <a:graphicFrameLocks noChangeAspect="1"/>
          </p:cNvGraphicFramePr>
          <p:nvPr/>
        </p:nvGraphicFramePr>
        <p:xfrm>
          <a:off x="1143000" y="1981200"/>
          <a:ext cx="60690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071400" imgH="669960" progId="Word.Document.8">
                  <p:embed/>
                </p:oleObj>
              </mc:Choice>
              <mc:Fallback>
                <p:oleObj name="Document" r:id="rId3" imgW="6071400" imgH="669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81200"/>
                        <a:ext cx="60690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525463" y="1524000"/>
            <a:ext cx="7627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000">
                <a:latin typeface="Arial" charset="0"/>
              </a:rPr>
              <a:t>Problem: sort this 10-element array of integers in ascending order:</a:t>
            </a:r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457200" y="2590800"/>
            <a:ext cx="7486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000" u="sng">
                <a:latin typeface="Arial" charset="0"/>
              </a:rPr>
              <a:t>1st iteration</a:t>
            </a:r>
            <a:r>
              <a:rPr lang="en-US" altLang="en-US" sz="2000">
                <a:latin typeface="Arial" charset="0"/>
              </a:rPr>
              <a:t>: smallest value is 3, its index is 4, swap a[0] with a[4]</a:t>
            </a:r>
          </a:p>
        </p:txBody>
      </p:sp>
      <p:graphicFrame>
        <p:nvGraphicFramePr>
          <p:cNvPr id="199686" name="Object 6"/>
          <p:cNvGraphicFramePr>
            <a:graphicFrameLocks noChangeAspect="1"/>
          </p:cNvGraphicFramePr>
          <p:nvPr/>
        </p:nvGraphicFramePr>
        <p:xfrm>
          <a:off x="1447800" y="3200400"/>
          <a:ext cx="60213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021720" imgH="436320" progId="Word.Document.8">
                  <p:embed/>
                </p:oleObj>
              </mc:Choice>
              <mc:Fallback>
                <p:oleObj name="Document" r:id="rId5" imgW="6021720" imgH="436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0"/>
                        <a:ext cx="60213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9687" name="Group 7"/>
          <p:cNvGrpSpPr>
            <a:grpSpLocks/>
          </p:cNvGrpSpPr>
          <p:nvPr/>
        </p:nvGrpSpPr>
        <p:grpSpPr bwMode="auto">
          <a:xfrm>
            <a:off x="1828800" y="3429000"/>
            <a:ext cx="2286000" cy="228600"/>
            <a:chOff x="1152" y="2544"/>
            <a:chExt cx="1440" cy="144"/>
          </a:xfrm>
        </p:grpSpPr>
        <p:sp>
          <p:nvSpPr>
            <p:cNvPr id="199688" name="Line 8"/>
            <p:cNvSpPr>
              <a:spLocks noChangeShapeType="1"/>
            </p:cNvSpPr>
            <p:nvPr/>
          </p:nvSpPr>
          <p:spPr bwMode="auto">
            <a:xfrm>
              <a:off x="1152" y="254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9" name="Line 9"/>
            <p:cNvSpPr>
              <a:spLocks noChangeShapeType="1"/>
            </p:cNvSpPr>
            <p:nvPr/>
          </p:nvSpPr>
          <p:spPr bwMode="auto">
            <a:xfrm>
              <a:off x="1152" y="2688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90" name="Line 10"/>
            <p:cNvSpPr>
              <a:spLocks noChangeShapeType="1"/>
            </p:cNvSpPr>
            <p:nvPr/>
          </p:nvSpPr>
          <p:spPr bwMode="auto">
            <a:xfrm flipV="1">
              <a:off x="2592" y="2544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691" name="Group 11"/>
          <p:cNvGrpSpPr>
            <a:grpSpLocks/>
          </p:cNvGrpSpPr>
          <p:nvPr/>
        </p:nvGrpSpPr>
        <p:grpSpPr bwMode="auto">
          <a:xfrm>
            <a:off x="1828800" y="3048000"/>
            <a:ext cx="2286000" cy="152400"/>
            <a:chOff x="1152" y="2112"/>
            <a:chExt cx="1440" cy="96"/>
          </a:xfrm>
        </p:grpSpPr>
        <p:sp>
          <p:nvSpPr>
            <p:cNvPr id="199692" name="Line 12"/>
            <p:cNvSpPr>
              <a:spLocks noChangeShapeType="1"/>
            </p:cNvSpPr>
            <p:nvPr/>
          </p:nvSpPr>
          <p:spPr bwMode="auto">
            <a:xfrm flipV="1">
              <a:off x="259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93" name="Line 13"/>
            <p:cNvSpPr>
              <a:spLocks noChangeShapeType="1"/>
            </p:cNvSpPr>
            <p:nvPr/>
          </p:nvSpPr>
          <p:spPr bwMode="auto">
            <a:xfrm flipH="1">
              <a:off x="1152" y="2112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94" name="Line 14"/>
            <p:cNvSpPr>
              <a:spLocks noChangeShapeType="1"/>
            </p:cNvSpPr>
            <p:nvPr/>
          </p:nvSpPr>
          <p:spPr bwMode="auto">
            <a:xfrm>
              <a:off x="1152" y="2112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9695" name="Text Box 15"/>
          <p:cNvSpPr txBox="1">
            <a:spLocks noChangeArrowheads="1"/>
          </p:cNvSpPr>
          <p:nvPr/>
        </p:nvSpPr>
        <p:spPr bwMode="auto">
          <a:xfrm>
            <a:off x="609600" y="31242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altLang="en-US" sz="1800">
                <a:latin typeface="Arial" charset="0"/>
              </a:rPr>
              <a:t>before:</a:t>
            </a:r>
          </a:p>
        </p:txBody>
      </p:sp>
      <p:graphicFrame>
        <p:nvGraphicFramePr>
          <p:cNvPr id="199696" name="Object 16"/>
          <p:cNvGraphicFramePr>
            <a:graphicFrameLocks noChangeAspect="1"/>
          </p:cNvGraphicFramePr>
          <p:nvPr/>
        </p:nvGraphicFramePr>
        <p:xfrm>
          <a:off x="1447800" y="3810000"/>
          <a:ext cx="60690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6070680" imgH="436320" progId="Word.Document.8">
                  <p:embed/>
                </p:oleObj>
              </mc:Choice>
              <mc:Fallback>
                <p:oleObj name="Document" r:id="rId7" imgW="6070680" imgH="436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0"/>
                        <a:ext cx="60690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697" name="Text Box 17"/>
          <p:cNvSpPr txBox="1">
            <a:spLocks noChangeArrowheads="1"/>
          </p:cNvSpPr>
          <p:nvPr/>
        </p:nvSpPr>
        <p:spPr bwMode="auto">
          <a:xfrm>
            <a:off x="762000" y="3733800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altLang="en-US" sz="1800">
                <a:latin typeface="Arial" charset="0"/>
              </a:rPr>
              <a:t>after:</a:t>
            </a:r>
          </a:p>
        </p:txBody>
      </p:sp>
      <p:sp>
        <p:nvSpPr>
          <p:cNvPr id="199698" name="Text Box 18"/>
          <p:cNvSpPr txBox="1">
            <a:spLocks noChangeArrowheads="1"/>
          </p:cNvSpPr>
          <p:nvPr/>
        </p:nvSpPr>
        <p:spPr bwMode="auto">
          <a:xfrm>
            <a:off x="457200" y="4191000"/>
            <a:ext cx="848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 u="sng">
                <a:latin typeface="Arial" charset="0"/>
              </a:rPr>
              <a:t>2nd iteration</a:t>
            </a:r>
            <a:r>
              <a:rPr lang="en-US" altLang="en-US" sz="1800">
                <a:latin typeface="Arial" charset="0"/>
              </a:rPr>
              <a:t>: smallest value in remaining list is 5, its index is 6, swap a[1] with a[6]</a:t>
            </a:r>
          </a:p>
        </p:txBody>
      </p:sp>
      <p:graphicFrame>
        <p:nvGraphicFramePr>
          <p:cNvPr id="199699" name="Object 19"/>
          <p:cNvGraphicFramePr>
            <a:graphicFrameLocks noChangeAspect="1"/>
          </p:cNvGraphicFramePr>
          <p:nvPr/>
        </p:nvGraphicFramePr>
        <p:xfrm>
          <a:off x="1447800" y="4724400"/>
          <a:ext cx="60690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9" imgW="6070680" imgH="436320" progId="Word.Document.8">
                  <p:embed/>
                </p:oleObj>
              </mc:Choice>
              <mc:Fallback>
                <p:oleObj name="Document" r:id="rId9" imgW="6070680" imgH="4363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724400"/>
                        <a:ext cx="60690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9700" name="Group 20"/>
          <p:cNvGrpSpPr>
            <a:grpSpLocks/>
          </p:cNvGrpSpPr>
          <p:nvPr/>
        </p:nvGrpSpPr>
        <p:grpSpPr bwMode="auto">
          <a:xfrm>
            <a:off x="2438400" y="4572000"/>
            <a:ext cx="2895600" cy="152400"/>
            <a:chOff x="1536" y="3168"/>
            <a:chExt cx="1824" cy="96"/>
          </a:xfrm>
        </p:grpSpPr>
        <p:sp>
          <p:nvSpPr>
            <p:cNvPr id="199701" name="Line 21"/>
            <p:cNvSpPr>
              <a:spLocks noChangeShapeType="1"/>
            </p:cNvSpPr>
            <p:nvPr/>
          </p:nvSpPr>
          <p:spPr bwMode="auto">
            <a:xfrm flipV="1">
              <a:off x="3360" y="316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02" name="Line 22"/>
            <p:cNvSpPr>
              <a:spLocks noChangeShapeType="1"/>
            </p:cNvSpPr>
            <p:nvPr/>
          </p:nvSpPr>
          <p:spPr bwMode="auto">
            <a:xfrm flipH="1">
              <a:off x="1536" y="3168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03" name="Line 23"/>
            <p:cNvSpPr>
              <a:spLocks noChangeShapeType="1"/>
            </p:cNvSpPr>
            <p:nvPr/>
          </p:nvSpPr>
          <p:spPr bwMode="auto">
            <a:xfrm>
              <a:off x="1536" y="316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704" name="Group 24"/>
          <p:cNvGrpSpPr>
            <a:grpSpLocks/>
          </p:cNvGrpSpPr>
          <p:nvPr/>
        </p:nvGrpSpPr>
        <p:grpSpPr bwMode="auto">
          <a:xfrm>
            <a:off x="2438400" y="4953000"/>
            <a:ext cx="2895600" cy="152400"/>
            <a:chOff x="1536" y="3408"/>
            <a:chExt cx="1824" cy="96"/>
          </a:xfrm>
        </p:grpSpPr>
        <p:sp>
          <p:nvSpPr>
            <p:cNvPr id="199705" name="Line 25"/>
            <p:cNvSpPr>
              <a:spLocks noChangeShapeType="1"/>
            </p:cNvSpPr>
            <p:nvPr/>
          </p:nvSpPr>
          <p:spPr bwMode="auto">
            <a:xfrm flipV="1">
              <a:off x="1536" y="340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06" name="Line 26"/>
            <p:cNvSpPr>
              <a:spLocks noChangeShapeType="1"/>
            </p:cNvSpPr>
            <p:nvPr/>
          </p:nvSpPr>
          <p:spPr bwMode="auto">
            <a:xfrm flipH="1">
              <a:off x="1536" y="3504"/>
              <a:ext cx="18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07" name="Line 27"/>
            <p:cNvSpPr>
              <a:spLocks noChangeShapeType="1"/>
            </p:cNvSpPr>
            <p:nvPr/>
          </p:nvSpPr>
          <p:spPr bwMode="auto">
            <a:xfrm flipV="1">
              <a:off x="3360" y="340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99708" name="Object 28"/>
          <p:cNvGraphicFramePr>
            <a:graphicFrameLocks noChangeAspect="1"/>
          </p:cNvGraphicFramePr>
          <p:nvPr/>
        </p:nvGraphicFramePr>
        <p:xfrm>
          <a:off x="1447800" y="5257800"/>
          <a:ext cx="60626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1" imgW="6076301" imgH="437828" progId="Word.Document.8">
                  <p:embed/>
                </p:oleObj>
              </mc:Choice>
              <mc:Fallback>
                <p:oleObj name="Document" r:id="rId11" imgW="6076301" imgH="4378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257800"/>
                        <a:ext cx="606266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709" name="Text Box 29"/>
          <p:cNvSpPr txBox="1">
            <a:spLocks noChangeArrowheads="1"/>
          </p:cNvSpPr>
          <p:nvPr/>
        </p:nvSpPr>
        <p:spPr bwMode="auto">
          <a:xfrm>
            <a:off x="533400" y="5715000"/>
            <a:ext cx="7689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000">
                <a:latin typeface="Arial" charset="0"/>
              </a:rPr>
              <a:t>How many iterations are needed?</a:t>
            </a:r>
          </a:p>
        </p:txBody>
      </p:sp>
      <p:sp>
        <p:nvSpPr>
          <p:cNvPr id="199710" name="Text Box 30"/>
          <p:cNvSpPr txBox="1">
            <a:spLocks noChangeArrowheads="1"/>
          </p:cNvSpPr>
          <p:nvPr/>
        </p:nvSpPr>
        <p:spPr bwMode="auto">
          <a:xfrm>
            <a:off x="5867400" y="381000"/>
            <a:ext cx="29527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1800">
                <a:latin typeface="Arial" charset="0"/>
              </a:rPr>
              <a:t>Key:</a:t>
            </a:r>
          </a:p>
          <a:p>
            <a:r>
              <a:rPr lang="en-US" altLang="en-US" sz="1800">
                <a:latin typeface="Arial" charset="0"/>
              </a:rPr>
              <a:t>    smallest remaining value</a:t>
            </a:r>
          </a:p>
          <a:p>
            <a:r>
              <a:rPr lang="en-US" altLang="en-US" sz="1800">
                <a:latin typeface="Arial" charset="0"/>
              </a:rPr>
              <a:t>    sorted elements</a:t>
            </a:r>
          </a:p>
        </p:txBody>
      </p:sp>
      <p:sp>
        <p:nvSpPr>
          <p:cNvPr id="199711" name="Rectangle 31"/>
          <p:cNvSpPr>
            <a:spLocks noChangeArrowheads="1"/>
          </p:cNvSpPr>
          <p:nvPr/>
        </p:nvSpPr>
        <p:spPr bwMode="auto">
          <a:xfrm>
            <a:off x="5943600" y="1066800"/>
            <a:ext cx="152400" cy="152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12" name="Rectangle 32"/>
          <p:cNvSpPr>
            <a:spLocks noChangeArrowheads="1"/>
          </p:cNvSpPr>
          <p:nvPr/>
        </p:nvSpPr>
        <p:spPr bwMode="auto">
          <a:xfrm>
            <a:off x="5943600" y="762000"/>
            <a:ext cx="152400" cy="152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13" name="Rectangle 33"/>
          <p:cNvSpPr>
            <a:spLocks noChangeArrowheads="1"/>
          </p:cNvSpPr>
          <p:nvPr/>
        </p:nvSpPr>
        <p:spPr bwMode="auto">
          <a:xfrm>
            <a:off x="92075" y="6515100"/>
            <a:ext cx="804863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r>
              <a:rPr lang="en-US" altLang="en-US" sz="1000">
                <a:latin typeface="Arial" charset="0"/>
              </a:rPr>
              <a:t>Chapter 10</a:t>
            </a:r>
          </a:p>
        </p:txBody>
      </p:sp>
      <p:sp>
        <p:nvSpPr>
          <p:cNvPr id="199714" name="Rectangle 34"/>
          <p:cNvSpPr>
            <a:spLocks noChangeArrowheads="1"/>
          </p:cNvSpPr>
          <p:nvPr/>
        </p:nvSpPr>
        <p:spPr bwMode="auto">
          <a:xfrm>
            <a:off x="2395538" y="6515100"/>
            <a:ext cx="4408487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ctr"/>
            <a:r>
              <a:rPr lang="en-US" altLang="en-US" sz="1000">
                <a:latin typeface="Arial" charset="0"/>
              </a:rPr>
              <a:t>Java: an Introduction to Computer Science &amp; Programming - Walter Savitch</a:t>
            </a:r>
          </a:p>
        </p:txBody>
      </p:sp>
      <p:sp>
        <p:nvSpPr>
          <p:cNvPr id="199715" name="Rectangle 35"/>
          <p:cNvSpPr>
            <a:spLocks noChangeArrowheads="1"/>
          </p:cNvSpPr>
          <p:nvPr/>
        </p:nvSpPr>
        <p:spPr bwMode="auto">
          <a:xfrm>
            <a:off x="8674100" y="6486525"/>
            <a:ext cx="3778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0BFFE4DA-06C5-4667-83A0-47B17E3E0D52}" type="slidenum">
              <a:rPr lang="en-US" altLang="en-US" sz="1400">
                <a:latin typeface="Arial" charset="0"/>
              </a:rPr>
              <a:pPr algn="r"/>
              <a:t>5</a:t>
            </a:fld>
            <a:endParaRPr lang="en-US" alt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52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Insertion Sort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</a:pPr>
            <a:r>
              <a:rPr lang="en-US" altLang="en-US" sz="2000"/>
              <a:t>Basic Idea: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altLang="en-US" sz="2000"/>
              <a:t>Keeping expanding the sorted portion by one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altLang="en-US" sz="2000"/>
              <a:t>Insert the next element into the right position in the sorted portion</a:t>
            </a:r>
          </a:p>
          <a:p>
            <a:pPr marL="381000" indent="-381000">
              <a:lnSpc>
                <a:spcPct val="90000"/>
              </a:lnSpc>
            </a:pPr>
            <a:r>
              <a:rPr lang="en-US" altLang="en-US" sz="2000"/>
              <a:t>Algorithm:</a:t>
            </a:r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Start with one element [is it sorted?] – sorted portion</a:t>
            </a:r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While the sorted portion is not the entire array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Find the right position in the sorted portion for the next element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Insert the element 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If necessary, move the other elements down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Expand the sorted portion by one</a:t>
            </a:r>
          </a:p>
          <a:p>
            <a:pPr marL="1295400" lvl="2" indent="-381000">
              <a:lnSpc>
                <a:spcPct val="90000"/>
              </a:lnSpc>
              <a:buFontTx/>
              <a:buAutoNum type="arabicPeriod"/>
            </a:pPr>
            <a:endParaRPr lang="en-US" altLang="en-US" sz="2000"/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endParaRPr lang="en-US" altLang="en-US"/>
          </a:p>
          <a:p>
            <a:pPr marL="838200" lvl="1" indent="-381000">
              <a:lnSpc>
                <a:spcPct val="90000"/>
              </a:lnSpc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0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Insertion Sort: An example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First iteration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Before: </a:t>
            </a:r>
            <a:r>
              <a:rPr lang="en-US" altLang="en-US" sz="2000" b="1"/>
              <a:t>[5]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3</a:t>
            </a:r>
            <a:r>
              <a:rPr lang="en-US" altLang="en-US" sz="2000"/>
              <a:t>, 4, 9, 2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After:    </a:t>
            </a:r>
            <a:r>
              <a:rPr lang="en-US" altLang="en-US" sz="2000" b="1"/>
              <a:t>[</a:t>
            </a:r>
            <a:r>
              <a:rPr lang="en-US" altLang="en-US" sz="2000">
                <a:solidFill>
                  <a:srgbClr val="FF0000"/>
                </a:solidFill>
              </a:rPr>
              <a:t>3</a:t>
            </a:r>
            <a:r>
              <a:rPr lang="en-US" altLang="en-US" sz="2000"/>
              <a:t>, </a:t>
            </a:r>
            <a:r>
              <a:rPr lang="en-US" altLang="en-US" sz="2000" b="1"/>
              <a:t>5]</a:t>
            </a:r>
            <a:r>
              <a:rPr lang="en-US" altLang="en-US" sz="2000"/>
              <a:t>, 4, 9, 2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Second iteration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Before: </a:t>
            </a:r>
            <a:r>
              <a:rPr lang="en-US" altLang="en-US" sz="2000" b="1"/>
              <a:t>[3, 5]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4</a:t>
            </a:r>
            <a:r>
              <a:rPr lang="en-US" altLang="en-US" sz="2000"/>
              <a:t>, 9, 2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After:    </a:t>
            </a:r>
            <a:r>
              <a:rPr lang="en-US" altLang="en-US" sz="2000" b="1"/>
              <a:t>[3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4</a:t>
            </a:r>
            <a:r>
              <a:rPr lang="en-US" altLang="en-US" sz="2000"/>
              <a:t>, </a:t>
            </a:r>
            <a:r>
              <a:rPr lang="en-US" altLang="en-US" sz="2000" b="1"/>
              <a:t>5]</a:t>
            </a:r>
            <a:r>
              <a:rPr lang="en-US" altLang="en-US" sz="2000"/>
              <a:t>, 9, 2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Third iteration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Before: </a:t>
            </a:r>
            <a:r>
              <a:rPr lang="en-US" altLang="en-US" sz="2000" b="1"/>
              <a:t>[3, 4, 5]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9</a:t>
            </a:r>
            <a:r>
              <a:rPr lang="en-US" altLang="en-US" sz="2000"/>
              <a:t>, 2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After:    </a:t>
            </a:r>
            <a:r>
              <a:rPr lang="en-US" altLang="en-US" sz="2000" b="1"/>
              <a:t>[3, 4, 5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9</a:t>
            </a:r>
            <a:r>
              <a:rPr lang="en-US" altLang="en-US" sz="2000" b="1"/>
              <a:t>]</a:t>
            </a:r>
            <a:r>
              <a:rPr lang="en-US" altLang="en-US" sz="2000"/>
              <a:t>, 2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Fourth iteration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Before: </a:t>
            </a:r>
            <a:r>
              <a:rPr lang="en-US" altLang="en-US" sz="2000" b="1"/>
              <a:t>[3, 4, 5, 9]</a:t>
            </a:r>
            <a:r>
              <a:rPr lang="en-US" altLang="en-US" sz="2000"/>
              <a:t>, </a:t>
            </a:r>
            <a:r>
              <a:rPr lang="en-US" altLang="en-US" sz="2000">
                <a:solidFill>
                  <a:srgbClr val="FF0000"/>
                </a:solidFill>
              </a:rPr>
              <a:t>2</a:t>
            </a:r>
            <a:endParaRPr lang="en-US" altLang="en-US" sz="2000"/>
          </a:p>
          <a:p>
            <a:pPr lvl="1">
              <a:lnSpc>
                <a:spcPct val="90000"/>
              </a:lnSpc>
            </a:pPr>
            <a:r>
              <a:rPr lang="en-US" altLang="en-US" sz="2000"/>
              <a:t>After:    </a:t>
            </a:r>
            <a:r>
              <a:rPr lang="en-US" altLang="en-US" sz="2000" b="1"/>
              <a:t>[</a:t>
            </a:r>
            <a:r>
              <a:rPr lang="en-US" altLang="en-US" sz="2000">
                <a:solidFill>
                  <a:srgbClr val="FF0000"/>
                </a:solidFill>
              </a:rPr>
              <a:t>2</a:t>
            </a:r>
            <a:r>
              <a:rPr lang="en-US" altLang="en-US" sz="2000"/>
              <a:t>, </a:t>
            </a:r>
            <a:r>
              <a:rPr lang="en-US" altLang="en-US" sz="2000" b="1"/>
              <a:t>3, 4, 5, 9]</a:t>
            </a:r>
            <a:endParaRPr lang="en-US" altLang="en-US" sz="2000" b="1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2016635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Bubble Sort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Basic Idea:</a:t>
            </a:r>
          </a:p>
          <a:p>
            <a:pPr lvl="1"/>
            <a:r>
              <a:rPr lang="en-US" altLang="en-US" sz="2000"/>
              <a:t>Expand the sorted portion one by one</a:t>
            </a:r>
          </a:p>
          <a:p>
            <a:pPr lvl="1"/>
            <a:r>
              <a:rPr lang="en-US" altLang="en-US" sz="2000"/>
              <a:t>“Sink” the largest element to the bottom after comparing adjacent elements</a:t>
            </a:r>
          </a:p>
          <a:p>
            <a:pPr lvl="1"/>
            <a:r>
              <a:rPr lang="en-US" altLang="en-US" sz="2000"/>
              <a:t>The smaller items “bubble” up</a:t>
            </a:r>
          </a:p>
          <a:p>
            <a:r>
              <a:rPr lang="en-US" altLang="en-US" sz="2000"/>
              <a:t>Algorithm:</a:t>
            </a:r>
          </a:p>
          <a:p>
            <a:pPr lvl="1"/>
            <a:r>
              <a:rPr lang="en-US" altLang="en-US" sz="2000"/>
              <a:t>While the unsorted portion has more than one element</a:t>
            </a:r>
          </a:p>
          <a:p>
            <a:pPr lvl="2"/>
            <a:r>
              <a:rPr lang="en-US" altLang="en-US" sz="2000"/>
              <a:t>Compare adjacent elements</a:t>
            </a:r>
          </a:p>
          <a:p>
            <a:pPr lvl="2"/>
            <a:r>
              <a:rPr lang="en-US" altLang="en-US" sz="2000"/>
              <a:t>Swap elements if out of order</a:t>
            </a:r>
          </a:p>
          <a:p>
            <a:pPr lvl="2"/>
            <a:r>
              <a:rPr lang="en-US" altLang="en-US" sz="2000"/>
              <a:t>Largest element at the bottom, reduce the unsorted portion by one</a:t>
            </a:r>
          </a:p>
          <a:p>
            <a:pPr lvl="1"/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384296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Bubble Sort: An example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First Iteration: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[</a:t>
            </a:r>
            <a:r>
              <a:rPr lang="en-US" altLang="en-US" sz="2000">
                <a:solidFill>
                  <a:srgbClr val="FF0000"/>
                </a:solidFill>
              </a:rPr>
              <a:t>5, 3</a:t>
            </a:r>
            <a:r>
              <a:rPr lang="en-US" altLang="en-US" sz="2000"/>
              <a:t>], 4, 9, 2 </a:t>
            </a:r>
            <a:r>
              <a:rPr lang="en-US" altLang="en-US" sz="2000">
                <a:sym typeface="Wingdings" pitchFamily="2" charset="2"/>
              </a:rPr>
              <a:t> 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3, 5</a:t>
            </a:r>
            <a:r>
              <a:rPr lang="en-US" altLang="en-US" sz="2000">
                <a:sym typeface="Wingdings" pitchFamily="2" charset="2"/>
              </a:rPr>
              <a:t>], 4, 9, 2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3, [</a:t>
            </a:r>
            <a:r>
              <a:rPr lang="en-US" altLang="en-US" sz="2000">
                <a:solidFill>
                  <a:srgbClr val="FF0000"/>
                </a:solidFill>
              </a:rPr>
              <a:t>5, 4</a:t>
            </a:r>
            <a:r>
              <a:rPr lang="en-US" altLang="en-US" sz="2000"/>
              <a:t>], 9, 2 </a:t>
            </a:r>
            <a:r>
              <a:rPr lang="en-US" altLang="en-US" sz="2000">
                <a:sym typeface="Wingdings" pitchFamily="2" charset="2"/>
              </a:rPr>
              <a:t>  3,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4, 5</a:t>
            </a:r>
            <a:r>
              <a:rPr lang="en-US" altLang="en-US" sz="2000">
                <a:sym typeface="Wingdings" pitchFamily="2" charset="2"/>
              </a:rPr>
              <a:t>], 9, 2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3, 4, [</a:t>
            </a:r>
            <a:r>
              <a:rPr lang="en-US" altLang="en-US" sz="2000">
                <a:solidFill>
                  <a:srgbClr val="FF0000"/>
                </a:solidFill>
              </a:rPr>
              <a:t>5, 9</a:t>
            </a:r>
            <a:r>
              <a:rPr lang="en-US" altLang="en-US" sz="2000"/>
              <a:t>], 2 </a:t>
            </a:r>
            <a:r>
              <a:rPr lang="en-US" altLang="en-US" sz="2000">
                <a:sym typeface="Wingdings" pitchFamily="2" charset="2"/>
              </a:rPr>
              <a:t>  3, 4,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5, 9</a:t>
            </a:r>
            <a:r>
              <a:rPr lang="en-US" altLang="en-US" sz="2000">
                <a:sym typeface="Wingdings" pitchFamily="2" charset="2"/>
              </a:rPr>
              <a:t>], 2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ym typeface="Wingdings" pitchFamily="2" charset="2"/>
              </a:rPr>
              <a:t>3, 4, 5,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9, 2</a:t>
            </a:r>
            <a:r>
              <a:rPr lang="en-US" altLang="en-US" sz="2000">
                <a:sym typeface="Wingdings" pitchFamily="2" charset="2"/>
              </a:rPr>
              <a:t>]   3, 4, 5,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2, 9</a:t>
            </a:r>
            <a:r>
              <a:rPr lang="en-US" altLang="en-US" sz="2000">
                <a:sym typeface="Wingdings" pitchFamily="2" charset="2"/>
              </a:rPr>
              <a:t>]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Second Iteration: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[</a:t>
            </a:r>
            <a:r>
              <a:rPr lang="en-US" altLang="en-US" sz="2000">
                <a:solidFill>
                  <a:srgbClr val="FF0000"/>
                </a:solidFill>
              </a:rPr>
              <a:t>3, 4</a:t>
            </a:r>
            <a:r>
              <a:rPr lang="en-US" altLang="en-US" sz="2000"/>
              <a:t>], 5, 2, </a:t>
            </a:r>
            <a:r>
              <a:rPr lang="en-US" altLang="en-US" sz="2000" b="1"/>
              <a:t>9</a:t>
            </a:r>
            <a:r>
              <a:rPr lang="en-US" altLang="en-US" sz="2000"/>
              <a:t>  </a:t>
            </a:r>
            <a:r>
              <a:rPr lang="en-US" altLang="en-US" sz="2000">
                <a:sym typeface="Wingdings" pitchFamily="2" charset="2"/>
              </a:rPr>
              <a:t> 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3, 4</a:t>
            </a:r>
            <a:r>
              <a:rPr lang="en-US" altLang="en-US" sz="2000">
                <a:sym typeface="Wingdings" pitchFamily="2" charset="2"/>
              </a:rPr>
              <a:t>], 5, 2, </a:t>
            </a:r>
            <a:r>
              <a:rPr lang="en-US" altLang="en-US" sz="2000" b="1">
                <a:sym typeface="Wingdings" pitchFamily="2" charset="2"/>
              </a:rPr>
              <a:t>9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ym typeface="Wingdings" pitchFamily="2" charset="2"/>
              </a:rPr>
              <a:t>3,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4, 5</a:t>
            </a:r>
            <a:r>
              <a:rPr lang="en-US" altLang="en-US" sz="2000">
                <a:sym typeface="Wingdings" pitchFamily="2" charset="2"/>
              </a:rPr>
              <a:t>], 2, </a:t>
            </a:r>
            <a:r>
              <a:rPr lang="en-US" altLang="en-US" sz="2000" b="1">
                <a:sym typeface="Wingdings" pitchFamily="2" charset="2"/>
              </a:rPr>
              <a:t>9</a:t>
            </a:r>
            <a:r>
              <a:rPr lang="en-US" altLang="en-US" sz="2000">
                <a:sym typeface="Wingdings" pitchFamily="2" charset="2"/>
              </a:rPr>
              <a:t>    3,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4, 5</a:t>
            </a:r>
            <a:r>
              <a:rPr lang="en-US" altLang="en-US" sz="2000">
                <a:sym typeface="Wingdings" pitchFamily="2" charset="2"/>
              </a:rPr>
              <a:t>], 2, </a:t>
            </a:r>
            <a:r>
              <a:rPr lang="en-US" altLang="en-US" sz="2000" b="1">
                <a:sym typeface="Wingdings" pitchFamily="2" charset="2"/>
              </a:rPr>
              <a:t>9</a:t>
            </a:r>
            <a:r>
              <a:rPr lang="en-US" altLang="en-US" sz="2000">
                <a:sym typeface="Wingdings" pitchFamily="2" charset="2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ym typeface="Wingdings" pitchFamily="2" charset="2"/>
              </a:rPr>
              <a:t>3, 4,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5, 2</a:t>
            </a:r>
            <a:r>
              <a:rPr lang="en-US" altLang="en-US" sz="2000">
                <a:sym typeface="Wingdings" pitchFamily="2" charset="2"/>
              </a:rPr>
              <a:t>], </a:t>
            </a:r>
            <a:r>
              <a:rPr lang="en-US" altLang="en-US" sz="2000" b="1">
                <a:sym typeface="Wingdings" pitchFamily="2" charset="2"/>
              </a:rPr>
              <a:t>9</a:t>
            </a:r>
            <a:r>
              <a:rPr lang="en-US" altLang="en-US" sz="2000">
                <a:sym typeface="Wingdings" pitchFamily="2" charset="2"/>
              </a:rPr>
              <a:t>    3, 4,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2, 5</a:t>
            </a:r>
            <a:r>
              <a:rPr lang="en-US" altLang="en-US" sz="2000">
                <a:sym typeface="Wingdings" pitchFamily="2" charset="2"/>
              </a:rPr>
              <a:t>], </a:t>
            </a:r>
            <a:r>
              <a:rPr lang="en-US" altLang="en-US" sz="2000" b="1">
                <a:sym typeface="Wingdings" pitchFamily="2" charset="2"/>
              </a:rPr>
              <a:t>9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Third Iteration: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[</a:t>
            </a:r>
            <a:r>
              <a:rPr lang="en-US" altLang="en-US" sz="2000">
                <a:solidFill>
                  <a:srgbClr val="FF0000"/>
                </a:solidFill>
              </a:rPr>
              <a:t>3, 4</a:t>
            </a:r>
            <a:r>
              <a:rPr lang="en-US" altLang="en-US" sz="2000"/>
              <a:t>], 2, </a:t>
            </a:r>
            <a:r>
              <a:rPr lang="en-US" altLang="en-US" sz="2000" b="1"/>
              <a:t>5, 9</a:t>
            </a:r>
            <a:r>
              <a:rPr lang="en-US" altLang="en-US" sz="2000"/>
              <a:t>  </a:t>
            </a:r>
            <a:r>
              <a:rPr lang="en-US" altLang="en-US" sz="2000">
                <a:sym typeface="Wingdings" pitchFamily="2" charset="2"/>
              </a:rPr>
              <a:t> 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3, 4</a:t>
            </a:r>
            <a:r>
              <a:rPr lang="en-US" altLang="en-US" sz="2000">
                <a:sym typeface="Wingdings" pitchFamily="2" charset="2"/>
              </a:rPr>
              <a:t>], 2, </a:t>
            </a:r>
            <a:r>
              <a:rPr lang="en-US" altLang="en-US" sz="2000" b="1">
                <a:sym typeface="Wingdings" pitchFamily="2" charset="2"/>
              </a:rPr>
              <a:t>5, 9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ym typeface="Wingdings" pitchFamily="2" charset="2"/>
              </a:rPr>
              <a:t>3,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4, 2</a:t>
            </a:r>
            <a:r>
              <a:rPr lang="en-US" altLang="en-US" sz="2000">
                <a:sym typeface="Wingdings" pitchFamily="2" charset="2"/>
              </a:rPr>
              <a:t>], </a:t>
            </a:r>
            <a:r>
              <a:rPr lang="en-US" altLang="en-US" sz="2000" b="1">
                <a:sym typeface="Wingdings" pitchFamily="2" charset="2"/>
              </a:rPr>
              <a:t>5, 9</a:t>
            </a:r>
            <a:r>
              <a:rPr lang="en-US" altLang="en-US" sz="2000">
                <a:sym typeface="Wingdings" pitchFamily="2" charset="2"/>
              </a:rPr>
              <a:t>    3,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2, 4</a:t>
            </a:r>
            <a:r>
              <a:rPr lang="en-US" altLang="en-US" sz="2000">
                <a:sym typeface="Wingdings" pitchFamily="2" charset="2"/>
              </a:rPr>
              <a:t>], </a:t>
            </a:r>
            <a:r>
              <a:rPr lang="en-US" altLang="en-US" sz="2000" b="1">
                <a:sym typeface="Wingdings" pitchFamily="2" charset="2"/>
              </a:rPr>
              <a:t>5, 9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Fourth Iteration: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[</a:t>
            </a:r>
            <a:r>
              <a:rPr lang="en-US" altLang="en-US" sz="2000">
                <a:solidFill>
                  <a:srgbClr val="FF0000"/>
                </a:solidFill>
              </a:rPr>
              <a:t>3, 2</a:t>
            </a:r>
            <a:r>
              <a:rPr lang="en-US" altLang="en-US" sz="2000"/>
              <a:t>], </a:t>
            </a:r>
            <a:r>
              <a:rPr lang="en-US" altLang="en-US" sz="2000" b="1"/>
              <a:t>4, 5, 9</a:t>
            </a:r>
            <a:r>
              <a:rPr lang="en-US" altLang="en-US" sz="2000"/>
              <a:t>  </a:t>
            </a:r>
            <a:r>
              <a:rPr lang="en-US" altLang="en-US" sz="2000">
                <a:sym typeface="Wingdings" pitchFamily="2" charset="2"/>
              </a:rPr>
              <a:t>  [</a:t>
            </a:r>
            <a:r>
              <a:rPr lang="en-US" altLang="en-US" sz="2000">
                <a:solidFill>
                  <a:srgbClr val="FF0000"/>
                </a:solidFill>
                <a:sym typeface="Wingdings" pitchFamily="2" charset="2"/>
              </a:rPr>
              <a:t>2, 3</a:t>
            </a:r>
            <a:r>
              <a:rPr lang="en-US" altLang="en-US" sz="2000">
                <a:sym typeface="Wingdings" pitchFamily="2" charset="2"/>
              </a:rPr>
              <a:t>], </a:t>
            </a:r>
            <a:r>
              <a:rPr lang="en-US" altLang="en-US" sz="2000" b="1">
                <a:sym typeface="Wingdings" pitchFamily="2" charset="2"/>
              </a:rPr>
              <a:t>4, 5, 9</a:t>
            </a:r>
            <a:endParaRPr lang="en-US" altLang="en-US" sz="2000" b="1"/>
          </a:p>
          <a:p>
            <a:pPr lvl="1">
              <a:lnSpc>
                <a:spcPct val="80000"/>
              </a:lnSpc>
            </a:pPr>
            <a:endParaRPr lang="en-US" altLang="en-US" sz="2000" b="1"/>
          </a:p>
        </p:txBody>
      </p:sp>
    </p:spTree>
    <p:extLst>
      <p:ext uri="{BB962C8B-B14F-4D97-AF65-F5344CB8AC3E}">
        <p14:creationId xmlns:p14="http://schemas.microsoft.com/office/powerpoint/2010/main" val="3933014423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5726</TotalTime>
  <Words>3161</Words>
  <Application>Microsoft Office PowerPoint</Application>
  <PresentationFormat>On-screen Show (4:3)</PresentationFormat>
  <Paragraphs>586</Paragraphs>
  <Slides>44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Symbol</vt:lpstr>
      <vt:lpstr>Tahoma</vt:lpstr>
      <vt:lpstr>Times New Roman</vt:lpstr>
      <vt:lpstr>Wingdings</vt:lpstr>
      <vt:lpstr>Blueprint</vt:lpstr>
      <vt:lpstr>Document</vt:lpstr>
      <vt:lpstr>Clip</vt:lpstr>
      <vt:lpstr>Sorting</vt:lpstr>
      <vt:lpstr>Priority Queue Sorting</vt:lpstr>
      <vt:lpstr>(In-Place) Sorting</vt:lpstr>
      <vt:lpstr>Selection Sort</vt:lpstr>
      <vt:lpstr>Selection Sort Example</vt:lpstr>
      <vt:lpstr>Insertion Sort</vt:lpstr>
      <vt:lpstr>Insertion Sort: An example</vt:lpstr>
      <vt:lpstr>Bubble Sort</vt:lpstr>
      <vt:lpstr>Bubble Sort: An example</vt:lpstr>
      <vt:lpstr>Summary of Worst-case Analysis</vt:lpstr>
      <vt:lpstr>Selection Sort</vt:lpstr>
      <vt:lpstr>Insertion Sort</vt:lpstr>
      <vt:lpstr>Bubble Sort</vt:lpstr>
      <vt:lpstr>Summary of Worst-case Analysis</vt:lpstr>
      <vt:lpstr>Summary of Worst-case Analysis</vt:lpstr>
      <vt:lpstr>Recall PQ Sorting</vt:lpstr>
      <vt:lpstr>Sorting with a heap</vt:lpstr>
      <vt:lpstr>Time Complexity</vt:lpstr>
      <vt:lpstr>Time Complexity</vt:lpstr>
      <vt:lpstr>Building the heap—first phase</vt:lpstr>
      <vt:lpstr>Merging Two Heaps</vt:lpstr>
      <vt:lpstr>Bottom-up Heap Construction (Heapifying a complete tree)</vt:lpstr>
      <vt:lpstr>Example</vt:lpstr>
      <vt:lpstr>Example (contd.)</vt:lpstr>
      <vt:lpstr>Example (contd.)</vt:lpstr>
      <vt:lpstr>Example (end)</vt:lpstr>
      <vt:lpstr>Worst-case Analysis</vt:lpstr>
      <vt:lpstr>Worst-case Analysis</vt:lpstr>
      <vt:lpstr>Worst-case Analysis</vt:lpstr>
      <vt:lpstr>Worst-case Analysis</vt:lpstr>
      <vt:lpstr>Worst-case Analysis</vt:lpstr>
      <vt:lpstr>Worst-case Analysis</vt:lpstr>
      <vt:lpstr>Worst-case Analysis</vt:lpstr>
      <vt:lpstr>Time Complexity of Sorting with a Heap</vt:lpstr>
      <vt:lpstr>Heap Sort</vt:lpstr>
      <vt:lpstr>Heap Sort</vt:lpstr>
      <vt:lpstr>Heap Sort</vt:lpstr>
      <vt:lpstr>PowerPoint Presentation</vt:lpstr>
      <vt:lpstr>Time Complexity of Heap Sort</vt:lpstr>
      <vt:lpstr>Summary of In-place Sorting Algorithms (so far)</vt:lpstr>
      <vt:lpstr>Selection-Sort with PQ [skip]</vt:lpstr>
      <vt:lpstr>Selection-Sort Example [skip]</vt:lpstr>
      <vt:lpstr>Insertion-Sort with PQ [skip]</vt:lpstr>
      <vt:lpstr>Insertion-Sort Example [skip]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Heaps</dc:title>
  <dc:creator>Michael Goodrich and Roberto Tamassia</dc:creator>
  <cp:lastModifiedBy>Philip Chan</cp:lastModifiedBy>
  <cp:revision>925</cp:revision>
  <cp:lastPrinted>2014-03-20T01:14:04Z</cp:lastPrinted>
  <dcterms:created xsi:type="dcterms:W3CDTF">2002-01-21T02:22:10Z</dcterms:created>
  <dcterms:modified xsi:type="dcterms:W3CDTF">2026-03-12T17:52:50Z</dcterms:modified>
</cp:coreProperties>
</file>