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353" r:id="rId3"/>
    <p:sldId id="354" r:id="rId4"/>
    <p:sldId id="335" r:id="rId5"/>
    <p:sldId id="348" r:id="rId6"/>
    <p:sldId id="336" r:id="rId7"/>
    <p:sldId id="337" r:id="rId8"/>
    <p:sldId id="343" r:id="rId9"/>
    <p:sldId id="344" r:id="rId10"/>
    <p:sldId id="347" r:id="rId11"/>
    <p:sldId id="356" r:id="rId12"/>
    <p:sldId id="357" r:id="rId13"/>
  </p:sldIdLst>
  <p:sldSz cx="9144000" cy="6858000" type="screen4x3"/>
  <p:notesSz cx="7302500" cy="95885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4F6"/>
    <a:srgbClr val="6289F8"/>
    <a:srgbClr val="8097F8"/>
    <a:srgbClr val="2C61F6"/>
    <a:srgbClr val="F8F0D0"/>
    <a:srgbClr val="F2E4AA"/>
    <a:srgbClr val="000000"/>
    <a:srgbClr val="F4E9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86" autoAdjust="0"/>
  </p:normalViewPr>
  <p:slideViewPr>
    <p:cSldViewPr>
      <p:cViewPr varScale="1">
        <p:scale>
          <a:sx n="101" d="100"/>
          <a:sy n="101" d="100"/>
        </p:scale>
        <p:origin x="5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5" Type="http://schemas.openxmlformats.org/officeDocument/2006/relationships/slide" Target="slides/slide7.xml"/><Relationship Id="rId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Priority Queues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49CC8354-BE2B-1545-8B17-9694CABBE308}" type="datetime1">
              <a:rPr lang="en-US" smtClean="0"/>
              <a:t>2/21/2022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89D2F312-F330-EB4A-8126-B805310811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652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Priority Queues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5E48C97C-2783-7344-B36B-072AA38B956E}" type="datetime1">
              <a:rPr lang="en-US" smtClean="0"/>
              <a:t>2/21/2022</a:t>
            </a:fld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792662" cy="3594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8F8FF144-08C1-BF46-9851-4B1F308997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47786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Priority Queues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BF5128C-71B8-D140-B05B-AFC68B5207DD}" type="datetime1">
              <a:rPr lang="en-US" sz="1300" smtClean="0"/>
              <a:t>2/21/2022</a:t>
            </a:fld>
            <a:endParaRPr lang="en-US" sz="1300"/>
          </a:p>
        </p:txBody>
      </p:sp>
      <p:sp>
        <p:nvSpPr>
          <p:cNvPr id="194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98DDD6B-55B4-F846-B22D-2DBBBA327C1E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194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Date Placeholder 7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70" name="Slide Number Placeholder 7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44D0B9-CBAE-1E41-BADA-3EEAA3CDC10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1" name="Footer Placeholder 7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Priority Queues</a:t>
            </a:r>
          </a:p>
        </p:txBody>
      </p:sp>
    </p:spTree>
    <p:extLst>
      <p:ext uri="{BB962C8B-B14F-4D97-AF65-F5344CB8AC3E}">
        <p14:creationId xmlns:p14="http://schemas.microsoft.com/office/powerpoint/2010/main" val="407863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890224-C51A-4D48-BA5F-B77A11428EF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Priority Queues</a:t>
            </a:r>
          </a:p>
        </p:txBody>
      </p:sp>
    </p:spTree>
    <p:extLst>
      <p:ext uri="{BB962C8B-B14F-4D97-AF65-F5344CB8AC3E}">
        <p14:creationId xmlns:p14="http://schemas.microsoft.com/office/powerpoint/2010/main" val="1461166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A3ADF7-5E1E-A345-937C-8827FA3E92E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Priority Queues</a:t>
            </a:r>
          </a:p>
        </p:txBody>
      </p:sp>
    </p:spTree>
    <p:extLst>
      <p:ext uri="{BB962C8B-B14F-4D97-AF65-F5344CB8AC3E}">
        <p14:creationId xmlns:p14="http://schemas.microsoft.com/office/powerpoint/2010/main" val="356967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01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2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3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4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5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6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7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1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2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6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1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</p:grpSp>
        <p:sp>
          <p:nvSpPr>
            <p:cNvPr id="415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5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5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526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1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248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r>
              <a:rPr lang="en-US"/>
              <a:t>© 2014 Goodrich, Tamassia, Goldwasser</a:t>
            </a:r>
            <a:endParaRPr lang="en-US" dirty="0"/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Priority Queues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9A171A-3EBF-E145-BEB4-BE62CCD6C10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q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0"/>
          <p:cNvSpPr>
            <a:spLocks noGrp="1" noChangeArrowheads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5123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B50E409-07C4-F54D-8218-8D521D462B28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Priority Queues</a:t>
            </a:r>
          </a:p>
        </p:txBody>
      </p:sp>
      <p:pic>
        <p:nvPicPr>
          <p:cNvPr id="5125" name="Picture 333" descr="j0370318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513" y="2133600"/>
            <a:ext cx="2754312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  <p:sp>
        <p:nvSpPr>
          <p:cNvPr id="7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5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12291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F025258-06FC-1C4E-A201-1287B26D2830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429625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Sequence-based Priority Queue</a:t>
            </a:r>
          </a:p>
        </p:txBody>
      </p:sp>
      <p:sp>
        <p:nvSpPr>
          <p:cNvPr id="1229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543800" cy="46482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ahoma" charset="0"/>
              </a:rPr>
              <a:t>Implementation with an unsorted array</a:t>
            </a:r>
          </a:p>
          <a:p>
            <a:pPr eaLnBrk="1" hangingPunct="1">
              <a:buFont typeface="Wingdings" charset="0"/>
              <a:buNone/>
            </a:pPr>
            <a:endParaRPr lang="en-US" sz="2400" dirty="0">
              <a:latin typeface="Tahom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 dirty="0">
              <a:latin typeface="Tahom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 dirty="0">
              <a:latin typeface="Tahoma" charset="0"/>
            </a:endParaRPr>
          </a:p>
          <a:p>
            <a:pPr eaLnBrk="1" hangingPunct="1"/>
            <a:r>
              <a:rPr lang="en-US" sz="2400" dirty="0">
                <a:latin typeface="Tahoma" charset="0"/>
              </a:rPr>
              <a:t>Implementation with a </a:t>
            </a:r>
            <a:r>
              <a:rPr lang="en-US" sz="2400">
                <a:latin typeface="Tahoma" charset="0"/>
              </a:rPr>
              <a:t>sorted array</a:t>
            </a:r>
            <a:endParaRPr lang="en-US" sz="2400" dirty="0">
              <a:latin typeface="Tahoma" charset="0"/>
            </a:endParaRPr>
          </a:p>
          <a:p>
            <a:pPr marL="0" indent="0" eaLnBrk="1" hangingPunct="1">
              <a:buNone/>
            </a:pPr>
            <a:endParaRPr lang="en-US" sz="2400" dirty="0">
              <a:latin typeface="Tahoma" charset="0"/>
            </a:endParaRPr>
          </a:p>
          <a:p>
            <a:pPr eaLnBrk="1" hangingPunct="1"/>
            <a:endParaRPr lang="en-US" sz="2400" dirty="0">
              <a:latin typeface="Tahoma" charset="0"/>
            </a:endParaRPr>
          </a:p>
        </p:txBody>
      </p:sp>
      <p:grpSp>
        <p:nvGrpSpPr>
          <p:cNvPr id="12295" name="Group 5"/>
          <p:cNvGrpSpPr>
            <a:grpSpLocks/>
          </p:cNvGrpSpPr>
          <p:nvPr/>
        </p:nvGrpSpPr>
        <p:grpSpPr bwMode="auto">
          <a:xfrm>
            <a:off x="2640531" y="2528236"/>
            <a:ext cx="2971800" cy="304800"/>
            <a:chOff x="3264" y="2064"/>
            <a:chExt cx="1872" cy="192"/>
          </a:xfrm>
        </p:grpSpPr>
        <p:sp>
          <p:nvSpPr>
            <p:cNvPr id="12304" name="Line 6"/>
            <p:cNvSpPr>
              <a:spLocks noChangeShapeType="1"/>
            </p:cNvSpPr>
            <p:nvPr/>
          </p:nvSpPr>
          <p:spPr bwMode="auto">
            <a:xfrm>
              <a:off x="3456" y="2160"/>
              <a:ext cx="1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Oval 7"/>
            <p:cNvSpPr>
              <a:spLocks noChangeArrowheads="1"/>
            </p:cNvSpPr>
            <p:nvPr/>
          </p:nvSpPr>
          <p:spPr bwMode="auto">
            <a:xfrm>
              <a:off x="3264" y="2064"/>
              <a:ext cx="192" cy="19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000"/>
                <a:t>4</a:t>
              </a:r>
            </a:p>
          </p:txBody>
        </p:sp>
        <p:sp>
          <p:nvSpPr>
            <p:cNvPr id="12306" name="Oval 8"/>
            <p:cNvSpPr>
              <a:spLocks noChangeArrowheads="1"/>
            </p:cNvSpPr>
            <p:nvPr/>
          </p:nvSpPr>
          <p:spPr bwMode="auto">
            <a:xfrm>
              <a:off x="3684" y="2064"/>
              <a:ext cx="192" cy="19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000"/>
                <a:t>5</a:t>
              </a:r>
            </a:p>
          </p:txBody>
        </p:sp>
        <p:sp>
          <p:nvSpPr>
            <p:cNvPr id="12307" name="Oval 9"/>
            <p:cNvSpPr>
              <a:spLocks noChangeArrowheads="1"/>
            </p:cNvSpPr>
            <p:nvPr/>
          </p:nvSpPr>
          <p:spPr bwMode="auto">
            <a:xfrm>
              <a:off x="4104" y="2064"/>
              <a:ext cx="192" cy="19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000"/>
                <a:t>2</a:t>
              </a:r>
            </a:p>
          </p:txBody>
        </p:sp>
        <p:sp>
          <p:nvSpPr>
            <p:cNvPr id="12308" name="Oval 10"/>
            <p:cNvSpPr>
              <a:spLocks noChangeArrowheads="1"/>
            </p:cNvSpPr>
            <p:nvPr/>
          </p:nvSpPr>
          <p:spPr bwMode="auto">
            <a:xfrm>
              <a:off x="4524" y="2064"/>
              <a:ext cx="192" cy="19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000"/>
                <a:t>3</a:t>
              </a:r>
            </a:p>
          </p:txBody>
        </p:sp>
        <p:sp>
          <p:nvSpPr>
            <p:cNvPr id="12309" name="Oval 11"/>
            <p:cNvSpPr>
              <a:spLocks noChangeArrowheads="1"/>
            </p:cNvSpPr>
            <p:nvPr/>
          </p:nvSpPr>
          <p:spPr bwMode="auto">
            <a:xfrm>
              <a:off x="4944" y="2064"/>
              <a:ext cx="192" cy="19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000"/>
                <a:t>1</a:t>
              </a:r>
            </a:p>
          </p:txBody>
        </p:sp>
      </p:grpSp>
      <p:sp>
        <p:nvSpPr>
          <p:cNvPr id="12297" name="Date Placeholder 2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  <p:grpSp>
        <p:nvGrpSpPr>
          <p:cNvPr id="23" name="Group 12"/>
          <p:cNvGrpSpPr>
            <a:grpSpLocks/>
          </p:cNvGrpSpPr>
          <p:nvPr/>
        </p:nvGrpSpPr>
        <p:grpSpPr bwMode="auto">
          <a:xfrm>
            <a:off x="2661185" y="4343400"/>
            <a:ext cx="2971800" cy="304800"/>
            <a:chOff x="3264" y="3744"/>
            <a:chExt cx="1872" cy="192"/>
          </a:xfrm>
        </p:grpSpPr>
        <p:sp>
          <p:nvSpPr>
            <p:cNvPr id="24" name="Line 13"/>
            <p:cNvSpPr>
              <a:spLocks noChangeShapeType="1"/>
            </p:cNvSpPr>
            <p:nvPr/>
          </p:nvSpPr>
          <p:spPr bwMode="auto">
            <a:xfrm>
              <a:off x="3456" y="3840"/>
              <a:ext cx="1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14"/>
            <p:cNvSpPr>
              <a:spLocks noChangeArrowheads="1"/>
            </p:cNvSpPr>
            <p:nvPr/>
          </p:nvSpPr>
          <p:spPr bwMode="auto">
            <a:xfrm>
              <a:off x="3264" y="3744"/>
              <a:ext cx="192" cy="19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000"/>
                <a:t>1</a:t>
              </a:r>
            </a:p>
          </p:txBody>
        </p:sp>
        <p:sp>
          <p:nvSpPr>
            <p:cNvPr id="26" name="Oval 15"/>
            <p:cNvSpPr>
              <a:spLocks noChangeArrowheads="1"/>
            </p:cNvSpPr>
            <p:nvPr/>
          </p:nvSpPr>
          <p:spPr bwMode="auto">
            <a:xfrm>
              <a:off x="3684" y="3744"/>
              <a:ext cx="192" cy="19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000"/>
                <a:t>2</a:t>
              </a:r>
            </a:p>
          </p:txBody>
        </p:sp>
        <p:sp>
          <p:nvSpPr>
            <p:cNvPr id="27" name="Oval 16"/>
            <p:cNvSpPr>
              <a:spLocks noChangeArrowheads="1"/>
            </p:cNvSpPr>
            <p:nvPr/>
          </p:nvSpPr>
          <p:spPr bwMode="auto">
            <a:xfrm>
              <a:off x="4104" y="3744"/>
              <a:ext cx="192" cy="19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000"/>
                <a:t>3</a:t>
              </a:r>
            </a:p>
          </p:txBody>
        </p:sp>
        <p:sp>
          <p:nvSpPr>
            <p:cNvPr id="28" name="Oval 17"/>
            <p:cNvSpPr>
              <a:spLocks noChangeArrowheads="1"/>
            </p:cNvSpPr>
            <p:nvPr/>
          </p:nvSpPr>
          <p:spPr bwMode="auto">
            <a:xfrm>
              <a:off x="4524" y="3744"/>
              <a:ext cx="192" cy="19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000"/>
                <a:t>4</a:t>
              </a:r>
            </a:p>
          </p:txBody>
        </p:sp>
        <p:sp>
          <p:nvSpPr>
            <p:cNvPr id="29" name="Oval 18"/>
            <p:cNvSpPr>
              <a:spLocks noChangeArrowheads="1"/>
            </p:cNvSpPr>
            <p:nvPr/>
          </p:nvSpPr>
          <p:spPr bwMode="auto">
            <a:xfrm>
              <a:off x="4944" y="3744"/>
              <a:ext cx="192" cy="19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2000"/>
                <a:t>5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07119709"/>
              </p:ext>
            </p:extLst>
          </p:nvPr>
        </p:nvGraphicFramePr>
        <p:xfrm>
          <a:off x="1828800" y="2667000"/>
          <a:ext cx="53340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unsorted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sorted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Insert(entry)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RemoveMin</a:t>
                      </a:r>
                      <a:r>
                        <a:rPr lang="en-US" dirty="0"/>
                        <a:t>()</a:t>
                      </a:r>
                    </a:p>
                    <a:p>
                      <a:pPr algn="ctr"/>
                      <a:r>
                        <a:rPr lang="en-US" dirty="0"/>
                        <a:t>[min()]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A3ADF7-5E1E-A345-937C-8827FA3E92E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Priority Queues</a:t>
            </a:r>
          </a:p>
        </p:txBody>
      </p:sp>
    </p:spTree>
    <p:extLst>
      <p:ext uri="{BB962C8B-B14F-4D97-AF65-F5344CB8AC3E}">
        <p14:creationId xmlns:p14="http://schemas.microsoft.com/office/powerpoint/2010/main" val="1310203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Worst-case Time Complexity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76950574"/>
              </p:ext>
            </p:extLst>
          </p:nvPr>
        </p:nvGraphicFramePr>
        <p:xfrm>
          <a:off x="1524000" y="2667000"/>
          <a:ext cx="5943600" cy="361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unsorted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sorted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Insert(entry)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O(N)—array</a:t>
                      </a:r>
                    </a:p>
                    <a:p>
                      <a:pPr algn="ctr"/>
                      <a:r>
                        <a:rPr lang="en-US" dirty="0"/>
                        <a:t>[log</a:t>
                      </a:r>
                      <a:r>
                        <a:rPr lang="en-US" baseline="0" dirty="0"/>
                        <a:t> N to find the spot, but N </a:t>
                      </a:r>
                      <a:r>
                        <a:rPr lang="en-US" dirty="0"/>
                        <a:t>moves</a:t>
                      </a:r>
                      <a:r>
                        <a:rPr lang="en-US" baseline="0" dirty="0"/>
                        <a:t>]</a:t>
                      </a:r>
                      <a:endParaRPr lang="en-US" dirty="0"/>
                    </a:p>
                    <a:p>
                      <a:pPr algn="ctr"/>
                      <a:endParaRPr lang="en-US"/>
                    </a:p>
                    <a:p>
                      <a:pPr algn="ctr"/>
                      <a:r>
                        <a:rPr lang="en-US"/>
                        <a:t>O(N</a:t>
                      </a:r>
                      <a:r>
                        <a:rPr lang="en-US" dirty="0"/>
                        <a:t>)—linked</a:t>
                      </a:r>
                      <a:r>
                        <a:rPr lang="en-US" baseline="0" dirty="0"/>
                        <a:t> list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RemoveMin</a:t>
                      </a:r>
                      <a:r>
                        <a:rPr lang="en-US" dirty="0"/>
                        <a:t>()</a:t>
                      </a:r>
                    </a:p>
                    <a:p>
                      <a:pPr algn="ctr"/>
                      <a:r>
                        <a:rPr lang="en-US" dirty="0"/>
                        <a:t>[min()]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O(1)</a:t>
                      </a:r>
                    </a:p>
                    <a:p>
                      <a:pPr algn="ctr"/>
                      <a:r>
                        <a:rPr lang="en-US" dirty="0"/>
                        <a:t>[</a:t>
                      </a:r>
                      <a:r>
                        <a:rPr lang="en-US"/>
                        <a:t>array—descending</a:t>
                      </a:r>
                      <a:r>
                        <a:rPr lang="en-US" baseline="0"/>
                        <a:t> order]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A3ADF7-5E1E-A345-937C-8827FA3E92E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Priority Queues</a:t>
            </a:r>
          </a:p>
        </p:txBody>
      </p:sp>
    </p:spTree>
    <p:extLst>
      <p:ext uri="{BB962C8B-B14F-4D97-AF65-F5344CB8AC3E}">
        <p14:creationId xmlns:p14="http://schemas.microsoft.com/office/powerpoint/2010/main" val="2380484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5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6147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2C79275-1BDC-1644-B582-2F311ADFFAEE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Priority Queue ADT</a:t>
            </a:r>
          </a:p>
        </p:txBody>
      </p:sp>
      <p:sp>
        <p:nvSpPr>
          <p:cNvPr id="614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00200"/>
            <a:ext cx="7543800" cy="33528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Main methods </a:t>
            </a:r>
          </a:p>
          <a:p>
            <a:pPr lvl="1" eaLnBrk="1" hangingPunct="1"/>
            <a:r>
              <a:rPr lang="en-US" sz="1800" dirty="0">
                <a:solidFill>
                  <a:schemeClr val="tx2"/>
                </a:solidFill>
                <a:latin typeface="Tahoma" charset="0"/>
              </a:rPr>
              <a:t>insert</a:t>
            </a:r>
            <a:r>
              <a:rPr lang="en-US" sz="1800" dirty="0">
                <a:latin typeface="Tahoma" charset="0"/>
              </a:rPr>
              <a:t>(k, v)</a:t>
            </a:r>
            <a:br>
              <a:rPr lang="en-US" sz="1800" dirty="0">
                <a:latin typeface="Tahoma" charset="0"/>
              </a:rPr>
            </a:br>
            <a:r>
              <a:rPr lang="en-US" sz="1800" dirty="0">
                <a:latin typeface="Tahoma" charset="0"/>
              </a:rPr>
              <a:t>inserts an entry with key k and value v</a:t>
            </a:r>
          </a:p>
          <a:p>
            <a:pPr lvl="1" eaLnBrk="1" hangingPunct="1"/>
            <a:r>
              <a:rPr lang="en-US" sz="1800" dirty="0" err="1">
                <a:solidFill>
                  <a:schemeClr val="tx2"/>
                </a:solidFill>
                <a:latin typeface="Tahoma" charset="0"/>
              </a:rPr>
              <a:t>removeMin</a:t>
            </a:r>
            <a:r>
              <a:rPr lang="en-US" sz="1800" dirty="0">
                <a:latin typeface="Tahoma" charset="0"/>
              </a:rPr>
              <a:t>()</a:t>
            </a:r>
            <a:br>
              <a:rPr lang="en-US" sz="1800" dirty="0">
                <a:latin typeface="Tahoma" charset="0"/>
              </a:rPr>
            </a:br>
            <a:r>
              <a:rPr lang="en-US" sz="1800" dirty="0">
                <a:latin typeface="Tahoma" charset="0"/>
              </a:rPr>
              <a:t>removes and returns the entry with smallest key, or null if the the priority queue is empty</a:t>
            </a:r>
            <a:endParaRPr lang="en-US" dirty="0">
              <a:latin typeface="Tahoma" charset="0"/>
            </a:endParaRPr>
          </a:p>
        </p:txBody>
      </p:sp>
      <p:sp>
        <p:nvSpPr>
          <p:cNvPr id="6151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3300608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5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6147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2C79275-1BDC-1644-B582-2F311ADFFAEE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Priority Queue ADT</a:t>
            </a:r>
          </a:p>
        </p:txBody>
      </p:sp>
      <p:sp>
        <p:nvSpPr>
          <p:cNvPr id="614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00200"/>
            <a:ext cx="7315200" cy="28956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 priority queue stores a collection of entries</a:t>
            </a:r>
          </a:p>
          <a:p>
            <a:pPr eaLnBrk="1" hangingPunct="1"/>
            <a:endParaRPr lang="en-US" sz="2000" dirty="0">
              <a:latin typeface="Tahoma" charset="0"/>
            </a:endParaRPr>
          </a:p>
          <a:p>
            <a:pPr eaLnBrk="1" hangingPunct="1"/>
            <a:r>
              <a:rPr lang="en-US" sz="2000" dirty="0">
                <a:latin typeface="Tahoma" charset="0"/>
              </a:rPr>
              <a:t>Each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entry</a:t>
            </a:r>
            <a:r>
              <a:rPr lang="en-US" sz="2000" dirty="0">
                <a:latin typeface="Tahoma" charset="0"/>
              </a:rPr>
              <a:t> is a pair (key, value)</a:t>
            </a:r>
          </a:p>
        </p:txBody>
      </p:sp>
      <p:sp>
        <p:nvSpPr>
          <p:cNvPr id="6151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608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5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6147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2C79275-1BDC-1644-B582-2F311ADFFAEE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Priority Queue ADT</a:t>
            </a:r>
          </a:p>
        </p:txBody>
      </p:sp>
      <p:sp>
        <p:nvSpPr>
          <p:cNvPr id="6150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524000"/>
            <a:ext cx="7620000" cy="3962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Additional methods</a:t>
            </a:r>
          </a:p>
          <a:p>
            <a:pPr lvl="1" eaLnBrk="1" hangingPunct="1"/>
            <a:r>
              <a:rPr lang="en-US" sz="1800" dirty="0">
                <a:solidFill>
                  <a:schemeClr val="tx2"/>
                </a:solidFill>
                <a:latin typeface="Tahoma" charset="0"/>
              </a:rPr>
              <a:t>min</a:t>
            </a:r>
            <a:r>
              <a:rPr lang="en-US" sz="1800" dirty="0">
                <a:latin typeface="Tahoma" charset="0"/>
              </a:rPr>
              <a:t>()</a:t>
            </a:r>
            <a:br>
              <a:rPr lang="en-US" sz="1800" dirty="0">
                <a:latin typeface="Tahoma" charset="0"/>
              </a:rPr>
            </a:br>
            <a:r>
              <a:rPr lang="en-US" sz="1800" dirty="0">
                <a:latin typeface="Tahoma" charset="0"/>
              </a:rPr>
              <a:t>returns, but does not remove, an entry with smallest key, or null if the the priority queue is empty</a:t>
            </a:r>
          </a:p>
          <a:p>
            <a:pPr lvl="1" eaLnBrk="1" hangingPunct="1"/>
            <a:r>
              <a:rPr lang="en-US" sz="1800" dirty="0">
                <a:solidFill>
                  <a:schemeClr val="tx2"/>
                </a:solidFill>
                <a:latin typeface="Tahoma" charset="0"/>
              </a:rPr>
              <a:t>size</a:t>
            </a:r>
            <a:r>
              <a:rPr lang="en-US" sz="1800" dirty="0">
                <a:latin typeface="Tahoma" charset="0"/>
              </a:rPr>
              <a:t>()</a:t>
            </a:r>
          </a:p>
          <a:p>
            <a:pPr lvl="1" eaLnBrk="1" hangingPunct="1"/>
            <a:r>
              <a:rPr lang="en-US" sz="1800" dirty="0" err="1">
                <a:solidFill>
                  <a:schemeClr val="tx2"/>
                </a:solidFill>
                <a:latin typeface="Tahoma" charset="0"/>
              </a:rPr>
              <a:t>isEmpty</a:t>
            </a:r>
            <a:r>
              <a:rPr lang="en-US" sz="1800" dirty="0">
                <a:latin typeface="Tahoma" charset="0"/>
              </a:rPr>
              <a:t>()</a:t>
            </a:r>
          </a:p>
          <a:p>
            <a:pPr lvl="1" eaLnBrk="1" hangingPunct="1"/>
            <a:endParaRPr lang="en-US" sz="1800" dirty="0">
              <a:latin typeface="Tahoma" charset="0"/>
            </a:endParaRPr>
          </a:p>
          <a:p>
            <a:pPr eaLnBrk="1" hangingPunct="1"/>
            <a:r>
              <a:rPr lang="en-US" sz="2000" dirty="0">
                <a:latin typeface="Tahoma" charset="0"/>
              </a:rPr>
              <a:t>Applications: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Standby flyers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Auctions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Stock market</a:t>
            </a:r>
          </a:p>
        </p:txBody>
      </p:sp>
      <p:sp>
        <p:nvSpPr>
          <p:cNvPr id="6151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sequence of priority queue methods: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890224-C51A-4D48-BA5F-B77A11428EF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Priority Queues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438400"/>
            <a:ext cx="6324600" cy="3880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97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5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7171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24D62ED-CCD0-E146-998E-A045ABC04B98}" type="slidenum">
              <a:rPr lang="en-US" sz="1400"/>
              <a:pPr eaLnBrk="1" hangingPunct="1"/>
              <a:t>6</a:t>
            </a:fld>
            <a:endParaRPr lang="en-US" sz="1400" dirty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Total Order Relations</a:t>
            </a:r>
          </a:p>
        </p:txBody>
      </p:sp>
      <p:sp>
        <p:nvSpPr>
          <p:cNvPr id="1024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905000"/>
            <a:ext cx="3429000" cy="41148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en-US" dirty="0">
                <a:ea typeface="+mn-ea"/>
              </a:rPr>
              <a:t>Keys in a priority queue can be arbitrary objects on which an order is defined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dirty="0">
                <a:ea typeface="+mn-ea"/>
              </a:rPr>
              <a:t>Two distinct entries in a priority queue can have the same key</a:t>
            </a:r>
            <a:endParaRPr lang="en-US" b="1" i="1" dirty="0">
              <a:latin typeface="Times New Roman" pitchFamily="18" charset="0"/>
              <a:ea typeface="+mn-ea"/>
            </a:endParaRPr>
          </a:p>
        </p:txBody>
      </p:sp>
      <p:sp>
        <p:nvSpPr>
          <p:cNvPr id="7174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1905000"/>
            <a:ext cx="4343400" cy="41148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Mathematical concept of total order relation </a:t>
            </a:r>
            <a:r>
              <a:rPr lang="en-US" dirty="0">
                <a:latin typeface="Times New Roman" charset="0"/>
                <a:sym typeface="Symbol" charset="0"/>
              </a:rPr>
              <a:t></a:t>
            </a:r>
            <a:endParaRPr lang="en-US" dirty="0">
              <a:latin typeface="Tahoma" charset="0"/>
            </a:endParaRPr>
          </a:p>
          <a:p>
            <a:pPr lvl="1" eaLnBrk="1" hangingPunct="1"/>
            <a:r>
              <a:rPr lang="en-US" dirty="0">
                <a:latin typeface="Tahoma" charset="0"/>
              </a:rPr>
              <a:t>Comparability property: either </a:t>
            </a:r>
            <a:r>
              <a:rPr lang="en-US" b="1" i="1" dirty="0">
                <a:latin typeface="Times New Roman" charset="0"/>
              </a:rPr>
              <a:t>x </a:t>
            </a:r>
            <a:r>
              <a:rPr lang="en-US" dirty="0">
                <a:latin typeface="Times New Roman" charset="0"/>
                <a:sym typeface="Symbol" charset="0"/>
              </a:rPr>
              <a:t></a:t>
            </a:r>
            <a:r>
              <a:rPr lang="en-US" b="1" i="1" dirty="0">
                <a:latin typeface="Times New Roman" charset="0"/>
              </a:rPr>
              <a:t> y</a:t>
            </a:r>
            <a:r>
              <a:rPr lang="en-US" dirty="0">
                <a:latin typeface="Tahoma" charset="0"/>
              </a:rPr>
              <a:t> </a:t>
            </a:r>
            <a:r>
              <a:rPr lang="en-US" dirty="0">
                <a:latin typeface="Tahoma" charset="0"/>
                <a:sym typeface="Symbol" charset="0"/>
              </a:rPr>
              <a:t>or</a:t>
            </a:r>
            <a:r>
              <a:rPr lang="en-US" dirty="0">
                <a:latin typeface="Tahoma" charset="0"/>
              </a:rPr>
              <a:t> </a:t>
            </a:r>
            <a:r>
              <a:rPr lang="en-US" b="1" i="1" dirty="0">
                <a:latin typeface="Times New Roman" charset="0"/>
              </a:rPr>
              <a:t>y </a:t>
            </a:r>
            <a:r>
              <a:rPr lang="en-US" dirty="0">
                <a:latin typeface="Times New Roman" charset="0"/>
                <a:sym typeface="Symbol" charset="0"/>
              </a:rPr>
              <a:t></a:t>
            </a:r>
            <a:r>
              <a:rPr lang="en-US" b="1" i="1" dirty="0">
                <a:latin typeface="Times New Roman" charset="0"/>
              </a:rPr>
              <a:t> x</a:t>
            </a:r>
            <a:endParaRPr lang="en-US" dirty="0">
              <a:latin typeface="Tahoma" charset="0"/>
            </a:endParaRPr>
          </a:p>
          <a:p>
            <a:pPr lvl="1" eaLnBrk="1" hangingPunct="1"/>
            <a:r>
              <a:rPr lang="en-US" dirty="0" err="1">
                <a:latin typeface="Tahoma" charset="0"/>
              </a:rPr>
              <a:t>Antisymmetric</a:t>
            </a:r>
            <a:r>
              <a:rPr lang="en-US" dirty="0">
                <a:latin typeface="Tahoma" charset="0"/>
              </a:rPr>
              <a:t> property:</a:t>
            </a:r>
            <a:br>
              <a:rPr lang="en-US" dirty="0">
                <a:latin typeface="Tahoma" charset="0"/>
              </a:rPr>
            </a:br>
            <a:r>
              <a:rPr lang="en-US" b="1" i="1" dirty="0">
                <a:latin typeface="Times New Roman" charset="0"/>
              </a:rPr>
              <a:t>x </a:t>
            </a:r>
            <a:r>
              <a:rPr lang="en-US" dirty="0">
                <a:latin typeface="Times New Roman" charset="0"/>
                <a:sym typeface="Symbol" charset="0"/>
              </a:rPr>
              <a:t></a:t>
            </a:r>
            <a:r>
              <a:rPr lang="en-US" b="1" i="1" dirty="0">
                <a:latin typeface="Times New Roman" charset="0"/>
              </a:rPr>
              <a:t> y</a:t>
            </a:r>
            <a:r>
              <a:rPr lang="en-US" dirty="0">
                <a:latin typeface="Tahoma" charset="0"/>
              </a:rPr>
              <a:t> </a:t>
            </a:r>
            <a:r>
              <a:rPr lang="en-US" dirty="0">
                <a:latin typeface="Tahoma" charset="0"/>
                <a:sym typeface="Symbol" charset="0"/>
              </a:rPr>
              <a:t>and</a:t>
            </a:r>
            <a:r>
              <a:rPr lang="en-US" dirty="0">
                <a:latin typeface="Tahoma" charset="0"/>
              </a:rPr>
              <a:t> </a:t>
            </a:r>
            <a:r>
              <a:rPr lang="en-US" b="1" i="1" dirty="0">
                <a:latin typeface="Times New Roman" charset="0"/>
              </a:rPr>
              <a:t>y </a:t>
            </a:r>
            <a:r>
              <a:rPr lang="en-US" dirty="0">
                <a:latin typeface="Times New Roman" charset="0"/>
                <a:sym typeface="Symbol" charset="0"/>
              </a:rPr>
              <a:t></a:t>
            </a:r>
            <a:r>
              <a:rPr lang="en-US" b="1" i="1" dirty="0">
                <a:latin typeface="Times New Roman" charset="0"/>
              </a:rPr>
              <a:t> x </a:t>
            </a:r>
            <a:r>
              <a:rPr lang="en-US" dirty="0">
                <a:latin typeface="Tahoma" charset="0"/>
                <a:sym typeface="Symbol" charset="0"/>
              </a:rPr>
              <a:t> </a:t>
            </a:r>
            <a:r>
              <a:rPr lang="en-US" b="1" i="1" dirty="0">
                <a:latin typeface="Times New Roman" charset="0"/>
              </a:rPr>
              <a:t>x </a:t>
            </a:r>
            <a:r>
              <a:rPr lang="en-US" dirty="0">
                <a:latin typeface="Times New Roman" charset="0"/>
                <a:sym typeface="Symbol" charset="0"/>
              </a:rPr>
              <a:t>=</a:t>
            </a:r>
            <a:r>
              <a:rPr lang="en-US" b="1" i="1" dirty="0">
                <a:latin typeface="Times New Roman" charset="0"/>
              </a:rPr>
              <a:t> y</a:t>
            </a:r>
            <a:endParaRPr lang="en-US" dirty="0">
              <a:latin typeface="Tahoma" charset="0"/>
            </a:endParaRPr>
          </a:p>
          <a:p>
            <a:pPr lvl="1" eaLnBrk="1" hangingPunct="1"/>
            <a:r>
              <a:rPr lang="en-US" dirty="0">
                <a:latin typeface="Tahoma" charset="0"/>
              </a:rPr>
              <a:t>Transitive property:</a:t>
            </a:r>
            <a:br>
              <a:rPr lang="en-US" dirty="0">
                <a:latin typeface="Tahoma" charset="0"/>
              </a:rPr>
            </a:br>
            <a:r>
              <a:rPr lang="en-US" dirty="0">
                <a:latin typeface="Tahoma" charset="0"/>
              </a:rPr>
              <a:t> </a:t>
            </a:r>
            <a:r>
              <a:rPr lang="en-US" b="1" i="1" dirty="0">
                <a:latin typeface="Times New Roman" charset="0"/>
              </a:rPr>
              <a:t>x </a:t>
            </a:r>
            <a:r>
              <a:rPr lang="en-US" dirty="0">
                <a:latin typeface="Times New Roman" charset="0"/>
                <a:sym typeface="Symbol" charset="0"/>
              </a:rPr>
              <a:t></a:t>
            </a:r>
            <a:r>
              <a:rPr lang="en-US" b="1" i="1" dirty="0">
                <a:latin typeface="Times New Roman" charset="0"/>
              </a:rPr>
              <a:t> y</a:t>
            </a:r>
            <a:r>
              <a:rPr lang="en-US" dirty="0">
                <a:latin typeface="Tahoma" charset="0"/>
              </a:rPr>
              <a:t> </a:t>
            </a:r>
            <a:r>
              <a:rPr lang="en-US" dirty="0">
                <a:latin typeface="Tahoma" charset="0"/>
                <a:sym typeface="Symbol" charset="0"/>
              </a:rPr>
              <a:t>and</a:t>
            </a:r>
            <a:r>
              <a:rPr lang="en-US" dirty="0">
                <a:latin typeface="Tahoma" charset="0"/>
              </a:rPr>
              <a:t> </a:t>
            </a:r>
            <a:r>
              <a:rPr lang="en-US" b="1" i="1" dirty="0">
                <a:latin typeface="Times New Roman" charset="0"/>
              </a:rPr>
              <a:t>y </a:t>
            </a:r>
            <a:r>
              <a:rPr lang="en-US" dirty="0">
                <a:latin typeface="Times New Roman" charset="0"/>
                <a:sym typeface="Symbol" charset="0"/>
              </a:rPr>
              <a:t></a:t>
            </a:r>
            <a:r>
              <a:rPr lang="en-US" b="1" i="1" dirty="0">
                <a:latin typeface="Times New Roman" charset="0"/>
              </a:rPr>
              <a:t> z </a:t>
            </a:r>
            <a:r>
              <a:rPr lang="en-US" dirty="0">
                <a:latin typeface="Tahoma" charset="0"/>
                <a:sym typeface="Symbol" charset="0"/>
              </a:rPr>
              <a:t> </a:t>
            </a:r>
            <a:r>
              <a:rPr lang="en-US" b="1" i="1" dirty="0">
                <a:latin typeface="Times New Roman" charset="0"/>
              </a:rPr>
              <a:t>x </a:t>
            </a:r>
            <a:r>
              <a:rPr lang="en-US" dirty="0">
                <a:latin typeface="Times New Roman" charset="0"/>
                <a:sym typeface="Symbol" charset="0"/>
              </a:rPr>
              <a:t></a:t>
            </a:r>
            <a:r>
              <a:rPr lang="en-US" b="1" i="1" dirty="0">
                <a:latin typeface="Times New Roman" charset="0"/>
              </a:rPr>
              <a:t> z</a:t>
            </a:r>
          </a:p>
        </p:txBody>
      </p:sp>
      <p:sp>
        <p:nvSpPr>
          <p:cNvPr id="7175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5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8195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813C312-9B2D-5F4E-AD6B-76904742F0F5}" type="slidenum">
              <a:rPr lang="en-US" sz="1400"/>
              <a:pPr eaLnBrk="1" hangingPunct="1"/>
              <a:t>7</a:t>
            </a:fld>
            <a:endParaRPr lang="en-US" sz="1400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Entry ADT</a:t>
            </a:r>
          </a:p>
        </p:txBody>
      </p:sp>
      <p:sp>
        <p:nvSpPr>
          <p:cNvPr id="1034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3733800" cy="4495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buFont typeface="Wingdings" pitchFamily="2" charset="2"/>
              <a:buChar char="q"/>
              <a:defRPr/>
            </a:pPr>
            <a:r>
              <a:rPr lang="en-US" sz="2400" dirty="0">
                <a:ea typeface="+mn-ea"/>
              </a:rPr>
              <a:t>An </a:t>
            </a:r>
            <a:r>
              <a:rPr lang="en-US" sz="2400" dirty="0">
                <a:solidFill>
                  <a:schemeClr val="tx2"/>
                </a:solidFill>
                <a:ea typeface="+mn-ea"/>
              </a:rPr>
              <a:t>entry </a:t>
            </a:r>
            <a:r>
              <a:rPr lang="en-US" sz="2400" dirty="0">
                <a:ea typeface="+mn-ea"/>
              </a:rPr>
              <a:t>in a priority queue is simply a key-value pair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Char char="q"/>
              <a:defRPr/>
            </a:pPr>
            <a:r>
              <a:rPr lang="en-US" sz="2400" dirty="0">
                <a:ea typeface="+mn-ea"/>
              </a:rPr>
              <a:t>Priority queues store entries to allow for efficient insertion and removal based on keys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Char char="q"/>
              <a:defRPr/>
            </a:pPr>
            <a:r>
              <a:rPr lang="en-US" sz="2400" dirty="0">
                <a:ea typeface="+mn-ea"/>
              </a:rPr>
              <a:t>Methods: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Char char="n"/>
              <a:defRPr/>
            </a:pPr>
            <a:r>
              <a:rPr lang="en-US" sz="2000" dirty="0" err="1">
                <a:solidFill>
                  <a:schemeClr val="tx2"/>
                </a:solidFill>
              </a:rPr>
              <a:t>getKey</a:t>
            </a:r>
            <a:r>
              <a:rPr lang="en-US" sz="2000" dirty="0"/>
              <a:t>: returns the key for this entry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Char char="n"/>
              <a:defRPr/>
            </a:pPr>
            <a:r>
              <a:rPr lang="en-US" sz="2000" dirty="0" err="1">
                <a:solidFill>
                  <a:schemeClr val="tx2"/>
                </a:solidFill>
              </a:rPr>
              <a:t>getValue</a:t>
            </a:r>
            <a:r>
              <a:rPr lang="en-US" sz="2000" dirty="0"/>
              <a:t>: returns the value associated with this entry</a:t>
            </a:r>
          </a:p>
        </p:txBody>
      </p:sp>
      <p:sp>
        <p:nvSpPr>
          <p:cNvPr id="103428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76400"/>
            <a:ext cx="42672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400" dirty="0">
                <a:ea typeface="+mn-ea"/>
              </a:rPr>
              <a:t>As a Java interface: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/** 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 * Interface for a key-value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 * pair entry 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**/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000" b="1" dirty="0"/>
              <a:t>public interface  </a:t>
            </a:r>
            <a:r>
              <a:rPr lang="en-US" sz="2000" dirty="0"/>
              <a:t>Entry&lt;K,V&gt;  {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000" dirty="0"/>
              <a:t>		  K </a:t>
            </a:r>
            <a:r>
              <a:rPr lang="en-US" sz="2000" dirty="0" err="1">
                <a:solidFill>
                  <a:schemeClr val="tx2"/>
                </a:solidFill>
              </a:rPr>
              <a:t>getKey</a:t>
            </a:r>
            <a:r>
              <a:rPr lang="en-US" sz="2000" dirty="0"/>
              <a:t>();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000" dirty="0"/>
              <a:t>		  V </a:t>
            </a:r>
            <a:r>
              <a:rPr lang="en-US" sz="2000" dirty="0" err="1">
                <a:solidFill>
                  <a:schemeClr val="tx2"/>
                </a:solidFill>
              </a:rPr>
              <a:t>getValue</a:t>
            </a:r>
            <a:r>
              <a:rPr lang="en-US" sz="2000" dirty="0"/>
              <a:t>();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2000" dirty="0"/>
              <a:t>	}</a:t>
            </a:r>
          </a:p>
        </p:txBody>
      </p:sp>
      <p:sp>
        <p:nvSpPr>
          <p:cNvPr id="8199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5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9219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3F936A1-F9BB-284F-9A93-7F2A05134F80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Comparator ADT</a:t>
            </a:r>
          </a:p>
        </p:txBody>
      </p:sp>
      <p:sp>
        <p:nvSpPr>
          <p:cNvPr id="92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3733800" cy="4343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Encapsulates the action of comparing two objects according to a given total order relation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A generic priority queue uses an auxiliary comparator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External to the keys being compared</a:t>
            </a:r>
          </a:p>
        </p:txBody>
      </p:sp>
      <p:sp>
        <p:nvSpPr>
          <p:cNvPr id="9222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76400"/>
            <a:ext cx="4267200" cy="4114800"/>
          </a:xfrm>
        </p:spPr>
        <p:txBody>
          <a:bodyPr/>
          <a:lstStyle/>
          <a:p>
            <a:pPr eaLnBrk="1" hangingPunct="1"/>
            <a:r>
              <a:rPr lang="en-US" sz="2400">
                <a:latin typeface="Tahoma" charset="0"/>
              </a:rPr>
              <a:t>Primary method of the Comparator ADT</a:t>
            </a:r>
          </a:p>
          <a:p>
            <a:pPr eaLnBrk="1" hangingPunct="1"/>
            <a:r>
              <a:rPr lang="en-US" sz="2400">
                <a:solidFill>
                  <a:schemeClr val="tx2"/>
                </a:solidFill>
                <a:latin typeface="Tahoma" charset="0"/>
              </a:rPr>
              <a:t>compare</a:t>
            </a:r>
            <a:r>
              <a:rPr lang="en-US" sz="2400">
                <a:latin typeface="Tahoma" charset="0"/>
              </a:rPr>
              <a:t>(x, y): returns an integer i such that </a:t>
            </a:r>
          </a:p>
          <a:p>
            <a:pPr lvl="1" eaLnBrk="1" hangingPunct="1"/>
            <a:r>
              <a:rPr lang="en-US" sz="2000">
                <a:latin typeface="Tahoma" charset="0"/>
              </a:rPr>
              <a:t>i &lt; 0 if a &lt; b,</a:t>
            </a:r>
          </a:p>
          <a:p>
            <a:pPr lvl="1" eaLnBrk="1" hangingPunct="1"/>
            <a:r>
              <a:rPr lang="en-US" sz="2000">
                <a:latin typeface="Tahoma" charset="0"/>
              </a:rPr>
              <a:t>i = 0 if a = b</a:t>
            </a:r>
          </a:p>
          <a:p>
            <a:pPr lvl="1" eaLnBrk="1" hangingPunct="1"/>
            <a:r>
              <a:rPr lang="en-US" sz="2000">
                <a:latin typeface="Tahoma" charset="0"/>
              </a:rPr>
              <a:t>i &gt; 0 if a &gt; b</a:t>
            </a:r>
          </a:p>
          <a:p>
            <a:pPr lvl="1" eaLnBrk="1" hangingPunct="1"/>
            <a:r>
              <a:rPr lang="en-US" sz="2000">
                <a:latin typeface="Tahoma" charset="0"/>
              </a:rPr>
              <a:t>An error occurs if a and b cannot be compared.</a:t>
            </a:r>
          </a:p>
        </p:txBody>
      </p:sp>
      <p:sp>
        <p:nvSpPr>
          <p:cNvPr id="9223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5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10243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B28CA07-847F-584A-9067-204BD2C1DF5E}" type="slidenum">
              <a:rPr lang="en-US" sz="1400"/>
              <a:pPr eaLnBrk="1" hangingPunct="1"/>
              <a:t>9</a:t>
            </a:fld>
            <a:endParaRPr lang="en-US" sz="1400" dirty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Example Comparator</a:t>
            </a:r>
          </a:p>
        </p:txBody>
      </p:sp>
      <p:sp>
        <p:nvSpPr>
          <p:cNvPr id="1024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00200"/>
            <a:ext cx="41148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dirty="0">
                <a:latin typeface="Tahoma" charset="0"/>
              </a:rPr>
              <a:t>Lexicographic comparison of 2-D points:</a:t>
            </a:r>
            <a:endParaRPr lang="en-US" sz="1600" dirty="0">
              <a:latin typeface="Tahoma" charset="0"/>
            </a:endParaRPr>
          </a:p>
          <a:p>
            <a:pPr eaLnBrk="1" hangingPunct="1">
              <a:lnSpc>
                <a:spcPct val="80000"/>
              </a:lnSpc>
              <a:spcBef>
                <a:spcPts val="984"/>
              </a:spcBef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/** Comparator for 2D points under the standard lexicographic order. */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public class  </a:t>
            </a:r>
            <a:r>
              <a:rPr lang="en-US" sz="1600" dirty="0">
                <a:latin typeface="Tahoma" charset="0"/>
              </a:rPr>
              <a:t>Lexicographic  </a:t>
            </a:r>
            <a:r>
              <a:rPr lang="en-US" sz="1600" b="1" dirty="0">
                <a:latin typeface="Tahoma" charset="0"/>
              </a:rPr>
              <a:t>implements  </a:t>
            </a:r>
            <a:r>
              <a:rPr lang="en-US" sz="1600" dirty="0">
                <a:latin typeface="Tahoma" charset="0"/>
              </a:rPr>
              <a:t>Comparator  {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    </a:t>
            </a:r>
            <a:r>
              <a:rPr lang="en-US" sz="1600" b="1" dirty="0" err="1">
                <a:latin typeface="Tahoma" charset="0"/>
              </a:rPr>
              <a:t>int</a:t>
            </a:r>
            <a:r>
              <a:rPr lang="en-US" sz="1600" b="1" dirty="0">
                <a:latin typeface="Tahoma" charset="0"/>
              </a:rPr>
              <a:t>  </a:t>
            </a:r>
            <a:r>
              <a:rPr lang="en-US" sz="1600" dirty="0" err="1">
                <a:latin typeface="Tahoma" charset="0"/>
              </a:rPr>
              <a:t>xa</a:t>
            </a:r>
            <a:r>
              <a:rPr lang="en-US" sz="1600" dirty="0">
                <a:latin typeface="Tahoma" charset="0"/>
              </a:rPr>
              <a:t>, </a:t>
            </a:r>
            <a:r>
              <a:rPr lang="en-US" sz="1600" dirty="0" err="1">
                <a:latin typeface="Tahoma" charset="0"/>
              </a:rPr>
              <a:t>ya</a:t>
            </a:r>
            <a:r>
              <a:rPr lang="en-US" sz="1600" dirty="0">
                <a:latin typeface="Tahoma" charset="0"/>
              </a:rPr>
              <a:t>, </a:t>
            </a:r>
            <a:r>
              <a:rPr lang="en-US" sz="1600" dirty="0" err="1">
                <a:latin typeface="Tahoma" charset="0"/>
              </a:rPr>
              <a:t>xb</a:t>
            </a:r>
            <a:r>
              <a:rPr lang="en-US" sz="1600" dirty="0">
                <a:latin typeface="Tahoma" charset="0"/>
              </a:rPr>
              <a:t>, </a:t>
            </a:r>
            <a:r>
              <a:rPr lang="en-US" sz="1600" dirty="0" err="1">
                <a:latin typeface="Tahoma" charset="0"/>
              </a:rPr>
              <a:t>yb</a:t>
            </a:r>
            <a:r>
              <a:rPr lang="en-US" sz="1600" dirty="0">
                <a:latin typeface="Tahoma" charset="0"/>
              </a:rPr>
              <a:t>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    public </a:t>
            </a:r>
            <a:r>
              <a:rPr lang="en-US" sz="1600" b="1" dirty="0" err="1">
                <a:latin typeface="Tahoma" charset="0"/>
              </a:rPr>
              <a:t>int</a:t>
            </a:r>
            <a:r>
              <a:rPr lang="en-US" sz="1600" b="1" dirty="0">
                <a:latin typeface="Tahoma" charset="0"/>
              </a:rPr>
              <a:t>  </a:t>
            </a:r>
            <a:r>
              <a:rPr lang="en-US" sz="1600" dirty="0">
                <a:latin typeface="Tahoma" charset="0"/>
              </a:rPr>
              <a:t>compare(Object a, Object b)  </a:t>
            </a:r>
            <a:r>
              <a:rPr lang="en-US" sz="1600" b="1" dirty="0">
                <a:latin typeface="Tahoma" charset="0"/>
              </a:rPr>
              <a:t>throws  </a:t>
            </a:r>
            <a:r>
              <a:rPr lang="en-US" sz="1600" dirty="0" err="1">
                <a:latin typeface="Tahoma" charset="0"/>
              </a:rPr>
              <a:t>ClassCastException</a:t>
            </a:r>
            <a:r>
              <a:rPr lang="en-US" sz="1600" dirty="0">
                <a:latin typeface="Tahoma" charset="0"/>
              </a:rPr>
              <a:t>  {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       </a:t>
            </a:r>
            <a:r>
              <a:rPr lang="en-US" sz="1600" dirty="0" err="1">
                <a:latin typeface="Tahoma" charset="0"/>
              </a:rPr>
              <a:t>xa</a:t>
            </a:r>
            <a:r>
              <a:rPr lang="en-US" sz="1600" dirty="0">
                <a:latin typeface="Tahoma" charset="0"/>
              </a:rPr>
              <a:t> = ((Point2D) a).</a:t>
            </a:r>
            <a:r>
              <a:rPr lang="en-US" sz="1600" dirty="0" err="1">
                <a:latin typeface="Tahoma" charset="0"/>
              </a:rPr>
              <a:t>getX</a:t>
            </a:r>
            <a:r>
              <a:rPr lang="en-US" sz="1600" dirty="0">
                <a:latin typeface="Tahoma" charset="0"/>
              </a:rPr>
              <a:t>();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       </a:t>
            </a:r>
            <a:r>
              <a:rPr lang="en-US" sz="1600" dirty="0" err="1">
                <a:latin typeface="Tahoma" charset="0"/>
              </a:rPr>
              <a:t>ya</a:t>
            </a:r>
            <a:r>
              <a:rPr lang="en-US" sz="1600" dirty="0">
                <a:latin typeface="Tahoma" charset="0"/>
              </a:rPr>
              <a:t> = ((Point2D) a).</a:t>
            </a:r>
            <a:r>
              <a:rPr lang="en-US" sz="1600" dirty="0" err="1">
                <a:latin typeface="Tahoma" charset="0"/>
              </a:rPr>
              <a:t>getY</a:t>
            </a:r>
            <a:r>
              <a:rPr lang="en-US" sz="1600" dirty="0">
                <a:latin typeface="Tahoma" charset="0"/>
              </a:rPr>
              <a:t>();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       </a:t>
            </a:r>
            <a:r>
              <a:rPr lang="en-US" sz="1600" dirty="0" err="1">
                <a:latin typeface="Tahoma" charset="0"/>
              </a:rPr>
              <a:t>xb</a:t>
            </a:r>
            <a:r>
              <a:rPr lang="en-US" sz="1600" dirty="0">
                <a:latin typeface="Tahoma" charset="0"/>
              </a:rPr>
              <a:t> = ((Point2D) b).</a:t>
            </a:r>
            <a:r>
              <a:rPr lang="en-US" sz="1600" dirty="0" err="1">
                <a:latin typeface="Tahoma" charset="0"/>
              </a:rPr>
              <a:t>getX</a:t>
            </a:r>
            <a:r>
              <a:rPr lang="en-US" sz="1600" dirty="0">
                <a:latin typeface="Tahoma" charset="0"/>
              </a:rPr>
              <a:t>();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       </a:t>
            </a:r>
            <a:r>
              <a:rPr lang="en-US" sz="1600" dirty="0" err="1">
                <a:latin typeface="Tahoma" charset="0"/>
              </a:rPr>
              <a:t>yb</a:t>
            </a:r>
            <a:r>
              <a:rPr lang="en-US" sz="1600" dirty="0">
                <a:latin typeface="Tahoma" charset="0"/>
              </a:rPr>
              <a:t> = ((Point2D) b).</a:t>
            </a:r>
            <a:r>
              <a:rPr lang="en-US" sz="1600" dirty="0" err="1">
                <a:latin typeface="Tahoma" charset="0"/>
              </a:rPr>
              <a:t>getY</a:t>
            </a:r>
            <a:r>
              <a:rPr lang="en-US" sz="1600" dirty="0">
                <a:latin typeface="Tahoma" charset="0"/>
              </a:rPr>
              <a:t>();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       if  </a:t>
            </a:r>
            <a:r>
              <a:rPr lang="en-US" sz="1600" dirty="0">
                <a:latin typeface="Tahoma" charset="0"/>
              </a:rPr>
              <a:t>(</a:t>
            </a:r>
            <a:r>
              <a:rPr lang="en-US" sz="1600" dirty="0" err="1">
                <a:latin typeface="Tahoma" charset="0"/>
              </a:rPr>
              <a:t>xa</a:t>
            </a:r>
            <a:r>
              <a:rPr lang="en-US" sz="1600" dirty="0">
                <a:latin typeface="Tahoma" charset="0"/>
              </a:rPr>
              <a:t> != </a:t>
            </a:r>
            <a:r>
              <a:rPr lang="en-US" sz="1600" dirty="0" err="1">
                <a:latin typeface="Tahoma" charset="0"/>
              </a:rPr>
              <a:t>xb</a:t>
            </a:r>
            <a:r>
              <a:rPr lang="en-US" sz="1600" dirty="0">
                <a:latin typeface="Tahoma" charset="0"/>
              </a:rPr>
              <a:t>)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		return  </a:t>
            </a:r>
            <a:r>
              <a:rPr lang="en-US" sz="1600" dirty="0">
                <a:latin typeface="Tahoma" charset="0"/>
              </a:rPr>
              <a:t>(</a:t>
            </a:r>
            <a:r>
              <a:rPr lang="en-US" sz="1600" dirty="0" err="1">
                <a:latin typeface="Tahoma" charset="0"/>
              </a:rPr>
              <a:t>xb</a:t>
            </a:r>
            <a:r>
              <a:rPr lang="en-US" sz="1600" dirty="0">
                <a:latin typeface="Tahoma" charset="0"/>
              </a:rPr>
              <a:t> - </a:t>
            </a:r>
            <a:r>
              <a:rPr lang="en-US" sz="1600" dirty="0" err="1">
                <a:latin typeface="Tahoma" charset="0"/>
              </a:rPr>
              <a:t>xa</a:t>
            </a:r>
            <a:r>
              <a:rPr lang="en-US" sz="1600" dirty="0">
                <a:latin typeface="Tahoma" charset="0"/>
              </a:rPr>
              <a:t>);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       else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		return  </a:t>
            </a:r>
            <a:r>
              <a:rPr lang="en-US" sz="1600" dirty="0">
                <a:latin typeface="Tahoma" charset="0"/>
              </a:rPr>
              <a:t>(</a:t>
            </a:r>
            <a:r>
              <a:rPr lang="en-US" sz="1600" dirty="0" err="1">
                <a:latin typeface="Tahoma" charset="0"/>
              </a:rPr>
              <a:t>yb</a:t>
            </a:r>
            <a:r>
              <a:rPr lang="en-US" sz="1600" dirty="0">
                <a:latin typeface="Tahoma" charset="0"/>
              </a:rPr>
              <a:t> - </a:t>
            </a:r>
            <a:r>
              <a:rPr lang="en-US" sz="1600" dirty="0" err="1">
                <a:latin typeface="Tahoma" charset="0"/>
              </a:rPr>
              <a:t>ya</a:t>
            </a:r>
            <a:r>
              <a:rPr lang="en-US" sz="1600" dirty="0">
                <a:latin typeface="Tahoma" charset="0"/>
              </a:rPr>
              <a:t>);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   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}</a:t>
            </a:r>
          </a:p>
        </p:txBody>
      </p:sp>
      <p:sp>
        <p:nvSpPr>
          <p:cNvPr id="10246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600200"/>
            <a:ext cx="38100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dirty="0">
                <a:latin typeface="Tahoma" charset="0"/>
              </a:rPr>
              <a:t>Point objects: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1800" dirty="0">
              <a:latin typeface="Tahoma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/** Class representing a point in the plane with integer coordinates */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public class  </a:t>
            </a:r>
            <a:r>
              <a:rPr lang="en-US" sz="1600" dirty="0">
                <a:latin typeface="Tahoma" charset="0"/>
              </a:rPr>
              <a:t>Point2D	{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    protected </a:t>
            </a:r>
            <a:r>
              <a:rPr lang="en-US" sz="1600" b="1" dirty="0" err="1">
                <a:latin typeface="Tahoma" charset="0"/>
              </a:rPr>
              <a:t>int</a:t>
            </a:r>
            <a:r>
              <a:rPr lang="en-US" sz="1600" b="1" dirty="0">
                <a:latin typeface="Tahoma" charset="0"/>
              </a:rPr>
              <a:t> </a:t>
            </a:r>
            <a:r>
              <a:rPr lang="en-US" sz="1600" dirty="0">
                <a:latin typeface="Tahoma" charset="0"/>
              </a:rPr>
              <a:t>xc, </a:t>
            </a:r>
            <a:r>
              <a:rPr lang="en-US" sz="1600" dirty="0" err="1">
                <a:latin typeface="Tahoma" charset="0"/>
              </a:rPr>
              <a:t>yc</a:t>
            </a:r>
            <a:r>
              <a:rPr lang="en-US" sz="1600" dirty="0">
                <a:latin typeface="Tahoma" charset="0"/>
              </a:rPr>
              <a:t>; // coordinates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    public  </a:t>
            </a:r>
            <a:r>
              <a:rPr lang="en-US" sz="1600" dirty="0">
                <a:latin typeface="Tahoma" charset="0"/>
              </a:rPr>
              <a:t>Point2D(</a:t>
            </a:r>
            <a:r>
              <a:rPr lang="en-US" sz="1600" b="1" dirty="0" err="1">
                <a:latin typeface="Tahoma" charset="0"/>
              </a:rPr>
              <a:t>int</a:t>
            </a:r>
            <a:r>
              <a:rPr lang="en-US" sz="1600" b="1" dirty="0">
                <a:latin typeface="Tahoma" charset="0"/>
              </a:rPr>
              <a:t>  </a:t>
            </a:r>
            <a:r>
              <a:rPr lang="en-US" sz="1600" dirty="0">
                <a:latin typeface="Tahoma" charset="0"/>
              </a:rPr>
              <a:t>x,  </a:t>
            </a:r>
            <a:r>
              <a:rPr lang="en-US" sz="1600" b="1" dirty="0" err="1">
                <a:latin typeface="Tahoma" charset="0"/>
              </a:rPr>
              <a:t>int</a:t>
            </a:r>
            <a:r>
              <a:rPr lang="en-US" sz="1600" b="1" dirty="0">
                <a:latin typeface="Tahoma" charset="0"/>
              </a:rPr>
              <a:t>  </a:t>
            </a:r>
            <a:r>
              <a:rPr lang="en-US" sz="1600" dirty="0">
                <a:latin typeface="Tahoma" charset="0"/>
              </a:rPr>
              <a:t>y)  {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       xc = x;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       </a:t>
            </a:r>
            <a:r>
              <a:rPr lang="en-US" sz="1600" dirty="0" err="1">
                <a:latin typeface="Tahoma" charset="0"/>
              </a:rPr>
              <a:t>yc</a:t>
            </a:r>
            <a:r>
              <a:rPr lang="en-US" sz="1600" dirty="0">
                <a:latin typeface="Tahoma" charset="0"/>
              </a:rPr>
              <a:t> = y;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   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    public </a:t>
            </a:r>
            <a:r>
              <a:rPr lang="en-US" sz="1600" b="1" dirty="0" err="1">
                <a:latin typeface="Tahoma" charset="0"/>
              </a:rPr>
              <a:t>int</a:t>
            </a:r>
            <a:r>
              <a:rPr lang="en-US" sz="1600" b="1" dirty="0">
                <a:latin typeface="Tahoma" charset="0"/>
              </a:rPr>
              <a:t>  </a:t>
            </a:r>
            <a:r>
              <a:rPr lang="en-US" sz="1600" dirty="0" err="1">
                <a:latin typeface="Tahoma" charset="0"/>
              </a:rPr>
              <a:t>getX</a:t>
            </a:r>
            <a:r>
              <a:rPr lang="en-US" sz="1600" dirty="0">
                <a:latin typeface="Tahoma" charset="0"/>
              </a:rPr>
              <a:t>()  {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		</a:t>
            </a:r>
            <a:r>
              <a:rPr lang="en-US" sz="1600" b="1" dirty="0">
                <a:latin typeface="Tahoma" charset="0"/>
              </a:rPr>
              <a:t>return  </a:t>
            </a:r>
            <a:r>
              <a:rPr lang="en-US" sz="1600" dirty="0">
                <a:latin typeface="Tahoma" charset="0"/>
              </a:rPr>
              <a:t>xc;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b="1" dirty="0">
                <a:latin typeface="Tahoma" charset="0"/>
              </a:rPr>
              <a:t>    public </a:t>
            </a:r>
            <a:r>
              <a:rPr lang="en-US" sz="1600" b="1" dirty="0" err="1">
                <a:latin typeface="Tahoma" charset="0"/>
              </a:rPr>
              <a:t>int</a:t>
            </a:r>
            <a:r>
              <a:rPr lang="en-US" sz="1600" b="1" dirty="0">
                <a:latin typeface="Tahoma" charset="0"/>
              </a:rPr>
              <a:t>  </a:t>
            </a:r>
            <a:r>
              <a:rPr lang="en-US" sz="1600" dirty="0" err="1">
                <a:latin typeface="Tahoma" charset="0"/>
              </a:rPr>
              <a:t>getY</a:t>
            </a:r>
            <a:r>
              <a:rPr lang="en-US" sz="1600" dirty="0">
                <a:latin typeface="Tahoma" charset="0"/>
              </a:rPr>
              <a:t>()  {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		</a:t>
            </a:r>
            <a:r>
              <a:rPr lang="en-US" sz="1600" b="1" dirty="0">
                <a:latin typeface="Tahoma" charset="0"/>
              </a:rPr>
              <a:t>return  </a:t>
            </a:r>
            <a:r>
              <a:rPr lang="en-US" sz="1600" dirty="0" err="1">
                <a:latin typeface="Tahoma" charset="0"/>
              </a:rPr>
              <a:t>yc</a:t>
            </a:r>
            <a:r>
              <a:rPr lang="en-US" sz="1600" dirty="0">
                <a:latin typeface="Tahoma" charset="0"/>
              </a:rPr>
              <a:t>;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600" dirty="0">
                <a:latin typeface="Tahoma" charset="0"/>
              </a:rPr>
              <a:t>}</a:t>
            </a:r>
          </a:p>
        </p:txBody>
      </p:sp>
      <p:sp>
        <p:nvSpPr>
          <p:cNvPr id="10247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4928</TotalTime>
  <Words>812</Words>
  <Application>Microsoft Office PowerPoint</Application>
  <PresentationFormat>On-screen Show (4:3)</PresentationFormat>
  <Paragraphs>161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Tahoma</vt:lpstr>
      <vt:lpstr>Times New Roman</vt:lpstr>
      <vt:lpstr>Wingdings</vt:lpstr>
      <vt:lpstr>Blueprint</vt:lpstr>
      <vt:lpstr>Priority Queues</vt:lpstr>
      <vt:lpstr>Priority Queue ADT</vt:lpstr>
      <vt:lpstr>Priority Queue ADT</vt:lpstr>
      <vt:lpstr>Priority Queue ADT</vt:lpstr>
      <vt:lpstr>Example</vt:lpstr>
      <vt:lpstr>Total Order Relations</vt:lpstr>
      <vt:lpstr>Entry ADT</vt:lpstr>
      <vt:lpstr>Comparator ADT</vt:lpstr>
      <vt:lpstr>Example Comparator</vt:lpstr>
      <vt:lpstr>Sequence-based Priority Queue</vt:lpstr>
      <vt:lpstr>Time Complexity</vt:lpstr>
      <vt:lpstr>Worst-case Time Complexity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Algorithms</dc:title>
  <dc:creator>Roberto Tamassia</dc:creator>
  <cp:lastModifiedBy>Philip Chan</cp:lastModifiedBy>
  <cp:revision>705</cp:revision>
  <cp:lastPrinted>2014-03-20T01:08:50Z</cp:lastPrinted>
  <dcterms:created xsi:type="dcterms:W3CDTF">2002-01-21T02:22:10Z</dcterms:created>
  <dcterms:modified xsi:type="dcterms:W3CDTF">2022-02-21T20:47:03Z</dcterms:modified>
</cp:coreProperties>
</file>