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375" r:id="rId3"/>
    <p:sldId id="376" r:id="rId4"/>
    <p:sldId id="359" r:id="rId5"/>
    <p:sldId id="363" r:id="rId6"/>
    <p:sldId id="370" r:id="rId7"/>
    <p:sldId id="364" r:id="rId8"/>
    <p:sldId id="366" r:id="rId9"/>
    <p:sldId id="367" r:id="rId10"/>
    <p:sldId id="368" r:id="rId11"/>
    <p:sldId id="369" r:id="rId12"/>
    <p:sldId id="373" r:id="rId13"/>
    <p:sldId id="374" r:id="rId14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674F6"/>
    <a:srgbClr val="6289F8"/>
    <a:srgbClr val="8097F8"/>
    <a:srgbClr val="2C61F6"/>
    <a:srgbClr val="F8F0D0"/>
    <a:srgbClr val="F2E4AA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86" autoAdjust="0"/>
  </p:normalViewPr>
  <p:slideViewPr>
    <p:cSldViewPr>
      <p:cViewPr>
        <p:scale>
          <a:sx n="99" d="100"/>
          <a:sy n="99" d="100"/>
        </p:scale>
        <p:origin x="-97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8.xml"/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Maps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7E1490B5-6059-AC49-96CC-22BF6DBEF919}" type="datetime1">
              <a:rPr lang="en-US" smtClean="0"/>
              <a:t>10/18/2017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D2877C7F-B10A-E944-910A-F5CD7F76FF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41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Maps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75953AF9-BA52-754F-A07E-976A2D6EB88D}" type="datetime1">
              <a:rPr lang="en-US" smtClean="0"/>
              <a:t>10/18/2017</a:t>
            </a:fld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E56EF2E3-B82A-0549-8B4A-3D52068500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244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 smtClean="0"/>
              <a:t>Maps</a:t>
            </a:r>
            <a:endParaRPr lang="en-US" sz="13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54273B8-01BA-B842-A81D-0E161D5BCB65}" type="datetime1">
              <a:rPr lang="en-US" sz="1300" smtClean="0"/>
              <a:t>10/18/2017</a:t>
            </a:fld>
            <a:endParaRPr lang="en-US" sz="1300"/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B77E0FB-41B3-3E43-9315-872A851C0831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33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D6CB1E-F1A2-4E46-AD74-7AC6D51276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Maps</a:t>
            </a:r>
          </a:p>
        </p:txBody>
      </p:sp>
    </p:spTree>
    <p:extLst>
      <p:ext uri="{BB962C8B-B14F-4D97-AF65-F5344CB8AC3E}">
        <p14:creationId xmlns:p14="http://schemas.microsoft.com/office/powerpoint/2010/main" val="381235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Maps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EE811-ED52-D141-BF28-F52D2E781B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92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Maps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DAE6B-8414-EF4A-A8DD-89AE21A412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7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 smtClean="0"/>
              <a:t>© 2014 Goodrich, Tamassia, Goldwasser</a:t>
            </a:r>
            <a:endParaRPr lang="en-US" dirty="0"/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Maps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B79A61-8332-FF45-9CA5-6B5A109100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5" r:id="rId2"/>
    <p:sldLayoutId id="2147483656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0"/>
          <p:cNvSpPr>
            <a:spLocks noGrp="1" noChangeArrowheads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3075" name="Rectangle 71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13CBAF6-FA04-3146-878B-26C617EB2EB3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Maps</a:t>
            </a:r>
          </a:p>
        </p:txBody>
      </p:sp>
      <p:pic>
        <p:nvPicPr>
          <p:cNvPr id="3077" name="Picture 383" descr="BS01041_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971800"/>
            <a:ext cx="3160713" cy="24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  <p:sp>
        <p:nvSpPr>
          <p:cNvPr id="7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Presentation for use with the textbook </a:t>
            </a:r>
            <a:r>
              <a:rPr lang="en-US" sz="1800" dirty="0" smtClean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 smtClean="0">
                <a:solidFill>
                  <a:schemeClr val="tx2"/>
                </a:solidFill>
              </a:rPr>
              <a:t>th</a:t>
            </a:r>
            <a:r>
              <a:rPr lang="en-US" sz="1800" dirty="0" smtClean="0">
                <a:solidFill>
                  <a:schemeClr val="tx2"/>
                </a:solidFill>
              </a:rPr>
              <a:t> edition</a:t>
            </a:r>
            <a:r>
              <a:rPr lang="en-US" sz="1800" dirty="0" smtClean="0"/>
              <a:t>, by M. T. Goodrich, R. Tamassia, and M. H. Goldwasser, Wiley, 2014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2EC26FB-CB90-4044-99EF-C3D02854DE2B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put(k,v) Algorithm</a:t>
            </a:r>
          </a:p>
        </p:txBody>
      </p:sp>
      <p:sp>
        <p:nvSpPr>
          <p:cNvPr id="155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01000" cy="46482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Algorithm </a:t>
            </a:r>
            <a:r>
              <a:rPr lang="en-US" sz="2400" dirty="0" smtClean="0">
                <a:ea typeface="+mn-ea"/>
              </a:rPr>
              <a:t>put(</a:t>
            </a:r>
            <a:r>
              <a:rPr lang="en-US" sz="2400" dirty="0" err="1" smtClean="0">
                <a:ea typeface="+mn-ea"/>
              </a:rPr>
              <a:t>k,v</a:t>
            </a:r>
            <a:r>
              <a:rPr lang="en-US" sz="2400" dirty="0" smtClean="0">
                <a:ea typeface="+mn-ea"/>
              </a:rPr>
              <a:t>):		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B	= </a:t>
            </a:r>
            <a:r>
              <a:rPr lang="en-US" sz="2400" dirty="0" err="1" smtClean="0">
                <a:ea typeface="+mn-ea"/>
              </a:rPr>
              <a:t>S.positions</a:t>
            </a:r>
            <a:r>
              <a:rPr lang="en-US" sz="2400" dirty="0" smtClean="0">
                <a:ea typeface="+mn-ea"/>
              </a:rPr>
              <a:t>()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while </a:t>
            </a:r>
            <a:r>
              <a:rPr lang="en-US" sz="2400" dirty="0" err="1" smtClean="0">
                <a:ea typeface="+mn-ea"/>
              </a:rPr>
              <a:t>B.hasNext</a:t>
            </a:r>
            <a:r>
              <a:rPr lang="en-US" sz="2400" dirty="0" smtClean="0">
                <a:ea typeface="+mn-ea"/>
              </a:rPr>
              <a:t>() </a:t>
            </a:r>
            <a:r>
              <a:rPr lang="en-US" sz="2400" b="1" dirty="0" smtClean="0">
                <a:ea typeface="+mn-ea"/>
              </a:rPr>
              <a:t>do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p = </a:t>
            </a:r>
            <a:r>
              <a:rPr lang="en-US" sz="2400" dirty="0" err="1" smtClean="0">
                <a:ea typeface="+mn-ea"/>
              </a:rPr>
              <a:t>B.next</a:t>
            </a:r>
            <a:r>
              <a:rPr lang="en-US" sz="2400" dirty="0" smtClean="0">
                <a:ea typeface="+mn-ea"/>
              </a:rPr>
              <a:t>()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b="1" dirty="0" smtClean="0">
                <a:ea typeface="+mn-ea"/>
              </a:rPr>
              <a:t>if </a:t>
            </a:r>
            <a:r>
              <a:rPr lang="en-US" sz="2400" dirty="0" err="1" smtClean="0">
                <a:ea typeface="+mn-ea"/>
              </a:rPr>
              <a:t>p.element</a:t>
            </a:r>
            <a:r>
              <a:rPr lang="en-US" sz="2400" dirty="0" smtClean="0">
                <a:ea typeface="+mn-ea"/>
              </a:rPr>
              <a:t>().</a:t>
            </a:r>
            <a:r>
              <a:rPr lang="en-US" sz="2400" dirty="0" err="1" smtClean="0">
                <a:ea typeface="+mn-ea"/>
              </a:rPr>
              <a:t>getKey</a:t>
            </a:r>
            <a:r>
              <a:rPr lang="en-US" sz="2400" dirty="0" smtClean="0">
                <a:ea typeface="+mn-ea"/>
              </a:rPr>
              <a:t>() = k  </a:t>
            </a:r>
            <a:r>
              <a:rPr lang="en-US" sz="2400" b="1" dirty="0" smtClean="0">
                <a:ea typeface="+mn-ea"/>
              </a:rPr>
              <a:t>then	</a:t>
            </a:r>
            <a:r>
              <a:rPr lang="en-US" sz="2400" dirty="0" smtClean="0">
                <a:ea typeface="+mn-ea"/>
              </a:rPr>
              <a:t>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	t = </a:t>
            </a:r>
            <a:r>
              <a:rPr lang="en-US" sz="2400" dirty="0" err="1" smtClean="0">
                <a:ea typeface="+mn-ea"/>
              </a:rPr>
              <a:t>p.element</a:t>
            </a:r>
            <a:r>
              <a:rPr lang="en-US" sz="2400" dirty="0" smtClean="0">
                <a:ea typeface="+mn-ea"/>
              </a:rPr>
              <a:t>().</a:t>
            </a:r>
            <a:r>
              <a:rPr lang="en-US" sz="2400" dirty="0" err="1" smtClean="0">
                <a:ea typeface="+mn-ea"/>
              </a:rPr>
              <a:t>getValue</a:t>
            </a:r>
            <a:r>
              <a:rPr lang="en-US" sz="2400" dirty="0" smtClean="0">
                <a:ea typeface="+mn-ea"/>
              </a:rPr>
              <a:t>()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	</a:t>
            </a:r>
            <a:r>
              <a:rPr lang="en-US" sz="2400" dirty="0" err="1" smtClean="0">
                <a:ea typeface="+mn-ea"/>
              </a:rPr>
              <a:t>S.set</a:t>
            </a:r>
            <a:r>
              <a:rPr lang="en-US" sz="2400" dirty="0" smtClean="0">
                <a:ea typeface="+mn-ea"/>
              </a:rPr>
              <a:t>(p,(</a:t>
            </a:r>
            <a:r>
              <a:rPr lang="en-US" sz="2400" dirty="0" err="1" smtClean="0">
                <a:ea typeface="+mn-ea"/>
              </a:rPr>
              <a:t>k,v</a:t>
            </a:r>
            <a:r>
              <a:rPr lang="en-US" sz="2400" dirty="0" smtClean="0">
                <a:ea typeface="+mn-ea"/>
              </a:rPr>
              <a:t>))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	</a:t>
            </a:r>
            <a:r>
              <a:rPr lang="en-US" sz="2400" b="1" dirty="0" smtClean="0">
                <a:ea typeface="+mn-ea"/>
              </a:rPr>
              <a:t>return </a:t>
            </a:r>
            <a:r>
              <a:rPr lang="en-US" sz="2400" dirty="0" smtClean="0">
                <a:ea typeface="+mn-ea"/>
              </a:rPr>
              <a:t>t	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ea typeface="+mn-ea"/>
              </a:rPr>
              <a:t>{return the old value}</a:t>
            </a:r>
            <a:r>
              <a:rPr lang="en-US" sz="2400" dirty="0" smtClean="0">
                <a:ea typeface="+mn-ea"/>
              </a:rPr>
              <a:t>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err="1" smtClean="0">
                <a:ea typeface="+mn-ea"/>
              </a:rPr>
              <a:t>S.addLast</a:t>
            </a:r>
            <a:r>
              <a:rPr lang="en-US" sz="2400" dirty="0" smtClean="0">
                <a:ea typeface="+mn-ea"/>
              </a:rPr>
              <a:t>((</a:t>
            </a:r>
            <a:r>
              <a:rPr lang="en-US" sz="2400" dirty="0" err="1" smtClean="0">
                <a:ea typeface="+mn-ea"/>
              </a:rPr>
              <a:t>k,v</a:t>
            </a:r>
            <a:r>
              <a:rPr lang="en-US" sz="2400" dirty="0" smtClean="0">
                <a:ea typeface="+mn-ea"/>
              </a:rPr>
              <a:t>))	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n = n + 1 	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ea typeface="+mn-ea"/>
              </a:rPr>
              <a:t>{increment variable storing number of entries}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return null	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ea typeface="+mn-ea"/>
              </a:rPr>
              <a:t>{ there was no entry with key equal to k }</a:t>
            </a:r>
            <a:endParaRPr lang="en-US" sz="2000" dirty="0" smtClean="0">
              <a:solidFill>
                <a:schemeClr val="bg2">
                  <a:lumMod val="90000"/>
                </a:schemeClr>
              </a:solidFill>
              <a:ea typeface="+mn-ea"/>
            </a:endParaRPr>
          </a:p>
        </p:txBody>
      </p:sp>
      <p:sp>
        <p:nvSpPr>
          <p:cNvPr id="922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B25DE9A-8E3A-A348-B0F9-1D503C24C740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remove(k) Algorithm</a:t>
            </a:r>
          </a:p>
        </p:txBody>
      </p:sp>
      <p:sp>
        <p:nvSpPr>
          <p:cNvPr id="156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>
                <a:latin typeface="Tahoma" charset="0"/>
              </a:rPr>
              <a:t>Algorithm </a:t>
            </a:r>
            <a:r>
              <a:rPr lang="en-US" sz="2400">
                <a:latin typeface="Tahoma" charset="0"/>
              </a:rPr>
              <a:t>remove(k):	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B =S.positions()	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>
                <a:latin typeface="Tahoma" charset="0"/>
              </a:rPr>
              <a:t>while </a:t>
            </a:r>
            <a:r>
              <a:rPr lang="en-US" sz="2400">
                <a:latin typeface="Tahoma" charset="0"/>
              </a:rPr>
              <a:t>B.hasNext() </a:t>
            </a:r>
            <a:r>
              <a:rPr lang="en-US" sz="2400" b="1">
                <a:latin typeface="Tahoma" charset="0"/>
              </a:rPr>
              <a:t>do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	p = B.next()	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	</a:t>
            </a:r>
            <a:r>
              <a:rPr lang="en-US" sz="2400" b="1">
                <a:latin typeface="Tahoma" charset="0"/>
              </a:rPr>
              <a:t>if </a:t>
            </a:r>
            <a:r>
              <a:rPr lang="en-US" sz="2400">
                <a:latin typeface="Tahoma" charset="0"/>
              </a:rPr>
              <a:t>p.element().getKey() = k  </a:t>
            </a:r>
            <a:r>
              <a:rPr lang="en-US" sz="2400" b="1">
                <a:latin typeface="Tahoma" charset="0"/>
              </a:rPr>
              <a:t>then	</a:t>
            </a:r>
            <a:r>
              <a:rPr lang="en-US" sz="2400">
                <a:latin typeface="Tahoma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		t = p.element().getValue()	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		S.remove(p)		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		n = n – 1 	</a:t>
            </a:r>
            <a:r>
              <a:rPr lang="en-US" sz="2400">
                <a:solidFill>
                  <a:srgbClr val="96A5E2"/>
                </a:solidFill>
                <a:latin typeface="Tahoma" charset="0"/>
              </a:rPr>
              <a:t>{decrement number of entries}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		</a:t>
            </a:r>
            <a:r>
              <a:rPr lang="en-US" sz="2400" b="1">
                <a:latin typeface="Tahoma" charset="0"/>
              </a:rPr>
              <a:t>return </a:t>
            </a:r>
            <a:r>
              <a:rPr lang="en-US" sz="2400">
                <a:latin typeface="Tahoma" charset="0"/>
              </a:rPr>
              <a:t>t	</a:t>
            </a:r>
            <a:r>
              <a:rPr lang="en-US" sz="2400">
                <a:solidFill>
                  <a:srgbClr val="96A5E2"/>
                </a:solidFill>
                <a:latin typeface="Tahoma" charset="0"/>
              </a:rPr>
              <a:t>{return the removed value}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>
                <a:latin typeface="Tahoma" charset="0"/>
              </a:rPr>
              <a:t>return null		</a:t>
            </a:r>
            <a:r>
              <a:rPr lang="en-US" sz="2400">
                <a:solidFill>
                  <a:srgbClr val="96A5E2"/>
                </a:solidFill>
                <a:latin typeface="Tahoma" charset="0"/>
              </a:rPr>
              <a:t>{there is no entry with key equal to k}</a:t>
            </a:r>
          </a:p>
        </p:txBody>
      </p:sp>
      <p:sp>
        <p:nvSpPr>
          <p:cNvPr id="1024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Worst-case Time Complexity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980390"/>
              </p:ext>
            </p:extLst>
          </p:nvPr>
        </p:nvGraphicFramePr>
        <p:xfrm>
          <a:off x="2133600" y="2590800"/>
          <a:ext cx="48006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</a:tblGrid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DoublyLinkedList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(unsorted)</a:t>
                      </a:r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get(key)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put(</a:t>
                      </a:r>
                      <a:r>
                        <a:rPr lang="en-US" dirty="0" err="1" smtClean="0"/>
                        <a:t>key,value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remove(key)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AE6B-8414-EF4A-A8DD-89AE21A4123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4684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N = number of entries</a:t>
            </a:r>
          </a:p>
          <a:p>
            <a:pPr algn="l"/>
            <a:r>
              <a:rPr lang="en-US" dirty="0" smtClean="0"/>
              <a:t>Counting number of comparisons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445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Worst-case Time Complexity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582380"/>
              </p:ext>
            </p:extLst>
          </p:nvPr>
        </p:nvGraphicFramePr>
        <p:xfrm>
          <a:off x="2133600" y="2590800"/>
          <a:ext cx="48006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</a:tblGrid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DoublyLinkedList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(unsorted)</a:t>
                      </a:r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get(key)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O(N)</a:t>
                      </a:r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put(</a:t>
                      </a:r>
                      <a:r>
                        <a:rPr lang="en-US" dirty="0" err="1" smtClean="0"/>
                        <a:t>key,value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O(N)</a:t>
                      </a:r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remove(key)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AE6B-8414-EF4A-A8DD-89AE21A4123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4684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N = number of entries</a:t>
            </a:r>
          </a:p>
          <a:p>
            <a:pPr algn="l"/>
            <a:r>
              <a:rPr lang="en-US" dirty="0" smtClean="0"/>
              <a:t>Counting number of comparisons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14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Gmail: &gt; 1 billion active users</a:t>
            </a:r>
          </a:p>
          <a:p>
            <a:r>
              <a:rPr lang="en-US" dirty="0" smtClean="0"/>
              <a:t>Facebook: &gt; 1.8 billion active users</a:t>
            </a:r>
          </a:p>
          <a:p>
            <a:r>
              <a:rPr lang="en-US" dirty="0" smtClean="0"/>
              <a:t>How to match usernames/passwords quickly?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Maps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811-ED52-D141-BF28-F52D2E781B7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79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Gmail: &gt; 1 billion active users</a:t>
            </a:r>
          </a:p>
          <a:p>
            <a:r>
              <a:rPr lang="en-US" dirty="0" smtClean="0"/>
              <a:t>Facebook: &gt; 1.8 billion active users</a:t>
            </a:r>
          </a:p>
          <a:p>
            <a:r>
              <a:rPr lang="en-US" dirty="0" smtClean="0"/>
              <a:t>How to match usernames/passwords quickly?</a:t>
            </a:r>
          </a:p>
          <a:p>
            <a:pPr lvl="1"/>
            <a:r>
              <a:rPr lang="en-US" dirty="0" smtClean="0"/>
              <a:t>Key: username</a:t>
            </a:r>
          </a:p>
          <a:p>
            <a:pPr lvl="1"/>
            <a:r>
              <a:rPr lang="en-US" dirty="0" smtClean="0"/>
              <a:t>Value: </a:t>
            </a:r>
            <a:r>
              <a:rPr lang="en-US" smtClean="0"/>
              <a:t>(encrypted) password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2014 Goodrich, Tamassia, Goldwasser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Maps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811-ED52-D141-BF28-F52D2E781B7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54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80D994-15B1-D045-B6B0-080C1CA95A80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410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Maps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30051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648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A map models a searchable collection of key-value entries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main operations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searching, inserting, and deleting entries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Multiple entries with the same key are </a:t>
            </a:r>
            <a:r>
              <a:rPr lang="en-US" dirty="0" smtClean="0">
                <a:solidFill>
                  <a:schemeClr val="tx2"/>
                </a:solidFill>
                <a:ea typeface="+mn-ea"/>
              </a:rPr>
              <a:t>not</a:t>
            </a:r>
            <a:r>
              <a:rPr lang="en-US" dirty="0" smtClean="0">
                <a:ea typeface="+mn-ea"/>
              </a:rPr>
              <a:t> allowed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Keys </a:t>
            </a:r>
            <a:r>
              <a:rPr lang="en-US" smtClean="0">
                <a:ea typeface="+mn-ea"/>
              </a:rPr>
              <a:t>are unique</a:t>
            </a: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Applications: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address book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student-record database</a:t>
            </a:r>
          </a:p>
        </p:txBody>
      </p:sp>
      <p:pic>
        <p:nvPicPr>
          <p:cNvPr id="4102" name="Picture 2060" descr="j031217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15200" y="304800"/>
            <a:ext cx="1425575" cy="1447800"/>
          </a:xfrm>
          <a:noFill/>
        </p:spPr>
      </p:pic>
      <p:sp>
        <p:nvSpPr>
          <p:cNvPr id="4103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51F7813-AF9C-474E-9055-C770D2B7DC0B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Map ADT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4438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8006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chemeClr val="tx2"/>
                </a:solidFill>
                <a:ea typeface="+mn-ea"/>
              </a:rPr>
              <a:t>get</a:t>
            </a:r>
            <a:r>
              <a:rPr lang="en-US" dirty="0" smtClean="0">
                <a:ea typeface="+mn-ea"/>
              </a:rPr>
              <a:t>(k)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if the map M has an entry with key k, return its associated value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else, return null 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chemeClr val="tx2"/>
                </a:solidFill>
                <a:ea typeface="+mn-ea"/>
              </a:rPr>
              <a:t>put</a:t>
            </a:r>
            <a:r>
              <a:rPr lang="en-US" dirty="0" smtClean="0">
                <a:ea typeface="+mn-ea"/>
              </a:rPr>
              <a:t>(k, v)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insert entry (k, v) into the map M</a:t>
            </a:r>
          </a:p>
          <a:p>
            <a:pPr lvl="2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if key k is not already in M, then return </a:t>
            </a:r>
            <a:r>
              <a:rPr lang="en-US" dirty="0" smtClean="0">
                <a:solidFill>
                  <a:srgbClr val="000000"/>
                </a:solidFill>
                <a:ea typeface="+mn-ea"/>
              </a:rPr>
              <a:t>null</a:t>
            </a:r>
            <a:endParaRPr lang="en-US" dirty="0">
              <a:ea typeface="+mn-ea"/>
            </a:endParaRPr>
          </a:p>
          <a:p>
            <a:pPr lvl="2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else, </a:t>
            </a:r>
            <a:r>
              <a:rPr lang="en-US" dirty="0" smtClean="0">
                <a:solidFill>
                  <a:srgbClr val="00B050"/>
                </a:solidFill>
                <a:ea typeface="+mn-ea"/>
              </a:rPr>
              <a:t>update v </a:t>
            </a:r>
            <a:r>
              <a:rPr lang="en-US" dirty="0" smtClean="0">
                <a:ea typeface="+mn-ea"/>
              </a:rPr>
              <a:t>and return old value associated with k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chemeClr val="tx2"/>
                </a:solidFill>
                <a:ea typeface="+mn-ea"/>
              </a:rPr>
              <a:t>remove</a:t>
            </a:r>
            <a:r>
              <a:rPr lang="en-US" dirty="0" smtClean="0">
                <a:ea typeface="+mn-ea"/>
              </a:rPr>
              <a:t>(k)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if the map M has an entry with key k, remove it from M and return its associated value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else, return null </a:t>
            </a:r>
          </a:p>
        </p:txBody>
      </p:sp>
      <p:pic>
        <p:nvPicPr>
          <p:cNvPr id="5126" name="Picture 6" descr="BS00039A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91400" y="304800"/>
            <a:ext cx="1466850" cy="1466850"/>
          </a:xfrm>
          <a:noFill/>
        </p:spPr>
      </p:pic>
      <p:sp>
        <p:nvSpPr>
          <p:cNvPr id="512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51F7813-AF9C-474E-9055-C770D2B7DC0B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Map ADT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4438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8006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chemeClr val="tx2"/>
                </a:solidFill>
                <a:ea typeface="+mn-ea"/>
              </a:rPr>
              <a:t>size</a:t>
            </a:r>
            <a:r>
              <a:rPr lang="en-US" dirty="0" smtClean="0">
                <a:ea typeface="+mn-ea"/>
              </a:rPr>
              <a:t>(), </a:t>
            </a:r>
            <a:r>
              <a:rPr lang="en-US" dirty="0" err="1" smtClean="0">
                <a:solidFill>
                  <a:schemeClr val="tx2"/>
                </a:solidFill>
                <a:ea typeface="+mn-ea"/>
              </a:rPr>
              <a:t>isEmpty</a:t>
            </a:r>
            <a:r>
              <a:rPr lang="en-US" dirty="0" smtClean="0">
                <a:ea typeface="+mn-ea"/>
              </a:rPr>
              <a:t>()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err="1" smtClean="0">
                <a:solidFill>
                  <a:schemeClr val="tx2"/>
                </a:solidFill>
                <a:ea typeface="+mn-ea"/>
              </a:rPr>
              <a:t>entrySet</a:t>
            </a:r>
            <a:r>
              <a:rPr lang="en-US" dirty="0" smtClean="0">
                <a:ea typeface="+mn-ea"/>
              </a:rPr>
              <a:t>()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return an iterable collection of the entries in M</a:t>
            </a:r>
            <a:endParaRPr lang="en-US" dirty="0" smtClean="0">
              <a:solidFill>
                <a:schemeClr val="tx2"/>
              </a:solidFill>
              <a:ea typeface="+mn-ea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err="1" smtClean="0">
                <a:solidFill>
                  <a:schemeClr val="tx2"/>
                </a:solidFill>
                <a:ea typeface="+mn-ea"/>
              </a:rPr>
              <a:t>keySet</a:t>
            </a:r>
            <a:r>
              <a:rPr lang="en-US" dirty="0" smtClean="0">
                <a:ea typeface="+mn-ea"/>
              </a:rPr>
              <a:t>()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return an iterable collection of the keys in M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chemeClr val="tx2"/>
                </a:solidFill>
                <a:ea typeface="+mn-ea"/>
              </a:rPr>
              <a:t>values</a:t>
            </a:r>
            <a:r>
              <a:rPr lang="en-US" dirty="0" smtClean="0">
                <a:ea typeface="+mn-ea"/>
              </a:rPr>
              <a:t>()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en-US" dirty="0" smtClean="0">
                <a:ea typeface="+mn-ea"/>
              </a:rPr>
              <a:t>return an iterator of the values in M</a:t>
            </a:r>
          </a:p>
        </p:txBody>
      </p:sp>
      <p:pic>
        <p:nvPicPr>
          <p:cNvPr id="5126" name="Picture 6" descr="BS00039A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91400" y="304800"/>
            <a:ext cx="1466850" cy="1466850"/>
          </a:xfrm>
          <a:noFill/>
        </p:spPr>
      </p:pic>
      <p:sp>
        <p:nvSpPr>
          <p:cNvPr id="512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75328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01A45DF-A49E-C343-839F-4DB7D4BF747F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</a:t>
            </a:r>
          </a:p>
        </p:txBody>
      </p:sp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848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b="1" i="1" dirty="0">
                <a:solidFill>
                  <a:schemeClr val="tx2"/>
                </a:solidFill>
                <a:latin typeface="Tahoma" charset="0"/>
              </a:rPr>
              <a:t>Operation	Output		Map</a:t>
            </a:r>
            <a:endParaRPr lang="en-US" sz="2000" b="1" i="1" dirty="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 err="1">
                <a:latin typeface="Tahoma" charset="0"/>
              </a:rPr>
              <a:t>isEmpty</a:t>
            </a:r>
            <a:r>
              <a:rPr lang="en-US" sz="2000" dirty="0">
                <a:latin typeface="Tahoma" charset="0"/>
              </a:rPr>
              <a:t>()	</a:t>
            </a:r>
            <a:r>
              <a:rPr lang="en-US" sz="2000" b="1" dirty="0">
                <a:latin typeface="Tahoma" charset="0"/>
              </a:rPr>
              <a:t>true	</a:t>
            </a:r>
            <a:r>
              <a:rPr lang="en-US" sz="2000" i="1" dirty="0">
                <a:latin typeface="Tahoma" charset="0"/>
              </a:rPr>
              <a:t>	</a:t>
            </a:r>
            <a:r>
              <a:rPr lang="en-US" sz="2000" dirty="0">
                <a:latin typeface="Tahoma" charset="0"/>
                <a:cs typeface="Tahoma" charset="0"/>
              </a:rPr>
              <a:t>Ø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put(5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	</a:t>
            </a:r>
            <a:r>
              <a:rPr lang="en-US" sz="2000" b="1" dirty="0">
                <a:latin typeface="Tahoma" charset="0"/>
              </a:rPr>
              <a:t>null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put(7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	</a:t>
            </a:r>
            <a:r>
              <a:rPr lang="en-US" sz="2000" b="1" dirty="0">
                <a:latin typeface="Tahoma" charset="0"/>
              </a:rPr>
              <a:t>null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put(2</a:t>
            </a:r>
            <a:r>
              <a:rPr lang="en-US" sz="2000" i="1" dirty="0">
                <a:latin typeface="Tahoma" charset="0"/>
              </a:rPr>
              <a:t>,C</a:t>
            </a:r>
            <a:r>
              <a:rPr lang="en-US" sz="2000" dirty="0">
                <a:latin typeface="Tahoma" charset="0"/>
              </a:rPr>
              <a:t>)	</a:t>
            </a:r>
            <a:r>
              <a:rPr lang="en-US" sz="2000" b="1" dirty="0">
                <a:latin typeface="Tahoma" charset="0"/>
              </a:rPr>
              <a:t>null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,C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put(8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	</a:t>
            </a:r>
            <a:r>
              <a:rPr lang="en-US" sz="2000" b="1" dirty="0">
                <a:latin typeface="Tahoma" charset="0"/>
              </a:rPr>
              <a:t>null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,C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solidFill>
                  <a:srgbClr val="00B050"/>
                </a:solidFill>
                <a:latin typeface="Tahoma" charset="0"/>
              </a:rPr>
              <a:t>put(2</a:t>
            </a:r>
            <a:r>
              <a:rPr lang="en-US" sz="2000" i="1" dirty="0">
                <a:solidFill>
                  <a:srgbClr val="00B050"/>
                </a:solidFill>
                <a:latin typeface="Tahoma" charset="0"/>
              </a:rPr>
              <a:t>,E</a:t>
            </a:r>
            <a:r>
              <a:rPr lang="en-US" sz="2000" dirty="0">
                <a:solidFill>
                  <a:srgbClr val="00B050"/>
                </a:solidFill>
                <a:latin typeface="Tahoma" charset="0"/>
              </a:rPr>
              <a:t>)	</a:t>
            </a:r>
            <a:r>
              <a:rPr lang="en-US" sz="2000" i="1" dirty="0">
                <a:solidFill>
                  <a:srgbClr val="00B050"/>
                </a:solidFill>
                <a:latin typeface="Tahoma" charset="0"/>
              </a:rPr>
              <a:t>C</a:t>
            </a:r>
            <a:r>
              <a:rPr lang="en-US" sz="2000" i="1" dirty="0">
                <a:latin typeface="Tahoma" charset="0"/>
              </a:rPr>
              <a:t>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</a:t>
            </a:r>
            <a:r>
              <a:rPr lang="en-US" sz="2000" dirty="0">
                <a:solidFill>
                  <a:srgbClr val="00B050"/>
                </a:solidFill>
                <a:latin typeface="Tahoma" charset="0"/>
              </a:rPr>
              <a:t>2</a:t>
            </a:r>
            <a:r>
              <a:rPr lang="en-US" sz="2000" i="1" dirty="0">
                <a:solidFill>
                  <a:srgbClr val="00B050"/>
                </a:solidFill>
                <a:latin typeface="Tahoma" charset="0"/>
              </a:rPr>
              <a:t>,E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get(7)		</a:t>
            </a:r>
            <a:r>
              <a:rPr lang="en-US" sz="2000" i="1" dirty="0">
                <a:latin typeface="Tahoma" charset="0"/>
              </a:rPr>
              <a:t>B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,E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get(4)		</a:t>
            </a:r>
            <a:r>
              <a:rPr lang="en-US" sz="2000" b="1" dirty="0">
                <a:latin typeface="Tahoma" charset="0"/>
              </a:rPr>
              <a:t>null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,E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get(2)		</a:t>
            </a:r>
            <a:r>
              <a:rPr lang="en-US" sz="2000" i="1" dirty="0">
                <a:latin typeface="Tahoma" charset="0"/>
              </a:rPr>
              <a:t>E		</a:t>
            </a:r>
            <a:r>
              <a:rPr lang="en-US" sz="2000" dirty="0">
                <a:latin typeface="Tahoma" charset="0"/>
              </a:rPr>
              <a:t>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,E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size()		4		(5</a:t>
            </a:r>
            <a:r>
              <a:rPr lang="en-US" sz="2000" i="1" dirty="0">
                <a:latin typeface="Tahoma" charset="0"/>
              </a:rPr>
              <a:t>,A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,E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remove(5)	</a:t>
            </a:r>
            <a:r>
              <a:rPr lang="en-US" sz="2000" i="1" dirty="0">
                <a:latin typeface="Tahoma" charset="0"/>
              </a:rPr>
              <a:t>A		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(2</a:t>
            </a:r>
            <a:r>
              <a:rPr lang="en-US" sz="2000" i="1" dirty="0">
                <a:latin typeface="Tahoma" charset="0"/>
              </a:rPr>
              <a:t>,E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remove(2)	</a:t>
            </a:r>
            <a:r>
              <a:rPr lang="en-US" sz="2000" i="1" dirty="0">
                <a:latin typeface="Tahoma" charset="0"/>
              </a:rPr>
              <a:t>E		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get(2)		</a:t>
            </a:r>
            <a:r>
              <a:rPr lang="en-US" sz="2000" b="1" dirty="0">
                <a:latin typeface="Tahoma" charset="0"/>
              </a:rPr>
              <a:t>null		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dirty="0" err="1">
                <a:latin typeface="Tahoma" charset="0"/>
              </a:rPr>
              <a:t>isEmpty</a:t>
            </a:r>
            <a:r>
              <a:rPr lang="en-US" sz="2000" dirty="0">
                <a:latin typeface="Tahoma" charset="0"/>
              </a:rPr>
              <a:t>()	</a:t>
            </a:r>
            <a:r>
              <a:rPr lang="en-US" sz="2000" b="1" dirty="0">
                <a:latin typeface="Tahoma" charset="0"/>
              </a:rPr>
              <a:t>false		</a:t>
            </a:r>
            <a:r>
              <a:rPr lang="en-US" sz="2000" dirty="0">
                <a:latin typeface="Tahoma" charset="0"/>
              </a:rPr>
              <a:t>(7</a:t>
            </a:r>
            <a:r>
              <a:rPr lang="en-US" sz="2000" i="1" dirty="0">
                <a:latin typeface="Tahoma" charset="0"/>
              </a:rPr>
              <a:t>,B</a:t>
            </a:r>
            <a:r>
              <a:rPr lang="en-US" sz="2000" dirty="0">
                <a:latin typeface="Tahoma" charset="0"/>
              </a:rPr>
              <a:t>)</a:t>
            </a:r>
            <a:r>
              <a:rPr lang="en-US" sz="2000" i="1" dirty="0">
                <a:latin typeface="Tahoma" charset="0"/>
              </a:rPr>
              <a:t>,</a:t>
            </a:r>
            <a:r>
              <a:rPr lang="en-US" sz="2000" dirty="0">
                <a:latin typeface="Tahoma" charset="0"/>
              </a:rPr>
              <a:t>(8</a:t>
            </a:r>
            <a:r>
              <a:rPr lang="en-US" sz="2000" i="1" dirty="0">
                <a:latin typeface="Tahoma" charset="0"/>
              </a:rPr>
              <a:t>,D</a:t>
            </a:r>
            <a:r>
              <a:rPr lang="en-US" sz="2000" dirty="0">
                <a:latin typeface="Tahoma" charset="0"/>
              </a:rPr>
              <a:t>)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dirty="0"/>
              <a:t>Maps</a:t>
            </a:r>
          </a:p>
        </p:txBody>
      </p:sp>
      <p:sp>
        <p:nvSpPr>
          <p:cNvPr id="717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2AE36F8-7630-DA41-B5E9-B49F1849ECED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 Simple List-Based Map</a:t>
            </a:r>
          </a:p>
        </p:txBody>
      </p:sp>
      <p:sp>
        <p:nvSpPr>
          <p:cNvPr id="717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752600"/>
            <a:ext cx="7696200" cy="21336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We can </a:t>
            </a:r>
            <a:r>
              <a:rPr lang="en-US" dirty="0" smtClean="0">
                <a:latin typeface="Tahoma" charset="0"/>
              </a:rPr>
              <a:t>implement </a:t>
            </a:r>
            <a:r>
              <a:rPr lang="en-US" dirty="0">
                <a:latin typeface="Tahoma" charset="0"/>
              </a:rPr>
              <a:t>a map using an unsorted list </a:t>
            </a:r>
          </a:p>
          <a:p>
            <a:pPr lvl="1" eaLnBrk="1" hangingPunct="1"/>
            <a:r>
              <a:rPr lang="en-US" dirty="0">
                <a:latin typeface="Tahoma" charset="0"/>
              </a:rPr>
              <a:t>We store the items of the map in a list S (based on a </a:t>
            </a:r>
            <a:r>
              <a:rPr lang="en-US" dirty="0" err="1" smtClean="0">
                <a:latin typeface="Tahoma" charset="0"/>
              </a:rPr>
              <a:t>doublylinked</a:t>
            </a:r>
            <a:r>
              <a:rPr lang="en-US" dirty="0" smtClean="0">
                <a:latin typeface="Tahoma" charset="0"/>
              </a:rPr>
              <a:t> </a:t>
            </a:r>
            <a:r>
              <a:rPr lang="en-US" dirty="0">
                <a:latin typeface="Tahoma" charset="0"/>
              </a:rPr>
              <a:t>list), in arbitrary order</a:t>
            </a:r>
          </a:p>
        </p:txBody>
      </p:sp>
      <p:grpSp>
        <p:nvGrpSpPr>
          <p:cNvPr id="7174" name="Group 59"/>
          <p:cNvGrpSpPr>
            <a:grpSpLocks/>
          </p:cNvGrpSpPr>
          <p:nvPr/>
        </p:nvGrpSpPr>
        <p:grpSpPr bwMode="auto">
          <a:xfrm>
            <a:off x="781050" y="3886200"/>
            <a:ext cx="7905750" cy="1997075"/>
            <a:chOff x="625475" y="4191000"/>
            <a:chExt cx="7905750" cy="1997075"/>
          </a:xfrm>
        </p:grpSpPr>
        <p:grpSp>
          <p:nvGrpSpPr>
            <p:cNvPr id="7176" name="Group 67"/>
            <p:cNvGrpSpPr>
              <a:grpSpLocks/>
            </p:cNvGrpSpPr>
            <p:nvPr/>
          </p:nvGrpSpPr>
          <p:grpSpPr bwMode="auto">
            <a:xfrm>
              <a:off x="2209800" y="5410200"/>
              <a:ext cx="609600" cy="304800"/>
              <a:chOff x="4992" y="3456"/>
              <a:chExt cx="384" cy="192"/>
            </a:xfrm>
          </p:grpSpPr>
          <p:sp>
            <p:nvSpPr>
              <p:cNvPr id="7228" name="AutoShape 68"/>
              <p:cNvSpPr>
                <a:spLocks noChangeArrowheads="1"/>
              </p:cNvSpPr>
              <p:nvPr/>
            </p:nvSpPr>
            <p:spPr bwMode="auto">
              <a:xfrm>
                <a:off x="4992" y="3456"/>
                <a:ext cx="384" cy="192"/>
              </a:xfrm>
              <a:prstGeom prst="roundRect">
                <a:avLst>
                  <a:gd name="adj" fmla="val 16667"/>
                </a:avLst>
              </a:prstGeom>
              <a:solidFill>
                <a:srgbClr val="F8F0D0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9" name="Line 69"/>
              <p:cNvSpPr>
                <a:spLocks noChangeShapeType="1"/>
              </p:cNvSpPr>
              <p:nvPr/>
            </p:nvSpPr>
            <p:spPr bwMode="auto">
              <a:xfrm>
                <a:off x="5184" y="3456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7" name="Group 70"/>
            <p:cNvGrpSpPr>
              <a:grpSpLocks/>
            </p:cNvGrpSpPr>
            <p:nvPr/>
          </p:nvGrpSpPr>
          <p:grpSpPr bwMode="auto">
            <a:xfrm>
              <a:off x="3810000" y="5410200"/>
              <a:ext cx="609600" cy="304800"/>
              <a:chOff x="4992" y="3456"/>
              <a:chExt cx="384" cy="192"/>
            </a:xfrm>
          </p:grpSpPr>
          <p:sp>
            <p:nvSpPr>
              <p:cNvPr id="7226" name="AutoShape 71"/>
              <p:cNvSpPr>
                <a:spLocks noChangeArrowheads="1"/>
              </p:cNvSpPr>
              <p:nvPr/>
            </p:nvSpPr>
            <p:spPr bwMode="auto">
              <a:xfrm>
                <a:off x="4992" y="3456"/>
                <a:ext cx="384" cy="192"/>
              </a:xfrm>
              <a:prstGeom prst="roundRect">
                <a:avLst>
                  <a:gd name="adj" fmla="val 16667"/>
                </a:avLst>
              </a:prstGeom>
              <a:solidFill>
                <a:srgbClr val="F8F0D0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7" name="Line 72"/>
              <p:cNvSpPr>
                <a:spLocks noChangeShapeType="1"/>
              </p:cNvSpPr>
              <p:nvPr/>
            </p:nvSpPr>
            <p:spPr bwMode="auto">
              <a:xfrm>
                <a:off x="5184" y="3456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8" name="Group 73"/>
            <p:cNvGrpSpPr>
              <a:grpSpLocks/>
            </p:cNvGrpSpPr>
            <p:nvPr/>
          </p:nvGrpSpPr>
          <p:grpSpPr bwMode="auto">
            <a:xfrm>
              <a:off x="5257800" y="5410200"/>
              <a:ext cx="609600" cy="304800"/>
              <a:chOff x="4992" y="3456"/>
              <a:chExt cx="384" cy="192"/>
            </a:xfrm>
          </p:grpSpPr>
          <p:sp>
            <p:nvSpPr>
              <p:cNvPr id="7224" name="AutoShape 74"/>
              <p:cNvSpPr>
                <a:spLocks noChangeArrowheads="1"/>
              </p:cNvSpPr>
              <p:nvPr/>
            </p:nvSpPr>
            <p:spPr bwMode="auto">
              <a:xfrm>
                <a:off x="4992" y="3456"/>
                <a:ext cx="384" cy="192"/>
              </a:xfrm>
              <a:prstGeom prst="roundRect">
                <a:avLst>
                  <a:gd name="adj" fmla="val 16667"/>
                </a:avLst>
              </a:prstGeom>
              <a:solidFill>
                <a:srgbClr val="F8F0D0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5" name="Line 75"/>
              <p:cNvSpPr>
                <a:spLocks noChangeShapeType="1"/>
              </p:cNvSpPr>
              <p:nvPr/>
            </p:nvSpPr>
            <p:spPr bwMode="auto">
              <a:xfrm>
                <a:off x="5184" y="3456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9" name="Rectangle 4"/>
            <p:cNvSpPr>
              <a:spLocks noChangeArrowheads="1"/>
            </p:cNvSpPr>
            <p:nvPr/>
          </p:nvSpPr>
          <p:spPr bwMode="auto">
            <a:xfrm>
              <a:off x="19050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Rectangle 5"/>
            <p:cNvSpPr>
              <a:spLocks noChangeArrowheads="1"/>
            </p:cNvSpPr>
            <p:nvPr/>
          </p:nvSpPr>
          <p:spPr bwMode="auto">
            <a:xfrm>
              <a:off x="22098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Rectangle 6"/>
            <p:cNvSpPr>
              <a:spLocks noChangeArrowheads="1"/>
            </p:cNvSpPr>
            <p:nvPr/>
          </p:nvSpPr>
          <p:spPr bwMode="auto">
            <a:xfrm>
              <a:off x="25146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Freeform 7"/>
            <p:cNvSpPr>
              <a:spLocks/>
            </p:cNvSpPr>
            <p:nvPr/>
          </p:nvSpPr>
          <p:spPr bwMode="auto">
            <a:xfrm>
              <a:off x="2667000" y="4662488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83" name="Rectangle 8"/>
            <p:cNvSpPr>
              <a:spLocks noChangeArrowheads="1"/>
            </p:cNvSpPr>
            <p:nvPr/>
          </p:nvSpPr>
          <p:spPr bwMode="auto">
            <a:xfrm>
              <a:off x="34290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Rectangle 9"/>
            <p:cNvSpPr>
              <a:spLocks noChangeArrowheads="1"/>
            </p:cNvSpPr>
            <p:nvPr/>
          </p:nvSpPr>
          <p:spPr bwMode="auto">
            <a:xfrm>
              <a:off x="37338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Rectangle 10"/>
            <p:cNvSpPr>
              <a:spLocks noChangeArrowheads="1"/>
            </p:cNvSpPr>
            <p:nvPr/>
          </p:nvSpPr>
          <p:spPr bwMode="auto">
            <a:xfrm>
              <a:off x="40386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Freeform 11"/>
            <p:cNvSpPr>
              <a:spLocks/>
            </p:cNvSpPr>
            <p:nvPr/>
          </p:nvSpPr>
          <p:spPr bwMode="auto">
            <a:xfrm>
              <a:off x="4191000" y="4662488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87" name="Rectangle 12"/>
            <p:cNvSpPr>
              <a:spLocks noChangeArrowheads="1"/>
            </p:cNvSpPr>
            <p:nvPr/>
          </p:nvSpPr>
          <p:spPr bwMode="auto">
            <a:xfrm>
              <a:off x="49530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Rectangle 13"/>
            <p:cNvSpPr>
              <a:spLocks noChangeArrowheads="1"/>
            </p:cNvSpPr>
            <p:nvPr/>
          </p:nvSpPr>
          <p:spPr bwMode="auto">
            <a:xfrm>
              <a:off x="52578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Rectangle 14"/>
            <p:cNvSpPr>
              <a:spLocks noChangeArrowheads="1"/>
            </p:cNvSpPr>
            <p:nvPr/>
          </p:nvSpPr>
          <p:spPr bwMode="auto">
            <a:xfrm>
              <a:off x="55626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Freeform 15"/>
            <p:cNvSpPr>
              <a:spLocks/>
            </p:cNvSpPr>
            <p:nvPr/>
          </p:nvSpPr>
          <p:spPr bwMode="auto">
            <a:xfrm>
              <a:off x="5715000" y="4662488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1" name="Rectangle 16"/>
            <p:cNvSpPr>
              <a:spLocks noChangeArrowheads="1"/>
            </p:cNvSpPr>
            <p:nvPr/>
          </p:nvSpPr>
          <p:spPr bwMode="auto">
            <a:xfrm>
              <a:off x="64770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Rectangle 17"/>
            <p:cNvSpPr>
              <a:spLocks noChangeArrowheads="1"/>
            </p:cNvSpPr>
            <p:nvPr/>
          </p:nvSpPr>
          <p:spPr bwMode="auto">
            <a:xfrm>
              <a:off x="67818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Rectangle 18"/>
            <p:cNvSpPr>
              <a:spLocks noChangeArrowheads="1"/>
            </p:cNvSpPr>
            <p:nvPr/>
          </p:nvSpPr>
          <p:spPr bwMode="auto">
            <a:xfrm>
              <a:off x="70866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4" name="Freeform 19"/>
            <p:cNvSpPr>
              <a:spLocks/>
            </p:cNvSpPr>
            <p:nvPr/>
          </p:nvSpPr>
          <p:spPr bwMode="auto">
            <a:xfrm rot="10800000">
              <a:off x="2819400" y="4814888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5" name="Freeform 20"/>
            <p:cNvSpPr>
              <a:spLocks/>
            </p:cNvSpPr>
            <p:nvPr/>
          </p:nvSpPr>
          <p:spPr bwMode="auto">
            <a:xfrm rot="10800000">
              <a:off x="4343400" y="4814888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6" name="Freeform 21"/>
            <p:cNvSpPr>
              <a:spLocks/>
            </p:cNvSpPr>
            <p:nvPr/>
          </p:nvSpPr>
          <p:spPr bwMode="auto">
            <a:xfrm rot="10800000">
              <a:off x="5867400" y="4814888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7" name="Freeform 22"/>
            <p:cNvSpPr>
              <a:spLocks/>
            </p:cNvSpPr>
            <p:nvPr/>
          </p:nvSpPr>
          <p:spPr bwMode="auto">
            <a:xfrm>
              <a:off x="2289175" y="4800600"/>
              <a:ext cx="168275" cy="552450"/>
            </a:xfrm>
            <a:custGeom>
              <a:avLst/>
              <a:gdLst>
                <a:gd name="T0" fmla="*/ 46 w 106"/>
                <a:gd name="T1" fmla="*/ 0 h 348"/>
                <a:gd name="T2" fmla="*/ 10 w 106"/>
                <a:gd name="T3" fmla="*/ 186 h 348"/>
                <a:gd name="T4" fmla="*/ 106 w 106"/>
                <a:gd name="T5" fmla="*/ 348 h 348"/>
                <a:gd name="T6" fmla="*/ 0 60000 65536"/>
                <a:gd name="T7" fmla="*/ 0 60000 65536"/>
                <a:gd name="T8" fmla="*/ 0 60000 65536"/>
                <a:gd name="T9" fmla="*/ 0 w 106"/>
                <a:gd name="T10" fmla="*/ 0 h 348"/>
                <a:gd name="T11" fmla="*/ 106 w 106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348">
                  <a:moveTo>
                    <a:pt x="46" y="0"/>
                  </a:moveTo>
                  <a:cubicBezTo>
                    <a:pt x="40" y="31"/>
                    <a:pt x="0" y="128"/>
                    <a:pt x="10" y="186"/>
                  </a:cubicBezTo>
                  <a:cubicBezTo>
                    <a:pt x="20" y="244"/>
                    <a:pt x="86" y="314"/>
                    <a:pt x="106" y="348"/>
                  </a:cubicBezTo>
                </a:path>
              </a:pathLst>
            </a:custGeom>
            <a:noFill/>
            <a:ln w="19050" cmpd="sng">
              <a:solidFill>
                <a:schemeClr val="tx2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8" name="Freeform 23"/>
            <p:cNvSpPr>
              <a:spLocks/>
            </p:cNvSpPr>
            <p:nvPr/>
          </p:nvSpPr>
          <p:spPr bwMode="auto">
            <a:xfrm>
              <a:off x="3810000" y="4800600"/>
              <a:ext cx="168275" cy="552450"/>
            </a:xfrm>
            <a:custGeom>
              <a:avLst/>
              <a:gdLst>
                <a:gd name="T0" fmla="*/ 46 w 106"/>
                <a:gd name="T1" fmla="*/ 0 h 348"/>
                <a:gd name="T2" fmla="*/ 10 w 106"/>
                <a:gd name="T3" fmla="*/ 186 h 348"/>
                <a:gd name="T4" fmla="*/ 106 w 106"/>
                <a:gd name="T5" fmla="*/ 348 h 348"/>
                <a:gd name="T6" fmla="*/ 0 60000 65536"/>
                <a:gd name="T7" fmla="*/ 0 60000 65536"/>
                <a:gd name="T8" fmla="*/ 0 60000 65536"/>
                <a:gd name="T9" fmla="*/ 0 w 106"/>
                <a:gd name="T10" fmla="*/ 0 h 348"/>
                <a:gd name="T11" fmla="*/ 106 w 106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348">
                  <a:moveTo>
                    <a:pt x="46" y="0"/>
                  </a:moveTo>
                  <a:cubicBezTo>
                    <a:pt x="40" y="31"/>
                    <a:pt x="0" y="128"/>
                    <a:pt x="10" y="186"/>
                  </a:cubicBezTo>
                  <a:cubicBezTo>
                    <a:pt x="20" y="244"/>
                    <a:pt x="86" y="314"/>
                    <a:pt x="106" y="348"/>
                  </a:cubicBezTo>
                </a:path>
              </a:pathLst>
            </a:custGeom>
            <a:noFill/>
            <a:ln w="19050" cmpd="sng">
              <a:solidFill>
                <a:schemeClr val="tx2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9" name="Freeform 24"/>
            <p:cNvSpPr>
              <a:spLocks/>
            </p:cNvSpPr>
            <p:nvPr/>
          </p:nvSpPr>
          <p:spPr bwMode="auto">
            <a:xfrm>
              <a:off x="5330825" y="4800600"/>
              <a:ext cx="168275" cy="552450"/>
            </a:xfrm>
            <a:custGeom>
              <a:avLst/>
              <a:gdLst>
                <a:gd name="T0" fmla="*/ 46 w 106"/>
                <a:gd name="T1" fmla="*/ 0 h 348"/>
                <a:gd name="T2" fmla="*/ 10 w 106"/>
                <a:gd name="T3" fmla="*/ 186 h 348"/>
                <a:gd name="T4" fmla="*/ 106 w 106"/>
                <a:gd name="T5" fmla="*/ 348 h 348"/>
                <a:gd name="T6" fmla="*/ 0 60000 65536"/>
                <a:gd name="T7" fmla="*/ 0 60000 65536"/>
                <a:gd name="T8" fmla="*/ 0 60000 65536"/>
                <a:gd name="T9" fmla="*/ 0 w 106"/>
                <a:gd name="T10" fmla="*/ 0 h 348"/>
                <a:gd name="T11" fmla="*/ 106 w 106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348">
                  <a:moveTo>
                    <a:pt x="46" y="0"/>
                  </a:moveTo>
                  <a:cubicBezTo>
                    <a:pt x="40" y="31"/>
                    <a:pt x="0" y="128"/>
                    <a:pt x="10" y="186"/>
                  </a:cubicBezTo>
                  <a:cubicBezTo>
                    <a:pt x="20" y="244"/>
                    <a:pt x="86" y="314"/>
                    <a:pt x="106" y="348"/>
                  </a:cubicBezTo>
                </a:path>
              </a:pathLst>
            </a:custGeom>
            <a:noFill/>
            <a:ln w="19050" cmpd="sng">
              <a:solidFill>
                <a:schemeClr val="tx2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00" name="Freeform 25"/>
            <p:cNvSpPr>
              <a:spLocks/>
            </p:cNvSpPr>
            <p:nvPr/>
          </p:nvSpPr>
          <p:spPr bwMode="auto">
            <a:xfrm>
              <a:off x="6851650" y="4800600"/>
              <a:ext cx="168275" cy="552450"/>
            </a:xfrm>
            <a:custGeom>
              <a:avLst/>
              <a:gdLst>
                <a:gd name="T0" fmla="*/ 46 w 106"/>
                <a:gd name="T1" fmla="*/ 0 h 348"/>
                <a:gd name="T2" fmla="*/ 10 w 106"/>
                <a:gd name="T3" fmla="*/ 186 h 348"/>
                <a:gd name="T4" fmla="*/ 106 w 106"/>
                <a:gd name="T5" fmla="*/ 348 h 348"/>
                <a:gd name="T6" fmla="*/ 0 60000 65536"/>
                <a:gd name="T7" fmla="*/ 0 60000 65536"/>
                <a:gd name="T8" fmla="*/ 0 60000 65536"/>
                <a:gd name="T9" fmla="*/ 0 w 106"/>
                <a:gd name="T10" fmla="*/ 0 h 348"/>
                <a:gd name="T11" fmla="*/ 106 w 106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348">
                  <a:moveTo>
                    <a:pt x="46" y="0"/>
                  </a:moveTo>
                  <a:cubicBezTo>
                    <a:pt x="40" y="31"/>
                    <a:pt x="0" y="128"/>
                    <a:pt x="10" y="186"/>
                  </a:cubicBezTo>
                  <a:cubicBezTo>
                    <a:pt x="20" y="244"/>
                    <a:pt x="86" y="314"/>
                    <a:pt x="106" y="348"/>
                  </a:cubicBezTo>
                </a:path>
              </a:pathLst>
            </a:custGeom>
            <a:noFill/>
            <a:ln w="19050" cmpd="sng">
              <a:solidFill>
                <a:schemeClr val="tx2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01" name="Rectangle 26"/>
            <p:cNvSpPr>
              <a:spLocks noChangeArrowheads="1"/>
            </p:cNvSpPr>
            <p:nvPr/>
          </p:nvSpPr>
          <p:spPr bwMode="auto">
            <a:xfrm>
              <a:off x="80010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2" name="Rectangle 27"/>
            <p:cNvSpPr>
              <a:spLocks noChangeArrowheads="1"/>
            </p:cNvSpPr>
            <p:nvPr/>
          </p:nvSpPr>
          <p:spPr bwMode="auto">
            <a:xfrm>
              <a:off x="990600" y="4648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3" name="Freeform 28"/>
            <p:cNvSpPr>
              <a:spLocks/>
            </p:cNvSpPr>
            <p:nvPr/>
          </p:nvSpPr>
          <p:spPr bwMode="auto">
            <a:xfrm>
              <a:off x="7239000" y="4648200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04" name="Freeform 29"/>
            <p:cNvSpPr>
              <a:spLocks/>
            </p:cNvSpPr>
            <p:nvPr/>
          </p:nvSpPr>
          <p:spPr bwMode="auto">
            <a:xfrm rot="10800000">
              <a:off x="7391400" y="4800600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05" name="Freeform 30"/>
            <p:cNvSpPr>
              <a:spLocks/>
            </p:cNvSpPr>
            <p:nvPr/>
          </p:nvSpPr>
          <p:spPr bwMode="auto">
            <a:xfrm>
              <a:off x="1143000" y="4648200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06" name="Freeform 31"/>
            <p:cNvSpPr>
              <a:spLocks/>
            </p:cNvSpPr>
            <p:nvPr/>
          </p:nvSpPr>
          <p:spPr bwMode="auto">
            <a:xfrm rot="10800000">
              <a:off x="1295400" y="4800600"/>
              <a:ext cx="762000" cy="139700"/>
            </a:xfrm>
            <a:custGeom>
              <a:avLst/>
              <a:gdLst>
                <a:gd name="T0" fmla="*/ 0 w 480"/>
                <a:gd name="T1" fmla="*/ 87 h 88"/>
                <a:gd name="T2" fmla="*/ 237 w 480"/>
                <a:gd name="T3" fmla="*/ 0 h 88"/>
                <a:gd name="T4" fmla="*/ 480 w 480"/>
                <a:gd name="T5" fmla="*/ 88 h 88"/>
                <a:gd name="T6" fmla="*/ 0 60000 65536"/>
                <a:gd name="T7" fmla="*/ 0 60000 65536"/>
                <a:gd name="T8" fmla="*/ 0 60000 65536"/>
                <a:gd name="T9" fmla="*/ 0 w 480"/>
                <a:gd name="T10" fmla="*/ 0 h 88"/>
                <a:gd name="T11" fmla="*/ 480 w 48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88">
                  <a:moveTo>
                    <a:pt x="0" y="87"/>
                  </a:moveTo>
                  <a:cubicBezTo>
                    <a:pt x="39" y="73"/>
                    <a:pt x="157" y="0"/>
                    <a:pt x="237" y="0"/>
                  </a:cubicBezTo>
                  <a:cubicBezTo>
                    <a:pt x="317" y="0"/>
                    <a:pt x="430" y="70"/>
                    <a:pt x="480" y="8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07" name="Text Box 32"/>
            <p:cNvSpPr txBox="1">
              <a:spLocks noChangeArrowheads="1"/>
            </p:cNvSpPr>
            <p:nvPr/>
          </p:nvSpPr>
          <p:spPr bwMode="auto">
            <a:xfrm>
              <a:off x="7693025" y="4191000"/>
              <a:ext cx="838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/>
                <a:t>trailer</a:t>
              </a:r>
            </a:p>
          </p:txBody>
        </p:sp>
        <p:sp>
          <p:nvSpPr>
            <p:cNvPr id="7208" name="Text Box 33"/>
            <p:cNvSpPr txBox="1">
              <a:spLocks noChangeArrowheads="1"/>
            </p:cNvSpPr>
            <p:nvPr/>
          </p:nvSpPr>
          <p:spPr bwMode="auto">
            <a:xfrm>
              <a:off x="625475" y="4267200"/>
              <a:ext cx="9572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/>
                <a:t>header</a:t>
              </a:r>
            </a:p>
          </p:txBody>
        </p:sp>
        <p:sp>
          <p:nvSpPr>
            <p:cNvPr id="7209" name="AutoShape 34"/>
            <p:cNvSpPr>
              <a:spLocks noChangeArrowheads="1"/>
            </p:cNvSpPr>
            <p:nvPr/>
          </p:nvSpPr>
          <p:spPr bwMode="auto">
            <a:xfrm>
              <a:off x="1676400" y="4267200"/>
              <a:ext cx="5867400" cy="83820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Text Box 35"/>
            <p:cNvSpPr txBox="1">
              <a:spLocks noChangeArrowheads="1"/>
            </p:cNvSpPr>
            <p:nvPr/>
          </p:nvSpPr>
          <p:spPr bwMode="auto">
            <a:xfrm>
              <a:off x="5611813" y="4251325"/>
              <a:ext cx="193198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/>
                <a:t>nodes/positions</a:t>
              </a:r>
            </a:p>
          </p:txBody>
        </p:sp>
        <p:sp>
          <p:nvSpPr>
            <p:cNvPr id="7211" name="AutoShape 36"/>
            <p:cNvSpPr>
              <a:spLocks noChangeArrowheads="1"/>
            </p:cNvSpPr>
            <p:nvPr/>
          </p:nvSpPr>
          <p:spPr bwMode="auto">
            <a:xfrm>
              <a:off x="1905000" y="5257800"/>
              <a:ext cx="5638800" cy="91440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2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2" name="Text Box 37"/>
            <p:cNvSpPr txBox="1">
              <a:spLocks noChangeArrowheads="1"/>
            </p:cNvSpPr>
            <p:nvPr/>
          </p:nvSpPr>
          <p:spPr bwMode="auto">
            <a:xfrm>
              <a:off x="6477000" y="5791200"/>
              <a:ext cx="9413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chemeClr val="tx2"/>
                  </a:solidFill>
                </a:rPr>
                <a:t>entries</a:t>
              </a:r>
            </a:p>
          </p:txBody>
        </p:sp>
        <p:sp>
          <p:nvSpPr>
            <p:cNvPr id="7213" name="Text Box 42"/>
            <p:cNvSpPr txBox="1">
              <a:spLocks noChangeArrowheads="1"/>
            </p:cNvSpPr>
            <p:nvPr/>
          </p:nvSpPr>
          <p:spPr bwMode="auto">
            <a:xfrm>
              <a:off x="2179638" y="5349875"/>
              <a:ext cx="311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latin typeface="Times New Roman" charset="0"/>
                  <a:sym typeface="Symbol" charset="0"/>
                </a:rPr>
                <a:t>9</a:t>
              </a:r>
            </a:p>
          </p:txBody>
        </p:sp>
        <p:sp>
          <p:nvSpPr>
            <p:cNvPr id="7214" name="Text Box 43"/>
            <p:cNvSpPr txBox="1">
              <a:spLocks noChangeArrowheads="1"/>
            </p:cNvSpPr>
            <p:nvPr/>
          </p:nvSpPr>
          <p:spPr bwMode="auto">
            <a:xfrm>
              <a:off x="2468563" y="5348288"/>
              <a:ext cx="2968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latin typeface="Times New Roman" charset="0"/>
                  <a:sym typeface="Symbol" charset="0"/>
                </a:rPr>
                <a:t>c</a:t>
              </a:r>
            </a:p>
          </p:txBody>
        </p:sp>
        <p:sp>
          <p:nvSpPr>
            <p:cNvPr id="7215" name="Text Box 48"/>
            <p:cNvSpPr txBox="1">
              <a:spLocks noChangeArrowheads="1"/>
            </p:cNvSpPr>
            <p:nvPr/>
          </p:nvSpPr>
          <p:spPr bwMode="auto">
            <a:xfrm>
              <a:off x="3779838" y="5349875"/>
              <a:ext cx="311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latin typeface="Times New Roman" charset="0"/>
                  <a:sym typeface="Symbol" charset="0"/>
                </a:rPr>
                <a:t>6</a:t>
              </a:r>
            </a:p>
          </p:txBody>
        </p:sp>
        <p:sp>
          <p:nvSpPr>
            <p:cNvPr id="7216" name="Text Box 49"/>
            <p:cNvSpPr txBox="1">
              <a:spLocks noChangeArrowheads="1"/>
            </p:cNvSpPr>
            <p:nvPr/>
          </p:nvSpPr>
          <p:spPr bwMode="auto">
            <a:xfrm>
              <a:off x="4068763" y="5348288"/>
              <a:ext cx="2968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latin typeface="Times New Roman" charset="0"/>
                  <a:sym typeface="Symbol" charset="0"/>
                </a:rPr>
                <a:t>c</a:t>
              </a:r>
            </a:p>
          </p:txBody>
        </p:sp>
        <p:sp>
          <p:nvSpPr>
            <p:cNvPr id="7217" name="Text Box 54"/>
            <p:cNvSpPr txBox="1">
              <a:spLocks noChangeArrowheads="1"/>
            </p:cNvSpPr>
            <p:nvPr/>
          </p:nvSpPr>
          <p:spPr bwMode="auto">
            <a:xfrm>
              <a:off x="5227638" y="5335588"/>
              <a:ext cx="311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7218" name="Text Box 55"/>
            <p:cNvSpPr txBox="1">
              <a:spLocks noChangeArrowheads="1"/>
            </p:cNvSpPr>
            <p:nvPr/>
          </p:nvSpPr>
          <p:spPr bwMode="auto">
            <a:xfrm>
              <a:off x="5516563" y="5334000"/>
              <a:ext cx="2968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latin typeface="Times New Roman" charset="0"/>
                  <a:sym typeface="Symbol" charset="0"/>
                </a:rPr>
                <a:t>c</a:t>
              </a:r>
            </a:p>
          </p:txBody>
        </p:sp>
        <p:grpSp>
          <p:nvGrpSpPr>
            <p:cNvPr id="7219" name="Group 66"/>
            <p:cNvGrpSpPr>
              <a:grpSpLocks/>
            </p:cNvGrpSpPr>
            <p:nvPr/>
          </p:nvGrpSpPr>
          <p:grpSpPr bwMode="auto">
            <a:xfrm>
              <a:off x="6705600" y="5410200"/>
              <a:ext cx="609600" cy="304800"/>
              <a:chOff x="4992" y="3456"/>
              <a:chExt cx="384" cy="192"/>
            </a:xfrm>
          </p:grpSpPr>
          <p:sp>
            <p:nvSpPr>
              <p:cNvPr id="7222" name="AutoShape 57"/>
              <p:cNvSpPr>
                <a:spLocks noChangeArrowheads="1"/>
              </p:cNvSpPr>
              <p:nvPr/>
            </p:nvSpPr>
            <p:spPr bwMode="auto">
              <a:xfrm>
                <a:off x="4992" y="3456"/>
                <a:ext cx="384" cy="192"/>
              </a:xfrm>
              <a:prstGeom prst="roundRect">
                <a:avLst>
                  <a:gd name="adj" fmla="val 16667"/>
                </a:avLst>
              </a:prstGeom>
              <a:solidFill>
                <a:srgbClr val="F8F0D0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3" name="Line 59"/>
              <p:cNvSpPr>
                <a:spLocks noChangeShapeType="1"/>
              </p:cNvSpPr>
              <p:nvPr/>
            </p:nvSpPr>
            <p:spPr bwMode="auto">
              <a:xfrm>
                <a:off x="5184" y="3456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20" name="Text Box 60"/>
            <p:cNvSpPr txBox="1">
              <a:spLocks noChangeArrowheads="1"/>
            </p:cNvSpPr>
            <p:nvPr/>
          </p:nvSpPr>
          <p:spPr bwMode="auto">
            <a:xfrm>
              <a:off x="6751638" y="5335588"/>
              <a:ext cx="311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7221" name="Text Box 61"/>
            <p:cNvSpPr txBox="1">
              <a:spLocks noChangeArrowheads="1"/>
            </p:cNvSpPr>
            <p:nvPr/>
          </p:nvSpPr>
          <p:spPr bwMode="auto">
            <a:xfrm>
              <a:off x="7040563" y="5334000"/>
              <a:ext cx="2968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latin typeface="Times New Roman" charset="0"/>
                  <a:sym typeface="Symbol" charset="0"/>
                </a:rPr>
                <a:t>c</a:t>
              </a:r>
            </a:p>
          </p:txBody>
        </p:sp>
      </p:grpSp>
      <p:sp>
        <p:nvSpPr>
          <p:cNvPr id="7175" name="Date Placeholder 6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Maps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F43DA19-7F1A-A84E-A19F-B75F3D890BC5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get(k) Algorithm</a:t>
            </a:r>
          </a:p>
        </p:txBody>
      </p:sp>
      <p:sp>
        <p:nvSpPr>
          <p:cNvPr id="154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0010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Algorithm </a:t>
            </a:r>
            <a:r>
              <a:rPr lang="en-US" sz="2400" dirty="0" smtClean="0">
                <a:ea typeface="+mn-ea"/>
              </a:rPr>
              <a:t>get(k):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B = </a:t>
            </a:r>
            <a:r>
              <a:rPr lang="en-US" sz="2400" dirty="0" err="1" smtClean="0">
                <a:ea typeface="+mn-ea"/>
              </a:rPr>
              <a:t>S.positions</a:t>
            </a:r>
            <a:r>
              <a:rPr lang="en-US" sz="2400" dirty="0" smtClean="0">
                <a:ea typeface="+mn-ea"/>
              </a:rPr>
              <a:t>()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ea typeface="+mn-ea"/>
              </a:rPr>
              <a:t>{B is an iterator of the positions in S}</a:t>
            </a:r>
            <a:endParaRPr lang="en-US" sz="2400" b="1" dirty="0" smtClean="0">
              <a:solidFill>
                <a:schemeClr val="bg2">
                  <a:lumMod val="90000"/>
                </a:schemeClr>
              </a:solidFill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	while </a:t>
            </a:r>
            <a:r>
              <a:rPr lang="en-US" sz="2400" dirty="0" err="1" smtClean="0">
                <a:ea typeface="+mn-ea"/>
              </a:rPr>
              <a:t>B.hasNext</a:t>
            </a:r>
            <a:r>
              <a:rPr lang="en-US" sz="2400" dirty="0" smtClean="0">
                <a:ea typeface="+mn-ea"/>
              </a:rPr>
              <a:t>() </a:t>
            </a:r>
            <a:r>
              <a:rPr lang="en-US" sz="2400" b="1" dirty="0" smtClean="0">
                <a:ea typeface="+mn-ea"/>
              </a:rPr>
              <a:t>do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		p = </a:t>
            </a:r>
            <a:r>
              <a:rPr lang="en-US" sz="2400" dirty="0" err="1" smtClean="0">
                <a:ea typeface="+mn-ea"/>
              </a:rPr>
              <a:t>B.next</a:t>
            </a:r>
            <a:r>
              <a:rPr lang="en-US" sz="2400" dirty="0" smtClean="0">
                <a:ea typeface="+mn-ea"/>
              </a:rPr>
              <a:t>()	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ea typeface="+mn-ea"/>
              </a:rPr>
              <a:t> { the next position in B 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		if </a:t>
            </a:r>
            <a:r>
              <a:rPr lang="en-US" sz="2400" dirty="0" err="1" smtClean="0">
                <a:ea typeface="+mn-ea"/>
              </a:rPr>
              <a:t>p.element</a:t>
            </a:r>
            <a:r>
              <a:rPr lang="en-US" sz="2400" dirty="0" smtClean="0">
                <a:ea typeface="+mn-ea"/>
              </a:rPr>
              <a:t>().</a:t>
            </a:r>
            <a:r>
              <a:rPr lang="en-US" sz="2400" dirty="0" err="1" smtClean="0">
                <a:ea typeface="+mn-ea"/>
              </a:rPr>
              <a:t>getKey</a:t>
            </a:r>
            <a:r>
              <a:rPr lang="en-US" sz="2400" dirty="0" smtClean="0">
                <a:ea typeface="+mn-ea"/>
              </a:rPr>
              <a:t>() = k	</a:t>
            </a:r>
            <a:r>
              <a:rPr lang="en-US" sz="2400" b="1" dirty="0" smtClean="0">
                <a:ea typeface="+mn-ea"/>
              </a:rPr>
              <a:t>then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			return </a:t>
            </a:r>
            <a:r>
              <a:rPr lang="en-US" sz="2400" dirty="0" err="1" smtClean="0">
                <a:ea typeface="+mn-ea"/>
              </a:rPr>
              <a:t>p.element</a:t>
            </a:r>
            <a:r>
              <a:rPr lang="en-US" sz="2400" dirty="0" smtClean="0">
                <a:ea typeface="+mn-ea"/>
              </a:rPr>
              <a:t>().</a:t>
            </a:r>
            <a:r>
              <a:rPr lang="en-US" sz="2400" dirty="0" err="1" smtClean="0">
                <a:ea typeface="+mn-ea"/>
              </a:rPr>
              <a:t>getValue</a:t>
            </a:r>
            <a:r>
              <a:rPr lang="en-US" sz="2400" dirty="0" smtClean="0">
                <a:ea typeface="+mn-ea"/>
              </a:rPr>
              <a:t>()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ea typeface="+mn-ea"/>
              </a:rPr>
              <a:t>	return null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ea typeface="+mn-ea"/>
              </a:rPr>
              <a:t>{there is no entry with key equal to k}</a:t>
            </a:r>
          </a:p>
        </p:txBody>
      </p:sp>
      <p:sp>
        <p:nvSpPr>
          <p:cNvPr id="819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© 2014 Goodrich, Tamassia, Goldwasser</a:t>
            </a:r>
            <a:endParaRPr 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7784</TotalTime>
  <Words>496</Words>
  <Application>Microsoft Office PowerPoint</Application>
  <PresentationFormat>On-screen Show (4:3)</PresentationFormat>
  <Paragraphs>165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Blueprint</vt:lpstr>
      <vt:lpstr>Maps</vt:lpstr>
      <vt:lpstr>Logging In</vt:lpstr>
      <vt:lpstr>Logging In</vt:lpstr>
      <vt:lpstr>Maps</vt:lpstr>
      <vt:lpstr>The Map ADT</vt:lpstr>
      <vt:lpstr>The Map ADT</vt:lpstr>
      <vt:lpstr>Example</vt:lpstr>
      <vt:lpstr>A Simple List-Based Map</vt:lpstr>
      <vt:lpstr>The get(k) Algorithm</vt:lpstr>
      <vt:lpstr>The put(k,v) Algorithm</vt:lpstr>
      <vt:lpstr>The remove(k) Algorithm</vt:lpstr>
      <vt:lpstr>Worst-case Time Complexity</vt:lpstr>
      <vt:lpstr>Worst-case Time Complexity</vt:lpstr>
    </vt:vector>
  </TitlesOfParts>
  <Company>Brown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 Chan</cp:lastModifiedBy>
  <cp:revision>912</cp:revision>
  <cp:lastPrinted>2014-03-20T01:20:42Z</cp:lastPrinted>
  <dcterms:created xsi:type="dcterms:W3CDTF">2002-01-21T02:22:10Z</dcterms:created>
  <dcterms:modified xsi:type="dcterms:W3CDTF">2017-10-18T20:24:00Z</dcterms:modified>
</cp:coreProperties>
</file>