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402" r:id="rId3"/>
    <p:sldId id="401" r:id="rId4"/>
    <p:sldId id="415" r:id="rId5"/>
    <p:sldId id="404" r:id="rId6"/>
    <p:sldId id="417" r:id="rId7"/>
    <p:sldId id="407" r:id="rId8"/>
    <p:sldId id="431" r:id="rId9"/>
    <p:sldId id="418" r:id="rId10"/>
    <p:sldId id="396" r:id="rId11"/>
    <p:sldId id="419" r:id="rId12"/>
    <p:sldId id="412" r:id="rId13"/>
    <p:sldId id="420" r:id="rId14"/>
    <p:sldId id="395" r:id="rId15"/>
    <p:sldId id="421" r:id="rId16"/>
    <p:sldId id="413" r:id="rId17"/>
    <p:sldId id="397" r:id="rId18"/>
    <p:sldId id="414" r:id="rId19"/>
    <p:sldId id="430" r:id="rId20"/>
    <p:sldId id="416" r:id="rId21"/>
    <p:sldId id="385" r:id="rId22"/>
    <p:sldId id="405" r:id="rId23"/>
    <p:sldId id="429" r:id="rId24"/>
    <p:sldId id="423" r:id="rId25"/>
    <p:sldId id="424" r:id="rId26"/>
    <p:sldId id="425" r:id="rId27"/>
    <p:sldId id="426" r:id="rId28"/>
    <p:sldId id="428" r:id="rId29"/>
    <p:sldId id="427" r:id="rId30"/>
    <p:sldId id="406" r:id="rId31"/>
    <p:sldId id="432" r:id="rId32"/>
    <p:sldId id="433" r:id="rId33"/>
    <p:sldId id="434" r:id="rId34"/>
    <p:sldId id="422" r:id="rId35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5674F6"/>
    <a:srgbClr val="6289F8"/>
    <a:srgbClr val="8097F8"/>
    <a:srgbClr val="2C61F6"/>
    <a:srgbClr val="F8F0D0"/>
    <a:srgbClr val="F2E4A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500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4DCD56A7-3A8E-FC43-AE15-EDD8D889BEA2}" type="datetime1">
              <a:rPr lang="en-US" smtClean="0"/>
              <a:t>11/26/2025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A03BA62F-713D-6A44-8907-D7F853BB8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555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1801C92A-23A5-484A-8DA0-D93B5418462F}" type="datetime1">
              <a:rPr lang="en-US" smtClean="0"/>
              <a:t>11/26/2025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6" rIns="96654" bIns="48326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cs typeface="+mn-cs"/>
              </a:defRPr>
            </a:lvl1pPr>
          </a:lstStyle>
          <a:p>
            <a:pPr>
              <a:defRPr/>
            </a:pPr>
            <a:fld id="{6EC9EA70-43F0-7F47-A7B3-2F997E270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8207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AVL Trees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768A20C-2B1B-E24A-AFFC-1ECF1047759D}" type="datetime1">
              <a:rPr lang="en-US" sz="1300" smtClean="0"/>
              <a:t>11/26/2025</a:t>
            </a:fld>
            <a:endParaRPr lang="en-US" sz="13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54EA867-DC64-4A49-9CBD-D33E8A3A15ED}" type="slidenum">
              <a:rPr lang="en-US" sz="1300"/>
              <a:pPr eaLnBrk="1" hangingPunct="1"/>
              <a:t>1</a:t>
            </a:fld>
            <a:endParaRPr lang="en-US" sz="13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52400" y="6400800"/>
            <a:ext cx="3402013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39A10-9236-EC44-936E-A3E9CA300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5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8CE209-7A30-064E-8CCE-B36358E47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90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FEB5C7-5ACD-0C44-A77E-04919B4C1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16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4A31D6-F584-6F43-9695-9F9D196C1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6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004C62-1069-374F-938E-3B1BBC111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5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3B5187-0B77-D247-88C3-C7919D23C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4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A850EE-DA27-604E-81B1-1CF32300C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83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5943AE-2C7A-AF4B-B42D-7FBF66EB7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2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34EB19-0D75-6041-BC91-07F122360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68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C9957C-D2B1-9046-8B63-9BE84EEBC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3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9E5020-D678-FC45-9BEB-C57EE9873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7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A7C2EE-E1C2-B149-AA13-9591900DE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6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81B51804-18D7-254B-829A-CB9FDE1B3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52400" y="6400800"/>
            <a:ext cx="3402013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4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16386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5AB5969-33D7-1D41-88DC-9E64AAE1CC27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44196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AVL Trees</a:t>
            </a:r>
          </a:p>
        </p:txBody>
      </p:sp>
      <p:grpSp>
        <p:nvGrpSpPr>
          <p:cNvPr id="16388" name="Group 402"/>
          <p:cNvGrpSpPr>
            <a:grpSpLocks/>
          </p:cNvGrpSpPr>
          <p:nvPr/>
        </p:nvGrpSpPr>
        <p:grpSpPr bwMode="auto">
          <a:xfrm>
            <a:off x="4876800" y="3308350"/>
            <a:ext cx="2667000" cy="1873250"/>
            <a:chOff x="3072" y="2084"/>
            <a:chExt cx="1680" cy="1180"/>
          </a:xfrm>
        </p:grpSpPr>
        <p:sp>
          <p:nvSpPr>
            <p:cNvPr id="16389" name="Oval 383"/>
            <p:cNvSpPr>
              <a:spLocks noChangeArrowheads="1"/>
            </p:cNvSpPr>
            <p:nvPr/>
          </p:nvSpPr>
          <p:spPr bwMode="auto">
            <a:xfrm>
              <a:off x="3880" y="2084"/>
              <a:ext cx="201" cy="20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latin typeface="Times New Roman" charset="0"/>
                  <a:sym typeface="Symbol" charset="0"/>
                </a:rPr>
                <a:t>6</a:t>
              </a:r>
            </a:p>
          </p:txBody>
        </p:sp>
        <p:cxnSp>
          <p:nvCxnSpPr>
            <p:cNvPr id="16390" name="AutoShape 384"/>
            <p:cNvCxnSpPr>
              <a:cxnSpLocks noChangeShapeType="1"/>
              <a:stCxn id="16395" idx="0"/>
              <a:endCxn id="16389" idx="5"/>
            </p:cNvCxnSpPr>
            <p:nvPr/>
          </p:nvCxnSpPr>
          <p:spPr bwMode="auto">
            <a:xfrm flipH="1" flipV="1">
              <a:off x="4052" y="2268"/>
              <a:ext cx="443" cy="110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91" name="AutoShape 385"/>
            <p:cNvCxnSpPr>
              <a:cxnSpLocks noChangeShapeType="1"/>
              <a:stCxn id="16392" idx="7"/>
              <a:endCxn id="16389" idx="3"/>
            </p:cNvCxnSpPr>
            <p:nvPr/>
          </p:nvCxnSpPr>
          <p:spPr bwMode="auto">
            <a:xfrm flipV="1">
              <a:off x="3474" y="2268"/>
              <a:ext cx="435" cy="15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392" name="Oval 386"/>
            <p:cNvSpPr>
              <a:spLocks noChangeArrowheads="1"/>
            </p:cNvSpPr>
            <p:nvPr/>
          </p:nvSpPr>
          <p:spPr bwMode="auto">
            <a:xfrm>
              <a:off x="3302" y="2396"/>
              <a:ext cx="202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16393" name="Rectangle 387"/>
            <p:cNvSpPr>
              <a:spLocks noChangeAspect="1" noChangeArrowheads="1"/>
            </p:cNvSpPr>
            <p:nvPr/>
          </p:nvSpPr>
          <p:spPr bwMode="auto">
            <a:xfrm>
              <a:off x="3072" y="2759"/>
              <a:ext cx="145" cy="14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16394" name="AutoShape 388"/>
            <p:cNvCxnSpPr>
              <a:cxnSpLocks noChangeShapeType="1"/>
              <a:stCxn id="16393" idx="0"/>
              <a:endCxn id="16392" idx="3"/>
            </p:cNvCxnSpPr>
            <p:nvPr/>
          </p:nvCxnSpPr>
          <p:spPr bwMode="auto">
            <a:xfrm flipV="1">
              <a:off x="3145" y="2574"/>
              <a:ext cx="187" cy="1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395" name="Oval 389"/>
            <p:cNvSpPr>
              <a:spLocks noChangeArrowheads="1"/>
            </p:cNvSpPr>
            <p:nvPr/>
          </p:nvSpPr>
          <p:spPr bwMode="auto">
            <a:xfrm>
              <a:off x="4394" y="2384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8</a:t>
              </a:r>
            </a:p>
          </p:txBody>
        </p:sp>
        <p:sp>
          <p:nvSpPr>
            <p:cNvPr id="16396" name="Rectangle 390"/>
            <p:cNvSpPr>
              <a:spLocks noChangeAspect="1" noChangeArrowheads="1"/>
            </p:cNvSpPr>
            <p:nvPr/>
          </p:nvSpPr>
          <p:spPr bwMode="auto">
            <a:xfrm>
              <a:off x="4237" y="2747"/>
              <a:ext cx="145" cy="14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6397" name="Rectangle 391"/>
            <p:cNvSpPr>
              <a:spLocks noChangeAspect="1" noChangeArrowheads="1"/>
            </p:cNvSpPr>
            <p:nvPr/>
          </p:nvSpPr>
          <p:spPr bwMode="auto">
            <a:xfrm>
              <a:off x="4607" y="2747"/>
              <a:ext cx="145" cy="14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16398" name="AutoShape 392"/>
            <p:cNvCxnSpPr>
              <a:cxnSpLocks noChangeShapeType="1"/>
              <a:stCxn id="16397" idx="0"/>
              <a:endCxn id="16395" idx="5"/>
            </p:cNvCxnSpPr>
            <p:nvPr/>
          </p:nvCxnSpPr>
          <p:spPr bwMode="auto">
            <a:xfrm flipH="1" flipV="1">
              <a:off x="4566" y="2562"/>
              <a:ext cx="114" cy="1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99" name="AutoShape 393"/>
            <p:cNvCxnSpPr>
              <a:cxnSpLocks noChangeShapeType="1"/>
              <a:stCxn id="16396" idx="0"/>
              <a:endCxn id="16395" idx="3"/>
            </p:cNvCxnSpPr>
            <p:nvPr/>
          </p:nvCxnSpPr>
          <p:spPr bwMode="auto">
            <a:xfrm flipV="1">
              <a:off x="4310" y="2562"/>
              <a:ext cx="113" cy="1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00" name="Oval 394"/>
            <p:cNvSpPr>
              <a:spLocks noChangeArrowheads="1"/>
            </p:cNvSpPr>
            <p:nvPr/>
          </p:nvSpPr>
          <p:spPr bwMode="auto">
            <a:xfrm>
              <a:off x="3566" y="2756"/>
              <a:ext cx="201" cy="202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8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4</a:t>
              </a:r>
            </a:p>
          </p:txBody>
        </p:sp>
        <p:sp>
          <p:nvSpPr>
            <p:cNvPr id="16401" name="Rectangle 395"/>
            <p:cNvSpPr>
              <a:spLocks noChangeAspect="1" noChangeArrowheads="1"/>
            </p:cNvSpPr>
            <p:nvPr/>
          </p:nvSpPr>
          <p:spPr bwMode="auto">
            <a:xfrm>
              <a:off x="3409" y="3119"/>
              <a:ext cx="145" cy="14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6402" name="Rectangle 396"/>
            <p:cNvSpPr>
              <a:spLocks noChangeAspect="1" noChangeArrowheads="1"/>
            </p:cNvSpPr>
            <p:nvPr/>
          </p:nvSpPr>
          <p:spPr bwMode="auto">
            <a:xfrm>
              <a:off x="3816" y="3119"/>
              <a:ext cx="145" cy="14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cxnSp>
          <p:nvCxnSpPr>
            <p:cNvPr id="16403" name="AutoShape 397"/>
            <p:cNvCxnSpPr>
              <a:cxnSpLocks noChangeShapeType="1"/>
              <a:stCxn id="16402" idx="0"/>
              <a:endCxn id="16400" idx="5"/>
            </p:cNvCxnSpPr>
            <p:nvPr/>
          </p:nvCxnSpPr>
          <p:spPr bwMode="auto">
            <a:xfrm flipH="1" flipV="1">
              <a:off x="3738" y="2934"/>
              <a:ext cx="151" cy="1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04" name="AutoShape 398"/>
            <p:cNvCxnSpPr>
              <a:cxnSpLocks noChangeShapeType="1"/>
              <a:stCxn id="16401" idx="0"/>
              <a:endCxn id="16400" idx="3"/>
            </p:cNvCxnSpPr>
            <p:nvPr/>
          </p:nvCxnSpPr>
          <p:spPr bwMode="auto">
            <a:xfrm flipV="1">
              <a:off x="3482" y="2934"/>
              <a:ext cx="113" cy="1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05" name="AutoShape 399"/>
            <p:cNvCxnSpPr>
              <a:cxnSpLocks noChangeShapeType="1"/>
              <a:stCxn id="16400" idx="0"/>
              <a:endCxn id="16392" idx="5"/>
            </p:cNvCxnSpPr>
            <p:nvPr/>
          </p:nvCxnSpPr>
          <p:spPr bwMode="auto">
            <a:xfrm flipH="1" flipV="1">
              <a:off x="3474" y="2574"/>
              <a:ext cx="193" cy="176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06" name="Text Box 400"/>
            <p:cNvSpPr txBox="1">
              <a:spLocks noChangeArrowheads="1"/>
            </p:cNvSpPr>
            <p:nvPr/>
          </p:nvSpPr>
          <p:spPr bwMode="auto">
            <a:xfrm>
              <a:off x="3168" y="2180"/>
              <a:ext cx="1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chemeClr val="tx2"/>
                  </a:solidFill>
                  <a:latin typeface="Times New Roman" charset="0"/>
                </a:rPr>
                <a:t>v</a:t>
              </a:r>
            </a:p>
          </p:txBody>
        </p:sp>
        <p:sp>
          <p:nvSpPr>
            <p:cNvPr id="16407" name="Text Box 401"/>
            <p:cNvSpPr txBox="1">
              <a:spLocks noChangeArrowheads="1"/>
            </p:cNvSpPr>
            <p:nvPr/>
          </p:nvSpPr>
          <p:spPr bwMode="auto">
            <a:xfrm>
              <a:off x="3696" y="2516"/>
              <a:ext cx="1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chemeClr val="tx2"/>
                  </a:solidFill>
                  <a:latin typeface="Times New Roman" charset="0"/>
                </a:rPr>
                <a:t>z</a:t>
              </a:r>
            </a:p>
          </p:txBody>
        </p:sp>
      </p:grpSp>
      <p:sp>
        <p:nvSpPr>
          <p:cNvPr id="25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FA4FB60-16EF-9449-A10C-93B243E509A0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89530"/>
            <a:ext cx="8153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err="1">
                <a:latin typeface="Tahoma" charset="0"/>
              </a:rPr>
              <a:t>Trinode</a:t>
            </a:r>
            <a:r>
              <a:rPr lang="en-US" sz="3200" dirty="0">
                <a:latin typeface="Tahoma" charset="0"/>
              </a:rPr>
              <a:t> Restructuring:</a:t>
            </a:r>
            <a:br>
              <a:rPr lang="en-US" sz="3200" dirty="0">
                <a:latin typeface="Tahoma" charset="0"/>
              </a:rPr>
            </a:br>
            <a:r>
              <a:rPr lang="en-US" sz="3200" dirty="0">
                <a:latin typeface="Tahoma" charset="0"/>
              </a:rPr>
              <a:t>Case 1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8382000" cy="9144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2400" dirty="0">
                <a:latin typeface="Tahoma" charset="0"/>
              </a:rPr>
              <a:t>Single Rotation:</a:t>
            </a:r>
            <a:endParaRPr lang="en-US" sz="2800" dirty="0">
              <a:latin typeface="Tahoma" charset="0"/>
            </a:endParaRPr>
          </a:p>
        </p:txBody>
      </p:sp>
      <p:pic>
        <p:nvPicPr>
          <p:cNvPr id="2355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057400"/>
            <a:ext cx="6400800" cy="2209800"/>
          </a:xfrm>
        </p:spPr>
      </p:pic>
      <p:sp>
        <p:nvSpPr>
          <p:cNvPr id="2" name="TextBox 1"/>
          <p:cNvSpPr txBox="1"/>
          <p:nvPr/>
        </p:nvSpPr>
        <p:spPr>
          <a:xfrm>
            <a:off x="4495800" y="76200"/>
            <a:ext cx="44958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Keys: a &lt; b &lt;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Nodes: grandparent z is not balanced, y is parent, x is node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8940" y="4572000"/>
            <a:ext cx="53172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Not balanced at a, the smallest key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x has the largest key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Result: middle key b at the top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for Case 2</a:t>
            </a:r>
          </a:p>
        </p:txBody>
      </p:sp>
      <p:sp>
        <p:nvSpPr>
          <p:cNvPr id="24604" name="AutoShape 67"/>
          <p:cNvSpPr>
            <a:spLocks noChangeArrowheads="1"/>
          </p:cNvSpPr>
          <p:nvPr/>
        </p:nvSpPr>
        <p:spPr bwMode="auto">
          <a:xfrm rot="-1800000">
            <a:off x="4229100" y="4410896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3049841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2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3290638" y="6017604"/>
            <a:ext cx="2580760" cy="486652"/>
            <a:chOff x="3290638" y="6017604"/>
            <a:chExt cx="2580760" cy="486652"/>
          </a:xfrm>
        </p:grpSpPr>
        <p:sp>
          <p:nvSpPr>
            <p:cNvPr id="71" name="TextBox 70"/>
            <p:cNvSpPr txBox="1"/>
            <p:nvPr/>
          </p:nvSpPr>
          <p:spPr>
            <a:xfrm>
              <a:off x="3290638" y="6017604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009336" y="6032500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686300" y="60357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338880" y="6042591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666782" y="4301455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T0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405226" y="4301801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900514" y="2712948"/>
            <a:ext cx="2389709" cy="1475432"/>
            <a:chOff x="2900514" y="2712948"/>
            <a:chExt cx="2389709" cy="1475432"/>
          </a:xfrm>
        </p:grpSpPr>
        <p:sp>
          <p:nvSpPr>
            <p:cNvPr id="80" name="TextBox 79"/>
            <p:cNvSpPr txBox="1"/>
            <p:nvPr/>
          </p:nvSpPr>
          <p:spPr>
            <a:xfrm>
              <a:off x="4072405" y="3726715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757705" y="3175209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  <p:grpSp>
          <p:nvGrpSpPr>
            <p:cNvPr id="83" name="Group 42"/>
            <p:cNvGrpSpPr>
              <a:grpSpLocks/>
            </p:cNvGrpSpPr>
            <p:nvPr/>
          </p:nvGrpSpPr>
          <p:grpSpPr bwMode="auto">
            <a:xfrm>
              <a:off x="2900514" y="2712948"/>
              <a:ext cx="1758950" cy="1454150"/>
              <a:chOff x="3068" y="2055"/>
              <a:chExt cx="1108" cy="916"/>
            </a:xfrm>
          </p:grpSpPr>
          <p:sp>
            <p:nvSpPr>
              <p:cNvPr id="84" name="Oval 20"/>
              <p:cNvSpPr>
                <a:spLocks noChangeArrowheads="1"/>
              </p:cNvSpPr>
              <p:nvPr/>
            </p:nvSpPr>
            <p:spPr bwMode="auto">
              <a:xfrm flipH="1">
                <a:off x="3790" y="215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6</a:t>
                </a:r>
              </a:p>
            </p:txBody>
          </p:sp>
          <p:cxnSp>
            <p:nvCxnSpPr>
              <p:cNvPr id="85" name="AutoShape 21"/>
              <p:cNvCxnSpPr>
                <a:cxnSpLocks noChangeShapeType="1"/>
                <a:stCxn id="84" idx="5"/>
                <a:endCxn id="90" idx="0"/>
              </p:cNvCxnSpPr>
              <p:nvPr/>
            </p:nvCxnSpPr>
            <p:spPr bwMode="auto">
              <a:xfrm flipH="1">
                <a:off x="3576" y="2332"/>
                <a:ext cx="242" cy="4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6" name="AutoShape 22"/>
              <p:cNvCxnSpPr>
                <a:cxnSpLocks noChangeShapeType="1"/>
                <a:stCxn id="90" idx="3"/>
                <a:endCxn id="87" idx="0"/>
              </p:cNvCxnSpPr>
              <p:nvPr/>
            </p:nvCxnSpPr>
            <p:spPr bwMode="auto">
              <a:xfrm flipH="1">
                <a:off x="3311" y="2554"/>
                <a:ext cx="196" cy="8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7" name="Oval 23"/>
              <p:cNvSpPr>
                <a:spLocks noChangeArrowheads="1"/>
              </p:cNvSpPr>
              <p:nvPr/>
            </p:nvSpPr>
            <p:spPr bwMode="auto">
              <a:xfrm>
                <a:off x="3213" y="264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2</a:t>
                </a:r>
              </a:p>
            </p:txBody>
          </p:sp>
          <p:cxnSp>
            <p:nvCxnSpPr>
              <p:cNvPr id="88" name="AutoShape 24"/>
              <p:cNvCxnSpPr>
                <a:cxnSpLocks noChangeShapeType="1"/>
                <a:stCxn id="87" idx="5"/>
              </p:cNvCxnSpPr>
              <p:nvPr/>
            </p:nvCxnSpPr>
            <p:spPr bwMode="auto">
              <a:xfrm>
                <a:off x="3380" y="2816"/>
                <a:ext cx="89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9" name="AutoShape 25"/>
              <p:cNvCxnSpPr>
                <a:cxnSpLocks noChangeShapeType="1"/>
                <a:stCxn id="87" idx="3"/>
              </p:cNvCxnSpPr>
              <p:nvPr/>
            </p:nvCxnSpPr>
            <p:spPr bwMode="auto">
              <a:xfrm flipH="1">
                <a:off x="3147" y="2816"/>
                <a:ext cx="95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0" name="Oval 26"/>
              <p:cNvSpPr>
                <a:spLocks noChangeArrowheads="1"/>
              </p:cNvSpPr>
              <p:nvPr/>
            </p:nvSpPr>
            <p:spPr bwMode="auto">
              <a:xfrm>
                <a:off x="3478" y="2381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4</a:t>
                </a:r>
              </a:p>
            </p:txBody>
          </p:sp>
          <p:cxnSp>
            <p:nvCxnSpPr>
              <p:cNvPr id="91" name="AutoShape 27"/>
              <p:cNvCxnSpPr>
                <a:cxnSpLocks noChangeShapeType="1"/>
                <a:stCxn id="90" idx="5"/>
              </p:cNvCxnSpPr>
              <p:nvPr/>
            </p:nvCxnSpPr>
            <p:spPr bwMode="auto">
              <a:xfrm>
                <a:off x="3645" y="2554"/>
                <a:ext cx="145" cy="12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2" name="AutoShape 28"/>
              <p:cNvCxnSpPr>
                <a:cxnSpLocks noChangeShapeType="1"/>
                <a:stCxn id="84" idx="3"/>
              </p:cNvCxnSpPr>
              <p:nvPr/>
            </p:nvCxnSpPr>
            <p:spPr bwMode="auto">
              <a:xfrm>
                <a:off x="3957" y="2332"/>
                <a:ext cx="219" cy="7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3" name="Freeform 29"/>
              <p:cNvSpPr>
                <a:spLocks/>
              </p:cNvSpPr>
              <p:nvPr/>
            </p:nvSpPr>
            <p:spPr bwMode="auto">
              <a:xfrm>
                <a:off x="3068" y="2055"/>
                <a:ext cx="1071" cy="865"/>
              </a:xfrm>
              <a:custGeom>
                <a:avLst/>
                <a:gdLst>
                  <a:gd name="T0" fmla="*/ 808 w 1071"/>
                  <a:gd name="T1" fmla="*/ 9 h 865"/>
                  <a:gd name="T2" fmla="*/ 1042 w 1071"/>
                  <a:gd name="T3" fmla="*/ 231 h 865"/>
                  <a:gd name="T4" fmla="*/ 634 w 1071"/>
                  <a:gd name="T5" fmla="*/ 543 h 865"/>
                  <a:gd name="T6" fmla="*/ 436 w 1071"/>
                  <a:gd name="T7" fmla="*/ 813 h 865"/>
                  <a:gd name="T8" fmla="*/ 16 w 1071"/>
                  <a:gd name="T9" fmla="*/ 777 h 865"/>
                  <a:gd name="T10" fmla="*/ 340 w 1071"/>
                  <a:gd name="T11" fmla="*/ 285 h 865"/>
                  <a:gd name="T12" fmla="*/ 808 w 1071"/>
                  <a:gd name="T13" fmla="*/ 9 h 8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71"/>
                  <a:gd name="T22" fmla="*/ 0 h 865"/>
                  <a:gd name="T23" fmla="*/ 1071 w 1071"/>
                  <a:gd name="T24" fmla="*/ 865 h 8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71" h="865">
                    <a:moveTo>
                      <a:pt x="808" y="9"/>
                    </a:moveTo>
                    <a:cubicBezTo>
                      <a:pt x="925" y="0"/>
                      <a:pt x="1071" y="142"/>
                      <a:pt x="1042" y="231"/>
                    </a:cubicBezTo>
                    <a:cubicBezTo>
                      <a:pt x="1013" y="320"/>
                      <a:pt x="735" y="446"/>
                      <a:pt x="634" y="543"/>
                    </a:cubicBezTo>
                    <a:cubicBezTo>
                      <a:pt x="533" y="640"/>
                      <a:pt x="539" y="774"/>
                      <a:pt x="436" y="813"/>
                    </a:cubicBezTo>
                    <a:cubicBezTo>
                      <a:pt x="333" y="852"/>
                      <a:pt x="32" y="865"/>
                      <a:pt x="16" y="777"/>
                    </a:cubicBezTo>
                    <a:cubicBezTo>
                      <a:pt x="0" y="689"/>
                      <a:pt x="208" y="413"/>
                      <a:pt x="340" y="285"/>
                    </a:cubicBezTo>
                    <a:cubicBezTo>
                      <a:pt x="472" y="157"/>
                      <a:pt x="691" y="18"/>
                      <a:pt x="808" y="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5" name="Group 94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96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97" name="AutoShape 56"/>
            <p:cNvCxnSpPr>
              <a:cxnSpLocks noChangeShapeType="1"/>
              <a:stCxn id="96" idx="0"/>
              <a:endCxn id="102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AutoShape 57"/>
            <p:cNvCxnSpPr>
              <a:cxnSpLocks noChangeShapeType="1"/>
              <a:stCxn id="102" idx="3"/>
              <a:endCxn id="99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9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00" name="AutoShape 59"/>
            <p:cNvCxnSpPr>
              <a:cxnSpLocks noChangeShapeType="1"/>
              <a:stCxn id="99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AutoShape 60"/>
            <p:cNvCxnSpPr>
              <a:cxnSpLocks noChangeShapeType="1"/>
              <a:stCxn id="99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03" name="AutoShape 62"/>
            <p:cNvCxnSpPr>
              <a:cxnSpLocks noChangeShapeType="1"/>
              <a:endCxn id="96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AutoShape 63"/>
            <p:cNvCxnSpPr>
              <a:cxnSpLocks noChangeShapeType="1"/>
              <a:stCxn id="96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2362200" y="2712948"/>
            <a:ext cx="45583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79089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35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FA4FB60-16EF-9449-A10C-93B243E509A0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289530"/>
            <a:ext cx="81534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 err="1">
                <a:latin typeface="Tahoma" charset="0"/>
              </a:rPr>
              <a:t>Trinode</a:t>
            </a:r>
            <a:r>
              <a:rPr lang="en-US" sz="3200" dirty="0">
                <a:latin typeface="Tahoma" charset="0"/>
              </a:rPr>
              <a:t> Restructuring:</a:t>
            </a:r>
            <a:br>
              <a:rPr lang="en-US" sz="3200" dirty="0">
                <a:latin typeface="Tahoma" charset="0"/>
              </a:rPr>
            </a:br>
            <a:r>
              <a:rPr lang="en-US" sz="3200" dirty="0">
                <a:latin typeface="Tahoma" charset="0"/>
              </a:rPr>
              <a:t>Case 2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8382000" cy="9144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2400" dirty="0">
                <a:latin typeface="Tahoma" charset="0"/>
              </a:rPr>
              <a:t>Single Rotation: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dirty="0">
                <a:latin typeface="Tahoma" charset="0"/>
              </a:rPr>
              <a:t>Not balanced at c, the largest key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dirty="0">
                <a:latin typeface="Tahoma" charset="0"/>
              </a:rPr>
              <a:t>x has the smallest key a</a:t>
            </a:r>
          </a:p>
          <a:p>
            <a:pPr eaLnBrk="1" hangingPunct="1">
              <a:buClr>
                <a:schemeClr val="tx1"/>
              </a:buClr>
            </a:pPr>
            <a:endParaRPr lang="en-US" sz="2800" dirty="0">
              <a:latin typeface="Tahoma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sz="2800" dirty="0">
                <a:latin typeface="Tahoma" charset="0"/>
              </a:rPr>
              <a:t>Result: middle key b at the top</a:t>
            </a:r>
            <a:endParaRPr lang="en-US" sz="2400" dirty="0">
              <a:latin typeface="Tahom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5800" y="76200"/>
            <a:ext cx="44958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Keys: a &lt; b &lt;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Nodes: grandparent z is not balanced, y is parent, x is node </a:t>
            </a:r>
          </a:p>
        </p:txBody>
      </p:sp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225550" y="4394601"/>
            <a:ext cx="64135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3187700" y="4851400"/>
            <a:ext cx="25400" cy="38100"/>
          </a:xfrm>
          <a:custGeom>
            <a:avLst/>
            <a:gdLst>
              <a:gd name="T0" fmla="*/ 8 w 16"/>
              <a:gd name="T1" fmla="*/ 0 h 24"/>
              <a:gd name="T2" fmla="*/ 0 w 16"/>
              <a:gd name="T3" fmla="*/ 8 h 24"/>
              <a:gd name="T4" fmla="*/ 8 w 16"/>
              <a:gd name="T5" fmla="*/ 24 h 24"/>
              <a:gd name="T6" fmla="*/ 16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0" y="8"/>
                </a:lnTo>
                <a:lnTo>
                  <a:pt x="8" y="24"/>
                </a:lnTo>
                <a:lnTo>
                  <a:pt x="16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3746500" y="4508500"/>
            <a:ext cx="25400" cy="25400"/>
          </a:xfrm>
          <a:custGeom>
            <a:avLst/>
            <a:gdLst>
              <a:gd name="T0" fmla="*/ 0 w 16"/>
              <a:gd name="T1" fmla="*/ 0 h 16"/>
              <a:gd name="T2" fmla="*/ 8 w 16"/>
              <a:gd name="T3" fmla="*/ 0 h 16"/>
              <a:gd name="T4" fmla="*/ 16 w 16"/>
              <a:gd name="T5" fmla="*/ 16 h 16"/>
              <a:gd name="T6" fmla="*/ 8 w 16"/>
              <a:gd name="T7" fmla="*/ 16 h 16"/>
              <a:gd name="T8" fmla="*/ 0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0" y="0"/>
                </a:moveTo>
                <a:lnTo>
                  <a:pt x="8" y="0"/>
                </a:lnTo>
                <a:lnTo>
                  <a:pt x="16" y="16"/>
                </a:lnTo>
                <a:lnTo>
                  <a:pt x="8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3200400" y="4508500"/>
            <a:ext cx="558800" cy="368300"/>
          </a:xfrm>
          <a:custGeom>
            <a:avLst/>
            <a:gdLst>
              <a:gd name="T0" fmla="*/ 0 w 352"/>
              <a:gd name="T1" fmla="*/ 216 h 232"/>
              <a:gd name="T2" fmla="*/ 8 w 352"/>
              <a:gd name="T3" fmla="*/ 232 h 232"/>
              <a:gd name="T4" fmla="*/ 352 w 352"/>
              <a:gd name="T5" fmla="*/ 16 h 232"/>
              <a:gd name="T6" fmla="*/ 344 w 352"/>
              <a:gd name="T7" fmla="*/ 0 h 232"/>
              <a:gd name="T8" fmla="*/ 0 w 352"/>
              <a:gd name="T9" fmla="*/ 216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2" h="232">
                <a:moveTo>
                  <a:pt x="0" y="216"/>
                </a:moveTo>
                <a:lnTo>
                  <a:pt x="8" y="232"/>
                </a:lnTo>
                <a:lnTo>
                  <a:pt x="352" y="16"/>
                </a:lnTo>
                <a:lnTo>
                  <a:pt x="344" y="0"/>
                </a:lnTo>
                <a:lnTo>
                  <a:pt x="0" y="2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3378200" y="5105400"/>
            <a:ext cx="368300" cy="698500"/>
          </a:xfrm>
          <a:custGeom>
            <a:avLst/>
            <a:gdLst>
              <a:gd name="T0" fmla="*/ 120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20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20" y="0"/>
                </a:moveTo>
                <a:lnTo>
                  <a:pt x="232" y="440"/>
                </a:lnTo>
                <a:lnTo>
                  <a:pt x="0" y="440"/>
                </a:lnTo>
                <a:lnTo>
                  <a:pt x="1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3556000" y="5092700"/>
            <a:ext cx="215900" cy="711200"/>
          </a:xfrm>
          <a:custGeom>
            <a:avLst/>
            <a:gdLst>
              <a:gd name="T0" fmla="*/ 16 w 136"/>
              <a:gd name="T1" fmla="*/ 0 h 448"/>
              <a:gd name="T2" fmla="*/ 0 w 136"/>
              <a:gd name="T3" fmla="*/ 8 h 448"/>
              <a:gd name="T4" fmla="*/ 112 w 136"/>
              <a:gd name="T5" fmla="*/ 448 h 448"/>
              <a:gd name="T6" fmla="*/ 120 w 136"/>
              <a:gd name="T7" fmla="*/ 448 h 448"/>
              <a:gd name="T8" fmla="*/ 136 w 136"/>
              <a:gd name="T9" fmla="*/ 448 h 448"/>
              <a:gd name="T10" fmla="*/ 128 w 136"/>
              <a:gd name="T11" fmla="*/ 440 h 448"/>
              <a:gd name="T12" fmla="*/ 16 w 136"/>
              <a:gd name="T13" fmla="*/ 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" h="448">
                <a:moveTo>
                  <a:pt x="16" y="0"/>
                </a:moveTo>
                <a:lnTo>
                  <a:pt x="0" y="8"/>
                </a:lnTo>
                <a:lnTo>
                  <a:pt x="112" y="448"/>
                </a:lnTo>
                <a:lnTo>
                  <a:pt x="120" y="448"/>
                </a:lnTo>
                <a:lnTo>
                  <a:pt x="136" y="448"/>
                </a:lnTo>
                <a:lnTo>
                  <a:pt x="128" y="440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0"/>
          <p:cNvSpPr>
            <a:spLocks/>
          </p:cNvSpPr>
          <p:nvPr/>
        </p:nvSpPr>
        <p:spPr bwMode="auto">
          <a:xfrm>
            <a:off x="3365500" y="57785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>
            <a:off x="3365500" y="5092700"/>
            <a:ext cx="215900" cy="711200"/>
          </a:xfrm>
          <a:custGeom>
            <a:avLst/>
            <a:gdLst>
              <a:gd name="T0" fmla="*/ 0 w 136"/>
              <a:gd name="T1" fmla="*/ 440 h 448"/>
              <a:gd name="T2" fmla="*/ 16 w 136"/>
              <a:gd name="T3" fmla="*/ 448 h 448"/>
              <a:gd name="T4" fmla="*/ 136 w 136"/>
              <a:gd name="T5" fmla="*/ 8 h 448"/>
              <a:gd name="T6" fmla="*/ 120 w 136"/>
              <a:gd name="T7" fmla="*/ 8 h 448"/>
              <a:gd name="T8" fmla="*/ 136 w 136"/>
              <a:gd name="T9" fmla="*/ 0 h 448"/>
              <a:gd name="T10" fmla="*/ 120 w 136"/>
              <a:gd name="T11" fmla="*/ 0 h 448"/>
              <a:gd name="T12" fmla="*/ 0 w 136"/>
              <a:gd name="T13" fmla="*/ 44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" h="448">
                <a:moveTo>
                  <a:pt x="0" y="440"/>
                </a:moveTo>
                <a:lnTo>
                  <a:pt x="16" y="448"/>
                </a:lnTo>
                <a:lnTo>
                  <a:pt x="136" y="8"/>
                </a:lnTo>
                <a:lnTo>
                  <a:pt x="120" y="8"/>
                </a:lnTo>
                <a:lnTo>
                  <a:pt x="136" y="0"/>
                </a:lnTo>
                <a:lnTo>
                  <a:pt x="120" y="0"/>
                </a:lnTo>
                <a:lnTo>
                  <a:pt x="0" y="44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2641600" y="5334000"/>
            <a:ext cx="368300" cy="698500"/>
          </a:xfrm>
          <a:custGeom>
            <a:avLst/>
            <a:gdLst>
              <a:gd name="T0" fmla="*/ 120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20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20" y="0"/>
                </a:moveTo>
                <a:lnTo>
                  <a:pt x="232" y="440"/>
                </a:lnTo>
                <a:lnTo>
                  <a:pt x="0" y="440"/>
                </a:lnTo>
                <a:lnTo>
                  <a:pt x="1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2806700" y="5334000"/>
            <a:ext cx="228600" cy="711200"/>
          </a:xfrm>
          <a:custGeom>
            <a:avLst/>
            <a:gdLst>
              <a:gd name="T0" fmla="*/ 16 w 144"/>
              <a:gd name="T1" fmla="*/ 0 h 448"/>
              <a:gd name="T2" fmla="*/ 0 w 144"/>
              <a:gd name="T3" fmla="*/ 8 h 448"/>
              <a:gd name="T4" fmla="*/ 120 w 144"/>
              <a:gd name="T5" fmla="*/ 448 h 448"/>
              <a:gd name="T6" fmla="*/ 128 w 144"/>
              <a:gd name="T7" fmla="*/ 448 h 448"/>
              <a:gd name="T8" fmla="*/ 144 w 144"/>
              <a:gd name="T9" fmla="*/ 448 h 448"/>
              <a:gd name="T10" fmla="*/ 136 w 144"/>
              <a:gd name="T11" fmla="*/ 440 h 448"/>
              <a:gd name="T12" fmla="*/ 16 w 144"/>
              <a:gd name="T13" fmla="*/ 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448">
                <a:moveTo>
                  <a:pt x="16" y="0"/>
                </a:moveTo>
                <a:lnTo>
                  <a:pt x="0" y="8"/>
                </a:lnTo>
                <a:lnTo>
                  <a:pt x="120" y="448"/>
                </a:lnTo>
                <a:lnTo>
                  <a:pt x="128" y="448"/>
                </a:lnTo>
                <a:lnTo>
                  <a:pt x="144" y="448"/>
                </a:lnTo>
                <a:lnTo>
                  <a:pt x="136" y="440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2628900" y="60198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2628900" y="5334000"/>
            <a:ext cx="203200" cy="711200"/>
          </a:xfrm>
          <a:custGeom>
            <a:avLst/>
            <a:gdLst>
              <a:gd name="T0" fmla="*/ 0 w 128"/>
              <a:gd name="T1" fmla="*/ 440 h 448"/>
              <a:gd name="T2" fmla="*/ 16 w 128"/>
              <a:gd name="T3" fmla="*/ 448 h 448"/>
              <a:gd name="T4" fmla="*/ 128 w 128"/>
              <a:gd name="T5" fmla="*/ 8 h 448"/>
              <a:gd name="T6" fmla="*/ 112 w 128"/>
              <a:gd name="T7" fmla="*/ 8 h 448"/>
              <a:gd name="T8" fmla="*/ 128 w 128"/>
              <a:gd name="T9" fmla="*/ 0 h 448"/>
              <a:gd name="T10" fmla="*/ 112 w 128"/>
              <a:gd name="T11" fmla="*/ 0 h 448"/>
              <a:gd name="T12" fmla="*/ 0 w 128"/>
              <a:gd name="T13" fmla="*/ 44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" h="448">
                <a:moveTo>
                  <a:pt x="0" y="440"/>
                </a:moveTo>
                <a:lnTo>
                  <a:pt x="16" y="448"/>
                </a:lnTo>
                <a:lnTo>
                  <a:pt x="128" y="8"/>
                </a:lnTo>
                <a:lnTo>
                  <a:pt x="112" y="8"/>
                </a:lnTo>
                <a:lnTo>
                  <a:pt x="128" y="0"/>
                </a:lnTo>
                <a:lnTo>
                  <a:pt x="112" y="0"/>
                </a:lnTo>
                <a:lnTo>
                  <a:pt x="0" y="44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>
            <a:off x="1905000" y="5562600"/>
            <a:ext cx="368300" cy="698500"/>
          </a:xfrm>
          <a:custGeom>
            <a:avLst/>
            <a:gdLst>
              <a:gd name="T0" fmla="*/ 120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20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20" y="0"/>
                </a:moveTo>
                <a:lnTo>
                  <a:pt x="232" y="440"/>
                </a:lnTo>
                <a:lnTo>
                  <a:pt x="0" y="440"/>
                </a:lnTo>
                <a:lnTo>
                  <a:pt x="120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17"/>
          <p:cNvSpPr>
            <a:spLocks/>
          </p:cNvSpPr>
          <p:nvPr/>
        </p:nvSpPr>
        <p:spPr bwMode="auto">
          <a:xfrm>
            <a:off x="2070100" y="5562600"/>
            <a:ext cx="228600" cy="711200"/>
          </a:xfrm>
          <a:custGeom>
            <a:avLst/>
            <a:gdLst>
              <a:gd name="T0" fmla="*/ 16 w 144"/>
              <a:gd name="T1" fmla="*/ 0 h 448"/>
              <a:gd name="T2" fmla="*/ 0 w 144"/>
              <a:gd name="T3" fmla="*/ 8 h 448"/>
              <a:gd name="T4" fmla="*/ 120 w 144"/>
              <a:gd name="T5" fmla="*/ 448 h 448"/>
              <a:gd name="T6" fmla="*/ 128 w 144"/>
              <a:gd name="T7" fmla="*/ 448 h 448"/>
              <a:gd name="T8" fmla="*/ 144 w 144"/>
              <a:gd name="T9" fmla="*/ 448 h 448"/>
              <a:gd name="T10" fmla="*/ 136 w 144"/>
              <a:gd name="T11" fmla="*/ 440 h 448"/>
              <a:gd name="T12" fmla="*/ 16 w 144"/>
              <a:gd name="T13" fmla="*/ 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448">
                <a:moveTo>
                  <a:pt x="16" y="0"/>
                </a:moveTo>
                <a:lnTo>
                  <a:pt x="0" y="8"/>
                </a:lnTo>
                <a:lnTo>
                  <a:pt x="120" y="448"/>
                </a:lnTo>
                <a:lnTo>
                  <a:pt x="128" y="448"/>
                </a:lnTo>
                <a:lnTo>
                  <a:pt x="144" y="448"/>
                </a:lnTo>
                <a:lnTo>
                  <a:pt x="136" y="440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1892300" y="62484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9"/>
          <p:cNvSpPr>
            <a:spLocks/>
          </p:cNvSpPr>
          <p:nvPr/>
        </p:nvSpPr>
        <p:spPr bwMode="auto">
          <a:xfrm>
            <a:off x="1892300" y="5562600"/>
            <a:ext cx="203200" cy="711200"/>
          </a:xfrm>
          <a:custGeom>
            <a:avLst/>
            <a:gdLst>
              <a:gd name="T0" fmla="*/ 0 w 128"/>
              <a:gd name="T1" fmla="*/ 440 h 448"/>
              <a:gd name="T2" fmla="*/ 16 w 128"/>
              <a:gd name="T3" fmla="*/ 448 h 448"/>
              <a:gd name="T4" fmla="*/ 128 w 128"/>
              <a:gd name="T5" fmla="*/ 8 h 448"/>
              <a:gd name="T6" fmla="*/ 112 w 128"/>
              <a:gd name="T7" fmla="*/ 8 h 448"/>
              <a:gd name="T8" fmla="*/ 128 w 128"/>
              <a:gd name="T9" fmla="*/ 0 h 448"/>
              <a:gd name="T10" fmla="*/ 112 w 128"/>
              <a:gd name="T11" fmla="*/ 0 h 448"/>
              <a:gd name="T12" fmla="*/ 0 w 128"/>
              <a:gd name="T13" fmla="*/ 440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" h="448">
                <a:moveTo>
                  <a:pt x="0" y="440"/>
                </a:moveTo>
                <a:lnTo>
                  <a:pt x="16" y="448"/>
                </a:lnTo>
                <a:lnTo>
                  <a:pt x="128" y="8"/>
                </a:lnTo>
                <a:lnTo>
                  <a:pt x="112" y="8"/>
                </a:lnTo>
                <a:lnTo>
                  <a:pt x="128" y="0"/>
                </a:lnTo>
                <a:lnTo>
                  <a:pt x="112" y="0"/>
                </a:lnTo>
                <a:lnTo>
                  <a:pt x="0" y="44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0"/>
          <p:cNvSpPr>
            <a:spLocks/>
          </p:cNvSpPr>
          <p:nvPr/>
        </p:nvSpPr>
        <p:spPr bwMode="auto">
          <a:xfrm>
            <a:off x="3200400" y="48514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1"/>
          <p:cNvSpPr>
            <a:spLocks/>
          </p:cNvSpPr>
          <p:nvPr/>
        </p:nvSpPr>
        <p:spPr bwMode="auto">
          <a:xfrm>
            <a:off x="2438400" y="50800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2"/>
          <p:cNvSpPr>
            <a:spLocks/>
          </p:cNvSpPr>
          <p:nvPr/>
        </p:nvSpPr>
        <p:spPr bwMode="auto">
          <a:xfrm>
            <a:off x="2451100" y="4851400"/>
            <a:ext cx="762000" cy="254000"/>
          </a:xfrm>
          <a:custGeom>
            <a:avLst/>
            <a:gdLst>
              <a:gd name="T0" fmla="*/ 480 w 480"/>
              <a:gd name="T1" fmla="*/ 16 h 160"/>
              <a:gd name="T2" fmla="*/ 472 w 480"/>
              <a:gd name="T3" fmla="*/ 0 h 160"/>
              <a:gd name="T4" fmla="*/ 0 w 480"/>
              <a:gd name="T5" fmla="*/ 144 h 160"/>
              <a:gd name="T6" fmla="*/ 8 w 480"/>
              <a:gd name="T7" fmla="*/ 160 h 160"/>
              <a:gd name="T8" fmla="*/ 480 w 480"/>
              <a:gd name="T9" fmla="*/ 1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0" h="160">
                <a:moveTo>
                  <a:pt x="480" y="16"/>
                </a:moveTo>
                <a:lnTo>
                  <a:pt x="472" y="0"/>
                </a:lnTo>
                <a:lnTo>
                  <a:pt x="0" y="144"/>
                </a:lnTo>
                <a:lnTo>
                  <a:pt x="8" y="160"/>
                </a:lnTo>
                <a:lnTo>
                  <a:pt x="480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3"/>
          <p:cNvSpPr>
            <a:spLocks/>
          </p:cNvSpPr>
          <p:nvPr/>
        </p:nvSpPr>
        <p:spPr bwMode="auto">
          <a:xfrm>
            <a:off x="2451100" y="50800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24"/>
          <p:cNvSpPr>
            <a:spLocks/>
          </p:cNvSpPr>
          <p:nvPr/>
        </p:nvSpPr>
        <p:spPr bwMode="auto">
          <a:xfrm>
            <a:off x="1701800" y="53213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25"/>
          <p:cNvSpPr>
            <a:spLocks/>
          </p:cNvSpPr>
          <p:nvPr/>
        </p:nvSpPr>
        <p:spPr bwMode="auto">
          <a:xfrm>
            <a:off x="1714500" y="5080000"/>
            <a:ext cx="749300" cy="266700"/>
          </a:xfrm>
          <a:custGeom>
            <a:avLst/>
            <a:gdLst>
              <a:gd name="T0" fmla="*/ 472 w 472"/>
              <a:gd name="T1" fmla="*/ 16 h 168"/>
              <a:gd name="T2" fmla="*/ 464 w 472"/>
              <a:gd name="T3" fmla="*/ 0 h 168"/>
              <a:gd name="T4" fmla="*/ 0 w 472"/>
              <a:gd name="T5" fmla="*/ 152 h 168"/>
              <a:gd name="T6" fmla="*/ 8 w 472"/>
              <a:gd name="T7" fmla="*/ 168 h 168"/>
              <a:gd name="T8" fmla="*/ 472 w 472"/>
              <a:gd name="T9" fmla="*/ 16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2" h="168">
                <a:moveTo>
                  <a:pt x="472" y="16"/>
                </a:moveTo>
                <a:lnTo>
                  <a:pt x="464" y="0"/>
                </a:lnTo>
                <a:lnTo>
                  <a:pt x="0" y="152"/>
                </a:lnTo>
                <a:lnTo>
                  <a:pt x="8" y="168"/>
                </a:lnTo>
                <a:lnTo>
                  <a:pt x="472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26"/>
          <p:cNvSpPr>
            <a:spLocks/>
          </p:cNvSpPr>
          <p:nvPr/>
        </p:nvSpPr>
        <p:spPr bwMode="auto">
          <a:xfrm>
            <a:off x="1701800" y="5321300"/>
            <a:ext cx="25400" cy="25400"/>
          </a:xfrm>
          <a:custGeom>
            <a:avLst/>
            <a:gdLst>
              <a:gd name="T0" fmla="*/ 16 w 16"/>
              <a:gd name="T1" fmla="*/ 0 h 16"/>
              <a:gd name="T2" fmla="*/ 8 w 16"/>
              <a:gd name="T3" fmla="*/ 0 h 16"/>
              <a:gd name="T4" fmla="*/ 0 w 16"/>
              <a:gd name="T5" fmla="*/ 16 h 16"/>
              <a:gd name="T6" fmla="*/ 8 w 16"/>
              <a:gd name="T7" fmla="*/ 16 h 16"/>
              <a:gd name="T8" fmla="*/ 16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6" y="0"/>
                </a:moveTo>
                <a:lnTo>
                  <a:pt x="8" y="0"/>
                </a:lnTo>
                <a:lnTo>
                  <a:pt x="0" y="16"/>
                </a:lnTo>
                <a:lnTo>
                  <a:pt x="8" y="1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27"/>
          <p:cNvSpPr>
            <a:spLocks/>
          </p:cNvSpPr>
          <p:nvPr/>
        </p:nvSpPr>
        <p:spPr bwMode="auto">
          <a:xfrm>
            <a:off x="2082800" y="5549900"/>
            <a:ext cx="25400" cy="38100"/>
          </a:xfrm>
          <a:custGeom>
            <a:avLst/>
            <a:gdLst>
              <a:gd name="T0" fmla="*/ 8 w 16"/>
              <a:gd name="T1" fmla="*/ 0 h 24"/>
              <a:gd name="T2" fmla="*/ 16 w 16"/>
              <a:gd name="T3" fmla="*/ 8 h 24"/>
              <a:gd name="T4" fmla="*/ 8 w 16"/>
              <a:gd name="T5" fmla="*/ 24 h 24"/>
              <a:gd name="T6" fmla="*/ 0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16" y="8"/>
                </a:lnTo>
                <a:lnTo>
                  <a:pt x="8" y="24"/>
                </a:lnTo>
                <a:lnTo>
                  <a:pt x="0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714500" y="5321300"/>
            <a:ext cx="381000" cy="254000"/>
          </a:xfrm>
          <a:custGeom>
            <a:avLst/>
            <a:gdLst>
              <a:gd name="T0" fmla="*/ 8 w 240"/>
              <a:gd name="T1" fmla="*/ 0 h 160"/>
              <a:gd name="T2" fmla="*/ 0 w 240"/>
              <a:gd name="T3" fmla="*/ 16 h 160"/>
              <a:gd name="T4" fmla="*/ 232 w 240"/>
              <a:gd name="T5" fmla="*/ 160 h 160"/>
              <a:gd name="T6" fmla="*/ 240 w 240"/>
              <a:gd name="T7" fmla="*/ 144 h 160"/>
              <a:gd name="T8" fmla="*/ 8 w 240"/>
              <a:gd name="T9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8" y="0"/>
                </a:moveTo>
                <a:lnTo>
                  <a:pt x="0" y="16"/>
                </a:lnTo>
                <a:lnTo>
                  <a:pt x="232" y="160"/>
                </a:lnTo>
                <a:lnTo>
                  <a:pt x="240" y="144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714500" y="53213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30"/>
          <p:cNvSpPr>
            <a:spLocks/>
          </p:cNvSpPr>
          <p:nvPr/>
        </p:nvSpPr>
        <p:spPr bwMode="auto">
          <a:xfrm>
            <a:off x="1333500" y="55499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1"/>
          <p:cNvSpPr>
            <a:spLocks/>
          </p:cNvSpPr>
          <p:nvPr/>
        </p:nvSpPr>
        <p:spPr bwMode="auto">
          <a:xfrm>
            <a:off x="1346200" y="5321300"/>
            <a:ext cx="381000" cy="254000"/>
          </a:xfrm>
          <a:custGeom>
            <a:avLst/>
            <a:gdLst>
              <a:gd name="T0" fmla="*/ 240 w 240"/>
              <a:gd name="T1" fmla="*/ 16 h 160"/>
              <a:gd name="T2" fmla="*/ 232 w 240"/>
              <a:gd name="T3" fmla="*/ 0 h 160"/>
              <a:gd name="T4" fmla="*/ 0 w 240"/>
              <a:gd name="T5" fmla="*/ 144 h 160"/>
              <a:gd name="T6" fmla="*/ 8 w 240"/>
              <a:gd name="T7" fmla="*/ 160 h 160"/>
              <a:gd name="T8" fmla="*/ 240 w 240"/>
              <a:gd name="T9" fmla="*/ 1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240" y="16"/>
                </a:moveTo>
                <a:lnTo>
                  <a:pt x="232" y="0"/>
                </a:lnTo>
                <a:lnTo>
                  <a:pt x="0" y="144"/>
                </a:lnTo>
                <a:lnTo>
                  <a:pt x="8" y="160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2" name="Freeform 32"/>
          <p:cNvSpPr>
            <a:spLocks/>
          </p:cNvSpPr>
          <p:nvPr/>
        </p:nvSpPr>
        <p:spPr bwMode="auto">
          <a:xfrm>
            <a:off x="3187700" y="4851400"/>
            <a:ext cx="25400" cy="25400"/>
          </a:xfrm>
          <a:custGeom>
            <a:avLst/>
            <a:gdLst>
              <a:gd name="T0" fmla="*/ 16 w 16"/>
              <a:gd name="T1" fmla="*/ 0 h 16"/>
              <a:gd name="T2" fmla="*/ 8 w 16"/>
              <a:gd name="T3" fmla="*/ 0 h 16"/>
              <a:gd name="T4" fmla="*/ 0 w 16"/>
              <a:gd name="T5" fmla="*/ 16 h 16"/>
              <a:gd name="T6" fmla="*/ 8 w 16"/>
              <a:gd name="T7" fmla="*/ 16 h 16"/>
              <a:gd name="T8" fmla="*/ 16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6" y="0"/>
                </a:moveTo>
                <a:lnTo>
                  <a:pt x="8" y="0"/>
                </a:lnTo>
                <a:lnTo>
                  <a:pt x="0" y="16"/>
                </a:lnTo>
                <a:lnTo>
                  <a:pt x="8" y="1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Freeform 33"/>
          <p:cNvSpPr>
            <a:spLocks/>
          </p:cNvSpPr>
          <p:nvPr/>
        </p:nvSpPr>
        <p:spPr bwMode="auto">
          <a:xfrm>
            <a:off x="3568700" y="5080000"/>
            <a:ext cx="25400" cy="38100"/>
          </a:xfrm>
          <a:custGeom>
            <a:avLst/>
            <a:gdLst>
              <a:gd name="T0" fmla="*/ 8 w 16"/>
              <a:gd name="T1" fmla="*/ 0 h 24"/>
              <a:gd name="T2" fmla="*/ 16 w 16"/>
              <a:gd name="T3" fmla="*/ 8 h 24"/>
              <a:gd name="T4" fmla="*/ 8 w 16"/>
              <a:gd name="T5" fmla="*/ 24 h 24"/>
              <a:gd name="T6" fmla="*/ 0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16" y="8"/>
                </a:lnTo>
                <a:lnTo>
                  <a:pt x="8" y="24"/>
                </a:lnTo>
                <a:lnTo>
                  <a:pt x="0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Freeform 34"/>
          <p:cNvSpPr>
            <a:spLocks/>
          </p:cNvSpPr>
          <p:nvPr/>
        </p:nvSpPr>
        <p:spPr bwMode="auto">
          <a:xfrm>
            <a:off x="3200400" y="4851400"/>
            <a:ext cx="381000" cy="254000"/>
          </a:xfrm>
          <a:custGeom>
            <a:avLst/>
            <a:gdLst>
              <a:gd name="T0" fmla="*/ 8 w 240"/>
              <a:gd name="T1" fmla="*/ 0 h 160"/>
              <a:gd name="T2" fmla="*/ 0 w 240"/>
              <a:gd name="T3" fmla="*/ 16 h 160"/>
              <a:gd name="T4" fmla="*/ 232 w 240"/>
              <a:gd name="T5" fmla="*/ 160 h 160"/>
              <a:gd name="T6" fmla="*/ 240 w 240"/>
              <a:gd name="T7" fmla="*/ 144 h 160"/>
              <a:gd name="T8" fmla="*/ 8 w 240"/>
              <a:gd name="T9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8" y="0"/>
                </a:moveTo>
                <a:lnTo>
                  <a:pt x="0" y="16"/>
                </a:lnTo>
                <a:lnTo>
                  <a:pt x="232" y="160"/>
                </a:lnTo>
                <a:lnTo>
                  <a:pt x="240" y="144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Freeform 35"/>
          <p:cNvSpPr>
            <a:spLocks/>
          </p:cNvSpPr>
          <p:nvPr/>
        </p:nvSpPr>
        <p:spPr bwMode="auto">
          <a:xfrm>
            <a:off x="2438400" y="5080000"/>
            <a:ext cx="25400" cy="25400"/>
          </a:xfrm>
          <a:custGeom>
            <a:avLst/>
            <a:gdLst>
              <a:gd name="T0" fmla="*/ 16 w 16"/>
              <a:gd name="T1" fmla="*/ 0 h 16"/>
              <a:gd name="T2" fmla="*/ 8 w 16"/>
              <a:gd name="T3" fmla="*/ 0 h 16"/>
              <a:gd name="T4" fmla="*/ 0 w 16"/>
              <a:gd name="T5" fmla="*/ 16 h 16"/>
              <a:gd name="T6" fmla="*/ 8 w 16"/>
              <a:gd name="T7" fmla="*/ 16 h 16"/>
              <a:gd name="T8" fmla="*/ 16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6" y="0"/>
                </a:moveTo>
                <a:lnTo>
                  <a:pt x="8" y="0"/>
                </a:lnTo>
                <a:lnTo>
                  <a:pt x="0" y="16"/>
                </a:lnTo>
                <a:lnTo>
                  <a:pt x="8" y="1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Freeform 36"/>
          <p:cNvSpPr>
            <a:spLocks/>
          </p:cNvSpPr>
          <p:nvPr/>
        </p:nvSpPr>
        <p:spPr bwMode="auto">
          <a:xfrm>
            <a:off x="2819400" y="5321300"/>
            <a:ext cx="25400" cy="38100"/>
          </a:xfrm>
          <a:custGeom>
            <a:avLst/>
            <a:gdLst>
              <a:gd name="T0" fmla="*/ 8 w 16"/>
              <a:gd name="T1" fmla="*/ 0 h 24"/>
              <a:gd name="T2" fmla="*/ 16 w 16"/>
              <a:gd name="T3" fmla="*/ 8 h 24"/>
              <a:gd name="T4" fmla="*/ 8 w 16"/>
              <a:gd name="T5" fmla="*/ 24 h 24"/>
              <a:gd name="T6" fmla="*/ 0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16" y="8"/>
                </a:lnTo>
                <a:lnTo>
                  <a:pt x="8" y="24"/>
                </a:lnTo>
                <a:lnTo>
                  <a:pt x="0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Freeform 37"/>
          <p:cNvSpPr>
            <a:spLocks/>
          </p:cNvSpPr>
          <p:nvPr/>
        </p:nvSpPr>
        <p:spPr bwMode="auto">
          <a:xfrm>
            <a:off x="2451100" y="5080000"/>
            <a:ext cx="381000" cy="266700"/>
          </a:xfrm>
          <a:custGeom>
            <a:avLst/>
            <a:gdLst>
              <a:gd name="T0" fmla="*/ 8 w 240"/>
              <a:gd name="T1" fmla="*/ 0 h 168"/>
              <a:gd name="T2" fmla="*/ 0 w 240"/>
              <a:gd name="T3" fmla="*/ 16 h 168"/>
              <a:gd name="T4" fmla="*/ 232 w 240"/>
              <a:gd name="T5" fmla="*/ 168 h 168"/>
              <a:gd name="T6" fmla="*/ 240 w 240"/>
              <a:gd name="T7" fmla="*/ 152 h 168"/>
              <a:gd name="T8" fmla="*/ 8 w 240"/>
              <a:gd name="T9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8">
                <a:moveTo>
                  <a:pt x="8" y="0"/>
                </a:moveTo>
                <a:lnTo>
                  <a:pt x="0" y="16"/>
                </a:lnTo>
                <a:lnTo>
                  <a:pt x="232" y="168"/>
                </a:lnTo>
                <a:lnTo>
                  <a:pt x="240" y="152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Oval 38"/>
          <p:cNvSpPr>
            <a:spLocks noChangeArrowheads="1"/>
          </p:cNvSpPr>
          <p:nvPr/>
        </p:nvSpPr>
        <p:spPr bwMode="auto">
          <a:xfrm>
            <a:off x="3111500" y="4749800"/>
            <a:ext cx="177800" cy="2413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Oval 39"/>
          <p:cNvSpPr>
            <a:spLocks noChangeArrowheads="1"/>
          </p:cNvSpPr>
          <p:nvPr/>
        </p:nvSpPr>
        <p:spPr bwMode="auto">
          <a:xfrm>
            <a:off x="3111500" y="4749800"/>
            <a:ext cx="177800" cy="2413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Oval 40"/>
          <p:cNvSpPr>
            <a:spLocks noChangeArrowheads="1"/>
          </p:cNvSpPr>
          <p:nvPr/>
        </p:nvSpPr>
        <p:spPr bwMode="auto">
          <a:xfrm>
            <a:off x="2362200" y="4991100"/>
            <a:ext cx="190500" cy="2286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6" name="Oval 41"/>
          <p:cNvSpPr>
            <a:spLocks noChangeArrowheads="1"/>
          </p:cNvSpPr>
          <p:nvPr/>
        </p:nvSpPr>
        <p:spPr bwMode="auto">
          <a:xfrm>
            <a:off x="2362200" y="4991100"/>
            <a:ext cx="190500" cy="2286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7" name="Oval 42"/>
          <p:cNvSpPr>
            <a:spLocks noChangeArrowheads="1"/>
          </p:cNvSpPr>
          <p:nvPr/>
        </p:nvSpPr>
        <p:spPr bwMode="auto">
          <a:xfrm>
            <a:off x="1625600" y="5219700"/>
            <a:ext cx="190500" cy="2286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8" name="Oval 43"/>
          <p:cNvSpPr>
            <a:spLocks noChangeArrowheads="1"/>
          </p:cNvSpPr>
          <p:nvPr/>
        </p:nvSpPr>
        <p:spPr bwMode="auto">
          <a:xfrm>
            <a:off x="1625600" y="5219700"/>
            <a:ext cx="190500" cy="2286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9" name="Freeform 44"/>
          <p:cNvSpPr>
            <a:spLocks/>
          </p:cNvSpPr>
          <p:nvPr/>
        </p:nvSpPr>
        <p:spPr bwMode="auto">
          <a:xfrm>
            <a:off x="1168400" y="5562600"/>
            <a:ext cx="368300" cy="469900"/>
          </a:xfrm>
          <a:custGeom>
            <a:avLst/>
            <a:gdLst>
              <a:gd name="T0" fmla="*/ 112 w 232"/>
              <a:gd name="T1" fmla="*/ 0 h 296"/>
              <a:gd name="T2" fmla="*/ 232 w 232"/>
              <a:gd name="T3" fmla="*/ 296 h 296"/>
              <a:gd name="T4" fmla="*/ 0 w 232"/>
              <a:gd name="T5" fmla="*/ 296 h 296"/>
              <a:gd name="T6" fmla="*/ 112 w 232"/>
              <a:gd name="T7" fmla="*/ 0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296">
                <a:moveTo>
                  <a:pt x="112" y="0"/>
                </a:moveTo>
                <a:lnTo>
                  <a:pt x="232" y="296"/>
                </a:lnTo>
                <a:lnTo>
                  <a:pt x="0" y="296"/>
                </a:lnTo>
                <a:lnTo>
                  <a:pt x="11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0" name="Freeform 45"/>
          <p:cNvSpPr>
            <a:spLocks/>
          </p:cNvSpPr>
          <p:nvPr/>
        </p:nvSpPr>
        <p:spPr bwMode="auto">
          <a:xfrm>
            <a:off x="1333500" y="5562600"/>
            <a:ext cx="228600" cy="482600"/>
          </a:xfrm>
          <a:custGeom>
            <a:avLst/>
            <a:gdLst>
              <a:gd name="T0" fmla="*/ 16 w 144"/>
              <a:gd name="T1" fmla="*/ 0 h 304"/>
              <a:gd name="T2" fmla="*/ 0 w 144"/>
              <a:gd name="T3" fmla="*/ 8 h 304"/>
              <a:gd name="T4" fmla="*/ 120 w 144"/>
              <a:gd name="T5" fmla="*/ 304 h 304"/>
              <a:gd name="T6" fmla="*/ 128 w 144"/>
              <a:gd name="T7" fmla="*/ 304 h 304"/>
              <a:gd name="T8" fmla="*/ 144 w 144"/>
              <a:gd name="T9" fmla="*/ 304 h 304"/>
              <a:gd name="T10" fmla="*/ 136 w 144"/>
              <a:gd name="T11" fmla="*/ 296 h 304"/>
              <a:gd name="T12" fmla="*/ 16 w 144"/>
              <a:gd name="T13" fmla="*/ 0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304">
                <a:moveTo>
                  <a:pt x="16" y="0"/>
                </a:moveTo>
                <a:lnTo>
                  <a:pt x="0" y="8"/>
                </a:lnTo>
                <a:lnTo>
                  <a:pt x="120" y="304"/>
                </a:lnTo>
                <a:lnTo>
                  <a:pt x="128" y="304"/>
                </a:lnTo>
                <a:lnTo>
                  <a:pt x="144" y="304"/>
                </a:lnTo>
                <a:lnTo>
                  <a:pt x="136" y="29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1" name="Freeform 46"/>
          <p:cNvSpPr>
            <a:spLocks/>
          </p:cNvSpPr>
          <p:nvPr/>
        </p:nvSpPr>
        <p:spPr bwMode="auto">
          <a:xfrm>
            <a:off x="1155700" y="60198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Freeform 47"/>
          <p:cNvSpPr>
            <a:spLocks/>
          </p:cNvSpPr>
          <p:nvPr/>
        </p:nvSpPr>
        <p:spPr bwMode="auto">
          <a:xfrm>
            <a:off x="1155700" y="5524500"/>
            <a:ext cx="203200" cy="520700"/>
          </a:xfrm>
          <a:custGeom>
            <a:avLst/>
            <a:gdLst>
              <a:gd name="T0" fmla="*/ 0 w 128"/>
              <a:gd name="T1" fmla="*/ 320 h 328"/>
              <a:gd name="T2" fmla="*/ 16 w 128"/>
              <a:gd name="T3" fmla="*/ 328 h 328"/>
              <a:gd name="T4" fmla="*/ 128 w 128"/>
              <a:gd name="T5" fmla="*/ 32 h 328"/>
              <a:gd name="T6" fmla="*/ 128 w 128"/>
              <a:gd name="T7" fmla="*/ 24 h 328"/>
              <a:gd name="T8" fmla="*/ 120 w 128"/>
              <a:gd name="T9" fmla="*/ 0 h 328"/>
              <a:gd name="T10" fmla="*/ 112 w 128"/>
              <a:gd name="T11" fmla="*/ 24 h 328"/>
              <a:gd name="T12" fmla="*/ 0 w 128"/>
              <a:gd name="T13" fmla="*/ 32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" h="328">
                <a:moveTo>
                  <a:pt x="0" y="320"/>
                </a:moveTo>
                <a:lnTo>
                  <a:pt x="16" y="328"/>
                </a:lnTo>
                <a:lnTo>
                  <a:pt x="128" y="32"/>
                </a:lnTo>
                <a:lnTo>
                  <a:pt x="128" y="24"/>
                </a:lnTo>
                <a:lnTo>
                  <a:pt x="120" y="0"/>
                </a:lnTo>
                <a:lnTo>
                  <a:pt x="112" y="24"/>
                </a:lnTo>
                <a:lnTo>
                  <a:pt x="0" y="3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3" name="Rectangle 48"/>
          <p:cNvSpPr>
            <a:spLocks noChangeArrowheads="1"/>
          </p:cNvSpPr>
          <p:nvPr/>
        </p:nvSpPr>
        <p:spPr bwMode="auto">
          <a:xfrm>
            <a:off x="3492500" y="58547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4" name="Rectangle 49"/>
          <p:cNvSpPr>
            <a:spLocks noChangeArrowheads="1"/>
          </p:cNvSpPr>
          <p:nvPr/>
        </p:nvSpPr>
        <p:spPr bwMode="auto">
          <a:xfrm>
            <a:off x="3568700" y="59182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5" name="Rectangle 50"/>
          <p:cNvSpPr>
            <a:spLocks noChangeArrowheads="1"/>
          </p:cNvSpPr>
          <p:nvPr/>
        </p:nvSpPr>
        <p:spPr bwMode="auto">
          <a:xfrm>
            <a:off x="2755900" y="60833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6" name="Rectangle 51"/>
          <p:cNvSpPr>
            <a:spLocks noChangeArrowheads="1"/>
          </p:cNvSpPr>
          <p:nvPr/>
        </p:nvSpPr>
        <p:spPr bwMode="auto">
          <a:xfrm>
            <a:off x="2832100" y="61468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7" name="Rectangle 52"/>
          <p:cNvSpPr>
            <a:spLocks noChangeArrowheads="1"/>
          </p:cNvSpPr>
          <p:nvPr/>
        </p:nvSpPr>
        <p:spPr bwMode="auto">
          <a:xfrm>
            <a:off x="2006600" y="63119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8" name="Rectangle 53"/>
          <p:cNvSpPr>
            <a:spLocks noChangeArrowheads="1"/>
          </p:cNvSpPr>
          <p:nvPr/>
        </p:nvSpPr>
        <p:spPr bwMode="auto">
          <a:xfrm>
            <a:off x="2095500" y="63754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9" name="Rectangle 54"/>
          <p:cNvSpPr>
            <a:spLocks noChangeArrowheads="1"/>
          </p:cNvSpPr>
          <p:nvPr/>
        </p:nvSpPr>
        <p:spPr bwMode="auto">
          <a:xfrm>
            <a:off x="1270000" y="60833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0" name="Rectangle 55"/>
          <p:cNvSpPr>
            <a:spLocks noChangeArrowheads="1"/>
          </p:cNvSpPr>
          <p:nvPr/>
        </p:nvSpPr>
        <p:spPr bwMode="auto">
          <a:xfrm>
            <a:off x="1358900" y="61468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1" name="Rectangle 56"/>
          <p:cNvSpPr>
            <a:spLocks noChangeArrowheads="1"/>
          </p:cNvSpPr>
          <p:nvPr/>
        </p:nvSpPr>
        <p:spPr bwMode="auto">
          <a:xfrm>
            <a:off x="1549400" y="5448300"/>
            <a:ext cx="4953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a = 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2" name="Rectangle 57"/>
          <p:cNvSpPr>
            <a:spLocks noChangeArrowheads="1"/>
          </p:cNvSpPr>
          <p:nvPr/>
        </p:nvSpPr>
        <p:spPr bwMode="auto">
          <a:xfrm>
            <a:off x="2298700" y="5219700"/>
            <a:ext cx="4953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b = 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3" name="Rectangle 58"/>
          <p:cNvSpPr>
            <a:spLocks noChangeArrowheads="1"/>
          </p:cNvSpPr>
          <p:nvPr/>
        </p:nvSpPr>
        <p:spPr bwMode="auto">
          <a:xfrm>
            <a:off x="3048000" y="4978400"/>
            <a:ext cx="4699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c = z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4" name="Freeform 59"/>
          <p:cNvSpPr>
            <a:spLocks/>
          </p:cNvSpPr>
          <p:nvPr/>
        </p:nvSpPr>
        <p:spPr bwMode="auto">
          <a:xfrm>
            <a:off x="6057900" y="4851400"/>
            <a:ext cx="25400" cy="38100"/>
          </a:xfrm>
          <a:custGeom>
            <a:avLst/>
            <a:gdLst>
              <a:gd name="T0" fmla="*/ 8 w 16"/>
              <a:gd name="T1" fmla="*/ 0 h 24"/>
              <a:gd name="T2" fmla="*/ 0 w 16"/>
              <a:gd name="T3" fmla="*/ 0 h 24"/>
              <a:gd name="T4" fmla="*/ 0 w 16"/>
              <a:gd name="T5" fmla="*/ 24 h 24"/>
              <a:gd name="T6" fmla="*/ 16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0" y="0"/>
                </a:lnTo>
                <a:lnTo>
                  <a:pt x="0" y="24"/>
                </a:lnTo>
                <a:lnTo>
                  <a:pt x="16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5" name="Freeform 60"/>
          <p:cNvSpPr>
            <a:spLocks/>
          </p:cNvSpPr>
          <p:nvPr/>
        </p:nvSpPr>
        <p:spPr bwMode="auto">
          <a:xfrm>
            <a:off x="7366000" y="4508500"/>
            <a:ext cx="25400" cy="25400"/>
          </a:xfrm>
          <a:custGeom>
            <a:avLst/>
            <a:gdLst>
              <a:gd name="T0" fmla="*/ 0 w 16"/>
              <a:gd name="T1" fmla="*/ 0 h 16"/>
              <a:gd name="T2" fmla="*/ 8 w 16"/>
              <a:gd name="T3" fmla="*/ 0 h 16"/>
              <a:gd name="T4" fmla="*/ 16 w 16"/>
              <a:gd name="T5" fmla="*/ 16 h 16"/>
              <a:gd name="T6" fmla="*/ 8 w 16"/>
              <a:gd name="T7" fmla="*/ 16 h 16"/>
              <a:gd name="T8" fmla="*/ 0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0" y="0"/>
                </a:moveTo>
                <a:lnTo>
                  <a:pt x="8" y="0"/>
                </a:lnTo>
                <a:lnTo>
                  <a:pt x="16" y="16"/>
                </a:lnTo>
                <a:lnTo>
                  <a:pt x="8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6" name="Freeform 61"/>
          <p:cNvSpPr>
            <a:spLocks/>
          </p:cNvSpPr>
          <p:nvPr/>
        </p:nvSpPr>
        <p:spPr bwMode="auto">
          <a:xfrm>
            <a:off x="6070600" y="4508500"/>
            <a:ext cx="1308100" cy="368300"/>
          </a:xfrm>
          <a:custGeom>
            <a:avLst/>
            <a:gdLst>
              <a:gd name="T0" fmla="*/ 0 w 824"/>
              <a:gd name="T1" fmla="*/ 216 h 232"/>
              <a:gd name="T2" fmla="*/ 8 w 824"/>
              <a:gd name="T3" fmla="*/ 232 h 232"/>
              <a:gd name="T4" fmla="*/ 824 w 824"/>
              <a:gd name="T5" fmla="*/ 16 h 232"/>
              <a:gd name="T6" fmla="*/ 816 w 824"/>
              <a:gd name="T7" fmla="*/ 0 h 232"/>
              <a:gd name="T8" fmla="*/ 0 w 824"/>
              <a:gd name="T9" fmla="*/ 216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4" h="232">
                <a:moveTo>
                  <a:pt x="0" y="216"/>
                </a:moveTo>
                <a:lnTo>
                  <a:pt x="8" y="232"/>
                </a:lnTo>
                <a:lnTo>
                  <a:pt x="824" y="16"/>
                </a:lnTo>
                <a:lnTo>
                  <a:pt x="816" y="0"/>
                </a:lnTo>
                <a:lnTo>
                  <a:pt x="0" y="2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7" name="Freeform 62"/>
          <p:cNvSpPr>
            <a:spLocks/>
          </p:cNvSpPr>
          <p:nvPr/>
        </p:nvSpPr>
        <p:spPr bwMode="auto">
          <a:xfrm>
            <a:off x="6997700" y="5346700"/>
            <a:ext cx="368300" cy="698500"/>
          </a:xfrm>
          <a:custGeom>
            <a:avLst/>
            <a:gdLst>
              <a:gd name="T0" fmla="*/ 120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20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20" y="0"/>
                </a:moveTo>
                <a:lnTo>
                  <a:pt x="232" y="440"/>
                </a:lnTo>
                <a:lnTo>
                  <a:pt x="0" y="440"/>
                </a:lnTo>
                <a:lnTo>
                  <a:pt x="1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8" name="Freeform 63"/>
          <p:cNvSpPr>
            <a:spLocks/>
          </p:cNvSpPr>
          <p:nvPr/>
        </p:nvSpPr>
        <p:spPr bwMode="auto">
          <a:xfrm>
            <a:off x="7162800" y="5334000"/>
            <a:ext cx="228600" cy="723900"/>
          </a:xfrm>
          <a:custGeom>
            <a:avLst/>
            <a:gdLst>
              <a:gd name="T0" fmla="*/ 16 w 144"/>
              <a:gd name="T1" fmla="*/ 0 h 456"/>
              <a:gd name="T2" fmla="*/ 0 w 144"/>
              <a:gd name="T3" fmla="*/ 8 h 456"/>
              <a:gd name="T4" fmla="*/ 120 w 144"/>
              <a:gd name="T5" fmla="*/ 456 h 456"/>
              <a:gd name="T6" fmla="*/ 128 w 144"/>
              <a:gd name="T7" fmla="*/ 456 h 456"/>
              <a:gd name="T8" fmla="*/ 144 w 144"/>
              <a:gd name="T9" fmla="*/ 456 h 456"/>
              <a:gd name="T10" fmla="*/ 136 w 144"/>
              <a:gd name="T11" fmla="*/ 448 h 456"/>
              <a:gd name="T12" fmla="*/ 16 w 144"/>
              <a:gd name="T13" fmla="*/ 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456">
                <a:moveTo>
                  <a:pt x="16" y="0"/>
                </a:moveTo>
                <a:lnTo>
                  <a:pt x="0" y="8"/>
                </a:lnTo>
                <a:lnTo>
                  <a:pt x="120" y="456"/>
                </a:lnTo>
                <a:lnTo>
                  <a:pt x="128" y="456"/>
                </a:lnTo>
                <a:lnTo>
                  <a:pt x="144" y="456"/>
                </a:lnTo>
                <a:lnTo>
                  <a:pt x="136" y="448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9" name="Freeform 64"/>
          <p:cNvSpPr>
            <a:spLocks/>
          </p:cNvSpPr>
          <p:nvPr/>
        </p:nvSpPr>
        <p:spPr bwMode="auto">
          <a:xfrm>
            <a:off x="6985000" y="60325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0" name="Freeform 65"/>
          <p:cNvSpPr>
            <a:spLocks/>
          </p:cNvSpPr>
          <p:nvPr/>
        </p:nvSpPr>
        <p:spPr bwMode="auto">
          <a:xfrm>
            <a:off x="6985000" y="5334000"/>
            <a:ext cx="203200" cy="723900"/>
          </a:xfrm>
          <a:custGeom>
            <a:avLst/>
            <a:gdLst>
              <a:gd name="T0" fmla="*/ 0 w 128"/>
              <a:gd name="T1" fmla="*/ 448 h 456"/>
              <a:gd name="T2" fmla="*/ 16 w 128"/>
              <a:gd name="T3" fmla="*/ 456 h 456"/>
              <a:gd name="T4" fmla="*/ 128 w 128"/>
              <a:gd name="T5" fmla="*/ 8 h 456"/>
              <a:gd name="T6" fmla="*/ 112 w 128"/>
              <a:gd name="T7" fmla="*/ 8 h 456"/>
              <a:gd name="T8" fmla="*/ 128 w 128"/>
              <a:gd name="T9" fmla="*/ 0 h 456"/>
              <a:gd name="T10" fmla="*/ 112 w 128"/>
              <a:gd name="T11" fmla="*/ 0 h 456"/>
              <a:gd name="T12" fmla="*/ 0 w 128"/>
              <a:gd name="T13" fmla="*/ 448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" h="456">
                <a:moveTo>
                  <a:pt x="0" y="448"/>
                </a:moveTo>
                <a:lnTo>
                  <a:pt x="16" y="456"/>
                </a:lnTo>
                <a:lnTo>
                  <a:pt x="128" y="8"/>
                </a:lnTo>
                <a:lnTo>
                  <a:pt x="112" y="8"/>
                </a:lnTo>
                <a:lnTo>
                  <a:pt x="128" y="0"/>
                </a:lnTo>
                <a:lnTo>
                  <a:pt x="112" y="0"/>
                </a:lnTo>
                <a:lnTo>
                  <a:pt x="0" y="44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1" name="Freeform 66"/>
          <p:cNvSpPr>
            <a:spLocks/>
          </p:cNvSpPr>
          <p:nvPr/>
        </p:nvSpPr>
        <p:spPr bwMode="auto">
          <a:xfrm>
            <a:off x="6261100" y="5346700"/>
            <a:ext cx="368300" cy="698500"/>
          </a:xfrm>
          <a:custGeom>
            <a:avLst/>
            <a:gdLst>
              <a:gd name="T0" fmla="*/ 112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12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12" y="0"/>
                </a:moveTo>
                <a:lnTo>
                  <a:pt x="232" y="440"/>
                </a:lnTo>
                <a:lnTo>
                  <a:pt x="0" y="440"/>
                </a:lnTo>
                <a:lnTo>
                  <a:pt x="11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2" name="Freeform 67"/>
          <p:cNvSpPr>
            <a:spLocks/>
          </p:cNvSpPr>
          <p:nvPr/>
        </p:nvSpPr>
        <p:spPr bwMode="auto">
          <a:xfrm>
            <a:off x="6426200" y="5334000"/>
            <a:ext cx="228600" cy="723900"/>
          </a:xfrm>
          <a:custGeom>
            <a:avLst/>
            <a:gdLst>
              <a:gd name="T0" fmla="*/ 16 w 144"/>
              <a:gd name="T1" fmla="*/ 0 h 456"/>
              <a:gd name="T2" fmla="*/ 0 w 144"/>
              <a:gd name="T3" fmla="*/ 8 h 456"/>
              <a:gd name="T4" fmla="*/ 120 w 144"/>
              <a:gd name="T5" fmla="*/ 456 h 456"/>
              <a:gd name="T6" fmla="*/ 128 w 144"/>
              <a:gd name="T7" fmla="*/ 456 h 456"/>
              <a:gd name="T8" fmla="*/ 144 w 144"/>
              <a:gd name="T9" fmla="*/ 456 h 456"/>
              <a:gd name="T10" fmla="*/ 136 w 144"/>
              <a:gd name="T11" fmla="*/ 448 h 456"/>
              <a:gd name="T12" fmla="*/ 16 w 144"/>
              <a:gd name="T13" fmla="*/ 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456">
                <a:moveTo>
                  <a:pt x="16" y="0"/>
                </a:moveTo>
                <a:lnTo>
                  <a:pt x="0" y="8"/>
                </a:lnTo>
                <a:lnTo>
                  <a:pt x="120" y="456"/>
                </a:lnTo>
                <a:lnTo>
                  <a:pt x="128" y="456"/>
                </a:lnTo>
                <a:lnTo>
                  <a:pt x="144" y="456"/>
                </a:lnTo>
                <a:lnTo>
                  <a:pt x="136" y="448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3" name="Freeform 68"/>
          <p:cNvSpPr>
            <a:spLocks/>
          </p:cNvSpPr>
          <p:nvPr/>
        </p:nvSpPr>
        <p:spPr bwMode="auto">
          <a:xfrm>
            <a:off x="6235700" y="6032500"/>
            <a:ext cx="393700" cy="25400"/>
          </a:xfrm>
          <a:custGeom>
            <a:avLst/>
            <a:gdLst>
              <a:gd name="T0" fmla="*/ 248 w 248"/>
              <a:gd name="T1" fmla="*/ 16 h 16"/>
              <a:gd name="T2" fmla="*/ 248 w 248"/>
              <a:gd name="T3" fmla="*/ 0 h 16"/>
              <a:gd name="T4" fmla="*/ 8 w 248"/>
              <a:gd name="T5" fmla="*/ 0 h 16"/>
              <a:gd name="T6" fmla="*/ 0 w 248"/>
              <a:gd name="T7" fmla="*/ 8 h 16"/>
              <a:gd name="T8" fmla="*/ 0 w 248"/>
              <a:gd name="T9" fmla="*/ 16 h 16"/>
              <a:gd name="T10" fmla="*/ 8 w 248"/>
              <a:gd name="T11" fmla="*/ 16 h 16"/>
              <a:gd name="T12" fmla="*/ 248 w 248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8" h="16">
                <a:moveTo>
                  <a:pt x="248" y="16"/>
                </a:moveTo>
                <a:lnTo>
                  <a:pt x="248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4" name="Freeform 69"/>
          <p:cNvSpPr>
            <a:spLocks/>
          </p:cNvSpPr>
          <p:nvPr/>
        </p:nvSpPr>
        <p:spPr bwMode="auto">
          <a:xfrm>
            <a:off x="6235700" y="5334000"/>
            <a:ext cx="215900" cy="723900"/>
          </a:xfrm>
          <a:custGeom>
            <a:avLst/>
            <a:gdLst>
              <a:gd name="T0" fmla="*/ 0 w 136"/>
              <a:gd name="T1" fmla="*/ 448 h 456"/>
              <a:gd name="T2" fmla="*/ 16 w 136"/>
              <a:gd name="T3" fmla="*/ 456 h 456"/>
              <a:gd name="T4" fmla="*/ 136 w 136"/>
              <a:gd name="T5" fmla="*/ 8 h 456"/>
              <a:gd name="T6" fmla="*/ 120 w 136"/>
              <a:gd name="T7" fmla="*/ 8 h 456"/>
              <a:gd name="T8" fmla="*/ 136 w 136"/>
              <a:gd name="T9" fmla="*/ 0 h 456"/>
              <a:gd name="T10" fmla="*/ 120 w 136"/>
              <a:gd name="T11" fmla="*/ 0 h 456"/>
              <a:gd name="T12" fmla="*/ 0 w 136"/>
              <a:gd name="T13" fmla="*/ 448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" h="456">
                <a:moveTo>
                  <a:pt x="0" y="448"/>
                </a:moveTo>
                <a:lnTo>
                  <a:pt x="16" y="456"/>
                </a:lnTo>
                <a:lnTo>
                  <a:pt x="136" y="8"/>
                </a:lnTo>
                <a:lnTo>
                  <a:pt x="120" y="8"/>
                </a:lnTo>
                <a:lnTo>
                  <a:pt x="136" y="0"/>
                </a:lnTo>
                <a:lnTo>
                  <a:pt x="120" y="0"/>
                </a:lnTo>
                <a:lnTo>
                  <a:pt x="0" y="44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5" name="Freeform 70"/>
          <p:cNvSpPr>
            <a:spLocks/>
          </p:cNvSpPr>
          <p:nvPr/>
        </p:nvSpPr>
        <p:spPr bwMode="auto">
          <a:xfrm>
            <a:off x="5511800" y="5346700"/>
            <a:ext cx="368300" cy="698500"/>
          </a:xfrm>
          <a:custGeom>
            <a:avLst/>
            <a:gdLst>
              <a:gd name="T0" fmla="*/ 120 w 232"/>
              <a:gd name="T1" fmla="*/ 0 h 440"/>
              <a:gd name="T2" fmla="*/ 232 w 232"/>
              <a:gd name="T3" fmla="*/ 440 h 440"/>
              <a:gd name="T4" fmla="*/ 0 w 232"/>
              <a:gd name="T5" fmla="*/ 440 h 440"/>
              <a:gd name="T6" fmla="*/ 120 w 232"/>
              <a:gd name="T7" fmla="*/ 0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440">
                <a:moveTo>
                  <a:pt x="120" y="0"/>
                </a:moveTo>
                <a:lnTo>
                  <a:pt x="232" y="440"/>
                </a:lnTo>
                <a:lnTo>
                  <a:pt x="0" y="440"/>
                </a:lnTo>
                <a:lnTo>
                  <a:pt x="120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6" name="Freeform 71"/>
          <p:cNvSpPr>
            <a:spLocks/>
          </p:cNvSpPr>
          <p:nvPr/>
        </p:nvSpPr>
        <p:spPr bwMode="auto">
          <a:xfrm>
            <a:off x="5689600" y="5334000"/>
            <a:ext cx="215900" cy="723900"/>
          </a:xfrm>
          <a:custGeom>
            <a:avLst/>
            <a:gdLst>
              <a:gd name="T0" fmla="*/ 16 w 136"/>
              <a:gd name="T1" fmla="*/ 0 h 456"/>
              <a:gd name="T2" fmla="*/ 0 w 136"/>
              <a:gd name="T3" fmla="*/ 8 h 456"/>
              <a:gd name="T4" fmla="*/ 112 w 136"/>
              <a:gd name="T5" fmla="*/ 456 h 456"/>
              <a:gd name="T6" fmla="*/ 120 w 136"/>
              <a:gd name="T7" fmla="*/ 456 h 456"/>
              <a:gd name="T8" fmla="*/ 136 w 136"/>
              <a:gd name="T9" fmla="*/ 456 h 456"/>
              <a:gd name="T10" fmla="*/ 128 w 136"/>
              <a:gd name="T11" fmla="*/ 448 h 456"/>
              <a:gd name="T12" fmla="*/ 16 w 136"/>
              <a:gd name="T13" fmla="*/ 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" h="456">
                <a:moveTo>
                  <a:pt x="16" y="0"/>
                </a:moveTo>
                <a:lnTo>
                  <a:pt x="0" y="8"/>
                </a:lnTo>
                <a:lnTo>
                  <a:pt x="112" y="456"/>
                </a:lnTo>
                <a:lnTo>
                  <a:pt x="120" y="456"/>
                </a:lnTo>
                <a:lnTo>
                  <a:pt x="136" y="456"/>
                </a:lnTo>
                <a:lnTo>
                  <a:pt x="128" y="448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7" name="Freeform 72"/>
          <p:cNvSpPr>
            <a:spLocks/>
          </p:cNvSpPr>
          <p:nvPr/>
        </p:nvSpPr>
        <p:spPr bwMode="auto">
          <a:xfrm>
            <a:off x="5499100" y="60325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8" name="Freeform 73"/>
          <p:cNvSpPr>
            <a:spLocks/>
          </p:cNvSpPr>
          <p:nvPr/>
        </p:nvSpPr>
        <p:spPr bwMode="auto">
          <a:xfrm>
            <a:off x="5499100" y="5334000"/>
            <a:ext cx="215900" cy="723900"/>
          </a:xfrm>
          <a:custGeom>
            <a:avLst/>
            <a:gdLst>
              <a:gd name="T0" fmla="*/ 0 w 136"/>
              <a:gd name="T1" fmla="*/ 448 h 456"/>
              <a:gd name="T2" fmla="*/ 16 w 136"/>
              <a:gd name="T3" fmla="*/ 456 h 456"/>
              <a:gd name="T4" fmla="*/ 136 w 136"/>
              <a:gd name="T5" fmla="*/ 8 h 456"/>
              <a:gd name="T6" fmla="*/ 120 w 136"/>
              <a:gd name="T7" fmla="*/ 8 h 456"/>
              <a:gd name="T8" fmla="*/ 136 w 136"/>
              <a:gd name="T9" fmla="*/ 0 h 456"/>
              <a:gd name="T10" fmla="*/ 120 w 136"/>
              <a:gd name="T11" fmla="*/ 0 h 456"/>
              <a:gd name="T12" fmla="*/ 0 w 136"/>
              <a:gd name="T13" fmla="*/ 448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" h="456">
                <a:moveTo>
                  <a:pt x="0" y="448"/>
                </a:moveTo>
                <a:lnTo>
                  <a:pt x="16" y="456"/>
                </a:lnTo>
                <a:lnTo>
                  <a:pt x="136" y="8"/>
                </a:lnTo>
                <a:lnTo>
                  <a:pt x="120" y="8"/>
                </a:lnTo>
                <a:lnTo>
                  <a:pt x="136" y="0"/>
                </a:lnTo>
                <a:lnTo>
                  <a:pt x="120" y="0"/>
                </a:lnTo>
                <a:lnTo>
                  <a:pt x="0" y="44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99" name="Freeform 74"/>
          <p:cNvSpPr>
            <a:spLocks/>
          </p:cNvSpPr>
          <p:nvPr/>
        </p:nvSpPr>
        <p:spPr bwMode="auto">
          <a:xfrm>
            <a:off x="6807200" y="5092700"/>
            <a:ext cx="25400" cy="38100"/>
          </a:xfrm>
          <a:custGeom>
            <a:avLst/>
            <a:gdLst>
              <a:gd name="T0" fmla="*/ 0 w 16"/>
              <a:gd name="T1" fmla="*/ 16 h 24"/>
              <a:gd name="T2" fmla="*/ 8 w 16"/>
              <a:gd name="T3" fmla="*/ 24 h 24"/>
              <a:gd name="T4" fmla="*/ 16 w 16"/>
              <a:gd name="T5" fmla="*/ 8 h 24"/>
              <a:gd name="T6" fmla="*/ 8 w 16"/>
              <a:gd name="T7" fmla="*/ 0 h 24"/>
              <a:gd name="T8" fmla="*/ 0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0" y="16"/>
                </a:moveTo>
                <a:lnTo>
                  <a:pt x="8" y="24"/>
                </a:lnTo>
                <a:lnTo>
                  <a:pt x="16" y="8"/>
                </a:lnTo>
                <a:lnTo>
                  <a:pt x="8" y="0"/>
                </a:lnTo>
                <a:lnTo>
                  <a:pt x="0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0" name="Freeform 75"/>
          <p:cNvSpPr>
            <a:spLocks/>
          </p:cNvSpPr>
          <p:nvPr/>
        </p:nvSpPr>
        <p:spPr bwMode="auto">
          <a:xfrm>
            <a:off x="6057900" y="4851400"/>
            <a:ext cx="25400" cy="25400"/>
          </a:xfrm>
          <a:custGeom>
            <a:avLst/>
            <a:gdLst>
              <a:gd name="T0" fmla="*/ 8 w 16"/>
              <a:gd name="T1" fmla="*/ 16 h 16"/>
              <a:gd name="T2" fmla="*/ 0 w 16"/>
              <a:gd name="T3" fmla="*/ 16 h 16"/>
              <a:gd name="T4" fmla="*/ 8 w 16"/>
              <a:gd name="T5" fmla="*/ 0 h 16"/>
              <a:gd name="T6" fmla="*/ 16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0" y="16"/>
                </a:lnTo>
                <a:lnTo>
                  <a:pt x="8" y="0"/>
                </a:lnTo>
                <a:lnTo>
                  <a:pt x="16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1" name="Freeform 76"/>
          <p:cNvSpPr>
            <a:spLocks/>
          </p:cNvSpPr>
          <p:nvPr/>
        </p:nvSpPr>
        <p:spPr bwMode="auto">
          <a:xfrm>
            <a:off x="6070600" y="4851400"/>
            <a:ext cx="749300" cy="266700"/>
          </a:xfrm>
          <a:custGeom>
            <a:avLst/>
            <a:gdLst>
              <a:gd name="T0" fmla="*/ 464 w 472"/>
              <a:gd name="T1" fmla="*/ 168 h 168"/>
              <a:gd name="T2" fmla="*/ 472 w 472"/>
              <a:gd name="T3" fmla="*/ 152 h 168"/>
              <a:gd name="T4" fmla="*/ 8 w 472"/>
              <a:gd name="T5" fmla="*/ 0 h 168"/>
              <a:gd name="T6" fmla="*/ 0 w 472"/>
              <a:gd name="T7" fmla="*/ 16 h 168"/>
              <a:gd name="T8" fmla="*/ 464 w 472"/>
              <a:gd name="T9" fmla="*/ 168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2" h="168">
                <a:moveTo>
                  <a:pt x="464" y="168"/>
                </a:moveTo>
                <a:lnTo>
                  <a:pt x="472" y="152"/>
                </a:lnTo>
                <a:lnTo>
                  <a:pt x="8" y="0"/>
                </a:lnTo>
                <a:lnTo>
                  <a:pt x="0" y="16"/>
                </a:lnTo>
                <a:lnTo>
                  <a:pt x="464" y="16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2" name="Freeform 77"/>
          <p:cNvSpPr>
            <a:spLocks/>
          </p:cNvSpPr>
          <p:nvPr/>
        </p:nvSpPr>
        <p:spPr bwMode="auto">
          <a:xfrm>
            <a:off x="6070600" y="48514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3" name="Freeform 78"/>
          <p:cNvSpPr>
            <a:spLocks/>
          </p:cNvSpPr>
          <p:nvPr/>
        </p:nvSpPr>
        <p:spPr bwMode="auto">
          <a:xfrm>
            <a:off x="5308600" y="50927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4" name="Freeform 79"/>
          <p:cNvSpPr>
            <a:spLocks/>
          </p:cNvSpPr>
          <p:nvPr/>
        </p:nvSpPr>
        <p:spPr bwMode="auto">
          <a:xfrm>
            <a:off x="5321300" y="4851400"/>
            <a:ext cx="762000" cy="266700"/>
          </a:xfrm>
          <a:custGeom>
            <a:avLst/>
            <a:gdLst>
              <a:gd name="T0" fmla="*/ 480 w 480"/>
              <a:gd name="T1" fmla="*/ 16 h 168"/>
              <a:gd name="T2" fmla="*/ 472 w 480"/>
              <a:gd name="T3" fmla="*/ 0 h 168"/>
              <a:gd name="T4" fmla="*/ 0 w 480"/>
              <a:gd name="T5" fmla="*/ 152 h 168"/>
              <a:gd name="T6" fmla="*/ 8 w 480"/>
              <a:gd name="T7" fmla="*/ 168 h 168"/>
              <a:gd name="T8" fmla="*/ 480 w 480"/>
              <a:gd name="T9" fmla="*/ 16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0" h="168">
                <a:moveTo>
                  <a:pt x="480" y="16"/>
                </a:moveTo>
                <a:lnTo>
                  <a:pt x="472" y="0"/>
                </a:lnTo>
                <a:lnTo>
                  <a:pt x="0" y="152"/>
                </a:lnTo>
                <a:lnTo>
                  <a:pt x="8" y="168"/>
                </a:lnTo>
                <a:lnTo>
                  <a:pt x="480" y="16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5" name="Freeform 80"/>
          <p:cNvSpPr>
            <a:spLocks/>
          </p:cNvSpPr>
          <p:nvPr/>
        </p:nvSpPr>
        <p:spPr bwMode="auto">
          <a:xfrm>
            <a:off x="5308600" y="5092700"/>
            <a:ext cx="25400" cy="25400"/>
          </a:xfrm>
          <a:custGeom>
            <a:avLst/>
            <a:gdLst>
              <a:gd name="T0" fmla="*/ 16 w 16"/>
              <a:gd name="T1" fmla="*/ 0 h 16"/>
              <a:gd name="T2" fmla="*/ 8 w 16"/>
              <a:gd name="T3" fmla="*/ 0 h 16"/>
              <a:gd name="T4" fmla="*/ 0 w 16"/>
              <a:gd name="T5" fmla="*/ 16 h 16"/>
              <a:gd name="T6" fmla="*/ 8 w 16"/>
              <a:gd name="T7" fmla="*/ 16 h 16"/>
              <a:gd name="T8" fmla="*/ 16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6" y="0"/>
                </a:moveTo>
                <a:lnTo>
                  <a:pt x="8" y="0"/>
                </a:lnTo>
                <a:lnTo>
                  <a:pt x="0" y="16"/>
                </a:lnTo>
                <a:lnTo>
                  <a:pt x="8" y="1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6" name="Freeform 81"/>
          <p:cNvSpPr>
            <a:spLocks/>
          </p:cNvSpPr>
          <p:nvPr/>
        </p:nvSpPr>
        <p:spPr bwMode="auto">
          <a:xfrm>
            <a:off x="5702300" y="5321300"/>
            <a:ext cx="25400" cy="38100"/>
          </a:xfrm>
          <a:custGeom>
            <a:avLst/>
            <a:gdLst>
              <a:gd name="T0" fmla="*/ 8 w 16"/>
              <a:gd name="T1" fmla="*/ 0 h 24"/>
              <a:gd name="T2" fmla="*/ 16 w 16"/>
              <a:gd name="T3" fmla="*/ 8 h 24"/>
              <a:gd name="T4" fmla="*/ 8 w 16"/>
              <a:gd name="T5" fmla="*/ 24 h 24"/>
              <a:gd name="T6" fmla="*/ 0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16" y="8"/>
                </a:lnTo>
                <a:lnTo>
                  <a:pt x="8" y="24"/>
                </a:lnTo>
                <a:lnTo>
                  <a:pt x="0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7" name="Freeform 82"/>
          <p:cNvSpPr>
            <a:spLocks/>
          </p:cNvSpPr>
          <p:nvPr/>
        </p:nvSpPr>
        <p:spPr bwMode="auto">
          <a:xfrm>
            <a:off x="5321300" y="5092700"/>
            <a:ext cx="393700" cy="254000"/>
          </a:xfrm>
          <a:custGeom>
            <a:avLst/>
            <a:gdLst>
              <a:gd name="T0" fmla="*/ 8 w 248"/>
              <a:gd name="T1" fmla="*/ 0 h 160"/>
              <a:gd name="T2" fmla="*/ 0 w 248"/>
              <a:gd name="T3" fmla="*/ 16 h 160"/>
              <a:gd name="T4" fmla="*/ 240 w 248"/>
              <a:gd name="T5" fmla="*/ 160 h 160"/>
              <a:gd name="T6" fmla="*/ 248 w 248"/>
              <a:gd name="T7" fmla="*/ 144 h 160"/>
              <a:gd name="T8" fmla="*/ 8 w 248"/>
              <a:gd name="T9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" h="160">
                <a:moveTo>
                  <a:pt x="8" y="0"/>
                </a:moveTo>
                <a:lnTo>
                  <a:pt x="0" y="16"/>
                </a:lnTo>
                <a:lnTo>
                  <a:pt x="240" y="160"/>
                </a:lnTo>
                <a:lnTo>
                  <a:pt x="248" y="144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8" name="Freeform 83"/>
          <p:cNvSpPr>
            <a:spLocks/>
          </p:cNvSpPr>
          <p:nvPr/>
        </p:nvSpPr>
        <p:spPr bwMode="auto">
          <a:xfrm>
            <a:off x="5321300" y="50927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09" name="Freeform 84"/>
          <p:cNvSpPr>
            <a:spLocks/>
          </p:cNvSpPr>
          <p:nvPr/>
        </p:nvSpPr>
        <p:spPr bwMode="auto">
          <a:xfrm>
            <a:off x="4940300" y="53213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0" name="Freeform 85"/>
          <p:cNvSpPr>
            <a:spLocks/>
          </p:cNvSpPr>
          <p:nvPr/>
        </p:nvSpPr>
        <p:spPr bwMode="auto">
          <a:xfrm>
            <a:off x="4953000" y="5092700"/>
            <a:ext cx="381000" cy="254000"/>
          </a:xfrm>
          <a:custGeom>
            <a:avLst/>
            <a:gdLst>
              <a:gd name="T0" fmla="*/ 240 w 240"/>
              <a:gd name="T1" fmla="*/ 16 h 160"/>
              <a:gd name="T2" fmla="*/ 232 w 240"/>
              <a:gd name="T3" fmla="*/ 0 h 160"/>
              <a:gd name="T4" fmla="*/ 0 w 240"/>
              <a:gd name="T5" fmla="*/ 144 h 160"/>
              <a:gd name="T6" fmla="*/ 8 w 240"/>
              <a:gd name="T7" fmla="*/ 160 h 160"/>
              <a:gd name="T8" fmla="*/ 240 w 240"/>
              <a:gd name="T9" fmla="*/ 1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240" y="16"/>
                </a:moveTo>
                <a:lnTo>
                  <a:pt x="232" y="0"/>
                </a:lnTo>
                <a:lnTo>
                  <a:pt x="0" y="144"/>
                </a:lnTo>
                <a:lnTo>
                  <a:pt x="8" y="160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1" name="Freeform 86"/>
          <p:cNvSpPr>
            <a:spLocks/>
          </p:cNvSpPr>
          <p:nvPr/>
        </p:nvSpPr>
        <p:spPr bwMode="auto">
          <a:xfrm>
            <a:off x="6794500" y="5092700"/>
            <a:ext cx="25400" cy="25400"/>
          </a:xfrm>
          <a:custGeom>
            <a:avLst/>
            <a:gdLst>
              <a:gd name="T0" fmla="*/ 16 w 16"/>
              <a:gd name="T1" fmla="*/ 0 h 16"/>
              <a:gd name="T2" fmla="*/ 8 w 16"/>
              <a:gd name="T3" fmla="*/ 0 h 16"/>
              <a:gd name="T4" fmla="*/ 0 w 16"/>
              <a:gd name="T5" fmla="*/ 16 h 16"/>
              <a:gd name="T6" fmla="*/ 8 w 16"/>
              <a:gd name="T7" fmla="*/ 16 h 16"/>
              <a:gd name="T8" fmla="*/ 16 w 16"/>
              <a:gd name="T9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16" y="0"/>
                </a:moveTo>
                <a:lnTo>
                  <a:pt x="8" y="0"/>
                </a:lnTo>
                <a:lnTo>
                  <a:pt x="0" y="16"/>
                </a:lnTo>
                <a:lnTo>
                  <a:pt x="8" y="1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2" name="Freeform 87"/>
          <p:cNvSpPr>
            <a:spLocks/>
          </p:cNvSpPr>
          <p:nvPr/>
        </p:nvSpPr>
        <p:spPr bwMode="auto">
          <a:xfrm>
            <a:off x="7175500" y="5321300"/>
            <a:ext cx="25400" cy="38100"/>
          </a:xfrm>
          <a:custGeom>
            <a:avLst/>
            <a:gdLst>
              <a:gd name="T0" fmla="*/ 8 w 16"/>
              <a:gd name="T1" fmla="*/ 0 h 24"/>
              <a:gd name="T2" fmla="*/ 16 w 16"/>
              <a:gd name="T3" fmla="*/ 8 h 24"/>
              <a:gd name="T4" fmla="*/ 8 w 16"/>
              <a:gd name="T5" fmla="*/ 24 h 24"/>
              <a:gd name="T6" fmla="*/ 0 w 16"/>
              <a:gd name="T7" fmla="*/ 16 h 24"/>
              <a:gd name="T8" fmla="*/ 8 w 16"/>
              <a:gd name="T9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8" y="0"/>
                </a:moveTo>
                <a:lnTo>
                  <a:pt x="16" y="8"/>
                </a:lnTo>
                <a:lnTo>
                  <a:pt x="8" y="24"/>
                </a:lnTo>
                <a:lnTo>
                  <a:pt x="0" y="16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3" name="Freeform 88"/>
          <p:cNvSpPr>
            <a:spLocks/>
          </p:cNvSpPr>
          <p:nvPr/>
        </p:nvSpPr>
        <p:spPr bwMode="auto">
          <a:xfrm>
            <a:off x="6807200" y="5092700"/>
            <a:ext cx="381000" cy="254000"/>
          </a:xfrm>
          <a:custGeom>
            <a:avLst/>
            <a:gdLst>
              <a:gd name="T0" fmla="*/ 8 w 240"/>
              <a:gd name="T1" fmla="*/ 0 h 160"/>
              <a:gd name="T2" fmla="*/ 0 w 240"/>
              <a:gd name="T3" fmla="*/ 16 h 160"/>
              <a:gd name="T4" fmla="*/ 232 w 240"/>
              <a:gd name="T5" fmla="*/ 160 h 160"/>
              <a:gd name="T6" fmla="*/ 240 w 240"/>
              <a:gd name="T7" fmla="*/ 144 h 160"/>
              <a:gd name="T8" fmla="*/ 8 w 240"/>
              <a:gd name="T9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8" y="0"/>
                </a:moveTo>
                <a:lnTo>
                  <a:pt x="0" y="16"/>
                </a:lnTo>
                <a:lnTo>
                  <a:pt x="232" y="160"/>
                </a:lnTo>
                <a:lnTo>
                  <a:pt x="240" y="144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4" name="Freeform 89"/>
          <p:cNvSpPr>
            <a:spLocks/>
          </p:cNvSpPr>
          <p:nvPr/>
        </p:nvSpPr>
        <p:spPr bwMode="auto">
          <a:xfrm>
            <a:off x="6807200" y="5092700"/>
            <a:ext cx="25400" cy="25400"/>
          </a:xfrm>
          <a:custGeom>
            <a:avLst/>
            <a:gdLst>
              <a:gd name="T0" fmla="*/ 8 w 16"/>
              <a:gd name="T1" fmla="*/ 16 h 16"/>
              <a:gd name="T2" fmla="*/ 16 w 16"/>
              <a:gd name="T3" fmla="*/ 16 h 16"/>
              <a:gd name="T4" fmla="*/ 8 w 16"/>
              <a:gd name="T5" fmla="*/ 0 h 16"/>
              <a:gd name="T6" fmla="*/ 0 w 16"/>
              <a:gd name="T7" fmla="*/ 0 h 16"/>
              <a:gd name="T8" fmla="*/ 8 w 16"/>
              <a:gd name="T9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8" y="16"/>
                </a:moveTo>
                <a:lnTo>
                  <a:pt x="16" y="16"/>
                </a:lnTo>
                <a:lnTo>
                  <a:pt x="8" y="0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5" name="Freeform 90"/>
          <p:cNvSpPr>
            <a:spLocks/>
          </p:cNvSpPr>
          <p:nvPr/>
        </p:nvSpPr>
        <p:spPr bwMode="auto">
          <a:xfrm>
            <a:off x="6426200" y="5321300"/>
            <a:ext cx="25400" cy="38100"/>
          </a:xfrm>
          <a:custGeom>
            <a:avLst/>
            <a:gdLst>
              <a:gd name="T0" fmla="*/ 16 w 16"/>
              <a:gd name="T1" fmla="*/ 16 h 24"/>
              <a:gd name="T2" fmla="*/ 8 w 16"/>
              <a:gd name="T3" fmla="*/ 24 h 24"/>
              <a:gd name="T4" fmla="*/ 0 w 16"/>
              <a:gd name="T5" fmla="*/ 8 h 24"/>
              <a:gd name="T6" fmla="*/ 8 w 16"/>
              <a:gd name="T7" fmla="*/ 0 h 24"/>
              <a:gd name="T8" fmla="*/ 16 w 16"/>
              <a:gd name="T9" fmla="*/ 16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4">
                <a:moveTo>
                  <a:pt x="16" y="16"/>
                </a:moveTo>
                <a:lnTo>
                  <a:pt x="8" y="24"/>
                </a:lnTo>
                <a:lnTo>
                  <a:pt x="0" y="8"/>
                </a:lnTo>
                <a:lnTo>
                  <a:pt x="8" y="0"/>
                </a:lnTo>
                <a:lnTo>
                  <a:pt x="16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6" name="Freeform 91"/>
          <p:cNvSpPr>
            <a:spLocks/>
          </p:cNvSpPr>
          <p:nvPr/>
        </p:nvSpPr>
        <p:spPr bwMode="auto">
          <a:xfrm>
            <a:off x="6438900" y="5092700"/>
            <a:ext cx="381000" cy="254000"/>
          </a:xfrm>
          <a:custGeom>
            <a:avLst/>
            <a:gdLst>
              <a:gd name="T0" fmla="*/ 240 w 240"/>
              <a:gd name="T1" fmla="*/ 16 h 160"/>
              <a:gd name="T2" fmla="*/ 232 w 240"/>
              <a:gd name="T3" fmla="*/ 0 h 160"/>
              <a:gd name="T4" fmla="*/ 0 w 240"/>
              <a:gd name="T5" fmla="*/ 144 h 160"/>
              <a:gd name="T6" fmla="*/ 8 w 240"/>
              <a:gd name="T7" fmla="*/ 160 h 160"/>
              <a:gd name="T8" fmla="*/ 240 w 240"/>
              <a:gd name="T9" fmla="*/ 1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60">
                <a:moveTo>
                  <a:pt x="240" y="16"/>
                </a:moveTo>
                <a:lnTo>
                  <a:pt x="232" y="0"/>
                </a:lnTo>
                <a:lnTo>
                  <a:pt x="0" y="144"/>
                </a:lnTo>
                <a:lnTo>
                  <a:pt x="8" y="160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7" name="Oval 92"/>
          <p:cNvSpPr>
            <a:spLocks noChangeArrowheads="1"/>
          </p:cNvSpPr>
          <p:nvPr/>
        </p:nvSpPr>
        <p:spPr bwMode="auto">
          <a:xfrm>
            <a:off x="6718300" y="4991100"/>
            <a:ext cx="190500" cy="2286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8" name="Oval 93"/>
          <p:cNvSpPr>
            <a:spLocks noChangeArrowheads="1"/>
          </p:cNvSpPr>
          <p:nvPr/>
        </p:nvSpPr>
        <p:spPr bwMode="auto">
          <a:xfrm>
            <a:off x="6718300" y="4991100"/>
            <a:ext cx="190500" cy="2286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19" name="Oval 94"/>
          <p:cNvSpPr>
            <a:spLocks noChangeArrowheads="1"/>
          </p:cNvSpPr>
          <p:nvPr/>
        </p:nvSpPr>
        <p:spPr bwMode="auto">
          <a:xfrm>
            <a:off x="5981700" y="4749800"/>
            <a:ext cx="177800" cy="2413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0" name="Oval 95"/>
          <p:cNvSpPr>
            <a:spLocks noChangeArrowheads="1"/>
          </p:cNvSpPr>
          <p:nvPr/>
        </p:nvSpPr>
        <p:spPr bwMode="auto">
          <a:xfrm>
            <a:off x="5981700" y="4749800"/>
            <a:ext cx="177800" cy="2413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1" name="Oval 96"/>
          <p:cNvSpPr>
            <a:spLocks noChangeArrowheads="1"/>
          </p:cNvSpPr>
          <p:nvPr/>
        </p:nvSpPr>
        <p:spPr bwMode="auto">
          <a:xfrm>
            <a:off x="5232400" y="4991100"/>
            <a:ext cx="190500" cy="2286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2" name="Oval 97"/>
          <p:cNvSpPr>
            <a:spLocks noChangeArrowheads="1"/>
          </p:cNvSpPr>
          <p:nvPr/>
        </p:nvSpPr>
        <p:spPr bwMode="auto">
          <a:xfrm>
            <a:off x="5232400" y="4991100"/>
            <a:ext cx="190500" cy="228600"/>
          </a:xfrm>
          <a:prstGeom prst="ellipse">
            <a:avLst/>
          </a:prstGeom>
          <a:noFill/>
          <a:ln w="254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3" name="Freeform 98"/>
          <p:cNvSpPr>
            <a:spLocks/>
          </p:cNvSpPr>
          <p:nvPr/>
        </p:nvSpPr>
        <p:spPr bwMode="auto">
          <a:xfrm>
            <a:off x="4775200" y="5346700"/>
            <a:ext cx="368300" cy="469900"/>
          </a:xfrm>
          <a:custGeom>
            <a:avLst/>
            <a:gdLst>
              <a:gd name="T0" fmla="*/ 112 w 232"/>
              <a:gd name="T1" fmla="*/ 0 h 296"/>
              <a:gd name="T2" fmla="*/ 232 w 232"/>
              <a:gd name="T3" fmla="*/ 296 h 296"/>
              <a:gd name="T4" fmla="*/ 0 w 232"/>
              <a:gd name="T5" fmla="*/ 296 h 296"/>
              <a:gd name="T6" fmla="*/ 112 w 232"/>
              <a:gd name="T7" fmla="*/ 0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296">
                <a:moveTo>
                  <a:pt x="112" y="0"/>
                </a:moveTo>
                <a:lnTo>
                  <a:pt x="232" y="296"/>
                </a:lnTo>
                <a:lnTo>
                  <a:pt x="0" y="296"/>
                </a:lnTo>
                <a:lnTo>
                  <a:pt x="11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4" name="Freeform 99"/>
          <p:cNvSpPr>
            <a:spLocks/>
          </p:cNvSpPr>
          <p:nvPr/>
        </p:nvSpPr>
        <p:spPr bwMode="auto">
          <a:xfrm>
            <a:off x="4940300" y="5334000"/>
            <a:ext cx="228600" cy="482600"/>
          </a:xfrm>
          <a:custGeom>
            <a:avLst/>
            <a:gdLst>
              <a:gd name="T0" fmla="*/ 16 w 144"/>
              <a:gd name="T1" fmla="*/ 0 h 304"/>
              <a:gd name="T2" fmla="*/ 0 w 144"/>
              <a:gd name="T3" fmla="*/ 8 h 304"/>
              <a:gd name="T4" fmla="*/ 120 w 144"/>
              <a:gd name="T5" fmla="*/ 304 h 304"/>
              <a:gd name="T6" fmla="*/ 128 w 144"/>
              <a:gd name="T7" fmla="*/ 304 h 304"/>
              <a:gd name="T8" fmla="*/ 144 w 144"/>
              <a:gd name="T9" fmla="*/ 304 h 304"/>
              <a:gd name="T10" fmla="*/ 136 w 144"/>
              <a:gd name="T11" fmla="*/ 296 h 304"/>
              <a:gd name="T12" fmla="*/ 16 w 144"/>
              <a:gd name="T13" fmla="*/ 0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" h="304">
                <a:moveTo>
                  <a:pt x="16" y="0"/>
                </a:moveTo>
                <a:lnTo>
                  <a:pt x="0" y="8"/>
                </a:lnTo>
                <a:lnTo>
                  <a:pt x="120" y="304"/>
                </a:lnTo>
                <a:lnTo>
                  <a:pt x="128" y="304"/>
                </a:lnTo>
                <a:lnTo>
                  <a:pt x="144" y="304"/>
                </a:lnTo>
                <a:lnTo>
                  <a:pt x="136" y="296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5" name="Freeform 100"/>
          <p:cNvSpPr>
            <a:spLocks/>
          </p:cNvSpPr>
          <p:nvPr/>
        </p:nvSpPr>
        <p:spPr bwMode="auto">
          <a:xfrm>
            <a:off x="4762500" y="5791200"/>
            <a:ext cx="381000" cy="25400"/>
          </a:xfrm>
          <a:custGeom>
            <a:avLst/>
            <a:gdLst>
              <a:gd name="T0" fmla="*/ 240 w 240"/>
              <a:gd name="T1" fmla="*/ 16 h 16"/>
              <a:gd name="T2" fmla="*/ 240 w 240"/>
              <a:gd name="T3" fmla="*/ 0 h 16"/>
              <a:gd name="T4" fmla="*/ 8 w 240"/>
              <a:gd name="T5" fmla="*/ 0 h 16"/>
              <a:gd name="T6" fmla="*/ 0 w 240"/>
              <a:gd name="T7" fmla="*/ 8 h 16"/>
              <a:gd name="T8" fmla="*/ 0 w 240"/>
              <a:gd name="T9" fmla="*/ 16 h 16"/>
              <a:gd name="T10" fmla="*/ 8 w 240"/>
              <a:gd name="T11" fmla="*/ 16 h 16"/>
              <a:gd name="T12" fmla="*/ 240 w 240"/>
              <a:gd name="T1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0" h="16">
                <a:moveTo>
                  <a:pt x="240" y="16"/>
                </a:moveTo>
                <a:lnTo>
                  <a:pt x="240" y="0"/>
                </a:lnTo>
                <a:lnTo>
                  <a:pt x="8" y="0"/>
                </a:lnTo>
                <a:lnTo>
                  <a:pt x="0" y="8"/>
                </a:lnTo>
                <a:lnTo>
                  <a:pt x="0" y="16"/>
                </a:lnTo>
                <a:lnTo>
                  <a:pt x="8" y="16"/>
                </a:lnTo>
                <a:lnTo>
                  <a:pt x="240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6" name="Freeform 101"/>
          <p:cNvSpPr>
            <a:spLocks/>
          </p:cNvSpPr>
          <p:nvPr/>
        </p:nvSpPr>
        <p:spPr bwMode="auto">
          <a:xfrm>
            <a:off x="4762500" y="5295900"/>
            <a:ext cx="203200" cy="520700"/>
          </a:xfrm>
          <a:custGeom>
            <a:avLst/>
            <a:gdLst>
              <a:gd name="T0" fmla="*/ 0 w 128"/>
              <a:gd name="T1" fmla="*/ 320 h 328"/>
              <a:gd name="T2" fmla="*/ 16 w 128"/>
              <a:gd name="T3" fmla="*/ 328 h 328"/>
              <a:gd name="T4" fmla="*/ 128 w 128"/>
              <a:gd name="T5" fmla="*/ 32 h 328"/>
              <a:gd name="T6" fmla="*/ 128 w 128"/>
              <a:gd name="T7" fmla="*/ 24 h 328"/>
              <a:gd name="T8" fmla="*/ 120 w 128"/>
              <a:gd name="T9" fmla="*/ 0 h 328"/>
              <a:gd name="T10" fmla="*/ 112 w 128"/>
              <a:gd name="T11" fmla="*/ 24 h 328"/>
              <a:gd name="T12" fmla="*/ 0 w 128"/>
              <a:gd name="T13" fmla="*/ 32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" h="328">
                <a:moveTo>
                  <a:pt x="0" y="320"/>
                </a:moveTo>
                <a:lnTo>
                  <a:pt x="16" y="328"/>
                </a:lnTo>
                <a:lnTo>
                  <a:pt x="128" y="32"/>
                </a:lnTo>
                <a:lnTo>
                  <a:pt x="128" y="24"/>
                </a:lnTo>
                <a:lnTo>
                  <a:pt x="120" y="0"/>
                </a:lnTo>
                <a:lnTo>
                  <a:pt x="112" y="24"/>
                </a:lnTo>
                <a:lnTo>
                  <a:pt x="0" y="3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27" name="Rectangle 102"/>
          <p:cNvSpPr>
            <a:spLocks noChangeArrowheads="1"/>
          </p:cNvSpPr>
          <p:nvPr/>
        </p:nvSpPr>
        <p:spPr bwMode="auto">
          <a:xfrm>
            <a:off x="7099300" y="60960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28" name="Rectangle 103"/>
          <p:cNvSpPr>
            <a:spLocks noChangeArrowheads="1"/>
          </p:cNvSpPr>
          <p:nvPr/>
        </p:nvSpPr>
        <p:spPr bwMode="auto">
          <a:xfrm>
            <a:off x="4953000" y="59436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29" name="Rectangle 104"/>
          <p:cNvSpPr>
            <a:spLocks noChangeArrowheads="1"/>
          </p:cNvSpPr>
          <p:nvPr/>
        </p:nvSpPr>
        <p:spPr bwMode="auto">
          <a:xfrm>
            <a:off x="6362700" y="60960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0" name="Rectangle 105"/>
          <p:cNvSpPr>
            <a:spLocks noChangeArrowheads="1"/>
          </p:cNvSpPr>
          <p:nvPr/>
        </p:nvSpPr>
        <p:spPr bwMode="auto">
          <a:xfrm>
            <a:off x="5718543" y="61722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1" name="Rectangle 106"/>
          <p:cNvSpPr>
            <a:spLocks noChangeArrowheads="1"/>
          </p:cNvSpPr>
          <p:nvPr/>
        </p:nvSpPr>
        <p:spPr bwMode="auto">
          <a:xfrm>
            <a:off x="5626100" y="60960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2" name="Rectangle 107"/>
          <p:cNvSpPr>
            <a:spLocks noChangeArrowheads="1"/>
          </p:cNvSpPr>
          <p:nvPr/>
        </p:nvSpPr>
        <p:spPr bwMode="auto">
          <a:xfrm>
            <a:off x="6451600" y="617093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2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3" name="Rectangle 108"/>
          <p:cNvSpPr>
            <a:spLocks noChangeArrowheads="1"/>
          </p:cNvSpPr>
          <p:nvPr/>
        </p:nvSpPr>
        <p:spPr bwMode="auto">
          <a:xfrm>
            <a:off x="4876800" y="5867400"/>
            <a:ext cx="177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4" name="Rectangle 109"/>
          <p:cNvSpPr>
            <a:spLocks noChangeArrowheads="1"/>
          </p:cNvSpPr>
          <p:nvPr/>
        </p:nvSpPr>
        <p:spPr bwMode="auto">
          <a:xfrm>
            <a:off x="7192478" y="6172200"/>
            <a:ext cx="139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cs typeface="Arial" pitchFamily="34" charset="0"/>
              </a:rPr>
              <a:t>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5" name="Rectangle 110"/>
          <p:cNvSpPr>
            <a:spLocks noChangeArrowheads="1"/>
          </p:cNvSpPr>
          <p:nvPr/>
        </p:nvSpPr>
        <p:spPr bwMode="auto">
          <a:xfrm>
            <a:off x="5156200" y="5232400"/>
            <a:ext cx="4953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a = 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6" name="Rectangle 111"/>
          <p:cNvSpPr>
            <a:spLocks noChangeArrowheads="1"/>
          </p:cNvSpPr>
          <p:nvPr/>
        </p:nvSpPr>
        <p:spPr bwMode="auto">
          <a:xfrm>
            <a:off x="5905500" y="5016500"/>
            <a:ext cx="4953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b = 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7" name="Rectangle 112"/>
          <p:cNvSpPr>
            <a:spLocks noChangeArrowheads="1"/>
          </p:cNvSpPr>
          <p:nvPr/>
        </p:nvSpPr>
        <p:spPr bwMode="auto">
          <a:xfrm>
            <a:off x="6667500" y="5232400"/>
            <a:ext cx="4699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0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c = z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638" name="Oval 113"/>
          <p:cNvSpPr>
            <a:spLocks noChangeArrowheads="1"/>
          </p:cNvSpPr>
          <p:nvPr/>
        </p:nvSpPr>
        <p:spPr bwMode="auto">
          <a:xfrm>
            <a:off x="4406900" y="5283200"/>
            <a:ext cx="50800" cy="5080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39" name="Freeform 114"/>
          <p:cNvSpPr>
            <a:spLocks/>
          </p:cNvSpPr>
          <p:nvPr/>
        </p:nvSpPr>
        <p:spPr bwMode="auto">
          <a:xfrm>
            <a:off x="4445000" y="5232400"/>
            <a:ext cx="266700" cy="152400"/>
          </a:xfrm>
          <a:custGeom>
            <a:avLst/>
            <a:gdLst>
              <a:gd name="T0" fmla="*/ 0 w 168"/>
              <a:gd name="T1" fmla="*/ 48 h 96"/>
              <a:gd name="T2" fmla="*/ 0 w 168"/>
              <a:gd name="T3" fmla="*/ 0 h 96"/>
              <a:gd name="T4" fmla="*/ 168 w 168"/>
              <a:gd name="T5" fmla="*/ 48 h 96"/>
              <a:gd name="T6" fmla="*/ 0 w 168"/>
              <a:gd name="T7" fmla="*/ 96 h 96"/>
              <a:gd name="T8" fmla="*/ 0 w 168"/>
              <a:gd name="T9" fmla="*/ 48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" h="96">
                <a:moveTo>
                  <a:pt x="0" y="48"/>
                </a:moveTo>
                <a:lnTo>
                  <a:pt x="0" y="0"/>
                </a:lnTo>
                <a:lnTo>
                  <a:pt x="168" y="48"/>
                </a:lnTo>
                <a:lnTo>
                  <a:pt x="0" y="96"/>
                </a:lnTo>
                <a:lnTo>
                  <a:pt x="0" y="48"/>
                </a:lnTo>
                <a:close/>
              </a:path>
            </a:pathLst>
          </a:custGeom>
          <a:noFill/>
          <a:ln w="1270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0" name="Freeform 115"/>
          <p:cNvSpPr>
            <a:spLocks/>
          </p:cNvSpPr>
          <p:nvPr/>
        </p:nvSpPr>
        <p:spPr bwMode="auto">
          <a:xfrm>
            <a:off x="4445000" y="5232400"/>
            <a:ext cx="266700" cy="152400"/>
          </a:xfrm>
          <a:custGeom>
            <a:avLst/>
            <a:gdLst>
              <a:gd name="T0" fmla="*/ 0 w 168"/>
              <a:gd name="T1" fmla="*/ 48 h 96"/>
              <a:gd name="T2" fmla="*/ 0 w 168"/>
              <a:gd name="T3" fmla="*/ 0 h 96"/>
              <a:gd name="T4" fmla="*/ 168 w 168"/>
              <a:gd name="T5" fmla="*/ 48 h 96"/>
              <a:gd name="T6" fmla="*/ 0 w 168"/>
              <a:gd name="T7" fmla="*/ 96 h 96"/>
              <a:gd name="T8" fmla="*/ 0 w 168"/>
              <a:gd name="T9" fmla="*/ 48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" h="96">
                <a:moveTo>
                  <a:pt x="0" y="48"/>
                </a:moveTo>
                <a:lnTo>
                  <a:pt x="0" y="0"/>
                </a:lnTo>
                <a:lnTo>
                  <a:pt x="168" y="48"/>
                </a:lnTo>
                <a:lnTo>
                  <a:pt x="0" y="96"/>
                </a:lnTo>
                <a:lnTo>
                  <a:pt x="0" y="4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1" name="Rectangle 116"/>
          <p:cNvSpPr>
            <a:spLocks noChangeArrowheads="1"/>
          </p:cNvSpPr>
          <p:nvPr/>
        </p:nvSpPr>
        <p:spPr bwMode="auto">
          <a:xfrm>
            <a:off x="3848100" y="5270500"/>
            <a:ext cx="25400" cy="50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2" name="Rectangle 117"/>
          <p:cNvSpPr>
            <a:spLocks noChangeArrowheads="1"/>
          </p:cNvSpPr>
          <p:nvPr/>
        </p:nvSpPr>
        <p:spPr bwMode="auto">
          <a:xfrm>
            <a:off x="4432300" y="5270500"/>
            <a:ext cx="25400" cy="50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3" name="Rectangle 118"/>
          <p:cNvSpPr>
            <a:spLocks noChangeArrowheads="1"/>
          </p:cNvSpPr>
          <p:nvPr/>
        </p:nvSpPr>
        <p:spPr bwMode="auto">
          <a:xfrm>
            <a:off x="3873500" y="5270500"/>
            <a:ext cx="558800" cy="508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44" name="Rectangle 119"/>
          <p:cNvSpPr>
            <a:spLocks noChangeArrowheads="1"/>
          </p:cNvSpPr>
          <p:nvPr/>
        </p:nvSpPr>
        <p:spPr bwMode="auto">
          <a:xfrm>
            <a:off x="3848100" y="5029200"/>
            <a:ext cx="12065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1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" charset="0"/>
                <a:cs typeface="Arial" pitchFamily="34" charset="0"/>
              </a:rPr>
              <a:t>single rotation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93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for Case 3</a:t>
            </a:r>
          </a:p>
        </p:txBody>
      </p:sp>
      <p:sp>
        <p:nvSpPr>
          <p:cNvPr id="24606" name="AutoShape 69"/>
          <p:cNvSpPr>
            <a:spLocks noChangeArrowheads="1"/>
          </p:cNvSpPr>
          <p:nvPr/>
        </p:nvSpPr>
        <p:spPr bwMode="auto">
          <a:xfrm rot="1800000" flipH="1">
            <a:off x="5134171" y="4667372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177924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3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3290638" y="6017604"/>
            <a:ext cx="2580760" cy="486652"/>
            <a:chOff x="3290638" y="6017604"/>
            <a:chExt cx="2580760" cy="486652"/>
          </a:xfrm>
        </p:grpSpPr>
        <p:sp>
          <p:nvSpPr>
            <p:cNvPr id="70" name="TextBox 69"/>
            <p:cNvSpPr txBox="1"/>
            <p:nvPr/>
          </p:nvSpPr>
          <p:spPr>
            <a:xfrm>
              <a:off x="3290638" y="6017604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009336" y="6032500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686300" y="60357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338880" y="6042591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153632" y="3286125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868224" y="4165668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699756" y="4216276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228531" y="3812608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T3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2958172" y="3266986"/>
            <a:ext cx="1094478" cy="762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2296023" y="4857872"/>
            <a:ext cx="1260874" cy="41580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grpSp>
        <p:nvGrpSpPr>
          <p:cNvPr id="125" name="Group 124"/>
          <p:cNvGrpSpPr/>
          <p:nvPr/>
        </p:nvGrpSpPr>
        <p:grpSpPr>
          <a:xfrm>
            <a:off x="475087" y="2631986"/>
            <a:ext cx="2499236" cy="1960987"/>
            <a:chOff x="475087" y="2631986"/>
            <a:chExt cx="2499236" cy="1960987"/>
          </a:xfrm>
        </p:grpSpPr>
        <p:sp>
          <p:nvSpPr>
            <p:cNvPr id="126" name="TextBox 125"/>
            <p:cNvSpPr txBox="1"/>
            <p:nvPr/>
          </p:nvSpPr>
          <p:spPr>
            <a:xfrm>
              <a:off x="475087" y="3259197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052684" y="3669643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1569880" y="41313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441805" y="41313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  <p:grpSp>
          <p:nvGrpSpPr>
            <p:cNvPr id="130" name="Group 43"/>
            <p:cNvGrpSpPr>
              <a:grpSpLocks/>
            </p:cNvGrpSpPr>
            <p:nvPr/>
          </p:nvGrpSpPr>
          <p:grpSpPr bwMode="auto">
            <a:xfrm flipH="1">
              <a:off x="833774" y="2631986"/>
              <a:ext cx="1758950" cy="1454150"/>
              <a:chOff x="3068" y="2055"/>
              <a:chExt cx="1108" cy="916"/>
            </a:xfrm>
          </p:grpSpPr>
          <p:sp>
            <p:nvSpPr>
              <p:cNvPr id="131" name="Oval 44"/>
              <p:cNvSpPr>
                <a:spLocks noChangeArrowheads="1"/>
              </p:cNvSpPr>
              <p:nvPr/>
            </p:nvSpPr>
            <p:spPr bwMode="auto">
              <a:xfrm flipH="1">
                <a:off x="3790" y="215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2</a:t>
                </a:r>
              </a:p>
            </p:txBody>
          </p:sp>
          <p:cxnSp>
            <p:nvCxnSpPr>
              <p:cNvPr id="132" name="AutoShape 45"/>
              <p:cNvCxnSpPr>
                <a:cxnSpLocks noChangeShapeType="1"/>
                <a:stCxn id="131" idx="5"/>
                <a:endCxn id="137" idx="0"/>
              </p:cNvCxnSpPr>
              <p:nvPr/>
            </p:nvCxnSpPr>
            <p:spPr bwMode="auto">
              <a:xfrm flipH="1">
                <a:off x="3576" y="2332"/>
                <a:ext cx="242" cy="4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" name="AutoShape 46"/>
              <p:cNvCxnSpPr>
                <a:cxnSpLocks noChangeShapeType="1"/>
                <a:stCxn id="137" idx="3"/>
                <a:endCxn id="134" idx="0"/>
              </p:cNvCxnSpPr>
              <p:nvPr/>
            </p:nvCxnSpPr>
            <p:spPr bwMode="auto">
              <a:xfrm flipH="1">
                <a:off x="3311" y="2554"/>
                <a:ext cx="196" cy="8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4" name="Oval 47"/>
              <p:cNvSpPr>
                <a:spLocks noChangeArrowheads="1"/>
              </p:cNvSpPr>
              <p:nvPr/>
            </p:nvSpPr>
            <p:spPr bwMode="auto">
              <a:xfrm>
                <a:off x="3213" y="264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6</a:t>
                </a:r>
              </a:p>
            </p:txBody>
          </p:sp>
          <p:cxnSp>
            <p:nvCxnSpPr>
              <p:cNvPr id="135" name="AutoShape 48"/>
              <p:cNvCxnSpPr>
                <a:cxnSpLocks noChangeShapeType="1"/>
                <a:stCxn id="134" idx="5"/>
              </p:cNvCxnSpPr>
              <p:nvPr/>
            </p:nvCxnSpPr>
            <p:spPr bwMode="auto">
              <a:xfrm>
                <a:off x="3380" y="2816"/>
                <a:ext cx="89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6" name="AutoShape 49"/>
              <p:cNvCxnSpPr>
                <a:cxnSpLocks noChangeShapeType="1"/>
                <a:stCxn id="134" idx="3"/>
              </p:cNvCxnSpPr>
              <p:nvPr/>
            </p:nvCxnSpPr>
            <p:spPr bwMode="auto">
              <a:xfrm flipH="1">
                <a:off x="3147" y="2816"/>
                <a:ext cx="95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7" name="Oval 50"/>
              <p:cNvSpPr>
                <a:spLocks noChangeArrowheads="1"/>
              </p:cNvSpPr>
              <p:nvPr/>
            </p:nvSpPr>
            <p:spPr bwMode="auto">
              <a:xfrm>
                <a:off x="3478" y="2381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4</a:t>
                </a:r>
              </a:p>
            </p:txBody>
          </p:sp>
          <p:cxnSp>
            <p:nvCxnSpPr>
              <p:cNvPr id="138" name="AutoShape 51"/>
              <p:cNvCxnSpPr>
                <a:cxnSpLocks noChangeShapeType="1"/>
                <a:stCxn id="137" idx="5"/>
              </p:cNvCxnSpPr>
              <p:nvPr/>
            </p:nvCxnSpPr>
            <p:spPr bwMode="auto">
              <a:xfrm>
                <a:off x="3645" y="2554"/>
                <a:ext cx="145" cy="12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9" name="AutoShape 52"/>
              <p:cNvCxnSpPr>
                <a:cxnSpLocks noChangeShapeType="1"/>
                <a:stCxn id="131" idx="3"/>
              </p:cNvCxnSpPr>
              <p:nvPr/>
            </p:nvCxnSpPr>
            <p:spPr bwMode="auto">
              <a:xfrm>
                <a:off x="3957" y="2332"/>
                <a:ext cx="219" cy="7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0" name="Freeform 53"/>
              <p:cNvSpPr>
                <a:spLocks/>
              </p:cNvSpPr>
              <p:nvPr/>
            </p:nvSpPr>
            <p:spPr bwMode="auto">
              <a:xfrm>
                <a:off x="3068" y="2055"/>
                <a:ext cx="1071" cy="865"/>
              </a:xfrm>
              <a:custGeom>
                <a:avLst/>
                <a:gdLst>
                  <a:gd name="T0" fmla="*/ 808 w 1071"/>
                  <a:gd name="T1" fmla="*/ 9 h 865"/>
                  <a:gd name="T2" fmla="*/ 1042 w 1071"/>
                  <a:gd name="T3" fmla="*/ 231 h 865"/>
                  <a:gd name="T4" fmla="*/ 634 w 1071"/>
                  <a:gd name="T5" fmla="*/ 543 h 865"/>
                  <a:gd name="T6" fmla="*/ 436 w 1071"/>
                  <a:gd name="T7" fmla="*/ 813 h 865"/>
                  <a:gd name="T8" fmla="*/ 16 w 1071"/>
                  <a:gd name="T9" fmla="*/ 777 h 865"/>
                  <a:gd name="T10" fmla="*/ 340 w 1071"/>
                  <a:gd name="T11" fmla="*/ 285 h 865"/>
                  <a:gd name="T12" fmla="*/ 808 w 1071"/>
                  <a:gd name="T13" fmla="*/ 9 h 8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71"/>
                  <a:gd name="T22" fmla="*/ 0 h 865"/>
                  <a:gd name="T23" fmla="*/ 1071 w 1071"/>
                  <a:gd name="T24" fmla="*/ 865 h 8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71" h="865">
                    <a:moveTo>
                      <a:pt x="808" y="9"/>
                    </a:moveTo>
                    <a:cubicBezTo>
                      <a:pt x="925" y="0"/>
                      <a:pt x="1071" y="142"/>
                      <a:pt x="1042" y="231"/>
                    </a:cubicBezTo>
                    <a:cubicBezTo>
                      <a:pt x="1013" y="320"/>
                      <a:pt x="735" y="446"/>
                      <a:pt x="634" y="543"/>
                    </a:cubicBezTo>
                    <a:cubicBezTo>
                      <a:pt x="533" y="640"/>
                      <a:pt x="539" y="774"/>
                      <a:pt x="436" y="813"/>
                    </a:cubicBezTo>
                    <a:cubicBezTo>
                      <a:pt x="333" y="852"/>
                      <a:pt x="32" y="865"/>
                      <a:pt x="16" y="777"/>
                    </a:cubicBezTo>
                    <a:cubicBezTo>
                      <a:pt x="0" y="689"/>
                      <a:pt x="208" y="413"/>
                      <a:pt x="340" y="285"/>
                    </a:cubicBezTo>
                    <a:cubicBezTo>
                      <a:pt x="472" y="157"/>
                      <a:pt x="691" y="18"/>
                      <a:pt x="808" y="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142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143" name="AutoShape 56"/>
            <p:cNvCxnSpPr>
              <a:cxnSpLocks noChangeShapeType="1"/>
              <a:stCxn id="142" idx="0"/>
              <a:endCxn id="148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AutoShape 57"/>
            <p:cNvCxnSpPr>
              <a:cxnSpLocks noChangeShapeType="1"/>
              <a:stCxn id="148" idx="3"/>
              <a:endCxn id="145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5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46" name="AutoShape 59"/>
            <p:cNvCxnSpPr>
              <a:cxnSpLocks noChangeShapeType="1"/>
              <a:stCxn id="145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AutoShape 60"/>
            <p:cNvCxnSpPr>
              <a:cxnSpLocks noChangeShapeType="1"/>
              <a:stCxn id="145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8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49" name="AutoShape 62"/>
            <p:cNvCxnSpPr>
              <a:cxnSpLocks noChangeShapeType="1"/>
              <a:endCxn id="142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AutoShape 63"/>
            <p:cNvCxnSpPr>
              <a:cxnSpLocks noChangeShapeType="1"/>
              <a:stCxn id="142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1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811110" y="2743200"/>
            <a:ext cx="1682750" cy="1439863"/>
            <a:chOff x="984250" y="2743200"/>
            <a:chExt cx="1682750" cy="1439863"/>
          </a:xfrm>
        </p:grpSpPr>
        <p:sp>
          <p:nvSpPr>
            <p:cNvPr id="153" name="Oval 4"/>
            <p:cNvSpPr>
              <a:spLocks noChangeArrowheads="1"/>
            </p:cNvSpPr>
            <p:nvPr/>
          </p:nvSpPr>
          <p:spPr bwMode="auto">
            <a:xfrm>
              <a:off x="1285875" y="288448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154" name="AutoShape 5"/>
            <p:cNvCxnSpPr>
              <a:cxnSpLocks noChangeShapeType="1"/>
              <a:stCxn id="153" idx="5"/>
              <a:endCxn id="159" idx="1"/>
            </p:cNvCxnSpPr>
            <p:nvPr/>
          </p:nvCxnSpPr>
          <p:spPr bwMode="auto">
            <a:xfrm>
              <a:off x="1552575" y="3162300"/>
              <a:ext cx="614363" cy="1238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AutoShape 6"/>
            <p:cNvCxnSpPr>
              <a:cxnSpLocks noChangeShapeType="1"/>
              <a:stCxn id="159" idx="3"/>
              <a:endCxn id="156" idx="0"/>
            </p:cNvCxnSpPr>
            <p:nvPr/>
          </p:nvCxnSpPr>
          <p:spPr bwMode="auto">
            <a:xfrm flipH="1">
              <a:off x="1855788" y="3519488"/>
              <a:ext cx="311150" cy="1365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6" name="Oval 7"/>
            <p:cNvSpPr>
              <a:spLocks noChangeArrowheads="1"/>
            </p:cNvSpPr>
            <p:nvPr/>
          </p:nvSpPr>
          <p:spPr bwMode="auto">
            <a:xfrm>
              <a:off x="1700213" y="3662363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57" name="AutoShape 8"/>
            <p:cNvCxnSpPr>
              <a:cxnSpLocks noChangeShapeType="1"/>
              <a:stCxn id="156" idx="5"/>
            </p:cNvCxnSpPr>
            <p:nvPr/>
          </p:nvCxnSpPr>
          <p:spPr bwMode="auto">
            <a:xfrm>
              <a:off x="1965325" y="3937000"/>
              <a:ext cx="141288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AutoShape 9"/>
            <p:cNvCxnSpPr>
              <a:cxnSpLocks noChangeShapeType="1"/>
              <a:stCxn id="156" idx="3"/>
            </p:cNvCxnSpPr>
            <p:nvPr/>
          </p:nvCxnSpPr>
          <p:spPr bwMode="auto">
            <a:xfrm flipH="1">
              <a:off x="1595438" y="3937000"/>
              <a:ext cx="150812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9" name="Oval 10"/>
            <p:cNvSpPr>
              <a:spLocks noChangeArrowheads="1"/>
            </p:cNvSpPr>
            <p:nvPr/>
          </p:nvSpPr>
          <p:spPr bwMode="auto">
            <a:xfrm>
              <a:off x="2120900" y="324643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60" name="AutoShape 11"/>
            <p:cNvCxnSpPr>
              <a:cxnSpLocks noChangeShapeType="1"/>
              <a:stCxn id="159" idx="5"/>
            </p:cNvCxnSpPr>
            <p:nvPr/>
          </p:nvCxnSpPr>
          <p:spPr bwMode="auto">
            <a:xfrm>
              <a:off x="2386013" y="3521075"/>
              <a:ext cx="230187" cy="19050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1" name="AutoShape 12"/>
            <p:cNvCxnSpPr>
              <a:cxnSpLocks noChangeShapeType="1"/>
              <a:stCxn id="153" idx="3"/>
            </p:cNvCxnSpPr>
            <p:nvPr/>
          </p:nvCxnSpPr>
          <p:spPr bwMode="auto">
            <a:xfrm flipH="1">
              <a:off x="984250" y="3168650"/>
              <a:ext cx="347663" cy="1174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2" name="Freeform 17"/>
            <p:cNvSpPr>
              <a:spLocks/>
            </p:cNvSpPr>
            <p:nvPr/>
          </p:nvSpPr>
          <p:spPr bwMode="auto">
            <a:xfrm>
              <a:off x="1130300" y="2743200"/>
              <a:ext cx="1536700" cy="1404938"/>
            </a:xfrm>
            <a:custGeom>
              <a:avLst/>
              <a:gdLst>
                <a:gd name="T0" fmla="*/ 359793 w 1166"/>
                <a:gd name="T1" fmla="*/ 14497 h 1066"/>
                <a:gd name="T2" fmla="*/ 27676 w 1166"/>
                <a:gd name="T3" fmla="*/ 243821 h 1066"/>
                <a:gd name="T4" fmla="*/ 193735 w 1166"/>
                <a:gd name="T5" fmla="*/ 623392 h 1066"/>
                <a:gd name="T6" fmla="*/ 786801 w 1166"/>
                <a:gd name="T7" fmla="*/ 678746 h 1066"/>
                <a:gd name="T8" fmla="*/ 249088 w 1166"/>
                <a:gd name="T9" fmla="*/ 931793 h 1066"/>
                <a:gd name="T10" fmla="*/ 707725 w 1166"/>
                <a:gd name="T11" fmla="*/ 1390441 h 1066"/>
                <a:gd name="T12" fmla="*/ 1134733 w 1166"/>
                <a:gd name="T13" fmla="*/ 1018778 h 1066"/>
                <a:gd name="T14" fmla="*/ 1506388 w 1166"/>
                <a:gd name="T15" fmla="*/ 647115 h 1066"/>
                <a:gd name="T16" fmla="*/ 1316607 w 1166"/>
                <a:gd name="T17" fmla="*/ 283360 h 1066"/>
                <a:gd name="T18" fmla="*/ 359793 w 1166"/>
                <a:gd name="T19" fmla="*/ 14497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" name="TextBox 162"/>
          <p:cNvSpPr txBox="1"/>
          <p:nvPr/>
        </p:nvSpPr>
        <p:spPr>
          <a:xfrm>
            <a:off x="6815714" y="2791653"/>
            <a:ext cx="45583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79089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457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52F2DE3-5314-5848-8BCC-1B9ED805DA55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89530"/>
            <a:ext cx="8382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err="1">
                <a:latin typeface="Tahoma" charset="0"/>
              </a:rPr>
              <a:t>Trinode</a:t>
            </a:r>
            <a:r>
              <a:rPr lang="en-US" sz="3200" dirty="0">
                <a:latin typeface="Tahoma" charset="0"/>
              </a:rPr>
              <a:t> Restructuring:</a:t>
            </a:r>
            <a:br>
              <a:rPr lang="en-US" sz="3200" dirty="0">
                <a:latin typeface="Tahoma" charset="0"/>
              </a:rPr>
            </a:br>
            <a:r>
              <a:rPr lang="en-US" sz="3200" dirty="0">
                <a:latin typeface="Tahoma" charset="0"/>
              </a:rPr>
              <a:t>Case 3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3810000" cy="6096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double rotation:</a:t>
            </a:r>
            <a:endParaRPr lang="en-US" sz="2800" dirty="0">
              <a:latin typeface="Tahoma" charset="0"/>
            </a:endParaRPr>
          </a:p>
        </p:txBody>
      </p:sp>
      <p:pic>
        <p:nvPicPr>
          <p:cNvPr id="24581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133600"/>
            <a:ext cx="6477000" cy="2209800"/>
          </a:xfrm>
        </p:spPr>
      </p:pic>
      <p:sp>
        <p:nvSpPr>
          <p:cNvPr id="9" name="TextBox 8"/>
          <p:cNvSpPr txBox="1"/>
          <p:nvPr/>
        </p:nvSpPr>
        <p:spPr>
          <a:xfrm>
            <a:off x="4495800" y="76200"/>
            <a:ext cx="44958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Keys: a &lt; b &lt;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Nodes: grandparent z is not balanced, y is parent, x is node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9811" y="4267200"/>
            <a:ext cx="586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Not balanced at a, the largest key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x has the </a:t>
            </a:r>
            <a:r>
              <a:rPr lang="en-US" sz="2000" dirty="0">
                <a:solidFill>
                  <a:srgbClr val="FF0000"/>
                </a:solidFill>
              </a:rPr>
              <a:t>middle key b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x is rotated above 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x is then rotated </a:t>
            </a:r>
            <a:r>
              <a:rPr lang="en-US" sz="2000"/>
              <a:t>above z</a:t>
            </a: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Result: middle key b at the top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for Case 4</a:t>
            </a:r>
          </a:p>
        </p:txBody>
      </p:sp>
      <p:sp>
        <p:nvSpPr>
          <p:cNvPr id="24605" name="AutoShape 68"/>
          <p:cNvSpPr>
            <a:spLocks noChangeArrowheads="1"/>
          </p:cNvSpPr>
          <p:nvPr/>
        </p:nvSpPr>
        <p:spPr bwMode="auto">
          <a:xfrm rot="2962375">
            <a:off x="6412512" y="4844967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6976360" y="1932096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4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3290638" y="6017604"/>
            <a:ext cx="2580760" cy="486652"/>
            <a:chOff x="3290638" y="6017604"/>
            <a:chExt cx="2580760" cy="486652"/>
          </a:xfrm>
        </p:grpSpPr>
        <p:sp>
          <p:nvSpPr>
            <p:cNvPr id="70" name="TextBox 69"/>
            <p:cNvSpPr txBox="1"/>
            <p:nvPr/>
          </p:nvSpPr>
          <p:spPr>
            <a:xfrm>
              <a:off x="3290638" y="6017604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009336" y="6032500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686300" y="60357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338880" y="6042591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2666782" y="4301455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T0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405226" y="4301801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5486400" y="3406041"/>
            <a:ext cx="990600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4357839" y="4301455"/>
            <a:ext cx="328461" cy="683295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8183126" y="3348237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T3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554330" y="4293568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T2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665208" y="4086136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128967" y="3710644"/>
            <a:ext cx="576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T0</a:t>
            </a:r>
          </a:p>
        </p:txBody>
      </p:sp>
      <p:grpSp>
        <p:nvGrpSpPr>
          <p:cNvPr id="108" name="Group 107"/>
          <p:cNvGrpSpPr/>
          <p:nvPr/>
        </p:nvGrpSpPr>
        <p:grpSpPr>
          <a:xfrm>
            <a:off x="2842285" y="2735195"/>
            <a:ext cx="2389709" cy="1475432"/>
            <a:chOff x="2900514" y="2712948"/>
            <a:chExt cx="2389709" cy="1475432"/>
          </a:xfrm>
        </p:grpSpPr>
        <p:sp>
          <p:nvSpPr>
            <p:cNvPr id="109" name="TextBox 108"/>
            <p:cNvSpPr txBox="1"/>
            <p:nvPr/>
          </p:nvSpPr>
          <p:spPr>
            <a:xfrm>
              <a:off x="4072405" y="3726715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757705" y="3175209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  <p:grpSp>
          <p:nvGrpSpPr>
            <p:cNvPr id="111" name="Group 42"/>
            <p:cNvGrpSpPr>
              <a:grpSpLocks/>
            </p:cNvGrpSpPr>
            <p:nvPr/>
          </p:nvGrpSpPr>
          <p:grpSpPr bwMode="auto">
            <a:xfrm>
              <a:off x="2900514" y="2712948"/>
              <a:ext cx="1758950" cy="1454150"/>
              <a:chOff x="3068" y="2055"/>
              <a:chExt cx="1108" cy="916"/>
            </a:xfrm>
          </p:grpSpPr>
          <p:sp>
            <p:nvSpPr>
              <p:cNvPr id="112" name="Oval 20"/>
              <p:cNvSpPr>
                <a:spLocks noChangeArrowheads="1"/>
              </p:cNvSpPr>
              <p:nvPr/>
            </p:nvSpPr>
            <p:spPr bwMode="auto">
              <a:xfrm flipH="1">
                <a:off x="3790" y="215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6</a:t>
                </a:r>
              </a:p>
            </p:txBody>
          </p:sp>
          <p:cxnSp>
            <p:nvCxnSpPr>
              <p:cNvPr id="113" name="AutoShape 21"/>
              <p:cNvCxnSpPr>
                <a:cxnSpLocks noChangeShapeType="1"/>
                <a:stCxn id="112" idx="5"/>
                <a:endCxn id="118" idx="0"/>
              </p:cNvCxnSpPr>
              <p:nvPr/>
            </p:nvCxnSpPr>
            <p:spPr bwMode="auto">
              <a:xfrm flipH="1">
                <a:off x="3576" y="2332"/>
                <a:ext cx="242" cy="4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4" name="AutoShape 22"/>
              <p:cNvCxnSpPr>
                <a:cxnSpLocks noChangeShapeType="1"/>
                <a:stCxn id="118" idx="3"/>
                <a:endCxn id="115" idx="0"/>
              </p:cNvCxnSpPr>
              <p:nvPr/>
            </p:nvCxnSpPr>
            <p:spPr bwMode="auto">
              <a:xfrm flipH="1">
                <a:off x="3311" y="2554"/>
                <a:ext cx="196" cy="8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5" name="Oval 23"/>
              <p:cNvSpPr>
                <a:spLocks noChangeArrowheads="1"/>
              </p:cNvSpPr>
              <p:nvPr/>
            </p:nvSpPr>
            <p:spPr bwMode="auto">
              <a:xfrm>
                <a:off x="3213" y="264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2</a:t>
                </a:r>
              </a:p>
            </p:txBody>
          </p:sp>
          <p:cxnSp>
            <p:nvCxnSpPr>
              <p:cNvPr id="116" name="AutoShape 24"/>
              <p:cNvCxnSpPr>
                <a:cxnSpLocks noChangeShapeType="1"/>
                <a:stCxn id="115" idx="5"/>
              </p:cNvCxnSpPr>
              <p:nvPr/>
            </p:nvCxnSpPr>
            <p:spPr bwMode="auto">
              <a:xfrm>
                <a:off x="3380" y="2816"/>
                <a:ext cx="89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7" name="AutoShape 25"/>
              <p:cNvCxnSpPr>
                <a:cxnSpLocks noChangeShapeType="1"/>
                <a:stCxn id="115" idx="3"/>
              </p:cNvCxnSpPr>
              <p:nvPr/>
            </p:nvCxnSpPr>
            <p:spPr bwMode="auto">
              <a:xfrm flipH="1">
                <a:off x="3147" y="2816"/>
                <a:ext cx="95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8" name="Oval 26"/>
              <p:cNvSpPr>
                <a:spLocks noChangeArrowheads="1"/>
              </p:cNvSpPr>
              <p:nvPr/>
            </p:nvSpPr>
            <p:spPr bwMode="auto">
              <a:xfrm>
                <a:off x="3478" y="2381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4</a:t>
                </a:r>
              </a:p>
            </p:txBody>
          </p:sp>
          <p:cxnSp>
            <p:nvCxnSpPr>
              <p:cNvPr id="119" name="AutoShape 27"/>
              <p:cNvCxnSpPr>
                <a:cxnSpLocks noChangeShapeType="1"/>
                <a:stCxn id="118" idx="5"/>
              </p:cNvCxnSpPr>
              <p:nvPr/>
            </p:nvCxnSpPr>
            <p:spPr bwMode="auto">
              <a:xfrm>
                <a:off x="3645" y="2554"/>
                <a:ext cx="145" cy="12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0" name="AutoShape 28"/>
              <p:cNvCxnSpPr>
                <a:cxnSpLocks noChangeShapeType="1"/>
                <a:stCxn id="112" idx="3"/>
              </p:cNvCxnSpPr>
              <p:nvPr/>
            </p:nvCxnSpPr>
            <p:spPr bwMode="auto">
              <a:xfrm>
                <a:off x="3957" y="2332"/>
                <a:ext cx="219" cy="7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1" name="Freeform 29"/>
              <p:cNvSpPr>
                <a:spLocks/>
              </p:cNvSpPr>
              <p:nvPr/>
            </p:nvSpPr>
            <p:spPr bwMode="auto">
              <a:xfrm>
                <a:off x="3068" y="2055"/>
                <a:ext cx="1071" cy="865"/>
              </a:xfrm>
              <a:custGeom>
                <a:avLst/>
                <a:gdLst>
                  <a:gd name="T0" fmla="*/ 808 w 1071"/>
                  <a:gd name="T1" fmla="*/ 9 h 865"/>
                  <a:gd name="T2" fmla="*/ 1042 w 1071"/>
                  <a:gd name="T3" fmla="*/ 231 h 865"/>
                  <a:gd name="T4" fmla="*/ 634 w 1071"/>
                  <a:gd name="T5" fmla="*/ 543 h 865"/>
                  <a:gd name="T6" fmla="*/ 436 w 1071"/>
                  <a:gd name="T7" fmla="*/ 813 h 865"/>
                  <a:gd name="T8" fmla="*/ 16 w 1071"/>
                  <a:gd name="T9" fmla="*/ 777 h 865"/>
                  <a:gd name="T10" fmla="*/ 340 w 1071"/>
                  <a:gd name="T11" fmla="*/ 285 h 865"/>
                  <a:gd name="T12" fmla="*/ 808 w 1071"/>
                  <a:gd name="T13" fmla="*/ 9 h 8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71"/>
                  <a:gd name="T22" fmla="*/ 0 h 865"/>
                  <a:gd name="T23" fmla="*/ 1071 w 1071"/>
                  <a:gd name="T24" fmla="*/ 865 h 8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71" h="865">
                    <a:moveTo>
                      <a:pt x="808" y="9"/>
                    </a:moveTo>
                    <a:cubicBezTo>
                      <a:pt x="925" y="0"/>
                      <a:pt x="1071" y="142"/>
                      <a:pt x="1042" y="231"/>
                    </a:cubicBezTo>
                    <a:cubicBezTo>
                      <a:pt x="1013" y="320"/>
                      <a:pt x="735" y="446"/>
                      <a:pt x="634" y="543"/>
                    </a:cubicBezTo>
                    <a:cubicBezTo>
                      <a:pt x="533" y="640"/>
                      <a:pt x="539" y="774"/>
                      <a:pt x="436" y="813"/>
                    </a:cubicBezTo>
                    <a:cubicBezTo>
                      <a:pt x="333" y="852"/>
                      <a:pt x="32" y="865"/>
                      <a:pt x="16" y="777"/>
                    </a:cubicBezTo>
                    <a:cubicBezTo>
                      <a:pt x="0" y="689"/>
                      <a:pt x="208" y="413"/>
                      <a:pt x="340" y="285"/>
                    </a:cubicBezTo>
                    <a:cubicBezTo>
                      <a:pt x="472" y="157"/>
                      <a:pt x="691" y="18"/>
                      <a:pt x="808" y="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2" name="Group 121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123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124" name="AutoShape 56"/>
            <p:cNvCxnSpPr>
              <a:cxnSpLocks noChangeShapeType="1"/>
              <a:stCxn id="123" idx="0"/>
              <a:endCxn id="129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AutoShape 57"/>
            <p:cNvCxnSpPr>
              <a:cxnSpLocks noChangeShapeType="1"/>
              <a:stCxn id="129" idx="3"/>
              <a:endCxn id="126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6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27" name="AutoShape 59"/>
            <p:cNvCxnSpPr>
              <a:cxnSpLocks noChangeShapeType="1"/>
              <a:stCxn id="126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AutoShape 60"/>
            <p:cNvCxnSpPr>
              <a:cxnSpLocks noChangeShapeType="1"/>
              <a:stCxn id="126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9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30" name="AutoShape 62"/>
            <p:cNvCxnSpPr>
              <a:cxnSpLocks noChangeShapeType="1"/>
              <a:endCxn id="123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AutoShape 63"/>
            <p:cNvCxnSpPr>
              <a:cxnSpLocks noChangeShapeType="1"/>
              <a:stCxn id="123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2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" name="Group 30"/>
          <p:cNvGrpSpPr>
            <a:grpSpLocks/>
          </p:cNvGrpSpPr>
          <p:nvPr/>
        </p:nvGrpSpPr>
        <p:grpSpPr bwMode="auto">
          <a:xfrm flipH="1">
            <a:off x="6705600" y="2734034"/>
            <a:ext cx="1682750" cy="1438275"/>
            <a:chOff x="1292" y="2058"/>
            <a:chExt cx="1277" cy="1091"/>
          </a:xfrm>
        </p:grpSpPr>
        <p:sp>
          <p:nvSpPr>
            <p:cNvPr id="134" name="Oval 31"/>
            <p:cNvSpPr>
              <a:spLocks noChangeArrowheads="1"/>
            </p:cNvSpPr>
            <p:nvPr/>
          </p:nvSpPr>
          <p:spPr bwMode="auto">
            <a:xfrm>
              <a:off x="1521" y="216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35" name="AutoShape 32"/>
            <p:cNvCxnSpPr>
              <a:cxnSpLocks noChangeShapeType="1"/>
              <a:stCxn id="134" idx="5"/>
              <a:endCxn id="140" idx="1"/>
            </p:cNvCxnSpPr>
            <p:nvPr/>
          </p:nvCxnSpPr>
          <p:spPr bwMode="auto">
            <a:xfrm>
              <a:off x="1723" y="2376"/>
              <a:ext cx="466" cy="9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AutoShape 33"/>
            <p:cNvCxnSpPr>
              <a:cxnSpLocks noChangeShapeType="1"/>
              <a:stCxn id="140" idx="3"/>
              <a:endCxn id="137" idx="0"/>
            </p:cNvCxnSpPr>
            <p:nvPr/>
          </p:nvCxnSpPr>
          <p:spPr bwMode="auto">
            <a:xfrm flipH="1">
              <a:off x="1953" y="2647"/>
              <a:ext cx="236" cy="10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7" name="Oval 34"/>
            <p:cNvSpPr>
              <a:spLocks noChangeArrowheads="1"/>
            </p:cNvSpPr>
            <p:nvPr/>
          </p:nvSpPr>
          <p:spPr bwMode="auto">
            <a:xfrm>
              <a:off x="1835" y="275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38" name="AutoShape 35"/>
            <p:cNvCxnSpPr>
              <a:cxnSpLocks noChangeShapeType="1"/>
              <a:stCxn id="137" idx="5"/>
            </p:cNvCxnSpPr>
            <p:nvPr/>
          </p:nvCxnSpPr>
          <p:spPr bwMode="auto">
            <a:xfrm>
              <a:off x="2036" y="2962"/>
              <a:ext cx="108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AutoShape 36"/>
            <p:cNvCxnSpPr>
              <a:cxnSpLocks noChangeShapeType="1"/>
              <a:stCxn id="137" idx="3"/>
            </p:cNvCxnSpPr>
            <p:nvPr/>
          </p:nvCxnSpPr>
          <p:spPr bwMode="auto">
            <a:xfrm flipH="1">
              <a:off x="1756" y="2962"/>
              <a:ext cx="114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Oval 37"/>
            <p:cNvSpPr>
              <a:spLocks noChangeArrowheads="1"/>
            </p:cNvSpPr>
            <p:nvPr/>
          </p:nvSpPr>
          <p:spPr bwMode="auto">
            <a:xfrm>
              <a:off x="2155" y="2440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141" name="AutoShape 38"/>
            <p:cNvCxnSpPr>
              <a:cxnSpLocks noChangeShapeType="1"/>
              <a:stCxn id="140" idx="5"/>
            </p:cNvCxnSpPr>
            <p:nvPr/>
          </p:nvCxnSpPr>
          <p:spPr bwMode="auto">
            <a:xfrm>
              <a:off x="2356" y="2647"/>
              <a:ext cx="174" cy="14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AutoShape 39"/>
            <p:cNvCxnSpPr>
              <a:cxnSpLocks noChangeShapeType="1"/>
              <a:stCxn id="134" idx="3"/>
            </p:cNvCxnSpPr>
            <p:nvPr/>
          </p:nvCxnSpPr>
          <p:spPr bwMode="auto">
            <a:xfrm flipH="1">
              <a:off x="1292" y="2377"/>
              <a:ext cx="264" cy="8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" name="Freeform 40"/>
            <p:cNvSpPr>
              <a:spLocks/>
            </p:cNvSpPr>
            <p:nvPr/>
          </p:nvSpPr>
          <p:spPr bwMode="auto">
            <a:xfrm>
              <a:off x="1403" y="2058"/>
              <a:ext cx="1166" cy="1066"/>
            </a:xfrm>
            <a:custGeom>
              <a:avLst/>
              <a:gdLst>
                <a:gd name="T0" fmla="*/ 273 w 1166"/>
                <a:gd name="T1" fmla="*/ 11 h 1066"/>
                <a:gd name="T2" fmla="*/ 21 w 1166"/>
                <a:gd name="T3" fmla="*/ 185 h 1066"/>
                <a:gd name="T4" fmla="*/ 147 w 1166"/>
                <a:gd name="T5" fmla="*/ 473 h 1066"/>
                <a:gd name="T6" fmla="*/ 597 w 1166"/>
                <a:gd name="T7" fmla="*/ 515 h 1066"/>
                <a:gd name="T8" fmla="*/ 189 w 1166"/>
                <a:gd name="T9" fmla="*/ 707 h 1066"/>
                <a:gd name="T10" fmla="*/ 537 w 1166"/>
                <a:gd name="T11" fmla="*/ 1055 h 1066"/>
                <a:gd name="T12" fmla="*/ 861 w 1166"/>
                <a:gd name="T13" fmla="*/ 773 h 1066"/>
                <a:gd name="T14" fmla="*/ 1143 w 1166"/>
                <a:gd name="T15" fmla="*/ 491 h 1066"/>
                <a:gd name="T16" fmla="*/ 999 w 1166"/>
                <a:gd name="T17" fmla="*/ 215 h 1066"/>
                <a:gd name="T18" fmla="*/ 273 w 1166"/>
                <a:gd name="T19" fmla="*/ 11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" name="TextBox 143"/>
          <p:cNvSpPr txBox="1"/>
          <p:nvPr/>
        </p:nvSpPr>
        <p:spPr>
          <a:xfrm>
            <a:off x="8734319" y="2791653"/>
            <a:ext cx="40968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779089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457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52F2DE3-5314-5848-8BCC-1B9ED805DA55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" y="289530"/>
            <a:ext cx="83820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 err="1">
                <a:latin typeface="Tahoma" charset="0"/>
              </a:rPr>
              <a:t>Trinode</a:t>
            </a:r>
            <a:r>
              <a:rPr lang="en-US" sz="3200" dirty="0">
                <a:latin typeface="Tahoma" charset="0"/>
              </a:rPr>
              <a:t> Restructuring:</a:t>
            </a:r>
            <a:br>
              <a:rPr lang="en-US" sz="3200" dirty="0">
                <a:latin typeface="Tahoma" charset="0"/>
              </a:rPr>
            </a:br>
            <a:r>
              <a:rPr lang="en-US" sz="3200" dirty="0">
                <a:latin typeface="Tahoma" charset="0"/>
              </a:rPr>
              <a:t>Case 4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5115006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>
                <a:latin typeface="Tahoma" charset="0"/>
              </a:rPr>
              <a:t>double rotation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>
                <a:latin typeface="Tahoma" charset="0"/>
              </a:rPr>
              <a:t>Not balanced at c, the largest key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>
                <a:latin typeface="Tahoma" charset="0"/>
              </a:rPr>
              <a:t>x has the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middle key 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x is rotated above 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x is then rotated above x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Result: middle key b at the top</a:t>
            </a:r>
          </a:p>
          <a:p>
            <a:pPr marL="0" indent="0" eaLnBrk="1" hangingPunct="1">
              <a:buNone/>
            </a:pPr>
            <a:endParaRPr lang="en-US" sz="2800" dirty="0">
              <a:solidFill>
                <a:srgbClr val="FF0000"/>
              </a:solidFill>
              <a:latin typeface="Tahoma" charset="0"/>
            </a:endParaRPr>
          </a:p>
        </p:txBody>
      </p:sp>
      <p:pic>
        <p:nvPicPr>
          <p:cNvPr id="2458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64389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495800" y="76200"/>
            <a:ext cx="44958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Keys: a &lt; b &lt; 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Nodes: grandparent z is not balanced, y is parent, x is node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791200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4400" y="5791200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5802911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90800" y="6022032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9000" y="5556517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62600" y="5560367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7288" y="5841063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5857" y="5810945"/>
            <a:ext cx="476412" cy="461665"/>
          </a:xfrm>
          <a:prstGeom prst="rect">
            <a:avLst/>
          </a:prstGeom>
          <a:solidFill>
            <a:schemeClr val="accent3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2179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72DF58-3EF3-6549-8D27-01EFB83B8D59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10668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Insert 54</a:t>
            </a:r>
            <a:endParaRPr lang="en-US" dirty="0">
              <a:latin typeface="Tahoma" charset="0"/>
            </a:endParaRPr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>
            <a:off x="5438775" y="5845175"/>
            <a:ext cx="9525" cy="873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Freeform 9"/>
          <p:cNvSpPr>
            <a:spLocks/>
          </p:cNvSpPr>
          <p:nvPr/>
        </p:nvSpPr>
        <p:spPr bwMode="auto">
          <a:xfrm>
            <a:off x="5459413" y="5997575"/>
            <a:ext cx="55562" cy="53975"/>
          </a:xfrm>
          <a:custGeom>
            <a:avLst/>
            <a:gdLst>
              <a:gd name="T0" fmla="*/ 0 w 35"/>
              <a:gd name="T1" fmla="*/ 0 h 34"/>
              <a:gd name="T2" fmla="*/ 0 w 35"/>
              <a:gd name="T3" fmla="*/ 22225 h 34"/>
              <a:gd name="T4" fmla="*/ 33337 w 35"/>
              <a:gd name="T5" fmla="*/ 53975 h 34"/>
              <a:gd name="T6" fmla="*/ 55562 w 35"/>
              <a:gd name="T7" fmla="*/ 53975 h 34"/>
              <a:gd name="T8" fmla="*/ 0 60000 65536"/>
              <a:gd name="T9" fmla="*/ 0 60000 65536"/>
              <a:gd name="T10" fmla="*/ 0 60000 65536"/>
              <a:gd name="T11" fmla="*/ 0 60000 65536"/>
              <a:gd name="T12" fmla="*/ 0 w 35"/>
              <a:gd name="T13" fmla="*/ 0 h 34"/>
              <a:gd name="T14" fmla="*/ 35 w 35"/>
              <a:gd name="T15" fmla="*/ 34 h 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" h="34">
                <a:moveTo>
                  <a:pt x="0" y="0"/>
                </a:moveTo>
                <a:lnTo>
                  <a:pt x="0" y="14"/>
                </a:lnTo>
                <a:lnTo>
                  <a:pt x="21" y="34"/>
                </a:lnTo>
                <a:lnTo>
                  <a:pt x="35" y="34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Freeform 10"/>
          <p:cNvSpPr>
            <a:spLocks/>
          </p:cNvSpPr>
          <p:nvPr/>
        </p:nvSpPr>
        <p:spPr bwMode="auto">
          <a:xfrm>
            <a:off x="5580063" y="6073775"/>
            <a:ext cx="87312" cy="1588"/>
          </a:xfrm>
          <a:custGeom>
            <a:avLst/>
            <a:gdLst>
              <a:gd name="T0" fmla="*/ 0 w 55"/>
              <a:gd name="T1" fmla="*/ 0 h 1588"/>
              <a:gd name="T2" fmla="*/ 44450 w 55"/>
              <a:gd name="T3" fmla="*/ 0 h 1588"/>
              <a:gd name="T4" fmla="*/ 87312 w 55"/>
              <a:gd name="T5" fmla="*/ 0 h 1588"/>
              <a:gd name="T6" fmla="*/ 0 60000 65536"/>
              <a:gd name="T7" fmla="*/ 0 60000 65536"/>
              <a:gd name="T8" fmla="*/ 0 60000 65536"/>
              <a:gd name="T9" fmla="*/ 0 w 55"/>
              <a:gd name="T10" fmla="*/ 0 h 1588"/>
              <a:gd name="T11" fmla="*/ 55 w 5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1588">
                <a:moveTo>
                  <a:pt x="0" y="0"/>
                </a:moveTo>
                <a:lnTo>
                  <a:pt x="28" y="0"/>
                </a:lnTo>
                <a:lnTo>
                  <a:pt x="55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1"/>
          <p:cNvSpPr>
            <a:spLocks noChangeShapeType="1"/>
          </p:cNvSpPr>
          <p:nvPr/>
        </p:nvSpPr>
        <p:spPr bwMode="auto">
          <a:xfrm>
            <a:off x="5734050" y="6084888"/>
            <a:ext cx="9842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2"/>
          <p:cNvSpPr>
            <a:spLocks noChangeShapeType="1"/>
          </p:cNvSpPr>
          <p:nvPr/>
        </p:nvSpPr>
        <p:spPr bwMode="auto">
          <a:xfrm>
            <a:off x="5897563" y="6084888"/>
            <a:ext cx="8731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Freeform 13"/>
          <p:cNvSpPr>
            <a:spLocks/>
          </p:cNvSpPr>
          <p:nvPr/>
        </p:nvSpPr>
        <p:spPr bwMode="auto">
          <a:xfrm>
            <a:off x="6049963" y="6073775"/>
            <a:ext cx="87312" cy="1588"/>
          </a:xfrm>
          <a:custGeom>
            <a:avLst/>
            <a:gdLst>
              <a:gd name="T0" fmla="*/ 0 w 55"/>
              <a:gd name="T1" fmla="*/ 0 h 1588"/>
              <a:gd name="T2" fmla="*/ 66675 w 55"/>
              <a:gd name="T3" fmla="*/ 0 h 1588"/>
              <a:gd name="T4" fmla="*/ 87312 w 55"/>
              <a:gd name="T5" fmla="*/ 0 h 1588"/>
              <a:gd name="T6" fmla="*/ 0 60000 65536"/>
              <a:gd name="T7" fmla="*/ 0 60000 65536"/>
              <a:gd name="T8" fmla="*/ 0 60000 65536"/>
              <a:gd name="T9" fmla="*/ 0 w 55"/>
              <a:gd name="T10" fmla="*/ 0 h 1588"/>
              <a:gd name="T11" fmla="*/ 55 w 5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1588">
                <a:moveTo>
                  <a:pt x="0" y="0"/>
                </a:moveTo>
                <a:lnTo>
                  <a:pt x="42" y="0"/>
                </a:lnTo>
                <a:lnTo>
                  <a:pt x="55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Freeform 14"/>
          <p:cNvSpPr>
            <a:spLocks/>
          </p:cNvSpPr>
          <p:nvPr/>
        </p:nvSpPr>
        <p:spPr bwMode="auto">
          <a:xfrm>
            <a:off x="6203950" y="6019800"/>
            <a:ext cx="76200" cy="42863"/>
          </a:xfrm>
          <a:custGeom>
            <a:avLst/>
            <a:gdLst>
              <a:gd name="T0" fmla="*/ 0 w 48"/>
              <a:gd name="T1" fmla="*/ 42863 h 27"/>
              <a:gd name="T2" fmla="*/ 42863 w 48"/>
              <a:gd name="T3" fmla="*/ 31750 h 27"/>
              <a:gd name="T4" fmla="*/ 76200 w 48"/>
              <a:gd name="T5" fmla="*/ 11113 h 27"/>
              <a:gd name="T6" fmla="*/ 76200 w 48"/>
              <a:gd name="T7" fmla="*/ 0 h 27"/>
              <a:gd name="T8" fmla="*/ 0 60000 65536"/>
              <a:gd name="T9" fmla="*/ 0 60000 65536"/>
              <a:gd name="T10" fmla="*/ 0 60000 65536"/>
              <a:gd name="T11" fmla="*/ 0 60000 65536"/>
              <a:gd name="T12" fmla="*/ 0 w 48"/>
              <a:gd name="T13" fmla="*/ 0 h 27"/>
              <a:gd name="T14" fmla="*/ 48 w 48"/>
              <a:gd name="T15" fmla="*/ 27 h 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" h="27">
                <a:moveTo>
                  <a:pt x="0" y="27"/>
                </a:moveTo>
                <a:lnTo>
                  <a:pt x="27" y="20"/>
                </a:lnTo>
                <a:lnTo>
                  <a:pt x="48" y="7"/>
                </a:lnTo>
                <a:lnTo>
                  <a:pt x="48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5"/>
          <p:cNvSpPr>
            <a:spLocks noChangeShapeType="1"/>
          </p:cNvSpPr>
          <p:nvPr/>
        </p:nvSpPr>
        <p:spPr bwMode="auto">
          <a:xfrm flipV="1">
            <a:off x="6302375" y="5876925"/>
            <a:ext cx="20638" cy="873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Freeform 16"/>
          <p:cNvSpPr>
            <a:spLocks/>
          </p:cNvSpPr>
          <p:nvPr/>
        </p:nvSpPr>
        <p:spPr bwMode="auto">
          <a:xfrm>
            <a:off x="6323013" y="5713413"/>
            <a:ext cx="11112" cy="87312"/>
          </a:xfrm>
          <a:custGeom>
            <a:avLst/>
            <a:gdLst>
              <a:gd name="T0" fmla="*/ 0 w 7"/>
              <a:gd name="T1" fmla="*/ 87312 h 55"/>
              <a:gd name="T2" fmla="*/ 11112 w 7"/>
              <a:gd name="T3" fmla="*/ 33337 h 55"/>
              <a:gd name="T4" fmla="*/ 0 w 7"/>
              <a:gd name="T5" fmla="*/ 0 h 55"/>
              <a:gd name="T6" fmla="*/ 0 60000 65536"/>
              <a:gd name="T7" fmla="*/ 0 60000 65536"/>
              <a:gd name="T8" fmla="*/ 0 60000 65536"/>
              <a:gd name="T9" fmla="*/ 0 w 7"/>
              <a:gd name="T10" fmla="*/ 0 h 55"/>
              <a:gd name="T11" fmla="*/ 7 w 7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55">
                <a:moveTo>
                  <a:pt x="0" y="55"/>
                </a:moveTo>
                <a:lnTo>
                  <a:pt x="7" y="21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Freeform 17"/>
          <p:cNvSpPr>
            <a:spLocks/>
          </p:cNvSpPr>
          <p:nvPr/>
        </p:nvSpPr>
        <p:spPr bwMode="auto">
          <a:xfrm>
            <a:off x="6269038" y="5570538"/>
            <a:ext cx="44450" cy="77787"/>
          </a:xfrm>
          <a:custGeom>
            <a:avLst/>
            <a:gdLst>
              <a:gd name="T0" fmla="*/ 44450 w 28"/>
              <a:gd name="T1" fmla="*/ 77787 h 49"/>
              <a:gd name="T2" fmla="*/ 44450 w 28"/>
              <a:gd name="T3" fmla="*/ 77787 h 49"/>
              <a:gd name="T4" fmla="*/ 0 w 28"/>
              <a:gd name="T5" fmla="*/ 0 h 49"/>
              <a:gd name="T6" fmla="*/ 0 60000 65536"/>
              <a:gd name="T7" fmla="*/ 0 60000 65536"/>
              <a:gd name="T8" fmla="*/ 0 60000 65536"/>
              <a:gd name="T9" fmla="*/ 0 w 28"/>
              <a:gd name="T10" fmla="*/ 0 h 49"/>
              <a:gd name="T11" fmla="*/ 28 w 28"/>
              <a:gd name="T12" fmla="*/ 49 h 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" h="49">
                <a:moveTo>
                  <a:pt x="28" y="49"/>
                </a:moveTo>
                <a:lnTo>
                  <a:pt x="28" y="49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8"/>
          <p:cNvSpPr>
            <a:spLocks noChangeShapeType="1"/>
          </p:cNvSpPr>
          <p:nvPr/>
        </p:nvSpPr>
        <p:spPr bwMode="auto">
          <a:xfrm flipH="1" flipV="1">
            <a:off x="6192838" y="5440363"/>
            <a:ext cx="42862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9"/>
          <p:cNvSpPr>
            <a:spLocks noChangeShapeType="1"/>
          </p:cNvSpPr>
          <p:nvPr/>
        </p:nvSpPr>
        <p:spPr bwMode="auto">
          <a:xfrm flipH="1" flipV="1">
            <a:off x="6105525" y="5308600"/>
            <a:ext cx="53975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0"/>
          <p:cNvSpPr>
            <a:spLocks noChangeShapeType="1"/>
          </p:cNvSpPr>
          <p:nvPr/>
        </p:nvSpPr>
        <p:spPr bwMode="auto">
          <a:xfrm flipH="1" flipV="1">
            <a:off x="6018213" y="5176838"/>
            <a:ext cx="53975" cy="777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Freeform 21"/>
          <p:cNvSpPr>
            <a:spLocks/>
          </p:cNvSpPr>
          <p:nvPr/>
        </p:nvSpPr>
        <p:spPr bwMode="auto">
          <a:xfrm>
            <a:off x="5908675" y="5068888"/>
            <a:ext cx="65088" cy="53975"/>
          </a:xfrm>
          <a:custGeom>
            <a:avLst/>
            <a:gdLst>
              <a:gd name="T0" fmla="*/ 65088 w 41"/>
              <a:gd name="T1" fmla="*/ 53975 h 34"/>
              <a:gd name="T2" fmla="*/ 53975 w 41"/>
              <a:gd name="T3" fmla="*/ 42863 h 34"/>
              <a:gd name="T4" fmla="*/ 0 w 41"/>
              <a:gd name="T5" fmla="*/ 0 h 34"/>
              <a:gd name="T6" fmla="*/ 0 60000 65536"/>
              <a:gd name="T7" fmla="*/ 0 60000 65536"/>
              <a:gd name="T8" fmla="*/ 0 60000 65536"/>
              <a:gd name="T9" fmla="*/ 0 w 41"/>
              <a:gd name="T10" fmla="*/ 0 h 34"/>
              <a:gd name="T11" fmla="*/ 41 w 41"/>
              <a:gd name="T12" fmla="*/ 34 h 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34">
                <a:moveTo>
                  <a:pt x="41" y="34"/>
                </a:moveTo>
                <a:lnTo>
                  <a:pt x="34" y="2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Freeform 22"/>
          <p:cNvSpPr>
            <a:spLocks/>
          </p:cNvSpPr>
          <p:nvPr/>
        </p:nvSpPr>
        <p:spPr bwMode="auto">
          <a:xfrm>
            <a:off x="5765800" y="5046663"/>
            <a:ext cx="76200" cy="42862"/>
          </a:xfrm>
          <a:custGeom>
            <a:avLst/>
            <a:gdLst>
              <a:gd name="T0" fmla="*/ 76200 w 48"/>
              <a:gd name="T1" fmla="*/ 0 h 27"/>
              <a:gd name="T2" fmla="*/ 22225 w 48"/>
              <a:gd name="T3" fmla="*/ 22225 h 27"/>
              <a:gd name="T4" fmla="*/ 0 w 48"/>
              <a:gd name="T5" fmla="*/ 42862 h 27"/>
              <a:gd name="T6" fmla="*/ 0 60000 65536"/>
              <a:gd name="T7" fmla="*/ 0 60000 65536"/>
              <a:gd name="T8" fmla="*/ 0 60000 65536"/>
              <a:gd name="T9" fmla="*/ 0 w 48"/>
              <a:gd name="T10" fmla="*/ 0 h 27"/>
              <a:gd name="T11" fmla="*/ 48 w 48"/>
              <a:gd name="T12" fmla="*/ 27 h 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27">
                <a:moveTo>
                  <a:pt x="48" y="0"/>
                </a:moveTo>
                <a:lnTo>
                  <a:pt x="14" y="14"/>
                </a:lnTo>
                <a:lnTo>
                  <a:pt x="0" y="27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3"/>
          <p:cNvSpPr>
            <a:spLocks noChangeShapeType="1"/>
          </p:cNvSpPr>
          <p:nvPr/>
        </p:nvSpPr>
        <p:spPr bwMode="auto">
          <a:xfrm flipH="1">
            <a:off x="5667375" y="5133975"/>
            <a:ext cx="55563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Freeform 24"/>
          <p:cNvSpPr>
            <a:spLocks/>
          </p:cNvSpPr>
          <p:nvPr/>
        </p:nvSpPr>
        <p:spPr bwMode="auto">
          <a:xfrm>
            <a:off x="5580063" y="5264150"/>
            <a:ext cx="55562" cy="77788"/>
          </a:xfrm>
          <a:custGeom>
            <a:avLst/>
            <a:gdLst>
              <a:gd name="T0" fmla="*/ 55562 w 35"/>
              <a:gd name="T1" fmla="*/ 0 h 49"/>
              <a:gd name="T2" fmla="*/ 22225 w 35"/>
              <a:gd name="T3" fmla="*/ 44450 h 49"/>
              <a:gd name="T4" fmla="*/ 0 w 35"/>
              <a:gd name="T5" fmla="*/ 77788 h 49"/>
              <a:gd name="T6" fmla="*/ 0 60000 65536"/>
              <a:gd name="T7" fmla="*/ 0 60000 65536"/>
              <a:gd name="T8" fmla="*/ 0 60000 65536"/>
              <a:gd name="T9" fmla="*/ 0 w 35"/>
              <a:gd name="T10" fmla="*/ 0 h 49"/>
              <a:gd name="T11" fmla="*/ 35 w 35"/>
              <a:gd name="T12" fmla="*/ 49 h 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" h="49">
                <a:moveTo>
                  <a:pt x="35" y="0"/>
                </a:moveTo>
                <a:lnTo>
                  <a:pt x="14" y="28"/>
                </a:lnTo>
                <a:lnTo>
                  <a:pt x="0" y="49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5"/>
          <p:cNvSpPr>
            <a:spLocks noChangeShapeType="1"/>
          </p:cNvSpPr>
          <p:nvPr/>
        </p:nvSpPr>
        <p:spPr bwMode="auto">
          <a:xfrm flipH="1">
            <a:off x="5503863" y="5395913"/>
            <a:ext cx="42862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Freeform 26"/>
          <p:cNvSpPr>
            <a:spLocks/>
          </p:cNvSpPr>
          <p:nvPr/>
        </p:nvSpPr>
        <p:spPr bwMode="auto">
          <a:xfrm>
            <a:off x="5438775" y="5538788"/>
            <a:ext cx="31750" cy="76200"/>
          </a:xfrm>
          <a:custGeom>
            <a:avLst/>
            <a:gdLst>
              <a:gd name="T0" fmla="*/ 31750 w 20"/>
              <a:gd name="T1" fmla="*/ 0 h 48"/>
              <a:gd name="T2" fmla="*/ 0 w 20"/>
              <a:gd name="T3" fmla="*/ 65088 h 48"/>
              <a:gd name="T4" fmla="*/ 0 w 20"/>
              <a:gd name="T5" fmla="*/ 76200 h 48"/>
              <a:gd name="T6" fmla="*/ 0 60000 65536"/>
              <a:gd name="T7" fmla="*/ 0 60000 65536"/>
              <a:gd name="T8" fmla="*/ 0 60000 65536"/>
              <a:gd name="T9" fmla="*/ 0 w 20"/>
              <a:gd name="T10" fmla="*/ 0 h 48"/>
              <a:gd name="T11" fmla="*/ 20 w 20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" h="48">
                <a:moveTo>
                  <a:pt x="20" y="0"/>
                </a:moveTo>
                <a:lnTo>
                  <a:pt x="0" y="41"/>
                </a:lnTo>
                <a:lnTo>
                  <a:pt x="0" y="48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7"/>
          <p:cNvSpPr>
            <a:spLocks noChangeShapeType="1"/>
          </p:cNvSpPr>
          <p:nvPr/>
        </p:nvSpPr>
        <p:spPr bwMode="auto">
          <a:xfrm>
            <a:off x="5438775" y="5691188"/>
            <a:ext cx="1588" cy="873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Freeform 28"/>
          <p:cNvSpPr>
            <a:spLocks/>
          </p:cNvSpPr>
          <p:nvPr/>
        </p:nvSpPr>
        <p:spPr bwMode="auto">
          <a:xfrm>
            <a:off x="6400800" y="5046663"/>
            <a:ext cx="885825" cy="1038225"/>
          </a:xfrm>
          <a:custGeom>
            <a:avLst/>
            <a:gdLst>
              <a:gd name="T0" fmla="*/ 0 w 558"/>
              <a:gd name="T1" fmla="*/ 798513 h 654"/>
              <a:gd name="T2" fmla="*/ 0 w 558"/>
              <a:gd name="T3" fmla="*/ 928688 h 654"/>
              <a:gd name="T4" fmla="*/ 20638 w 558"/>
              <a:gd name="T5" fmla="*/ 973138 h 654"/>
              <a:gd name="T6" fmla="*/ 42863 w 558"/>
              <a:gd name="T7" fmla="*/ 1004888 h 654"/>
              <a:gd name="T8" fmla="*/ 174625 w 558"/>
              <a:gd name="T9" fmla="*/ 1027113 h 654"/>
              <a:gd name="T10" fmla="*/ 425450 w 558"/>
              <a:gd name="T11" fmla="*/ 1038225 h 654"/>
              <a:gd name="T12" fmla="*/ 666750 w 558"/>
              <a:gd name="T13" fmla="*/ 1027113 h 654"/>
              <a:gd name="T14" fmla="*/ 796925 w 558"/>
              <a:gd name="T15" fmla="*/ 1004888 h 654"/>
              <a:gd name="T16" fmla="*/ 830263 w 558"/>
              <a:gd name="T17" fmla="*/ 984250 h 654"/>
              <a:gd name="T18" fmla="*/ 852488 w 558"/>
              <a:gd name="T19" fmla="*/ 950913 h 654"/>
              <a:gd name="T20" fmla="*/ 874713 w 558"/>
              <a:gd name="T21" fmla="*/ 830263 h 654"/>
              <a:gd name="T22" fmla="*/ 885825 w 558"/>
              <a:gd name="T23" fmla="*/ 700088 h 654"/>
              <a:gd name="T24" fmla="*/ 863600 w 558"/>
              <a:gd name="T25" fmla="*/ 601663 h 654"/>
              <a:gd name="T26" fmla="*/ 655638 w 558"/>
              <a:gd name="T27" fmla="*/ 261938 h 654"/>
              <a:gd name="T28" fmla="*/ 512763 w 558"/>
              <a:gd name="T29" fmla="*/ 65088 h 654"/>
              <a:gd name="T30" fmla="*/ 447675 w 558"/>
              <a:gd name="T31" fmla="*/ 11113 h 654"/>
              <a:gd name="T32" fmla="*/ 393700 w 558"/>
              <a:gd name="T33" fmla="*/ 0 h 654"/>
              <a:gd name="T34" fmla="*/ 349250 w 558"/>
              <a:gd name="T35" fmla="*/ 22225 h 654"/>
              <a:gd name="T36" fmla="*/ 295275 w 558"/>
              <a:gd name="T37" fmla="*/ 65088 h 654"/>
              <a:gd name="T38" fmla="*/ 152400 w 558"/>
              <a:gd name="T39" fmla="*/ 261938 h 654"/>
              <a:gd name="T40" fmla="*/ 42863 w 558"/>
              <a:gd name="T41" fmla="*/ 447675 h 654"/>
              <a:gd name="T42" fmla="*/ 0 w 558"/>
              <a:gd name="T43" fmla="*/ 557213 h 654"/>
              <a:gd name="T44" fmla="*/ 0 w 558"/>
              <a:gd name="T45" fmla="*/ 798513 h 654"/>
              <a:gd name="T46" fmla="*/ 0 w 558"/>
              <a:gd name="T47" fmla="*/ 798513 h 65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58"/>
              <a:gd name="T73" fmla="*/ 0 h 654"/>
              <a:gd name="T74" fmla="*/ 558 w 558"/>
              <a:gd name="T75" fmla="*/ 654 h 65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58" h="654">
                <a:moveTo>
                  <a:pt x="0" y="503"/>
                </a:moveTo>
                <a:lnTo>
                  <a:pt x="0" y="585"/>
                </a:lnTo>
                <a:lnTo>
                  <a:pt x="13" y="613"/>
                </a:lnTo>
                <a:lnTo>
                  <a:pt x="27" y="633"/>
                </a:lnTo>
                <a:lnTo>
                  <a:pt x="110" y="647"/>
                </a:lnTo>
                <a:lnTo>
                  <a:pt x="268" y="654"/>
                </a:lnTo>
                <a:lnTo>
                  <a:pt x="420" y="647"/>
                </a:lnTo>
                <a:lnTo>
                  <a:pt x="502" y="633"/>
                </a:lnTo>
                <a:lnTo>
                  <a:pt x="523" y="620"/>
                </a:lnTo>
                <a:lnTo>
                  <a:pt x="537" y="599"/>
                </a:lnTo>
                <a:lnTo>
                  <a:pt x="551" y="523"/>
                </a:lnTo>
                <a:lnTo>
                  <a:pt x="558" y="441"/>
                </a:lnTo>
                <a:lnTo>
                  <a:pt x="544" y="379"/>
                </a:lnTo>
                <a:lnTo>
                  <a:pt x="413" y="165"/>
                </a:lnTo>
                <a:lnTo>
                  <a:pt x="323" y="41"/>
                </a:lnTo>
                <a:lnTo>
                  <a:pt x="282" y="7"/>
                </a:lnTo>
                <a:lnTo>
                  <a:pt x="248" y="0"/>
                </a:lnTo>
                <a:lnTo>
                  <a:pt x="220" y="14"/>
                </a:lnTo>
                <a:lnTo>
                  <a:pt x="186" y="41"/>
                </a:lnTo>
                <a:lnTo>
                  <a:pt x="96" y="165"/>
                </a:lnTo>
                <a:lnTo>
                  <a:pt x="27" y="282"/>
                </a:lnTo>
                <a:lnTo>
                  <a:pt x="0" y="351"/>
                </a:lnTo>
                <a:lnTo>
                  <a:pt x="0" y="503"/>
                </a:lnTo>
                <a:close/>
              </a:path>
            </a:pathLst>
          </a:custGeom>
          <a:blipFill dpi="0" rotWithShape="0">
            <a:blip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9"/>
          <p:cNvSpPr>
            <a:spLocks noChangeShapeType="1"/>
          </p:cNvSpPr>
          <p:nvPr/>
        </p:nvSpPr>
        <p:spPr bwMode="auto">
          <a:xfrm>
            <a:off x="6400800" y="5845175"/>
            <a:ext cx="1588" cy="873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Freeform 30"/>
          <p:cNvSpPr>
            <a:spLocks/>
          </p:cNvSpPr>
          <p:nvPr/>
        </p:nvSpPr>
        <p:spPr bwMode="auto">
          <a:xfrm>
            <a:off x="6411913" y="5997575"/>
            <a:ext cx="53975" cy="53975"/>
          </a:xfrm>
          <a:custGeom>
            <a:avLst/>
            <a:gdLst>
              <a:gd name="T0" fmla="*/ 0 w 34"/>
              <a:gd name="T1" fmla="*/ 0 h 34"/>
              <a:gd name="T2" fmla="*/ 9525 w 34"/>
              <a:gd name="T3" fmla="*/ 22225 h 34"/>
              <a:gd name="T4" fmla="*/ 31750 w 34"/>
              <a:gd name="T5" fmla="*/ 53975 h 34"/>
              <a:gd name="T6" fmla="*/ 53975 w 34"/>
              <a:gd name="T7" fmla="*/ 53975 h 34"/>
              <a:gd name="T8" fmla="*/ 0 60000 65536"/>
              <a:gd name="T9" fmla="*/ 0 60000 65536"/>
              <a:gd name="T10" fmla="*/ 0 60000 65536"/>
              <a:gd name="T11" fmla="*/ 0 60000 65536"/>
              <a:gd name="T12" fmla="*/ 0 w 34"/>
              <a:gd name="T13" fmla="*/ 0 h 34"/>
              <a:gd name="T14" fmla="*/ 34 w 34"/>
              <a:gd name="T15" fmla="*/ 34 h 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" h="34">
                <a:moveTo>
                  <a:pt x="0" y="0"/>
                </a:moveTo>
                <a:lnTo>
                  <a:pt x="6" y="14"/>
                </a:lnTo>
                <a:lnTo>
                  <a:pt x="20" y="34"/>
                </a:lnTo>
                <a:lnTo>
                  <a:pt x="34" y="34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Freeform 31"/>
          <p:cNvSpPr>
            <a:spLocks/>
          </p:cNvSpPr>
          <p:nvPr/>
        </p:nvSpPr>
        <p:spPr bwMode="auto">
          <a:xfrm>
            <a:off x="6530975" y="6073775"/>
            <a:ext cx="87313" cy="1588"/>
          </a:xfrm>
          <a:custGeom>
            <a:avLst/>
            <a:gdLst>
              <a:gd name="T0" fmla="*/ 0 w 55"/>
              <a:gd name="T1" fmla="*/ 0 h 1588"/>
              <a:gd name="T2" fmla="*/ 44450 w 55"/>
              <a:gd name="T3" fmla="*/ 0 h 1588"/>
              <a:gd name="T4" fmla="*/ 87313 w 55"/>
              <a:gd name="T5" fmla="*/ 0 h 1588"/>
              <a:gd name="T6" fmla="*/ 0 60000 65536"/>
              <a:gd name="T7" fmla="*/ 0 60000 65536"/>
              <a:gd name="T8" fmla="*/ 0 60000 65536"/>
              <a:gd name="T9" fmla="*/ 0 w 55"/>
              <a:gd name="T10" fmla="*/ 0 h 1588"/>
              <a:gd name="T11" fmla="*/ 55 w 5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1588">
                <a:moveTo>
                  <a:pt x="0" y="0"/>
                </a:moveTo>
                <a:lnTo>
                  <a:pt x="28" y="0"/>
                </a:lnTo>
                <a:lnTo>
                  <a:pt x="55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32"/>
          <p:cNvSpPr>
            <a:spLocks noChangeShapeType="1"/>
          </p:cNvSpPr>
          <p:nvPr/>
        </p:nvSpPr>
        <p:spPr bwMode="auto">
          <a:xfrm>
            <a:off x="6696075" y="6084888"/>
            <a:ext cx="873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3"/>
          <p:cNvSpPr>
            <a:spLocks noChangeShapeType="1"/>
          </p:cNvSpPr>
          <p:nvPr/>
        </p:nvSpPr>
        <p:spPr bwMode="auto">
          <a:xfrm>
            <a:off x="6848475" y="6084888"/>
            <a:ext cx="873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Freeform 34"/>
          <p:cNvSpPr>
            <a:spLocks/>
          </p:cNvSpPr>
          <p:nvPr/>
        </p:nvSpPr>
        <p:spPr bwMode="auto">
          <a:xfrm>
            <a:off x="7000875" y="6073775"/>
            <a:ext cx="88900" cy="1588"/>
          </a:xfrm>
          <a:custGeom>
            <a:avLst/>
            <a:gdLst>
              <a:gd name="T0" fmla="*/ 0 w 56"/>
              <a:gd name="T1" fmla="*/ 0 h 1588"/>
              <a:gd name="T2" fmla="*/ 66675 w 56"/>
              <a:gd name="T3" fmla="*/ 0 h 1588"/>
              <a:gd name="T4" fmla="*/ 88900 w 56"/>
              <a:gd name="T5" fmla="*/ 0 h 1588"/>
              <a:gd name="T6" fmla="*/ 0 60000 65536"/>
              <a:gd name="T7" fmla="*/ 0 60000 65536"/>
              <a:gd name="T8" fmla="*/ 0 60000 65536"/>
              <a:gd name="T9" fmla="*/ 0 w 56"/>
              <a:gd name="T10" fmla="*/ 0 h 1588"/>
              <a:gd name="T11" fmla="*/ 56 w 56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588">
                <a:moveTo>
                  <a:pt x="0" y="0"/>
                </a:moveTo>
                <a:lnTo>
                  <a:pt x="42" y="0"/>
                </a:lnTo>
                <a:lnTo>
                  <a:pt x="56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Freeform 35"/>
          <p:cNvSpPr>
            <a:spLocks/>
          </p:cNvSpPr>
          <p:nvPr/>
        </p:nvSpPr>
        <p:spPr bwMode="auto">
          <a:xfrm>
            <a:off x="7154863" y="6019800"/>
            <a:ext cx="76200" cy="42863"/>
          </a:xfrm>
          <a:custGeom>
            <a:avLst/>
            <a:gdLst>
              <a:gd name="T0" fmla="*/ 0 w 48"/>
              <a:gd name="T1" fmla="*/ 42863 h 27"/>
              <a:gd name="T2" fmla="*/ 42863 w 48"/>
              <a:gd name="T3" fmla="*/ 31750 h 27"/>
              <a:gd name="T4" fmla="*/ 76200 w 48"/>
              <a:gd name="T5" fmla="*/ 11113 h 27"/>
              <a:gd name="T6" fmla="*/ 76200 w 48"/>
              <a:gd name="T7" fmla="*/ 0 h 27"/>
              <a:gd name="T8" fmla="*/ 0 60000 65536"/>
              <a:gd name="T9" fmla="*/ 0 60000 65536"/>
              <a:gd name="T10" fmla="*/ 0 60000 65536"/>
              <a:gd name="T11" fmla="*/ 0 60000 65536"/>
              <a:gd name="T12" fmla="*/ 0 w 48"/>
              <a:gd name="T13" fmla="*/ 0 h 27"/>
              <a:gd name="T14" fmla="*/ 48 w 48"/>
              <a:gd name="T15" fmla="*/ 27 h 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" h="27">
                <a:moveTo>
                  <a:pt x="0" y="27"/>
                </a:moveTo>
                <a:lnTo>
                  <a:pt x="27" y="20"/>
                </a:lnTo>
                <a:lnTo>
                  <a:pt x="48" y="7"/>
                </a:lnTo>
                <a:lnTo>
                  <a:pt x="48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6"/>
          <p:cNvSpPr>
            <a:spLocks noChangeShapeType="1"/>
          </p:cNvSpPr>
          <p:nvPr/>
        </p:nvSpPr>
        <p:spPr bwMode="auto">
          <a:xfrm flipV="1">
            <a:off x="7253288" y="5876925"/>
            <a:ext cx="22225" cy="873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Freeform 37"/>
          <p:cNvSpPr>
            <a:spLocks/>
          </p:cNvSpPr>
          <p:nvPr/>
        </p:nvSpPr>
        <p:spPr bwMode="auto">
          <a:xfrm>
            <a:off x="7286625" y="5713413"/>
            <a:ext cx="1588" cy="87312"/>
          </a:xfrm>
          <a:custGeom>
            <a:avLst/>
            <a:gdLst>
              <a:gd name="T0" fmla="*/ 0 w 1588"/>
              <a:gd name="T1" fmla="*/ 87312 h 55"/>
              <a:gd name="T2" fmla="*/ 0 w 1588"/>
              <a:gd name="T3" fmla="*/ 33337 h 55"/>
              <a:gd name="T4" fmla="*/ 0 w 1588"/>
              <a:gd name="T5" fmla="*/ 0 h 55"/>
              <a:gd name="T6" fmla="*/ 0 60000 65536"/>
              <a:gd name="T7" fmla="*/ 0 60000 65536"/>
              <a:gd name="T8" fmla="*/ 0 60000 65536"/>
              <a:gd name="T9" fmla="*/ 0 w 1588"/>
              <a:gd name="T10" fmla="*/ 0 h 55"/>
              <a:gd name="T11" fmla="*/ 1588 w 1588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55">
                <a:moveTo>
                  <a:pt x="0" y="55"/>
                </a:moveTo>
                <a:lnTo>
                  <a:pt x="0" y="21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Freeform 38"/>
          <p:cNvSpPr>
            <a:spLocks/>
          </p:cNvSpPr>
          <p:nvPr/>
        </p:nvSpPr>
        <p:spPr bwMode="auto">
          <a:xfrm>
            <a:off x="7219950" y="5570538"/>
            <a:ext cx="44450" cy="77787"/>
          </a:xfrm>
          <a:custGeom>
            <a:avLst/>
            <a:gdLst>
              <a:gd name="T0" fmla="*/ 44450 w 28"/>
              <a:gd name="T1" fmla="*/ 77787 h 49"/>
              <a:gd name="T2" fmla="*/ 44450 w 28"/>
              <a:gd name="T3" fmla="*/ 77787 h 49"/>
              <a:gd name="T4" fmla="*/ 0 w 28"/>
              <a:gd name="T5" fmla="*/ 0 h 49"/>
              <a:gd name="T6" fmla="*/ 0 60000 65536"/>
              <a:gd name="T7" fmla="*/ 0 60000 65536"/>
              <a:gd name="T8" fmla="*/ 0 60000 65536"/>
              <a:gd name="T9" fmla="*/ 0 w 28"/>
              <a:gd name="T10" fmla="*/ 0 h 49"/>
              <a:gd name="T11" fmla="*/ 28 w 28"/>
              <a:gd name="T12" fmla="*/ 49 h 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" h="49">
                <a:moveTo>
                  <a:pt x="28" y="49"/>
                </a:moveTo>
                <a:lnTo>
                  <a:pt x="28" y="49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39"/>
          <p:cNvSpPr>
            <a:spLocks noChangeShapeType="1"/>
          </p:cNvSpPr>
          <p:nvPr/>
        </p:nvSpPr>
        <p:spPr bwMode="auto">
          <a:xfrm flipH="1" flipV="1">
            <a:off x="7143750" y="5440363"/>
            <a:ext cx="44450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40"/>
          <p:cNvSpPr>
            <a:spLocks noChangeShapeType="1"/>
          </p:cNvSpPr>
          <p:nvPr/>
        </p:nvSpPr>
        <p:spPr bwMode="auto">
          <a:xfrm flipH="1" flipV="1">
            <a:off x="7067550" y="5308600"/>
            <a:ext cx="42863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41"/>
          <p:cNvSpPr>
            <a:spLocks noChangeShapeType="1"/>
          </p:cNvSpPr>
          <p:nvPr/>
        </p:nvSpPr>
        <p:spPr bwMode="auto">
          <a:xfrm flipH="1" flipV="1">
            <a:off x="6969125" y="5176838"/>
            <a:ext cx="53975" cy="777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7" name="Freeform 42"/>
          <p:cNvSpPr>
            <a:spLocks/>
          </p:cNvSpPr>
          <p:nvPr/>
        </p:nvSpPr>
        <p:spPr bwMode="auto">
          <a:xfrm>
            <a:off x="6859588" y="5068888"/>
            <a:ext cx="65087" cy="53975"/>
          </a:xfrm>
          <a:custGeom>
            <a:avLst/>
            <a:gdLst>
              <a:gd name="T0" fmla="*/ 65087 w 41"/>
              <a:gd name="T1" fmla="*/ 53975 h 34"/>
              <a:gd name="T2" fmla="*/ 53975 w 41"/>
              <a:gd name="T3" fmla="*/ 42863 h 34"/>
              <a:gd name="T4" fmla="*/ 0 w 41"/>
              <a:gd name="T5" fmla="*/ 0 h 34"/>
              <a:gd name="T6" fmla="*/ 0 60000 65536"/>
              <a:gd name="T7" fmla="*/ 0 60000 65536"/>
              <a:gd name="T8" fmla="*/ 0 60000 65536"/>
              <a:gd name="T9" fmla="*/ 0 w 41"/>
              <a:gd name="T10" fmla="*/ 0 h 34"/>
              <a:gd name="T11" fmla="*/ 41 w 41"/>
              <a:gd name="T12" fmla="*/ 34 h 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34">
                <a:moveTo>
                  <a:pt x="41" y="34"/>
                </a:moveTo>
                <a:lnTo>
                  <a:pt x="34" y="2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8" name="Freeform 43"/>
          <p:cNvSpPr>
            <a:spLocks/>
          </p:cNvSpPr>
          <p:nvPr/>
        </p:nvSpPr>
        <p:spPr bwMode="auto">
          <a:xfrm>
            <a:off x="6716713" y="5046663"/>
            <a:ext cx="77787" cy="42862"/>
          </a:xfrm>
          <a:custGeom>
            <a:avLst/>
            <a:gdLst>
              <a:gd name="T0" fmla="*/ 77787 w 49"/>
              <a:gd name="T1" fmla="*/ 0 h 27"/>
              <a:gd name="T2" fmla="*/ 33337 w 49"/>
              <a:gd name="T3" fmla="*/ 22225 h 27"/>
              <a:gd name="T4" fmla="*/ 0 w 49"/>
              <a:gd name="T5" fmla="*/ 42862 h 27"/>
              <a:gd name="T6" fmla="*/ 0 60000 65536"/>
              <a:gd name="T7" fmla="*/ 0 60000 65536"/>
              <a:gd name="T8" fmla="*/ 0 60000 65536"/>
              <a:gd name="T9" fmla="*/ 0 w 49"/>
              <a:gd name="T10" fmla="*/ 0 h 27"/>
              <a:gd name="T11" fmla="*/ 49 w 49"/>
              <a:gd name="T12" fmla="*/ 27 h 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9" h="27">
                <a:moveTo>
                  <a:pt x="49" y="0"/>
                </a:moveTo>
                <a:lnTo>
                  <a:pt x="21" y="14"/>
                </a:lnTo>
                <a:lnTo>
                  <a:pt x="0" y="27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Line 44"/>
          <p:cNvSpPr>
            <a:spLocks noChangeShapeType="1"/>
          </p:cNvSpPr>
          <p:nvPr/>
        </p:nvSpPr>
        <p:spPr bwMode="auto">
          <a:xfrm flipH="1">
            <a:off x="6618288" y="5133975"/>
            <a:ext cx="55562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Freeform 45"/>
          <p:cNvSpPr>
            <a:spLocks/>
          </p:cNvSpPr>
          <p:nvPr/>
        </p:nvSpPr>
        <p:spPr bwMode="auto">
          <a:xfrm>
            <a:off x="6530975" y="5264150"/>
            <a:ext cx="55563" cy="77788"/>
          </a:xfrm>
          <a:custGeom>
            <a:avLst/>
            <a:gdLst>
              <a:gd name="T0" fmla="*/ 55563 w 35"/>
              <a:gd name="T1" fmla="*/ 0 h 49"/>
              <a:gd name="T2" fmla="*/ 22225 w 35"/>
              <a:gd name="T3" fmla="*/ 44450 h 49"/>
              <a:gd name="T4" fmla="*/ 0 w 35"/>
              <a:gd name="T5" fmla="*/ 77788 h 49"/>
              <a:gd name="T6" fmla="*/ 0 60000 65536"/>
              <a:gd name="T7" fmla="*/ 0 60000 65536"/>
              <a:gd name="T8" fmla="*/ 0 60000 65536"/>
              <a:gd name="T9" fmla="*/ 0 w 35"/>
              <a:gd name="T10" fmla="*/ 0 h 49"/>
              <a:gd name="T11" fmla="*/ 35 w 35"/>
              <a:gd name="T12" fmla="*/ 49 h 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" h="49">
                <a:moveTo>
                  <a:pt x="35" y="0"/>
                </a:moveTo>
                <a:lnTo>
                  <a:pt x="14" y="28"/>
                </a:lnTo>
                <a:lnTo>
                  <a:pt x="0" y="49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1" name="Line 46"/>
          <p:cNvSpPr>
            <a:spLocks noChangeShapeType="1"/>
          </p:cNvSpPr>
          <p:nvPr/>
        </p:nvSpPr>
        <p:spPr bwMode="auto">
          <a:xfrm flipH="1">
            <a:off x="6454775" y="5395913"/>
            <a:ext cx="44450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2" name="Freeform 47"/>
          <p:cNvSpPr>
            <a:spLocks/>
          </p:cNvSpPr>
          <p:nvPr/>
        </p:nvSpPr>
        <p:spPr bwMode="auto">
          <a:xfrm>
            <a:off x="6400800" y="5538788"/>
            <a:ext cx="20638" cy="76200"/>
          </a:xfrm>
          <a:custGeom>
            <a:avLst/>
            <a:gdLst>
              <a:gd name="T0" fmla="*/ 20638 w 13"/>
              <a:gd name="T1" fmla="*/ 0 h 48"/>
              <a:gd name="T2" fmla="*/ 0 w 13"/>
              <a:gd name="T3" fmla="*/ 65088 h 48"/>
              <a:gd name="T4" fmla="*/ 0 w 13"/>
              <a:gd name="T5" fmla="*/ 76200 h 48"/>
              <a:gd name="T6" fmla="*/ 0 60000 65536"/>
              <a:gd name="T7" fmla="*/ 0 60000 65536"/>
              <a:gd name="T8" fmla="*/ 0 60000 65536"/>
              <a:gd name="T9" fmla="*/ 0 w 13"/>
              <a:gd name="T10" fmla="*/ 0 h 48"/>
              <a:gd name="T11" fmla="*/ 13 w 13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" h="48">
                <a:moveTo>
                  <a:pt x="13" y="0"/>
                </a:moveTo>
                <a:lnTo>
                  <a:pt x="0" y="41"/>
                </a:lnTo>
                <a:lnTo>
                  <a:pt x="0" y="48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3" name="Line 48"/>
          <p:cNvSpPr>
            <a:spLocks noChangeShapeType="1"/>
          </p:cNvSpPr>
          <p:nvPr/>
        </p:nvSpPr>
        <p:spPr bwMode="auto">
          <a:xfrm>
            <a:off x="6400800" y="5691188"/>
            <a:ext cx="1588" cy="873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4" name="Freeform 49"/>
          <p:cNvSpPr>
            <a:spLocks/>
          </p:cNvSpPr>
          <p:nvPr/>
        </p:nvSpPr>
        <p:spPr bwMode="auto">
          <a:xfrm>
            <a:off x="7472363" y="5440363"/>
            <a:ext cx="11112" cy="87312"/>
          </a:xfrm>
          <a:custGeom>
            <a:avLst/>
            <a:gdLst>
              <a:gd name="T0" fmla="*/ 0 w 7"/>
              <a:gd name="T1" fmla="*/ 0 h 55"/>
              <a:gd name="T2" fmla="*/ 0 w 7"/>
              <a:gd name="T3" fmla="*/ 76200 h 55"/>
              <a:gd name="T4" fmla="*/ 11112 w 7"/>
              <a:gd name="T5" fmla="*/ 87312 h 55"/>
              <a:gd name="T6" fmla="*/ 0 60000 65536"/>
              <a:gd name="T7" fmla="*/ 0 60000 65536"/>
              <a:gd name="T8" fmla="*/ 0 60000 65536"/>
              <a:gd name="T9" fmla="*/ 0 w 7"/>
              <a:gd name="T10" fmla="*/ 0 h 55"/>
              <a:gd name="T11" fmla="*/ 7 w 7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55">
                <a:moveTo>
                  <a:pt x="0" y="0"/>
                </a:moveTo>
                <a:lnTo>
                  <a:pt x="0" y="48"/>
                </a:lnTo>
                <a:lnTo>
                  <a:pt x="7" y="55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5" name="Line 50"/>
          <p:cNvSpPr>
            <a:spLocks noChangeShapeType="1"/>
          </p:cNvSpPr>
          <p:nvPr/>
        </p:nvSpPr>
        <p:spPr bwMode="auto">
          <a:xfrm>
            <a:off x="7537450" y="5559425"/>
            <a:ext cx="87313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6" name="Freeform 51"/>
          <p:cNvSpPr>
            <a:spLocks/>
          </p:cNvSpPr>
          <p:nvPr/>
        </p:nvSpPr>
        <p:spPr bwMode="auto">
          <a:xfrm>
            <a:off x="7689850" y="5570538"/>
            <a:ext cx="87313" cy="1587"/>
          </a:xfrm>
          <a:custGeom>
            <a:avLst/>
            <a:gdLst>
              <a:gd name="T0" fmla="*/ 0 w 55"/>
              <a:gd name="T1" fmla="*/ 0 h 1587"/>
              <a:gd name="T2" fmla="*/ 11113 w 55"/>
              <a:gd name="T3" fmla="*/ 0 h 1587"/>
              <a:gd name="T4" fmla="*/ 87313 w 55"/>
              <a:gd name="T5" fmla="*/ 0 h 1587"/>
              <a:gd name="T6" fmla="*/ 0 60000 65536"/>
              <a:gd name="T7" fmla="*/ 0 60000 65536"/>
              <a:gd name="T8" fmla="*/ 0 60000 65536"/>
              <a:gd name="T9" fmla="*/ 0 w 55"/>
              <a:gd name="T10" fmla="*/ 0 h 1587"/>
              <a:gd name="T11" fmla="*/ 55 w 55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1587">
                <a:moveTo>
                  <a:pt x="0" y="0"/>
                </a:moveTo>
                <a:lnTo>
                  <a:pt x="7" y="0"/>
                </a:lnTo>
                <a:lnTo>
                  <a:pt x="55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7" name="Freeform 52"/>
          <p:cNvSpPr>
            <a:spLocks/>
          </p:cNvSpPr>
          <p:nvPr/>
        </p:nvSpPr>
        <p:spPr bwMode="auto">
          <a:xfrm>
            <a:off x="7843838" y="5549900"/>
            <a:ext cx="76200" cy="9525"/>
          </a:xfrm>
          <a:custGeom>
            <a:avLst/>
            <a:gdLst>
              <a:gd name="T0" fmla="*/ 0 w 48"/>
              <a:gd name="T1" fmla="*/ 9525 h 6"/>
              <a:gd name="T2" fmla="*/ 65088 w 48"/>
              <a:gd name="T3" fmla="*/ 9525 h 6"/>
              <a:gd name="T4" fmla="*/ 76200 w 48"/>
              <a:gd name="T5" fmla="*/ 0 h 6"/>
              <a:gd name="T6" fmla="*/ 0 60000 65536"/>
              <a:gd name="T7" fmla="*/ 0 60000 65536"/>
              <a:gd name="T8" fmla="*/ 0 60000 65536"/>
              <a:gd name="T9" fmla="*/ 0 w 48"/>
              <a:gd name="T10" fmla="*/ 0 h 6"/>
              <a:gd name="T11" fmla="*/ 48 w 48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6">
                <a:moveTo>
                  <a:pt x="0" y="6"/>
                </a:moveTo>
                <a:lnTo>
                  <a:pt x="41" y="6"/>
                </a:lnTo>
                <a:lnTo>
                  <a:pt x="48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8" name="Freeform 53"/>
          <p:cNvSpPr>
            <a:spLocks/>
          </p:cNvSpPr>
          <p:nvPr/>
        </p:nvSpPr>
        <p:spPr bwMode="auto">
          <a:xfrm>
            <a:off x="7953375" y="5395913"/>
            <a:ext cx="1588" cy="87312"/>
          </a:xfrm>
          <a:custGeom>
            <a:avLst/>
            <a:gdLst>
              <a:gd name="T0" fmla="*/ 0 w 1588"/>
              <a:gd name="T1" fmla="*/ 87312 h 55"/>
              <a:gd name="T2" fmla="*/ 0 w 1588"/>
              <a:gd name="T3" fmla="*/ 65087 h 55"/>
              <a:gd name="T4" fmla="*/ 0 w 1588"/>
              <a:gd name="T5" fmla="*/ 0 h 55"/>
              <a:gd name="T6" fmla="*/ 0 60000 65536"/>
              <a:gd name="T7" fmla="*/ 0 60000 65536"/>
              <a:gd name="T8" fmla="*/ 0 60000 65536"/>
              <a:gd name="T9" fmla="*/ 0 w 1588"/>
              <a:gd name="T10" fmla="*/ 0 h 55"/>
              <a:gd name="T11" fmla="*/ 1588 w 1588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55">
                <a:moveTo>
                  <a:pt x="0" y="55"/>
                </a:moveTo>
                <a:lnTo>
                  <a:pt x="0" y="41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9" name="Line 54"/>
          <p:cNvSpPr>
            <a:spLocks noChangeShapeType="1"/>
          </p:cNvSpPr>
          <p:nvPr/>
        </p:nvSpPr>
        <p:spPr bwMode="auto">
          <a:xfrm flipH="1" flipV="1">
            <a:off x="7897813" y="5254625"/>
            <a:ext cx="55562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0" name="Freeform 55"/>
          <p:cNvSpPr>
            <a:spLocks/>
          </p:cNvSpPr>
          <p:nvPr/>
        </p:nvSpPr>
        <p:spPr bwMode="auto">
          <a:xfrm>
            <a:off x="7821613" y="5133975"/>
            <a:ext cx="44450" cy="65088"/>
          </a:xfrm>
          <a:custGeom>
            <a:avLst/>
            <a:gdLst>
              <a:gd name="T0" fmla="*/ 44450 w 28"/>
              <a:gd name="T1" fmla="*/ 65088 h 41"/>
              <a:gd name="T2" fmla="*/ 11113 w 28"/>
              <a:gd name="T3" fmla="*/ 22225 h 41"/>
              <a:gd name="T4" fmla="*/ 0 w 28"/>
              <a:gd name="T5" fmla="*/ 0 h 41"/>
              <a:gd name="T6" fmla="*/ 0 60000 65536"/>
              <a:gd name="T7" fmla="*/ 0 60000 65536"/>
              <a:gd name="T8" fmla="*/ 0 60000 65536"/>
              <a:gd name="T9" fmla="*/ 0 w 28"/>
              <a:gd name="T10" fmla="*/ 0 h 41"/>
              <a:gd name="T11" fmla="*/ 28 w 28"/>
              <a:gd name="T12" fmla="*/ 41 h 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" h="41">
                <a:moveTo>
                  <a:pt x="28" y="41"/>
                </a:moveTo>
                <a:lnTo>
                  <a:pt x="7" y="14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1" name="Freeform 56"/>
          <p:cNvSpPr>
            <a:spLocks/>
          </p:cNvSpPr>
          <p:nvPr/>
        </p:nvSpPr>
        <p:spPr bwMode="auto">
          <a:xfrm>
            <a:off x="7712075" y="5024438"/>
            <a:ext cx="65088" cy="53975"/>
          </a:xfrm>
          <a:custGeom>
            <a:avLst/>
            <a:gdLst>
              <a:gd name="T0" fmla="*/ 65088 w 41"/>
              <a:gd name="T1" fmla="*/ 53975 h 34"/>
              <a:gd name="T2" fmla="*/ 44450 w 41"/>
              <a:gd name="T3" fmla="*/ 22225 h 34"/>
              <a:gd name="T4" fmla="*/ 0 w 41"/>
              <a:gd name="T5" fmla="*/ 0 h 34"/>
              <a:gd name="T6" fmla="*/ 0 60000 65536"/>
              <a:gd name="T7" fmla="*/ 0 60000 65536"/>
              <a:gd name="T8" fmla="*/ 0 60000 65536"/>
              <a:gd name="T9" fmla="*/ 0 w 41"/>
              <a:gd name="T10" fmla="*/ 0 h 34"/>
              <a:gd name="T11" fmla="*/ 41 w 41"/>
              <a:gd name="T12" fmla="*/ 34 h 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34">
                <a:moveTo>
                  <a:pt x="41" y="34"/>
                </a:moveTo>
                <a:lnTo>
                  <a:pt x="28" y="14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2" name="Freeform 57"/>
          <p:cNvSpPr>
            <a:spLocks/>
          </p:cNvSpPr>
          <p:nvPr/>
        </p:nvSpPr>
        <p:spPr bwMode="auto">
          <a:xfrm>
            <a:off x="7591425" y="5035550"/>
            <a:ext cx="66675" cy="65088"/>
          </a:xfrm>
          <a:custGeom>
            <a:avLst/>
            <a:gdLst>
              <a:gd name="T0" fmla="*/ 66675 w 42"/>
              <a:gd name="T1" fmla="*/ 0 h 41"/>
              <a:gd name="T2" fmla="*/ 44450 w 42"/>
              <a:gd name="T3" fmla="*/ 11113 h 41"/>
              <a:gd name="T4" fmla="*/ 0 w 42"/>
              <a:gd name="T5" fmla="*/ 65088 h 41"/>
              <a:gd name="T6" fmla="*/ 0 60000 65536"/>
              <a:gd name="T7" fmla="*/ 0 60000 65536"/>
              <a:gd name="T8" fmla="*/ 0 60000 65536"/>
              <a:gd name="T9" fmla="*/ 0 w 42"/>
              <a:gd name="T10" fmla="*/ 0 h 41"/>
              <a:gd name="T11" fmla="*/ 42 w 42"/>
              <a:gd name="T12" fmla="*/ 41 h 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" h="41">
                <a:moveTo>
                  <a:pt x="42" y="0"/>
                </a:moveTo>
                <a:lnTo>
                  <a:pt x="28" y="7"/>
                </a:lnTo>
                <a:lnTo>
                  <a:pt x="0" y="41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3" name="Line 58"/>
          <p:cNvSpPr>
            <a:spLocks noChangeShapeType="1"/>
          </p:cNvSpPr>
          <p:nvPr/>
        </p:nvSpPr>
        <p:spPr bwMode="auto">
          <a:xfrm flipH="1">
            <a:off x="7515225" y="5156200"/>
            <a:ext cx="44450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4" name="Freeform 59"/>
          <p:cNvSpPr>
            <a:spLocks/>
          </p:cNvSpPr>
          <p:nvPr/>
        </p:nvSpPr>
        <p:spPr bwMode="auto">
          <a:xfrm>
            <a:off x="7472363" y="5286375"/>
            <a:ext cx="11112" cy="87313"/>
          </a:xfrm>
          <a:custGeom>
            <a:avLst/>
            <a:gdLst>
              <a:gd name="T0" fmla="*/ 11112 w 7"/>
              <a:gd name="T1" fmla="*/ 0 h 55"/>
              <a:gd name="T2" fmla="*/ 0 w 7"/>
              <a:gd name="T3" fmla="*/ 33338 h 55"/>
              <a:gd name="T4" fmla="*/ 0 w 7"/>
              <a:gd name="T5" fmla="*/ 87313 h 55"/>
              <a:gd name="T6" fmla="*/ 0 60000 65536"/>
              <a:gd name="T7" fmla="*/ 0 60000 65536"/>
              <a:gd name="T8" fmla="*/ 0 60000 65536"/>
              <a:gd name="T9" fmla="*/ 0 w 7"/>
              <a:gd name="T10" fmla="*/ 0 h 55"/>
              <a:gd name="T11" fmla="*/ 7 w 7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55">
                <a:moveTo>
                  <a:pt x="7" y="0"/>
                </a:moveTo>
                <a:lnTo>
                  <a:pt x="0" y="21"/>
                </a:lnTo>
                <a:lnTo>
                  <a:pt x="0" y="55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5" name="Line 60"/>
          <p:cNvSpPr>
            <a:spLocks noChangeShapeType="1"/>
          </p:cNvSpPr>
          <p:nvPr/>
        </p:nvSpPr>
        <p:spPr bwMode="auto">
          <a:xfrm>
            <a:off x="7996238" y="5822950"/>
            <a:ext cx="1587" cy="873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6" name="Freeform 61"/>
          <p:cNvSpPr>
            <a:spLocks/>
          </p:cNvSpPr>
          <p:nvPr/>
        </p:nvSpPr>
        <p:spPr bwMode="auto">
          <a:xfrm>
            <a:off x="8007350" y="5975350"/>
            <a:ext cx="55563" cy="65088"/>
          </a:xfrm>
          <a:custGeom>
            <a:avLst/>
            <a:gdLst>
              <a:gd name="T0" fmla="*/ 0 w 35"/>
              <a:gd name="T1" fmla="*/ 0 h 41"/>
              <a:gd name="T2" fmla="*/ 11113 w 35"/>
              <a:gd name="T3" fmla="*/ 33338 h 41"/>
              <a:gd name="T4" fmla="*/ 44450 w 35"/>
              <a:gd name="T5" fmla="*/ 65088 h 41"/>
              <a:gd name="T6" fmla="*/ 55563 w 35"/>
              <a:gd name="T7" fmla="*/ 65088 h 41"/>
              <a:gd name="T8" fmla="*/ 0 60000 65536"/>
              <a:gd name="T9" fmla="*/ 0 60000 65536"/>
              <a:gd name="T10" fmla="*/ 0 60000 65536"/>
              <a:gd name="T11" fmla="*/ 0 60000 65536"/>
              <a:gd name="T12" fmla="*/ 0 w 35"/>
              <a:gd name="T13" fmla="*/ 0 h 41"/>
              <a:gd name="T14" fmla="*/ 35 w 35"/>
              <a:gd name="T15" fmla="*/ 41 h 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" h="41">
                <a:moveTo>
                  <a:pt x="0" y="0"/>
                </a:moveTo>
                <a:lnTo>
                  <a:pt x="7" y="21"/>
                </a:lnTo>
                <a:lnTo>
                  <a:pt x="28" y="41"/>
                </a:lnTo>
                <a:lnTo>
                  <a:pt x="35" y="41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7" name="Freeform 62"/>
          <p:cNvSpPr>
            <a:spLocks/>
          </p:cNvSpPr>
          <p:nvPr/>
        </p:nvSpPr>
        <p:spPr bwMode="auto">
          <a:xfrm>
            <a:off x="8128000" y="6051550"/>
            <a:ext cx="87313" cy="11113"/>
          </a:xfrm>
          <a:custGeom>
            <a:avLst/>
            <a:gdLst>
              <a:gd name="T0" fmla="*/ 0 w 55"/>
              <a:gd name="T1" fmla="*/ 0 h 7"/>
              <a:gd name="T2" fmla="*/ 53975 w 55"/>
              <a:gd name="T3" fmla="*/ 11113 h 7"/>
              <a:gd name="T4" fmla="*/ 87313 w 55"/>
              <a:gd name="T5" fmla="*/ 11113 h 7"/>
              <a:gd name="T6" fmla="*/ 0 60000 65536"/>
              <a:gd name="T7" fmla="*/ 0 60000 65536"/>
              <a:gd name="T8" fmla="*/ 0 60000 65536"/>
              <a:gd name="T9" fmla="*/ 0 w 55"/>
              <a:gd name="T10" fmla="*/ 0 h 7"/>
              <a:gd name="T11" fmla="*/ 55 w 55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7">
                <a:moveTo>
                  <a:pt x="0" y="0"/>
                </a:moveTo>
                <a:lnTo>
                  <a:pt x="34" y="7"/>
                </a:lnTo>
                <a:lnTo>
                  <a:pt x="55" y="7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8" name="Line 63"/>
          <p:cNvSpPr>
            <a:spLocks noChangeShapeType="1"/>
          </p:cNvSpPr>
          <p:nvPr/>
        </p:nvSpPr>
        <p:spPr bwMode="auto">
          <a:xfrm>
            <a:off x="8280400" y="6062663"/>
            <a:ext cx="873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89" name="Freeform 64"/>
          <p:cNvSpPr>
            <a:spLocks/>
          </p:cNvSpPr>
          <p:nvPr/>
        </p:nvSpPr>
        <p:spPr bwMode="auto">
          <a:xfrm>
            <a:off x="8434388" y="6062663"/>
            <a:ext cx="87312" cy="11112"/>
          </a:xfrm>
          <a:custGeom>
            <a:avLst/>
            <a:gdLst>
              <a:gd name="T0" fmla="*/ 0 w 55"/>
              <a:gd name="T1" fmla="*/ 0 h 7"/>
              <a:gd name="T2" fmla="*/ 0 w 55"/>
              <a:gd name="T3" fmla="*/ 11112 h 7"/>
              <a:gd name="T4" fmla="*/ 87312 w 55"/>
              <a:gd name="T5" fmla="*/ 0 h 7"/>
              <a:gd name="T6" fmla="*/ 0 60000 65536"/>
              <a:gd name="T7" fmla="*/ 0 60000 65536"/>
              <a:gd name="T8" fmla="*/ 0 60000 65536"/>
              <a:gd name="T9" fmla="*/ 0 w 55"/>
              <a:gd name="T10" fmla="*/ 0 h 7"/>
              <a:gd name="T11" fmla="*/ 55 w 55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" h="7">
                <a:moveTo>
                  <a:pt x="0" y="0"/>
                </a:moveTo>
                <a:lnTo>
                  <a:pt x="0" y="7"/>
                </a:lnTo>
                <a:lnTo>
                  <a:pt x="55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0" name="Line 65"/>
          <p:cNvSpPr>
            <a:spLocks noChangeShapeType="1"/>
          </p:cNvSpPr>
          <p:nvPr/>
        </p:nvSpPr>
        <p:spPr bwMode="auto">
          <a:xfrm>
            <a:off x="8586788" y="6062663"/>
            <a:ext cx="8731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1" name="Line 66"/>
          <p:cNvSpPr>
            <a:spLocks noChangeShapeType="1"/>
          </p:cNvSpPr>
          <p:nvPr/>
        </p:nvSpPr>
        <p:spPr bwMode="auto">
          <a:xfrm flipV="1">
            <a:off x="8740775" y="6040438"/>
            <a:ext cx="87313" cy="111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2" name="Freeform 67"/>
          <p:cNvSpPr>
            <a:spLocks/>
          </p:cNvSpPr>
          <p:nvPr/>
        </p:nvSpPr>
        <p:spPr bwMode="auto">
          <a:xfrm>
            <a:off x="8870950" y="5921375"/>
            <a:ext cx="22225" cy="76200"/>
          </a:xfrm>
          <a:custGeom>
            <a:avLst/>
            <a:gdLst>
              <a:gd name="T0" fmla="*/ 0 w 14"/>
              <a:gd name="T1" fmla="*/ 76200 h 48"/>
              <a:gd name="T2" fmla="*/ 11113 w 14"/>
              <a:gd name="T3" fmla="*/ 53975 h 48"/>
              <a:gd name="T4" fmla="*/ 22225 w 14"/>
              <a:gd name="T5" fmla="*/ 0 h 48"/>
              <a:gd name="T6" fmla="*/ 0 60000 65536"/>
              <a:gd name="T7" fmla="*/ 0 60000 65536"/>
              <a:gd name="T8" fmla="*/ 0 60000 65536"/>
              <a:gd name="T9" fmla="*/ 0 w 14"/>
              <a:gd name="T10" fmla="*/ 0 h 48"/>
              <a:gd name="T11" fmla="*/ 14 w 14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" h="48">
                <a:moveTo>
                  <a:pt x="0" y="48"/>
                </a:moveTo>
                <a:lnTo>
                  <a:pt x="7" y="34"/>
                </a:lnTo>
                <a:lnTo>
                  <a:pt x="14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3" name="Line 68"/>
          <p:cNvSpPr>
            <a:spLocks noChangeShapeType="1"/>
          </p:cNvSpPr>
          <p:nvPr/>
        </p:nvSpPr>
        <p:spPr bwMode="auto">
          <a:xfrm flipV="1">
            <a:off x="8915400" y="5767388"/>
            <a:ext cx="1588" cy="873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4" name="Freeform 69"/>
          <p:cNvSpPr>
            <a:spLocks/>
          </p:cNvSpPr>
          <p:nvPr/>
        </p:nvSpPr>
        <p:spPr bwMode="auto">
          <a:xfrm>
            <a:off x="8893175" y="5614988"/>
            <a:ext cx="22225" cy="87312"/>
          </a:xfrm>
          <a:custGeom>
            <a:avLst/>
            <a:gdLst>
              <a:gd name="T0" fmla="*/ 22225 w 14"/>
              <a:gd name="T1" fmla="*/ 87312 h 55"/>
              <a:gd name="T2" fmla="*/ 11113 w 14"/>
              <a:gd name="T3" fmla="*/ 0 h 55"/>
              <a:gd name="T4" fmla="*/ 0 w 14"/>
              <a:gd name="T5" fmla="*/ 0 h 55"/>
              <a:gd name="T6" fmla="*/ 0 60000 65536"/>
              <a:gd name="T7" fmla="*/ 0 60000 65536"/>
              <a:gd name="T8" fmla="*/ 0 60000 65536"/>
              <a:gd name="T9" fmla="*/ 0 w 14"/>
              <a:gd name="T10" fmla="*/ 0 h 55"/>
              <a:gd name="T11" fmla="*/ 14 w 14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" h="55">
                <a:moveTo>
                  <a:pt x="14" y="55"/>
                </a:moveTo>
                <a:lnTo>
                  <a:pt x="7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5" name="Line 70"/>
          <p:cNvSpPr>
            <a:spLocks noChangeShapeType="1"/>
          </p:cNvSpPr>
          <p:nvPr/>
        </p:nvSpPr>
        <p:spPr bwMode="auto">
          <a:xfrm flipH="1" flipV="1">
            <a:off x="8816975" y="5483225"/>
            <a:ext cx="42863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6" name="Line 71"/>
          <p:cNvSpPr>
            <a:spLocks noChangeShapeType="1"/>
          </p:cNvSpPr>
          <p:nvPr/>
        </p:nvSpPr>
        <p:spPr bwMode="auto">
          <a:xfrm flipH="1" flipV="1">
            <a:off x="8740775" y="5353050"/>
            <a:ext cx="42863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7" name="Freeform 72"/>
          <p:cNvSpPr>
            <a:spLocks/>
          </p:cNvSpPr>
          <p:nvPr/>
        </p:nvSpPr>
        <p:spPr bwMode="auto">
          <a:xfrm>
            <a:off x="8651875" y="5221288"/>
            <a:ext cx="44450" cy="76200"/>
          </a:xfrm>
          <a:custGeom>
            <a:avLst/>
            <a:gdLst>
              <a:gd name="T0" fmla="*/ 44450 w 28"/>
              <a:gd name="T1" fmla="*/ 76200 h 48"/>
              <a:gd name="T2" fmla="*/ 33338 w 28"/>
              <a:gd name="T3" fmla="*/ 53975 h 48"/>
              <a:gd name="T4" fmla="*/ 0 w 28"/>
              <a:gd name="T5" fmla="*/ 0 h 48"/>
              <a:gd name="T6" fmla="*/ 0 60000 65536"/>
              <a:gd name="T7" fmla="*/ 0 60000 65536"/>
              <a:gd name="T8" fmla="*/ 0 60000 65536"/>
              <a:gd name="T9" fmla="*/ 0 w 28"/>
              <a:gd name="T10" fmla="*/ 0 h 48"/>
              <a:gd name="T11" fmla="*/ 28 w 2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" h="48">
                <a:moveTo>
                  <a:pt x="28" y="48"/>
                </a:moveTo>
                <a:lnTo>
                  <a:pt x="21" y="34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8" name="Line 73"/>
          <p:cNvSpPr>
            <a:spLocks noChangeShapeType="1"/>
          </p:cNvSpPr>
          <p:nvPr/>
        </p:nvSpPr>
        <p:spPr bwMode="auto">
          <a:xfrm flipH="1" flipV="1">
            <a:off x="8555038" y="5100638"/>
            <a:ext cx="53975" cy="650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99" name="Freeform 74"/>
          <p:cNvSpPr>
            <a:spLocks/>
          </p:cNvSpPr>
          <p:nvPr/>
        </p:nvSpPr>
        <p:spPr bwMode="auto">
          <a:xfrm>
            <a:off x="8434388" y="5013325"/>
            <a:ext cx="76200" cy="44450"/>
          </a:xfrm>
          <a:custGeom>
            <a:avLst/>
            <a:gdLst>
              <a:gd name="T0" fmla="*/ 76200 w 48"/>
              <a:gd name="T1" fmla="*/ 44450 h 28"/>
              <a:gd name="T2" fmla="*/ 31750 w 48"/>
              <a:gd name="T3" fmla="*/ 11113 h 28"/>
              <a:gd name="T4" fmla="*/ 0 w 48"/>
              <a:gd name="T5" fmla="*/ 0 h 28"/>
              <a:gd name="T6" fmla="*/ 0 60000 65536"/>
              <a:gd name="T7" fmla="*/ 0 60000 65536"/>
              <a:gd name="T8" fmla="*/ 0 60000 65536"/>
              <a:gd name="T9" fmla="*/ 0 w 48"/>
              <a:gd name="T10" fmla="*/ 0 h 28"/>
              <a:gd name="T11" fmla="*/ 48 w 48"/>
              <a:gd name="T12" fmla="*/ 28 h 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" h="28">
                <a:moveTo>
                  <a:pt x="48" y="28"/>
                </a:moveTo>
                <a:lnTo>
                  <a:pt x="20" y="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0" name="Freeform 75"/>
          <p:cNvSpPr>
            <a:spLocks/>
          </p:cNvSpPr>
          <p:nvPr/>
        </p:nvSpPr>
        <p:spPr bwMode="auto">
          <a:xfrm>
            <a:off x="8302625" y="5024438"/>
            <a:ext cx="65088" cy="53975"/>
          </a:xfrm>
          <a:custGeom>
            <a:avLst/>
            <a:gdLst>
              <a:gd name="T0" fmla="*/ 65088 w 41"/>
              <a:gd name="T1" fmla="*/ 0 h 34"/>
              <a:gd name="T2" fmla="*/ 55563 w 41"/>
              <a:gd name="T3" fmla="*/ 0 h 34"/>
              <a:gd name="T4" fmla="*/ 0 w 41"/>
              <a:gd name="T5" fmla="*/ 53975 h 34"/>
              <a:gd name="T6" fmla="*/ 0 60000 65536"/>
              <a:gd name="T7" fmla="*/ 0 60000 65536"/>
              <a:gd name="T8" fmla="*/ 0 60000 65536"/>
              <a:gd name="T9" fmla="*/ 0 w 41"/>
              <a:gd name="T10" fmla="*/ 0 h 34"/>
              <a:gd name="T11" fmla="*/ 41 w 41"/>
              <a:gd name="T12" fmla="*/ 34 h 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" h="34">
                <a:moveTo>
                  <a:pt x="41" y="0"/>
                </a:moveTo>
                <a:lnTo>
                  <a:pt x="35" y="0"/>
                </a:lnTo>
                <a:lnTo>
                  <a:pt x="0" y="34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1" name="Line 76"/>
          <p:cNvSpPr>
            <a:spLocks noChangeShapeType="1"/>
          </p:cNvSpPr>
          <p:nvPr/>
        </p:nvSpPr>
        <p:spPr bwMode="auto">
          <a:xfrm flipH="1">
            <a:off x="8215313" y="5133975"/>
            <a:ext cx="44450" cy="650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2" name="Freeform 77"/>
          <p:cNvSpPr>
            <a:spLocks/>
          </p:cNvSpPr>
          <p:nvPr/>
        </p:nvSpPr>
        <p:spPr bwMode="auto">
          <a:xfrm>
            <a:off x="8128000" y="5254625"/>
            <a:ext cx="42863" cy="76200"/>
          </a:xfrm>
          <a:custGeom>
            <a:avLst/>
            <a:gdLst>
              <a:gd name="T0" fmla="*/ 42863 w 27"/>
              <a:gd name="T1" fmla="*/ 0 h 48"/>
              <a:gd name="T2" fmla="*/ 33338 w 27"/>
              <a:gd name="T3" fmla="*/ 20638 h 48"/>
              <a:gd name="T4" fmla="*/ 0 w 27"/>
              <a:gd name="T5" fmla="*/ 76200 h 48"/>
              <a:gd name="T6" fmla="*/ 0 60000 65536"/>
              <a:gd name="T7" fmla="*/ 0 60000 65536"/>
              <a:gd name="T8" fmla="*/ 0 60000 65536"/>
              <a:gd name="T9" fmla="*/ 0 w 27"/>
              <a:gd name="T10" fmla="*/ 0 h 48"/>
              <a:gd name="T11" fmla="*/ 27 w 27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" h="48">
                <a:moveTo>
                  <a:pt x="27" y="0"/>
                </a:moveTo>
                <a:lnTo>
                  <a:pt x="21" y="13"/>
                </a:lnTo>
                <a:lnTo>
                  <a:pt x="0" y="48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3" name="Line 78"/>
          <p:cNvSpPr>
            <a:spLocks noChangeShapeType="1"/>
          </p:cNvSpPr>
          <p:nvPr/>
        </p:nvSpPr>
        <p:spPr bwMode="auto">
          <a:xfrm flipH="1">
            <a:off x="8040688" y="5384800"/>
            <a:ext cx="53975" cy="762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4" name="Freeform 79"/>
          <p:cNvSpPr>
            <a:spLocks/>
          </p:cNvSpPr>
          <p:nvPr/>
        </p:nvSpPr>
        <p:spPr bwMode="auto">
          <a:xfrm>
            <a:off x="7996238" y="5516563"/>
            <a:ext cx="22225" cy="87312"/>
          </a:xfrm>
          <a:custGeom>
            <a:avLst/>
            <a:gdLst>
              <a:gd name="T0" fmla="*/ 22225 w 14"/>
              <a:gd name="T1" fmla="*/ 0 h 55"/>
              <a:gd name="T2" fmla="*/ 0 w 14"/>
              <a:gd name="T3" fmla="*/ 65087 h 55"/>
              <a:gd name="T4" fmla="*/ 0 w 14"/>
              <a:gd name="T5" fmla="*/ 87312 h 55"/>
              <a:gd name="T6" fmla="*/ 0 60000 65536"/>
              <a:gd name="T7" fmla="*/ 0 60000 65536"/>
              <a:gd name="T8" fmla="*/ 0 60000 65536"/>
              <a:gd name="T9" fmla="*/ 0 w 14"/>
              <a:gd name="T10" fmla="*/ 0 h 55"/>
              <a:gd name="T11" fmla="*/ 14 w 14"/>
              <a:gd name="T12" fmla="*/ 55 h 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" h="55">
                <a:moveTo>
                  <a:pt x="14" y="0"/>
                </a:moveTo>
                <a:lnTo>
                  <a:pt x="0" y="41"/>
                </a:lnTo>
                <a:lnTo>
                  <a:pt x="0" y="55"/>
                </a:lnTo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5" name="Line 80"/>
          <p:cNvSpPr>
            <a:spLocks noChangeShapeType="1"/>
          </p:cNvSpPr>
          <p:nvPr/>
        </p:nvSpPr>
        <p:spPr bwMode="auto">
          <a:xfrm>
            <a:off x="7996238" y="5668963"/>
            <a:ext cx="1587" cy="873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6" name="Freeform 81"/>
          <p:cNvSpPr>
            <a:spLocks/>
          </p:cNvSpPr>
          <p:nvPr/>
        </p:nvSpPr>
        <p:spPr bwMode="auto">
          <a:xfrm>
            <a:off x="7700963" y="5330825"/>
            <a:ext cx="22225" cy="22225"/>
          </a:xfrm>
          <a:custGeom>
            <a:avLst/>
            <a:gdLst>
              <a:gd name="T0" fmla="*/ 0 w 14"/>
              <a:gd name="T1" fmla="*/ 0 h 14"/>
              <a:gd name="T2" fmla="*/ 0 w 14"/>
              <a:gd name="T3" fmla="*/ 11113 h 14"/>
              <a:gd name="T4" fmla="*/ 22225 w 14"/>
              <a:gd name="T5" fmla="*/ 22225 h 14"/>
              <a:gd name="T6" fmla="*/ 22225 w 14"/>
              <a:gd name="T7" fmla="*/ 11113 h 14"/>
              <a:gd name="T8" fmla="*/ 0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0" y="0"/>
                </a:moveTo>
                <a:lnTo>
                  <a:pt x="0" y="7"/>
                </a:lnTo>
                <a:lnTo>
                  <a:pt x="14" y="14"/>
                </a:lnTo>
                <a:lnTo>
                  <a:pt x="1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7" name="Freeform 82"/>
          <p:cNvSpPr>
            <a:spLocks/>
          </p:cNvSpPr>
          <p:nvPr/>
        </p:nvSpPr>
        <p:spPr bwMode="auto">
          <a:xfrm>
            <a:off x="7942263" y="4838700"/>
            <a:ext cx="31750" cy="22225"/>
          </a:xfrm>
          <a:custGeom>
            <a:avLst/>
            <a:gdLst>
              <a:gd name="T0" fmla="*/ 0 w 20"/>
              <a:gd name="T1" fmla="*/ 11113 h 14"/>
              <a:gd name="T2" fmla="*/ 11113 w 20"/>
              <a:gd name="T3" fmla="*/ 0 h 14"/>
              <a:gd name="T4" fmla="*/ 31750 w 20"/>
              <a:gd name="T5" fmla="*/ 11113 h 14"/>
              <a:gd name="T6" fmla="*/ 22225 w 20"/>
              <a:gd name="T7" fmla="*/ 22225 h 14"/>
              <a:gd name="T8" fmla="*/ 0 w 20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14"/>
              <a:gd name="T17" fmla="*/ 20 w 20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14">
                <a:moveTo>
                  <a:pt x="0" y="7"/>
                </a:moveTo>
                <a:lnTo>
                  <a:pt x="7" y="0"/>
                </a:lnTo>
                <a:lnTo>
                  <a:pt x="20" y="7"/>
                </a:lnTo>
                <a:lnTo>
                  <a:pt x="14" y="14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8" name="Freeform 83"/>
          <p:cNvSpPr>
            <a:spLocks/>
          </p:cNvSpPr>
          <p:nvPr/>
        </p:nvSpPr>
        <p:spPr bwMode="auto">
          <a:xfrm>
            <a:off x="7700963" y="4849813"/>
            <a:ext cx="263525" cy="492125"/>
          </a:xfrm>
          <a:custGeom>
            <a:avLst/>
            <a:gdLst>
              <a:gd name="T0" fmla="*/ 0 w 166"/>
              <a:gd name="T1" fmla="*/ 481013 h 310"/>
              <a:gd name="T2" fmla="*/ 22225 w 166"/>
              <a:gd name="T3" fmla="*/ 492125 h 310"/>
              <a:gd name="T4" fmla="*/ 263525 w 166"/>
              <a:gd name="T5" fmla="*/ 11113 h 310"/>
              <a:gd name="T6" fmla="*/ 241300 w 166"/>
              <a:gd name="T7" fmla="*/ 0 h 310"/>
              <a:gd name="T8" fmla="*/ 0 w 166"/>
              <a:gd name="T9" fmla="*/ 481013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"/>
              <a:gd name="T16" fmla="*/ 0 h 310"/>
              <a:gd name="T17" fmla="*/ 166 w 166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" h="310">
                <a:moveTo>
                  <a:pt x="0" y="303"/>
                </a:moveTo>
                <a:lnTo>
                  <a:pt x="14" y="310"/>
                </a:lnTo>
                <a:lnTo>
                  <a:pt x="166" y="7"/>
                </a:lnTo>
                <a:lnTo>
                  <a:pt x="152" y="0"/>
                </a:lnTo>
                <a:lnTo>
                  <a:pt x="0" y="3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09" name="Freeform 84"/>
          <p:cNvSpPr>
            <a:spLocks/>
          </p:cNvSpPr>
          <p:nvPr/>
        </p:nvSpPr>
        <p:spPr bwMode="auto">
          <a:xfrm>
            <a:off x="7942263" y="4816475"/>
            <a:ext cx="31750" cy="33338"/>
          </a:xfrm>
          <a:custGeom>
            <a:avLst/>
            <a:gdLst>
              <a:gd name="T0" fmla="*/ 0 w 20"/>
              <a:gd name="T1" fmla="*/ 33338 h 21"/>
              <a:gd name="T2" fmla="*/ 22225 w 20"/>
              <a:gd name="T3" fmla="*/ 33338 h 21"/>
              <a:gd name="T4" fmla="*/ 31750 w 20"/>
              <a:gd name="T5" fmla="*/ 11113 h 21"/>
              <a:gd name="T6" fmla="*/ 22225 w 20"/>
              <a:gd name="T7" fmla="*/ 0 h 21"/>
              <a:gd name="T8" fmla="*/ 0 w 20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1"/>
              <a:gd name="T17" fmla="*/ 20 w 20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1">
                <a:moveTo>
                  <a:pt x="0" y="21"/>
                </a:moveTo>
                <a:lnTo>
                  <a:pt x="14" y="21"/>
                </a:lnTo>
                <a:lnTo>
                  <a:pt x="20" y="7"/>
                </a:lnTo>
                <a:lnTo>
                  <a:pt x="14" y="0"/>
                </a:lnTo>
                <a:lnTo>
                  <a:pt x="0" y="2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0" name="Freeform 85"/>
          <p:cNvSpPr>
            <a:spLocks/>
          </p:cNvSpPr>
          <p:nvPr/>
        </p:nvSpPr>
        <p:spPr bwMode="auto">
          <a:xfrm>
            <a:off x="7219950" y="4368800"/>
            <a:ext cx="33338" cy="42863"/>
          </a:xfrm>
          <a:custGeom>
            <a:avLst/>
            <a:gdLst>
              <a:gd name="T0" fmla="*/ 11113 w 21"/>
              <a:gd name="T1" fmla="*/ 42863 h 27"/>
              <a:gd name="T2" fmla="*/ 0 w 21"/>
              <a:gd name="T3" fmla="*/ 31750 h 27"/>
              <a:gd name="T4" fmla="*/ 22225 w 21"/>
              <a:gd name="T5" fmla="*/ 0 h 27"/>
              <a:gd name="T6" fmla="*/ 33338 w 21"/>
              <a:gd name="T7" fmla="*/ 11113 h 27"/>
              <a:gd name="T8" fmla="*/ 11113 w 21"/>
              <a:gd name="T9" fmla="*/ 42863 h 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7"/>
              <a:gd name="T17" fmla="*/ 21 w 21"/>
              <a:gd name="T18" fmla="*/ 27 h 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7">
                <a:moveTo>
                  <a:pt x="7" y="27"/>
                </a:moveTo>
                <a:lnTo>
                  <a:pt x="0" y="20"/>
                </a:lnTo>
                <a:lnTo>
                  <a:pt x="14" y="0"/>
                </a:lnTo>
                <a:lnTo>
                  <a:pt x="21" y="7"/>
                </a:lnTo>
                <a:lnTo>
                  <a:pt x="7" y="2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1" name="Freeform 86"/>
          <p:cNvSpPr>
            <a:spLocks/>
          </p:cNvSpPr>
          <p:nvPr/>
        </p:nvSpPr>
        <p:spPr bwMode="auto">
          <a:xfrm>
            <a:off x="7231063" y="4379913"/>
            <a:ext cx="733425" cy="469900"/>
          </a:xfrm>
          <a:custGeom>
            <a:avLst/>
            <a:gdLst>
              <a:gd name="T0" fmla="*/ 711200 w 462"/>
              <a:gd name="T1" fmla="*/ 469900 h 296"/>
              <a:gd name="T2" fmla="*/ 733425 w 462"/>
              <a:gd name="T3" fmla="*/ 436563 h 296"/>
              <a:gd name="T4" fmla="*/ 22225 w 462"/>
              <a:gd name="T5" fmla="*/ 0 h 296"/>
              <a:gd name="T6" fmla="*/ 0 w 462"/>
              <a:gd name="T7" fmla="*/ 31750 h 296"/>
              <a:gd name="T8" fmla="*/ 711200 w 462"/>
              <a:gd name="T9" fmla="*/ 469900 h 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2"/>
              <a:gd name="T16" fmla="*/ 0 h 296"/>
              <a:gd name="T17" fmla="*/ 462 w 462"/>
              <a:gd name="T18" fmla="*/ 296 h 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2" h="296">
                <a:moveTo>
                  <a:pt x="448" y="296"/>
                </a:moveTo>
                <a:lnTo>
                  <a:pt x="462" y="275"/>
                </a:lnTo>
                <a:lnTo>
                  <a:pt x="14" y="0"/>
                </a:lnTo>
                <a:lnTo>
                  <a:pt x="0" y="20"/>
                </a:lnTo>
                <a:lnTo>
                  <a:pt x="448" y="296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2" name="Freeform 87"/>
          <p:cNvSpPr>
            <a:spLocks/>
          </p:cNvSpPr>
          <p:nvPr/>
        </p:nvSpPr>
        <p:spPr bwMode="auto">
          <a:xfrm>
            <a:off x="7931150" y="4838700"/>
            <a:ext cx="22225" cy="22225"/>
          </a:xfrm>
          <a:custGeom>
            <a:avLst/>
            <a:gdLst>
              <a:gd name="T0" fmla="*/ 22225 w 14"/>
              <a:gd name="T1" fmla="*/ 0 h 14"/>
              <a:gd name="T2" fmla="*/ 11113 w 14"/>
              <a:gd name="T3" fmla="*/ 0 h 14"/>
              <a:gd name="T4" fmla="*/ 0 w 14"/>
              <a:gd name="T5" fmla="*/ 11113 h 14"/>
              <a:gd name="T6" fmla="*/ 0 w 14"/>
              <a:gd name="T7" fmla="*/ 22225 h 14"/>
              <a:gd name="T8" fmla="*/ 22225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0"/>
                </a:moveTo>
                <a:lnTo>
                  <a:pt x="7" y="0"/>
                </a:lnTo>
                <a:lnTo>
                  <a:pt x="0" y="7"/>
                </a:lnTo>
                <a:lnTo>
                  <a:pt x="0" y="14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3" name="Freeform 88"/>
          <p:cNvSpPr>
            <a:spLocks/>
          </p:cNvSpPr>
          <p:nvPr/>
        </p:nvSpPr>
        <p:spPr bwMode="auto">
          <a:xfrm>
            <a:off x="8412163" y="5319713"/>
            <a:ext cx="33337" cy="33337"/>
          </a:xfrm>
          <a:custGeom>
            <a:avLst/>
            <a:gdLst>
              <a:gd name="T0" fmla="*/ 22225 w 21"/>
              <a:gd name="T1" fmla="*/ 0 h 21"/>
              <a:gd name="T2" fmla="*/ 33337 w 21"/>
              <a:gd name="T3" fmla="*/ 11112 h 21"/>
              <a:gd name="T4" fmla="*/ 11112 w 21"/>
              <a:gd name="T5" fmla="*/ 33337 h 21"/>
              <a:gd name="T6" fmla="*/ 0 w 21"/>
              <a:gd name="T7" fmla="*/ 22225 h 21"/>
              <a:gd name="T8" fmla="*/ 22225 w 21"/>
              <a:gd name="T9" fmla="*/ 0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1"/>
              <a:gd name="T17" fmla="*/ 21 w 21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1">
                <a:moveTo>
                  <a:pt x="14" y="0"/>
                </a:moveTo>
                <a:lnTo>
                  <a:pt x="21" y="7"/>
                </a:lnTo>
                <a:lnTo>
                  <a:pt x="7" y="21"/>
                </a:lnTo>
                <a:lnTo>
                  <a:pt x="0" y="14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4" name="Freeform 89"/>
          <p:cNvSpPr>
            <a:spLocks/>
          </p:cNvSpPr>
          <p:nvPr/>
        </p:nvSpPr>
        <p:spPr bwMode="auto">
          <a:xfrm>
            <a:off x="7931150" y="4838700"/>
            <a:ext cx="503238" cy="503238"/>
          </a:xfrm>
          <a:custGeom>
            <a:avLst/>
            <a:gdLst>
              <a:gd name="T0" fmla="*/ 22225 w 317"/>
              <a:gd name="T1" fmla="*/ 0 h 317"/>
              <a:gd name="T2" fmla="*/ 0 w 317"/>
              <a:gd name="T3" fmla="*/ 22225 h 317"/>
              <a:gd name="T4" fmla="*/ 481013 w 317"/>
              <a:gd name="T5" fmla="*/ 503238 h 317"/>
              <a:gd name="T6" fmla="*/ 503238 w 317"/>
              <a:gd name="T7" fmla="*/ 481013 h 317"/>
              <a:gd name="T8" fmla="*/ 22225 w 317"/>
              <a:gd name="T9" fmla="*/ 0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317"/>
              <a:gd name="T17" fmla="*/ 317 w 317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317">
                <a:moveTo>
                  <a:pt x="14" y="0"/>
                </a:moveTo>
                <a:lnTo>
                  <a:pt x="0" y="14"/>
                </a:lnTo>
                <a:lnTo>
                  <a:pt x="303" y="317"/>
                </a:lnTo>
                <a:lnTo>
                  <a:pt x="317" y="30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5" name="Freeform 90"/>
          <p:cNvSpPr>
            <a:spLocks/>
          </p:cNvSpPr>
          <p:nvPr/>
        </p:nvSpPr>
        <p:spPr bwMode="auto">
          <a:xfrm>
            <a:off x="8170863" y="5811838"/>
            <a:ext cx="22225" cy="22225"/>
          </a:xfrm>
          <a:custGeom>
            <a:avLst/>
            <a:gdLst>
              <a:gd name="T0" fmla="*/ 0 w 14"/>
              <a:gd name="T1" fmla="*/ 0 h 14"/>
              <a:gd name="T2" fmla="*/ 0 w 14"/>
              <a:gd name="T3" fmla="*/ 11113 h 14"/>
              <a:gd name="T4" fmla="*/ 22225 w 14"/>
              <a:gd name="T5" fmla="*/ 22225 h 14"/>
              <a:gd name="T6" fmla="*/ 22225 w 14"/>
              <a:gd name="T7" fmla="*/ 11113 h 14"/>
              <a:gd name="T8" fmla="*/ 0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0" y="0"/>
                </a:moveTo>
                <a:lnTo>
                  <a:pt x="0" y="7"/>
                </a:lnTo>
                <a:lnTo>
                  <a:pt x="14" y="14"/>
                </a:lnTo>
                <a:lnTo>
                  <a:pt x="1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6" name="Freeform 91"/>
          <p:cNvSpPr>
            <a:spLocks/>
          </p:cNvSpPr>
          <p:nvPr/>
        </p:nvSpPr>
        <p:spPr bwMode="auto">
          <a:xfrm>
            <a:off x="8412163" y="5373688"/>
            <a:ext cx="33337" cy="22225"/>
          </a:xfrm>
          <a:custGeom>
            <a:avLst/>
            <a:gdLst>
              <a:gd name="T0" fmla="*/ 0 w 21"/>
              <a:gd name="T1" fmla="*/ 11113 h 14"/>
              <a:gd name="T2" fmla="*/ 11112 w 21"/>
              <a:gd name="T3" fmla="*/ 0 h 14"/>
              <a:gd name="T4" fmla="*/ 33337 w 21"/>
              <a:gd name="T5" fmla="*/ 11113 h 14"/>
              <a:gd name="T6" fmla="*/ 22225 w 21"/>
              <a:gd name="T7" fmla="*/ 22225 h 14"/>
              <a:gd name="T8" fmla="*/ 0 w 21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0" y="7"/>
                </a:moveTo>
                <a:lnTo>
                  <a:pt x="7" y="0"/>
                </a:lnTo>
                <a:lnTo>
                  <a:pt x="21" y="7"/>
                </a:lnTo>
                <a:lnTo>
                  <a:pt x="14" y="14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7" name="Freeform 92"/>
          <p:cNvSpPr>
            <a:spLocks/>
          </p:cNvSpPr>
          <p:nvPr/>
        </p:nvSpPr>
        <p:spPr bwMode="auto">
          <a:xfrm>
            <a:off x="8170863" y="5384800"/>
            <a:ext cx="263525" cy="438150"/>
          </a:xfrm>
          <a:custGeom>
            <a:avLst/>
            <a:gdLst>
              <a:gd name="T0" fmla="*/ 0 w 166"/>
              <a:gd name="T1" fmla="*/ 427038 h 276"/>
              <a:gd name="T2" fmla="*/ 22225 w 166"/>
              <a:gd name="T3" fmla="*/ 438150 h 276"/>
              <a:gd name="T4" fmla="*/ 263525 w 166"/>
              <a:gd name="T5" fmla="*/ 11113 h 276"/>
              <a:gd name="T6" fmla="*/ 241300 w 166"/>
              <a:gd name="T7" fmla="*/ 0 h 276"/>
              <a:gd name="T8" fmla="*/ 0 w 166"/>
              <a:gd name="T9" fmla="*/ 427038 h 2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"/>
              <a:gd name="T16" fmla="*/ 0 h 276"/>
              <a:gd name="T17" fmla="*/ 166 w 166"/>
              <a:gd name="T18" fmla="*/ 276 h 2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" h="276">
                <a:moveTo>
                  <a:pt x="0" y="269"/>
                </a:moveTo>
                <a:lnTo>
                  <a:pt x="14" y="276"/>
                </a:lnTo>
                <a:lnTo>
                  <a:pt x="166" y="7"/>
                </a:lnTo>
                <a:lnTo>
                  <a:pt x="152" y="0"/>
                </a:lnTo>
                <a:lnTo>
                  <a:pt x="0" y="2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8" name="Freeform 93"/>
          <p:cNvSpPr>
            <a:spLocks/>
          </p:cNvSpPr>
          <p:nvPr/>
        </p:nvSpPr>
        <p:spPr bwMode="auto">
          <a:xfrm>
            <a:off x="8412163" y="5319713"/>
            <a:ext cx="22225" cy="22225"/>
          </a:xfrm>
          <a:custGeom>
            <a:avLst/>
            <a:gdLst>
              <a:gd name="T0" fmla="*/ 22225 w 14"/>
              <a:gd name="T1" fmla="*/ 11113 h 14"/>
              <a:gd name="T2" fmla="*/ 22225 w 14"/>
              <a:gd name="T3" fmla="*/ 0 h 14"/>
              <a:gd name="T4" fmla="*/ 0 w 14"/>
              <a:gd name="T5" fmla="*/ 11113 h 14"/>
              <a:gd name="T6" fmla="*/ 0 w 14"/>
              <a:gd name="T7" fmla="*/ 22225 h 14"/>
              <a:gd name="T8" fmla="*/ 22225 w 14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7"/>
                </a:moveTo>
                <a:lnTo>
                  <a:pt x="14" y="0"/>
                </a:lnTo>
                <a:lnTo>
                  <a:pt x="0" y="7"/>
                </a:lnTo>
                <a:lnTo>
                  <a:pt x="0" y="14"/>
                </a:lnTo>
                <a:lnTo>
                  <a:pt x="14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19" name="Freeform 94"/>
          <p:cNvSpPr>
            <a:spLocks/>
          </p:cNvSpPr>
          <p:nvPr/>
        </p:nvSpPr>
        <p:spPr bwMode="auto">
          <a:xfrm>
            <a:off x="8707438" y="5811838"/>
            <a:ext cx="33337" cy="22225"/>
          </a:xfrm>
          <a:custGeom>
            <a:avLst/>
            <a:gdLst>
              <a:gd name="T0" fmla="*/ 22225 w 21"/>
              <a:gd name="T1" fmla="*/ 0 h 14"/>
              <a:gd name="T2" fmla="*/ 33337 w 21"/>
              <a:gd name="T3" fmla="*/ 11113 h 14"/>
              <a:gd name="T4" fmla="*/ 11112 w 21"/>
              <a:gd name="T5" fmla="*/ 22225 h 14"/>
              <a:gd name="T6" fmla="*/ 0 w 21"/>
              <a:gd name="T7" fmla="*/ 11113 h 14"/>
              <a:gd name="T8" fmla="*/ 22225 w 21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14" y="0"/>
                </a:moveTo>
                <a:lnTo>
                  <a:pt x="21" y="7"/>
                </a:lnTo>
                <a:lnTo>
                  <a:pt x="7" y="14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0" name="Freeform 95"/>
          <p:cNvSpPr>
            <a:spLocks/>
          </p:cNvSpPr>
          <p:nvPr/>
        </p:nvSpPr>
        <p:spPr bwMode="auto">
          <a:xfrm>
            <a:off x="8412163" y="5330825"/>
            <a:ext cx="317500" cy="492125"/>
          </a:xfrm>
          <a:custGeom>
            <a:avLst/>
            <a:gdLst>
              <a:gd name="T0" fmla="*/ 22225 w 200"/>
              <a:gd name="T1" fmla="*/ 0 h 310"/>
              <a:gd name="T2" fmla="*/ 0 w 200"/>
              <a:gd name="T3" fmla="*/ 11113 h 310"/>
              <a:gd name="T4" fmla="*/ 295275 w 200"/>
              <a:gd name="T5" fmla="*/ 492125 h 310"/>
              <a:gd name="T6" fmla="*/ 317500 w 200"/>
              <a:gd name="T7" fmla="*/ 481013 h 310"/>
              <a:gd name="T8" fmla="*/ 22225 w 200"/>
              <a:gd name="T9" fmla="*/ 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"/>
              <a:gd name="T16" fmla="*/ 0 h 310"/>
              <a:gd name="T17" fmla="*/ 200 w 200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" h="310">
                <a:moveTo>
                  <a:pt x="14" y="0"/>
                </a:moveTo>
                <a:lnTo>
                  <a:pt x="0" y="7"/>
                </a:lnTo>
                <a:lnTo>
                  <a:pt x="186" y="310"/>
                </a:lnTo>
                <a:lnTo>
                  <a:pt x="200" y="30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1" name="Rectangle 96"/>
          <p:cNvSpPr>
            <a:spLocks noChangeArrowheads="1"/>
          </p:cNvSpPr>
          <p:nvPr/>
        </p:nvSpPr>
        <p:spPr bwMode="auto">
          <a:xfrm>
            <a:off x="8062913" y="5691188"/>
            <a:ext cx="2286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2" name="Rectangle 97"/>
          <p:cNvSpPr>
            <a:spLocks noChangeArrowheads="1"/>
          </p:cNvSpPr>
          <p:nvPr/>
        </p:nvSpPr>
        <p:spPr bwMode="auto">
          <a:xfrm>
            <a:off x="8062913" y="5691188"/>
            <a:ext cx="228600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3" name="Rectangle 98"/>
          <p:cNvSpPr>
            <a:spLocks noChangeArrowheads="1"/>
          </p:cNvSpPr>
          <p:nvPr/>
        </p:nvSpPr>
        <p:spPr bwMode="auto">
          <a:xfrm>
            <a:off x="8543925" y="5691188"/>
            <a:ext cx="239713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4" name="Rectangle 99"/>
          <p:cNvSpPr>
            <a:spLocks noChangeArrowheads="1"/>
          </p:cNvSpPr>
          <p:nvPr/>
        </p:nvSpPr>
        <p:spPr bwMode="auto">
          <a:xfrm>
            <a:off x="8543925" y="5691188"/>
            <a:ext cx="239713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5" name="Oval 100"/>
          <p:cNvSpPr>
            <a:spLocks noChangeArrowheads="1"/>
          </p:cNvSpPr>
          <p:nvPr/>
        </p:nvSpPr>
        <p:spPr bwMode="auto">
          <a:xfrm>
            <a:off x="8248650" y="5145088"/>
            <a:ext cx="360363" cy="36036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6" name="Oval 101"/>
          <p:cNvSpPr>
            <a:spLocks noChangeArrowheads="1"/>
          </p:cNvSpPr>
          <p:nvPr/>
        </p:nvSpPr>
        <p:spPr bwMode="auto">
          <a:xfrm>
            <a:off x="8248650" y="5145088"/>
            <a:ext cx="360363" cy="360362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7" name="Rectangle 102"/>
          <p:cNvSpPr>
            <a:spLocks noChangeArrowheads="1"/>
          </p:cNvSpPr>
          <p:nvPr/>
        </p:nvSpPr>
        <p:spPr bwMode="auto">
          <a:xfrm>
            <a:off x="8335963" y="524351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Times" charset="0"/>
              </a:rPr>
              <a:t>88</a:t>
            </a:r>
            <a:endParaRPr lang="en-US" dirty="0"/>
          </a:p>
        </p:txBody>
      </p:sp>
      <p:sp>
        <p:nvSpPr>
          <p:cNvPr id="22628" name="Freeform 103"/>
          <p:cNvSpPr>
            <a:spLocks/>
          </p:cNvSpPr>
          <p:nvPr/>
        </p:nvSpPr>
        <p:spPr bwMode="auto">
          <a:xfrm>
            <a:off x="4333875" y="4357688"/>
            <a:ext cx="33338" cy="22225"/>
          </a:xfrm>
          <a:custGeom>
            <a:avLst/>
            <a:gdLst>
              <a:gd name="T0" fmla="*/ 22225 w 21"/>
              <a:gd name="T1" fmla="*/ 22225 h 14"/>
              <a:gd name="T2" fmla="*/ 33338 w 21"/>
              <a:gd name="T3" fmla="*/ 11113 h 14"/>
              <a:gd name="T4" fmla="*/ 11113 w 21"/>
              <a:gd name="T5" fmla="*/ 0 h 14"/>
              <a:gd name="T6" fmla="*/ 0 w 21"/>
              <a:gd name="T7" fmla="*/ 11113 h 14"/>
              <a:gd name="T8" fmla="*/ 22225 w 21"/>
              <a:gd name="T9" fmla="*/ 22225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14" y="14"/>
                </a:moveTo>
                <a:lnTo>
                  <a:pt x="21" y="7"/>
                </a:lnTo>
                <a:lnTo>
                  <a:pt x="7" y="0"/>
                </a:lnTo>
                <a:lnTo>
                  <a:pt x="0" y="7"/>
                </a:lnTo>
                <a:lnTo>
                  <a:pt x="14" y="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29" name="Freeform 104"/>
          <p:cNvSpPr>
            <a:spLocks/>
          </p:cNvSpPr>
          <p:nvPr/>
        </p:nvSpPr>
        <p:spPr bwMode="auto">
          <a:xfrm>
            <a:off x="4159250" y="4849813"/>
            <a:ext cx="22225" cy="22225"/>
          </a:xfrm>
          <a:custGeom>
            <a:avLst/>
            <a:gdLst>
              <a:gd name="T0" fmla="*/ 22225 w 14"/>
              <a:gd name="T1" fmla="*/ 11113 h 14"/>
              <a:gd name="T2" fmla="*/ 22225 w 14"/>
              <a:gd name="T3" fmla="*/ 22225 h 14"/>
              <a:gd name="T4" fmla="*/ 0 w 14"/>
              <a:gd name="T5" fmla="*/ 11113 h 14"/>
              <a:gd name="T6" fmla="*/ 0 w 14"/>
              <a:gd name="T7" fmla="*/ 0 h 14"/>
              <a:gd name="T8" fmla="*/ 22225 w 14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7"/>
                </a:moveTo>
                <a:lnTo>
                  <a:pt x="14" y="14"/>
                </a:lnTo>
                <a:lnTo>
                  <a:pt x="0" y="7"/>
                </a:lnTo>
                <a:lnTo>
                  <a:pt x="0" y="0"/>
                </a:lnTo>
                <a:lnTo>
                  <a:pt x="14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0" name="Freeform 105"/>
          <p:cNvSpPr>
            <a:spLocks/>
          </p:cNvSpPr>
          <p:nvPr/>
        </p:nvSpPr>
        <p:spPr bwMode="auto">
          <a:xfrm>
            <a:off x="4159250" y="4368800"/>
            <a:ext cx="196850" cy="492125"/>
          </a:xfrm>
          <a:custGeom>
            <a:avLst/>
            <a:gdLst>
              <a:gd name="T0" fmla="*/ 196850 w 124"/>
              <a:gd name="T1" fmla="*/ 11113 h 310"/>
              <a:gd name="T2" fmla="*/ 174625 w 124"/>
              <a:gd name="T3" fmla="*/ 0 h 310"/>
              <a:gd name="T4" fmla="*/ 0 w 124"/>
              <a:gd name="T5" fmla="*/ 481013 h 310"/>
              <a:gd name="T6" fmla="*/ 22225 w 124"/>
              <a:gd name="T7" fmla="*/ 492125 h 310"/>
              <a:gd name="T8" fmla="*/ 196850 w 124"/>
              <a:gd name="T9" fmla="*/ 11113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"/>
              <a:gd name="T16" fmla="*/ 0 h 310"/>
              <a:gd name="T17" fmla="*/ 124 w 124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" h="310">
                <a:moveTo>
                  <a:pt x="124" y="7"/>
                </a:moveTo>
                <a:lnTo>
                  <a:pt x="110" y="0"/>
                </a:lnTo>
                <a:lnTo>
                  <a:pt x="0" y="303"/>
                </a:lnTo>
                <a:lnTo>
                  <a:pt x="14" y="310"/>
                </a:lnTo>
                <a:lnTo>
                  <a:pt x="124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" name="Freeform 106"/>
          <p:cNvSpPr>
            <a:spLocks/>
          </p:cNvSpPr>
          <p:nvPr/>
        </p:nvSpPr>
        <p:spPr bwMode="auto">
          <a:xfrm>
            <a:off x="4398963" y="4357688"/>
            <a:ext cx="22225" cy="22225"/>
          </a:xfrm>
          <a:custGeom>
            <a:avLst/>
            <a:gdLst>
              <a:gd name="T0" fmla="*/ 22225 w 14"/>
              <a:gd name="T1" fmla="*/ 0 h 14"/>
              <a:gd name="T2" fmla="*/ 11113 w 14"/>
              <a:gd name="T3" fmla="*/ 0 h 14"/>
              <a:gd name="T4" fmla="*/ 0 w 14"/>
              <a:gd name="T5" fmla="*/ 11113 h 14"/>
              <a:gd name="T6" fmla="*/ 0 w 14"/>
              <a:gd name="T7" fmla="*/ 22225 h 14"/>
              <a:gd name="T8" fmla="*/ 22225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0"/>
                </a:moveTo>
                <a:lnTo>
                  <a:pt x="7" y="0"/>
                </a:lnTo>
                <a:lnTo>
                  <a:pt x="0" y="7"/>
                </a:lnTo>
                <a:lnTo>
                  <a:pt x="0" y="14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2" name="Freeform 107"/>
          <p:cNvSpPr>
            <a:spLocks/>
          </p:cNvSpPr>
          <p:nvPr/>
        </p:nvSpPr>
        <p:spPr bwMode="auto">
          <a:xfrm>
            <a:off x="4879975" y="4838700"/>
            <a:ext cx="33338" cy="33338"/>
          </a:xfrm>
          <a:custGeom>
            <a:avLst/>
            <a:gdLst>
              <a:gd name="T0" fmla="*/ 22225 w 21"/>
              <a:gd name="T1" fmla="*/ 0 h 21"/>
              <a:gd name="T2" fmla="*/ 33338 w 21"/>
              <a:gd name="T3" fmla="*/ 11113 h 21"/>
              <a:gd name="T4" fmla="*/ 11113 w 21"/>
              <a:gd name="T5" fmla="*/ 33338 h 21"/>
              <a:gd name="T6" fmla="*/ 0 w 21"/>
              <a:gd name="T7" fmla="*/ 22225 h 21"/>
              <a:gd name="T8" fmla="*/ 22225 w 21"/>
              <a:gd name="T9" fmla="*/ 0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1"/>
              <a:gd name="T17" fmla="*/ 21 w 21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1">
                <a:moveTo>
                  <a:pt x="14" y="0"/>
                </a:moveTo>
                <a:lnTo>
                  <a:pt x="21" y="7"/>
                </a:lnTo>
                <a:lnTo>
                  <a:pt x="7" y="21"/>
                </a:lnTo>
                <a:lnTo>
                  <a:pt x="0" y="14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3" name="Freeform 108"/>
          <p:cNvSpPr>
            <a:spLocks/>
          </p:cNvSpPr>
          <p:nvPr/>
        </p:nvSpPr>
        <p:spPr bwMode="auto">
          <a:xfrm>
            <a:off x="4398963" y="4357688"/>
            <a:ext cx="503237" cy="503237"/>
          </a:xfrm>
          <a:custGeom>
            <a:avLst/>
            <a:gdLst>
              <a:gd name="T0" fmla="*/ 22225 w 317"/>
              <a:gd name="T1" fmla="*/ 0 h 317"/>
              <a:gd name="T2" fmla="*/ 0 w 317"/>
              <a:gd name="T3" fmla="*/ 22225 h 317"/>
              <a:gd name="T4" fmla="*/ 481012 w 317"/>
              <a:gd name="T5" fmla="*/ 503237 h 317"/>
              <a:gd name="T6" fmla="*/ 503237 w 317"/>
              <a:gd name="T7" fmla="*/ 481012 h 317"/>
              <a:gd name="T8" fmla="*/ 22225 w 317"/>
              <a:gd name="T9" fmla="*/ 0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"/>
              <a:gd name="T16" fmla="*/ 0 h 317"/>
              <a:gd name="T17" fmla="*/ 317 w 317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" h="317">
                <a:moveTo>
                  <a:pt x="14" y="0"/>
                </a:moveTo>
                <a:lnTo>
                  <a:pt x="0" y="14"/>
                </a:lnTo>
                <a:lnTo>
                  <a:pt x="303" y="317"/>
                </a:lnTo>
                <a:lnTo>
                  <a:pt x="317" y="30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4" name="Freeform 109"/>
          <p:cNvSpPr>
            <a:spLocks/>
          </p:cNvSpPr>
          <p:nvPr/>
        </p:nvSpPr>
        <p:spPr bwMode="auto">
          <a:xfrm>
            <a:off x="5349875" y="3887788"/>
            <a:ext cx="22225" cy="20637"/>
          </a:xfrm>
          <a:custGeom>
            <a:avLst/>
            <a:gdLst>
              <a:gd name="T0" fmla="*/ 22225 w 14"/>
              <a:gd name="T1" fmla="*/ 0 h 13"/>
              <a:gd name="T2" fmla="*/ 0 w 14"/>
              <a:gd name="T3" fmla="*/ 0 h 13"/>
              <a:gd name="T4" fmla="*/ 0 w 14"/>
              <a:gd name="T5" fmla="*/ 20637 h 13"/>
              <a:gd name="T6" fmla="*/ 11113 w 14"/>
              <a:gd name="T7" fmla="*/ 20637 h 13"/>
              <a:gd name="T8" fmla="*/ 22225 w 14"/>
              <a:gd name="T9" fmla="*/ 0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3"/>
              <a:gd name="T17" fmla="*/ 14 w 14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3">
                <a:moveTo>
                  <a:pt x="14" y="0"/>
                </a:moveTo>
                <a:lnTo>
                  <a:pt x="0" y="0"/>
                </a:lnTo>
                <a:lnTo>
                  <a:pt x="0" y="13"/>
                </a:lnTo>
                <a:lnTo>
                  <a:pt x="7" y="1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5" name="Freeform 110"/>
          <p:cNvSpPr>
            <a:spLocks/>
          </p:cNvSpPr>
          <p:nvPr/>
        </p:nvSpPr>
        <p:spPr bwMode="auto">
          <a:xfrm>
            <a:off x="7242175" y="4357688"/>
            <a:ext cx="22225" cy="31750"/>
          </a:xfrm>
          <a:custGeom>
            <a:avLst/>
            <a:gdLst>
              <a:gd name="T0" fmla="*/ 11113 w 14"/>
              <a:gd name="T1" fmla="*/ 0 h 20"/>
              <a:gd name="T2" fmla="*/ 22225 w 14"/>
              <a:gd name="T3" fmla="*/ 0 h 20"/>
              <a:gd name="T4" fmla="*/ 11113 w 14"/>
              <a:gd name="T5" fmla="*/ 31750 h 20"/>
              <a:gd name="T6" fmla="*/ 0 w 14"/>
              <a:gd name="T7" fmla="*/ 22225 h 20"/>
              <a:gd name="T8" fmla="*/ 11113 w 14"/>
              <a:gd name="T9" fmla="*/ 0 h 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20"/>
              <a:gd name="T17" fmla="*/ 14 w 14"/>
              <a:gd name="T18" fmla="*/ 20 h 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20">
                <a:moveTo>
                  <a:pt x="7" y="0"/>
                </a:moveTo>
                <a:lnTo>
                  <a:pt x="14" y="0"/>
                </a:lnTo>
                <a:lnTo>
                  <a:pt x="7" y="20"/>
                </a:lnTo>
                <a:lnTo>
                  <a:pt x="0" y="14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6" name="Freeform 111"/>
          <p:cNvSpPr>
            <a:spLocks/>
          </p:cNvSpPr>
          <p:nvPr/>
        </p:nvSpPr>
        <p:spPr bwMode="auto">
          <a:xfrm>
            <a:off x="5360988" y="3887788"/>
            <a:ext cx="1892300" cy="492125"/>
          </a:xfrm>
          <a:custGeom>
            <a:avLst/>
            <a:gdLst>
              <a:gd name="T0" fmla="*/ 11113 w 1192"/>
              <a:gd name="T1" fmla="*/ 0 h 310"/>
              <a:gd name="T2" fmla="*/ 0 w 1192"/>
              <a:gd name="T3" fmla="*/ 20638 h 310"/>
              <a:gd name="T4" fmla="*/ 1881188 w 1192"/>
              <a:gd name="T5" fmla="*/ 492125 h 310"/>
              <a:gd name="T6" fmla="*/ 1892300 w 1192"/>
              <a:gd name="T7" fmla="*/ 469900 h 310"/>
              <a:gd name="T8" fmla="*/ 11113 w 1192"/>
              <a:gd name="T9" fmla="*/ 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92"/>
              <a:gd name="T16" fmla="*/ 0 h 310"/>
              <a:gd name="T17" fmla="*/ 1192 w 1192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92" h="310">
                <a:moveTo>
                  <a:pt x="7" y="0"/>
                </a:moveTo>
                <a:lnTo>
                  <a:pt x="0" y="13"/>
                </a:lnTo>
                <a:lnTo>
                  <a:pt x="1185" y="310"/>
                </a:lnTo>
                <a:lnTo>
                  <a:pt x="1192" y="296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7" name="Freeform 112"/>
          <p:cNvSpPr>
            <a:spLocks/>
          </p:cNvSpPr>
          <p:nvPr/>
        </p:nvSpPr>
        <p:spPr bwMode="auto">
          <a:xfrm>
            <a:off x="4398963" y="4357688"/>
            <a:ext cx="22225" cy="31750"/>
          </a:xfrm>
          <a:custGeom>
            <a:avLst/>
            <a:gdLst>
              <a:gd name="T0" fmla="*/ 11113 w 14"/>
              <a:gd name="T1" fmla="*/ 0 h 20"/>
              <a:gd name="T2" fmla="*/ 0 w 14"/>
              <a:gd name="T3" fmla="*/ 11113 h 20"/>
              <a:gd name="T4" fmla="*/ 11113 w 14"/>
              <a:gd name="T5" fmla="*/ 31750 h 20"/>
              <a:gd name="T6" fmla="*/ 22225 w 14"/>
              <a:gd name="T7" fmla="*/ 22225 h 20"/>
              <a:gd name="T8" fmla="*/ 11113 w 14"/>
              <a:gd name="T9" fmla="*/ 0 h 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20"/>
              <a:gd name="T17" fmla="*/ 14 w 14"/>
              <a:gd name="T18" fmla="*/ 20 h 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20">
                <a:moveTo>
                  <a:pt x="7" y="0"/>
                </a:moveTo>
                <a:lnTo>
                  <a:pt x="0" y="7"/>
                </a:lnTo>
                <a:lnTo>
                  <a:pt x="7" y="20"/>
                </a:lnTo>
                <a:lnTo>
                  <a:pt x="14" y="14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8" name="Freeform 113"/>
          <p:cNvSpPr>
            <a:spLocks/>
          </p:cNvSpPr>
          <p:nvPr/>
        </p:nvSpPr>
        <p:spPr bwMode="auto">
          <a:xfrm>
            <a:off x="5360988" y="3887788"/>
            <a:ext cx="22225" cy="20637"/>
          </a:xfrm>
          <a:custGeom>
            <a:avLst/>
            <a:gdLst>
              <a:gd name="T0" fmla="*/ 0 w 14"/>
              <a:gd name="T1" fmla="*/ 0 h 13"/>
              <a:gd name="T2" fmla="*/ 11113 w 14"/>
              <a:gd name="T3" fmla="*/ 0 h 13"/>
              <a:gd name="T4" fmla="*/ 22225 w 14"/>
              <a:gd name="T5" fmla="*/ 20637 h 13"/>
              <a:gd name="T6" fmla="*/ 11113 w 14"/>
              <a:gd name="T7" fmla="*/ 20637 h 13"/>
              <a:gd name="T8" fmla="*/ 0 w 14"/>
              <a:gd name="T9" fmla="*/ 0 h 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3"/>
              <a:gd name="T17" fmla="*/ 14 w 14"/>
              <a:gd name="T18" fmla="*/ 13 h 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3">
                <a:moveTo>
                  <a:pt x="0" y="0"/>
                </a:moveTo>
                <a:lnTo>
                  <a:pt x="7" y="0"/>
                </a:lnTo>
                <a:lnTo>
                  <a:pt x="14" y="13"/>
                </a:lnTo>
                <a:lnTo>
                  <a:pt x="7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9" name="Freeform 114"/>
          <p:cNvSpPr>
            <a:spLocks/>
          </p:cNvSpPr>
          <p:nvPr/>
        </p:nvSpPr>
        <p:spPr bwMode="auto">
          <a:xfrm>
            <a:off x="4410075" y="3887788"/>
            <a:ext cx="962025" cy="492125"/>
          </a:xfrm>
          <a:custGeom>
            <a:avLst/>
            <a:gdLst>
              <a:gd name="T0" fmla="*/ 0 w 606"/>
              <a:gd name="T1" fmla="*/ 469900 h 310"/>
              <a:gd name="T2" fmla="*/ 11113 w 606"/>
              <a:gd name="T3" fmla="*/ 492125 h 310"/>
              <a:gd name="T4" fmla="*/ 962025 w 606"/>
              <a:gd name="T5" fmla="*/ 20638 h 310"/>
              <a:gd name="T6" fmla="*/ 950913 w 606"/>
              <a:gd name="T7" fmla="*/ 0 h 310"/>
              <a:gd name="T8" fmla="*/ 0 w 606"/>
              <a:gd name="T9" fmla="*/ 46990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6"/>
              <a:gd name="T16" fmla="*/ 0 h 310"/>
              <a:gd name="T17" fmla="*/ 606 w 606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6" h="310">
                <a:moveTo>
                  <a:pt x="0" y="296"/>
                </a:moveTo>
                <a:lnTo>
                  <a:pt x="7" y="310"/>
                </a:lnTo>
                <a:lnTo>
                  <a:pt x="606" y="13"/>
                </a:lnTo>
                <a:lnTo>
                  <a:pt x="599" y="0"/>
                </a:lnTo>
                <a:lnTo>
                  <a:pt x="0" y="29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0" name="Oval 115"/>
          <p:cNvSpPr>
            <a:spLocks noChangeArrowheads="1"/>
          </p:cNvSpPr>
          <p:nvPr/>
        </p:nvSpPr>
        <p:spPr bwMode="auto">
          <a:xfrm>
            <a:off x="5186363" y="3711575"/>
            <a:ext cx="360362" cy="36195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1" name="Oval 116"/>
          <p:cNvSpPr>
            <a:spLocks noChangeArrowheads="1"/>
          </p:cNvSpPr>
          <p:nvPr/>
        </p:nvSpPr>
        <p:spPr bwMode="auto">
          <a:xfrm>
            <a:off x="5186363" y="3713163"/>
            <a:ext cx="360362" cy="360362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2" name="Rectangle 117"/>
          <p:cNvSpPr>
            <a:spLocks noChangeArrowheads="1"/>
          </p:cNvSpPr>
          <p:nvPr/>
        </p:nvSpPr>
        <p:spPr bwMode="auto">
          <a:xfrm>
            <a:off x="5273675" y="3811588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44</a:t>
            </a:r>
            <a:endParaRPr lang="en-US"/>
          </a:p>
        </p:txBody>
      </p:sp>
      <p:sp>
        <p:nvSpPr>
          <p:cNvPr id="22643" name="Oval 118"/>
          <p:cNvSpPr>
            <a:spLocks noChangeArrowheads="1"/>
          </p:cNvSpPr>
          <p:nvPr/>
        </p:nvSpPr>
        <p:spPr bwMode="auto">
          <a:xfrm>
            <a:off x="4235450" y="4192588"/>
            <a:ext cx="360363" cy="36195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4" name="Oval 119"/>
          <p:cNvSpPr>
            <a:spLocks noChangeArrowheads="1"/>
          </p:cNvSpPr>
          <p:nvPr/>
        </p:nvSpPr>
        <p:spPr bwMode="auto">
          <a:xfrm>
            <a:off x="4235450" y="4194175"/>
            <a:ext cx="360363" cy="360363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5" name="Rectangle 120"/>
          <p:cNvSpPr>
            <a:spLocks noChangeArrowheads="1"/>
          </p:cNvSpPr>
          <p:nvPr/>
        </p:nvSpPr>
        <p:spPr bwMode="auto">
          <a:xfrm>
            <a:off x="4311650" y="4292600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17</a:t>
            </a:r>
            <a:endParaRPr lang="en-US"/>
          </a:p>
        </p:txBody>
      </p:sp>
      <p:sp>
        <p:nvSpPr>
          <p:cNvPr id="22646" name="Freeform 121"/>
          <p:cNvSpPr>
            <a:spLocks/>
          </p:cNvSpPr>
          <p:nvPr/>
        </p:nvSpPr>
        <p:spPr bwMode="auto">
          <a:xfrm>
            <a:off x="7242175" y="4368800"/>
            <a:ext cx="22225" cy="42863"/>
          </a:xfrm>
          <a:custGeom>
            <a:avLst/>
            <a:gdLst>
              <a:gd name="T0" fmla="*/ 11113 w 14"/>
              <a:gd name="T1" fmla="*/ 42863 h 27"/>
              <a:gd name="T2" fmla="*/ 22225 w 14"/>
              <a:gd name="T3" fmla="*/ 31750 h 27"/>
              <a:gd name="T4" fmla="*/ 11113 w 14"/>
              <a:gd name="T5" fmla="*/ 0 h 27"/>
              <a:gd name="T6" fmla="*/ 0 w 14"/>
              <a:gd name="T7" fmla="*/ 11113 h 27"/>
              <a:gd name="T8" fmla="*/ 11113 w 14"/>
              <a:gd name="T9" fmla="*/ 42863 h 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27"/>
              <a:gd name="T17" fmla="*/ 14 w 14"/>
              <a:gd name="T18" fmla="*/ 27 h 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27">
                <a:moveTo>
                  <a:pt x="7" y="27"/>
                </a:moveTo>
                <a:lnTo>
                  <a:pt x="14" y="20"/>
                </a:lnTo>
                <a:lnTo>
                  <a:pt x="7" y="0"/>
                </a:lnTo>
                <a:lnTo>
                  <a:pt x="0" y="7"/>
                </a:lnTo>
                <a:lnTo>
                  <a:pt x="7" y="2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7" name="Freeform 122"/>
          <p:cNvSpPr>
            <a:spLocks/>
          </p:cNvSpPr>
          <p:nvPr/>
        </p:nvSpPr>
        <p:spPr bwMode="auto">
          <a:xfrm>
            <a:off x="6302375" y="4838700"/>
            <a:ext cx="31750" cy="33338"/>
          </a:xfrm>
          <a:custGeom>
            <a:avLst/>
            <a:gdLst>
              <a:gd name="T0" fmla="*/ 31750 w 20"/>
              <a:gd name="T1" fmla="*/ 33338 h 21"/>
              <a:gd name="T2" fmla="*/ 20638 w 20"/>
              <a:gd name="T3" fmla="*/ 33338 h 21"/>
              <a:gd name="T4" fmla="*/ 0 w 20"/>
              <a:gd name="T5" fmla="*/ 11113 h 21"/>
              <a:gd name="T6" fmla="*/ 20638 w 20"/>
              <a:gd name="T7" fmla="*/ 0 h 21"/>
              <a:gd name="T8" fmla="*/ 31750 w 20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1"/>
              <a:gd name="T17" fmla="*/ 20 w 20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1">
                <a:moveTo>
                  <a:pt x="20" y="21"/>
                </a:moveTo>
                <a:lnTo>
                  <a:pt x="13" y="21"/>
                </a:lnTo>
                <a:lnTo>
                  <a:pt x="0" y="7"/>
                </a:lnTo>
                <a:lnTo>
                  <a:pt x="13" y="0"/>
                </a:lnTo>
                <a:lnTo>
                  <a:pt x="20" y="2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8" name="Freeform 123"/>
          <p:cNvSpPr>
            <a:spLocks/>
          </p:cNvSpPr>
          <p:nvPr/>
        </p:nvSpPr>
        <p:spPr bwMode="auto">
          <a:xfrm>
            <a:off x="6323013" y="4379913"/>
            <a:ext cx="930275" cy="492125"/>
          </a:xfrm>
          <a:custGeom>
            <a:avLst/>
            <a:gdLst>
              <a:gd name="T0" fmla="*/ 930275 w 586"/>
              <a:gd name="T1" fmla="*/ 31750 h 310"/>
              <a:gd name="T2" fmla="*/ 919163 w 586"/>
              <a:gd name="T3" fmla="*/ 0 h 310"/>
              <a:gd name="T4" fmla="*/ 0 w 586"/>
              <a:gd name="T5" fmla="*/ 458788 h 310"/>
              <a:gd name="T6" fmla="*/ 11113 w 586"/>
              <a:gd name="T7" fmla="*/ 492125 h 310"/>
              <a:gd name="T8" fmla="*/ 930275 w 586"/>
              <a:gd name="T9" fmla="*/ 3175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6"/>
              <a:gd name="T16" fmla="*/ 0 h 310"/>
              <a:gd name="T17" fmla="*/ 586 w 586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6" h="310">
                <a:moveTo>
                  <a:pt x="586" y="20"/>
                </a:moveTo>
                <a:lnTo>
                  <a:pt x="579" y="0"/>
                </a:lnTo>
                <a:lnTo>
                  <a:pt x="0" y="289"/>
                </a:lnTo>
                <a:lnTo>
                  <a:pt x="7" y="310"/>
                </a:lnTo>
                <a:lnTo>
                  <a:pt x="586" y="2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49" name="Oval 124"/>
          <p:cNvSpPr>
            <a:spLocks noChangeArrowheads="1"/>
          </p:cNvSpPr>
          <p:nvPr/>
        </p:nvSpPr>
        <p:spPr bwMode="auto">
          <a:xfrm>
            <a:off x="7745413" y="4675188"/>
            <a:ext cx="382587" cy="36036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0" name="Oval 125"/>
          <p:cNvSpPr>
            <a:spLocks noChangeArrowheads="1"/>
          </p:cNvSpPr>
          <p:nvPr/>
        </p:nvSpPr>
        <p:spPr bwMode="auto">
          <a:xfrm>
            <a:off x="7745413" y="4675188"/>
            <a:ext cx="382587" cy="360362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1" name="Rectangle 126"/>
          <p:cNvSpPr>
            <a:spLocks noChangeArrowheads="1"/>
          </p:cNvSpPr>
          <p:nvPr/>
        </p:nvSpPr>
        <p:spPr bwMode="auto">
          <a:xfrm>
            <a:off x="7843838" y="4751388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78</a:t>
            </a:r>
            <a:endParaRPr lang="en-US"/>
          </a:p>
        </p:txBody>
      </p:sp>
      <p:sp>
        <p:nvSpPr>
          <p:cNvPr id="22652" name="Freeform 127"/>
          <p:cNvSpPr>
            <a:spLocks/>
          </p:cNvSpPr>
          <p:nvPr/>
        </p:nvSpPr>
        <p:spPr bwMode="auto">
          <a:xfrm>
            <a:off x="4640263" y="5330825"/>
            <a:ext cx="22225" cy="22225"/>
          </a:xfrm>
          <a:custGeom>
            <a:avLst/>
            <a:gdLst>
              <a:gd name="T0" fmla="*/ 0 w 14"/>
              <a:gd name="T1" fmla="*/ 0 h 14"/>
              <a:gd name="T2" fmla="*/ 0 w 14"/>
              <a:gd name="T3" fmla="*/ 11113 h 14"/>
              <a:gd name="T4" fmla="*/ 22225 w 14"/>
              <a:gd name="T5" fmla="*/ 22225 h 14"/>
              <a:gd name="T6" fmla="*/ 22225 w 14"/>
              <a:gd name="T7" fmla="*/ 11113 h 14"/>
              <a:gd name="T8" fmla="*/ 0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0" y="0"/>
                </a:moveTo>
                <a:lnTo>
                  <a:pt x="0" y="7"/>
                </a:lnTo>
                <a:lnTo>
                  <a:pt x="14" y="14"/>
                </a:lnTo>
                <a:lnTo>
                  <a:pt x="1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3" name="Freeform 128"/>
          <p:cNvSpPr>
            <a:spLocks/>
          </p:cNvSpPr>
          <p:nvPr/>
        </p:nvSpPr>
        <p:spPr bwMode="auto">
          <a:xfrm>
            <a:off x="4879975" y="4838700"/>
            <a:ext cx="33338" cy="22225"/>
          </a:xfrm>
          <a:custGeom>
            <a:avLst/>
            <a:gdLst>
              <a:gd name="T0" fmla="*/ 0 w 21"/>
              <a:gd name="T1" fmla="*/ 11113 h 14"/>
              <a:gd name="T2" fmla="*/ 11113 w 21"/>
              <a:gd name="T3" fmla="*/ 0 h 14"/>
              <a:gd name="T4" fmla="*/ 33338 w 21"/>
              <a:gd name="T5" fmla="*/ 11113 h 14"/>
              <a:gd name="T6" fmla="*/ 22225 w 21"/>
              <a:gd name="T7" fmla="*/ 22225 h 14"/>
              <a:gd name="T8" fmla="*/ 0 w 21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0" y="7"/>
                </a:moveTo>
                <a:lnTo>
                  <a:pt x="7" y="0"/>
                </a:lnTo>
                <a:lnTo>
                  <a:pt x="21" y="7"/>
                </a:lnTo>
                <a:lnTo>
                  <a:pt x="14" y="14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4" name="Freeform 129"/>
          <p:cNvSpPr>
            <a:spLocks/>
          </p:cNvSpPr>
          <p:nvPr/>
        </p:nvSpPr>
        <p:spPr bwMode="auto">
          <a:xfrm>
            <a:off x="4640263" y="4849813"/>
            <a:ext cx="261937" cy="492125"/>
          </a:xfrm>
          <a:custGeom>
            <a:avLst/>
            <a:gdLst>
              <a:gd name="T0" fmla="*/ 0 w 165"/>
              <a:gd name="T1" fmla="*/ 481013 h 310"/>
              <a:gd name="T2" fmla="*/ 22225 w 165"/>
              <a:gd name="T3" fmla="*/ 492125 h 310"/>
              <a:gd name="T4" fmla="*/ 261937 w 165"/>
              <a:gd name="T5" fmla="*/ 11113 h 310"/>
              <a:gd name="T6" fmla="*/ 239712 w 165"/>
              <a:gd name="T7" fmla="*/ 0 h 310"/>
              <a:gd name="T8" fmla="*/ 0 w 165"/>
              <a:gd name="T9" fmla="*/ 481013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"/>
              <a:gd name="T16" fmla="*/ 0 h 310"/>
              <a:gd name="T17" fmla="*/ 165 w 165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" h="310">
                <a:moveTo>
                  <a:pt x="0" y="303"/>
                </a:moveTo>
                <a:lnTo>
                  <a:pt x="14" y="310"/>
                </a:lnTo>
                <a:lnTo>
                  <a:pt x="165" y="7"/>
                </a:lnTo>
                <a:lnTo>
                  <a:pt x="151" y="0"/>
                </a:lnTo>
                <a:lnTo>
                  <a:pt x="0" y="3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5" name="Freeform 130"/>
          <p:cNvSpPr>
            <a:spLocks/>
          </p:cNvSpPr>
          <p:nvPr/>
        </p:nvSpPr>
        <p:spPr bwMode="auto">
          <a:xfrm>
            <a:off x="4879975" y="4838700"/>
            <a:ext cx="22225" cy="22225"/>
          </a:xfrm>
          <a:custGeom>
            <a:avLst/>
            <a:gdLst>
              <a:gd name="T0" fmla="*/ 22225 w 14"/>
              <a:gd name="T1" fmla="*/ 11113 h 14"/>
              <a:gd name="T2" fmla="*/ 22225 w 14"/>
              <a:gd name="T3" fmla="*/ 0 h 14"/>
              <a:gd name="T4" fmla="*/ 0 w 14"/>
              <a:gd name="T5" fmla="*/ 11113 h 14"/>
              <a:gd name="T6" fmla="*/ 0 w 14"/>
              <a:gd name="T7" fmla="*/ 22225 h 14"/>
              <a:gd name="T8" fmla="*/ 22225 w 14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7"/>
                </a:moveTo>
                <a:lnTo>
                  <a:pt x="14" y="0"/>
                </a:lnTo>
                <a:lnTo>
                  <a:pt x="0" y="7"/>
                </a:lnTo>
                <a:lnTo>
                  <a:pt x="0" y="14"/>
                </a:lnTo>
                <a:lnTo>
                  <a:pt x="14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6" name="Freeform 131"/>
          <p:cNvSpPr>
            <a:spLocks/>
          </p:cNvSpPr>
          <p:nvPr/>
        </p:nvSpPr>
        <p:spPr bwMode="auto">
          <a:xfrm>
            <a:off x="5121275" y="5330825"/>
            <a:ext cx="33338" cy="22225"/>
          </a:xfrm>
          <a:custGeom>
            <a:avLst/>
            <a:gdLst>
              <a:gd name="T0" fmla="*/ 22225 w 21"/>
              <a:gd name="T1" fmla="*/ 0 h 14"/>
              <a:gd name="T2" fmla="*/ 33338 w 21"/>
              <a:gd name="T3" fmla="*/ 11113 h 14"/>
              <a:gd name="T4" fmla="*/ 11113 w 21"/>
              <a:gd name="T5" fmla="*/ 22225 h 14"/>
              <a:gd name="T6" fmla="*/ 0 w 21"/>
              <a:gd name="T7" fmla="*/ 11113 h 14"/>
              <a:gd name="T8" fmla="*/ 22225 w 21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14" y="0"/>
                </a:moveTo>
                <a:lnTo>
                  <a:pt x="21" y="7"/>
                </a:lnTo>
                <a:lnTo>
                  <a:pt x="7" y="14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7" name="Freeform 132"/>
          <p:cNvSpPr>
            <a:spLocks/>
          </p:cNvSpPr>
          <p:nvPr/>
        </p:nvSpPr>
        <p:spPr bwMode="auto">
          <a:xfrm>
            <a:off x="4879975" y="4849813"/>
            <a:ext cx="263525" cy="492125"/>
          </a:xfrm>
          <a:custGeom>
            <a:avLst/>
            <a:gdLst>
              <a:gd name="T0" fmla="*/ 22225 w 166"/>
              <a:gd name="T1" fmla="*/ 0 h 310"/>
              <a:gd name="T2" fmla="*/ 0 w 166"/>
              <a:gd name="T3" fmla="*/ 11113 h 310"/>
              <a:gd name="T4" fmla="*/ 241300 w 166"/>
              <a:gd name="T5" fmla="*/ 492125 h 310"/>
              <a:gd name="T6" fmla="*/ 263525 w 166"/>
              <a:gd name="T7" fmla="*/ 481013 h 310"/>
              <a:gd name="T8" fmla="*/ 22225 w 166"/>
              <a:gd name="T9" fmla="*/ 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"/>
              <a:gd name="T16" fmla="*/ 0 h 310"/>
              <a:gd name="T17" fmla="*/ 166 w 166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" h="310">
                <a:moveTo>
                  <a:pt x="14" y="0"/>
                </a:moveTo>
                <a:lnTo>
                  <a:pt x="0" y="7"/>
                </a:lnTo>
                <a:lnTo>
                  <a:pt x="152" y="310"/>
                </a:lnTo>
                <a:lnTo>
                  <a:pt x="166" y="30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8" name="Rectangle 133"/>
          <p:cNvSpPr>
            <a:spLocks noChangeArrowheads="1"/>
          </p:cNvSpPr>
          <p:nvPr/>
        </p:nvSpPr>
        <p:spPr bwMode="auto">
          <a:xfrm>
            <a:off x="4530725" y="5210175"/>
            <a:ext cx="239713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59" name="Rectangle 134"/>
          <p:cNvSpPr>
            <a:spLocks noChangeArrowheads="1"/>
          </p:cNvSpPr>
          <p:nvPr/>
        </p:nvSpPr>
        <p:spPr bwMode="auto">
          <a:xfrm>
            <a:off x="4530725" y="5210175"/>
            <a:ext cx="239713" cy="239713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0" name="Rectangle 135"/>
          <p:cNvSpPr>
            <a:spLocks noChangeArrowheads="1"/>
          </p:cNvSpPr>
          <p:nvPr/>
        </p:nvSpPr>
        <p:spPr bwMode="auto">
          <a:xfrm>
            <a:off x="5011738" y="5210175"/>
            <a:ext cx="241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1" name="Rectangle 136"/>
          <p:cNvSpPr>
            <a:spLocks noChangeArrowheads="1"/>
          </p:cNvSpPr>
          <p:nvPr/>
        </p:nvSpPr>
        <p:spPr bwMode="auto">
          <a:xfrm>
            <a:off x="5011738" y="5210175"/>
            <a:ext cx="239712" cy="239713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2" name="Oval 137"/>
          <p:cNvSpPr>
            <a:spLocks noChangeArrowheads="1"/>
          </p:cNvSpPr>
          <p:nvPr/>
        </p:nvSpPr>
        <p:spPr bwMode="auto">
          <a:xfrm>
            <a:off x="4705350" y="4675188"/>
            <a:ext cx="360363" cy="36036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3" name="Oval 138"/>
          <p:cNvSpPr>
            <a:spLocks noChangeArrowheads="1"/>
          </p:cNvSpPr>
          <p:nvPr/>
        </p:nvSpPr>
        <p:spPr bwMode="auto">
          <a:xfrm>
            <a:off x="4705350" y="4675188"/>
            <a:ext cx="360363" cy="360362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4" name="Rectangle 139"/>
          <p:cNvSpPr>
            <a:spLocks noChangeArrowheads="1"/>
          </p:cNvSpPr>
          <p:nvPr/>
        </p:nvSpPr>
        <p:spPr bwMode="auto">
          <a:xfrm>
            <a:off x="4792663" y="477361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32</a:t>
            </a:r>
            <a:endParaRPr lang="en-US"/>
          </a:p>
        </p:txBody>
      </p:sp>
      <p:sp>
        <p:nvSpPr>
          <p:cNvPr id="22665" name="Freeform 140"/>
          <p:cNvSpPr>
            <a:spLocks/>
          </p:cNvSpPr>
          <p:nvPr/>
        </p:nvSpPr>
        <p:spPr bwMode="auto">
          <a:xfrm>
            <a:off x="5832475" y="5319713"/>
            <a:ext cx="20638" cy="33337"/>
          </a:xfrm>
          <a:custGeom>
            <a:avLst/>
            <a:gdLst>
              <a:gd name="T0" fmla="*/ 0 w 13"/>
              <a:gd name="T1" fmla="*/ 0 h 21"/>
              <a:gd name="T2" fmla="*/ 0 w 13"/>
              <a:gd name="T3" fmla="*/ 11112 h 21"/>
              <a:gd name="T4" fmla="*/ 9525 w 13"/>
              <a:gd name="T5" fmla="*/ 33337 h 21"/>
              <a:gd name="T6" fmla="*/ 20638 w 13"/>
              <a:gd name="T7" fmla="*/ 22225 h 21"/>
              <a:gd name="T8" fmla="*/ 0 w 13"/>
              <a:gd name="T9" fmla="*/ 0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21"/>
              <a:gd name="T17" fmla="*/ 13 w 13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21">
                <a:moveTo>
                  <a:pt x="0" y="0"/>
                </a:moveTo>
                <a:lnTo>
                  <a:pt x="0" y="7"/>
                </a:lnTo>
                <a:lnTo>
                  <a:pt x="6" y="21"/>
                </a:lnTo>
                <a:lnTo>
                  <a:pt x="13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6" name="Freeform 141"/>
          <p:cNvSpPr>
            <a:spLocks/>
          </p:cNvSpPr>
          <p:nvPr/>
        </p:nvSpPr>
        <p:spPr bwMode="auto">
          <a:xfrm>
            <a:off x="6313488" y="4838700"/>
            <a:ext cx="31750" cy="22225"/>
          </a:xfrm>
          <a:custGeom>
            <a:avLst/>
            <a:gdLst>
              <a:gd name="T0" fmla="*/ 0 w 20"/>
              <a:gd name="T1" fmla="*/ 0 h 14"/>
              <a:gd name="T2" fmla="*/ 9525 w 20"/>
              <a:gd name="T3" fmla="*/ 0 h 14"/>
              <a:gd name="T4" fmla="*/ 31750 w 20"/>
              <a:gd name="T5" fmla="*/ 11113 h 14"/>
              <a:gd name="T6" fmla="*/ 20638 w 20"/>
              <a:gd name="T7" fmla="*/ 22225 h 14"/>
              <a:gd name="T8" fmla="*/ 0 w 20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14"/>
              <a:gd name="T17" fmla="*/ 20 w 20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14">
                <a:moveTo>
                  <a:pt x="0" y="0"/>
                </a:moveTo>
                <a:lnTo>
                  <a:pt x="6" y="0"/>
                </a:lnTo>
                <a:lnTo>
                  <a:pt x="20" y="7"/>
                </a:lnTo>
                <a:lnTo>
                  <a:pt x="13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7" name="Freeform 142"/>
          <p:cNvSpPr>
            <a:spLocks/>
          </p:cNvSpPr>
          <p:nvPr/>
        </p:nvSpPr>
        <p:spPr bwMode="auto">
          <a:xfrm>
            <a:off x="5832475" y="4838700"/>
            <a:ext cx="501650" cy="503238"/>
          </a:xfrm>
          <a:custGeom>
            <a:avLst/>
            <a:gdLst>
              <a:gd name="T0" fmla="*/ 0 w 316"/>
              <a:gd name="T1" fmla="*/ 481013 h 317"/>
              <a:gd name="T2" fmla="*/ 20638 w 316"/>
              <a:gd name="T3" fmla="*/ 503238 h 317"/>
              <a:gd name="T4" fmla="*/ 501650 w 316"/>
              <a:gd name="T5" fmla="*/ 22225 h 317"/>
              <a:gd name="T6" fmla="*/ 481013 w 316"/>
              <a:gd name="T7" fmla="*/ 0 h 317"/>
              <a:gd name="T8" fmla="*/ 0 w 316"/>
              <a:gd name="T9" fmla="*/ 481013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6"/>
              <a:gd name="T16" fmla="*/ 0 h 317"/>
              <a:gd name="T17" fmla="*/ 316 w 316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6" h="317">
                <a:moveTo>
                  <a:pt x="0" y="303"/>
                </a:moveTo>
                <a:lnTo>
                  <a:pt x="13" y="317"/>
                </a:lnTo>
                <a:lnTo>
                  <a:pt x="316" y="14"/>
                </a:lnTo>
                <a:lnTo>
                  <a:pt x="303" y="0"/>
                </a:lnTo>
                <a:lnTo>
                  <a:pt x="0" y="3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8" name="Freeform 143"/>
          <p:cNvSpPr>
            <a:spLocks/>
          </p:cNvSpPr>
          <p:nvPr/>
        </p:nvSpPr>
        <p:spPr bwMode="auto">
          <a:xfrm>
            <a:off x="6313488" y="4838700"/>
            <a:ext cx="20637" cy="22225"/>
          </a:xfrm>
          <a:custGeom>
            <a:avLst/>
            <a:gdLst>
              <a:gd name="T0" fmla="*/ 20637 w 13"/>
              <a:gd name="T1" fmla="*/ 0 h 14"/>
              <a:gd name="T2" fmla="*/ 9525 w 13"/>
              <a:gd name="T3" fmla="*/ 0 h 14"/>
              <a:gd name="T4" fmla="*/ 0 w 13"/>
              <a:gd name="T5" fmla="*/ 11113 h 14"/>
              <a:gd name="T6" fmla="*/ 0 w 13"/>
              <a:gd name="T7" fmla="*/ 22225 h 14"/>
              <a:gd name="T8" fmla="*/ 20637 w 13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4"/>
              <a:gd name="T17" fmla="*/ 13 w 13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4">
                <a:moveTo>
                  <a:pt x="13" y="0"/>
                </a:moveTo>
                <a:lnTo>
                  <a:pt x="6" y="0"/>
                </a:lnTo>
                <a:lnTo>
                  <a:pt x="0" y="7"/>
                </a:lnTo>
                <a:lnTo>
                  <a:pt x="0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69" name="Freeform 144"/>
          <p:cNvSpPr>
            <a:spLocks/>
          </p:cNvSpPr>
          <p:nvPr/>
        </p:nvSpPr>
        <p:spPr bwMode="auto">
          <a:xfrm>
            <a:off x="6794500" y="5319713"/>
            <a:ext cx="31750" cy="33337"/>
          </a:xfrm>
          <a:custGeom>
            <a:avLst/>
            <a:gdLst>
              <a:gd name="T0" fmla="*/ 20638 w 20"/>
              <a:gd name="T1" fmla="*/ 0 h 21"/>
              <a:gd name="T2" fmla="*/ 31750 w 20"/>
              <a:gd name="T3" fmla="*/ 11112 h 21"/>
              <a:gd name="T4" fmla="*/ 11113 w 20"/>
              <a:gd name="T5" fmla="*/ 33337 h 21"/>
              <a:gd name="T6" fmla="*/ 0 w 20"/>
              <a:gd name="T7" fmla="*/ 22225 h 21"/>
              <a:gd name="T8" fmla="*/ 20638 w 20"/>
              <a:gd name="T9" fmla="*/ 0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21"/>
              <a:gd name="T17" fmla="*/ 20 w 20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21">
                <a:moveTo>
                  <a:pt x="13" y="0"/>
                </a:moveTo>
                <a:lnTo>
                  <a:pt x="20" y="7"/>
                </a:lnTo>
                <a:lnTo>
                  <a:pt x="7" y="21"/>
                </a:lnTo>
                <a:lnTo>
                  <a:pt x="0" y="14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0" name="Freeform 145"/>
          <p:cNvSpPr>
            <a:spLocks/>
          </p:cNvSpPr>
          <p:nvPr/>
        </p:nvSpPr>
        <p:spPr bwMode="auto">
          <a:xfrm>
            <a:off x="6313488" y="4838700"/>
            <a:ext cx="501650" cy="503238"/>
          </a:xfrm>
          <a:custGeom>
            <a:avLst/>
            <a:gdLst>
              <a:gd name="T0" fmla="*/ 20638 w 316"/>
              <a:gd name="T1" fmla="*/ 0 h 317"/>
              <a:gd name="T2" fmla="*/ 0 w 316"/>
              <a:gd name="T3" fmla="*/ 22225 h 317"/>
              <a:gd name="T4" fmla="*/ 481013 w 316"/>
              <a:gd name="T5" fmla="*/ 503238 h 317"/>
              <a:gd name="T6" fmla="*/ 501650 w 316"/>
              <a:gd name="T7" fmla="*/ 481013 h 317"/>
              <a:gd name="T8" fmla="*/ 20638 w 316"/>
              <a:gd name="T9" fmla="*/ 0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6"/>
              <a:gd name="T16" fmla="*/ 0 h 317"/>
              <a:gd name="T17" fmla="*/ 316 w 316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6" h="317">
                <a:moveTo>
                  <a:pt x="13" y="0"/>
                </a:moveTo>
                <a:lnTo>
                  <a:pt x="0" y="14"/>
                </a:lnTo>
                <a:lnTo>
                  <a:pt x="303" y="317"/>
                </a:lnTo>
                <a:lnTo>
                  <a:pt x="316" y="303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1" name="Oval 146"/>
          <p:cNvSpPr>
            <a:spLocks noChangeArrowheads="1"/>
          </p:cNvSpPr>
          <p:nvPr/>
        </p:nvSpPr>
        <p:spPr bwMode="auto">
          <a:xfrm>
            <a:off x="6148388" y="4675188"/>
            <a:ext cx="361950" cy="36036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2" name="Oval 147"/>
          <p:cNvSpPr>
            <a:spLocks noChangeArrowheads="1"/>
          </p:cNvSpPr>
          <p:nvPr/>
        </p:nvSpPr>
        <p:spPr bwMode="auto">
          <a:xfrm>
            <a:off x="6148388" y="4675188"/>
            <a:ext cx="360362" cy="360362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3" name="Rectangle 148"/>
          <p:cNvSpPr>
            <a:spLocks noChangeArrowheads="1"/>
          </p:cNvSpPr>
          <p:nvPr/>
        </p:nvSpPr>
        <p:spPr bwMode="auto">
          <a:xfrm>
            <a:off x="6224588" y="477361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50</a:t>
            </a:r>
            <a:endParaRPr lang="en-US"/>
          </a:p>
        </p:txBody>
      </p:sp>
      <p:sp>
        <p:nvSpPr>
          <p:cNvPr id="22674" name="Freeform 149"/>
          <p:cNvSpPr>
            <a:spLocks/>
          </p:cNvSpPr>
          <p:nvPr/>
        </p:nvSpPr>
        <p:spPr bwMode="auto">
          <a:xfrm>
            <a:off x="5602288" y="5811838"/>
            <a:ext cx="22225" cy="22225"/>
          </a:xfrm>
          <a:custGeom>
            <a:avLst/>
            <a:gdLst>
              <a:gd name="T0" fmla="*/ 0 w 14"/>
              <a:gd name="T1" fmla="*/ 0 h 14"/>
              <a:gd name="T2" fmla="*/ 0 w 14"/>
              <a:gd name="T3" fmla="*/ 11113 h 14"/>
              <a:gd name="T4" fmla="*/ 22225 w 14"/>
              <a:gd name="T5" fmla="*/ 22225 h 14"/>
              <a:gd name="T6" fmla="*/ 22225 w 14"/>
              <a:gd name="T7" fmla="*/ 11113 h 14"/>
              <a:gd name="T8" fmla="*/ 0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0" y="0"/>
                </a:moveTo>
                <a:lnTo>
                  <a:pt x="0" y="7"/>
                </a:lnTo>
                <a:lnTo>
                  <a:pt x="14" y="14"/>
                </a:lnTo>
                <a:lnTo>
                  <a:pt x="1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5" name="Freeform 150"/>
          <p:cNvSpPr>
            <a:spLocks/>
          </p:cNvSpPr>
          <p:nvPr/>
        </p:nvSpPr>
        <p:spPr bwMode="auto">
          <a:xfrm>
            <a:off x="5842000" y="5319713"/>
            <a:ext cx="33338" cy="22225"/>
          </a:xfrm>
          <a:custGeom>
            <a:avLst/>
            <a:gdLst>
              <a:gd name="T0" fmla="*/ 0 w 21"/>
              <a:gd name="T1" fmla="*/ 11113 h 14"/>
              <a:gd name="T2" fmla="*/ 11113 w 21"/>
              <a:gd name="T3" fmla="*/ 0 h 14"/>
              <a:gd name="T4" fmla="*/ 33338 w 21"/>
              <a:gd name="T5" fmla="*/ 11113 h 14"/>
              <a:gd name="T6" fmla="*/ 22225 w 21"/>
              <a:gd name="T7" fmla="*/ 22225 h 14"/>
              <a:gd name="T8" fmla="*/ 0 w 21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0" y="7"/>
                </a:moveTo>
                <a:lnTo>
                  <a:pt x="7" y="0"/>
                </a:lnTo>
                <a:lnTo>
                  <a:pt x="21" y="7"/>
                </a:lnTo>
                <a:lnTo>
                  <a:pt x="14" y="14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6" name="Freeform 151"/>
          <p:cNvSpPr>
            <a:spLocks/>
          </p:cNvSpPr>
          <p:nvPr/>
        </p:nvSpPr>
        <p:spPr bwMode="auto">
          <a:xfrm>
            <a:off x="5602288" y="5330825"/>
            <a:ext cx="261937" cy="492125"/>
          </a:xfrm>
          <a:custGeom>
            <a:avLst/>
            <a:gdLst>
              <a:gd name="T0" fmla="*/ 0 w 165"/>
              <a:gd name="T1" fmla="*/ 481013 h 310"/>
              <a:gd name="T2" fmla="*/ 22225 w 165"/>
              <a:gd name="T3" fmla="*/ 492125 h 310"/>
              <a:gd name="T4" fmla="*/ 261937 w 165"/>
              <a:gd name="T5" fmla="*/ 11113 h 310"/>
              <a:gd name="T6" fmla="*/ 239712 w 165"/>
              <a:gd name="T7" fmla="*/ 0 h 310"/>
              <a:gd name="T8" fmla="*/ 0 w 165"/>
              <a:gd name="T9" fmla="*/ 481013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"/>
              <a:gd name="T16" fmla="*/ 0 h 310"/>
              <a:gd name="T17" fmla="*/ 165 w 165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" h="310">
                <a:moveTo>
                  <a:pt x="0" y="303"/>
                </a:moveTo>
                <a:lnTo>
                  <a:pt x="14" y="310"/>
                </a:lnTo>
                <a:lnTo>
                  <a:pt x="165" y="7"/>
                </a:lnTo>
                <a:lnTo>
                  <a:pt x="151" y="0"/>
                </a:lnTo>
                <a:lnTo>
                  <a:pt x="0" y="3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7" name="Freeform 152"/>
          <p:cNvSpPr>
            <a:spLocks/>
          </p:cNvSpPr>
          <p:nvPr/>
        </p:nvSpPr>
        <p:spPr bwMode="auto">
          <a:xfrm>
            <a:off x="5842000" y="5319713"/>
            <a:ext cx="22225" cy="22225"/>
          </a:xfrm>
          <a:custGeom>
            <a:avLst/>
            <a:gdLst>
              <a:gd name="T0" fmla="*/ 22225 w 14"/>
              <a:gd name="T1" fmla="*/ 11113 h 14"/>
              <a:gd name="T2" fmla="*/ 22225 w 14"/>
              <a:gd name="T3" fmla="*/ 0 h 14"/>
              <a:gd name="T4" fmla="*/ 0 w 14"/>
              <a:gd name="T5" fmla="*/ 11113 h 14"/>
              <a:gd name="T6" fmla="*/ 0 w 14"/>
              <a:gd name="T7" fmla="*/ 22225 h 14"/>
              <a:gd name="T8" fmla="*/ 22225 w 14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14" y="7"/>
                </a:moveTo>
                <a:lnTo>
                  <a:pt x="14" y="0"/>
                </a:lnTo>
                <a:lnTo>
                  <a:pt x="0" y="7"/>
                </a:lnTo>
                <a:lnTo>
                  <a:pt x="0" y="14"/>
                </a:lnTo>
                <a:lnTo>
                  <a:pt x="14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8" name="Freeform 153"/>
          <p:cNvSpPr>
            <a:spLocks/>
          </p:cNvSpPr>
          <p:nvPr/>
        </p:nvSpPr>
        <p:spPr bwMode="auto">
          <a:xfrm>
            <a:off x="6083300" y="5811838"/>
            <a:ext cx="33338" cy="22225"/>
          </a:xfrm>
          <a:custGeom>
            <a:avLst/>
            <a:gdLst>
              <a:gd name="T0" fmla="*/ 22225 w 21"/>
              <a:gd name="T1" fmla="*/ 0 h 14"/>
              <a:gd name="T2" fmla="*/ 33338 w 21"/>
              <a:gd name="T3" fmla="*/ 11113 h 14"/>
              <a:gd name="T4" fmla="*/ 11113 w 21"/>
              <a:gd name="T5" fmla="*/ 22225 h 14"/>
              <a:gd name="T6" fmla="*/ 0 w 21"/>
              <a:gd name="T7" fmla="*/ 11113 h 14"/>
              <a:gd name="T8" fmla="*/ 22225 w 21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14" y="0"/>
                </a:moveTo>
                <a:lnTo>
                  <a:pt x="21" y="7"/>
                </a:lnTo>
                <a:lnTo>
                  <a:pt x="7" y="14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79" name="Freeform 154"/>
          <p:cNvSpPr>
            <a:spLocks/>
          </p:cNvSpPr>
          <p:nvPr/>
        </p:nvSpPr>
        <p:spPr bwMode="auto">
          <a:xfrm>
            <a:off x="5842000" y="5330825"/>
            <a:ext cx="263525" cy="492125"/>
          </a:xfrm>
          <a:custGeom>
            <a:avLst/>
            <a:gdLst>
              <a:gd name="T0" fmla="*/ 22225 w 166"/>
              <a:gd name="T1" fmla="*/ 0 h 310"/>
              <a:gd name="T2" fmla="*/ 0 w 166"/>
              <a:gd name="T3" fmla="*/ 11113 h 310"/>
              <a:gd name="T4" fmla="*/ 241300 w 166"/>
              <a:gd name="T5" fmla="*/ 492125 h 310"/>
              <a:gd name="T6" fmla="*/ 263525 w 166"/>
              <a:gd name="T7" fmla="*/ 481013 h 310"/>
              <a:gd name="T8" fmla="*/ 22225 w 166"/>
              <a:gd name="T9" fmla="*/ 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6"/>
              <a:gd name="T16" fmla="*/ 0 h 310"/>
              <a:gd name="T17" fmla="*/ 166 w 166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6" h="310">
                <a:moveTo>
                  <a:pt x="14" y="0"/>
                </a:moveTo>
                <a:lnTo>
                  <a:pt x="0" y="7"/>
                </a:lnTo>
                <a:lnTo>
                  <a:pt x="152" y="310"/>
                </a:lnTo>
                <a:lnTo>
                  <a:pt x="166" y="303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0" name="Rectangle 155"/>
          <p:cNvSpPr>
            <a:spLocks noChangeArrowheads="1"/>
          </p:cNvSpPr>
          <p:nvPr/>
        </p:nvSpPr>
        <p:spPr bwMode="auto">
          <a:xfrm>
            <a:off x="5492750" y="5691188"/>
            <a:ext cx="241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1" name="Rectangle 156"/>
          <p:cNvSpPr>
            <a:spLocks noChangeArrowheads="1"/>
          </p:cNvSpPr>
          <p:nvPr/>
        </p:nvSpPr>
        <p:spPr bwMode="auto">
          <a:xfrm>
            <a:off x="5492750" y="5691188"/>
            <a:ext cx="239713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2" name="Rectangle 157"/>
          <p:cNvSpPr>
            <a:spLocks noChangeArrowheads="1"/>
          </p:cNvSpPr>
          <p:nvPr/>
        </p:nvSpPr>
        <p:spPr bwMode="auto">
          <a:xfrm>
            <a:off x="5973763" y="5691188"/>
            <a:ext cx="241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3" name="Rectangle 158"/>
          <p:cNvSpPr>
            <a:spLocks noChangeArrowheads="1"/>
          </p:cNvSpPr>
          <p:nvPr/>
        </p:nvSpPr>
        <p:spPr bwMode="auto">
          <a:xfrm>
            <a:off x="5973763" y="5691188"/>
            <a:ext cx="239712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4" name="Oval 159"/>
          <p:cNvSpPr>
            <a:spLocks noChangeArrowheads="1"/>
          </p:cNvSpPr>
          <p:nvPr/>
        </p:nvSpPr>
        <p:spPr bwMode="auto">
          <a:xfrm>
            <a:off x="5678488" y="5156200"/>
            <a:ext cx="350837" cy="34925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5" name="Oval 160"/>
          <p:cNvSpPr>
            <a:spLocks noChangeArrowheads="1"/>
          </p:cNvSpPr>
          <p:nvPr/>
        </p:nvSpPr>
        <p:spPr bwMode="auto">
          <a:xfrm>
            <a:off x="5678488" y="5156200"/>
            <a:ext cx="349250" cy="349250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6" name="Rectangle 161"/>
          <p:cNvSpPr>
            <a:spLocks noChangeArrowheads="1"/>
          </p:cNvSpPr>
          <p:nvPr/>
        </p:nvSpPr>
        <p:spPr bwMode="auto">
          <a:xfrm>
            <a:off x="5754688" y="5254625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48</a:t>
            </a:r>
            <a:endParaRPr lang="en-US"/>
          </a:p>
        </p:txBody>
      </p:sp>
      <p:sp>
        <p:nvSpPr>
          <p:cNvPr id="22687" name="Rectangle 162"/>
          <p:cNvSpPr>
            <a:spLocks noChangeArrowheads="1"/>
          </p:cNvSpPr>
          <p:nvPr/>
        </p:nvSpPr>
        <p:spPr bwMode="auto">
          <a:xfrm>
            <a:off x="4049713" y="4729163"/>
            <a:ext cx="239712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8" name="Rectangle 163"/>
          <p:cNvSpPr>
            <a:spLocks noChangeArrowheads="1"/>
          </p:cNvSpPr>
          <p:nvPr/>
        </p:nvSpPr>
        <p:spPr bwMode="auto">
          <a:xfrm>
            <a:off x="4049713" y="4729163"/>
            <a:ext cx="239712" cy="239712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89" name="Rectangle 164"/>
          <p:cNvSpPr>
            <a:spLocks noChangeArrowheads="1"/>
          </p:cNvSpPr>
          <p:nvPr/>
        </p:nvSpPr>
        <p:spPr bwMode="auto">
          <a:xfrm>
            <a:off x="7581900" y="5221288"/>
            <a:ext cx="239713" cy="2397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90" name="Rectangle 165"/>
          <p:cNvSpPr>
            <a:spLocks noChangeArrowheads="1"/>
          </p:cNvSpPr>
          <p:nvPr/>
        </p:nvSpPr>
        <p:spPr bwMode="auto">
          <a:xfrm>
            <a:off x="7581900" y="5221288"/>
            <a:ext cx="239713" cy="239712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91" name="Oval 166"/>
          <p:cNvSpPr>
            <a:spLocks noChangeArrowheads="1"/>
          </p:cNvSpPr>
          <p:nvPr/>
        </p:nvSpPr>
        <p:spPr bwMode="auto">
          <a:xfrm>
            <a:off x="7078663" y="4192588"/>
            <a:ext cx="360362" cy="36195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92" name="Oval 167"/>
          <p:cNvSpPr>
            <a:spLocks noChangeArrowheads="1"/>
          </p:cNvSpPr>
          <p:nvPr/>
        </p:nvSpPr>
        <p:spPr bwMode="auto">
          <a:xfrm>
            <a:off x="7078663" y="4194175"/>
            <a:ext cx="360362" cy="360363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93" name="Rectangle 168"/>
          <p:cNvSpPr>
            <a:spLocks noChangeArrowheads="1"/>
          </p:cNvSpPr>
          <p:nvPr/>
        </p:nvSpPr>
        <p:spPr bwMode="auto">
          <a:xfrm>
            <a:off x="7165975" y="4292600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62</a:t>
            </a:r>
            <a:endParaRPr lang="en-US"/>
          </a:p>
        </p:txBody>
      </p:sp>
      <p:sp>
        <p:nvSpPr>
          <p:cNvPr id="22694" name="Rectangle 169"/>
          <p:cNvSpPr>
            <a:spLocks noChangeArrowheads="1"/>
          </p:cNvSpPr>
          <p:nvPr/>
        </p:nvSpPr>
        <p:spPr bwMode="auto">
          <a:xfrm>
            <a:off x="4170363" y="4095750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2</a:t>
            </a:r>
            <a:endParaRPr lang="en-US"/>
          </a:p>
        </p:txBody>
      </p:sp>
      <p:sp>
        <p:nvSpPr>
          <p:cNvPr id="22695" name="Rectangle 170"/>
          <p:cNvSpPr>
            <a:spLocks noChangeArrowheads="1"/>
          </p:cNvSpPr>
          <p:nvPr/>
        </p:nvSpPr>
        <p:spPr bwMode="auto">
          <a:xfrm>
            <a:off x="5602288" y="3646488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4</a:t>
            </a:r>
            <a:endParaRPr lang="en-US"/>
          </a:p>
        </p:txBody>
      </p:sp>
      <p:sp>
        <p:nvSpPr>
          <p:cNvPr id="22696" name="Rectangle 171"/>
          <p:cNvSpPr>
            <a:spLocks noChangeArrowheads="1"/>
          </p:cNvSpPr>
          <p:nvPr/>
        </p:nvSpPr>
        <p:spPr bwMode="auto">
          <a:xfrm>
            <a:off x="5065713" y="4576763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1</a:t>
            </a:r>
            <a:endParaRPr lang="en-US"/>
          </a:p>
        </p:txBody>
      </p:sp>
      <p:sp>
        <p:nvSpPr>
          <p:cNvPr id="22697" name="Rectangle 172"/>
          <p:cNvSpPr>
            <a:spLocks noChangeArrowheads="1"/>
          </p:cNvSpPr>
          <p:nvPr/>
        </p:nvSpPr>
        <p:spPr bwMode="auto">
          <a:xfrm>
            <a:off x="5602288" y="4937125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1</a:t>
            </a:r>
            <a:endParaRPr lang="en-US"/>
          </a:p>
        </p:txBody>
      </p:sp>
      <p:sp>
        <p:nvSpPr>
          <p:cNvPr id="22698" name="Rectangle 173"/>
          <p:cNvSpPr>
            <a:spLocks noChangeArrowheads="1"/>
          </p:cNvSpPr>
          <p:nvPr/>
        </p:nvSpPr>
        <p:spPr bwMode="auto">
          <a:xfrm>
            <a:off x="6049963" y="4565650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2</a:t>
            </a:r>
            <a:endParaRPr lang="en-US"/>
          </a:p>
        </p:txBody>
      </p:sp>
      <p:sp>
        <p:nvSpPr>
          <p:cNvPr id="22699" name="Rectangle 174"/>
          <p:cNvSpPr>
            <a:spLocks noChangeArrowheads="1"/>
          </p:cNvSpPr>
          <p:nvPr/>
        </p:nvSpPr>
        <p:spPr bwMode="auto">
          <a:xfrm>
            <a:off x="8139113" y="4619625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2</a:t>
            </a:r>
            <a:endParaRPr lang="en-US"/>
          </a:p>
        </p:txBody>
      </p:sp>
      <p:sp>
        <p:nvSpPr>
          <p:cNvPr id="22700" name="Rectangle 175"/>
          <p:cNvSpPr>
            <a:spLocks noChangeArrowheads="1"/>
          </p:cNvSpPr>
          <p:nvPr/>
        </p:nvSpPr>
        <p:spPr bwMode="auto">
          <a:xfrm>
            <a:off x="6969125" y="4040188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Times" charset="0"/>
              </a:rPr>
              <a:t>3</a:t>
            </a:r>
            <a:endParaRPr lang="en-US"/>
          </a:p>
        </p:txBody>
      </p:sp>
      <p:sp>
        <p:nvSpPr>
          <p:cNvPr id="22701" name="Rectangle 176"/>
          <p:cNvSpPr>
            <a:spLocks noChangeArrowheads="1"/>
          </p:cNvSpPr>
          <p:nvPr/>
        </p:nvSpPr>
        <p:spPr bwMode="auto">
          <a:xfrm>
            <a:off x="8674100" y="4992688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1</a:t>
            </a:r>
            <a:endParaRPr lang="en-US"/>
          </a:p>
        </p:txBody>
      </p:sp>
      <p:sp>
        <p:nvSpPr>
          <p:cNvPr id="22702" name="Freeform 177"/>
          <p:cNvSpPr>
            <a:spLocks/>
          </p:cNvSpPr>
          <p:nvPr/>
        </p:nvSpPr>
        <p:spPr bwMode="auto">
          <a:xfrm>
            <a:off x="6553200" y="5800725"/>
            <a:ext cx="22225" cy="22225"/>
          </a:xfrm>
          <a:custGeom>
            <a:avLst/>
            <a:gdLst>
              <a:gd name="T0" fmla="*/ 0 w 14"/>
              <a:gd name="T1" fmla="*/ 0 h 14"/>
              <a:gd name="T2" fmla="*/ 0 w 14"/>
              <a:gd name="T3" fmla="*/ 11113 h 14"/>
              <a:gd name="T4" fmla="*/ 22225 w 14"/>
              <a:gd name="T5" fmla="*/ 22225 h 14"/>
              <a:gd name="T6" fmla="*/ 22225 w 14"/>
              <a:gd name="T7" fmla="*/ 11113 h 14"/>
              <a:gd name="T8" fmla="*/ 0 w 1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4"/>
              <a:gd name="T17" fmla="*/ 14 w 1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4">
                <a:moveTo>
                  <a:pt x="0" y="0"/>
                </a:moveTo>
                <a:lnTo>
                  <a:pt x="0" y="7"/>
                </a:lnTo>
                <a:lnTo>
                  <a:pt x="14" y="14"/>
                </a:lnTo>
                <a:lnTo>
                  <a:pt x="14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3" name="Freeform 178"/>
          <p:cNvSpPr>
            <a:spLocks/>
          </p:cNvSpPr>
          <p:nvPr/>
        </p:nvSpPr>
        <p:spPr bwMode="auto">
          <a:xfrm>
            <a:off x="6794500" y="5308600"/>
            <a:ext cx="31750" cy="22225"/>
          </a:xfrm>
          <a:custGeom>
            <a:avLst/>
            <a:gdLst>
              <a:gd name="T0" fmla="*/ 0 w 20"/>
              <a:gd name="T1" fmla="*/ 11113 h 14"/>
              <a:gd name="T2" fmla="*/ 11113 w 20"/>
              <a:gd name="T3" fmla="*/ 0 h 14"/>
              <a:gd name="T4" fmla="*/ 31750 w 20"/>
              <a:gd name="T5" fmla="*/ 11113 h 14"/>
              <a:gd name="T6" fmla="*/ 20638 w 20"/>
              <a:gd name="T7" fmla="*/ 22225 h 14"/>
              <a:gd name="T8" fmla="*/ 0 w 20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"/>
              <a:gd name="T16" fmla="*/ 0 h 14"/>
              <a:gd name="T17" fmla="*/ 20 w 20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" h="14">
                <a:moveTo>
                  <a:pt x="0" y="7"/>
                </a:moveTo>
                <a:lnTo>
                  <a:pt x="7" y="0"/>
                </a:lnTo>
                <a:lnTo>
                  <a:pt x="20" y="7"/>
                </a:lnTo>
                <a:lnTo>
                  <a:pt x="13" y="14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4" name="Freeform 179"/>
          <p:cNvSpPr>
            <a:spLocks/>
          </p:cNvSpPr>
          <p:nvPr/>
        </p:nvSpPr>
        <p:spPr bwMode="auto">
          <a:xfrm>
            <a:off x="6553200" y="5319713"/>
            <a:ext cx="261938" cy="492125"/>
          </a:xfrm>
          <a:custGeom>
            <a:avLst/>
            <a:gdLst>
              <a:gd name="T0" fmla="*/ 0 w 165"/>
              <a:gd name="T1" fmla="*/ 481013 h 310"/>
              <a:gd name="T2" fmla="*/ 22225 w 165"/>
              <a:gd name="T3" fmla="*/ 492125 h 310"/>
              <a:gd name="T4" fmla="*/ 261938 w 165"/>
              <a:gd name="T5" fmla="*/ 11113 h 310"/>
              <a:gd name="T6" fmla="*/ 241300 w 165"/>
              <a:gd name="T7" fmla="*/ 0 h 310"/>
              <a:gd name="T8" fmla="*/ 0 w 165"/>
              <a:gd name="T9" fmla="*/ 481013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"/>
              <a:gd name="T16" fmla="*/ 0 h 310"/>
              <a:gd name="T17" fmla="*/ 165 w 165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" h="310">
                <a:moveTo>
                  <a:pt x="0" y="303"/>
                </a:moveTo>
                <a:lnTo>
                  <a:pt x="14" y="310"/>
                </a:lnTo>
                <a:lnTo>
                  <a:pt x="165" y="7"/>
                </a:lnTo>
                <a:lnTo>
                  <a:pt x="152" y="0"/>
                </a:lnTo>
                <a:lnTo>
                  <a:pt x="0" y="30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5" name="Freeform 180"/>
          <p:cNvSpPr>
            <a:spLocks/>
          </p:cNvSpPr>
          <p:nvPr/>
        </p:nvSpPr>
        <p:spPr bwMode="auto">
          <a:xfrm>
            <a:off x="6794500" y="5308600"/>
            <a:ext cx="20638" cy="22225"/>
          </a:xfrm>
          <a:custGeom>
            <a:avLst/>
            <a:gdLst>
              <a:gd name="T0" fmla="*/ 20638 w 13"/>
              <a:gd name="T1" fmla="*/ 11113 h 14"/>
              <a:gd name="T2" fmla="*/ 20638 w 13"/>
              <a:gd name="T3" fmla="*/ 0 h 14"/>
              <a:gd name="T4" fmla="*/ 0 w 13"/>
              <a:gd name="T5" fmla="*/ 11113 h 14"/>
              <a:gd name="T6" fmla="*/ 0 w 13"/>
              <a:gd name="T7" fmla="*/ 22225 h 14"/>
              <a:gd name="T8" fmla="*/ 20638 w 13"/>
              <a:gd name="T9" fmla="*/ 11113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"/>
              <a:gd name="T16" fmla="*/ 0 h 14"/>
              <a:gd name="T17" fmla="*/ 13 w 13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" h="14">
                <a:moveTo>
                  <a:pt x="13" y="7"/>
                </a:moveTo>
                <a:lnTo>
                  <a:pt x="13" y="0"/>
                </a:lnTo>
                <a:lnTo>
                  <a:pt x="0" y="7"/>
                </a:lnTo>
                <a:lnTo>
                  <a:pt x="0" y="14"/>
                </a:lnTo>
                <a:lnTo>
                  <a:pt x="13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6" name="Freeform 181"/>
          <p:cNvSpPr>
            <a:spLocks/>
          </p:cNvSpPr>
          <p:nvPr/>
        </p:nvSpPr>
        <p:spPr bwMode="auto">
          <a:xfrm>
            <a:off x="7023100" y="5800725"/>
            <a:ext cx="33338" cy="22225"/>
          </a:xfrm>
          <a:custGeom>
            <a:avLst/>
            <a:gdLst>
              <a:gd name="T0" fmla="*/ 22225 w 21"/>
              <a:gd name="T1" fmla="*/ 0 h 14"/>
              <a:gd name="T2" fmla="*/ 33338 w 21"/>
              <a:gd name="T3" fmla="*/ 11113 h 14"/>
              <a:gd name="T4" fmla="*/ 11113 w 21"/>
              <a:gd name="T5" fmla="*/ 22225 h 14"/>
              <a:gd name="T6" fmla="*/ 0 w 21"/>
              <a:gd name="T7" fmla="*/ 11113 h 14"/>
              <a:gd name="T8" fmla="*/ 22225 w 21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14"/>
              <a:gd name="T17" fmla="*/ 21 w 21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14">
                <a:moveTo>
                  <a:pt x="14" y="0"/>
                </a:moveTo>
                <a:lnTo>
                  <a:pt x="21" y="7"/>
                </a:lnTo>
                <a:lnTo>
                  <a:pt x="7" y="14"/>
                </a:lnTo>
                <a:lnTo>
                  <a:pt x="0" y="7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7" name="Freeform 182"/>
          <p:cNvSpPr>
            <a:spLocks/>
          </p:cNvSpPr>
          <p:nvPr/>
        </p:nvSpPr>
        <p:spPr bwMode="auto">
          <a:xfrm>
            <a:off x="6794500" y="5319713"/>
            <a:ext cx="250825" cy="492125"/>
          </a:xfrm>
          <a:custGeom>
            <a:avLst/>
            <a:gdLst>
              <a:gd name="T0" fmla="*/ 20638 w 158"/>
              <a:gd name="T1" fmla="*/ 0 h 310"/>
              <a:gd name="T2" fmla="*/ 0 w 158"/>
              <a:gd name="T3" fmla="*/ 11113 h 310"/>
              <a:gd name="T4" fmla="*/ 228600 w 158"/>
              <a:gd name="T5" fmla="*/ 492125 h 310"/>
              <a:gd name="T6" fmla="*/ 250825 w 158"/>
              <a:gd name="T7" fmla="*/ 481013 h 310"/>
              <a:gd name="T8" fmla="*/ 20638 w 158"/>
              <a:gd name="T9" fmla="*/ 0 h 3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8"/>
              <a:gd name="T16" fmla="*/ 0 h 310"/>
              <a:gd name="T17" fmla="*/ 158 w 158"/>
              <a:gd name="T18" fmla="*/ 310 h 3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8" h="310">
                <a:moveTo>
                  <a:pt x="13" y="0"/>
                </a:moveTo>
                <a:lnTo>
                  <a:pt x="0" y="7"/>
                </a:lnTo>
                <a:lnTo>
                  <a:pt x="144" y="310"/>
                </a:lnTo>
                <a:lnTo>
                  <a:pt x="158" y="303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8" name="Rectangle 183"/>
          <p:cNvSpPr>
            <a:spLocks noChangeArrowheads="1"/>
          </p:cNvSpPr>
          <p:nvPr/>
        </p:nvSpPr>
        <p:spPr bwMode="auto">
          <a:xfrm>
            <a:off x="6443663" y="5680075"/>
            <a:ext cx="241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09" name="Rectangle 184"/>
          <p:cNvSpPr>
            <a:spLocks noChangeArrowheads="1"/>
          </p:cNvSpPr>
          <p:nvPr/>
        </p:nvSpPr>
        <p:spPr bwMode="auto">
          <a:xfrm>
            <a:off x="6443663" y="5680075"/>
            <a:ext cx="241300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0" name="Rectangle 185"/>
          <p:cNvSpPr>
            <a:spLocks noChangeArrowheads="1"/>
          </p:cNvSpPr>
          <p:nvPr/>
        </p:nvSpPr>
        <p:spPr bwMode="auto">
          <a:xfrm>
            <a:off x="6924675" y="5680075"/>
            <a:ext cx="241300" cy="24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1" name="Rectangle 186"/>
          <p:cNvSpPr>
            <a:spLocks noChangeArrowheads="1"/>
          </p:cNvSpPr>
          <p:nvPr/>
        </p:nvSpPr>
        <p:spPr bwMode="auto">
          <a:xfrm>
            <a:off x="6924675" y="5680075"/>
            <a:ext cx="241300" cy="241300"/>
          </a:xfrm>
          <a:prstGeom prst="rect">
            <a:avLst/>
          </a:prstGeom>
          <a:noFill/>
          <a:ln w="222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2" name="Oval 187"/>
          <p:cNvSpPr>
            <a:spLocks noChangeArrowheads="1"/>
          </p:cNvSpPr>
          <p:nvPr/>
        </p:nvSpPr>
        <p:spPr bwMode="auto">
          <a:xfrm>
            <a:off x="6618288" y="5145088"/>
            <a:ext cx="361950" cy="360362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3" name="Oval 188"/>
          <p:cNvSpPr>
            <a:spLocks noChangeArrowheads="1"/>
          </p:cNvSpPr>
          <p:nvPr/>
        </p:nvSpPr>
        <p:spPr bwMode="auto">
          <a:xfrm>
            <a:off x="6619875" y="5145088"/>
            <a:ext cx="360363" cy="360362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714" name="Rectangle 189"/>
          <p:cNvSpPr>
            <a:spLocks noChangeArrowheads="1"/>
          </p:cNvSpPr>
          <p:nvPr/>
        </p:nvSpPr>
        <p:spPr bwMode="auto">
          <a:xfrm>
            <a:off x="6707188" y="5243513"/>
            <a:ext cx="29527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54</a:t>
            </a:r>
            <a:endParaRPr lang="en-US"/>
          </a:p>
        </p:txBody>
      </p:sp>
      <p:sp>
        <p:nvSpPr>
          <p:cNvPr id="22715" name="Rectangle 190"/>
          <p:cNvSpPr>
            <a:spLocks noChangeArrowheads="1"/>
          </p:cNvSpPr>
          <p:nvPr/>
        </p:nvSpPr>
        <p:spPr bwMode="auto">
          <a:xfrm>
            <a:off x="6969125" y="4981575"/>
            <a:ext cx="196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Times" charset="0"/>
              </a:rPr>
              <a:t>1</a:t>
            </a:r>
            <a:endParaRPr lang="en-US"/>
          </a:p>
        </p:txBody>
      </p:sp>
      <p:sp>
        <p:nvSpPr>
          <p:cNvPr id="22716" name="Rectangle 191"/>
          <p:cNvSpPr>
            <a:spLocks noChangeArrowheads="1"/>
          </p:cNvSpPr>
          <p:nvPr/>
        </p:nvSpPr>
        <p:spPr bwMode="auto">
          <a:xfrm>
            <a:off x="5810250" y="6161088"/>
            <a:ext cx="2508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Times" charset="0"/>
              </a:rPr>
              <a:t>T</a:t>
            </a:r>
            <a:endParaRPr lang="en-US"/>
          </a:p>
        </p:txBody>
      </p:sp>
      <p:sp>
        <p:nvSpPr>
          <p:cNvPr id="22717" name="Rectangle 192"/>
          <p:cNvSpPr>
            <a:spLocks noChangeArrowheads="1"/>
          </p:cNvSpPr>
          <p:nvPr/>
        </p:nvSpPr>
        <p:spPr bwMode="auto">
          <a:xfrm>
            <a:off x="5940425" y="6249988"/>
            <a:ext cx="219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Times" charset="0"/>
              </a:rPr>
              <a:t>0</a:t>
            </a:r>
            <a:endParaRPr lang="en-US"/>
          </a:p>
        </p:txBody>
      </p:sp>
      <p:grpSp>
        <p:nvGrpSpPr>
          <p:cNvPr id="22718" name="Group 203"/>
          <p:cNvGrpSpPr>
            <a:grpSpLocks/>
          </p:cNvGrpSpPr>
          <p:nvPr/>
        </p:nvGrpSpPr>
        <p:grpSpPr bwMode="auto">
          <a:xfrm>
            <a:off x="6761163" y="6161088"/>
            <a:ext cx="361950" cy="361950"/>
            <a:chOff x="4259" y="3881"/>
            <a:chExt cx="228" cy="228"/>
          </a:xfrm>
        </p:grpSpPr>
        <p:sp>
          <p:nvSpPr>
            <p:cNvPr id="22732" name="Rectangle 193"/>
            <p:cNvSpPr>
              <a:spLocks noChangeArrowheads="1"/>
            </p:cNvSpPr>
            <p:nvPr/>
          </p:nvSpPr>
          <p:spPr bwMode="auto">
            <a:xfrm>
              <a:off x="4259" y="3881"/>
              <a:ext cx="158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1">
                  <a:solidFill>
                    <a:srgbClr val="000000"/>
                  </a:solidFill>
                  <a:latin typeface="Times" charset="0"/>
                </a:rPr>
                <a:t>T</a:t>
              </a:r>
              <a:endParaRPr lang="en-US"/>
            </a:p>
          </p:txBody>
        </p:sp>
        <p:sp>
          <p:nvSpPr>
            <p:cNvPr id="22733" name="Rectangle 194"/>
            <p:cNvSpPr>
              <a:spLocks noChangeArrowheads="1"/>
            </p:cNvSpPr>
            <p:nvPr/>
          </p:nvSpPr>
          <p:spPr bwMode="auto">
            <a:xfrm>
              <a:off x="4349" y="3937"/>
              <a:ext cx="138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" charset="0"/>
                </a:rPr>
                <a:t>1</a:t>
              </a:r>
              <a:endParaRPr lang="en-US"/>
            </a:p>
          </p:txBody>
        </p:sp>
      </p:grpSp>
      <p:sp>
        <p:nvSpPr>
          <p:cNvPr id="22719" name="Rectangle 195"/>
          <p:cNvSpPr>
            <a:spLocks noChangeArrowheads="1"/>
          </p:cNvSpPr>
          <p:nvPr/>
        </p:nvSpPr>
        <p:spPr bwMode="auto">
          <a:xfrm>
            <a:off x="7613650" y="5626100"/>
            <a:ext cx="2508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Times" charset="0"/>
              </a:rPr>
              <a:t>T</a:t>
            </a:r>
            <a:endParaRPr lang="en-US"/>
          </a:p>
        </p:txBody>
      </p:sp>
      <p:sp>
        <p:nvSpPr>
          <p:cNvPr id="22720" name="Rectangle 196"/>
          <p:cNvSpPr>
            <a:spLocks noChangeArrowheads="1"/>
          </p:cNvSpPr>
          <p:nvPr/>
        </p:nvSpPr>
        <p:spPr bwMode="auto">
          <a:xfrm>
            <a:off x="7756525" y="5713413"/>
            <a:ext cx="219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Times" charset="0"/>
              </a:rPr>
              <a:t>2</a:t>
            </a:r>
            <a:endParaRPr lang="en-US"/>
          </a:p>
        </p:txBody>
      </p:sp>
      <p:sp>
        <p:nvSpPr>
          <p:cNvPr id="22721" name="Rectangle 197"/>
          <p:cNvSpPr>
            <a:spLocks noChangeArrowheads="1"/>
          </p:cNvSpPr>
          <p:nvPr/>
        </p:nvSpPr>
        <p:spPr bwMode="auto">
          <a:xfrm>
            <a:off x="8313738" y="6161088"/>
            <a:ext cx="25082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Times" charset="0"/>
              </a:rPr>
              <a:t>T</a:t>
            </a:r>
            <a:endParaRPr lang="en-US"/>
          </a:p>
        </p:txBody>
      </p:sp>
      <p:sp>
        <p:nvSpPr>
          <p:cNvPr id="22722" name="Rectangle 198"/>
          <p:cNvSpPr>
            <a:spLocks noChangeArrowheads="1"/>
          </p:cNvSpPr>
          <p:nvPr/>
        </p:nvSpPr>
        <p:spPr bwMode="auto">
          <a:xfrm>
            <a:off x="8445500" y="6249988"/>
            <a:ext cx="2190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Times" charset="0"/>
              </a:rPr>
              <a:t>3</a:t>
            </a:r>
            <a:endParaRPr lang="en-US"/>
          </a:p>
        </p:txBody>
      </p:sp>
      <p:sp>
        <p:nvSpPr>
          <p:cNvPr id="22723" name="Rectangle 199"/>
          <p:cNvSpPr>
            <a:spLocks noChangeArrowheads="1"/>
          </p:cNvSpPr>
          <p:nvPr/>
        </p:nvSpPr>
        <p:spPr bwMode="auto">
          <a:xfrm>
            <a:off x="7439025" y="3975100"/>
            <a:ext cx="230188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FF0000"/>
                </a:solidFill>
                <a:latin typeface="Times" charset="0"/>
              </a:rPr>
              <a:t>x</a:t>
            </a:r>
            <a:endParaRPr lang="en-US"/>
          </a:p>
        </p:txBody>
      </p:sp>
      <p:sp>
        <p:nvSpPr>
          <p:cNvPr id="22724" name="Rectangle 200"/>
          <p:cNvSpPr>
            <a:spLocks noChangeArrowheads="1"/>
          </p:cNvSpPr>
          <p:nvPr/>
        </p:nvSpPr>
        <p:spPr bwMode="auto">
          <a:xfrm>
            <a:off x="6465888" y="4400550"/>
            <a:ext cx="23018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FF0000"/>
                </a:solidFill>
                <a:latin typeface="Times" charset="0"/>
              </a:rPr>
              <a:t>y</a:t>
            </a:r>
            <a:endParaRPr lang="en-US"/>
          </a:p>
        </p:txBody>
      </p:sp>
      <p:sp>
        <p:nvSpPr>
          <p:cNvPr id="22725" name="Rectangle 201"/>
          <p:cNvSpPr>
            <a:spLocks noChangeArrowheads="1"/>
          </p:cNvSpPr>
          <p:nvPr/>
        </p:nvSpPr>
        <p:spPr bwMode="auto">
          <a:xfrm>
            <a:off x="7843838" y="4346575"/>
            <a:ext cx="219075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FF0000"/>
                </a:solidFill>
                <a:latin typeface="Times" charset="0"/>
              </a:rPr>
              <a:t>z</a:t>
            </a:r>
            <a:endParaRPr lang="en-US"/>
          </a:p>
        </p:txBody>
      </p:sp>
      <p:sp>
        <p:nvSpPr>
          <p:cNvPr id="22726" name="Text Box 5"/>
          <p:cNvSpPr txBox="1">
            <a:spLocks noChangeArrowheads="1"/>
          </p:cNvSpPr>
          <p:nvPr/>
        </p:nvSpPr>
        <p:spPr bwMode="auto">
          <a:xfrm>
            <a:off x="762000" y="3124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solidFill>
                  <a:srgbClr val="24A63E"/>
                </a:solidFill>
                <a:latin typeface="Times New Roman" charset="0"/>
              </a:rPr>
              <a:t>unbalanced...</a:t>
            </a:r>
          </a:p>
        </p:txBody>
      </p:sp>
      <p:sp>
        <p:nvSpPr>
          <p:cNvPr id="22727" name="Text Box 6"/>
          <p:cNvSpPr txBox="1">
            <a:spLocks noChangeArrowheads="1"/>
          </p:cNvSpPr>
          <p:nvPr/>
        </p:nvSpPr>
        <p:spPr bwMode="auto">
          <a:xfrm>
            <a:off x="2514600" y="5105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solidFill>
                  <a:srgbClr val="24A63E"/>
                </a:solidFill>
                <a:latin typeface="Times New Roman" charset="0"/>
              </a:rPr>
              <a:t>...balanced</a:t>
            </a:r>
          </a:p>
        </p:txBody>
      </p:sp>
      <p:grpSp>
        <p:nvGrpSpPr>
          <p:cNvPr id="22729" name="Group 204"/>
          <p:cNvGrpSpPr>
            <a:grpSpLocks/>
          </p:cNvGrpSpPr>
          <p:nvPr/>
        </p:nvGrpSpPr>
        <p:grpSpPr bwMode="auto">
          <a:xfrm>
            <a:off x="3714750" y="3705225"/>
            <a:ext cx="246063" cy="333375"/>
            <a:chOff x="4295" y="3881"/>
            <a:chExt cx="155" cy="210"/>
          </a:xfrm>
        </p:grpSpPr>
        <p:sp>
          <p:nvSpPr>
            <p:cNvPr id="22730" name="Rectangle 205"/>
            <p:cNvSpPr>
              <a:spLocks noChangeArrowheads="1"/>
            </p:cNvSpPr>
            <p:nvPr/>
          </p:nvSpPr>
          <p:spPr bwMode="auto">
            <a:xfrm>
              <a:off x="4295" y="3881"/>
              <a:ext cx="85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1">
                  <a:solidFill>
                    <a:srgbClr val="000000"/>
                  </a:solidFill>
                  <a:latin typeface="Times" charset="0"/>
                </a:rPr>
                <a:t>T</a:t>
              </a:r>
              <a:endParaRPr lang="en-US"/>
            </a:p>
          </p:txBody>
        </p:sp>
        <p:sp>
          <p:nvSpPr>
            <p:cNvPr id="22731" name="Rectangle 206"/>
            <p:cNvSpPr>
              <a:spLocks noChangeArrowheads="1"/>
            </p:cNvSpPr>
            <p:nvPr/>
          </p:nvSpPr>
          <p:spPr bwMode="auto">
            <a:xfrm>
              <a:off x="4386" y="3937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Times" charset="0"/>
                </a:rPr>
                <a:t>1</a:t>
              </a:r>
              <a:endParaRPr lang="en-US"/>
            </a:p>
          </p:txBody>
        </p:sp>
      </p:grp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600200" y="1285875"/>
            <a:ext cx="4572000" cy="2540000"/>
            <a:chOff x="1008" y="810"/>
            <a:chExt cx="2880" cy="160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08" y="816"/>
              <a:ext cx="2880" cy="15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1014" y="810"/>
              <a:ext cx="2834" cy="1581"/>
              <a:chOff x="1014" y="810"/>
              <a:chExt cx="2834" cy="1581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auto">
              <a:xfrm>
                <a:off x="2979" y="2052"/>
                <a:ext cx="7" cy="42"/>
              </a:xfrm>
              <a:custGeom>
                <a:avLst/>
                <a:gdLst>
                  <a:gd name="T0" fmla="*/ 0 w 7"/>
                  <a:gd name="T1" fmla="*/ 0 h 42"/>
                  <a:gd name="T2" fmla="*/ 0 w 7"/>
                  <a:gd name="T3" fmla="*/ 36 h 42"/>
                  <a:gd name="T4" fmla="*/ 7 w 7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2">
                    <a:moveTo>
                      <a:pt x="0" y="0"/>
                    </a:moveTo>
                    <a:lnTo>
                      <a:pt x="0" y="36"/>
                    </a:lnTo>
                    <a:lnTo>
                      <a:pt x="7" y="4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3013" y="2111"/>
                <a:ext cx="53" cy="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>
                <a:off x="3106" y="2117"/>
                <a:ext cx="47" cy="0"/>
              </a:xfrm>
              <a:custGeom>
                <a:avLst/>
                <a:gdLst>
                  <a:gd name="T0" fmla="*/ 0 w 47"/>
                  <a:gd name="T1" fmla="*/ 27 w 47"/>
                  <a:gd name="T2" fmla="*/ 47 w 4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7">
                    <a:moveTo>
                      <a:pt x="0" y="0"/>
                    </a:moveTo>
                    <a:lnTo>
                      <a:pt x="27" y="0"/>
                    </a:lnTo>
                    <a:lnTo>
                      <a:pt x="47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 flipV="1">
                <a:off x="3193" y="2111"/>
                <a:ext cx="54" cy="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3280" y="2064"/>
                <a:ext cx="20" cy="42"/>
              </a:xfrm>
              <a:custGeom>
                <a:avLst/>
                <a:gdLst>
                  <a:gd name="T0" fmla="*/ 0 w 20"/>
                  <a:gd name="T1" fmla="*/ 42 h 42"/>
                  <a:gd name="T2" fmla="*/ 13 w 20"/>
                  <a:gd name="T3" fmla="*/ 30 h 42"/>
                  <a:gd name="T4" fmla="*/ 20 w 20"/>
                  <a:gd name="T5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2">
                    <a:moveTo>
                      <a:pt x="0" y="42"/>
                    </a:moveTo>
                    <a:lnTo>
                      <a:pt x="13" y="30"/>
                    </a:lnTo>
                    <a:lnTo>
                      <a:pt x="2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3293" y="1986"/>
                <a:ext cx="7" cy="48"/>
              </a:xfrm>
              <a:custGeom>
                <a:avLst/>
                <a:gdLst>
                  <a:gd name="T0" fmla="*/ 7 w 7"/>
                  <a:gd name="T1" fmla="*/ 48 h 48"/>
                  <a:gd name="T2" fmla="*/ 7 w 7"/>
                  <a:gd name="T3" fmla="*/ 6 h 48"/>
                  <a:gd name="T4" fmla="*/ 0 w 7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8">
                    <a:moveTo>
                      <a:pt x="7" y="48"/>
                    </a:moveTo>
                    <a:lnTo>
                      <a:pt x="7" y="6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Line 11"/>
              <p:cNvSpPr>
                <a:spLocks noChangeShapeType="1"/>
              </p:cNvSpPr>
              <p:nvPr/>
            </p:nvSpPr>
            <p:spPr bwMode="auto">
              <a:xfrm flipH="1" flipV="1">
                <a:off x="3247" y="1920"/>
                <a:ext cx="26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3193" y="1855"/>
                <a:ext cx="33" cy="36"/>
              </a:xfrm>
              <a:custGeom>
                <a:avLst/>
                <a:gdLst>
                  <a:gd name="T0" fmla="*/ 33 w 33"/>
                  <a:gd name="T1" fmla="*/ 36 h 36"/>
                  <a:gd name="T2" fmla="*/ 33 w 33"/>
                  <a:gd name="T3" fmla="*/ 36 h 36"/>
                  <a:gd name="T4" fmla="*/ 0 w 33"/>
                  <a:gd name="T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" h="36">
                    <a:moveTo>
                      <a:pt x="33" y="36"/>
                    </a:moveTo>
                    <a:lnTo>
                      <a:pt x="33" y="36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3120" y="1819"/>
                <a:ext cx="46" cy="12"/>
              </a:xfrm>
              <a:custGeom>
                <a:avLst/>
                <a:gdLst>
                  <a:gd name="T0" fmla="*/ 46 w 46"/>
                  <a:gd name="T1" fmla="*/ 12 h 12"/>
                  <a:gd name="T2" fmla="*/ 6 w 46"/>
                  <a:gd name="T3" fmla="*/ 0 h 12"/>
                  <a:gd name="T4" fmla="*/ 0 w 46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12">
                    <a:moveTo>
                      <a:pt x="46" y="12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Line 14"/>
              <p:cNvSpPr>
                <a:spLocks noChangeShapeType="1"/>
              </p:cNvSpPr>
              <p:nvPr/>
            </p:nvSpPr>
            <p:spPr bwMode="auto">
              <a:xfrm flipH="1">
                <a:off x="3053" y="1837"/>
                <a:ext cx="33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 flipH="1">
                <a:off x="3006" y="1903"/>
                <a:ext cx="27" cy="4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2979" y="1968"/>
                <a:ext cx="7" cy="48"/>
              </a:xfrm>
              <a:custGeom>
                <a:avLst/>
                <a:gdLst>
                  <a:gd name="T0" fmla="*/ 7 w 7"/>
                  <a:gd name="T1" fmla="*/ 0 h 48"/>
                  <a:gd name="T2" fmla="*/ 0 w 7"/>
                  <a:gd name="T3" fmla="*/ 12 h 48"/>
                  <a:gd name="T4" fmla="*/ 0 w 7"/>
                  <a:gd name="T5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8">
                    <a:moveTo>
                      <a:pt x="7" y="0"/>
                    </a:moveTo>
                    <a:lnTo>
                      <a:pt x="0" y="12"/>
                    </a:lnTo>
                    <a:lnTo>
                      <a:pt x="0" y="4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>
                <a:off x="1837" y="1992"/>
                <a:ext cx="6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1850" y="2070"/>
                <a:ext cx="33" cy="36"/>
              </a:xfrm>
              <a:custGeom>
                <a:avLst/>
                <a:gdLst>
                  <a:gd name="T0" fmla="*/ 0 w 33"/>
                  <a:gd name="T1" fmla="*/ 0 h 36"/>
                  <a:gd name="T2" fmla="*/ 7 w 33"/>
                  <a:gd name="T3" fmla="*/ 18 h 36"/>
                  <a:gd name="T4" fmla="*/ 27 w 33"/>
                  <a:gd name="T5" fmla="*/ 36 h 36"/>
                  <a:gd name="T6" fmla="*/ 33 w 3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" h="36">
                    <a:moveTo>
                      <a:pt x="0" y="0"/>
                    </a:moveTo>
                    <a:lnTo>
                      <a:pt x="7" y="18"/>
                    </a:lnTo>
                    <a:lnTo>
                      <a:pt x="27" y="36"/>
                    </a:lnTo>
                    <a:lnTo>
                      <a:pt x="33" y="3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1917" y="2111"/>
                <a:ext cx="53" cy="6"/>
              </a:xfrm>
              <a:custGeom>
                <a:avLst/>
                <a:gdLst>
                  <a:gd name="T0" fmla="*/ 0 w 53"/>
                  <a:gd name="T1" fmla="*/ 0 h 6"/>
                  <a:gd name="T2" fmla="*/ 47 w 53"/>
                  <a:gd name="T3" fmla="*/ 6 h 6"/>
                  <a:gd name="T4" fmla="*/ 53 w 53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6">
                    <a:moveTo>
                      <a:pt x="0" y="0"/>
                    </a:moveTo>
                    <a:lnTo>
                      <a:pt x="47" y="6"/>
                    </a:lnTo>
                    <a:lnTo>
                      <a:pt x="53" y="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>
                <a:off x="2010" y="2117"/>
                <a:ext cx="54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2104" y="2117"/>
                <a:ext cx="53" cy="0"/>
              </a:xfrm>
              <a:custGeom>
                <a:avLst/>
                <a:gdLst>
                  <a:gd name="T0" fmla="*/ 0 w 53"/>
                  <a:gd name="T1" fmla="*/ 27 w 53"/>
                  <a:gd name="T2" fmla="*/ 53 w 5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3">
                    <a:moveTo>
                      <a:pt x="0" y="0"/>
                    </a:moveTo>
                    <a:lnTo>
                      <a:pt x="27" y="0"/>
                    </a:lnTo>
                    <a:lnTo>
                      <a:pt x="5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>
                <a:off x="2191" y="2117"/>
                <a:ext cx="5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284" y="2111"/>
                <a:ext cx="54" cy="6"/>
              </a:xfrm>
              <a:custGeom>
                <a:avLst/>
                <a:gdLst>
                  <a:gd name="T0" fmla="*/ 0 w 54"/>
                  <a:gd name="T1" fmla="*/ 6 h 6"/>
                  <a:gd name="T2" fmla="*/ 20 w 54"/>
                  <a:gd name="T3" fmla="*/ 6 h 6"/>
                  <a:gd name="T4" fmla="*/ 54 w 54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6">
                    <a:moveTo>
                      <a:pt x="0" y="6"/>
                    </a:moveTo>
                    <a:lnTo>
                      <a:pt x="20" y="6"/>
                    </a:lnTo>
                    <a:lnTo>
                      <a:pt x="54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378" y="2082"/>
                <a:ext cx="40" cy="24"/>
              </a:xfrm>
              <a:custGeom>
                <a:avLst/>
                <a:gdLst>
                  <a:gd name="T0" fmla="*/ 0 w 40"/>
                  <a:gd name="T1" fmla="*/ 24 h 24"/>
                  <a:gd name="T2" fmla="*/ 13 w 40"/>
                  <a:gd name="T3" fmla="*/ 24 h 24"/>
                  <a:gd name="T4" fmla="*/ 33 w 40"/>
                  <a:gd name="T5" fmla="*/ 12 h 24"/>
                  <a:gd name="T6" fmla="*/ 40 w 40"/>
                  <a:gd name="T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24">
                    <a:moveTo>
                      <a:pt x="0" y="24"/>
                    </a:moveTo>
                    <a:lnTo>
                      <a:pt x="13" y="24"/>
                    </a:lnTo>
                    <a:lnTo>
                      <a:pt x="33" y="12"/>
                    </a:lnTo>
                    <a:lnTo>
                      <a:pt x="4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2431" y="2004"/>
                <a:ext cx="14" cy="48"/>
              </a:xfrm>
              <a:custGeom>
                <a:avLst/>
                <a:gdLst>
                  <a:gd name="T0" fmla="*/ 0 w 14"/>
                  <a:gd name="T1" fmla="*/ 48 h 48"/>
                  <a:gd name="T2" fmla="*/ 14 w 14"/>
                  <a:gd name="T3" fmla="*/ 0 h 48"/>
                  <a:gd name="T4" fmla="*/ 14 w 14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" h="48">
                    <a:moveTo>
                      <a:pt x="0" y="48"/>
                    </a:moveTo>
                    <a:lnTo>
                      <a:pt x="14" y="0"/>
                    </a:lnTo>
                    <a:lnTo>
                      <a:pt x="14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2445" y="1926"/>
                <a:ext cx="6" cy="42"/>
              </a:xfrm>
              <a:custGeom>
                <a:avLst/>
                <a:gdLst>
                  <a:gd name="T0" fmla="*/ 0 w 6"/>
                  <a:gd name="T1" fmla="*/ 42 h 42"/>
                  <a:gd name="T2" fmla="*/ 6 w 6"/>
                  <a:gd name="T3" fmla="*/ 12 h 42"/>
                  <a:gd name="T4" fmla="*/ 0 w 6"/>
                  <a:gd name="T5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" h="42">
                    <a:moveTo>
                      <a:pt x="0" y="42"/>
                    </a:moveTo>
                    <a:lnTo>
                      <a:pt x="6" y="12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2418" y="1849"/>
                <a:ext cx="20" cy="42"/>
              </a:xfrm>
              <a:custGeom>
                <a:avLst/>
                <a:gdLst>
                  <a:gd name="T0" fmla="*/ 20 w 20"/>
                  <a:gd name="T1" fmla="*/ 42 h 42"/>
                  <a:gd name="T2" fmla="*/ 20 w 20"/>
                  <a:gd name="T3" fmla="*/ 30 h 42"/>
                  <a:gd name="T4" fmla="*/ 0 w 20"/>
                  <a:gd name="T5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2">
                    <a:moveTo>
                      <a:pt x="20" y="42"/>
                    </a:moveTo>
                    <a:lnTo>
                      <a:pt x="20" y="3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2364" y="1777"/>
                <a:ext cx="34" cy="42"/>
              </a:xfrm>
              <a:custGeom>
                <a:avLst/>
                <a:gdLst>
                  <a:gd name="T0" fmla="*/ 34 w 34"/>
                  <a:gd name="T1" fmla="*/ 42 h 42"/>
                  <a:gd name="T2" fmla="*/ 27 w 34"/>
                  <a:gd name="T3" fmla="*/ 36 h 42"/>
                  <a:gd name="T4" fmla="*/ 0 w 34"/>
                  <a:gd name="T5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" h="42">
                    <a:moveTo>
                      <a:pt x="34" y="42"/>
                    </a:moveTo>
                    <a:lnTo>
                      <a:pt x="27" y="36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29"/>
              <p:cNvSpPr>
                <a:spLocks noChangeShapeType="1"/>
              </p:cNvSpPr>
              <p:nvPr/>
            </p:nvSpPr>
            <p:spPr bwMode="auto">
              <a:xfrm flipH="1" flipV="1">
                <a:off x="2311" y="1712"/>
                <a:ext cx="33" cy="4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Line 30"/>
              <p:cNvSpPr>
                <a:spLocks noChangeShapeType="1"/>
              </p:cNvSpPr>
              <p:nvPr/>
            </p:nvSpPr>
            <p:spPr bwMode="auto">
              <a:xfrm flipH="1" flipV="1">
                <a:off x="2251" y="1652"/>
                <a:ext cx="33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4" name="Line 31"/>
              <p:cNvSpPr>
                <a:spLocks noChangeShapeType="1"/>
              </p:cNvSpPr>
              <p:nvPr/>
            </p:nvSpPr>
            <p:spPr bwMode="auto">
              <a:xfrm flipH="1" flipV="1">
                <a:off x="2191" y="1586"/>
                <a:ext cx="40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5" name="Freeform 32"/>
              <p:cNvSpPr>
                <a:spLocks/>
              </p:cNvSpPr>
              <p:nvPr/>
            </p:nvSpPr>
            <p:spPr bwMode="auto">
              <a:xfrm>
                <a:off x="2111" y="1556"/>
                <a:ext cx="53" cy="12"/>
              </a:xfrm>
              <a:custGeom>
                <a:avLst/>
                <a:gdLst>
                  <a:gd name="T0" fmla="*/ 53 w 53"/>
                  <a:gd name="T1" fmla="*/ 12 h 12"/>
                  <a:gd name="T2" fmla="*/ 40 w 53"/>
                  <a:gd name="T3" fmla="*/ 6 h 12"/>
                  <a:gd name="T4" fmla="*/ 6 w 53"/>
                  <a:gd name="T5" fmla="*/ 0 h 12"/>
                  <a:gd name="T6" fmla="*/ 0 w 53"/>
                  <a:gd name="T7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3" h="12">
                    <a:moveTo>
                      <a:pt x="53" y="12"/>
                    </a:moveTo>
                    <a:lnTo>
                      <a:pt x="40" y="6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6" name="Freeform 33"/>
              <p:cNvSpPr>
                <a:spLocks/>
              </p:cNvSpPr>
              <p:nvPr/>
            </p:nvSpPr>
            <p:spPr bwMode="auto">
              <a:xfrm>
                <a:off x="2037" y="1568"/>
                <a:ext cx="40" cy="30"/>
              </a:xfrm>
              <a:custGeom>
                <a:avLst/>
                <a:gdLst>
                  <a:gd name="T0" fmla="*/ 40 w 40"/>
                  <a:gd name="T1" fmla="*/ 0 h 30"/>
                  <a:gd name="T2" fmla="*/ 7 w 40"/>
                  <a:gd name="T3" fmla="*/ 24 h 30"/>
                  <a:gd name="T4" fmla="*/ 0 w 40"/>
                  <a:gd name="T5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0">
                    <a:moveTo>
                      <a:pt x="40" y="0"/>
                    </a:moveTo>
                    <a:lnTo>
                      <a:pt x="7" y="24"/>
                    </a:lnTo>
                    <a:lnTo>
                      <a:pt x="0" y="3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7" name="Line 34"/>
              <p:cNvSpPr>
                <a:spLocks noChangeShapeType="1"/>
              </p:cNvSpPr>
              <p:nvPr/>
            </p:nvSpPr>
            <p:spPr bwMode="auto">
              <a:xfrm flipH="1">
                <a:off x="1977" y="1628"/>
                <a:ext cx="33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8" name="Freeform 35"/>
              <p:cNvSpPr>
                <a:spLocks/>
              </p:cNvSpPr>
              <p:nvPr/>
            </p:nvSpPr>
            <p:spPr bwMode="auto">
              <a:xfrm>
                <a:off x="1923" y="1688"/>
                <a:ext cx="34" cy="41"/>
              </a:xfrm>
              <a:custGeom>
                <a:avLst/>
                <a:gdLst>
                  <a:gd name="T0" fmla="*/ 34 w 34"/>
                  <a:gd name="T1" fmla="*/ 0 h 41"/>
                  <a:gd name="T2" fmla="*/ 27 w 34"/>
                  <a:gd name="T3" fmla="*/ 6 h 41"/>
                  <a:gd name="T4" fmla="*/ 0 w 34"/>
                  <a:gd name="T5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" h="41">
                    <a:moveTo>
                      <a:pt x="34" y="0"/>
                    </a:moveTo>
                    <a:lnTo>
                      <a:pt x="27" y="6"/>
                    </a:lnTo>
                    <a:lnTo>
                      <a:pt x="0" y="41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39" name="Line 36"/>
              <p:cNvSpPr>
                <a:spLocks noChangeShapeType="1"/>
              </p:cNvSpPr>
              <p:nvPr/>
            </p:nvSpPr>
            <p:spPr bwMode="auto">
              <a:xfrm flipH="1">
                <a:off x="1870" y="1759"/>
                <a:ext cx="33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0" name="Freeform 37"/>
              <p:cNvSpPr>
                <a:spLocks/>
              </p:cNvSpPr>
              <p:nvPr/>
            </p:nvSpPr>
            <p:spPr bwMode="auto">
              <a:xfrm>
                <a:off x="1837" y="1831"/>
                <a:ext cx="20" cy="42"/>
              </a:xfrm>
              <a:custGeom>
                <a:avLst/>
                <a:gdLst>
                  <a:gd name="T0" fmla="*/ 20 w 20"/>
                  <a:gd name="T1" fmla="*/ 0 h 42"/>
                  <a:gd name="T2" fmla="*/ 0 w 20"/>
                  <a:gd name="T3" fmla="*/ 30 h 42"/>
                  <a:gd name="T4" fmla="*/ 0 w 20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2">
                    <a:moveTo>
                      <a:pt x="20" y="0"/>
                    </a:moveTo>
                    <a:lnTo>
                      <a:pt x="0" y="30"/>
                    </a:lnTo>
                    <a:lnTo>
                      <a:pt x="0" y="4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1" name="Line 38"/>
              <p:cNvSpPr>
                <a:spLocks noChangeShapeType="1"/>
              </p:cNvSpPr>
              <p:nvPr/>
            </p:nvSpPr>
            <p:spPr bwMode="auto">
              <a:xfrm>
                <a:off x="1837" y="1909"/>
                <a:ext cx="0" cy="4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2" name="Line 39"/>
              <p:cNvSpPr>
                <a:spLocks noChangeShapeType="1"/>
              </p:cNvSpPr>
              <p:nvPr/>
            </p:nvSpPr>
            <p:spPr bwMode="auto">
              <a:xfrm>
                <a:off x="3300" y="1729"/>
                <a:ext cx="7" cy="4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3" name="Freeform 40"/>
              <p:cNvSpPr>
                <a:spLocks/>
              </p:cNvSpPr>
              <p:nvPr/>
            </p:nvSpPr>
            <p:spPr bwMode="auto">
              <a:xfrm>
                <a:off x="3307" y="1819"/>
                <a:ext cx="40" cy="30"/>
              </a:xfrm>
              <a:custGeom>
                <a:avLst/>
                <a:gdLst>
                  <a:gd name="T0" fmla="*/ 0 w 40"/>
                  <a:gd name="T1" fmla="*/ 0 h 30"/>
                  <a:gd name="T2" fmla="*/ 6 w 40"/>
                  <a:gd name="T3" fmla="*/ 12 h 30"/>
                  <a:gd name="T4" fmla="*/ 26 w 40"/>
                  <a:gd name="T5" fmla="*/ 24 h 30"/>
                  <a:gd name="T6" fmla="*/ 40 w 40"/>
                  <a:gd name="T7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30">
                    <a:moveTo>
                      <a:pt x="0" y="0"/>
                    </a:moveTo>
                    <a:lnTo>
                      <a:pt x="6" y="12"/>
                    </a:lnTo>
                    <a:lnTo>
                      <a:pt x="26" y="24"/>
                    </a:lnTo>
                    <a:lnTo>
                      <a:pt x="40" y="3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4" name="Freeform 41"/>
              <p:cNvSpPr>
                <a:spLocks/>
              </p:cNvSpPr>
              <p:nvPr/>
            </p:nvSpPr>
            <p:spPr bwMode="auto">
              <a:xfrm>
                <a:off x="3387" y="1855"/>
                <a:ext cx="53" cy="6"/>
              </a:xfrm>
              <a:custGeom>
                <a:avLst/>
                <a:gdLst>
                  <a:gd name="T0" fmla="*/ 0 w 53"/>
                  <a:gd name="T1" fmla="*/ 0 h 6"/>
                  <a:gd name="T2" fmla="*/ 27 w 53"/>
                  <a:gd name="T3" fmla="*/ 6 h 6"/>
                  <a:gd name="T4" fmla="*/ 53 w 53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6">
                    <a:moveTo>
                      <a:pt x="0" y="0"/>
                    </a:moveTo>
                    <a:lnTo>
                      <a:pt x="27" y="6"/>
                    </a:lnTo>
                    <a:lnTo>
                      <a:pt x="53" y="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5" name="Line 42"/>
              <p:cNvSpPr>
                <a:spLocks noChangeShapeType="1"/>
              </p:cNvSpPr>
              <p:nvPr/>
            </p:nvSpPr>
            <p:spPr bwMode="auto">
              <a:xfrm>
                <a:off x="3480" y="1861"/>
                <a:ext cx="54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6" name="Line 43"/>
              <p:cNvSpPr>
                <a:spLocks noChangeShapeType="1"/>
              </p:cNvSpPr>
              <p:nvPr/>
            </p:nvSpPr>
            <p:spPr bwMode="auto">
              <a:xfrm>
                <a:off x="3574" y="1861"/>
                <a:ext cx="60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7" name="Freeform 44"/>
              <p:cNvSpPr>
                <a:spLocks/>
              </p:cNvSpPr>
              <p:nvPr/>
            </p:nvSpPr>
            <p:spPr bwMode="auto">
              <a:xfrm>
                <a:off x="3674" y="1855"/>
                <a:ext cx="54" cy="6"/>
              </a:xfrm>
              <a:custGeom>
                <a:avLst/>
                <a:gdLst>
                  <a:gd name="T0" fmla="*/ 0 w 54"/>
                  <a:gd name="T1" fmla="*/ 6 h 6"/>
                  <a:gd name="T2" fmla="*/ 40 w 54"/>
                  <a:gd name="T3" fmla="*/ 6 h 6"/>
                  <a:gd name="T4" fmla="*/ 54 w 54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6">
                    <a:moveTo>
                      <a:pt x="0" y="6"/>
                    </a:moveTo>
                    <a:lnTo>
                      <a:pt x="40" y="6"/>
                    </a:lnTo>
                    <a:lnTo>
                      <a:pt x="54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8" name="Freeform 45"/>
              <p:cNvSpPr>
                <a:spLocks/>
              </p:cNvSpPr>
              <p:nvPr/>
            </p:nvSpPr>
            <p:spPr bwMode="auto">
              <a:xfrm>
                <a:off x="3768" y="1831"/>
                <a:ext cx="46" cy="18"/>
              </a:xfrm>
              <a:custGeom>
                <a:avLst/>
                <a:gdLst>
                  <a:gd name="T0" fmla="*/ 0 w 46"/>
                  <a:gd name="T1" fmla="*/ 18 h 18"/>
                  <a:gd name="T2" fmla="*/ 26 w 46"/>
                  <a:gd name="T3" fmla="*/ 18 h 18"/>
                  <a:gd name="T4" fmla="*/ 46 w 46"/>
                  <a:gd name="T5" fmla="*/ 0 h 18"/>
                  <a:gd name="T6" fmla="*/ 46 w 46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" h="18">
                    <a:moveTo>
                      <a:pt x="0" y="18"/>
                    </a:moveTo>
                    <a:lnTo>
                      <a:pt x="26" y="18"/>
                    </a:lnTo>
                    <a:lnTo>
                      <a:pt x="46" y="0"/>
                    </a:lnTo>
                    <a:lnTo>
                      <a:pt x="46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49" name="Line 46"/>
              <p:cNvSpPr>
                <a:spLocks noChangeShapeType="1"/>
              </p:cNvSpPr>
              <p:nvPr/>
            </p:nvSpPr>
            <p:spPr bwMode="auto">
              <a:xfrm flipV="1">
                <a:off x="3828" y="1747"/>
                <a:ext cx="13" cy="4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0" name="Freeform 47"/>
              <p:cNvSpPr>
                <a:spLocks/>
              </p:cNvSpPr>
              <p:nvPr/>
            </p:nvSpPr>
            <p:spPr bwMode="auto">
              <a:xfrm>
                <a:off x="3841" y="1664"/>
                <a:ext cx="7" cy="48"/>
              </a:xfrm>
              <a:custGeom>
                <a:avLst/>
                <a:gdLst>
                  <a:gd name="T0" fmla="*/ 0 w 7"/>
                  <a:gd name="T1" fmla="*/ 48 h 48"/>
                  <a:gd name="T2" fmla="*/ 7 w 7"/>
                  <a:gd name="T3" fmla="*/ 12 h 48"/>
                  <a:gd name="T4" fmla="*/ 0 w 7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" h="48">
                    <a:moveTo>
                      <a:pt x="0" y="48"/>
                    </a:moveTo>
                    <a:lnTo>
                      <a:pt x="7" y="12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1" name="Freeform 48"/>
              <p:cNvSpPr>
                <a:spLocks/>
              </p:cNvSpPr>
              <p:nvPr/>
            </p:nvSpPr>
            <p:spPr bwMode="auto">
              <a:xfrm>
                <a:off x="3808" y="1586"/>
                <a:ext cx="27" cy="42"/>
              </a:xfrm>
              <a:custGeom>
                <a:avLst/>
                <a:gdLst>
                  <a:gd name="T0" fmla="*/ 27 w 27"/>
                  <a:gd name="T1" fmla="*/ 42 h 42"/>
                  <a:gd name="T2" fmla="*/ 27 w 27"/>
                  <a:gd name="T3" fmla="*/ 36 h 42"/>
                  <a:gd name="T4" fmla="*/ 0 w 27"/>
                  <a:gd name="T5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" h="42">
                    <a:moveTo>
                      <a:pt x="27" y="42"/>
                    </a:moveTo>
                    <a:lnTo>
                      <a:pt x="27" y="36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28" name="Line 49"/>
              <p:cNvSpPr>
                <a:spLocks noChangeShapeType="1"/>
              </p:cNvSpPr>
              <p:nvPr/>
            </p:nvSpPr>
            <p:spPr bwMode="auto">
              <a:xfrm flipH="1" flipV="1">
                <a:off x="3761" y="1509"/>
                <a:ext cx="27" cy="4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2" name="Line 50"/>
              <p:cNvSpPr>
                <a:spLocks noChangeShapeType="1"/>
              </p:cNvSpPr>
              <p:nvPr/>
            </p:nvSpPr>
            <p:spPr bwMode="auto">
              <a:xfrm flipH="1" flipV="1">
                <a:off x="3708" y="1437"/>
                <a:ext cx="26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3" name="Line 51"/>
              <p:cNvSpPr>
                <a:spLocks noChangeShapeType="1"/>
              </p:cNvSpPr>
              <p:nvPr/>
            </p:nvSpPr>
            <p:spPr bwMode="auto">
              <a:xfrm flipH="1" flipV="1">
                <a:off x="3647" y="1371"/>
                <a:ext cx="34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4" name="Freeform 52"/>
              <p:cNvSpPr>
                <a:spLocks/>
              </p:cNvSpPr>
              <p:nvPr/>
            </p:nvSpPr>
            <p:spPr bwMode="auto">
              <a:xfrm>
                <a:off x="3587" y="1306"/>
                <a:ext cx="40" cy="35"/>
              </a:xfrm>
              <a:custGeom>
                <a:avLst/>
                <a:gdLst>
                  <a:gd name="T0" fmla="*/ 40 w 40"/>
                  <a:gd name="T1" fmla="*/ 35 h 35"/>
                  <a:gd name="T2" fmla="*/ 27 w 40"/>
                  <a:gd name="T3" fmla="*/ 23 h 35"/>
                  <a:gd name="T4" fmla="*/ 0 w 40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5">
                    <a:moveTo>
                      <a:pt x="40" y="35"/>
                    </a:moveTo>
                    <a:lnTo>
                      <a:pt x="27" y="23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5" name="Freeform 53"/>
              <p:cNvSpPr>
                <a:spLocks/>
              </p:cNvSpPr>
              <p:nvPr/>
            </p:nvSpPr>
            <p:spPr bwMode="auto">
              <a:xfrm>
                <a:off x="3500" y="1300"/>
                <a:ext cx="47" cy="17"/>
              </a:xfrm>
              <a:custGeom>
                <a:avLst/>
                <a:gdLst>
                  <a:gd name="T0" fmla="*/ 47 w 47"/>
                  <a:gd name="T1" fmla="*/ 0 h 17"/>
                  <a:gd name="T2" fmla="*/ 14 w 47"/>
                  <a:gd name="T3" fmla="*/ 6 h 17"/>
                  <a:gd name="T4" fmla="*/ 0 w 47"/>
                  <a:gd name="T5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17">
                    <a:moveTo>
                      <a:pt x="47" y="0"/>
                    </a:moveTo>
                    <a:lnTo>
                      <a:pt x="14" y="6"/>
                    </a:lnTo>
                    <a:lnTo>
                      <a:pt x="0" y="17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6" name="Line 54"/>
              <p:cNvSpPr>
                <a:spLocks noChangeShapeType="1"/>
              </p:cNvSpPr>
              <p:nvPr/>
            </p:nvSpPr>
            <p:spPr bwMode="auto">
              <a:xfrm flipH="1">
                <a:off x="3440" y="1347"/>
                <a:ext cx="34" cy="3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7" name="Freeform 55"/>
              <p:cNvSpPr>
                <a:spLocks/>
              </p:cNvSpPr>
              <p:nvPr/>
            </p:nvSpPr>
            <p:spPr bwMode="auto">
              <a:xfrm>
                <a:off x="3387" y="1413"/>
                <a:ext cx="27" cy="42"/>
              </a:xfrm>
              <a:custGeom>
                <a:avLst/>
                <a:gdLst>
                  <a:gd name="T0" fmla="*/ 27 w 27"/>
                  <a:gd name="T1" fmla="*/ 0 h 42"/>
                  <a:gd name="T2" fmla="*/ 13 w 27"/>
                  <a:gd name="T3" fmla="*/ 24 h 42"/>
                  <a:gd name="T4" fmla="*/ 0 w 27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" h="42">
                    <a:moveTo>
                      <a:pt x="27" y="0"/>
                    </a:moveTo>
                    <a:lnTo>
                      <a:pt x="13" y="24"/>
                    </a:lnTo>
                    <a:lnTo>
                      <a:pt x="0" y="4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8" name="Line 56"/>
              <p:cNvSpPr>
                <a:spLocks noChangeShapeType="1"/>
              </p:cNvSpPr>
              <p:nvPr/>
            </p:nvSpPr>
            <p:spPr bwMode="auto">
              <a:xfrm flipH="1">
                <a:off x="3333" y="1491"/>
                <a:ext cx="34" cy="4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59" name="Freeform 57"/>
              <p:cNvSpPr>
                <a:spLocks/>
              </p:cNvSpPr>
              <p:nvPr/>
            </p:nvSpPr>
            <p:spPr bwMode="auto">
              <a:xfrm>
                <a:off x="3300" y="1562"/>
                <a:ext cx="20" cy="48"/>
              </a:xfrm>
              <a:custGeom>
                <a:avLst/>
                <a:gdLst>
                  <a:gd name="T0" fmla="*/ 20 w 20"/>
                  <a:gd name="T1" fmla="*/ 0 h 48"/>
                  <a:gd name="T2" fmla="*/ 0 w 20"/>
                  <a:gd name="T3" fmla="*/ 42 h 48"/>
                  <a:gd name="T4" fmla="*/ 0 w 20"/>
                  <a:gd name="T5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8">
                    <a:moveTo>
                      <a:pt x="20" y="0"/>
                    </a:moveTo>
                    <a:lnTo>
                      <a:pt x="0" y="42"/>
                    </a:lnTo>
                    <a:lnTo>
                      <a:pt x="0" y="4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0" name="Line 58"/>
              <p:cNvSpPr>
                <a:spLocks noChangeShapeType="1"/>
              </p:cNvSpPr>
              <p:nvPr/>
            </p:nvSpPr>
            <p:spPr bwMode="auto">
              <a:xfrm>
                <a:off x="3300" y="1646"/>
                <a:ext cx="0" cy="4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1" name="Freeform 59"/>
              <p:cNvSpPr>
                <a:spLocks/>
              </p:cNvSpPr>
              <p:nvPr/>
            </p:nvSpPr>
            <p:spPr bwMode="auto">
              <a:xfrm>
                <a:off x="2445" y="1819"/>
                <a:ext cx="541" cy="561"/>
              </a:xfrm>
              <a:custGeom>
                <a:avLst/>
                <a:gdLst>
                  <a:gd name="T0" fmla="*/ 0 w 541"/>
                  <a:gd name="T1" fmla="*/ 430 h 561"/>
                  <a:gd name="T2" fmla="*/ 6 w 541"/>
                  <a:gd name="T3" fmla="*/ 507 h 561"/>
                  <a:gd name="T4" fmla="*/ 13 w 541"/>
                  <a:gd name="T5" fmla="*/ 531 h 561"/>
                  <a:gd name="T6" fmla="*/ 33 w 541"/>
                  <a:gd name="T7" fmla="*/ 543 h 561"/>
                  <a:gd name="T8" fmla="*/ 107 w 541"/>
                  <a:gd name="T9" fmla="*/ 561 h 561"/>
                  <a:gd name="T10" fmla="*/ 260 w 541"/>
                  <a:gd name="T11" fmla="*/ 561 h 561"/>
                  <a:gd name="T12" fmla="*/ 414 w 541"/>
                  <a:gd name="T13" fmla="*/ 561 h 561"/>
                  <a:gd name="T14" fmla="*/ 487 w 541"/>
                  <a:gd name="T15" fmla="*/ 549 h 561"/>
                  <a:gd name="T16" fmla="*/ 508 w 541"/>
                  <a:gd name="T17" fmla="*/ 537 h 561"/>
                  <a:gd name="T18" fmla="*/ 521 w 541"/>
                  <a:gd name="T19" fmla="*/ 513 h 561"/>
                  <a:gd name="T20" fmla="*/ 534 w 541"/>
                  <a:gd name="T21" fmla="*/ 448 h 561"/>
                  <a:gd name="T22" fmla="*/ 541 w 541"/>
                  <a:gd name="T23" fmla="*/ 376 h 561"/>
                  <a:gd name="T24" fmla="*/ 534 w 541"/>
                  <a:gd name="T25" fmla="*/ 322 h 561"/>
                  <a:gd name="T26" fmla="*/ 407 w 541"/>
                  <a:gd name="T27" fmla="*/ 137 h 561"/>
                  <a:gd name="T28" fmla="*/ 314 w 541"/>
                  <a:gd name="T29" fmla="*/ 30 h 561"/>
                  <a:gd name="T30" fmla="*/ 280 w 541"/>
                  <a:gd name="T31" fmla="*/ 6 h 561"/>
                  <a:gd name="T32" fmla="*/ 247 w 541"/>
                  <a:gd name="T33" fmla="*/ 0 h 561"/>
                  <a:gd name="T34" fmla="*/ 213 w 541"/>
                  <a:gd name="T35" fmla="*/ 6 h 561"/>
                  <a:gd name="T36" fmla="*/ 180 w 541"/>
                  <a:gd name="T37" fmla="*/ 36 h 561"/>
                  <a:gd name="T38" fmla="*/ 100 w 541"/>
                  <a:gd name="T39" fmla="*/ 137 h 561"/>
                  <a:gd name="T40" fmla="*/ 26 w 541"/>
                  <a:gd name="T41" fmla="*/ 239 h 561"/>
                  <a:gd name="T42" fmla="*/ 0 w 541"/>
                  <a:gd name="T43" fmla="*/ 304 h 561"/>
                  <a:gd name="T44" fmla="*/ 0 w 541"/>
                  <a:gd name="T45" fmla="*/ 430 h 561"/>
                  <a:gd name="T46" fmla="*/ 0 w 541"/>
                  <a:gd name="T47" fmla="*/ 430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41" h="561">
                    <a:moveTo>
                      <a:pt x="0" y="430"/>
                    </a:moveTo>
                    <a:lnTo>
                      <a:pt x="6" y="507"/>
                    </a:lnTo>
                    <a:lnTo>
                      <a:pt x="13" y="531"/>
                    </a:lnTo>
                    <a:lnTo>
                      <a:pt x="33" y="543"/>
                    </a:lnTo>
                    <a:lnTo>
                      <a:pt x="107" y="561"/>
                    </a:lnTo>
                    <a:lnTo>
                      <a:pt x="260" y="561"/>
                    </a:lnTo>
                    <a:lnTo>
                      <a:pt x="414" y="561"/>
                    </a:lnTo>
                    <a:lnTo>
                      <a:pt x="487" y="549"/>
                    </a:lnTo>
                    <a:lnTo>
                      <a:pt x="508" y="537"/>
                    </a:lnTo>
                    <a:lnTo>
                      <a:pt x="521" y="513"/>
                    </a:lnTo>
                    <a:lnTo>
                      <a:pt x="534" y="448"/>
                    </a:lnTo>
                    <a:lnTo>
                      <a:pt x="541" y="376"/>
                    </a:lnTo>
                    <a:lnTo>
                      <a:pt x="534" y="322"/>
                    </a:lnTo>
                    <a:lnTo>
                      <a:pt x="407" y="137"/>
                    </a:lnTo>
                    <a:lnTo>
                      <a:pt x="314" y="30"/>
                    </a:lnTo>
                    <a:lnTo>
                      <a:pt x="280" y="6"/>
                    </a:lnTo>
                    <a:lnTo>
                      <a:pt x="247" y="0"/>
                    </a:lnTo>
                    <a:lnTo>
                      <a:pt x="213" y="6"/>
                    </a:lnTo>
                    <a:lnTo>
                      <a:pt x="180" y="36"/>
                    </a:lnTo>
                    <a:lnTo>
                      <a:pt x="100" y="137"/>
                    </a:lnTo>
                    <a:lnTo>
                      <a:pt x="26" y="239"/>
                    </a:lnTo>
                    <a:lnTo>
                      <a:pt x="0" y="304"/>
                    </a:lnTo>
                    <a:lnTo>
                      <a:pt x="0" y="430"/>
                    </a:lnTo>
                    <a:lnTo>
                      <a:pt x="0" y="430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2" name="Line 60"/>
              <p:cNvSpPr>
                <a:spLocks noChangeShapeType="1"/>
              </p:cNvSpPr>
              <p:nvPr/>
            </p:nvSpPr>
            <p:spPr bwMode="auto">
              <a:xfrm>
                <a:off x="2445" y="2249"/>
                <a:ext cx="0" cy="4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3" name="Freeform 61"/>
              <p:cNvSpPr>
                <a:spLocks/>
              </p:cNvSpPr>
              <p:nvPr/>
            </p:nvSpPr>
            <p:spPr bwMode="auto">
              <a:xfrm>
                <a:off x="2451" y="2338"/>
                <a:ext cx="40" cy="30"/>
              </a:xfrm>
              <a:custGeom>
                <a:avLst/>
                <a:gdLst>
                  <a:gd name="T0" fmla="*/ 0 w 40"/>
                  <a:gd name="T1" fmla="*/ 0 h 30"/>
                  <a:gd name="T2" fmla="*/ 7 w 40"/>
                  <a:gd name="T3" fmla="*/ 12 h 30"/>
                  <a:gd name="T4" fmla="*/ 27 w 40"/>
                  <a:gd name="T5" fmla="*/ 24 h 30"/>
                  <a:gd name="T6" fmla="*/ 40 w 40"/>
                  <a:gd name="T7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0" h="30">
                    <a:moveTo>
                      <a:pt x="0" y="0"/>
                    </a:moveTo>
                    <a:lnTo>
                      <a:pt x="7" y="12"/>
                    </a:lnTo>
                    <a:lnTo>
                      <a:pt x="27" y="24"/>
                    </a:lnTo>
                    <a:lnTo>
                      <a:pt x="40" y="3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4" name="Freeform 62"/>
              <p:cNvSpPr>
                <a:spLocks/>
              </p:cNvSpPr>
              <p:nvPr/>
            </p:nvSpPr>
            <p:spPr bwMode="auto">
              <a:xfrm>
                <a:off x="2532" y="2374"/>
                <a:ext cx="53" cy="6"/>
              </a:xfrm>
              <a:custGeom>
                <a:avLst/>
                <a:gdLst>
                  <a:gd name="T0" fmla="*/ 0 w 53"/>
                  <a:gd name="T1" fmla="*/ 0 h 6"/>
                  <a:gd name="T2" fmla="*/ 20 w 53"/>
                  <a:gd name="T3" fmla="*/ 6 h 6"/>
                  <a:gd name="T4" fmla="*/ 53 w 53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6">
                    <a:moveTo>
                      <a:pt x="0" y="0"/>
                    </a:moveTo>
                    <a:lnTo>
                      <a:pt x="20" y="6"/>
                    </a:lnTo>
                    <a:lnTo>
                      <a:pt x="53" y="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5" name="Line 63"/>
              <p:cNvSpPr>
                <a:spLocks noChangeShapeType="1"/>
              </p:cNvSpPr>
              <p:nvPr/>
            </p:nvSpPr>
            <p:spPr bwMode="auto">
              <a:xfrm>
                <a:off x="2625" y="2380"/>
                <a:ext cx="54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6" name="Line 64"/>
              <p:cNvSpPr>
                <a:spLocks noChangeShapeType="1"/>
              </p:cNvSpPr>
              <p:nvPr/>
            </p:nvSpPr>
            <p:spPr bwMode="auto">
              <a:xfrm>
                <a:off x="2719" y="2380"/>
                <a:ext cx="5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7" name="Freeform 65"/>
              <p:cNvSpPr>
                <a:spLocks/>
              </p:cNvSpPr>
              <p:nvPr/>
            </p:nvSpPr>
            <p:spPr bwMode="auto">
              <a:xfrm>
                <a:off x="2819" y="2374"/>
                <a:ext cx="53" cy="6"/>
              </a:xfrm>
              <a:custGeom>
                <a:avLst/>
                <a:gdLst>
                  <a:gd name="T0" fmla="*/ 0 w 53"/>
                  <a:gd name="T1" fmla="*/ 6 h 6"/>
                  <a:gd name="T2" fmla="*/ 40 w 53"/>
                  <a:gd name="T3" fmla="*/ 6 h 6"/>
                  <a:gd name="T4" fmla="*/ 53 w 53"/>
                  <a:gd name="T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3" h="6">
                    <a:moveTo>
                      <a:pt x="0" y="6"/>
                    </a:moveTo>
                    <a:lnTo>
                      <a:pt x="40" y="6"/>
                    </a:lnTo>
                    <a:lnTo>
                      <a:pt x="5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8" name="Freeform 66"/>
              <p:cNvSpPr>
                <a:spLocks/>
              </p:cNvSpPr>
              <p:nvPr/>
            </p:nvSpPr>
            <p:spPr bwMode="auto">
              <a:xfrm>
                <a:off x="2912" y="2350"/>
                <a:ext cx="47" cy="18"/>
              </a:xfrm>
              <a:custGeom>
                <a:avLst/>
                <a:gdLst>
                  <a:gd name="T0" fmla="*/ 0 w 47"/>
                  <a:gd name="T1" fmla="*/ 18 h 18"/>
                  <a:gd name="T2" fmla="*/ 20 w 47"/>
                  <a:gd name="T3" fmla="*/ 18 h 18"/>
                  <a:gd name="T4" fmla="*/ 41 w 47"/>
                  <a:gd name="T5" fmla="*/ 6 h 18"/>
                  <a:gd name="T6" fmla="*/ 47 w 47"/>
                  <a:gd name="T7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18">
                    <a:moveTo>
                      <a:pt x="0" y="18"/>
                    </a:moveTo>
                    <a:lnTo>
                      <a:pt x="20" y="18"/>
                    </a:lnTo>
                    <a:lnTo>
                      <a:pt x="41" y="6"/>
                    </a:lnTo>
                    <a:lnTo>
                      <a:pt x="47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69" name="Line 67"/>
              <p:cNvSpPr>
                <a:spLocks noChangeShapeType="1"/>
              </p:cNvSpPr>
              <p:nvPr/>
            </p:nvSpPr>
            <p:spPr bwMode="auto">
              <a:xfrm flipV="1">
                <a:off x="2973" y="2267"/>
                <a:ext cx="6" cy="4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0" name="Freeform 68"/>
              <p:cNvSpPr>
                <a:spLocks/>
              </p:cNvSpPr>
              <p:nvPr/>
            </p:nvSpPr>
            <p:spPr bwMode="auto">
              <a:xfrm>
                <a:off x="2986" y="2183"/>
                <a:ext cx="0" cy="48"/>
              </a:xfrm>
              <a:custGeom>
                <a:avLst/>
                <a:gdLst>
                  <a:gd name="T0" fmla="*/ 48 h 48"/>
                  <a:gd name="T1" fmla="*/ 12 h 48"/>
                  <a:gd name="T2" fmla="*/ 0 h 48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48">
                    <a:moveTo>
                      <a:pt x="0" y="48"/>
                    </a:moveTo>
                    <a:lnTo>
                      <a:pt x="0" y="12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1" name="Freeform 69"/>
              <p:cNvSpPr>
                <a:spLocks/>
              </p:cNvSpPr>
              <p:nvPr/>
            </p:nvSpPr>
            <p:spPr bwMode="auto">
              <a:xfrm>
                <a:off x="2953" y="2106"/>
                <a:ext cx="26" cy="41"/>
              </a:xfrm>
              <a:custGeom>
                <a:avLst/>
                <a:gdLst>
                  <a:gd name="T0" fmla="*/ 26 w 26"/>
                  <a:gd name="T1" fmla="*/ 41 h 41"/>
                  <a:gd name="T2" fmla="*/ 26 w 26"/>
                  <a:gd name="T3" fmla="*/ 35 h 41"/>
                  <a:gd name="T4" fmla="*/ 0 w 26"/>
                  <a:gd name="T5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41">
                    <a:moveTo>
                      <a:pt x="26" y="41"/>
                    </a:moveTo>
                    <a:lnTo>
                      <a:pt x="26" y="35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2" name="Line 70"/>
              <p:cNvSpPr>
                <a:spLocks noChangeShapeType="1"/>
              </p:cNvSpPr>
              <p:nvPr/>
            </p:nvSpPr>
            <p:spPr bwMode="auto">
              <a:xfrm flipH="1" flipV="1">
                <a:off x="2899" y="2028"/>
                <a:ext cx="33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3" name="Line 71"/>
              <p:cNvSpPr>
                <a:spLocks noChangeShapeType="1"/>
              </p:cNvSpPr>
              <p:nvPr/>
            </p:nvSpPr>
            <p:spPr bwMode="auto">
              <a:xfrm flipH="1" flipV="1">
                <a:off x="2852" y="1956"/>
                <a:ext cx="27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4" name="Line 72"/>
              <p:cNvSpPr>
                <a:spLocks noChangeShapeType="1"/>
              </p:cNvSpPr>
              <p:nvPr/>
            </p:nvSpPr>
            <p:spPr bwMode="auto">
              <a:xfrm flipH="1" flipV="1">
                <a:off x="2792" y="1891"/>
                <a:ext cx="34" cy="3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5" name="Freeform 73"/>
              <p:cNvSpPr>
                <a:spLocks/>
              </p:cNvSpPr>
              <p:nvPr/>
            </p:nvSpPr>
            <p:spPr bwMode="auto">
              <a:xfrm>
                <a:off x="2732" y="1825"/>
                <a:ext cx="40" cy="36"/>
              </a:xfrm>
              <a:custGeom>
                <a:avLst/>
                <a:gdLst>
                  <a:gd name="T0" fmla="*/ 40 w 40"/>
                  <a:gd name="T1" fmla="*/ 36 h 36"/>
                  <a:gd name="T2" fmla="*/ 27 w 40"/>
                  <a:gd name="T3" fmla="*/ 24 h 36"/>
                  <a:gd name="T4" fmla="*/ 0 w 40"/>
                  <a:gd name="T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6">
                    <a:moveTo>
                      <a:pt x="40" y="36"/>
                    </a:moveTo>
                    <a:lnTo>
                      <a:pt x="27" y="24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6" name="Freeform 74"/>
              <p:cNvSpPr>
                <a:spLocks/>
              </p:cNvSpPr>
              <p:nvPr/>
            </p:nvSpPr>
            <p:spPr bwMode="auto">
              <a:xfrm>
                <a:off x="2645" y="1819"/>
                <a:ext cx="47" cy="18"/>
              </a:xfrm>
              <a:custGeom>
                <a:avLst/>
                <a:gdLst>
                  <a:gd name="T0" fmla="*/ 47 w 47"/>
                  <a:gd name="T1" fmla="*/ 0 h 18"/>
                  <a:gd name="T2" fmla="*/ 13 w 47"/>
                  <a:gd name="T3" fmla="*/ 6 h 18"/>
                  <a:gd name="T4" fmla="*/ 0 w 47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18">
                    <a:moveTo>
                      <a:pt x="47" y="0"/>
                    </a:moveTo>
                    <a:lnTo>
                      <a:pt x="13" y="6"/>
                    </a:lnTo>
                    <a:lnTo>
                      <a:pt x="0" y="1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7" name="Line 75"/>
              <p:cNvSpPr>
                <a:spLocks noChangeShapeType="1"/>
              </p:cNvSpPr>
              <p:nvPr/>
            </p:nvSpPr>
            <p:spPr bwMode="auto">
              <a:xfrm flipH="1">
                <a:off x="2585" y="1867"/>
                <a:ext cx="33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8" name="Freeform 76"/>
              <p:cNvSpPr>
                <a:spLocks/>
              </p:cNvSpPr>
              <p:nvPr/>
            </p:nvSpPr>
            <p:spPr bwMode="auto">
              <a:xfrm>
                <a:off x="2532" y="1938"/>
                <a:ext cx="26" cy="36"/>
              </a:xfrm>
              <a:custGeom>
                <a:avLst/>
                <a:gdLst>
                  <a:gd name="T0" fmla="*/ 26 w 26"/>
                  <a:gd name="T1" fmla="*/ 0 h 36"/>
                  <a:gd name="T2" fmla="*/ 13 w 26"/>
                  <a:gd name="T3" fmla="*/ 18 h 36"/>
                  <a:gd name="T4" fmla="*/ 0 w 26"/>
                  <a:gd name="T5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36">
                    <a:moveTo>
                      <a:pt x="26" y="0"/>
                    </a:moveTo>
                    <a:lnTo>
                      <a:pt x="13" y="18"/>
                    </a:lnTo>
                    <a:lnTo>
                      <a:pt x="0" y="3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79" name="Line 77"/>
              <p:cNvSpPr>
                <a:spLocks noChangeShapeType="1"/>
              </p:cNvSpPr>
              <p:nvPr/>
            </p:nvSpPr>
            <p:spPr bwMode="auto">
              <a:xfrm flipH="1">
                <a:off x="2478" y="2010"/>
                <a:ext cx="27" cy="4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0" name="Freeform 78"/>
              <p:cNvSpPr>
                <a:spLocks/>
              </p:cNvSpPr>
              <p:nvPr/>
            </p:nvSpPr>
            <p:spPr bwMode="auto">
              <a:xfrm>
                <a:off x="2445" y="2082"/>
                <a:ext cx="20" cy="47"/>
              </a:xfrm>
              <a:custGeom>
                <a:avLst/>
                <a:gdLst>
                  <a:gd name="T0" fmla="*/ 20 w 20"/>
                  <a:gd name="T1" fmla="*/ 0 h 47"/>
                  <a:gd name="T2" fmla="*/ 0 w 20"/>
                  <a:gd name="T3" fmla="*/ 41 h 47"/>
                  <a:gd name="T4" fmla="*/ 0 w 20"/>
                  <a:gd name="T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47">
                    <a:moveTo>
                      <a:pt x="20" y="0"/>
                    </a:moveTo>
                    <a:lnTo>
                      <a:pt x="0" y="41"/>
                    </a:lnTo>
                    <a:lnTo>
                      <a:pt x="0" y="47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1" name="Line 79"/>
              <p:cNvSpPr>
                <a:spLocks noChangeShapeType="1"/>
              </p:cNvSpPr>
              <p:nvPr/>
            </p:nvSpPr>
            <p:spPr bwMode="auto">
              <a:xfrm>
                <a:off x="2445" y="2165"/>
                <a:ext cx="0" cy="4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2" name="Freeform 80"/>
              <p:cNvSpPr>
                <a:spLocks/>
              </p:cNvSpPr>
              <p:nvPr/>
            </p:nvSpPr>
            <p:spPr bwMode="auto">
              <a:xfrm>
                <a:off x="3267" y="1198"/>
                <a:ext cx="13" cy="12"/>
              </a:xfrm>
              <a:custGeom>
                <a:avLst/>
                <a:gdLst>
                  <a:gd name="T0" fmla="*/ 13 w 13"/>
                  <a:gd name="T1" fmla="*/ 0 h 12"/>
                  <a:gd name="T2" fmla="*/ 6 w 13"/>
                  <a:gd name="T3" fmla="*/ 0 h 12"/>
                  <a:gd name="T4" fmla="*/ 0 w 13"/>
                  <a:gd name="T5" fmla="*/ 12 h 12"/>
                  <a:gd name="T6" fmla="*/ 6 w 13"/>
                  <a:gd name="T7" fmla="*/ 12 h 12"/>
                  <a:gd name="T8" fmla="*/ 13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0"/>
                    </a:moveTo>
                    <a:lnTo>
                      <a:pt x="6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3" name="Freeform 81"/>
              <p:cNvSpPr>
                <a:spLocks/>
              </p:cNvSpPr>
              <p:nvPr/>
            </p:nvSpPr>
            <p:spPr bwMode="auto">
              <a:xfrm>
                <a:off x="3534" y="1359"/>
                <a:ext cx="13" cy="18"/>
              </a:xfrm>
              <a:custGeom>
                <a:avLst/>
                <a:gdLst>
                  <a:gd name="T0" fmla="*/ 7 w 13"/>
                  <a:gd name="T1" fmla="*/ 0 h 18"/>
                  <a:gd name="T2" fmla="*/ 13 w 13"/>
                  <a:gd name="T3" fmla="*/ 6 h 18"/>
                  <a:gd name="T4" fmla="*/ 7 w 13"/>
                  <a:gd name="T5" fmla="*/ 18 h 18"/>
                  <a:gd name="T6" fmla="*/ 0 w 13"/>
                  <a:gd name="T7" fmla="*/ 12 h 18"/>
                  <a:gd name="T8" fmla="*/ 7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7" y="0"/>
                    </a:moveTo>
                    <a:lnTo>
                      <a:pt x="13" y="6"/>
                    </a:lnTo>
                    <a:lnTo>
                      <a:pt x="7" y="18"/>
                    </a:lnTo>
                    <a:lnTo>
                      <a:pt x="0" y="1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4" name="Freeform 82"/>
              <p:cNvSpPr>
                <a:spLocks/>
              </p:cNvSpPr>
              <p:nvPr/>
            </p:nvSpPr>
            <p:spPr bwMode="auto">
              <a:xfrm>
                <a:off x="3273" y="1198"/>
                <a:ext cx="268" cy="173"/>
              </a:xfrm>
              <a:custGeom>
                <a:avLst/>
                <a:gdLst>
                  <a:gd name="T0" fmla="*/ 7 w 268"/>
                  <a:gd name="T1" fmla="*/ 0 h 173"/>
                  <a:gd name="T2" fmla="*/ 0 w 268"/>
                  <a:gd name="T3" fmla="*/ 12 h 173"/>
                  <a:gd name="T4" fmla="*/ 261 w 268"/>
                  <a:gd name="T5" fmla="*/ 173 h 173"/>
                  <a:gd name="T6" fmla="*/ 268 w 268"/>
                  <a:gd name="T7" fmla="*/ 161 h 173"/>
                  <a:gd name="T8" fmla="*/ 7 w 268"/>
                  <a:gd name="T9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173">
                    <a:moveTo>
                      <a:pt x="7" y="0"/>
                    </a:moveTo>
                    <a:lnTo>
                      <a:pt x="0" y="12"/>
                    </a:lnTo>
                    <a:lnTo>
                      <a:pt x="261" y="173"/>
                    </a:lnTo>
                    <a:lnTo>
                      <a:pt x="268" y="16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5" name="Freeform 83"/>
              <p:cNvSpPr>
                <a:spLocks/>
              </p:cNvSpPr>
              <p:nvPr/>
            </p:nvSpPr>
            <p:spPr bwMode="auto">
              <a:xfrm>
                <a:off x="3414" y="1729"/>
                <a:ext cx="13" cy="12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6 h 12"/>
                  <a:gd name="T4" fmla="*/ 13 w 13"/>
                  <a:gd name="T5" fmla="*/ 12 h 12"/>
                  <a:gd name="T6" fmla="*/ 13 w 13"/>
                  <a:gd name="T7" fmla="*/ 6 h 12"/>
                  <a:gd name="T8" fmla="*/ 0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0" y="0"/>
                    </a:moveTo>
                    <a:lnTo>
                      <a:pt x="0" y="6"/>
                    </a:lnTo>
                    <a:lnTo>
                      <a:pt x="13" y="12"/>
                    </a:lnTo>
                    <a:lnTo>
                      <a:pt x="1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6" name="Freeform 84"/>
              <p:cNvSpPr>
                <a:spLocks/>
              </p:cNvSpPr>
              <p:nvPr/>
            </p:nvSpPr>
            <p:spPr bwMode="auto">
              <a:xfrm>
                <a:off x="3561" y="1491"/>
                <a:ext cx="20" cy="12"/>
              </a:xfrm>
              <a:custGeom>
                <a:avLst/>
                <a:gdLst>
                  <a:gd name="T0" fmla="*/ 0 w 20"/>
                  <a:gd name="T1" fmla="*/ 6 h 12"/>
                  <a:gd name="T2" fmla="*/ 6 w 20"/>
                  <a:gd name="T3" fmla="*/ 0 h 12"/>
                  <a:gd name="T4" fmla="*/ 20 w 20"/>
                  <a:gd name="T5" fmla="*/ 6 h 12"/>
                  <a:gd name="T6" fmla="*/ 13 w 20"/>
                  <a:gd name="T7" fmla="*/ 12 h 12"/>
                  <a:gd name="T8" fmla="*/ 0 w 20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6"/>
                    </a:moveTo>
                    <a:lnTo>
                      <a:pt x="6" y="0"/>
                    </a:lnTo>
                    <a:lnTo>
                      <a:pt x="20" y="6"/>
                    </a:lnTo>
                    <a:lnTo>
                      <a:pt x="13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7" name="Freeform 85"/>
              <p:cNvSpPr>
                <a:spLocks/>
              </p:cNvSpPr>
              <p:nvPr/>
            </p:nvSpPr>
            <p:spPr bwMode="auto">
              <a:xfrm>
                <a:off x="3414" y="1497"/>
                <a:ext cx="160" cy="238"/>
              </a:xfrm>
              <a:custGeom>
                <a:avLst/>
                <a:gdLst>
                  <a:gd name="T0" fmla="*/ 0 w 160"/>
                  <a:gd name="T1" fmla="*/ 232 h 238"/>
                  <a:gd name="T2" fmla="*/ 13 w 160"/>
                  <a:gd name="T3" fmla="*/ 238 h 238"/>
                  <a:gd name="T4" fmla="*/ 160 w 160"/>
                  <a:gd name="T5" fmla="*/ 6 h 238"/>
                  <a:gd name="T6" fmla="*/ 147 w 160"/>
                  <a:gd name="T7" fmla="*/ 0 h 238"/>
                  <a:gd name="T8" fmla="*/ 0 w 160"/>
                  <a:gd name="T9" fmla="*/ 232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38">
                    <a:moveTo>
                      <a:pt x="0" y="232"/>
                    </a:moveTo>
                    <a:lnTo>
                      <a:pt x="13" y="238"/>
                    </a:lnTo>
                    <a:lnTo>
                      <a:pt x="160" y="6"/>
                    </a:lnTo>
                    <a:lnTo>
                      <a:pt x="147" y="0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8" name="Freeform 86"/>
              <p:cNvSpPr>
                <a:spLocks/>
              </p:cNvSpPr>
              <p:nvPr/>
            </p:nvSpPr>
            <p:spPr bwMode="auto">
              <a:xfrm>
                <a:off x="3561" y="1461"/>
                <a:ext cx="13" cy="12"/>
              </a:xfrm>
              <a:custGeom>
                <a:avLst/>
                <a:gdLst>
                  <a:gd name="T0" fmla="*/ 13 w 13"/>
                  <a:gd name="T1" fmla="*/ 6 h 12"/>
                  <a:gd name="T2" fmla="*/ 13 w 13"/>
                  <a:gd name="T3" fmla="*/ 0 h 12"/>
                  <a:gd name="T4" fmla="*/ 0 w 13"/>
                  <a:gd name="T5" fmla="*/ 6 h 12"/>
                  <a:gd name="T6" fmla="*/ 0 w 13"/>
                  <a:gd name="T7" fmla="*/ 12 h 12"/>
                  <a:gd name="T8" fmla="*/ 13 w 13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6"/>
                    </a:moveTo>
                    <a:lnTo>
                      <a:pt x="13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89" name="Freeform 87"/>
              <p:cNvSpPr>
                <a:spLocks/>
              </p:cNvSpPr>
              <p:nvPr/>
            </p:nvSpPr>
            <p:spPr bwMode="auto">
              <a:xfrm>
                <a:off x="3748" y="1729"/>
                <a:ext cx="20" cy="12"/>
              </a:xfrm>
              <a:custGeom>
                <a:avLst/>
                <a:gdLst>
                  <a:gd name="T0" fmla="*/ 13 w 20"/>
                  <a:gd name="T1" fmla="*/ 0 h 12"/>
                  <a:gd name="T2" fmla="*/ 20 w 20"/>
                  <a:gd name="T3" fmla="*/ 6 h 12"/>
                  <a:gd name="T4" fmla="*/ 6 w 20"/>
                  <a:gd name="T5" fmla="*/ 12 h 12"/>
                  <a:gd name="T6" fmla="*/ 0 w 20"/>
                  <a:gd name="T7" fmla="*/ 6 h 12"/>
                  <a:gd name="T8" fmla="*/ 13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3" y="0"/>
                    </a:moveTo>
                    <a:lnTo>
                      <a:pt x="20" y="6"/>
                    </a:lnTo>
                    <a:lnTo>
                      <a:pt x="6" y="12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0" name="Freeform 88"/>
              <p:cNvSpPr>
                <a:spLocks/>
              </p:cNvSpPr>
              <p:nvPr/>
            </p:nvSpPr>
            <p:spPr bwMode="auto">
              <a:xfrm>
                <a:off x="3561" y="1467"/>
                <a:ext cx="200" cy="268"/>
              </a:xfrm>
              <a:custGeom>
                <a:avLst/>
                <a:gdLst>
                  <a:gd name="T0" fmla="*/ 13 w 200"/>
                  <a:gd name="T1" fmla="*/ 0 h 268"/>
                  <a:gd name="T2" fmla="*/ 0 w 200"/>
                  <a:gd name="T3" fmla="*/ 6 h 268"/>
                  <a:gd name="T4" fmla="*/ 187 w 200"/>
                  <a:gd name="T5" fmla="*/ 268 h 268"/>
                  <a:gd name="T6" fmla="*/ 200 w 200"/>
                  <a:gd name="T7" fmla="*/ 262 h 268"/>
                  <a:gd name="T8" fmla="*/ 13 w 200"/>
                  <a:gd name="T9" fmla="*/ 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0" h="268">
                    <a:moveTo>
                      <a:pt x="13" y="0"/>
                    </a:moveTo>
                    <a:lnTo>
                      <a:pt x="0" y="6"/>
                    </a:lnTo>
                    <a:lnTo>
                      <a:pt x="187" y="268"/>
                    </a:lnTo>
                    <a:lnTo>
                      <a:pt x="200" y="26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1" name="Rectangle 89"/>
              <p:cNvSpPr>
                <a:spLocks noChangeArrowheads="1"/>
              </p:cNvSpPr>
              <p:nvPr/>
            </p:nvSpPr>
            <p:spPr bwMode="auto">
              <a:xfrm>
                <a:off x="3347" y="1664"/>
                <a:ext cx="147" cy="13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2" name="Rectangle 90"/>
              <p:cNvSpPr>
                <a:spLocks noChangeArrowheads="1"/>
              </p:cNvSpPr>
              <p:nvPr/>
            </p:nvSpPr>
            <p:spPr bwMode="auto">
              <a:xfrm>
                <a:off x="3346" y="1664"/>
                <a:ext cx="148" cy="131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3" name="Rectangle 91"/>
              <p:cNvSpPr>
                <a:spLocks noChangeArrowheads="1"/>
              </p:cNvSpPr>
              <p:nvPr/>
            </p:nvSpPr>
            <p:spPr bwMode="auto">
              <a:xfrm>
                <a:off x="3647" y="1664"/>
                <a:ext cx="147" cy="13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4" name="Rectangle 92"/>
              <p:cNvSpPr>
                <a:spLocks noChangeArrowheads="1"/>
              </p:cNvSpPr>
              <p:nvPr/>
            </p:nvSpPr>
            <p:spPr bwMode="auto">
              <a:xfrm>
                <a:off x="3647" y="1664"/>
                <a:ext cx="148" cy="131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5" name="Oval 93"/>
              <p:cNvSpPr>
                <a:spLocks noChangeArrowheads="1"/>
              </p:cNvSpPr>
              <p:nvPr/>
            </p:nvSpPr>
            <p:spPr bwMode="auto">
              <a:xfrm>
                <a:off x="3467" y="1365"/>
                <a:ext cx="214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6" name="Oval 94"/>
              <p:cNvSpPr>
                <a:spLocks noChangeArrowheads="1"/>
              </p:cNvSpPr>
              <p:nvPr/>
            </p:nvSpPr>
            <p:spPr bwMode="auto">
              <a:xfrm>
                <a:off x="3466" y="1365"/>
                <a:ext cx="216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7" name="Rectangle 95"/>
              <p:cNvSpPr>
                <a:spLocks noChangeArrowheads="1"/>
              </p:cNvSpPr>
              <p:nvPr/>
            </p:nvSpPr>
            <p:spPr bwMode="auto">
              <a:xfrm>
                <a:off x="3514" y="1424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88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98" name="Freeform 96"/>
              <p:cNvSpPr>
                <a:spLocks/>
              </p:cNvSpPr>
              <p:nvPr/>
            </p:nvSpPr>
            <p:spPr bwMode="auto">
              <a:xfrm>
                <a:off x="1188" y="1198"/>
                <a:ext cx="20" cy="12"/>
              </a:xfrm>
              <a:custGeom>
                <a:avLst/>
                <a:gdLst>
                  <a:gd name="T0" fmla="*/ 14 w 20"/>
                  <a:gd name="T1" fmla="*/ 12 h 12"/>
                  <a:gd name="T2" fmla="*/ 20 w 20"/>
                  <a:gd name="T3" fmla="*/ 6 h 12"/>
                  <a:gd name="T4" fmla="*/ 7 w 20"/>
                  <a:gd name="T5" fmla="*/ 0 h 12"/>
                  <a:gd name="T6" fmla="*/ 0 w 20"/>
                  <a:gd name="T7" fmla="*/ 6 h 12"/>
                  <a:gd name="T8" fmla="*/ 14 w 20"/>
                  <a:gd name="T9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4" y="12"/>
                    </a:moveTo>
                    <a:lnTo>
                      <a:pt x="20" y="6"/>
                    </a:lnTo>
                    <a:lnTo>
                      <a:pt x="7" y="0"/>
                    </a:lnTo>
                    <a:lnTo>
                      <a:pt x="0" y="6"/>
                    </a:lnTo>
                    <a:lnTo>
                      <a:pt x="14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99" name="Freeform 97"/>
              <p:cNvSpPr>
                <a:spLocks/>
              </p:cNvSpPr>
              <p:nvPr/>
            </p:nvSpPr>
            <p:spPr bwMode="auto">
              <a:xfrm>
                <a:off x="1082" y="1467"/>
                <a:ext cx="13" cy="12"/>
              </a:xfrm>
              <a:custGeom>
                <a:avLst/>
                <a:gdLst>
                  <a:gd name="T0" fmla="*/ 13 w 13"/>
                  <a:gd name="T1" fmla="*/ 6 h 12"/>
                  <a:gd name="T2" fmla="*/ 13 w 13"/>
                  <a:gd name="T3" fmla="*/ 12 h 12"/>
                  <a:gd name="T4" fmla="*/ 0 w 13"/>
                  <a:gd name="T5" fmla="*/ 6 h 12"/>
                  <a:gd name="T6" fmla="*/ 0 w 13"/>
                  <a:gd name="T7" fmla="*/ 0 h 12"/>
                  <a:gd name="T8" fmla="*/ 13 w 13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6"/>
                    </a:moveTo>
                    <a:lnTo>
                      <a:pt x="13" y="12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0" name="Freeform 98"/>
              <p:cNvSpPr>
                <a:spLocks/>
              </p:cNvSpPr>
              <p:nvPr/>
            </p:nvSpPr>
            <p:spPr bwMode="auto">
              <a:xfrm>
                <a:off x="1082" y="1204"/>
                <a:ext cx="120" cy="269"/>
              </a:xfrm>
              <a:custGeom>
                <a:avLst/>
                <a:gdLst>
                  <a:gd name="T0" fmla="*/ 120 w 120"/>
                  <a:gd name="T1" fmla="*/ 6 h 269"/>
                  <a:gd name="T2" fmla="*/ 106 w 120"/>
                  <a:gd name="T3" fmla="*/ 0 h 269"/>
                  <a:gd name="T4" fmla="*/ 0 w 120"/>
                  <a:gd name="T5" fmla="*/ 263 h 269"/>
                  <a:gd name="T6" fmla="*/ 13 w 120"/>
                  <a:gd name="T7" fmla="*/ 269 h 269"/>
                  <a:gd name="T8" fmla="*/ 120 w 120"/>
                  <a:gd name="T9" fmla="*/ 6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69">
                    <a:moveTo>
                      <a:pt x="120" y="6"/>
                    </a:moveTo>
                    <a:lnTo>
                      <a:pt x="106" y="0"/>
                    </a:lnTo>
                    <a:lnTo>
                      <a:pt x="0" y="263"/>
                    </a:lnTo>
                    <a:lnTo>
                      <a:pt x="13" y="269"/>
                    </a:lnTo>
                    <a:lnTo>
                      <a:pt x="1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1" name="Freeform 99"/>
              <p:cNvSpPr>
                <a:spLocks/>
              </p:cNvSpPr>
              <p:nvPr/>
            </p:nvSpPr>
            <p:spPr bwMode="auto">
              <a:xfrm>
                <a:off x="1229" y="1198"/>
                <a:ext cx="13" cy="12"/>
              </a:xfrm>
              <a:custGeom>
                <a:avLst/>
                <a:gdLst>
                  <a:gd name="T0" fmla="*/ 13 w 13"/>
                  <a:gd name="T1" fmla="*/ 0 h 12"/>
                  <a:gd name="T2" fmla="*/ 6 w 13"/>
                  <a:gd name="T3" fmla="*/ 0 h 12"/>
                  <a:gd name="T4" fmla="*/ 0 w 13"/>
                  <a:gd name="T5" fmla="*/ 6 h 12"/>
                  <a:gd name="T6" fmla="*/ 0 w 13"/>
                  <a:gd name="T7" fmla="*/ 12 h 12"/>
                  <a:gd name="T8" fmla="*/ 13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0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2" name="Freeform 100"/>
              <p:cNvSpPr>
                <a:spLocks/>
              </p:cNvSpPr>
              <p:nvPr/>
            </p:nvSpPr>
            <p:spPr bwMode="auto">
              <a:xfrm>
                <a:off x="1523" y="1461"/>
                <a:ext cx="20" cy="18"/>
              </a:xfrm>
              <a:custGeom>
                <a:avLst/>
                <a:gdLst>
                  <a:gd name="T0" fmla="*/ 13 w 20"/>
                  <a:gd name="T1" fmla="*/ 0 h 18"/>
                  <a:gd name="T2" fmla="*/ 20 w 20"/>
                  <a:gd name="T3" fmla="*/ 6 h 18"/>
                  <a:gd name="T4" fmla="*/ 6 w 20"/>
                  <a:gd name="T5" fmla="*/ 18 h 18"/>
                  <a:gd name="T6" fmla="*/ 0 w 20"/>
                  <a:gd name="T7" fmla="*/ 12 h 18"/>
                  <a:gd name="T8" fmla="*/ 13 w 2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13" y="0"/>
                    </a:moveTo>
                    <a:lnTo>
                      <a:pt x="20" y="6"/>
                    </a:lnTo>
                    <a:lnTo>
                      <a:pt x="6" y="18"/>
                    </a:lnTo>
                    <a:lnTo>
                      <a:pt x="0" y="1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3" name="Freeform 101"/>
              <p:cNvSpPr>
                <a:spLocks/>
              </p:cNvSpPr>
              <p:nvPr/>
            </p:nvSpPr>
            <p:spPr bwMode="auto">
              <a:xfrm>
                <a:off x="1229" y="1198"/>
                <a:ext cx="307" cy="275"/>
              </a:xfrm>
              <a:custGeom>
                <a:avLst/>
                <a:gdLst>
                  <a:gd name="T0" fmla="*/ 13 w 307"/>
                  <a:gd name="T1" fmla="*/ 0 h 275"/>
                  <a:gd name="T2" fmla="*/ 0 w 307"/>
                  <a:gd name="T3" fmla="*/ 12 h 275"/>
                  <a:gd name="T4" fmla="*/ 294 w 307"/>
                  <a:gd name="T5" fmla="*/ 275 h 275"/>
                  <a:gd name="T6" fmla="*/ 307 w 307"/>
                  <a:gd name="T7" fmla="*/ 263 h 275"/>
                  <a:gd name="T8" fmla="*/ 13 w 307"/>
                  <a:gd name="T9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7" h="275">
                    <a:moveTo>
                      <a:pt x="13" y="0"/>
                    </a:moveTo>
                    <a:lnTo>
                      <a:pt x="0" y="12"/>
                    </a:lnTo>
                    <a:lnTo>
                      <a:pt x="294" y="275"/>
                    </a:lnTo>
                    <a:lnTo>
                      <a:pt x="307" y="26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4" name="Rectangle 102"/>
              <p:cNvSpPr>
                <a:spLocks noChangeArrowheads="1"/>
              </p:cNvSpPr>
              <p:nvPr/>
            </p:nvSpPr>
            <p:spPr bwMode="auto">
              <a:xfrm>
                <a:off x="1810" y="935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5" name="Freeform 103"/>
              <p:cNvSpPr>
                <a:spLocks/>
              </p:cNvSpPr>
              <p:nvPr/>
            </p:nvSpPr>
            <p:spPr bwMode="auto">
              <a:xfrm>
                <a:off x="3280" y="1198"/>
                <a:ext cx="13" cy="18"/>
              </a:xfrm>
              <a:custGeom>
                <a:avLst/>
                <a:gdLst>
                  <a:gd name="T0" fmla="*/ 0 w 13"/>
                  <a:gd name="T1" fmla="*/ 0 h 18"/>
                  <a:gd name="T2" fmla="*/ 13 w 13"/>
                  <a:gd name="T3" fmla="*/ 0 h 18"/>
                  <a:gd name="T4" fmla="*/ 7 w 13"/>
                  <a:gd name="T5" fmla="*/ 18 h 18"/>
                  <a:gd name="T6" fmla="*/ 0 w 13"/>
                  <a:gd name="T7" fmla="*/ 12 h 18"/>
                  <a:gd name="T8" fmla="*/ 0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0" y="0"/>
                    </a:moveTo>
                    <a:lnTo>
                      <a:pt x="13" y="0"/>
                    </a:lnTo>
                    <a:lnTo>
                      <a:pt x="7" y="18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6" name="Freeform 104"/>
              <p:cNvSpPr>
                <a:spLocks/>
              </p:cNvSpPr>
              <p:nvPr/>
            </p:nvSpPr>
            <p:spPr bwMode="auto">
              <a:xfrm>
                <a:off x="1817" y="935"/>
                <a:ext cx="1463" cy="275"/>
              </a:xfrm>
              <a:custGeom>
                <a:avLst/>
                <a:gdLst>
                  <a:gd name="T0" fmla="*/ 0 w 1463"/>
                  <a:gd name="T1" fmla="*/ 0 h 275"/>
                  <a:gd name="T2" fmla="*/ 0 w 1463"/>
                  <a:gd name="T3" fmla="*/ 12 h 275"/>
                  <a:gd name="T4" fmla="*/ 1463 w 1463"/>
                  <a:gd name="T5" fmla="*/ 275 h 275"/>
                  <a:gd name="T6" fmla="*/ 1463 w 1463"/>
                  <a:gd name="T7" fmla="*/ 263 h 275"/>
                  <a:gd name="T8" fmla="*/ 0 w 1463"/>
                  <a:gd name="T9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63" h="275">
                    <a:moveTo>
                      <a:pt x="0" y="0"/>
                    </a:moveTo>
                    <a:lnTo>
                      <a:pt x="0" y="12"/>
                    </a:lnTo>
                    <a:lnTo>
                      <a:pt x="1463" y="275"/>
                    </a:lnTo>
                    <a:lnTo>
                      <a:pt x="1463" y="26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7" name="Freeform 105"/>
              <p:cNvSpPr>
                <a:spLocks/>
              </p:cNvSpPr>
              <p:nvPr/>
            </p:nvSpPr>
            <p:spPr bwMode="auto">
              <a:xfrm>
                <a:off x="1229" y="1198"/>
                <a:ext cx="13" cy="18"/>
              </a:xfrm>
              <a:custGeom>
                <a:avLst/>
                <a:gdLst>
                  <a:gd name="T0" fmla="*/ 6 w 13"/>
                  <a:gd name="T1" fmla="*/ 0 h 18"/>
                  <a:gd name="T2" fmla="*/ 0 w 13"/>
                  <a:gd name="T3" fmla="*/ 6 h 18"/>
                  <a:gd name="T4" fmla="*/ 6 w 13"/>
                  <a:gd name="T5" fmla="*/ 18 h 18"/>
                  <a:gd name="T6" fmla="*/ 13 w 13"/>
                  <a:gd name="T7" fmla="*/ 12 h 18"/>
                  <a:gd name="T8" fmla="*/ 6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6" y="0"/>
                    </a:moveTo>
                    <a:lnTo>
                      <a:pt x="0" y="6"/>
                    </a:lnTo>
                    <a:lnTo>
                      <a:pt x="6" y="18"/>
                    </a:lnTo>
                    <a:lnTo>
                      <a:pt x="13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8" name="Freeform 106"/>
              <p:cNvSpPr>
                <a:spLocks/>
              </p:cNvSpPr>
              <p:nvPr/>
            </p:nvSpPr>
            <p:spPr bwMode="auto">
              <a:xfrm>
                <a:off x="1817" y="935"/>
                <a:ext cx="13" cy="12"/>
              </a:xfrm>
              <a:custGeom>
                <a:avLst/>
                <a:gdLst>
                  <a:gd name="T0" fmla="*/ 0 w 13"/>
                  <a:gd name="T1" fmla="*/ 0 h 12"/>
                  <a:gd name="T2" fmla="*/ 6 w 13"/>
                  <a:gd name="T3" fmla="*/ 0 h 12"/>
                  <a:gd name="T4" fmla="*/ 13 w 13"/>
                  <a:gd name="T5" fmla="*/ 12 h 12"/>
                  <a:gd name="T6" fmla="*/ 6 w 13"/>
                  <a:gd name="T7" fmla="*/ 12 h 12"/>
                  <a:gd name="T8" fmla="*/ 0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0" y="0"/>
                    </a:moveTo>
                    <a:lnTo>
                      <a:pt x="6" y="0"/>
                    </a:lnTo>
                    <a:lnTo>
                      <a:pt x="13" y="12"/>
                    </a:lnTo>
                    <a:lnTo>
                      <a:pt x="6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09" name="Freeform 107"/>
              <p:cNvSpPr>
                <a:spLocks/>
              </p:cNvSpPr>
              <p:nvPr/>
            </p:nvSpPr>
            <p:spPr bwMode="auto">
              <a:xfrm>
                <a:off x="1235" y="935"/>
                <a:ext cx="588" cy="275"/>
              </a:xfrm>
              <a:custGeom>
                <a:avLst/>
                <a:gdLst>
                  <a:gd name="T0" fmla="*/ 0 w 588"/>
                  <a:gd name="T1" fmla="*/ 263 h 275"/>
                  <a:gd name="T2" fmla="*/ 7 w 588"/>
                  <a:gd name="T3" fmla="*/ 275 h 275"/>
                  <a:gd name="T4" fmla="*/ 588 w 588"/>
                  <a:gd name="T5" fmla="*/ 12 h 275"/>
                  <a:gd name="T6" fmla="*/ 582 w 588"/>
                  <a:gd name="T7" fmla="*/ 0 h 275"/>
                  <a:gd name="T8" fmla="*/ 0 w 588"/>
                  <a:gd name="T9" fmla="*/ 263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8" h="275">
                    <a:moveTo>
                      <a:pt x="0" y="263"/>
                    </a:moveTo>
                    <a:lnTo>
                      <a:pt x="7" y="275"/>
                    </a:lnTo>
                    <a:lnTo>
                      <a:pt x="588" y="12"/>
                    </a:lnTo>
                    <a:lnTo>
                      <a:pt x="582" y="0"/>
                    </a:lnTo>
                    <a:lnTo>
                      <a:pt x="0" y="2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0" name="Oval 108"/>
              <p:cNvSpPr>
                <a:spLocks noChangeArrowheads="1"/>
              </p:cNvSpPr>
              <p:nvPr/>
            </p:nvSpPr>
            <p:spPr bwMode="auto">
              <a:xfrm>
                <a:off x="1710" y="846"/>
                <a:ext cx="220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1" name="Oval 109"/>
              <p:cNvSpPr>
                <a:spLocks noChangeArrowheads="1"/>
              </p:cNvSpPr>
              <p:nvPr/>
            </p:nvSpPr>
            <p:spPr bwMode="auto">
              <a:xfrm>
                <a:off x="1709" y="846"/>
                <a:ext cx="222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2" name="Rectangle 110"/>
              <p:cNvSpPr>
                <a:spLocks noChangeArrowheads="1"/>
              </p:cNvSpPr>
              <p:nvPr/>
            </p:nvSpPr>
            <p:spPr bwMode="auto">
              <a:xfrm>
                <a:off x="1763" y="905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44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13" name="Oval 111"/>
              <p:cNvSpPr>
                <a:spLocks noChangeArrowheads="1"/>
              </p:cNvSpPr>
              <p:nvPr/>
            </p:nvSpPr>
            <p:spPr bwMode="auto">
              <a:xfrm>
                <a:off x="1128" y="1109"/>
                <a:ext cx="221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4" name="Oval 112"/>
              <p:cNvSpPr>
                <a:spLocks noChangeArrowheads="1"/>
              </p:cNvSpPr>
              <p:nvPr/>
            </p:nvSpPr>
            <p:spPr bwMode="auto">
              <a:xfrm>
                <a:off x="1128" y="1109"/>
                <a:ext cx="221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5" name="Rectangle 113"/>
              <p:cNvSpPr>
                <a:spLocks noChangeArrowheads="1"/>
              </p:cNvSpPr>
              <p:nvPr/>
            </p:nvSpPr>
            <p:spPr bwMode="auto">
              <a:xfrm>
                <a:off x="1175" y="1156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17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16" name="Freeform 114"/>
              <p:cNvSpPr>
                <a:spLocks/>
              </p:cNvSpPr>
              <p:nvPr/>
            </p:nvSpPr>
            <p:spPr bwMode="auto">
              <a:xfrm>
                <a:off x="3280" y="1192"/>
                <a:ext cx="13" cy="24"/>
              </a:xfrm>
              <a:custGeom>
                <a:avLst/>
                <a:gdLst>
                  <a:gd name="T0" fmla="*/ 7 w 13"/>
                  <a:gd name="T1" fmla="*/ 24 h 24"/>
                  <a:gd name="T2" fmla="*/ 13 w 13"/>
                  <a:gd name="T3" fmla="*/ 18 h 24"/>
                  <a:gd name="T4" fmla="*/ 7 w 13"/>
                  <a:gd name="T5" fmla="*/ 0 h 24"/>
                  <a:gd name="T6" fmla="*/ 0 w 13"/>
                  <a:gd name="T7" fmla="*/ 6 h 24"/>
                  <a:gd name="T8" fmla="*/ 7 w 13"/>
                  <a:gd name="T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24">
                    <a:moveTo>
                      <a:pt x="7" y="24"/>
                    </a:moveTo>
                    <a:lnTo>
                      <a:pt x="13" y="18"/>
                    </a:lnTo>
                    <a:lnTo>
                      <a:pt x="7" y="0"/>
                    </a:lnTo>
                    <a:lnTo>
                      <a:pt x="0" y="6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7" name="Freeform 115"/>
              <p:cNvSpPr>
                <a:spLocks/>
              </p:cNvSpPr>
              <p:nvPr/>
            </p:nvSpPr>
            <p:spPr bwMode="auto">
              <a:xfrm>
                <a:off x="2391" y="1461"/>
                <a:ext cx="20" cy="18"/>
              </a:xfrm>
              <a:custGeom>
                <a:avLst/>
                <a:gdLst>
                  <a:gd name="T0" fmla="*/ 20 w 20"/>
                  <a:gd name="T1" fmla="*/ 18 h 18"/>
                  <a:gd name="T2" fmla="*/ 7 w 20"/>
                  <a:gd name="T3" fmla="*/ 18 h 18"/>
                  <a:gd name="T4" fmla="*/ 0 w 20"/>
                  <a:gd name="T5" fmla="*/ 0 h 18"/>
                  <a:gd name="T6" fmla="*/ 14 w 20"/>
                  <a:gd name="T7" fmla="*/ 0 h 18"/>
                  <a:gd name="T8" fmla="*/ 20 w 20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8">
                    <a:moveTo>
                      <a:pt x="20" y="18"/>
                    </a:moveTo>
                    <a:lnTo>
                      <a:pt x="7" y="18"/>
                    </a:lnTo>
                    <a:lnTo>
                      <a:pt x="0" y="0"/>
                    </a:lnTo>
                    <a:lnTo>
                      <a:pt x="14" y="0"/>
                    </a:lnTo>
                    <a:lnTo>
                      <a:pt x="20" y="1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8" name="Freeform 116"/>
              <p:cNvSpPr>
                <a:spLocks/>
              </p:cNvSpPr>
              <p:nvPr/>
            </p:nvSpPr>
            <p:spPr bwMode="auto">
              <a:xfrm>
                <a:off x="2405" y="1198"/>
                <a:ext cx="882" cy="281"/>
              </a:xfrm>
              <a:custGeom>
                <a:avLst/>
                <a:gdLst>
                  <a:gd name="T0" fmla="*/ 882 w 882"/>
                  <a:gd name="T1" fmla="*/ 18 h 281"/>
                  <a:gd name="T2" fmla="*/ 875 w 882"/>
                  <a:gd name="T3" fmla="*/ 0 h 281"/>
                  <a:gd name="T4" fmla="*/ 0 w 882"/>
                  <a:gd name="T5" fmla="*/ 263 h 281"/>
                  <a:gd name="T6" fmla="*/ 6 w 882"/>
                  <a:gd name="T7" fmla="*/ 281 h 281"/>
                  <a:gd name="T8" fmla="*/ 882 w 882"/>
                  <a:gd name="T9" fmla="*/ 18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2" h="281">
                    <a:moveTo>
                      <a:pt x="882" y="18"/>
                    </a:moveTo>
                    <a:lnTo>
                      <a:pt x="875" y="0"/>
                    </a:lnTo>
                    <a:lnTo>
                      <a:pt x="0" y="263"/>
                    </a:lnTo>
                    <a:lnTo>
                      <a:pt x="6" y="281"/>
                    </a:lnTo>
                    <a:lnTo>
                      <a:pt x="882" y="18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19" name="Oval 117"/>
              <p:cNvSpPr>
                <a:spLocks noChangeArrowheads="1"/>
              </p:cNvSpPr>
              <p:nvPr/>
            </p:nvSpPr>
            <p:spPr bwMode="auto">
              <a:xfrm>
                <a:off x="3166" y="1109"/>
                <a:ext cx="221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0" name="Oval 118"/>
              <p:cNvSpPr>
                <a:spLocks noChangeArrowheads="1"/>
              </p:cNvSpPr>
              <p:nvPr/>
            </p:nvSpPr>
            <p:spPr bwMode="auto">
              <a:xfrm>
                <a:off x="3166" y="1109"/>
                <a:ext cx="222" cy="197"/>
              </a:xfrm>
              <a:prstGeom prst="ellipse">
                <a:avLst/>
              </a:prstGeom>
              <a:noFill/>
              <a:ln w="2063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1" name="Rectangle 119"/>
              <p:cNvSpPr>
                <a:spLocks noChangeArrowheads="1"/>
              </p:cNvSpPr>
              <p:nvPr/>
            </p:nvSpPr>
            <p:spPr bwMode="auto">
              <a:xfrm>
                <a:off x="3220" y="1168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78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22" name="Freeform 120"/>
              <p:cNvSpPr>
                <a:spLocks/>
              </p:cNvSpPr>
              <p:nvPr/>
            </p:nvSpPr>
            <p:spPr bwMode="auto">
              <a:xfrm>
                <a:off x="1376" y="1729"/>
                <a:ext cx="13" cy="12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6 h 12"/>
                  <a:gd name="T4" fmla="*/ 13 w 13"/>
                  <a:gd name="T5" fmla="*/ 12 h 12"/>
                  <a:gd name="T6" fmla="*/ 13 w 13"/>
                  <a:gd name="T7" fmla="*/ 6 h 12"/>
                  <a:gd name="T8" fmla="*/ 0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0" y="0"/>
                    </a:moveTo>
                    <a:lnTo>
                      <a:pt x="0" y="6"/>
                    </a:lnTo>
                    <a:lnTo>
                      <a:pt x="13" y="12"/>
                    </a:lnTo>
                    <a:lnTo>
                      <a:pt x="1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3" name="Freeform 121"/>
              <p:cNvSpPr>
                <a:spLocks/>
              </p:cNvSpPr>
              <p:nvPr/>
            </p:nvSpPr>
            <p:spPr bwMode="auto">
              <a:xfrm>
                <a:off x="1523" y="1461"/>
                <a:ext cx="20" cy="12"/>
              </a:xfrm>
              <a:custGeom>
                <a:avLst/>
                <a:gdLst>
                  <a:gd name="T0" fmla="*/ 0 w 20"/>
                  <a:gd name="T1" fmla="*/ 6 h 12"/>
                  <a:gd name="T2" fmla="*/ 6 w 20"/>
                  <a:gd name="T3" fmla="*/ 0 h 12"/>
                  <a:gd name="T4" fmla="*/ 20 w 20"/>
                  <a:gd name="T5" fmla="*/ 6 h 12"/>
                  <a:gd name="T6" fmla="*/ 13 w 20"/>
                  <a:gd name="T7" fmla="*/ 12 h 12"/>
                  <a:gd name="T8" fmla="*/ 0 w 20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6"/>
                    </a:moveTo>
                    <a:lnTo>
                      <a:pt x="6" y="0"/>
                    </a:lnTo>
                    <a:lnTo>
                      <a:pt x="20" y="6"/>
                    </a:lnTo>
                    <a:lnTo>
                      <a:pt x="13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4" name="Freeform 122"/>
              <p:cNvSpPr>
                <a:spLocks/>
              </p:cNvSpPr>
              <p:nvPr/>
            </p:nvSpPr>
            <p:spPr bwMode="auto">
              <a:xfrm>
                <a:off x="1376" y="1467"/>
                <a:ext cx="160" cy="268"/>
              </a:xfrm>
              <a:custGeom>
                <a:avLst/>
                <a:gdLst>
                  <a:gd name="T0" fmla="*/ 0 w 160"/>
                  <a:gd name="T1" fmla="*/ 262 h 268"/>
                  <a:gd name="T2" fmla="*/ 13 w 160"/>
                  <a:gd name="T3" fmla="*/ 268 h 268"/>
                  <a:gd name="T4" fmla="*/ 160 w 160"/>
                  <a:gd name="T5" fmla="*/ 6 h 268"/>
                  <a:gd name="T6" fmla="*/ 147 w 160"/>
                  <a:gd name="T7" fmla="*/ 0 h 268"/>
                  <a:gd name="T8" fmla="*/ 0 w 160"/>
                  <a:gd name="T9" fmla="*/ 262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68">
                    <a:moveTo>
                      <a:pt x="0" y="262"/>
                    </a:moveTo>
                    <a:lnTo>
                      <a:pt x="13" y="268"/>
                    </a:lnTo>
                    <a:lnTo>
                      <a:pt x="160" y="6"/>
                    </a:lnTo>
                    <a:lnTo>
                      <a:pt x="147" y="0"/>
                    </a:lnTo>
                    <a:lnTo>
                      <a:pt x="0" y="26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5" name="Freeform 123"/>
              <p:cNvSpPr>
                <a:spLocks/>
              </p:cNvSpPr>
              <p:nvPr/>
            </p:nvSpPr>
            <p:spPr bwMode="auto">
              <a:xfrm>
                <a:off x="1523" y="1461"/>
                <a:ext cx="13" cy="12"/>
              </a:xfrm>
              <a:custGeom>
                <a:avLst/>
                <a:gdLst>
                  <a:gd name="T0" fmla="*/ 13 w 13"/>
                  <a:gd name="T1" fmla="*/ 6 h 12"/>
                  <a:gd name="T2" fmla="*/ 13 w 13"/>
                  <a:gd name="T3" fmla="*/ 0 h 12"/>
                  <a:gd name="T4" fmla="*/ 0 w 13"/>
                  <a:gd name="T5" fmla="*/ 6 h 12"/>
                  <a:gd name="T6" fmla="*/ 0 w 13"/>
                  <a:gd name="T7" fmla="*/ 12 h 12"/>
                  <a:gd name="T8" fmla="*/ 13 w 13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6"/>
                    </a:moveTo>
                    <a:lnTo>
                      <a:pt x="13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6" name="Freeform 124"/>
              <p:cNvSpPr>
                <a:spLocks/>
              </p:cNvSpPr>
              <p:nvPr/>
            </p:nvSpPr>
            <p:spPr bwMode="auto">
              <a:xfrm>
                <a:off x="1670" y="1729"/>
                <a:ext cx="20" cy="12"/>
              </a:xfrm>
              <a:custGeom>
                <a:avLst/>
                <a:gdLst>
                  <a:gd name="T0" fmla="*/ 13 w 20"/>
                  <a:gd name="T1" fmla="*/ 0 h 12"/>
                  <a:gd name="T2" fmla="*/ 20 w 20"/>
                  <a:gd name="T3" fmla="*/ 6 h 12"/>
                  <a:gd name="T4" fmla="*/ 6 w 20"/>
                  <a:gd name="T5" fmla="*/ 12 h 12"/>
                  <a:gd name="T6" fmla="*/ 0 w 20"/>
                  <a:gd name="T7" fmla="*/ 6 h 12"/>
                  <a:gd name="T8" fmla="*/ 13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3" y="0"/>
                    </a:moveTo>
                    <a:lnTo>
                      <a:pt x="20" y="6"/>
                    </a:lnTo>
                    <a:lnTo>
                      <a:pt x="6" y="12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7" name="Freeform 125"/>
              <p:cNvSpPr>
                <a:spLocks/>
              </p:cNvSpPr>
              <p:nvPr/>
            </p:nvSpPr>
            <p:spPr bwMode="auto">
              <a:xfrm>
                <a:off x="1523" y="1467"/>
                <a:ext cx="160" cy="268"/>
              </a:xfrm>
              <a:custGeom>
                <a:avLst/>
                <a:gdLst>
                  <a:gd name="T0" fmla="*/ 13 w 160"/>
                  <a:gd name="T1" fmla="*/ 0 h 268"/>
                  <a:gd name="T2" fmla="*/ 0 w 160"/>
                  <a:gd name="T3" fmla="*/ 6 h 268"/>
                  <a:gd name="T4" fmla="*/ 147 w 160"/>
                  <a:gd name="T5" fmla="*/ 268 h 268"/>
                  <a:gd name="T6" fmla="*/ 160 w 160"/>
                  <a:gd name="T7" fmla="*/ 262 h 268"/>
                  <a:gd name="T8" fmla="*/ 13 w 160"/>
                  <a:gd name="T9" fmla="*/ 0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68">
                    <a:moveTo>
                      <a:pt x="13" y="0"/>
                    </a:moveTo>
                    <a:lnTo>
                      <a:pt x="0" y="6"/>
                    </a:lnTo>
                    <a:lnTo>
                      <a:pt x="147" y="268"/>
                    </a:lnTo>
                    <a:lnTo>
                      <a:pt x="160" y="262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8" name="Rectangle 126"/>
              <p:cNvSpPr>
                <a:spLocks noChangeArrowheads="1"/>
              </p:cNvSpPr>
              <p:nvPr/>
            </p:nvSpPr>
            <p:spPr bwMode="auto">
              <a:xfrm>
                <a:off x="1309" y="1664"/>
                <a:ext cx="147" cy="13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29" name="Rectangle 127"/>
              <p:cNvSpPr>
                <a:spLocks noChangeArrowheads="1"/>
              </p:cNvSpPr>
              <p:nvPr/>
            </p:nvSpPr>
            <p:spPr bwMode="auto">
              <a:xfrm>
                <a:off x="1308" y="1664"/>
                <a:ext cx="148" cy="131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0" name="Rectangle 128"/>
              <p:cNvSpPr>
                <a:spLocks noChangeArrowheads="1"/>
              </p:cNvSpPr>
              <p:nvPr/>
            </p:nvSpPr>
            <p:spPr bwMode="auto">
              <a:xfrm>
                <a:off x="1603" y="1664"/>
                <a:ext cx="147" cy="13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1" name="Rectangle 129"/>
              <p:cNvSpPr>
                <a:spLocks noChangeArrowheads="1"/>
              </p:cNvSpPr>
              <p:nvPr/>
            </p:nvSpPr>
            <p:spPr bwMode="auto">
              <a:xfrm>
                <a:off x="1602" y="1664"/>
                <a:ext cx="148" cy="131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2" name="Oval 130"/>
              <p:cNvSpPr>
                <a:spLocks noChangeArrowheads="1"/>
              </p:cNvSpPr>
              <p:nvPr/>
            </p:nvSpPr>
            <p:spPr bwMode="auto">
              <a:xfrm>
                <a:off x="1422" y="1371"/>
                <a:ext cx="214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3" name="Oval 131"/>
              <p:cNvSpPr>
                <a:spLocks noChangeArrowheads="1"/>
              </p:cNvSpPr>
              <p:nvPr/>
            </p:nvSpPr>
            <p:spPr bwMode="auto">
              <a:xfrm>
                <a:off x="1422" y="1371"/>
                <a:ext cx="215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4" name="Rectangle 132"/>
              <p:cNvSpPr>
                <a:spLocks noChangeArrowheads="1"/>
              </p:cNvSpPr>
              <p:nvPr/>
            </p:nvSpPr>
            <p:spPr bwMode="auto">
              <a:xfrm>
                <a:off x="1469" y="1424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32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35" name="Freeform 133"/>
              <p:cNvSpPr>
                <a:spLocks/>
              </p:cNvSpPr>
              <p:nvPr/>
            </p:nvSpPr>
            <p:spPr bwMode="auto">
              <a:xfrm>
                <a:off x="2104" y="1723"/>
                <a:ext cx="13" cy="18"/>
              </a:xfrm>
              <a:custGeom>
                <a:avLst/>
                <a:gdLst>
                  <a:gd name="T0" fmla="*/ 0 w 13"/>
                  <a:gd name="T1" fmla="*/ 0 h 18"/>
                  <a:gd name="T2" fmla="*/ 0 w 13"/>
                  <a:gd name="T3" fmla="*/ 6 h 18"/>
                  <a:gd name="T4" fmla="*/ 7 w 13"/>
                  <a:gd name="T5" fmla="*/ 18 h 18"/>
                  <a:gd name="T6" fmla="*/ 13 w 13"/>
                  <a:gd name="T7" fmla="*/ 12 h 18"/>
                  <a:gd name="T8" fmla="*/ 0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0" y="0"/>
                    </a:moveTo>
                    <a:lnTo>
                      <a:pt x="0" y="6"/>
                    </a:lnTo>
                    <a:lnTo>
                      <a:pt x="7" y="18"/>
                    </a:lnTo>
                    <a:lnTo>
                      <a:pt x="1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6" name="Freeform 134"/>
              <p:cNvSpPr>
                <a:spLocks/>
              </p:cNvSpPr>
              <p:nvPr/>
            </p:nvSpPr>
            <p:spPr bwMode="auto">
              <a:xfrm>
                <a:off x="2398" y="1461"/>
                <a:ext cx="20" cy="12"/>
              </a:xfrm>
              <a:custGeom>
                <a:avLst/>
                <a:gdLst>
                  <a:gd name="T0" fmla="*/ 0 w 20"/>
                  <a:gd name="T1" fmla="*/ 0 h 12"/>
                  <a:gd name="T2" fmla="*/ 7 w 20"/>
                  <a:gd name="T3" fmla="*/ 0 h 12"/>
                  <a:gd name="T4" fmla="*/ 20 w 20"/>
                  <a:gd name="T5" fmla="*/ 6 h 12"/>
                  <a:gd name="T6" fmla="*/ 13 w 20"/>
                  <a:gd name="T7" fmla="*/ 12 h 12"/>
                  <a:gd name="T8" fmla="*/ 0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0"/>
                    </a:moveTo>
                    <a:lnTo>
                      <a:pt x="7" y="0"/>
                    </a:lnTo>
                    <a:lnTo>
                      <a:pt x="20" y="6"/>
                    </a:lnTo>
                    <a:lnTo>
                      <a:pt x="1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7" name="Freeform 135"/>
              <p:cNvSpPr>
                <a:spLocks/>
              </p:cNvSpPr>
              <p:nvPr/>
            </p:nvSpPr>
            <p:spPr bwMode="auto">
              <a:xfrm>
                <a:off x="2104" y="1461"/>
                <a:ext cx="307" cy="274"/>
              </a:xfrm>
              <a:custGeom>
                <a:avLst/>
                <a:gdLst>
                  <a:gd name="T0" fmla="*/ 0 w 307"/>
                  <a:gd name="T1" fmla="*/ 262 h 274"/>
                  <a:gd name="T2" fmla="*/ 13 w 307"/>
                  <a:gd name="T3" fmla="*/ 274 h 274"/>
                  <a:gd name="T4" fmla="*/ 307 w 307"/>
                  <a:gd name="T5" fmla="*/ 12 h 274"/>
                  <a:gd name="T6" fmla="*/ 294 w 307"/>
                  <a:gd name="T7" fmla="*/ 0 h 274"/>
                  <a:gd name="T8" fmla="*/ 0 w 307"/>
                  <a:gd name="T9" fmla="*/ 262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7" h="274">
                    <a:moveTo>
                      <a:pt x="0" y="262"/>
                    </a:moveTo>
                    <a:lnTo>
                      <a:pt x="13" y="274"/>
                    </a:lnTo>
                    <a:lnTo>
                      <a:pt x="307" y="12"/>
                    </a:lnTo>
                    <a:lnTo>
                      <a:pt x="294" y="0"/>
                    </a:lnTo>
                    <a:lnTo>
                      <a:pt x="0" y="26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8" name="Freeform 136"/>
              <p:cNvSpPr>
                <a:spLocks/>
              </p:cNvSpPr>
              <p:nvPr/>
            </p:nvSpPr>
            <p:spPr bwMode="auto">
              <a:xfrm>
                <a:off x="2391" y="1455"/>
                <a:ext cx="20" cy="24"/>
              </a:xfrm>
              <a:custGeom>
                <a:avLst/>
                <a:gdLst>
                  <a:gd name="T0" fmla="*/ 20 w 20"/>
                  <a:gd name="T1" fmla="*/ 6 h 24"/>
                  <a:gd name="T2" fmla="*/ 14 w 20"/>
                  <a:gd name="T3" fmla="*/ 0 h 24"/>
                  <a:gd name="T4" fmla="*/ 0 w 20"/>
                  <a:gd name="T5" fmla="*/ 18 h 24"/>
                  <a:gd name="T6" fmla="*/ 14 w 20"/>
                  <a:gd name="T7" fmla="*/ 24 h 24"/>
                  <a:gd name="T8" fmla="*/ 20 w 20"/>
                  <a:gd name="T9" fmla="*/ 6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4">
                    <a:moveTo>
                      <a:pt x="20" y="6"/>
                    </a:moveTo>
                    <a:lnTo>
                      <a:pt x="14" y="0"/>
                    </a:lnTo>
                    <a:lnTo>
                      <a:pt x="0" y="18"/>
                    </a:lnTo>
                    <a:lnTo>
                      <a:pt x="14" y="24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39" name="Freeform 137"/>
              <p:cNvSpPr>
                <a:spLocks/>
              </p:cNvSpPr>
              <p:nvPr/>
            </p:nvSpPr>
            <p:spPr bwMode="auto">
              <a:xfrm>
                <a:off x="2986" y="1723"/>
                <a:ext cx="13" cy="18"/>
              </a:xfrm>
              <a:custGeom>
                <a:avLst/>
                <a:gdLst>
                  <a:gd name="T0" fmla="*/ 7 w 13"/>
                  <a:gd name="T1" fmla="*/ 0 h 18"/>
                  <a:gd name="T2" fmla="*/ 13 w 13"/>
                  <a:gd name="T3" fmla="*/ 6 h 18"/>
                  <a:gd name="T4" fmla="*/ 7 w 13"/>
                  <a:gd name="T5" fmla="*/ 18 h 18"/>
                  <a:gd name="T6" fmla="*/ 0 w 13"/>
                  <a:gd name="T7" fmla="*/ 18 h 18"/>
                  <a:gd name="T8" fmla="*/ 7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7" y="0"/>
                    </a:moveTo>
                    <a:lnTo>
                      <a:pt x="13" y="6"/>
                    </a:lnTo>
                    <a:lnTo>
                      <a:pt x="7" y="18"/>
                    </a:lnTo>
                    <a:lnTo>
                      <a:pt x="0" y="18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0" name="Freeform 138"/>
              <p:cNvSpPr>
                <a:spLocks/>
              </p:cNvSpPr>
              <p:nvPr/>
            </p:nvSpPr>
            <p:spPr bwMode="auto">
              <a:xfrm>
                <a:off x="2405" y="1461"/>
                <a:ext cx="588" cy="280"/>
              </a:xfrm>
              <a:custGeom>
                <a:avLst/>
                <a:gdLst>
                  <a:gd name="T0" fmla="*/ 6 w 588"/>
                  <a:gd name="T1" fmla="*/ 0 h 280"/>
                  <a:gd name="T2" fmla="*/ 0 w 588"/>
                  <a:gd name="T3" fmla="*/ 18 h 280"/>
                  <a:gd name="T4" fmla="*/ 581 w 588"/>
                  <a:gd name="T5" fmla="*/ 280 h 280"/>
                  <a:gd name="T6" fmla="*/ 588 w 588"/>
                  <a:gd name="T7" fmla="*/ 262 h 280"/>
                  <a:gd name="T8" fmla="*/ 6 w 588"/>
                  <a:gd name="T9" fmla="*/ 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8" h="280">
                    <a:moveTo>
                      <a:pt x="6" y="0"/>
                    </a:moveTo>
                    <a:lnTo>
                      <a:pt x="0" y="18"/>
                    </a:lnTo>
                    <a:lnTo>
                      <a:pt x="581" y="280"/>
                    </a:lnTo>
                    <a:lnTo>
                      <a:pt x="588" y="26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1" name="Oval 139"/>
              <p:cNvSpPr>
                <a:spLocks noChangeArrowheads="1"/>
              </p:cNvSpPr>
              <p:nvPr/>
            </p:nvSpPr>
            <p:spPr bwMode="auto">
              <a:xfrm>
                <a:off x="2298" y="1371"/>
                <a:ext cx="220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2" name="Oval 140"/>
              <p:cNvSpPr>
                <a:spLocks noChangeArrowheads="1"/>
              </p:cNvSpPr>
              <p:nvPr/>
            </p:nvSpPr>
            <p:spPr bwMode="auto">
              <a:xfrm>
                <a:off x="2297" y="1371"/>
                <a:ext cx="222" cy="197"/>
              </a:xfrm>
              <a:prstGeom prst="ellipse">
                <a:avLst/>
              </a:prstGeom>
              <a:noFill/>
              <a:ln w="2063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3" name="Rectangle 141"/>
              <p:cNvSpPr>
                <a:spLocks noChangeArrowheads="1"/>
              </p:cNvSpPr>
              <p:nvPr/>
            </p:nvSpPr>
            <p:spPr bwMode="auto">
              <a:xfrm>
                <a:off x="2344" y="1424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44" name="Freeform 142"/>
              <p:cNvSpPr>
                <a:spLocks/>
              </p:cNvSpPr>
              <p:nvPr/>
            </p:nvSpPr>
            <p:spPr bwMode="auto">
              <a:xfrm>
                <a:off x="1964" y="1986"/>
                <a:ext cx="13" cy="12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6 h 12"/>
                  <a:gd name="T4" fmla="*/ 13 w 13"/>
                  <a:gd name="T5" fmla="*/ 12 h 12"/>
                  <a:gd name="T6" fmla="*/ 13 w 13"/>
                  <a:gd name="T7" fmla="*/ 6 h 12"/>
                  <a:gd name="T8" fmla="*/ 0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0" y="0"/>
                    </a:moveTo>
                    <a:lnTo>
                      <a:pt x="0" y="6"/>
                    </a:lnTo>
                    <a:lnTo>
                      <a:pt x="13" y="12"/>
                    </a:lnTo>
                    <a:lnTo>
                      <a:pt x="1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5" name="Freeform 143"/>
              <p:cNvSpPr>
                <a:spLocks/>
              </p:cNvSpPr>
              <p:nvPr/>
            </p:nvSpPr>
            <p:spPr bwMode="auto">
              <a:xfrm>
                <a:off x="2111" y="1723"/>
                <a:ext cx="20" cy="12"/>
              </a:xfrm>
              <a:custGeom>
                <a:avLst/>
                <a:gdLst>
                  <a:gd name="T0" fmla="*/ 0 w 20"/>
                  <a:gd name="T1" fmla="*/ 6 h 12"/>
                  <a:gd name="T2" fmla="*/ 6 w 20"/>
                  <a:gd name="T3" fmla="*/ 0 h 12"/>
                  <a:gd name="T4" fmla="*/ 20 w 20"/>
                  <a:gd name="T5" fmla="*/ 6 h 12"/>
                  <a:gd name="T6" fmla="*/ 13 w 20"/>
                  <a:gd name="T7" fmla="*/ 12 h 12"/>
                  <a:gd name="T8" fmla="*/ 0 w 20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6"/>
                    </a:moveTo>
                    <a:lnTo>
                      <a:pt x="6" y="0"/>
                    </a:lnTo>
                    <a:lnTo>
                      <a:pt x="20" y="6"/>
                    </a:lnTo>
                    <a:lnTo>
                      <a:pt x="13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6" name="Freeform 144"/>
              <p:cNvSpPr>
                <a:spLocks/>
              </p:cNvSpPr>
              <p:nvPr/>
            </p:nvSpPr>
            <p:spPr bwMode="auto">
              <a:xfrm>
                <a:off x="1964" y="1729"/>
                <a:ext cx="160" cy="263"/>
              </a:xfrm>
              <a:custGeom>
                <a:avLst/>
                <a:gdLst>
                  <a:gd name="T0" fmla="*/ 0 w 160"/>
                  <a:gd name="T1" fmla="*/ 257 h 263"/>
                  <a:gd name="T2" fmla="*/ 13 w 160"/>
                  <a:gd name="T3" fmla="*/ 263 h 263"/>
                  <a:gd name="T4" fmla="*/ 160 w 160"/>
                  <a:gd name="T5" fmla="*/ 6 h 263"/>
                  <a:gd name="T6" fmla="*/ 147 w 160"/>
                  <a:gd name="T7" fmla="*/ 0 h 263"/>
                  <a:gd name="T8" fmla="*/ 0 w 160"/>
                  <a:gd name="T9" fmla="*/ 257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63">
                    <a:moveTo>
                      <a:pt x="0" y="257"/>
                    </a:moveTo>
                    <a:lnTo>
                      <a:pt x="13" y="263"/>
                    </a:lnTo>
                    <a:lnTo>
                      <a:pt x="160" y="6"/>
                    </a:lnTo>
                    <a:lnTo>
                      <a:pt x="147" y="0"/>
                    </a:lnTo>
                    <a:lnTo>
                      <a:pt x="0" y="25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7" name="Freeform 145"/>
              <p:cNvSpPr>
                <a:spLocks/>
              </p:cNvSpPr>
              <p:nvPr/>
            </p:nvSpPr>
            <p:spPr bwMode="auto">
              <a:xfrm>
                <a:off x="2111" y="1723"/>
                <a:ext cx="13" cy="12"/>
              </a:xfrm>
              <a:custGeom>
                <a:avLst/>
                <a:gdLst>
                  <a:gd name="T0" fmla="*/ 13 w 13"/>
                  <a:gd name="T1" fmla="*/ 6 h 12"/>
                  <a:gd name="T2" fmla="*/ 13 w 13"/>
                  <a:gd name="T3" fmla="*/ 0 h 12"/>
                  <a:gd name="T4" fmla="*/ 0 w 13"/>
                  <a:gd name="T5" fmla="*/ 6 h 12"/>
                  <a:gd name="T6" fmla="*/ 0 w 13"/>
                  <a:gd name="T7" fmla="*/ 12 h 12"/>
                  <a:gd name="T8" fmla="*/ 13 w 13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6"/>
                    </a:moveTo>
                    <a:lnTo>
                      <a:pt x="13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8" name="Freeform 146"/>
              <p:cNvSpPr>
                <a:spLocks/>
              </p:cNvSpPr>
              <p:nvPr/>
            </p:nvSpPr>
            <p:spPr bwMode="auto">
              <a:xfrm>
                <a:off x="2258" y="1986"/>
                <a:ext cx="20" cy="12"/>
              </a:xfrm>
              <a:custGeom>
                <a:avLst/>
                <a:gdLst>
                  <a:gd name="T0" fmla="*/ 13 w 20"/>
                  <a:gd name="T1" fmla="*/ 0 h 12"/>
                  <a:gd name="T2" fmla="*/ 20 w 20"/>
                  <a:gd name="T3" fmla="*/ 6 h 12"/>
                  <a:gd name="T4" fmla="*/ 6 w 20"/>
                  <a:gd name="T5" fmla="*/ 12 h 12"/>
                  <a:gd name="T6" fmla="*/ 0 w 20"/>
                  <a:gd name="T7" fmla="*/ 6 h 12"/>
                  <a:gd name="T8" fmla="*/ 13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3" y="0"/>
                    </a:moveTo>
                    <a:lnTo>
                      <a:pt x="20" y="6"/>
                    </a:lnTo>
                    <a:lnTo>
                      <a:pt x="6" y="12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49" name="Freeform 147"/>
              <p:cNvSpPr>
                <a:spLocks/>
              </p:cNvSpPr>
              <p:nvPr/>
            </p:nvSpPr>
            <p:spPr bwMode="auto">
              <a:xfrm>
                <a:off x="2111" y="1729"/>
                <a:ext cx="160" cy="263"/>
              </a:xfrm>
              <a:custGeom>
                <a:avLst/>
                <a:gdLst>
                  <a:gd name="T0" fmla="*/ 13 w 160"/>
                  <a:gd name="T1" fmla="*/ 0 h 263"/>
                  <a:gd name="T2" fmla="*/ 0 w 160"/>
                  <a:gd name="T3" fmla="*/ 6 h 263"/>
                  <a:gd name="T4" fmla="*/ 147 w 160"/>
                  <a:gd name="T5" fmla="*/ 263 h 263"/>
                  <a:gd name="T6" fmla="*/ 160 w 160"/>
                  <a:gd name="T7" fmla="*/ 257 h 263"/>
                  <a:gd name="T8" fmla="*/ 13 w 160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63">
                    <a:moveTo>
                      <a:pt x="13" y="0"/>
                    </a:moveTo>
                    <a:lnTo>
                      <a:pt x="0" y="6"/>
                    </a:lnTo>
                    <a:lnTo>
                      <a:pt x="147" y="263"/>
                    </a:lnTo>
                    <a:lnTo>
                      <a:pt x="160" y="257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0" name="Rectangle 148"/>
              <p:cNvSpPr>
                <a:spLocks noChangeArrowheads="1"/>
              </p:cNvSpPr>
              <p:nvPr/>
            </p:nvSpPr>
            <p:spPr bwMode="auto">
              <a:xfrm>
                <a:off x="1897" y="1926"/>
                <a:ext cx="147" cy="1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1" name="Rectangle 149"/>
              <p:cNvSpPr>
                <a:spLocks noChangeArrowheads="1"/>
              </p:cNvSpPr>
              <p:nvPr/>
            </p:nvSpPr>
            <p:spPr bwMode="auto">
              <a:xfrm>
                <a:off x="1896" y="1926"/>
                <a:ext cx="148" cy="132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2" name="Rectangle 150"/>
              <p:cNvSpPr>
                <a:spLocks noChangeArrowheads="1"/>
              </p:cNvSpPr>
              <p:nvPr/>
            </p:nvSpPr>
            <p:spPr bwMode="auto">
              <a:xfrm>
                <a:off x="2191" y="1926"/>
                <a:ext cx="147" cy="1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3" name="Rectangle 151"/>
              <p:cNvSpPr>
                <a:spLocks noChangeArrowheads="1"/>
              </p:cNvSpPr>
              <p:nvPr/>
            </p:nvSpPr>
            <p:spPr bwMode="auto">
              <a:xfrm>
                <a:off x="2190" y="1926"/>
                <a:ext cx="148" cy="132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4" name="Oval 152"/>
              <p:cNvSpPr>
                <a:spLocks noChangeArrowheads="1"/>
              </p:cNvSpPr>
              <p:nvPr/>
            </p:nvSpPr>
            <p:spPr bwMode="auto">
              <a:xfrm>
                <a:off x="2010" y="1628"/>
                <a:ext cx="214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5" name="Oval 153"/>
              <p:cNvSpPr>
                <a:spLocks noChangeArrowheads="1"/>
              </p:cNvSpPr>
              <p:nvPr/>
            </p:nvSpPr>
            <p:spPr bwMode="auto">
              <a:xfrm>
                <a:off x="2010" y="1628"/>
                <a:ext cx="215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6" name="Rectangle 154"/>
              <p:cNvSpPr>
                <a:spLocks noChangeArrowheads="1"/>
              </p:cNvSpPr>
              <p:nvPr/>
            </p:nvSpPr>
            <p:spPr bwMode="auto">
              <a:xfrm>
                <a:off x="2057" y="1687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48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57" name="Rectangle 155"/>
              <p:cNvSpPr>
                <a:spLocks noChangeArrowheads="1"/>
              </p:cNvSpPr>
              <p:nvPr/>
            </p:nvSpPr>
            <p:spPr bwMode="auto">
              <a:xfrm>
                <a:off x="1015" y="1401"/>
                <a:ext cx="147" cy="13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8" name="Rectangle 156"/>
              <p:cNvSpPr>
                <a:spLocks noChangeArrowheads="1"/>
              </p:cNvSpPr>
              <p:nvPr/>
            </p:nvSpPr>
            <p:spPr bwMode="auto">
              <a:xfrm>
                <a:off x="1014" y="1401"/>
                <a:ext cx="148" cy="131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59" name="Freeform 157"/>
              <p:cNvSpPr>
                <a:spLocks/>
              </p:cNvSpPr>
              <p:nvPr/>
            </p:nvSpPr>
            <p:spPr bwMode="auto">
              <a:xfrm>
                <a:off x="2692" y="1980"/>
                <a:ext cx="13" cy="18"/>
              </a:xfrm>
              <a:custGeom>
                <a:avLst/>
                <a:gdLst>
                  <a:gd name="T0" fmla="*/ 0 w 13"/>
                  <a:gd name="T1" fmla="*/ 0 h 18"/>
                  <a:gd name="T2" fmla="*/ 0 w 13"/>
                  <a:gd name="T3" fmla="*/ 6 h 18"/>
                  <a:gd name="T4" fmla="*/ 7 w 13"/>
                  <a:gd name="T5" fmla="*/ 18 h 18"/>
                  <a:gd name="T6" fmla="*/ 13 w 13"/>
                  <a:gd name="T7" fmla="*/ 12 h 18"/>
                  <a:gd name="T8" fmla="*/ 0 w 13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8">
                    <a:moveTo>
                      <a:pt x="0" y="0"/>
                    </a:moveTo>
                    <a:lnTo>
                      <a:pt x="0" y="6"/>
                    </a:lnTo>
                    <a:lnTo>
                      <a:pt x="7" y="18"/>
                    </a:lnTo>
                    <a:lnTo>
                      <a:pt x="1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0" name="Freeform 158"/>
              <p:cNvSpPr>
                <a:spLocks/>
              </p:cNvSpPr>
              <p:nvPr/>
            </p:nvSpPr>
            <p:spPr bwMode="auto">
              <a:xfrm>
                <a:off x="2979" y="1723"/>
                <a:ext cx="20" cy="12"/>
              </a:xfrm>
              <a:custGeom>
                <a:avLst/>
                <a:gdLst>
                  <a:gd name="T0" fmla="*/ 0 w 20"/>
                  <a:gd name="T1" fmla="*/ 0 h 12"/>
                  <a:gd name="T2" fmla="*/ 7 w 20"/>
                  <a:gd name="T3" fmla="*/ 0 h 12"/>
                  <a:gd name="T4" fmla="*/ 20 w 20"/>
                  <a:gd name="T5" fmla="*/ 6 h 12"/>
                  <a:gd name="T6" fmla="*/ 14 w 20"/>
                  <a:gd name="T7" fmla="*/ 12 h 12"/>
                  <a:gd name="T8" fmla="*/ 0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0"/>
                    </a:moveTo>
                    <a:lnTo>
                      <a:pt x="7" y="0"/>
                    </a:lnTo>
                    <a:lnTo>
                      <a:pt x="20" y="6"/>
                    </a:lnTo>
                    <a:lnTo>
                      <a:pt x="14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1" name="Freeform 159"/>
              <p:cNvSpPr>
                <a:spLocks/>
              </p:cNvSpPr>
              <p:nvPr/>
            </p:nvSpPr>
            <p:spPr bwMode="auto">
              <a:xfrm>
                <a:off x="2692" y="1723"/>
                <a:ext cx="301" cy="269"/>
              </a:xfrm>
              <a:custGeom>
                <a:avLst/>
                <a:gdLst>
                  <a:gd name="T0" fmla="*/ 0 w 301"/>
                  <a:gd name="T1" fmla="*/ 257 h 269"/>
                  <a:gd name="T2" fmla="*/ 13 w 301"/>
                  <a:gd name="T3" fmla="*/ 269 h 269"/>
                  <a:gd name="T4" fmla="*/ 301 w 301"/>
                  <a:gd name="T5" fmla="*/ 12 h 269"/>
                  <a:gd name="T6" fmla="*/ 287 w 301"/>
                  <a:gd name="T7" fmla="*/ 0 h 269"/>
                  <a:gd name="T8" fmla="*/ 0 w 301"/>
                  <a:gd name="T9" fmla="*/ 257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1" h="269">
                    <a:moveTo>
                      <a:pt x="0" y="257"/>
                    </a:moveTo>
                    <a:lnTo>
                      <a:pt x="13" y="269"/>
                    </a:lnTo>
                    <a:lnTo>
                      <a:pt x="301" y="12"/>
                    </a:lnTo>
                    <a:lnTo>
                      <a:pt x="287" y="0"/>
                    </a:lnTo>
                    <a:lnTo>
                      <a:pt x="0" y="25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2" name="Freeform 160"/>
              <p:cNvSpPr>
                <a:spLocks/>
              </p:cNvSpPr>
              <p:nvPr/>
            </p:nvSpPr>
            <p:spPr bwMode="auto">
              <a:xfrm>
                <a:off x="2979" y="1723"/>
                <a:ext cx="14" cy="12"/>
              </a:xfrm>
              <a:custGeom>
                <a:avLst/>
                <a:gdLst>
                  <a:gd name="T0" fmla="*/ 14 w 14"/>
                  <a:gd name="T1" fmla="*/ 6 h 12"/>
                  <a:gd name="T2" fmla="*/ 14 w 14"/>
                  <a:gd name="T3" fmla="*/ 0 h 12"/>
                  <a:gd name="T4" fmla="*/ 0 w 14"/>
                  <a:gd name="T5" fmla="*/ 6 h 12"/>
                  <a:gd name="T6" fmla="*/ 0 w 14"/>
                  <a:gd name="T7" fmla="*/ 12 h 12"/>
                  <a:gd name="T8" fmla="*/ 14 w 14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2">
                    <a:moveTo>
                      <a:pt x="14" y="6"/>
                    </a:moveTo>
                    <a:lnTo>
                      <a:pt x="14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3" name="Freeform 161"/>
              <p:cNvSpPr>
                <a:spLocks/>
              </p:cNvSpPr>
              <p:nvPr/>
            </p:nvSpPr>
            <p:spPr bwMode="auto">
              <a:xfrm>
                <a:off x="3126" y="1986"/>
                <a:ext cx="20" cy="12"/>
              </a:xfrm>
              <a:custGeom>
                <a:avLst/>
                <a:gdLst>
                  <a:gd name="T0" fmla="*/ 14 w 20"/>
                  <a:gd name="T1" fmla="*/ 0 h 12"/>
                  <a:gd name="T2" fmla="*/ 20 w 20"/>
                  <a:gd name="T3" fmla="*/ 6 h 12"/>
                  <a:gd name="T4" fmla="*/ 7 w 20"/>
                  <a:gd name="T5" fmla="*/ 12 h 12"/>
                  <a:gd name="T6" fmla="*/ 0 w 20"/>
                  <a:gd name="T7" fmla="*/ 6 h 12"/>
                  <a:gd name="T8" fmla="*/ 14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4" y="0"/>
                    </a:moveTo>
                    <a:lnTo>
                      <a:pt x="20" y="6"/>
                    </a:lnTo>
                    <a:lnTo>
                      <a:pt x="7" y="12"/>
                    </a:lnTo>
                    <a:lnTo>
                      <a:pt x="0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4" name="Freeform 162"/>
              <p:cNvSpPr>
                <a:spLocks/>
              </p:cNvSpPr>
              <p:nvPr/>
            </p:nvSpPr>
            <p:spPr bwMode="auto">
              <a:xfrm>
                <a:off x="2979" y="1729"/>
                <a:ext cx="161" cy="263"/>
              </a:xfrm>
              <a:custGeom>
                <a:avLst/>
                <a:gdLst>
                  <a:gd name="T0" fmla="*/ 14 w 161"/>
                  <a:gd name="T1" fmla="*/ 0 h 263"/>
                  <a:gd name="T2" fmla="*/ 0 w 161"/>
                  <a:gd name="T3" fmla="*/ 6 h 263"/>
                  <a:gd name="T4" fmla="*/ 147 w 161"/>
                  <a:gd name="T5" fmla="*/ 263 h 263"/>
                  <a:gd name="T6" fmla="*/ 161 w 161"/>
                  <a:gd name="T7" fmla="*/ 257 h 263"/>
                  <a:gd name="T8" fmla="*/ 14 w 161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263">
                    <a:moveTo>
                      <a:pt x="14" y="0"/>
                    </a:moveTo>
                    <a:lnTo>
                      <a:pt x="0" y="6"/>
                    </a:lnTo>
                    <a:lnTo>
                      <a:pt x="147" y="263"/>
                    </a:lnTo>
                    <a:lnTo>
                      <a:pt x="161" y="257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5" name="Rectangle 163"/>
              <p:cNvSpPr>
                <a:spLocks noChangeArrowheads="1"/>
              </p:cNvSpPr>
              <p:nvPr/>
            </p:nvSpPr>
            <p:spPr bwMode="auto">
              <a:xfrm>
                <a:off x="3059" y="1926"/>
                <a:ext cx="147" cy="1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6" name="Rectangle 164"/>
              <p:cNvSpPr>
                <a:spLocks noChangeArrowheads="1"/>
              </p:cNvSpPr>
              <p:nvPr/>
            </p:nvSpPr>
            <p:spPr bwMode="auto">
              <a:xfrm>
                <a:off x="3059" y="1926"/>
                <a:ext cx="148" cy="132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7" name="Oval 165"/>
              <p:cNvSpPr>
                <a:spLocks noChangeArrowheads="1"/>
              </p:cNvSpPr>
              <p:nvPr/>
            </p:nvSpPr>
            <p:spPr bwMode="auto">
              <a:xfrm>
                <a:off x="2879" y="1628"/>
                <a:ext cx="214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8" name="Oval 166"/>
              <p:cNvSpPr>
                <a:spLocks noChangeArrowheads="1"/>
              </p:cNvSpPr>
              <p:nvPr/>
            </p:nvSpPr>
            <p:spPr bwMode="auto">
              <a:xfrm>
                <a:off x="2878" y="1628"/>
                <a:ext cx="216" cy="197"/>
              </a:xfrm>
              <a:prstGeom prst="ellipse">
                <a:avLst/>
              </a:prstGeom>
              <a:noFill/>
              <a:ln w="20638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69" name="Rectangle 167"/>
              <p:cNvSpPr>
                <a:spLocks noChangeArrowheads="1"/>
              </p:cNvSpPr>
              <p:nvPr/>
            </p:nvSpPr>
            <p:spPr bwMode="auto">
              <a:xfrm>
                <a:off x="2926" y="1687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62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0" name="Rectangle 168"/>
              <p:cNvSpPr>
                <a:spLocks noChangeArrowheads="1"/>
              </p:cNvSpPr>
              <p:nvPr/>
            </p:nvSpPr>
            <p:spPr bwMode="auto">
              <a:xfrm>
                <a:off x="1075" y="1054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1" name="Rectangle 169"/>
              <p:cNvSpPr>
                <a:spLocks noChangeArrowheads="1"/>
              </p:cNvSpPr>
              <p:nvPr/>
            </p:nvSpPr>
            <p:spPr bwMode="auto">
              <a:xfrm>
                <a:off x="1930" y="810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2" name="Rectangle 170"/>
              <p:cNvSpPr>
                <a:spLocks noChangeArrowheads="1"/>
              </p:cNvSpPr>
              <p:nvPr/>
            </p:nvSpPr>
            <p:spPr bwMode="auto">
              <a:xfrm>
                <a:off x="1636" y="1317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3" name="Rectangle 171"/>
              <p:cNvSpPr>
                <a:spLocks noChangeArrowheads="1"/>
              </p:cNvSpPr>
              <p:nvPr/>
            </p:nvSpPr>
            <p:spPr bwMode="auto">
              <a:xfrm>
                <a:off x="1910" y="1580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4" name="Rectangle 172"/>
              <p:cNvSpPr>
                <a:spLocks noChangeArrowheads="1"/>
              </p:cNvSpPr>
              <p:nvPr/>
            </p:nvSpPr>
            <p:spPr bwMode="auto">
              <a:xfrm>
                <a:off x="2238" y="1299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3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5" name="Rectangle 173"/>
              <p:cNvSpPr>
                <a:spLocks noChangeArrowheads="1"/>
              </p:cNvSpPr>
              <p:nvPr/>
            </p:nvSpPr>
            <p:spPr bwMode="auto">
              <a:xfrm>
                <a:off x="3400" y="1042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4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6" name="Rectangle 174"/>
              <p:cNvSpPr>
                <a:spLocks noChangeArrowheads="1"/>
              </p:cNvSpPr>
              <p:nvPr/>
            </p:nvSpPr>
            <p:spPr bwMode="auto">
              <a:xfrm>
                <a:off x="2832" y="1526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7" name="Rectangle 175"/>
              <p:cNvSpPr>
                <a:spLocks noChangeArrowheads="1"/>
              </p:cNvSpPr>
              <p:nvPr/>
            </p:nvSpPr>
            <p:spPr bwMode="auto">
              <a:xfrm>
                <a:off x="3708" y="1299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8" name="Freeform 176"/>
              <p:cNvSpPr>
                <a:spLocks/>
              </p:cNvSpPr>
              <p:nvPr/>
            </p:nvSpPr>
            <p:spPr bwMode="auto">
              <a:xfrm>
                <a:off x="2545" y="2237"/>
                <a:ext cx="13" cy="12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6 h 12"/>
                  <a:gd name="T4" fmla="*/ 13 w 13"/>
                  <a:gd name="T5" fmla="*/ 12 h 12"/>
                  <a:gd name="T6" fmla="*/ 13 w 13"/>
                  <a:gd name="T7" fmla="*/ 6 h 12"/>
                  <a:gd name="T8" fmla="*/ 0 w 1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0" y="0"/>
                    </a:moveTo>
                    <a:lnTo>
                      <a:pt x="0" y="6"/>
                    </a:lnTo>
                    <a:lnTo>
                      <a:pt x="13" y="12"/>
                    </a:lnTo>
                    <a:lnTo>
                      <a:pt x="1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79" name="Freeform 177"/>
              <p:cNvSpPr>
                <a:spLocks/>
              </p:cNvSpPr>
              <p:nvPr/>
            </p:nvSpPr>
            <p:spPr bwMode="auto">
              <a:xfrm>
                <a:off x="2692" y="1968"/>
                <a:ext cx="20" cy="12"/>
              </a:xfrm>
              <a:custGeom>
                <a:avLst/>
                <a:gdLst>
                  <a:gd name="T0" fmla="*/ 0 w 20"/>
                  <a:gd name="T1" fmla="*/ 6 h 12"/>
                  <a:gd name="T2" fmla="*/ 7 w 20"/>
                  <a:gd name="T3" fmla="*/ 0 h 12"/>
                  <a:gd name="T4" fmla="*/ 20 w 20"/>
                  <a:gd name="T5" fmla="*/ 6 h 12"/>
                  <a:gd name="T6" fmla="*/ 13 w 20"/>
                  <a:gd name="T7" fmla="*/ 12 h 12"/>
                  <a:gd name="T8" fmla="*/ 0 w 20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0" y="6"/>
                    </a:moveTo>
                    <a:lnTo>
                      <a:pt x="7" y="0"/>
                    </a:lnTo>
                    <a:lnTo>
                      <a:pt x="20" y="6"/>
                    </a:lnTo>
                    <a:lnTo>
                      <a:pt x="13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0" name="Freeform 178"/>
              <p:cNvSpPr>
                <a:spLocks/>
              </p:cNvSpPr>
              <p:nvPr/>
            </p:nvSpPr>
            <p:spPr bwMode="auto">
              <a:xfrm>
                <a:off x="2545" y="1974"/>
                <a:ext cx="160" cy="269"/>
              </a:xfrm>
              <a:custGeom>
                <a:avLst/>
                <a:gdLst>
                  <a:gd name="T0" fmla="*/ 0 w 160"/>
                  <a:gd name="T1" fmla="*/ 263 h 269"/>
                  <a:gd name="T2" fmla="*/ 13 w 160"/>
                  <a:gd name="T3" fmla="*/ 269 h 269"/>
                  <a:gd name="T4" fmla="*/ 160 w 160"/>
                  <a:gd name="T5" fmla="*/ 6 h 269"/>
                  <a:gd name="T6" fmla="*/ 147 w 160"/>
                  <a:gd name="T7" fmla="*/ 0 h 269"/>
                  <a:gd name="T8" fmla="*/ 0 w 160"/>
                  <a:gd name="T9" fmla="*/ 263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269">
                    <a:moveTo>
                      <a:pt x="0" y="263"/>
                    </a:moveTo>
                    <a:lnTo>
                      <a:pt x="13" y="269"/>
                    </a:lnTo>
                    <a:lnTo>
                      <a:pt x="160" y="6"/>
                    </a:lnTo>
                    <a:lnTo>
                      <a:pt x="147" y="0"/>
                    </a:lnTo>
                    <a:lnTo>
                      <a:pt x="0" y="26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1" name="Freeform 179"/>
              <p:cNvSpPr>
                <a:spLocks/>
              </p:cNvSpPr>
              <p:nvPr/>
            </p:nvSpPr>
            <p:spPr bwMode="auto">
              <a:xfrm>
                <a:off x="2692" y="1968"/>
                <a:ext cx="13" cy="12"/>
              </a:xfrm>
              <a:custGeom>
                <a:avLst/>
                <a:gdLst>
                  <a:gd name="T0" fmla="*/ 13 w 13"/>
                  <a:gd name="T1" fmla="*/ 6 h 12"/>
                  <a:gd name="T2" fmla="*/ 13 w 13"/>
                  <a:gd name="T3" fmla="*/ 0 h 12"/>
                  <a:gd name="T4" fmla="*/ 0 w 13"/>
                  <a:gd name="T5" fmla="*/ 6 h 12"/>
                  <a:gd name="T6" fmla="*/ 0 w 13"/>
                  <a:gd name="T7" fmla="*/ 12 h 12"/>
                  <a:gd name="T8" fmla="*/ 13 w 13"/>
                  <a:gd name="T9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">
                    <a:moveTo>
                      <a:pt x="13" y="6"/>
                    </a:moveTo>
                    <a:lnTo>
                      <a:pt x="13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13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2" name="Freeform 180"/>
              <p:cNvSpPr>
                <a:spLocks/>
              </p:cNvSpPr>
              <p:nvPr/>
            </p:nvSpPr>
            <p:spPr bwMode="auto">
              <a:xfrm>
                <a:off x="2832" y="2237"/>
                <a:ext cx="20" cy="12"/>
              </a:xfrm>
              <a:custGeom>
                <a:avLst/>
                <a:gdLst>
                  <a:gd name="T0" fmla="*/ 14 w 20"/>
                  <a:gd name="T1" fmla="*/ 0 h 12"/>
                  <a:gd name="T2" fmla="*/ 20 w 20"/>
                  <a:gd name="T3" fmla="*/ 6 h 12"/>
                  <a:gd name="T4" fmla="*/ 7 w 20"/>
                  <a:gd name="T5" fmla="*/ 12 h 12"/>
                  <a:gd name="T6" fmla="*/ 0 w 20"/>
                  <a:gd name="T7" fmla="*/ 6 h 12"/>
                  <a:gd name="T8" fmla="*/ 14 w 2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12">
                    <a:moveTo>
                      <a:pt x="14" y="0"/>
                    </a:moveTo>
                    <a:lnTo>
                      <a:pt x="20" y="6"/>
                    </a:lnTo>
                    <a:lnTo>
                      <a:pt x="7" y="12"/>
                    </a:lnTo>
                    <a:lnTo>
                      <a:pt x="0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3" name="Freeform 181"/>
              <p:cNvSpPr>
                <a:spLocks/>
              </p:cNvSpPr>
              <p:nvPr/>
            </p:nvSpPr>
            <p:spPr bwMode="auto">
              <a:xfrm>
                <a:off x="2692" y="1974"/>
                <a:ext cx="154" cy="269"/>
              </a:xfrm>
              <a:custGeom>
                <a:avLst/>
                <a:gdLst>
                  <a:gd name="T0" fmla="*/ 13 w 154"/>
                  <a:gd name="T1" fmla="*/ 0 h 269"/>
                  <a:gd name="T2" fmla="*/ 0 w 154"/>
                  <a:gd name="T3" fmla="*/ 6 h 269"/>
                  <a:gd name="T4" fmla="*/ 140 w 154"/>
                  <a:gd name="T5" fmla="*/ 269 h 269"/>
                  <a:gd name="T6" fmla="*/ 154 w 154"/>
                  <a:gd name="T7" fmla="*/ 263 h 269"/>
                  <a:gd name="T8" fmla="*/ 13 w 154"/>
                  <a:gd name="T9" fmla="*/ 0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4" h="269">
                    <a:moveTo>
                      <a:pt x="13" y="0"/>
                    </a:moveTo>
                    <a:lnTo>
                      <a:pt x="0" y="6"/>
                    </a:lnTo>
                    <a:lnTo>
                      <a:pt x="140" y="269"/>
                    </a:lnTo>
                    <a:lnTo>
                      <a:pt x="154" y="26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4" name="Rectangle 182"/>
              <p:cNvSpPr>
                <a:spLocks noChangeArrowheads="1"/>
              </p:cNvSpPr>
              <p:nvPr/>
            </p:nvSpPr>
            <p:spPr bwMode="auto">
              <a:xfrm>
                <a:off x="2478" y="2171"/>
                <a:ext cx="147" cy="1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5" name="Rectangle 183"/>
              <p:cNvSpPr>
                <a:spLocks noChangeArrowheads="1"/>
              </p:cNvSpPr>
              <p:nvPr/>
            </p:nvSpPr>
            <p:spPr bwMode="auto">
              <a:xfrm>
                <a:off x="2477" y="2171"/>
                <a:ext cx="149" cy="132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6" name="Rectangle 184"/>
              <p:cNvSpPr>
                <a:spLocks noChangeArrowheads="1"/>
              </p:cNvSpPr>
              <p:nvPr/>
            </p:nvSpPr>
            <p:spPr bwMode="auto">
              <a:xfrm>
                <a:off x="2772" y="2171"/>
                <a:ext cx="147" cy="1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7" name="Rectangle 185"/>
              <p:cNvSpPr>
                <a:spLocks noChangeArrowheads="1"/>
              </p:cNvSpPr>
              <p:nvPr/>
            </p:nvSpPr>
            <p:spPr bwMode="auto">
              <a:xfrm>
                <a:off x="2771" y="2171"/>
                <a:ext cx="149" cy="132"/>
              </a:xfrm>
              <a:prstGeom prst="rect">
                <a:avLst/>
              </a:prstGeom>
              <a:noFill/>
              <a:ln w="20638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8" name="Oval 186"/>
              <p:cNvSpPr>
                <a:spLocks noChangeArrowheads="1"/>
              </p:cNvSpPr>
              <p:nvPr/>
            </p:nvSpPr>
            <p:spPr bwMode="auto">
              <a:xfrm>
                <a:off x="2585" y="1879"/>
                <a:ext cx="220" cy="197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89" name="Oval 187"/>
              <p:cNvSpPr>
                <a:spLocks noChangeArrowheads="1"/>
              </p:cNvSpPr>
              <p:nvPr/>
            </p:nvSpPr>
            <p:spPr bwMode="auto">
              <a:xfrm>
                <a:off x="2584" y="1879"/>
                <a:ext cx="222" cy="197"/>
              </a:xfrm>
              <a:prstGeom prst="ellipse">
                <a:avLst/>
              </a:prstGeom>
              <a:noFill/>
              <a:ln w="2063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90" name="Rectangle 188"/>
              <p:cNvSpPr>
                <a:spLocks noChangeArrowheads="1"/>
              </p:cNvSpPr>
              <p:nvPr/>
            </p:nvSpPr>
            <p:spPr bwMode="auto">
              <a:xfrm>
                <a:off x="2638" y="1932"/>
                <a:ext cx="16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54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1" name="Rectangle 189"/>
              <p:cNvSpPr>
                <a:spLocks noChangeArrowheads="1"/>
              </p:cNvSpPr>
              <p:nvPr/>
            </p:nvSpPr>
            <p:spPr bwMode="auto">
              <a:xfrm>
                <a:off x="2538" y="1759"/>
                <a:ext cx="107" cy="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2" name="Rectangle 190"/>
              <p:cNvSpPr>
                <a:spLocks noChangeArrowheads="1"/>
              </p:cNvSpPr>
              <p:nvPr/>
            </p:nvSpPr>
            <p:spPr bwMode="auto">
              <a:xfrm>
                <a:off x="2084" y="2178"/>
                <a:ext cx="15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T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3" name="Rectangle 191"/>
              <p:cNvSpPr>
                <a:spLocks noChangeArrowheads="1"/>
              </p:cNvSpPr>
              <p:nvPr/>
            </p:nvSpPr>
            <p:spPr bwMode="auto">
              <a:xfrm>
                <a:off x="2164" y="2236"/>
                <a:ext cx="114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4" name="Rectangle 192"/>
              <p:cNvSpPr>
                <a:spLocks noChangeArrowheads="1"/>
              </p:cNvSpPr>
              <p:nvPr/>
            </p:nvSpPr>
            <p:spPr bwMode="auto">
              <a:xfrm>
                <a:off x="3126" y="2142"/>
                <a:ext cx="15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T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5" name="Rectangle 193"/>
              <p:cNvSpPr>
                <a:spLocks noChangeArrowheads="1"/>
              </p:cNvSpPr>
              <p:nvPr/>
            </p:nvSpPr>
            <p:spPr bwMode="auto">
              <a:xfrm>
                <a:off x="3206" y="2201"/>
                <a:ext cx="114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6" name="Rectangle 194"/>
              <p:cNvSpPr>
                <a:spLocks noChangeArrowheads="1"/>
              </p:cNvSpPr>
              <p:nvPr/>
            </p:nvSpPr>
            <p:spPr bwMode="auto">
              <a:xfrm>
                <a:off x="3527" y="1885"/>
                <a:ext cx="15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T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7" name="Rectangle 195"/>
              <p:cNvSpPr>
                <a:spLocks noChangeArrowheads="1"/>
              </p:cNvSpPr>
              <p:nvPr/>
            </p:nvSpPr>
            <p:spPr bwMode="auto">
              <a:xfrm>
                <a:off x="3607" y="1938"/>
                <a:ext cx="114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" charset="0"/>
                    <a:cs typeface="Arial" pitchFamily="34" charset="0"/>
                  </a:rPr>
                  <a:t>3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8" name="Rectangle 196"/>
              <p:cNvSpPr>
                <a:spLocks noChangeArrowheads="1"/>
              </p:cNvSpPr>
              <p:nvPr/>
            </p:nvSpPr>
            <p:spPr bwMode="auto">
              <a:xfrm>
                <a:off x="3066" y="1503"/>
                <a:ext cx="140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x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9" name="Rectangle 197"/>
              <p:cNvSpPr>
                <a:spLocks noChangeArrowheads="1"/>
              </p:cNvSpPr>
              <p:nvPr/>
            </p:nvSpPr>
            <p:spPr bwMode="auto">
              <a:xfrm>
                <a:off x="2511" y="1228"/>
                <a:ext cx="140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y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00" name="Rectangle 198"/>
              <p:cNvSpPr>
                <a:spLocks noChangeArrowheads="1"/>
              </p:cNvSpPr>
              <p:nvPr/>
            </p:nvSpPr>
            <p:spPr bwMode="auto">
              <a:xfrm>
                <a:off x="3126" y="972"/>
                <a:ext cx="127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700" b="0" i="1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" charset="0"/>
                    <a:cs typeface="Arial" pitchFamily="34" charset="0"/>
                  </a:rPr>
                  <a:t>z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6272730" y="2943301"/>
            <a:ext cx="242486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Draw the double rotation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Trinode</a:t>
            </a:r>
            <a:r>
              <a:rPr lang="en-US" dirty="0"/>
              <a:t> Restructuring summary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470376"/>
              </p:ext>
            </p:extLst>
          </p:nvPr>
        </p:nvGraphicFramePr>
        <p:xfrm>
          <a:off x="956110" y="1371600"/>
          <a:ext cx="7578292" cy="2515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708">
                <a:tc>
                  <a:txBody>
                    <a:bodyPr/>
                    <a:lstStyle/>
                    <a:p>
                      <a:r>
                        <a:rPr lang="en-US" dirty="0"/>
                        <a:t>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imbalance/</a:t>
                      </a:r>
                    </a:p>
                    <a:p>
                      <a:r>
                        <a:rPr lang="en-US" dirty="0"/>
                        <a:t>grandparent </a:t>
                      </a:r>
                      <a:r>
                        <a:rPr lang="en-US" baseline="0" dirty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</a:t>
                      </a:r>
                      <a:r>
                        <a:rPr lang="en-US" baseline="0" dirty="0"/>
                        <a:t> key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 key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</a:t>
                      </a:r>
                      <a:r>
                        <a:rPr lang="en-US" baseline="0" dirty="0"/>
                        <a:t> key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Middle</a:t>
                      </a:r>
                      <a:r>
                        <a:rPr lang="en-US" baseline="0" dirty="0"/>
                        <a:t> key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Middle key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5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Overview of 4 Cases of </a:t>
            </a:r>
            <a:r>
              <a:rPr lang="en-US" dirty="0" err="1">
                <a:latin typeface="Tahoma" charset="0"/>
              </a:rPr>
              <a:t>Trinode</a:t>
            </a:r>
            <a:r>
              <a:rPr lang="en-US" dirty="0">
                <a:latin typeface="Tahoma" charset="0"/>
              </a:rPr>
              <a:t> Restructuring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811110" y="2743200"/>
            <a:ext cx="1682750" cy="1439863"/>
            <a:chOff x="984250" y="2743200"/>
            <a:chExt cx="1682750" cy="1439863"/>
          </a:xfrm>
        </p:grpSpPr>
        <p:sp>
          <p:nvSpPr>
            <p:cNvPr id="24581" name="Oval 4"/>
            <p:cNvSpPr>
              <a:spLocks noChangeArrowheads="1"/>
            </p:cNvSpPr>
            <p:nvPr/>
          </p:nvSpPr>
          <p:spPr bwMode="auto">
            <a:xfrm>
              <a:off x="1285875" y="288448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582" name="AutoShape 5"/>
            <p:cNvCxnSpPr>
              <a:cxnSpLocks noChangeShapeType="1"/>
              <a:stCxn id="24581" idx="5"/>
              <a:endCxn id="24587" idx="1"/>
            </p:cNvCxnSpPr>
            <p:nvPr/>
          </p:nvCxnSpPr>
          <p:spPr bwMode="auto">
            <a:xfrm>
              <a:off x="1552575" y="3162300"/>
              <a:ext cx="614363" cy="1238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3" name="AutoShape 6"/>
            <p:cNvCxnSpPr>
              <a:cxnSpLocks noChangeShapeType="1"/>
              <a:stCxn id="24587" idx="3"/>
              <a:endCxn id="24584" idx="0"/>
            </p:cNvCxnSpPr>
            <p:nvPr/>
          </p:nvCxnSpPr>
          <p:spPr bwMode="auto">
            <a:xfrm flipH="1">
              <a:off x="1855788" y="3519488"/>
              <a:ext cx="311150" cy="1365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4" name="Oval 7"/>
            <p:cNvSpPr>
              <a:spLocks noChangeArrowheads="1"/>
            </p:cNvSpPr>
            <p:nvPr/>
          </p:nvSpPr>
          <p:spPr bwMode="auto">
            <a:xfrm>
              <a:off x="1700213" y="3662363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585" name="AutoShape 8"/>
            <p:cNvCxnSpPr>
              <a:cxnSpLocks noChangeShapeType="1"/>
              <a:stCxn id="24584" idx="5"/>
            </p:cNvCxnSpPr>
            <p:nvPr/>
          </p:nvCxnSpPr>
          <p:spPr bwMode="auto">
            <a:xfrm>
              <a:off x="1965325" y="3937000"/>
              <a:ext cx="141288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6" name="AutoShape 9"/>
            <p:cNvCxnSpPr>
              <a:cxnSpLocks noChangeShapeType="1"/>
              <a:stCxn id="24584" idx="3"/>
            </p:cNvCxnSpPr>
            <p:nvPr/>
          </p:nvCxnSpPr>
          <p:spPr bwMode="auto">
            <a:xfrm flipH="1">
              <a:off x="1595438" y="3937000"/>
              <a:ext cx="150812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7" name="Oval 10"/>
            <p:cNvSpPr>
              <a:spLocks noChangeArrowheads="1"/>
            </p:cNvSpPr>
            <p:nvPr/>
          </p:nvSpPr>
          <p:spPr bwMode="auto">
            <a:xfrm>
              <a:off x="2120900" y="324643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588" name="AutoShape 11"/>
            <p:cNvCxnSpPr>
              <a:cxnSpLocks noChangeShapeType="1"/>
              <a:stCxn id="24587" idx="5"/>
            </p:cNvCxnSpPr>
            <p:nvPr/>
          </p:nvCxnSpPr>
          <p:spPr bwMode="auto">
            <a:xfrm>
              <a:off x="2386013" y="3521075"/>
              <a:ext cx="230187" cy="19050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9" name="AutoShape 12"/>
            <p:cNvCxnSpPr>
              <a:cxnSpLocks noChangeShapeType="1"/>
              <a:stCxn id="24581" idx="3"/>
            </p:cNvCxnSpPr>
            <p:nvPr/>
          </p:nvCxnSpPr>
          <p:spPr bwMode="auto">
            <a:xfrm flipH="1">
              <a:off x="984250" y="3168650"/>
              <a:ext cx="347663" cy="1174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0" name="Freeform 17"/>
            <p:cNvSpPr>
              <a:spLocks/>
            </p:cNvSpPr>
            <p:nvPr/>
          </p:nvSpPr>
          <p:spPr bwMode="auto">
            <a:xfrm>
              <a:off x="1130300" y="2743200"/>
              <a:ext cx="1536700" cy="1404938"/>
            </a:xfrm>
            <a:custGeom>
              <a:avLst/>
              <a:gdLst>
                <a:gd name="T0" fmla="*/ 359793 w 1166"/>
                <a:gd name="T1" fmla="*/ 14497 h 1066"/>
                <a:gd name="T2" fmla="*/ 27676 w 1166"/>
                <a:gd name="T3" fmla="*/ 243821 h 1066"/>
                <a:gd name="T4" fmla="*/ 193735 w 1166"/>
                <a:gd name="T5" fmla="*/ 623392 h 1066"/>
                <a:gd name="T6" fmla="*/ 786801 w 1166"/>
                <a:gd name="T7" fmla="*/ 678746 h 1066"/>
                <a:gd name="T8" fmla="*/ 249088 w 1166"/>
                <a:gd name="T9" fmla="*/ 931793 h 1066"/>
                <a:gd name="T10" fmla="*/ 707725 w 1166"/>
                <a:gd name="T11" fmla="*/ 1390441 h 1066"/>
                <a:gd name="T12" fmla="*/ 1134733 w 1166"/>
                <a:gd name="T13" fmla="*/ 1018778 h 1066"/>
                <a:gd name="T14" fmla="*/ 1506388 w 1166"/>
                <a:gd name="T15" fmla="*/ 647115 h 1066"/>
                <a:gd name="T16" fmla="*/ 1316607 w 1166"/>
                <a:gd name="T17" fmla="*/ 283360 h 1066"/>
                <a:gd name="T18" fmla="*/ 359793 w 1166"/>
                <a:gd name="T19" fmla="*/ 14497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1" name="Group 42"/>
          <p:cNvGrpSpPr>
            <a:grpSpLocks/>
          </p:cNvGrpSpPr>
          <p:nvPr/>
        </p:nvGrpSpPr>
        <p:grpSpPr bwMode="auto">
          <a:xfrm>
            <a:off x="2900514" y="2712948"/>
            <a:ext cx="1758950" cy="1454150"/>
            <a:chOff x="3068" y="2055"/>
            <a:chExt cx="1108" cy="916"/>
          </a:xfrm>
        </p:grpSpPr>
        <p:sp>
          <p:nvSpPr>
            <p:cNvPr id="24628" name="Oval 20"/>
            <p:cNvSpPr>
              <a:spLocks noChangeArrowheads="1"/>
            </p:cNvSpPr>
            <p:nvPr/>
          </p:nvSpPr>
          <p:spPr bwMode="auto">
            <a:xfrm flipH="1">
              <a:off x="3790" y="215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29" name="AutoShape 21"/>
            <p:cNvCxnSpPr>
              <a:cxnSpLocks noChangeShapeType="1"/>
              <a:stCxn id="24628" idx="5"/>
              <a:endCxn id="24634" idx="0"/>
            </p:cNvCxnSpPr>
            <p:nvPr/>
          </p:nvCxnSpPr>
          <p:spPr bwMode="auto">
            <a:xfrm flipH="1">
              <a:off x="3576" y="2332"/>
              <a:ext cx="242" cy="4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0" name="AutoShape 22"/>
            <p:cNvCxnSpPr>
              <a:cxnSpLocks noChangeShapeType="1"/>
              <a:stCxn id="24634" idx="3"/>
              <a:endCxn id="24631" idx="0"/>
            </p:cNvCxnSpPr>
            <p:nvPr/>
          </p:nvCxnSpPr>
          <p:spPr bwMode="auto">
            <a:xfrm flipH="1">
              <a:off x="3311" y="2554"/>
              <a:ext cx="196" cy="8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1" name="Oval 23"/>
            <p:cNvSpPr>
              <a:spLocks noChangeArrowheads="1"/>
            </p:cNvSpPr>
            <p:nvPr/>
          </p:nvSpPr>
          <p:spPr bwMode="auto">
            <a:xfrm>
              <a:off x="3213" y="264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32" name="AutoShape 24"/>
            <p:cNvCxnSpPr>
              <a:cxnSpLocks noChangeShapeType="1"/>
              <a:stCxn id="24631" idx="5"/>
            </p:cNvCxnSpPr>
            <p:nvPr/>
          </p:nvCxnSpPr>
          <p:spPr bwMode="auto">
            <a:xfrm>
              <a:off x="3380" y="2816"/>
              <a:ext cx="89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3" name="AutoShape 25"/>
            <p:cNvCxnSpPr>
              <a:cxnSpLocks noChangeShapeType="1"/>
              <a:stCxn id="24631" idx="3"/>
            </p:cNvCxnSpPr>
            <p:nvPr/>
          </p:nvCxnSpPr>
          <p:spPr bwMode="auto">
            <a:xfrm flipH="1">
              <a:off x="3147" y="2816"/>
              <a:ext cx="95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4" name="Oval 26"/>
            <p:cNvSpPr>
              <a:spLocks noChangeArrowheads="1"/>
            </p:cNvSpPr>
            <p:nvPr/>
          </p:nvSpPr>
          <p:spPr bwMode="auto">
            <a:xfrm>
              <a:off x="3478" y="2381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35" name="AutoShape 27"/>
            <p:cNvCxnSpPr>
              <a:cxnSpLocks noChangeShapeType="1"/>
              <a:stCxn id="24634" idx="5"/>
            </p:cNvCxnSpPr>
            <p:nvPr/>
          </p:nvCxnSpPr>
          <p:spPr bwMode="auto">
            <a:xfrm>
              <a:off x="3645" y="2554"/>
              <a:ext cx="145" cy="1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6" name="AutoShape 28"/>
            <p:cNvCxnSpPr>
              <a:cxnSpLocks noChangeShapeType="1"/>
              <a:stCxn id="24628" idx="3"/>
            </p:cNvCxnSpPr>
            <p:nvPr/>
          </p:nvCxnSpPr>
          <p:spPr bwMode="auto">
            <a:xfrm>
              <a:off x="3957" y="2332"/>
              <a:ext cx="219" cy="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7" name="Freeform 29"/>
            <p:cNvSpPr>
              <a:spLocks/>
            </p:cNvSpPr>
            <p:nvPr/>
          </p:nvSpPr>
          <p:spPr bwMode="auto">
            <a:xfrm>
              <a:off x="3068" y="2055"/>
              <a:ext cx="1071" cy="865"/>
            </a:xfrm>
            <a:custGeom>
              <a:avLst/>
              <a:gdLst>
                <a:gd name="T0" fmla="*/ 808 w 1071"/>
                <a:gd name="T1" fmla="*/ 9 h 865"/>
                <a:gd name="T2" fmla="*/ 1042 w 1071"/>
                <a:gd name="T3" fmla="*/ 231 h 865"/>
                <a:gd name="T4" fmla="*/ 634 w 1071"/>
                <a:gd name="T5" fmla="*/ 543 h 865"/>
                <a:gd name="T6" fmla="*/ 436 w 1071"/>
                <a:gd name="T7" fmla="*/ 813 h 865"/>
                <a:gd name="T8" fmla="*/ 16 w 1071"/>
                <a:gd name="T9" fmla="*/ 777 h 865"/>
                <a:gd name="T10" fmla="*/ 340 w 1071"/>
                <a:gd name="T11" fmla="*/ 285 h 865"/>
                <a:gd name="T12" fmla="*/ 808 w 1071"/>
                <a:gd name="T13" fmla="*/ 9 h 8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1"/>
                <a:gd name="T22" fmla="*/ 0 h 865"/>
                <a:gd name="T23" fmla="*/ 1071 w 1071"/>
                <a:gd name="T24" fmla="*/ 865 h 8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1" h="865">
                  <a:moveTo>
                    <a:pt x="808" y="9"/>
                  </a:moveTo>
                  <a:cubicBezTo>
                    <a:pt x="925" y="0"/>
                    <a:pt x="1071" y="142"/>
                    <a:pt x="1042" y="231"/>
                  </a:cubicBezTo>
                  <a:cubicBezTo>
                    <a:pt x="1013" y="320"/>
                    <a:pt x="735" y="446"/>
                    <a:pt x="634" y="543"/>
                  </a:cubicBezTo>
                  <a:cubicBezTo>
                    <a:pt x="533" y="640"/>
                    <a:pt x="539" y="774"/>
                    <a:pt x="436" y="813"/>
                  </a:cubicBezTo>
                  <a:cubicBezTo>
                    <a:pt x="333" y="852"/>
                    <a:pt x="32" y="865"/>
                    <a:pt x="16" y="777"/>
                  </a:cubicBezTo>
                  <a:cubicBezTo>
                    <a:pt x="0" y="689"/>
                    <a:pt x="208" y="413"/>
                    <a:pt x="340" y="285"/>
                  </a:cubicBezTo>
                  <a:cubicBezTo>
                    <a:pt x="472" y="157"/>
                    <a:pt x="691" y="18"/>
                    <a:pt x="808" y="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2" name="Group 30"/>
          <p:cNvGrpSpPr>
            <a:grpSpLocks/>
          </p:cNvGrpSpPr>
          <p:nvPr/>
        </p:nvGrpSpPr>
        <p:grpSpPr bwMode="auto">
          <a:xfrm flipH="1">
            <a:off x="6705600" y="2734034"/>
            <a:ext cx="1682750" cy="1438275"/>
            <a:chOff x="1292" y="2058"/>
            <a:chExt cx="1277" cy="1091"/>
          </a:xfrm>
        </p:grpSpPr>
        <p:sp>
          <p:nvSpPr>
            <p:cNvPr id="24618" name="Oval 31"/>
            <p:cNvSpPr>
              <a:spLocks noChangeArrowheads="1"/>
            </p:cNvSpPr>
            <p:nvPr/>
          </p:nvSpPr>
          <p:spPr bwMode="auto">
            <a:xfrm>
              <a:off x="1521" y="216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19" name="AutoShape 32"/>
            <p:cNvCxnSpPr>
              <a:cxnSpLocks noChangeShapeType="1"/>
              <a:stCxn id="24618" idx="5"/>
              <a:endCxn id="24624" idx="1"/>
            </p:cNvCxnSpPr>
            <p:nvPr/>
          </p:nvCxnSpPr>
          <p:spPr bwMode="auto">
            <a:xfrm>
              <a:off x="1723" y="2376"/>
              <a:ext cx="466" cy="9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0" name="AutoShape 33"/>
            <p:cNvCxnSpPr>
              <a:cxnSpLocks noChangeShapeType="1"/>
              <a:stCxn id="24624" idx="3"/>
              <a:endCxn id="24621" idx="0"/>
            </p:cNvCxnSpPr>
            <p:nvPr/>
          </p:nvCxnSpPr>
          <p:spPr bwMode="auto">
            <a:xfrm flipH="1">
              <a:off x="1953" y="2647"/>
              <a:ext cx="236" cy="10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1" name="Oval 34"/>
            <p:cNvSpPr>
              <a:spLocks noChangeArrowheads="1"/>
            </p:cNvSpPr>
            <p:nvPr/>
          </p:nvSpPr>
          <p:spPr bwMode="auto">
            <a:xfrm>
              <a:off x="1835" y="275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22" name="AutoShape 35"/>
            <p:cNvCxnSpPr>
              <a:cxnSpLocks noChangeShapeType="1"/>
              <a:stCxn id="24621" idx="5"/>
            </p:cNvCxnSpPr>
            <p:nvPr/>
          </p:nvCxnSpPr>
          <p:spPr bwMode="auto">
            <a:xfrm>
              <a:off x="2036" y="2962"/>
              <a:ext cx="108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3" name="AutoShape 36"/>
            <p:cNvCxnSpPr>
              <a:cxnSpLocks noChangeShapeType="1"/>
              <a:stCxn id="24621" idx="3"/>
            </p:cNvCxnSpPr>
            <p:nvPr/>
          </p:nvCxnSpPr>
          <p:spPr bwMode="auto">
            <a:xfrm flipH="1">
              <a:off x="1756" y="2962"/>
              <a:ext cx="114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4" name="Oval 37"/>
            <p:cNvSpPr>
              <a:spLocks noChangeArrowheads="1"/>
            </p:cNvSpPr>
            <p:nvPr/>
          </p:nvSpPr>
          <p:spPr bwMode="auto">
            <a:xfrm>
              <a:off x="2155" y="2440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25" name="AutoShape 38"/>
            <p:cNvCxnSpPr>
              <a:cxnSpLocks noChangeShapeType="1"/>
              <a:stCxn id="24624" idx="5"/>
            </p:cNvCxnSpPr>
            <p:nvPr/>
          </p:nvCxnSpPr>
          <p:spPr bwMode="auto">
            <a:xfrm>
              <a:off x="2356" y="2647"/>
              <a:ext cx="174" cy="14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6" name="AutoShape 39"/>
            <p:cNvCxnSpPr>
              <a:cxnSpLocks noChangeShapeType="1"/>
              <a:stCxn id="24618" idx="3"/>
            </p:cNvCxnSpPr>
            <p:nvPr/>
          </p:nvCxnSpPr>
          <p:spPr bwMode="auto">
            <a:xfrm flipH="1">
              <a:off x="1292" y="2377"/>
              <a:ext cx="264" cy="8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7" name="Freeform 40"/>
            <p:cNvSpPr>
              <a:spLocks/>
            </p:cNvSpPr>
            <p:nvPr/>
          </p:nvSpPr>
          <p:spPr bwMode="auto">
            <a:xfrm>
              <a:off x="1403" y="2058"/>
              <a:ext cx="1166" cy="1066"/>
            </a:xfrm>
            <a:custGeom>
              <a:avLst/>
              <a:gdLst>
                <a:gd name="T0" fmla="*/ 273 w 1166"/>
                <a:gd name="T1" fmla="*/ 11 h 1066"/>
                <a:gd name="T2" fmla="*/ 21 w 1166"/>
                <a:gd name="T3" fmla="*/ 185 h 1066"/>
                <a:gd name="T4" fmla="*/ 147 w 1166"/>
                <a:gd name="T5" fmla="*/ 473 h 1066"/>
                <a:gd name="T6" fmla="*/ 597 w 1166"/>
                <a:gd name="T7" fmla="*/ 515 h 1066"/>
                <a:gd name="T8" fmla="*/ 189 w 1166"/>
                <a:gd name="T9" fmla="*/ 707 h 1066"/>
                <a:gd name="T10" fmla="*/ 537 w 1166"/>
                <a:gd name="T11" fmla="*/ 1055 h 1066"/>
                <a:gd name="T12" fmla="*/ 861 w 1166"/>
                <a:gd name="T13" fmla="*/ 773 h 1066"/>
                <a:gd name="T14" fmla="*/ 1143 w 1166"/>
                <a:gd name="T15" fmla="*/ 491 h 1066"/>
                <a:gd name="T16" fmla="*/ 999 w 1166"/>
                <a:gd name="T17" fmla="*/ 215 h 1066"/>
                <a:gd name="T18" fmla="*/ 273 w 1166"/>
                <a:gd name="T19" fmla="*/ 11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3" name="Group 43"/>
          <p:cNvGrpSpPr>
            <a:grpSpLocks/>
          </p:cNvGrpSpPr>
          <p:nvPr/>
        </p:nvGrpSpPr>
        <p:grpSpPr bwMode="auto">
          <a:xfrm flipH="1">
            <a:off x="833774" y="2631986"/>
            <a:ext cx="1758950" cy="1454150"/>
            <a:chOff x="3068" y="2055"/>
            <a:chExt cx="1108" cy="916"/>
          </a:xfrm>
        </p:grpSpPr>
        <p:sp>
          <p:nvSpPr>
            <p:cNvPr id="24608" name="Oval 44"/>
            <p:cNvSpPr>
              <a:spLocks noChangeArrowheads="1"/>
            </p:cNvSpPr>
            <p:nvPr/>
          </p:nvSpPr>
          <p:spPr bwMode="auto">
            <a:xfrm flipH="1">
              <a:off x="3790" y="215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09" name="AutoShape 45"/>
            <p:cNvCxnSpPr>
              <a:cxnSpLocks noChangeShapeType="1"/>
              <a:stCxn id="24608" idx="5"/>
              <a:endCxn id="24614" idx="0"/>
            </p:cNvCxnSpPr>
            <p:nvPr/>
          </p:nvCxnSpPr>
          <p:spPr bwMode="auto">
            <a:xfrm flipH="1">
              <a:off x="3576" y="2332"/>
              <a:ext cx="242" cy="4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0" name="AutoShape 46"/>
            <p:cNvCxnSpPr>
              <a:cxnSpLocks noChangeShapeType="1"/>
              <a:stCxn id="24614" idx="3"/>
              <a:endCxn id="24611" idx="0"/>
            </p:cNvCxnSpPr>
            <p:nvPr/>
          </p:nvCxnSpPr>
          <p:spPr bwMode="auto">
            <a:xfrm flipH="1">
              <a:off x="3311" y="2554"/>
              <a:ext cx="196" cy="8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1" name="Oval 47"/>
            <p:cNvSpPr>
              <a:spLocks noChangeArrowheads="1"/>
            </p:cNvSpPr>
            <p:nvPr/>
          </p:nvSpPr>
          <p:spPr bwMode="auto">
            <a:xfrm>
              <a:off x="3213" y="264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12" name="AutoShape 48"/>
            <p:cNvCxnSpPr>
              <a:cxnSpLocks noChangeShapeType="1"/>
              <a:stCxn id="24611" idx="5"/>
            </p:cNvCxnSpPr>
            <p:nvPr/>
          </p:nvCxnSpPr>
          <p:spPr bwMode="auto">
            <a:xfrm>
              <a:off x="3380" y="2816"/>
              <a:ext cx="89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3" name="AutoShape 49"/>
            <p:cNvCxnSpPr>
              <a:cxnSpLocks noChangeShapeType="1"/>
              <a:stCxn id="24611" idx="3"/>
            </p:cNvCxnSpPr>
            <p:nvPr/>
          </p:nvCxnSpPr>
          <p:spPr bwMode="auto">
            <a:xfrm flipH="1">
              <a:off x="3147" y="2816"/>
              <a:ext cx="95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4" name="Oval 50"/>
            <p:cNvSpPr>
              <a:spLocks noChangeArrowheads="1"/>
            </p:cNvSpPr>
            <p:nvPr/>
          </p:nvSpPr>
          <p:spPr bwMode="auto">
            <a:xfrm>
              <a:off x="3478" y="2381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15" name="AutoShape 51"/>
            <p:cNvCxnSpPr>
              <a:cxnSpLocks noChangeShapeType="1"/>
              <a:stCxn id="24614" idx="5"/>
            </p:cNvCxnSpPr>
            <p:nvPr/>
          </p:nvCxnSpPr>
          <p:spPr bwMode="auto">
            <a:xfrm>
              <a:off x="3645" y="2554"/>
              <a:ext cx="145" cy="1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6" name="AutoShape 52"/>
            <p:cNvCxnSpPr>
              <a:cxnSpLocks noChangeShapeType="1"/>
              <a:stCxn id="24608" idx="3"/>
            </p:cNvCxnSpPr>
            <p:nvPr/>
          </p:nvCxnSpPr>
          <p:spPr bwMode="auto">
            <a:xfrm>
              <a:off x="3957" y="2332"/>
              <a:ext cx="219" cy="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7" name="Freeform 53"/>
            <p:cNvSpPr>
              <a:spLocks/>
            </p:cNvSpPr>
            <p:nvPr/>
          </p:nvSpPr>
          <p:spPr bwMode="auto">
            <a:xfrm>
              <a:off x="3068" y="2055"/>
              <a:ext cx="1071" cy="865"/>
            </a:xfrm>
            <a:custGeom>
              <a:avLst/>
              <a:gdLst>
                <a:gd name="T0" fmla="*/ 808 w 1071"/>
                <a:gd name="T1" fmla="*/ 9 h 865"/>
                <a:gd name="T2" fmla="*/ 1042 w 1071"/>
                <a:gd name="T3" fmla="*/ 231 h 865"/>
                <a:gd name="T4" fmla="*/ 634 w 1071"/>
                <a:gd name="T5" fmla="*/ 543 h 865"/>
                <a:gd name="T6" fmla="*/ 436 w 1071"/>
                <a:gd name="T7" fmla="*/ 813 h 865"/>
                <a:gd name="T8" fmla="*/ 16 w 1071"/>
                <a:gd name="T9" fmla="*/ 777 h 865"/>
                <a:gd name="T10" fmla="*/ 340 w 1071"/>
                <a:gd name="T11" fmla="*/ 285 h 865"/>
                <a:gd name="T12" fmla="*/ 808 w 1071"/>
                <a:gd name="T13" fmla="*/ 9 h 8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1"/>
                <a:gd name="T22" fmla="*/ 0 h 865"/>
                <a:gd name="T23" fmla="*/ 1071 w 1071"/>
                <a:gd name="T24" fmla="*/ 865 h 8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1" h="865">
                  <a:moveTo>
                    <a:pt x="808" y="9"/>
                  </a:moveTo>
                  <a:cubicBezTo>
                    <a:pt x="925" y="0"/>
                    <a:pt x="1071" y="142"/>
                    <a:pt x="1042" y="231"/>
                  </a:cubicBezTo>
                  <a:cubicBezTo>
                    <a:pt x="1013" y="320"/>
                    <a:pt x="735" y="446"/>
                    <a:pt x="634" y="543"/>
                  </a:cubicBezTo>
                  <a:cubicBezTo>
                    <a:pt x="533" y="640"/>
                    <a:pt x="539" y="774"/>
                    <a:pt x="436" y="813"/>
                  </a:cubicBezTo>
                  <a:cubicBezTo>
                    <a:pt x="333" y="852"/>
                    <a:pt x="32" y="865"/>
                    <a:pt x="16" y="777"/>
                  </a:cubicBezTo>
                  <a:cubicBezTo>
                    <a:pt x="0" y="689"/>
                    <a:pt x="208" y="413"/>
                    <a:pt x="340" y="285"/>
                  </a:cubicBezTo>
                  <a:cubicBezTo>
                    <a:pt x="472" y="157"/>
                    <a:pt x="691" y="18"/>
                    <a:pt x="808" y="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24594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595" name="AutoShape 56"/>
            <p:cNvCxnSpPr>
              <a:cxnSpLocks noChangeShapeType="1"/>
              <a:stCxn id="24594" idx="0"/>
              <a:endCxn id="24600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6" name="AutoShape 57"/>
            <p:cNvCxnSpPr>
              <a:cxnSpLocks noChangeShapeType="1"/>
              <a:stCxn id="24600" idx="3"/>
              <a:endCxn id="24597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7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598" name="AutoShape 59"/>
            <p:cNvCxnSpPr>
              <a:cxnSpLocks noChangeShapeType="1"/>
              <a:stCxn id="24597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9" name="AutoShape 60"/>
            <p:cNvCxnSpPr>
              <a:cxnSpLocks noChangeShapeType="1"/>
              <a:stCxn id="24597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0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01" name="AutoShape 62"/>
            <p:cNvCxnSpPr>
              <a:cxnSpLocks noChangeShapeType="1"/>
              <a:endCxn id="24594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2" name="AutoShape 63"/>
            <p:cNvCxnSpPr>
              <a:cxnSpLocks noChangeShapeType="1"/>
              <a:stCxn id="24594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3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04" name="AutoShape 67"/>
          <p:cNvSpPr>
            <a:spLocks noChangeArrowheads="1"/>
          </p:cNvSpPr>
          <p:nvPr/>
        </p:nvSpPr>
        <p:spPr bwMode="auto">
          <a:xfrm rot="-1800000">
            <a:off x="37338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AutoShape 68"/>
          <p:cNvSpPr>
            <a:spLocks noChangeArrowheads="1"/>
          </p:cNvSpPr>
          <p:nvPr/>
        </p:nvSpPr>
        <p:spPr bwMode="auto">
          <a:xfrm rot="2962375">
            <a:off x="66294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AutoShape 69"/>
          <p:cNvSpPr>
            <a:spLocks noChangeArrowheads="1"/>
          </p:cNvSpPr>
          <p:nvPr/>
        </p:nvSpPr>
        <p:spPr bwMode="auto">
          <a:xfrm rot="1800000" flipH="1">
            <a:off x="51054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AutoShape 70"/>
          <p:cNvSpPr>
            <a:spLocks noChangeArrowheads="1"/>
          </p:cNvSpPr>
          <p:nvPr/>
        </p:nvSpPr>
        <p:spPr bwMode="auto">
          <a:xfrm rot="18637625" flipH="1">
            <a:off x="21336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21582" y="1905000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049841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177924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976360" y="1932096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251" y="2718415"/>
            <a:ext cx="81452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 -&gt;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 -&gt;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 -&gt;</a:t>
            </a:r>
          </a:p>
        </p:txBody>
      </p:sp>
    </p:spTree>
    <p:extLst>
      <p:ext uri="{BB962C8B-B14F-4D97-AF65-F5344CB8AC3E}">
        <p14:creationId xmlns:p14="http://schemas.microsoft.com/office/powerpoint/2010/main" val="3013410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9290F7-C6B0-A346-918C-CFC1EFF49AA0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AVL Tree Definition</a:t>
            </a:r>
            <a:endParaRPr lang="en-US" dirty="0">
              <a:latin typeface="Tahoma" charset="0"/>
              <a:cs typeface="Tahoma" charset="0"/>
            </a:endParaRP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04999"/>
            <a:ext cx="3429000" cy="4283075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800" b="1" dirty="0"/>
              <a:t>Adelson-</a:t>
            </a:r>
            <a:r>
              <a:rPr lang="en-US" sz="1800" b="1" dirty="0" err="1"/>
              <a:t>Velsky</a:t>
            </a:r>
            <a:r>
              <a:rPr lang="en-US" sz="1800" b="1" dirty="0"/>
              <a:t> and Landis</a:t>
            </a:r>
          </a:p>
          <a:p>
            <a:pPr eaLnBrk="1" hangingPunct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ahoma" charset="0"/>
              </a:rPr>
              <a:t>binary search tree</a:t>
            </a:r>
          </a:p>
          <a:p>
            <a:pPr eaLnBrk="1" hangingPunct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ahoma" charset="0"/>
              </a:rPr>
              <a:t>balanced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1800" dirty="0">
                <a:latin typeface="Tahoma" charset="0"/>
              </a:rPr>
              <a:t> each internal node v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sz="1800" dirty="0">
                <a:latin typeface="Tahoma" charset="0"/>
              </a:rPr>
              <a:t>the </a:t>
            </a:r>
            <a:r>
              <a:rPr lang="en-US" sz="1800" dirty="0">
                <a:solidFill>
                  <a:schemeClr val="tx2"/>
                </a:solidFill>
                <a:latin typeface="Tahoma" charset="0"/>
              </a:rPr>
              <a:t>heights of the children of v can differ by at most 1</a:t>
            </a:r>
          </a:p>
        </p:txBody>
      </p:sp>
      <p:pic>
        <p:nvPicPr>
          <p:cNvPr id="1843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29100" y="2286000"/>
            <a:ext cx="4648200" cy="2615958"/>
          </a:xfrm>
        </p:spPr>
      </p:pic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4495800" y="5486400"/>
            <a:ext cx="411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dirty="0">
                <a:latin typeface="Times New Roman" charset="0"/>
              </a:rPr>
              <a:t>An example of an AVL tree where the heights are shown next to the nodes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Trinode</a:t>
            </a:r>
            <a:r>
              <a:rPr lang="en-US" dirty="0"/>
              <a:t> Restructuring Summary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110186"/>
              </p:ext>
            </p:extLst>
          </p:nvPr>
        </p:nvGraphicFramePr>
        <p:xfrm>
          <a:off x="956110" y="1371600"/>
          <a:ext cx="7578292" cy="2515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2708">
                <a:tc>
                  <a:txBody>
                    <a:bodyPr/>
                    <a:lstStyle/>
                    <a:p>
                      <a:r>
                        <a:rPr lang="en-US" dirty="0"/>
                        <a:t>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imbalance/</a:t>
                      </a:r>
                    </a:p>
                    <a:p>
                      <a:r>
                        <a:rPr lang="en-US" dirty="0"/>
                        <a:t>grandparent </a:t>
                      </a:r>
                      <a:r>
                        <a:rPr lang="en-US" baseline="0" dirty="0"/>
                        <a:t>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Node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</a:t>
                      </a:r>
                      <a:r>
                        <a:rPr lang="en-US" baseline="0" dirty="0"/>
                        <a:t> key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 key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Smallest</a:t>
                      </a:r>
                      <a:r>
                        <a:rPr lang="en-US" baseline="0" dirty="0"/>
                        <a:t> key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Middle</a:t>
                      </a:r>
                      <a:r>
                        <a:rPr lang="en-US" baseline="0" dirty="0"/>
                        <a:t> key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Largest key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Middle key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20015" y="4038600"/>
            <a:ext cx="75670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The resulting balanced </a:t>
            </a:r>
            <a:r>
              <a:rPr lang="en-US" dirty="0">
                <a:solidFill>
                  <a:srgbClr val="FF0000"/>
                </a:solidFill>
              </a:rPr>
              <a:t>subtree </a:t>
            </a:r>
            <a:r>
              <a:rPr lang="en-US" dirty="0"/>
              <a:t>has: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middle key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at the top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smallest key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as left child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T0 and T1 are left and right subtrees of </a:t>
            </a:r>
            <a:r>
              <a:rPr lang="en-US" dirty="0">
                <a:solidFill>
                  <a:srgbClr val="FF0000"/>
                </a:solidFill>
              </a:rPr>
              <a:t>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largest key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/>
              <a:t> as right child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T2 and T3 are left and right subtrees of </a:t>
            </a:r>
            <a:r>
              <a:rPr lang="en-US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50352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56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16D3BEA-20A2-7947-9F7A-C085DFCC1BE5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8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Removal</a:t>
            </a:r>
          </a:p>
        </p:txBody>
      </p:sp>
      <p:sp>
        <p:nvSpPr>
          <p:cNvPr id="2560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924800" cy="12192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Tahoma" charset="0"/>
              </a:rPr>
              <a:t>Removal begins as in a binary search tree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>
                <a:latin typeface="Tahoma" charset="0"/>
              </a:rPr>
              <a:t>the node removed will become an empty external node.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>
                <a:latin typeface="Tahoma" charset="0"/>
              </a:rPr>
              <a:t>Its parent, w, may cause an imbalance.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Remove </a:t>
            </a:r>
            <a:r>
              <a:rPr lang="en-US" sz="2400" dirty="0">
                <a:solidFill>
                  <a:srgbClr val="FF0000"/>
                </a:solidFill>
                <a:latin typeface="Tahoma" charset="0"/>
              </a:rPr>
              <a:t>32</a:t>
            </a:r>
            <a:r>
              <a:rPr lang="en-US" sz="2400" dirty="0">
                <a:latin typeface="Tahoma" charset="0"/>
              </a:rPr>
              <a:t>, </a:t>
            </a:r>
            <a:r>
              <a:rPr lang="en-US" sz="2400" dirty="0">
                <a:solidFill>
                  <a:srgbClr val="FF0000"/>
                </a:solidFill>
                <a:latin typeface="Tahoma" charset="0"/>
              </a:rPr>
              <a:t>imbalance at 44</a:t>
            </a:r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2147888" y="2927350"/>
            <a:ext cx="2743200" cy="2755900"/>
            <a:chOff x="2112" y="1824"/>
            <a:chExt cx="1728" cy="1736"/>
          </a:xfrm>
        </p:grpSpPr>
        <p:sp>
          <p:nvSpPr>
            <p:cNvPr id="25642" name="Oval 5"/>
            <p:cNvSpPr>
              <a:spLocks noChangeArrowheads="1"/>
            </p:cNvSpPr>
            <p:nvPr/>
          </p:nvSpPr>
          <p:spPr bwMode="auto">
            <a:xfrm>
              <a:off x="2686" y="182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5643" name="Oval 6"/>
            <p:cNvSpPr>
              <a:spLocks noChangeArrowheads="1"/>
            </p:cNvSpPr>
            <p:nvPr/>
          </p:nvSpPr>
          <p:spPr bwMode="auto">
            <a:xfrm>
              <a:off x="2164" y="220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5644" name="Oval 7"/>
            <p:cNvSpPr>
              <a:spLocks noChangeArrowheads="1"/>
            </p:cNvSpPr>
            <p:nvPr/>
          </p:nvSpPr>
          <p:spPr bwMode="auto">
            <a:xfrm>
              <a:off x="3416" y="264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5645" name="Oval 8"/>
            <p:cNvSpPr>
              <a:spLocks noChangeArrowheads="1"/>
            </p:cNvSpPr>
            <p:nvPr/>
          </p:nvSpPr>
          <p:spPr bwMode="auto">
            <a:xfrm>
              <a:off x="2296" y="264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32</a:t>
              </a:r>
            </a:p>
          </p:txBody>
        </p:sp>
        <p:sp>
          <p:nvSpPr>
            <p:cNvPr id="25646" name="Oval 9"/>
            <p:cNvSpPr>
              <a:spLocks noChangeArrowheads="1"/>
            </p:cNvSpPr>
            <p:nvPr/>
          </p:nvSpPr>
          <p:spPr bwMode="auto">
            <a:xfrm>
              <a:off x="2908" y="264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5647" name="Oval 10"/>
            <p:cNvSpPr>
              <a:spLocks noChangeArrowheads="1"/>
            </p:cNvSpPr>
            <p:nvPr/>
          </p:nvSpPr>
          <p:spPr bwMode="auto">
            <a:xfrm>
              <a:off x="3544" y="306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5648" name="Oval 11"/>
            <p:cNvSpPr>
              <a:spLocks noChangeArrowheads="1"/>
            </p:cNvSpPr>
            <p:nvPr/>
          </p:nvSpPr>
          <p:spPr bwMode="auto">
            <a:xfrm>
              <a:off x="2686" y="3072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5649" name="Oval 12"/>
            <p:cNvSpPr>
              <a:spLocks noChangeArrowheads="1"/>
            </p:cNvSpPr>
            <p:nvPr/>
          </p:nvSpPr>
          <p:spPr bwMode="auto">
            <a:xfrm>
              <a:off x="3166" y="220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5650" name="Rectangle 13"/>
            <p:cNvSpPr>
              <a:spLocks noChangeArrowheads="1"/>
            </p:cNvSpPr>
            <p:nvPr/>
          </p:nvSpPr>
          <p:spPr bwMode="auto">
            <a:xfrm>
              <a:off x="2112" y="260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1" name="Rectangle 14"/>
            <p:cNvSpPr>
              <a:spLocks noChangeArrowheads="1"/>
            </p:cNvSpPr>
            <p:nvPr/>
          </p:nvSpPr>
          <p:spPr bwMode="auto">
            <a:xfrm>
              <a:off x="2304" y="303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2" name="Rectangle 15"/>
            <p:cNvSpPr>
              <a:spLocks noChangeArrowheads="1"/>
            </p:cNvSpPr>
            <p:nvPr/>
          </p:nvSpPr>
          <p:spPr bwMode="auto">
            <a:xfrm>
              <a:off x="2496" y="303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3" name="Rectangle 16"/>
            <p:cNvSpPr>
              <a:spLocks noChangeArrowheads="1"/>
            </p:cNvSpPr>
            <p:nvPr/>
          </p:nvSpPr>
          <p:spPr bwMode="auto">
            <a:xfrm>
              <a:off x="2688" y="34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4" name="Rectangle 17"/>
            <p:cNvSpPr>
              <a:spLocks noChangeArrowheads="1"/>
            </p:cNvSpPr>
            <p:nvPr/>
          </p:nvSpPr>
          <p:spPr bwMode="auto">
            <a:xfrm>
              <a:off x="2880" y="34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5" name="Rectangle 18"/>
            <p:cNvSpPr>
              <a:spLocks noChangeArrowheads="1"/>
            </p:cNvSpPr>
            <p:nvPr/>
          </p:nvSpPr>
          <p:spPr bwMode="auto">
            <a:xfrm>
              <a:off x="3360" y="307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6" name="Rectangle 19"/>
            <p:cNvSpPr>
              <a:spLocks noChangeArrowheads="1"/>
            </p:cNvSpPr>
            <p:nvPr/>
          </p:nvSpPr>
          <p:spPr bwMode="auto">
            <a:xfrm>
              <a:off x="3552" y="3456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57" name="Rectangle 20"/>
            <p:cNvSpPr>
              <a:spLocks noChangeArrowheads="1"/>
            </p:cNvSpPr>
            <p:nvPr/>
          </p:nvSpPr>
          <p:spPr bwMode="auto">
            <a:xfrm>
              <a:off x="3744" y="3456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5658" name="AutoShape 21"/>
            <p:cNvCxnSpPr>
              <a:cxnSpLocks noChangeShapeType="1"/>
              <a:stCxn id="25642" idx="4"/>
              <a:endCxn id="25643" idx="0"/>
            </p:cNvCxnSpPr>
            <p:nvPr/>
          </p:nvCxnSpPr>
          <p:spPr bwMode="auto">
            <a:xfrm flipH="1">
              <a:off x="2305" y="2078"/>
              <a:ext cx="522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59" name="AutoShape 22"/>
            <p:cNvCxnSpPr>
              <a:cxnSpLocks noChangeShapeType="1"/>
              <a:stCxn id="25643" idx="4"/>
              <a:endCxn id="25650" idx="0"/>
            </p:cNvCxnSpPr>
            <p:nvPr/>
          </p:nvCxnSpPr>
          <p:spPr bwMode="auto">
            <a:xfrm flipH="1">
              <a:off x="2160" y="2462"/>
              <a:ext cx="14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0" name="AutoShape 23"/>
            <p:cNvCxnSpPr>
              <a:cxnSpLocks noChangeShapeType="1"/>
              <a:stCxn id="25643" idx="4"/>
              <a:endCxn id="25645" idx="0"/>
            </p:cNvCxnSpPr>
            <p:nvPr/>
          </p:nvCxnSpPr>
          <p:spPr bwMode="auto">
            <a:xfrm>
              <a:off x="2305" y="2462"/>
              <a:ext cx="13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1" name="AutoShape 24"/>
            <p:cNvCxnSpPr>
              <a:cxnSpLocks noChangeShapeType="1"/>
              <a:stCxn id="25642" idx="4"/>
              <a:endCxn id="25649" idx="0"/>
            </p:cNvCxnSpPr>
            <p:nvPr/>
          </p:nvCxnSpPr>
          <p:spPr bwMode="auto">
            <a:xfrm>
              <a:off x="2827" y="2078"/>
              <a:ext cx="480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2" name="AutoShape 25"/>
            <p:cNvCxnSpPr>
              <a:cxnSpLocks noChangeShapeType="1"/>
              <a:stCxn id="25644" idx="0"/>
              <a:endCxn id="25649" idx="4"/>
            </p:cNvCxnSpPr>
            <p:nvPr/>
          </p:nvCxnSpPr>
          <p:spPr bwMode="auto">
            <a:xfrm flipH="1" flipV="1">
              <a:off x="3307" y="2462"/>
              <a:ext cx="250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3" name="AutoShape 26"/>
            <p:cNvCxnSpPr>
              <a:cxnSpLocks noChangeShapeType="1"/>
              <a:stCxn id="25644" idx="4"/>
              <a:endCxn id="25647" idx="0"/>
            </p:cNvCxnSpPr>
            <p:nvPr/>
          </p:nvCxnSpPr>
          <p:spPr bwMode="auto">
            <a:xfrm>
              <a:off x="3557" y="2894"/>
              <a:ext cx="128" cy="17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4" name="AutoShape 27"/>
            <p:cNvCxnSpPr>
              <a:cxnSpLocks noChangeShapeType="1"/>
              <a:stCxn id="25646" idx="4"/>
              <a:endCxn id="25648" idx="0"/>
            </p:cNvCxnSpPr>
            <p:nvPr/>
          </p:nvCxnSpPr>
          <p:spPr bwMode="auto">
            <a:xfrm flipH="1">
              <a:off x="2827" y="2894"/>
              <a:ext cx="22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5" name="AutoShape 28"/>
            <p:cNvCxnSpPr>
              <a:cxnSpLocks noChangeShapeType="1"/>
              <a:stCxn id="25645" idx="4"/>
              <a:endCxn id="25651" idx="0"/>
            </p:cNvCxnSpPr>
            <p:nvPr/>
          </p:nvCxnSpPr>
          <p:spPr bwMode="auto">
            <a:xfrm flipH="1">
              <a:off x="2352" y="2894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6" name="AutoShape 29"/>
            <p:cNvCxnSpPr>
              <a:cxnSpLocks noChangeShapeType="1"/>
              <a:stCxn id="25645" idx="4"/>
              <a:endCxn id="25652" idx="0"/>
            </p:cNvCxnSpPr>
            <p:nvPr/>
          </p:nvCxnSpPr>
          <p:spPr bwMode="auto">
            <a:xfrm>
              <a:off x="2437" y="2894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7" name="AutoShape 30"/>
            <p:cNvCxnSpPr>
              <a:cxnSpLocks noChangeShapeType="1"/>
              <a:stCxn id="25648" idx="4"/>
              <a:endCxn id="25653" idx="0"/>
            </p:cNvCxnSpPr>
            <p:nvPr/>
          </p:nvCxnSpPr>
          <p:spPr bwMode="auto">
            <a:xfrm flipH="1">
              <a:off x="2736" y="3326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8" name="AutoShape 31"/>
            <p:cNvCxnSpPr>
              <a:cxnSpLocks noChangeShapeType="1"/>
              <a:stCxn id="25648" idx="4"/>
              <a:endCxn id="25654" idx="0"/>
            </p:cNvCxnSpPr>
            <p:nvPr/>
          </p:nvCxnSpPr>
          <p:spPr bwMode="auto">
            <a:xfrm>
              <a:off x="2827" y="3326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69" name="AutoShape 32"/>
            <p:cNvCxnSpPr>
              <a:cxnSpLocks noChangeShapeType="1"/>
              <a:stCxn id="25646" idx="4"/>
              <a:endCxn id="25674" idx="0"/>
            </p:cNvCxnSpPr>
            <p:nvPr/>
          </p:nvCxnSpPr>
          <p:spPr bwMode="auto">
            <a:xfrm>
              <a:off x="3049" y="2894"/>
              <a:ext cx="124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70" name="AutoShape 33"/>
            <p:cNvCxnSpPr>
              <a:cxnSpLocks noChangeShapeType="1"/>
              <a:stCxn id="25644" idx="4"/>
              <a:endCxn id="25655" idx="0"/>
            </p:cNvCxnSpPr>
            <p:nvPr/>
          </p:nvCxnSpPr>
          <p:spPr bwMode="auto">
            <a:xfrm flipH="1">
              <a:off x="3408" y="2894"/>
              <a:ext cx="149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71" name="AutoShape 34"/>
            <p:cNvCxnSpPr>
              <a:cxnSpLocks noChangeShapeType="1"/>
              <a:stCxn id="25646" idx="0"/>
              <a:endCxn id="25649" idx="4"/>
            </p:cNvCxnSpPr>
            <p:nvPr/>
          </p:nvCxnSpPr>
          <p:spPr bwMode="auto">
            <a:xfrm flipV="1">
              <a:off x="3049" y="2462"/>
              <a:ext cx="258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72" name="AutoShape 35"/>
            <p:cNvCxnSpPr>
              <a:cxnSpLocks noChangeShapeType="1"/>
              <a:stCxn id="25647" idx="4"/>
              <a:endCxn id="25656" idx="0"/>
            </p:cNvCxnSpPr>
            <p:nvPr/>
          </p:nvCxnSpPr>
          <p:spPr bwMode="auto">
            <a:xfrm flipH="1">
              <a:off x="3600" y="3318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73" name="AutoShape 36"/>
            <p:cNvCxnSpPr>
              <a:cxnSpLocks noChangeShapeType="1"/>
              <a:stCxn id="25647" idx="4"/>
              <a:endCxn id="25657" idx="0"/>
            </p:cNvCxnSpPr>
            <p:nvPr/>
          </p:nvCxnSpPr>
          <p:spPr bwMode="auto">
            <a:xfrm>
              <a:off x="3685" y="3318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74" name="Oval 37"/>
            <p:cNvSpPr>
              <a:spLocks noChangeArrowheads="1"/>
            </p:cNvSpPr>
            <p:nvPr/>
          </p:nvSpPr>
          <p:spPr bwMode="auto">
            <a:xfrm>
              <a:off x="3032" y="3072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54</a:t>
              </a:r>
            </a:p>
          </p:txBody>
        </p:sp>
        <p:sp>
          <p:nvSpPr>
            <p:cNvPr id="25675" name="Rectangle 38"/>
            <p:cNvSpPr>
              <a:spLocks noChangeArrowheads="1"/>
            </p:cNvSpPr>
            <p:nvPr/>
          </p:nvSpPr>
          <p:spPr bwMode="auto">
            <a:xfrm>
              <a:off x="3034" y="34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76" name="Rectangle 39"/>
            <p:cNvSpPr>
              <a:spLocks noChangeArrowheads="1"/>
            </p:cNvSpPr>
            <p:nvPr/>
          </p:nvSpPr>
          <p:spPr bwMode="auto">
            <a:xfrm>
              <a:off x="3226" y="34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5677" name="AutoShape 40"/>
            <p:cNvCxnSpPr>
              <a:cxnSpLocks noChangeShapeType="1"/>
              <a:stCxn id="25674" idx="4"/>
              <a:endCxn id="25675" idx="0"/>
            </p:cNvCxnSpPr>
            <p:nvPr/>
          </p:nvCxnSpPr>
          <p:spPr bwMode="auto">
            <a:xfrm flipH="1">
              <a:off x="3082" y="3326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78" name="AutoShape 41"/>
            <p:cNvCxnSpPr>
              <a:cxnSpLocks noChangeShapeType="1"/>
              <a:stCxn id="25674" idx="4"/>
              <a:endCxn id="25676" idx="0"/>
            </p:cNvCxnSpPr>
            <p:nvPr/>
          </p:nvCxnSpPr>
          <p:spPr bwMode="auto">
            <a:xfrm>
              <a:off x="3173" y="3326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5606" name="Oval 42"/>
          <p:cNvSpPr>
            <a:spLocks noChangeArrowheads="1"/>
          </p:cNvSpPr>
          <p:nvPr/>
        </p:nvSpPr>
        <p:spPr bwMode="auto">
          <a:xfrm>
            <a:off x="6107113" y="29273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44</a:t>
            </a:r>
          </a:p>
        </p:txBody>
      </p:sp>
      <p:sp>
        <p:nvSpPr>
          <p:cNvPr id="25607" name="Oval 43"/>
          <p:cNvSpPr>
            <a:spLocks noChangeArrowheads="1"/>
          </p:cNvSpPr>
          <p:nvPr/>
        </p:nvSpPr>
        <p:spPr bwMode="auto">
          <a:xfrm>
            <a:off x="5573713" y="35369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17</a:t>
            </a:r>
          </a:p>
        </p:txBody>
      </p:sp>
      <p:sp>
        <p:nvSpPr>
          <p:cNvPr id="25608" name="Oval 44"/>
          <p:cNvSpPr>
            <a:spLocks noChangeArrowheads="1"/>
          </p:cNvSpPr>
          <p:nvPr/>
        </p:nvSpPr>
        <p:spPr bwMode="auto">
          <a:xfrm>
            <a:off x="7113588" y="42227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78</a:t>
            </a:r>
          </a:p>
        </p:txBody>
      </p:sp>
      <p:sp>
        <p:nvSpPr>
          <p:cNvPr id="25609" name="Oval 45"/>
          <p:cNvSpPr>
            <a:spLocks noChangeArrowheads="1"/>
          </p:cNvSpPr>
          <p:nvPr/>
        </p:nvSpPr>
        <p:spPr bwMode="auto">
          <a:xfrm>
            <a:off x="6307138" y="42227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50</a:t>
            </a:r>
          </a:p>
        </p:txBody>
      </p:sp>
      <p:sp>
        <p:nvSpPr>
          <p:cNvPr id="25610" name="Oval 46"/>
          <p:cNvSpPr>
            <a:spLocks noChangeArrowheads="1"/>
          </p:cNvSpPr>
          <p:nvPr/>
        </p:nvSpPr>
        <p:spPr bwMode="auto">
          <a:xfrm>
            <a:off x="7316788" y="48958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88</a:t>
            </a:r>
          </a:p>
        </p:txBody>
      </p:sp>
      <p:sp>
        <p:nvSpPr>
          <p:cNvPr id="25611" name="Oval 47"/>
          <p:cNvSpPr>
            <a:spLocks noChangeArrowheads="1"/>
          </p:cNvSpPr>
          <p:nvPr/>
        </p:nvSpPr>
        <p:spPr bwMode="auto">
          <a:xfrm>
            <a:off x="5954713" y="49085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48</a:t>
            </a:r>
          </a:p>
        </p:txBody>
      </p:sp>
      <p:sp>
        <p:nvSpPr>
          <p:cNvPr id="25612" name="Oval 48"/>
          <p:cNvSpPr>
            <a:spLocks noChangeArrowheads="1"/>
          </p:cNvSpPr>
          <p:nvPr/>
        </p:nvSpPr>
        <p:spPr bwMode="auto">
          <a:xfrm>
            <a:off x="6716713" y="35369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62</a:t>
            </a:r>
          </a:p>
        </p:txBody>
      </p:sp>
      <p:sp>
        <p:nvSpPr>
          <p:cNvPr id="25613" name="Rectangle 49"/>
          <p:cNvSpPr>
            <a:spLocks noChangeArrowheads="1"/>
          </p:cNvSpPr>
          <p:nvPr/>
        </p:nvSpPr>
        <p:spPr bwMode="auto">
          <a:xfrm>
            <a:off x="5567363" y="41592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4" name="Rectangle 50"/>
          <p:cNvSpPr>
            <a:spLocks noChangeArrowheads="1"/>
          </p:cNvSpPr>
          <p:nvPr/>
        </p:nvSpPr>
        <p:spPr bwMode="auto">
          <a:xfrm>
            <a:off x="5872163" y="41592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5" name="Rectangle 51"/>
          <p:cNvSpPr>
            <a:spLocks noChangeArrowheads="1"/>
          </p:cNvSpPr>
          <p:nvPr/>
        </p:nvSpPr>
        <p:spPr bwMode="auto">
          <a:xfrm>
            <a:off x="5957888" y="55308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6" name="Rectangle 52"/>
          <p:cNvSpPr>
            <a:spLocks noChangeArrowheads="1"/>
          </p:cNvSpPr>
          <p:nvPr/>
        </p:nvSpPr>
        <p:spPr bwMode="auto">
          <a:xfrm>
            <a:off x="6262688" y="55308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7" name="Rectangle 53"/>
          <p:cNvSpPr>
            <a:spLocks noChangeArrowheads="1"/>
          </p:cNvSpPr>
          <p:nvPr/>
        </p:nvSpPr>
        <p:spPr bwMode="auto">
          <a:xfrm>
            <a:off x="7024688" y="49085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8" name="Rectangle 54"/>
          <p:cNvSpPr>
            <a:spLocks noChangeArrowheads="1"/>
          </p:cNvSpPr>
          <p:nvPr/>
        </p:nvSpPr>
        <p:spPr bwMode="auto">
          <a:xfrm>
            <a:off x="7329488" y="55181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9" name="Rectangle 55"/>
          <p:cNvSpPr>
            <a:spLocks noChangeArrowheads="1"/>
          </p:cNvSpPr>
          <p:nvPr/>
        </p:nvSpPr>
        <p:spPr bwMode="auto">
          <a:xfrm>
            <a:off x="7634288" y="55181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5620" name="AutoShape 56"/>
          <p:cNvCxnSpPr>
            <a:cxnSpLocks noChangeShapeType="1"/>
            <a:stCxn id="25606" idx="4"/>
            <a:endCxn id="25607" idx="0"/>
          </p:cNvCxnSpPr>
          <p:nvPr/>
        </p:nvCxnSpPr>
        <p:spPr bwMode="auto">
          <a:xfrm flipH="1">
            <a:off x="5797550" y="3330575"/>
            <a:ext cx="5334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AutoShape 57"/>
          <p:cNvCxnSpPr>
            <a:cxnSpLocks noChangeShapeType="1"/>
            <a:stCxn id="25607" idx="4"/>
            <a:endCxn id="25613" idx="0"/>
          </p:cNvCxnSpPr>
          <p:nvPr/>
        </p:nvCxnSpPr>
        <p:spPr bwMode="auto">
          <a:xfrm flipH="1">
            <a:off x="5643563" y="3940175"/>
            <a:ext cx="15398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2" name="AutoShape 58"/>
          <p:cNvCxnSpPr>
            <a:cxnSpLocks noChangeShapeType="1"/>
            <a:stCxn id="25607" idx="4"/>
            <a:endCxn id="25614" idx="0"/>
          </p:cNvCxnSpPr>
          <p:nvPr/>
        </p:nvCxnSpPr>
        <p:spPr bwMode="auto">
          <a:xfrm>
            <a:off x="5797550" y="3940175"/>
            <a:ext cx="15081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3" name="AutoShape 59"/>
          <p:cNvCxnSpPr>
            <a:cxnSpLocks noChangeShapeType="1"/>
            <a:stCxn id="25606" idx="4"/>
            <a:endCxn id="25612" idx="0"/>
          </p:cNvCxnSpPr>
          <p:nvPr/>
        </p:nvCxnSpPr>
        <p:spPr bwMode="auto">
          <a:xfrm>
            <a:off x="6330950" y="3330575"/>
            <a:ext cx="6096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4" name="AutoShape 60"/>
          <p:cNvCxnSpPr>
            <a:cxnSpLocks noChangeShapeType="1"/>
            <a:stCxn id="25608" idx="0"/>
            <a:endCxn id="25612" idx="4"/>
          </p:cNvCxnSpPr>
          <p:nvPr/>
        </p:nvCxnSpPr>
        <p:spPr bwMode="auto">
          <a:xfrm flipH="1" flipV="1">
            <a:off x="6940550" y="3940175"/>
            <a:ext cx="396875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5" name="AutoShape 61"/>
          <p:cNvCxnSpPr>
            <a:cxnSpLocks noChangeShapeType="1"/>
            <a:stCxn id="25608" idx="4"/>
            <a:endCxn id="25610" idx="0"/>
          </p:cNvCxnSpPr>
          <p:nvPr/>
        </p:nvCxnSpPr>
        <p:spPr bwMode="auto">
          <a:xfrm>
            <a:off x="7337425" y="4625975"/>
            <a:ext cx="203200" cy="2698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6" name="AutoShape 62"/>
          <p:cNvCxnSpPr>
            <a:cxnSpLocks noChangeShapeType="1"/>
            <a:stCxn id="25609" idx="4"/>
            <a:endCxn id="25611" idx="0"/>
          </p:cNvCxnSpPr>
          <p:nvPr/>
        </p:nvCxnSpPr>
        <p:spPr bwMode="auto">
          <a:xfrm flipH="1">
            <a:off x="6178550" y="4625975"/>
            <a:ext cx="352425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7" name="AutoShape 63"/>
          <p:cNvCxnSpPr>
            <a:cxnSpLocks noChangeShapeType="1"/>
            <a:stCxn id="25611" idx="4"/>
            <a:endCxn id="25615" idx="0"/>
          </p:cNvCxnSpPr>
          <p:nvPr/>
        </p:nvCxnSpPr>
        <p:spPr bwMode="auto">
          <a:xfrm flipH="1">
            <a:off x="6034088" y="531177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8" name="AutoShape 64"/>
          <p:cNvCxnSpPr>
            <a:cxnSpLocks noChangeShapeType="1"/>
            <a:stCxn id="25611" idx="4"/>
            <a:endCxn id="25616" idx="0"/>
          </p:cNvCxnSpPr>
          <p:nvPr/>
        </p:nvCxnSpPr>
        <p:spPr bwMode="auto">
          <a:xfrm>
            <a:off x="6178550" y="531177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9" name="AutoShape 65"/>
          <p:cNvCxnSpPr>
            <a:cxnSpLocks noChangeShapeType="1"/>
            <a:stCxn id="25609" idx="4"/>
            <a:endCxn id="25634" idx="0"/>
          </p:cNvCxnSpPr>
          <p:nvPr/>
        </p:nvCxnSpPr>
        <p:spPr bwMode="auto">
          <a:xfrm>
            <a:off x="6530975" y="4625975"/>
            <a:ext cx="196850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0" name="AutoShape 66"/>
          <p:cNvCxnSpPr>
            <a:cxnSpLocks noChangeShapeType="1"/>
            <a:stCxn id="25608" idx="4"/>
            <a:endCxn id="25617" idx="0"/>
          </p:cNvCxnSpPr>
          <p:nvPr/>
        </p:nvCxnSpPr>
        <p:spPr bwMode="auto">
          <a:xfrm flipH="1">
            <a:off x="7100888" y="4625975"/>
            <a:ext cx="236537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1" name="AutoShape 67"/>
          <p:cNvCxnSpPr>
            <a:cxnSpLocks noChangeShapeType="1"/>
            <a:stCxn id="25609" idx="0"/>
            <a:endCxn id="25612" idx="4"/>
          </p:cNvCxnSpPr>
          <p:nvPr/>
        </p:nvCxnSpPr>
        <p:spPr bwMode="auto">
          <a:xfrm flipV="1">
            <a:off x="6530975" y="3940175"/>
            <a:ext cx="409575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2" name="AutoShape 68"/>
          <p:cNvCxnSpPr>
            <a:cxnSpLocks noChangeShapeType="1"/>
            <a:stCxn id="25610" idx="4"/>
            <a:endCxn id="25618" idx="0"/>
          </p:cNvCxnSpPr>
          <p:nvPr/>
        </p:nvCxnSpPr>
        <p:spPr bwMode="auto">
          <a:xfrm flipH="1">
            <a:off x="7405688" y="5299075"/>
            <a:ext cx="13493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3" name="AutoShape 69"/>
          <p:cNvCxnSpPr>
            <a:cxnSpLocks noChangeShapeType="1"/>
            <a:stCxn id="25610" idx="4"/>
            <a:endCxn id="25619" idx="0"/>
          </p:cNvCxnSpPr>
          <p:nvPr/>
        </p:nvCxnSpPr>
        <p:spPr bwMode="auto">
          <a:xfrm>
            <a:off x="7540625" y="5299075"/>
            <a:ext cx="16986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4" name="Oval 70"/>
          <p:cNvSpPr>
            <a:spLocks noChangeArrowheads="1"/>
          </p:cNvSpPr>
          <p:nvPr/>
        </p:nvSpPr>
        <p:spPr bwMode="auto">
          <a:xfrm>
            <a:off x="6503988" y="490855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54</a:t>
            </a:r>
          </a:p>
        </p:txBody>
      </p:sp>
      <p:sp>
        <p:nvSpPr>
          <p:cNvPr id="25635" name="Rectangle 71"/>
          <p:cNvSpPr>
            <a:spLocks noChangeArrowheads="1"/>
          </p:cNvSpPr>
          <p:nvPr/>
        </p:nvSpPr>
        <p:spPr bwMode="auto">
          <a:xfrm>
            <a:off x="6507163" y="55308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36" name="Rectangle 72"/>
          <p:cNvSpPr>
            <a:spLocks noChangeArrowheads="1"/>
          </p:cNvSpPr>
          <p:nvPr/>
        </p:nvSpPr>
        <p:spPr bwMode="auto">
          <a:xfrm>
            <a:off x="6811963" y="553085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5637" name="AutoShape 73"/>
          <p:cNvCxnSpPr>
            <a:cxnSpLocks noChangeShapeType="1"/>
            <a:stCxn id="25634" idx="4"/>
            <a:endCxn id="25635" idx="0"/>
          </p:cNvCxnSpPr>
          <p:nvPr/>
        </p:nvCxnSpPr>
        <p:spPr bwMode="auto">
          <a:xfrm flipH="1">
            <a:off x="6583363" y="531177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AutoShape 74"/>
          <p:cNvCxnSpPr>
            <a:cxnSpLocks noChangeShapeType="1"/>
            <a:stCxn id="25634" idx="4"/>
            <a:endCxn id="25636" idx="0"/>
          </p:cNvCxnSpPr>
          <p:nvPr/>
        </p:nvCxnSpPr>
        <p:spPr bwMode="auto">
          <a:xfrm>
            <a:off x="6727825" y="531177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9" name="Text Box 83"/>
          <p:cNvSpPr txBox="1">
            <a:spLocks noChangeArrowheads="1"/>
          </p:cNvSpPr>
          <p:nvPr/>
        </p:nvSpPr>
        <p:spPr bwMode="auto">
          <a:xfrm>
            <a:off x="2752725" y="5911850"/>
            <a:ext cx="18875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>
                <a:latin typeface="Times New Roman" charset="0"/>
              </a:rPr>
              <a:t>before deletion of 32</a:t>
            </a:r>
          </a:p>
        </p:txBody>
      </p:sp>
      <p:sp>
        <p:nvSpPr>
          <p:cNvPr id="25640" name="Text Box 84"/>
          <p:cNvSpPr txBox="1">
            <a:spLocks noChangeArrowheads="1"/>
          </p:cNvSpPr>
          <p:nvPr/>
        </p:nvSpPr>
        <p:spPr bwMode="auto">
          <a:xfrm>
            <a:off x="6045200" y="5911850"/>
            <a:ext cx="1266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>
                <a:latin typeface="Times New Roman" charset="0"/>
              </a:rPr>
              <a:t>after deletion</a:t>
            </a:r>
          </a:p>
        </p:txBody>
      </p:sp>
      <p:sp>
        <p:nvSpPr>
          <p:cNvPr id="25641" name="Line 85"/>
          <p:cNvSpPr>
            <a:spLocks noChangeShapeType="1"/>
          </p:cNvSpPr>
          <p:nvPr/>
        </p:nvSpPr>
        <p:spPr bwMode="auto">
          <a:xfrm>
            <a:off x="4572000" y="33528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66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D23CE2B-D530-BC4B-80C1-08B7BF631B01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26631" name="AutoShape 84"/>
          <p:cNvSpPr>
            <a:spLocks noChangeArrowheads="1"/>
          </p:cNvSpPr>
          <p:nvPr/>
        </p:nvSpPr>
        <p:spPr bwMode="auto">
          <a:xfrm>
            <a:off x="3200400" y="5245100"/>
            <a:ext cx="914400" cy="9906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AutoShape 83"/>
          <p:cNvSpPr>
            <a:spLocks noChangeArrowheads="1"/>
          </p:cNvSpPr>
          <p:nvPr/>
        </p:nvSpPr>
        <p:spPr bwMode="auto">
          <a:xfrm>
            <a:off x="2971800" y="5245100"/>
            <a:ext cx="457200" cy="3810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AutoShape 82"/>
          <p:cNvSpPr>
            <a:spLocks noChangeArrowheads="1"/>
          </p:cNvSpPr>
          <p:nvPr/>
        </p:nvSpPr>
        <p:spPr bwMode="auto">
          <a:xfrm>
            <a:off x="1828800" y="4787900"/>
            <a:ext cx="1295400" cy="14478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AutoShape 81"/>
          <p:cNvSpPr>
            <a:spLocks noChangeArrowheads="1"/>
          </p:cNvSpPr>
          <p:nvPr/>
        </p:nvSpPr>
        <p:spPr bwMode="auto">
          <a:xfrm>
            <a:off x="1371600" y="4025900"/>
            <a:ext cx="914400" cy="9906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Rebalancing after a Removal</a:t>
            </a:r>
          </a:p>
        </p:txBody>
      </p:sp>
      <p:sp>
        <p:nvSpPr>
          <p:cNvPr id="266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15963" y="1435100"/>
            <a:ext cx="7696200" cy="1905000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1600" dirty="0">
                <a:solidFill>
                  <a:schemeClr val="tx2"/>
                </a:solidFill>
                <a:latin typeface="Tahoma" charset="0"/>
              </a:rPr>
              <a:t>z</a:t>
            </a:r>
            <a:r>
              <a:rPr lang="en-US" sz="1600" dirty="0">
                <a:latin typeface="Tahoma" charset="0"/>
              </a:rPr>
              <a:t> = </a:t>
            </a:r>
            <a:r>
              <a:rPr lang="en-US" sz="1600" dirty="0">
                <a:solidFill>
                  <a:schemeClr val="tx2"/>
                </a:solidFill>
                <a:latin typeface="Tahoma" charset="0"/>
              </a:rPr>
              <a:t>first unbalanced</a:t>
            </a:r>
            <a:r>
              <a:rPr lang="en-US" sz="1600" dirty="0">
                <a:latin typeface="Tahoma" charset="0"/>
              </a:rPr>
              <a:t> node encountered while travelling up the tree from w.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600" dirty="0">
                <a:latin typeface="Tahoma" charset="0"/>
              </a:rPr>
              <a:t>y = child of z with the larger height,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600" dirty="0">
                <a:latin typeface="Tahoma" charset="0"/>
              </a:rPr>
              <a:t>x = child of y with the larger height</a:t>
            </a:r>
          </a:p>
          <a:p>
            <a:pPr eaLnBrk="1" hangingPunct="1">
              <a:lnSpc>
                <a:spcPct val="120000"/>
              </a:lnSpc>
            </a:pPr>
            <a:r>
              <a:rPr lang="en-US" sz="1600" dirty="0" err="1">
                <a:solidFill>
                  <a:schemeClr val="tx2"/>
                </a:solidFill>
                <a:latin typeface="Tahoma" charset="0"/>
              </a:rPr>
              <a:t>trinode</a:t>
            </a:r>
            <a:r>
              <a:rPr lang="en-US" sz="1600" dirty="0">
                <a:solidFill>
                  <a:schemeClr val="tx2"/>
                </a:solidFill>
                <a:latin typeface="Tahoma" charset="0"/>
              </a:rPr>
              <a:t> restructuring</a:t>
            </a:r>
            <a:r>
              <a:rPr lang="en-US" sz="1600" dirty="0">
                <a:latin typeface="Tahoma" charset="0"/>
              </a:rPr>
              <a:t> to restore balance at z—Case 1 in example</a:t>
            </a:r>
          </a:p>
        </p:txBody>
      </p:sp>
      <p:sp>
        <p:nvSpPr>
          <p:cNvPr id="26637" name="Oval 5"/>
          <p:cNvSpPr>
            <a:spLocks noChangeArrowheads="1"/>
          </p:cNvSpPr>
          <p:nvPr/>
        </p:nvSpPr>
        <p:spPr bwMode="auto">
          <a:xfrm>
            <a:off x="2170113" y="34925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44</a:t>
            </a:r>
          </a:p>
        </p:txBody>
      </p:sp>
      <p:sp>
        <p:nvSpPr>
          <p:cNvPr id="26638" name="Oval 6"/>
          <p:cNvSpPr>
            <a:spLocks noChangeArrowheads="1"/>
          </p:cNvSpPr>
          <p:nvPr/>
        </p:nvSpPr>
        <p:spPr bwMode="auto">
          <a:xfrm>
            <a:off x="1636713" y="41021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17</a:t>
            </a:r>
          </a:p>
        </p:txBody>
      </p:sp>
      <p:sp>
        <p:nvSpPr>
          <p:cNvPr id="26639" name="Oval 7"/>
          <p:cNvSpPr>
            <a:spLocks noChangeArrowheads="1"/>
          </p:cNvSpPr>
          <p:nvPr/>
        </p:nvSpPr>
        <p:spPr bwMode="auto">
          <a:xfrm>
            <a:off x="3176588" y="47879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78</a:t>
            </a:r>
          </a:p>
        </p:txBody>
      </p:sp>
      <p:sp>
        <p:nvSpPr>
          <p:cNvPr id="26640" name="Oval 8"/>
          <p:cNvSpPr>
            <a:spLocks noChangeArrowheads="1"/>
          </p:cNvSpPr>
          <p:nvPr/>
        </p:nvSpPr>
        <p:spPr bwMode="auto">
          <a:xfrm>
            <a:off x="2295525" y="47879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50</a:t>
            </a:r>
          </a:p>
        </p:txBody>
      </p:sp>
      <p:sp>
        <p:nvSpPr>
          <p:cNvPr id="26641" name="Oval 9"/>
          <p:cNvSpPr>
            <a:spLocks noChangeArrowheads="1"/>
          </p:cNvSpPr>
          <p:nvPr/>
        </p:nvSpPr>
        <p:spPr bwMode="auto">
          <a:xfrm>
            <a:off x="3379788" y="54610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88</a:t>
            </a:r>
          </a:p>
        </p:txBody>
      </p:sp>
      <p:sp>
        <p:nvSpPr>
          <p:cNvPr id="26642" name="Oval 10"/>
          <p:cNvSpPr>
            <a:spLocks noChangeArrowheads="1"/>
          </p:cNvSpPr>
          <p:nvPr/>
        </p:nvSpPr>
        <p:spPr bwMode="auto">
          <a:xfrm>
            <a:off x="2017713" y="54737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48</a:t>
            </a:r>
          </a:p>
        </p:txBody>
      </p:sp>
      <p:sp>
        <p:nvSpPr>
          <p:cNvPr id="26643" name="Oval 11"/>
          <p:cNvSpPr>
            <a:spLocks noChangeArrowheads="1"/>
          </p:cNvSpPr>
          <p:nvPr/>
        </p:nvSpPr>
        <p:spPr bwMode="auto">
          <a:xfrm>
            <a:off x="2779713" y="41021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62</a:t>
            </a:r>
          </a:p>
        </p:txBody>
      </p:sp>
      <p:sp>
        <p:nvSpPr>
          <p:cNvPr id="26644" name="Rectangle 12"/>
          <p:cNvSpPr>
            <a:spLocks noChangeArrowheads="1"/>
          </p:cNvSpPr>
          <p:nvPr/>
        </p:nvSpPr>
        <p:spPr bwMode="auto">
          <a:xfrm>
            <a:off x="1630363" y="4724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5" name="Rectangle 13"/>
          <p:cNvSpPr>
            <a:spLocks noChangeArrowheads="1"/>
          </p:cNvSpPr>
          <p:nvPr/>
        </p:nvSpPr>
        <p:spPr bwMode="auto">
          <a:xfrm>
            <a:off x="1935163" y="4724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6" name="Rectangle 14"/>
          <p:cNvSpPr>
            <a:spLocks noChangeArrowheads="1"/>
          </p:cNvSpPr>
          <p:nvPr/>
        </p:nvSpPr>
        <p:spPr bwMode="auto">
          <a:xfrm>
            <a:off x="2020888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7" name="Rectangle 15"/>
          <p:cNvSpPr>
            <a:spLocks noChangeArrowheads="1"/>
          </p:cNvSpPr>
          <p:nvPr/>
        </p:nvSpPr>
        <p:spPr bwMode="auto">
          <a:xfrm>
            <a:off x="2325688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8" name="Rectangle 16"/>
          <p:cNvSpPr>
            <a:spLocks noChangeArrowheads="1"/>
          </p:cNvSpPr>
          <p:nvPr/>
        </p:nvSpPr>
        <p:spPr bwMode="auto">
          <a:xfrm>
            <a:off x="3087688" y="54737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9" name="Rectangle 17"/>
          <p:cNvSpPr>
            <a:spLocks noChangeArrowheads="1"/>
          </p:cNvSpPr>
          <p:nvPr/>
        </p:nvSpPr>
        <p:spPr bwMode="auto">
          <a:xfrm>
            <a:off x="3392488" y="60833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50" name="Rectangle 18"/>
          <p:cNvSpPr>
            <a:spLocks noChangeArrowheads="1"/>
          </p:cNvSpPr>
          <p:nvPr/>
        </p:nvSpPr>
        <p:spPr bwMode="auto">
          <a:xfrm>
            <a:off x="3697288" y="60833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6651" name="AutoShape 19"/>
          <p:cNvCxnSpPr>
            <a:cxnSpLocks noChangeShapeType="1"/>
            <a:stCxn id="26637" idx="4"/>
            <a:endCxn id="26638" idx="0"/>
          </p:cNvCxnSpPr>
          <p:nvPr/>
        </p:nvCxnSpPr>
        <p:spPr bwMode="auto">
          <a:xfrm flipH="1">
            <a:off x="1860550" y="3895725"/>
            <a:ext cx="5334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2" name="AutoShape 20"/>
          <p:cNvCxnSpPr>
            <a:cxnSpLocks noChangeShapeType="1"/>
            <a:stCxn id="26638" idx="4"/>
            <a:endCxn id="26644" idx="0"/>
          </p:cNvCxnSpPr>
          <p:nvPr/>
        </p:nvCxnSpPr>
        <p:spPr bwMode="auto">
          <a:xfrm flipH="1">
            <a:off x="1706563" y="4505325"/>
            <a:ext cx="15398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3" name="AutoShape 21"/>
          <p:cNvCxnSpPr>
            <a:cxnSpLocks noChangeShapeType="1"/>
            <a:stCxn id="26638" idx="4"/>
            <a:endCxn id="26645" idx="0"/>
          </p:cNvCxnSpPr>
          <p:nvPr/>
        </p:nvCxnSpPr>
        <p:spPr bwMode="auto">
          <a:xfrm>
            <a:off x="1860550" y="4505325"/>
            <a:ext cx="15081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4" name="AutoShape 22"/>
          <p:cNvCxnSpPr>
            <a:cxnSpLocks noChangeShapeType="1"/>
            <a:stCxn id="26637" idx="4"/>
            <a:endCxn id="26643" idx="0"/>
          </p:cNvCxnSpPr>
          <p:nvPr/>
        </p:nvCxnSpPr>
        <p:spPr bwMode="auto">
          <a:xfrm>
            <a:off x="2393950" y="3895725"/>
            <a:ext cx="6096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5" name="AutoShape 23"/>
          <p:cNvCxnSpPr>
            <a:cxnSpLocks noChangeShapeType="1"/>
            <a:stCxn id="26639" idx="0"/>
            <a:endCxn id="26643" idx="4"/>
          </p:cNvCxnSpPr>
          <p:nvPr/>
        </p:nvCxnSpPr>
        <p:spPr bwMode="auto">
          <a:xfrm flipH="1" flipV="1">
            <a:off x="3003550" y="4505325"/>
            <a:ext cx="396875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6" name="AutoShape 24"/>
          <p:cNvCxnSpPr>
            <a:cxnSpLocks noChangeShapeType="1"/>
            <a:stCxn id="26639" idx="4"/>
            <a:endCxn id="26641" idx="0"/>
          </p:cNvCxnSpPr>
          <p:nvPr/>
        </p:nvCxnSpPr>
        <p:spPr bwMode="auto">
          <a:xfrm>
            <a:off x="3400425" y="5191125"/>
            <a:ext cx="203200" cy="2698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7" name="AutoShape 25"/>
          <p:cNvCxnSpPr>
            <a:cxnSpLocks noChangeShapeType="1"/>
            <a:stCxn id="26640" idx="4"/>
            <a:endCxn id="26642" idx="0"/>
          </p:cNvCxnSpPr>
          <p:nvPr/>
        </p:nvCxnSpPr>
        <p:spPr bwMode="auto">
          <a:xfrm flipH="1">
            <a:off x="2241551" y="5191125"/>
            <a:ext cx="277812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8" name="AutoShape 26"/>
          <p:cNvCxnSpPr>
            <a:cxnSpLocks noChangeShapeType="1"/>
            <a:stCxn id="26642" idx="4"/>
            <a:endCxn id="26646" idx="0"/>
          </p:cNvCxnSpPr>
          <p:nvPr/>
        </p:nvCxnSpPr>
        <p:spPr bwMode="auto">
          <a:xfrm flipH="1">
            <a:off x="2097088" y="587692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9" name="AutoShape 27"/>
          <p:cNvCxnSpPr>
            <a:cxnSpLocks noChangeShapeType="1"/>
            <a:stCxn id="26642" idx="4"/>
            <a:endCxn id="26647" idx="0"/>
          </p:cNvCxnSpPr>
          <p:nvPr/>
        </p:nvCxnSpPr>
        <p:spPr bwMode="auto">
          <a:xfrm>
            <a:off x="2241550" y="587692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0" name="AutoShape 28"/>
          <p:cNvCxnSpPr>
            <a:cxnSpLocks noChangeShapeType="1"/>
            <a:stCxn id="26640" idx="4"/>
            <a:endCxn id="26665" idx="0"/>
          </p:cNvCxnSpPr>
          <p:nvPr/>
        </p:nvCxnSpPr>
        <p:spPr bwMode="auto">
          <a:xfrm>
            <a:off x="2519363" y="5191125"/>
            <a:ext cx="271463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1" name="AutoShape 29"/>
          <p:cNvCxnSpPr>
            <a:cxnSpLocks noChangeShapeType="1"/>
            <a:stCxn id="26639" idx="4"/>
            <a:endCxn id="26648" idx="0"/>
          </p:cNvCxnSpPr>
          <p:nvPr/>
        </p:nvCxnSpPr>
        <p:spPr bwMode="auto">
          <a:xfrm flipH="1">
            <a:off x="3163888" y="5191125"/>
            <a:ext cx="236537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2" name="AutoShape 30"/>
          <p:cNvCxnSpPr>
            <a:cxnSpLocks noChangeShapeType="1"/>
            <a:stCxn id="26640" idx="0"/>
            <a:endCxn id="26643" idx="4"/>
          </p:cNvCxnSpPr>
          <p:nvPr/>
        </p:nvCxnSpPr>
        <p:spPr bwMode="auto">
          <a:xfrm flipV="1">
            <a:off x="2519363" y="4505325"/>
            <a:ext cx="484188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3" name="AutoShape 31"/>
          <p:cNvCxnSpPr>
            <a:cxnSpLocks noChangeShapeType="1"/>
            <a:stCxn id="26641" idx="4"/>
            <a:endCxn id="26649" idx="0"/>
          </p:cNvCxnSpPr>
          <p:nvPr/>
        </p:nvCxnSpPr>
        <p:spPr bwMode="auto">
          <a:xfrm flipH="1">
            <a:off x="3468688" y="5864225"/>
            <a:ext cx="13493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4" name="AutoShape 32"/>
          <p:cNvCxnSpPr>
            <a:cxnSpLocks noChangeShapeType="1"/>
            <a:stCxn id="26641" idx="4"/>
            <a:endCxn id="26650" idx="0"/>
          </p:cNvCxnSpPr>
          <p:nvPr/>
        </p:nvCxnSpPr>
        <p:spPr bwMode="auto">
          <a:xfrm>
            <a:off x="3603625" y="5864225"/>
            <a:ext cx="16986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65" name="Oval 33"/>
          <p:cNvSpPr>
            <a:spLocks noChangeArrowheads="1"/>
          </p:cNvSpPr>
          <p:nvPr/>
        </p:nvSpPr>
        <p:spPr bwMode="auto">
          <a:xfrm>
            <a:off x="2566988" y="54737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54</a:t>
            </a:r>
          </a:p>
        </p:txBody>
      </p:sp>
      <p:sp>
        <p:nvSpPr>
          <p:cNvPr id="26666" name="Rectangle 34"/>
          <p:cNvSpPr>
            <a:spLocks noChangeArrowheads="1"/>
          </p:cNvSpPr>
          <p:nvPr/>
        </p:nvSpPr>
        <p:spPr bwMode="auto">
          <a:xfrm>
            <a:off x="2570163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67" name="Rectangle 35"/>
          <p:cNvSpPr>
            <a:spLocks noChangeArrowheads="1"/>
          </p:cNvSpPr>
          <p:nvPr/>
        </p:nvSpPr>
        <p:spPr bwMode="auto">
          <a:xfrm>
            <a:off x="2874963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6668" name="AutoShape 36"/>
          <p:cNvCxnSpPr>
            <a:cxnSpLocks noChangeShapeType="1"/>
            <a:stCxn id="26665" idx="4"/>
            <a:endCxn id="26666" idx="0"/>
          </p:cNvCxnSpPr>
          <p:nvPr/>
        </p:nvCxnSpPr>
        <p:spPr bwMode="auto">
          <a:xfrm flipH="1">
            <a:off x="2646363" y="587692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9" name="AutoShape 37"/>
          <p:cNvCxnSpPr>
            <a:cxnSpLocks noChangeShapeType="1"/>
            <a:stCxn id="26665" idx="4"/>
            <a:endCxn id="26667" idx="0"/>
          </p:cNvCxnSpPr>
          <p:nvPr/>
        </p:nvCxnSpPr>
        <p:spPr bwMode="auto">
          <a:xfrm>
            <a:off x="2790825" y="587692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70" name="Text Box 38"/>
          <p:cNvSpPr txBox="1">
            <a:spLocks noChangeArrowheads="1"/>
          </p:cNvSpPr>
          <p:nvPr/>
        </p:nvSpPr>
        <p:spPr bwMode="auto">
          <a:xfrm>
            <a:off x="1143000" y="4035425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w</a:t>
            </a:r>
          </a:p>
        </p:txBody>
      </p:sp>
      <p:sp>
        <p:nvSpPr>
          <p:cNvPr id="26671" name="Text Box 39"/>
          <p:cNvSpPr txBox="1">
            <a:spLocks noChangeArrowheads="1"/>
          </p:cNvSpPr>
          <p:nvPr/>
        </p:nvSpPr>
        <p:spPr bwMode="auto">
          <a:xfrm>
            <a:off x="3992563" y="4702175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c=x</a:t>
            </a:r>
          </a:p>
        </p:txBody>
      </p:sp>
      <p:sp>
        <p:nvSpPr>
          <p:cNvPr id="26672" name="Text Box 40"/>
          <p:cNvSpPr txBox="1">
            <a:spLocks noChangeArrowheads="1"/>
          </p:cNvSpPr>
          <p:nvPr/>
        </p:nvSpPr>
        <p:spPr bwMode="auto">
          <a:xfrm>
            <a:off x="3576638" y="4044950"/>
            <a:ext cx="58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b=y</a:t>
            </a:r>
          </a:p>
        </p:txBody>
      </p:sp>
      <p:sp>
        <p:nvSpPr>
          <p:cNvPr id="26673" name="Text Box 41"/>
          <p:cNvSpPr txBox="1">
            <a:spLocks noChangeArrowheads="1"/>
          </p:cNvSpPr>
          <p:nvPr/>
        </p:nvSpPr>
        <p:spPr bwMode="auto">
          <a:xfrm>
            <a:off x="1347788" y="3473450"/>
            <a:ext cx="557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a=z</a:t>
            </a:r>
          </a:p>
        </p:txBody>
      </p:sp>
      <p:sp>
        <p:nvSpPr>
          <p:cNvPr id="26674" name="Line 42"/>
          <p:cNvSpPr>
            <a:spLocks noChangeShapeType="1"/>
          </p:cNvSpPr>
          <p:nvPr/>
        </p:nvSpPr>
        <p:spPr bwMode="auto">
          <a:xfrm>
            <a:off x="1868488" y="3676650"/>
            <a:ext cx="304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5" name="Line 43"/>
          <p:cNvSpPr>
            <a:spLocks noChangeShapeType="1"/>
          </p:cNvSpPr>
          <p:nvPr/>
        </p:nvSpPr>
        <p:spPr bwMode="auto">
          <a:xfrm flipV="1">
            <a:off x="1400175" y="4295775"/>
            <a:ext cx="2286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6" name="Line 44"/>
          <p:cNvSpPr>
            <a:spLocks noChangeShapeType="1"/>
          </p:cNvSpPr>
          <p:nvPr/>
        </p:nvSpPr>
        <p:spPr bwMode="auto">
          <a:xfrm flipH="1">
            <a:off x="3240088" y="43053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7" name="Line 45"/>
          <p:cNvSpPr>
            <a:spLocks noChangeShapeType="1"/>
          </p:cNvSpPr>
          <p:nvPr/>
        </p:nvSpPr>
        <p:spPr bwMode="auto">
          <a:xfrm flipH="1">
            <a:off x="3649663" y="4962525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421313" y="3506336"/>
            <a:ext cx="2743200" cy="2743200"/>
            <a:chOff x="5410200" y="3340100"/>
            <a:chExt cx="2743200" cy="2743200"/>
          </a:xfrm>
        </p:grpSpPr>
        <p:sp>
          <p:nvSpPr>
            <p:cNvPr id="26627" name="AutoShape 85"/>
            <p:cNvSpPr>
              <a:spLocks noChangeArrowheads="1"/>
            </p:cNvSpPr>
            <p:nvPr/>
          </p:nvSpPr>
          <p:spPr bwMode="auto">
            <a:xfrm>
              <a:off x="7315200" y="4483100"/>
              <a:ext cx="838200" cy="9906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AutoShape 87"/>
            <p:cNvSpPr>
              <a:spLocks noChangeArrowheads="1"/>
            </p:cNvSpPr>
            <p:nvPr/>
          </p:nvSpPr>
          <p:spPr bwMode="auto">
            <a:xfrm>
              <a:off x="7086600" y="4483100"/>
              <a:ext cx="457200" cy="3810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AutoShape 88"/>
            <p:cNvSpPr>
              <a:spLocks noChangeArrowheads="1"/>
            </p:cNvSpPr>
            <p:nvPr/>
          </p:nvSpPr>
          <p:spPr bwMode="auto">
            <a:xfrm>
              <a:off x="6096000" y="4559300"/>
              <a:ext cx="1295400" cy="14478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AutoShape 86"/>
            <p:cNvSpPr>
              <a:spLocks noChangeArrowheads="1"/>
            </p:cNvSpPr>
            <p:nvPr/>
          </p:nvSpPr>
          <p:spPr bwMode="auto">
            <a:xfrm>
              <a:off x="5410200" y="4483100"/>
              <a:ext cx="838200" cy="9906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Oval 47"/>
            <p:cNvSpPr>
              <a:spLocks noChangeArrowheads="1"/>
            </p:cNvSpPr>
            <p:nvPr/>
          </p:nvSpPr>
          <p:spPr bwMode="auto">
            <a:xfrm>
              <a:off x="6102350" y="39370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6679" name="Oval 48"/>
            <p:cNvSpPr>
              <a:spLocks noChangeArrowheads="1"/>
            </p:cNvSpPr>
            <p:nvPr/>
          </p:nvSpPr>
          <p:spPr bwMode="auto">
            <a:xfrm>
              <a:off x="564515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6680" name="Oval 49"/>
            <p:cNvSpPr>
              <a:spLocks noChangeArrowheads="1"/>
            </p:cNvSpPr>
            <p:nvPr/>
          </p:nvSpPr>
          <p:spPr bwMode="auto">
            <a:xfrm>
              <a:off x="7321550" y="39497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6681" name="Oval 50"/>
            <p:cNvSpPr>
              <a:spLocks noChangeArrowheads="1"/>
            </p:cNvSpPr>
            <p:nvPr/>
          </p:nvSpPr>
          <p:spPr bwMode="auto">
            <a:xfrm>
              <a:off x="655320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6682" name="Oval 51"/>
            <p:cNvSpPr>
              <a:spLocks noChangeArrowheads="1"/>
            </p:cNvSpPr>
            <p:nvPr/>
          </p:nvSpPr>
          <p:spPr bwMode="auto">
            <a:xfrm>
              <a:off x="752475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6683" name="Oval 52"/>
            <p:cNvSpPr>
              <a:spLocks noChangeArrowheads="1"/>
            </p:cNvSpPr>
            <p:nvPr/>
          </p:nvSpPr>
          <p:spPr bwMode="auto">
            <a:xfrm>
              <a:off x="6240463" y="53086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6684" name="Oval 53"/>
            <p:cNvSpPr>
              <a:spLocks noChangeArrowheads="1"/>
            </p:cNvSpPr>
            <p:nvPr/>
          </p:nvSpPr>
          <p:spPr bwMode="auto">
            <a:xfrm>
              <a:off x="6696075" y="33401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6685" name="Rectangle 54"/>
            <p:cNvSpPr>
              <a:spLocks noChangeArrowheads="1"/>
            </p:cNvSpPr>
            <p:nvPr/>
          </p:nvSpPr>
          <p:spPr bwMode="auto">
            <a:xfrm>
              <a:off x="563880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6" name="Rectangle 55"/>
            <p:cNvSpPr>
              <a:spLocks noChangeArrowheads="1"/>
            </p:cNvSpPr>
            <p:nvPr/>
          </p:nvSpPr>
          <p:spPr bwMode="auto">
            <a:xfrm>
              <a:off x="594360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7" name="Rectangle 56"/>
            <p:cNvSpPr>
              <a:spLocks noChangeArrowheads="1"/>
            </p:cNvSpPr>
            <p:nvPr/>
          </p:nvSpPr>
          <p:spPr bwMode="auto">
            <a:xfrm>
              <a:off x="6243638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8" name="Rectangle 57"/>
            <p:cNvSpPr>
              <a:spLocks noChangeArrowheads="1"/>
            </p:cNvSpPr>
            <p:nvPr/>
          </p:nvSpPr>
          <p:spPr bwMode="auto">
            <a:xfrm>
              <a:off x="6548438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9" name="Rectangle 58"/>
            <p:cNvSpPr>
              <a:spLocks noChangeArrowheads="1"/>
            </p:cNvSpPr>
            <p:nvPr/>
          </p:nvSpPr>
          <p:spPr bwMode="auto">
            <a:xfrm>
              <a:off x="7232650" y="46355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90" name="Rectangle 59"/>
            <p:cNvSpPr>
              <a:spLocks noChangeArrowheads="1"/>
            </p:cNvSpPr>
            <p:nvPr/>
          </p:nvSpPr>
          <p:spPr bwMode="auto">
            <a:xfrm>
              <a:off x="753745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91" name="Rectangle 60"/>
            <p:cNvSpPr>
              <a:spLocks noChangeArrowheads="1"/>
            </p:cNvSpPr>
            <p:nvPr/>
          </p:nvSpPr>
          <p:spPr bwMode="auto">
            <a:xfrm>
              <a:off x="784225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692" name="AutoShape 61"/>
            <p:cNvCxnSpPr>
              <a:cxnSpLocks noChangeShapeType="1"/>
              <a:stCxn id="26678" idx="4"/>
              <a:endCxn id="26679" idx="0"/>
            </p:cNvCxnSpPr>
            <p:nvPr/>
          </p:nvCxnSpPr>
          <p:spPr bwMode="auto">
            <a:xfrm flipH="1">
              <a:off x="5868988" y="4340225"/>
              <a:ext cx="457200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3" name="AutoShape 62"/>
            <p:cNvCxnSpPr>
              <a:cxnSpLocks noChangeShapeType="1"/>
              <a:stCxn id="26679" idx="4"/>
              <a:endCxn id="26685" idx="0"/>
            </p:cNvCxnSpPr>
            <p:nvPr/>
          </p:nvCxnSpPr>
          <p:spPr bwMode="auto">
            <a:xfrm flipH="1">
              <a:off x="5715000" y="5026025"/>
              <a:ext cx="15398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4" name="AutoShape 63"/>
            <p:cNvCxnSpPr>
              <a:cxnSpLocks noChangeShapeType="1"/>
              <a:stCxn id="26679" idx="4"/>
              <a:endCxn id="26686" idx="0"/>
            </p:cNvCxnSpPr>
            <p:nvPr/>
          </p:nvCxnSpPr>
          <p:spPr bwMode="auto">
            <a:xfrm>
              <a:off x="5868988" y="5026025"/>
              <a:ext cx="15081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5" name="AutoShape 64"/>
            <p:cNvCxnSpPr>
              <a:cxnSpLocks noChangeShapeType="1"/>
              <a:stCxn id="26678" idx="0"/>
              <a:endCxn id="26684" idx="4"/>
            </p:cNvCxnSpPr>
            <p:nvPr/>
          </p:nvCxnSpPr>
          <p:spPr bwMode="auto">
            <a:xfrm flipV="1">
              <a:off x="6326188" y="3743325"/>
              <a:ext cx="593725" cy="1936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6" name="AutoShape 65"/>
            <p:cNvCxnSpPr>
              <a:cxnSpLocks noChangeShapeType="1"/>
              <a:stCxn id="26680" idx="0"/>
              <a:endCxn id="26684" idx="4"/>
            </p:cNvCxnSpPr>
            <p:nvPr/>
          </p:nvCxnSpPr>
          <p:spPr bwMode="auto">
            <a:xfrm flipH="1" flipV="1">
              <a:off x="6919913" y="3743325"/>
              <a:ext cx="625475" cy="2063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7" name="AutoShape 66"/>
            <p:cNvCxnSpPr>
              <a:cxnSpLocks noChangeShapeType="1"/>
              <a:stCxn id="26680" idx="4"/>
              <a:endCxn id="26682" idx="0"/>
            </p:cNvCxnSpPr>
            <p:nvPr/>
          </p:nvCxnSpPr>
          <p:spPr bwMode="auto">
            <a:xfrm>
              <a:off x="7545388" y="4352925"/>
              <a:ext cx="203200" cy="2698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8" name="AutoShape 67"/>
            <p:cNvCxnSpPr>
              <a:cxnSpLocks noChangeShapeType="1"/>
              <a:stCxn id="26681" idx="4"/>
              <a:endCxn id="26683" idx="0"/>
            </p:cNvCxnSpPr>
            <p:nvPr/>
          </p:nvCxnSpPr>
          <p:spPr bwMode="auto">
            <a:xfrm flipH="1">
              <a:off x="6464301" y="5026025"/>
              <a:ext cx="312737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9" name="AutoShape 68"/>
            <p:cNvCxnSpPr>
              <a:cxnSpLocks noChangeShapeType="1"/>
              <a:stCxn id="26683" idx="4"/>
              <a:endCxn id="26687" idx="0"/>
            </p:cNvCxnSpPr>
            <p:nvPr/>
          </p:nvCxnSpPr>
          <p:spPr bwMode="auto">
            <a:xfrm flipH="1">
              <a:off x="6319838" y="5711825"/>
              <a:ext cx="1444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0" name="AutoShape 69"/>
            <p:cNvCxnSpPr>
              <a:cxnSpLocks noChangeShapeType="1"/>
              <a:stCxn id="26683" idx="4"/>
              <a:endCxn id="26688" idx="0"/>
            </p:cNvCxnSpPr>
            <p:nvPr/>
          </p:nvCxnSpPr>
          <p:spPr bwMode="auto">
            <a:xfrm>
              <a:off x="6464300" y="5711825"/>
              <a:ext cx="1603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1" name="AutoShape 70"/>
            <p:cNvCxnSpPr>
              <a:cxnSpLocks noChangeShapeType="1"/>
              <a:stCxn id="26681" idx="4"/>
              <a:endCxn id="26706" idx="0"/>
            </p:cNvCxnSpPr>
            <p:nvPr/>
          </p:nvCxnSpPr>
          <p:spPr bwMode="auto">
            <a:xfrm>
              <a:off x="6777038" y="5026025"/>
              <a:ext cx="236538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2" name="AutoShape 71"/>
            <p:cNvCxnSpPr>
              <a:cxnSpLocks noChangeShapeType="1"/>
              <a:stCxn id="26680" idx="4"/>
              <a:endCxn id="26689" idx="0"/>
            </p:cNvCxnSpPr>
            <p:nvPr/>
          </p:nvCxnSpPr>
          <p:spPr bwMode="auto">
            <a:xfrm flipH="1">
              <a:off x="7308850" y="4352925"/>
              <a:ext cx="236538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3" name="AutoShape 72"/>
            <p:cNvCxnSpPr>
              <a:cxnSpLocks noChangeShapeType="1"/>
              <a:stCxn id="26681" idx="0"/>
              <a:endCxn id="26678" idx="4"/>
            </p:cNvCxnSpPr>
            <p:nvPr/>
          </p:nvCxnSpPr>
          <p:spPr bwMode="auto">
            <a:xfrm flipH="1" flipV="1">
              <a:off x="6326188" y="4340225"/>
              <a:ext cx="450850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4" name="AutoShape 73"/>
            <p:cNvCxnSpPr>
              <a:cxnSpLocks noChangeShapeType="1"/>
              <a:stCxn id="26682" idx="4"/>
              <a:endCxn id="26690" idx="0"/>
            </p:cNvCxnSpPr>
            <p:nvPr/>
          </p:nvCxnSpPr>
          <p:spPr bwMode="auto">
            <a:xfrm flipH="1">
              <a:off x="7613650" y="5026025"/>
              <a:ext cx="1349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5" name="AutoShape 74"/>
            <p:cNvCxnSpPr>
              <a:cxnSpLocks noChangeShapeType="1"/>
              <a:stCxn id="26682" idx="4"/>
              <a:endCxn id="26691" idx="0"/>
            </p:cNvCxnSpPr>
            <p:nvPr/>
          </p:nvCxnSpPr>
          <p:spPr bwMode="auto">
            <a:xfrm>
              <a:off x="7748588" y="5026025"/>
              <a:ext cx="1698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706" name="Oval 75"/>
            <p:cNvSpPr>
              <a:spLocks noChangeArrowheads="1"/>
            </p:cNvSpPr>
            <p:nvPr/>
          </p:nvSpPr>
          <p:spPr bwMode="auto">
            <a:xfrm>
              <a:off x="6789738" y="53086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54</a:t>
              </a:r>
            </a:p>
          </p:txBody>
        </p:sp>
        <p:sp>
          <p:nvSpPr>
            <p:cNvPr id="26707" name="Rectangle 76"/>
            <p:cNvSpPr>
              <a:spLocks noChangeArrowheads="1"/>
            </p:cNvSpPr>
            <p:nvPr/>
          </p:nvSpPr>
          <p:spPr bwMode="auto">
            <a:xfrm>
              <a:off x="6792913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708" name="Rectangle 77"/>
            <p:cNvSpPr>
              <a:spLocks noChangeArrowheads="1"/>
            </p:cNvSpPr>
            <p:nvPr/>
          </p:nvSpPr>
          <p:spPr bwMode="auto">
            <a:xfrm>
              <a:off x="7097713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709" name="AutoShape 78"/>
            <p:cNvCxnSpPr>
              <a:cxnSpLocks noChangeShapeType="1"/>
              <a:stCxn id="26706" idx="4"/>
              <a:endCxn id="26707" idx="0"/>
            </p:cNvCxnSpPr>
            <p:nvPr/>
          </p:nvCxnSpPr>
          <p:spPr bwMode="auto">
            <a:xfrm flipH="1">
              <a:off x="6869113" y="5711825"/>
              <a:ext cx="1444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10" name="AutoShape 79"/>
            <p:cNvCxnSpPr>
              <a:cxnSpLocks noChangeShapeType="1"/>
              <a:stCxn id="26706" idx="4"/>
              <a:endCxn id="26708" idx="0"/>
            </p:cNvCxnSpPr>
            <p:nvPr/>
          </p:nvCxnSpPr>
          <p:spPr bwMode="auto">
            <a:xfrm>
              <a:off x="7013575" y="5711825"/>
              <a:ext cx="1603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711" name="Line 80"/>
          <p:cNvSpPr>
            <a:spLocks noChangeShapeType="1"/>
          </p:cNvSpPr>
          <p:nvPr/>
        </p:nvSpPr>
        <p:spPr bwMode="auto">
          <a:xfrm>
            <a:off x="4495800" y="45593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66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D23CE2B-D530-BC4B-80C1-08B7BF631B01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26631" name="AutoShape 84"/>
          <p:cNvSpPr>
            <a:spLocks noChangeArrowheads="1"/>
          </p:cNvSpPr>
          <p:nvPr/>
        </p:nvSpPr>
        <p:spPr bwMode="auto">
          <a:xfrm>
            <a:off x="3200400" y="5245100"/>
            <a:ext cx="914400" cy="9906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AutoShape 83"/>
          <p:cNvSpPr>
            <a:spLocks noChangeArrowheads="1"/>
          </p:cNvSpPr>
          <p:nvPr/>
        </p:nvSpPr>
        <p:spPr bwMode="auto">
          <a:xfrm>
            <a:off x="2971800" y="5245100"/>
            <a:ext cx="457200" cy="3810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AutoShape 82"/>
          <p:cNvSpPr>
            <a:spLocks noChangeArrowheads="1"/>
          </p:cNvSpPr>
          <p:nvPr/>
        </p:nvSpPr>
        <p:spPr bwMode="auto">
          <a:xfrm>
            <a:off x="1828800" y="4787900"/>
            <a:ext cx="1295400" cy="14478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AutoShape 81"/>
          <p:cNvSpPr>
            <a:spLocks noChangeArrowheads="1"/>
          </p:cNvSpPr>
          <p:nvPr/>
        </p:nvSpPr>
        <p:spPr bwMode="auto">
          <a:xfrm>
            <a:off x="1371600" y="4025900"/>
            <a:ext cx="914400" cy="990600"/>
          </a:xfrm>
          <a:prstGeom prst="triangle">
            <a:avLst>
              <a:gd name="adj" fmla="val 50000"/>
            </a:avLst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Rebalancing after a Removal</a:t>
            </a:r>
          </a:p>
        </p:txBody>
      </p:sp>
      <p:sp>
        <p:nvSpPr>
          <p:cNvPr id="266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15963" y="1435100"/>
            <a:ext cx="7696200" cy="1905000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dirty="0">
                <a:latin typeface="Tahoma" charset="0"/>
              </a:rPr>
              <a:t>this restructuring </a:t>
            </a:r>
            <a:r>
              <a:rPr lang="en-US" sz="2000" dirty="0">
                <a:solidFill>
                  <a:srgbClr val="00B050"/>
                </a:solidFill>
                <a:latin typeface="Tahoma" charset="0"/>
              </a:rPr>
              <a:t>may upset the balance of another node higher </a:t>
            </a:r>
            <a:r>
              <a:rPr lang="en-US" sz="2000" dirty="0">
                <a:latin typeface="Tahoma" charset="0"/>
              </a:rPr>
              <a:t>in the tree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>
                <a:latin typeface="Tahoma" charset="0"/>
              </a:rPr>
              <a:t>continue checking for balance until the root of T is reached</a:t>
            </a:r>
          </a:p>
        </p:txBody>
      </p:sp>
      <p:sp>
        <p:nvSpPr>
          <p:cNvPr id="26637" name="Oval 5"/>
          <p:cNvSpPr>
            <a:spLocks noChangeArrowheads="1"/>
          </p:cNvSpPr>
          <p:nvPr/>
        </p:nvSpPr>
        <p:spPr bwMode="auto">
          <a:xfrm>
            <a:off x="2170113" y="34925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Times New Roman" charset="0"/>
              </a:rPr>
              <a:t>44</a:t>
            </a:r>
          </a:p>
        </p:txBody>
      </p:sp>
      <p:sp>
        <p:nvSpPr>
          <p:cNvPr id="26638" name="Oval 6"/>
          <p:cNvSpPr>
            <a:spLocks noChangeArrowheads="1"/>
          </p:cNvSpPr>
          <p:nvPr/>
        </p:nvSpPr>
        <p:spPr bwMode="auto">
          <a:xfrm>
            <a:off x="1636713" y="41021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17</a:t>
            </a:r>
          </a:p>
        </p:txBody>
      </p:sp>
      <p:sp>
        <p:nvSpPr>
          <p:cNvPr id="26639" name="Oval 7"/>
          <p:cNvSpPr>
            <a:spLocks noChangeArrowheads="1"/>
          </p:cNvSpPr>
          <p:nvPr/>
        </p:nvSpPr>
        <p:spPr bwMode="auto">
          <a:xfrm>
            <a:off x="3176588" y="47879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78</a:t>
            </a:r>
          </a:p>
        </p:txBody>
      </p:sp>
      <p:sp>
        <p:nvSpPr>
          <p:cNvPr id="26640" name="Oval 8"/>
          <p:cNvSpPr>
            <a:spLocks noChangeArrowheads="1"/>
          </p:cNvSpPr>
          <p:nvPr/>
        </p:nvSpPr>
        <p:spPr bwMode="auto">
          <a:xfrm>
            <a:off x="2295525" y="47879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50</a:t>
            </a:r>
          </a:p>
        </p:txBody>
      </p:sp>
      <p:sp>
        <p:nvSpPr>
          <p:cNvPr id="26641" name="Oval 9"/>
          <p:cNvSpPr>
            <a:spLocks noChangeArrowheads="1"/>
          </p:cNvSpPr>
          <p:nvPr/>
        </p:nvSpPr>
        <p:spPr bwMode="auto">
          <a:xfrm>
            <a:off x="3379788" y="54610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88</a:t>
            </a:r>
          </a:p>
        </p:txBody>
      </p:sp>
      <p:sp>
        <p:nvSpPr>
          <p:cNvPr id="26642" name="Oval 10"/>
          <p:cNvSpPr>
            <a:spLocks noChangeArrowheads="1"/>
          </p:cNvSpPr>
          <p:nvPr/>
        </p:nvSpPr>
        <p:spPr bwMode="auto">
          <a:xfrm>
            <a:off x="2017713" y="54737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48</a:t>
            </a:r>
          </a:p>
        </p:txBody>
      </p:sp>
      <p:sp>
        <p:nvSpPr>
          <p:cNvPr id="26643" name="Oval 11"/>
          <p:cNvSpPr>
            <a:spLocks noChangeArrowheads="1"/>
          </p:cNvSpPr>
          <p:nvPr/>
        </p:nvSpPr>
        <p:spPr bwMode="auto">
          <a:xfrm>
            <a:off x="2779713" y="41021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62</a:t>
            </a:r>
          </a:p>
        </p:txBody>
      </p:sp>
      <p:sp>
        <p:nvSpPr>
          <p:cNvPr id="26644" name="Rectangle 12"/>
          <p:cNvSpPr>
            <a:spLocks noChangeArrowheads="1"/>
          </p:cNvSpPr>
          <p:nvPr/>
        </p:nvSpPr>
        <p:spPr bwMode="auto">
          <a:xfrm>
            <a:off x="1630363" y="4724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5" name="Rectangle 13"/>
          <p:cNvSpPr>
            <a:spLocks noChangeArrowheads="1"/>
          </p:cNvSpPr>
          <p:nvPr/>
        </p:nvSpPr>
        <p:spPr bwMode="auto">
          <a:xfrm>
            <a:off x="1935163" y="47244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6" name="Rectangle 14"/>
          <p:cNvSpPr>
            <a:spLocks noChangeArrowheads="1"/>
          </p:cNvSpPr>
          <p:nvPr/>
        </p:nvSpPr>
        <p:spPr bwMode="auto">
          <a:xfrm>
            <a:off x="2020888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7" name="Rectangle 15"/>
          <p:cNvSpPr>
            <a:spLocks noChangeArrowheads="1"/>
          </p:cNvSpPr>
          <p:nvPr/>
        </p:nvSpPr>
        <p:spPr bwMode="auto">
          <a:xfrm>
            <a:off x="2325688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8" name="Rectangle 16"/>
          <p:cNvSpPr>
            <a:spLocks noChangeArrowheads="1"/>
          </p:cNvSpPr>
          <p:nvPr/>
        </p:nvSpPr>
        <p:spPr bwMode="auto">
          <a:xfrm>
            <a:off x="3087688" y="54737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49" name="Rectangle 17"/>
          <p:cNvSpPr>
            <a:spLocks noChangeArrowheads="1"/>
          </p:cNvSpPr>
          <p:nvPr/>
        </p:nvSpPr>
        <p:spPr bwMode="auto">
          <a:xfrm>
            <a:off x="3392488" y="60833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50" name="Rectangle 18"/>
          <p:cNvSpPr>
            <a:spLocks noChangeArrowheads="1"/>
          </p:cNvSpPr>
          <p:nvPr/>
        </p:nvSpPr>
        <p:spPr bwMode="auto">
          <a:xfrm>
            <a:off x="3697288" y="60833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6651" name="AutoShape 19"/>
          <p:cNvCxnSpPr>
            <a:cxnSpLocks noChangeShapeType="1"/>
            <a:stCxn id="26637" idx="4"/>
            <a:endCxn id="26638" idx="0"/>
          </p:cNvCxnSpPr>
          <p:nvPr/>
        </p:nvCxnSpPr>
        <p:spPr bwMode="auto">
          <a:xfrm flipH="1">
            <a:off x="1860550" y="3895725"/>
            <a:ext cx="5334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2" name="AutoShape 20"/>
          <p:cNvCxnSpPr>
            <a:cxnSpLocks noChangeShapeType="1"/>
            <a:stCxn id="26638" idx="4"/>
            <a:endCxn id="26644" idx="0"/>
          </p:cNvCxnSpPr>
          <p:nvPr/>
        </p:nvCxnSpPr>
        <p:spPr bwMode="auto">
          <a:xfrm flipH="1">
            <a:off x="1706563" y="4505325"/>
            <a:ext cx="15398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3" name="AutoShape 21"/>
          <p:cNvCxnSpPr>
            <a:cxnSpLocks noChangeShapeType="1"/>
            <a:stCxn id="26638" idx="4"/>
            <a:endCxn id="26645" idx="0"/>
          </p:cNvCxnSpPr>
          <p:nvPr/>
        </p:nvCxnSpPr>
        <p:spPr bwMode="auto">
          <a:xfrm>
            <a:off x="1860550" y="4505325"/>
            <a:ext cx="15081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4" name="AutoShape 22"/>
          <p:cNvCxnSpPr>
            <a:cxnSpLocks noChangeShapeType="1"/>
            <a:stCxn id="26637" idx="4"/>
            <a:endCxn id="26643" idx="0"/>
          </p:cNvCxnSpPr>
          <p:nvPr/>
        </p:nvCxnSpPr>
        <p:spPr bwMode="auto">
          <a:xfrm>
            <a:off x="2393950" y="3895725"/>
            <a:ext cx="609600" cy="2063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5" name="AutoShape 23"/>
          <p:cNvCxnSpPr>
            <a:cxnSpLocks noChangeShapeType="1"/>
            <a:stCxn id="26639" idx="0"/>
            <a:endCxn id="26643" idx="4"/>
          </p:cNvCxnSpPr>
          <p:nvPr/>
        </p:nvCxnSpPr>
        <p:spPr bwMode="auto">
          <a:xfrm flipH="1" flipV="1">
            <a:off x="3003550" y="4505325"/>
            <a:ext cx="396875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6" name="AutoShape 24"/>
          <p:cNvCxnSpPr>
            <a:cxnSpLocks noChangeShapeType="1"/>
            <a:stCxn id="26639" idx="4"/>
            <a:endCxn id="26641" idx="0"/>
          </p:cNvCxnSpPr>
          <p:nvPr/>
        </p:nvCxnSpPr>
        <p:spPr bwMode="auto">
          <a:xfrm>
            <a:off x="3400425" y="5191125"/>
            <a:ext cx="203200" cy="2698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7" name="AutoShape 25"/>
          <p:cNvCxnSpPr>
            <a:cxnSpLocks noChangeShapeType="1"/>
            <a:stCxn id="26640" idx="4"/>
            <a:endCxn id="26642" idx="0"/>
          </p:cNvCxnSpPr>
          <p:nvPr/>
        </p:nvCxnSpPr>
        <p:spPr bwMode="auto">
          <a:xfrm flipH="1">
            <a:off x="2241551" y="5191125"/>
            <a:ext cx="277812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8" name="AutoShape 26"/>
          <p:cNvCxnSpPr>
            <a:cxnSpLocks noChangeShapeType="1"/>
            <a:stCxn id="26642" idx="4"/>
            <a:endCxn id="26646" idx="0"/>
          </p:cNvCxnSpPr>
          <p:nvPr/>
        </p:nvCxnSpPr>
        <p:spPr bwMode="auto">
          <a:xfrm flipH="1">
            <a:off x="2097088" y="587692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59" name="AutoShape 27"/>
          <p:cNvCxnSpPr>
            <a:cxnSpLocks noChangeShapeType="1"/>
            <a:stCxn id="26642" idx="4"/>
            <a:endCxn id="26647" idx="0"/>
          </p:cNvCxnSpPr>
          <p:nvPr/>
        </p:nvCxnSpPr>
        <p:spPr bwMode="auto">
          <a:xfrm>
            <a:off x="2241550" y="587692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0" name="AutoShape 28"/>
          <p:cNvCxnSpPr>
            <a:cxnSpLocks noChangeShapeType="1"/>
            <a:stCxn id="26640" idx="4"/>
            <a:endCxn id="26665" idx="0"/>
          </p:cNvCxnSpPr>
          <p:nvPr/>
        </p:nvCxnSpPr>
        <p:spPr bwMode="auto">
          <a:xfrm>
            <a:off x="2519363" y="5191125"/>
            <a:ext cx="271463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1" name="AutoShape 29"/>
          <p:cNvCxnSpPr>
            <a:cxnSpLocks noChangeShapeType="1"/>
            <a:stCxn id="26639" idx="4"/>
            <a:endCxn id="26648" idx="0"/>
          </p:cNvCxnSpPr>
          <p:nvPr/>
        </p:nvCxnSpPr>
        <p:spPr bwMode="auto">
          <a:xfrm flipH="1">
            <a:off x="3163888" y="5191125"/>
            <a:ext cx="236537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2" name="AutoShape 30"/>
          <p:cNvCxnSpPr>
            <a:cxnSpLocks noChangeShapeType="1"/>
            <a:stCxn id="26640" idx="0"/>
            <a:endCxn id="26643" idx="4"/>
          </p:cNvCxnSpPr>
          <p:nvPr/>
        </p:nvCxnSpPr>
        <p:spPr bwMode="auto">
          <a:xfrm flipV="1">
            <a:off x="2519363" y="4505325"/>
            <a:ext cx="484188" cy="2825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3" name="AutoShape 31"/>
          <p:cNvCxnSpPr>
            <a:cxnSpLocks noChangeShapeType="1"/>
            <a:stCxn id="26641" idx="4"/>
            <a:endCxn id="26649" idx="0"/>
          </p:cNvCxnSpPr>
          <p:nvPr/>
        </p:nvCxnSpPr>
        <p:spPr bwMode="auto">
          <a:xfrm flipH="1">
            <a:off x="3468688" y="5864225"/>
            <a:ext cx="134937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4" name="AutoShape 32"/>
          <p:cNvCxnSpPr>
            <a:cxnSpLocks noChangeShapeType="1"/>
            <a:stCxn id="26641" idx="4"/>
            <a:endCxn id="26650" idx="0"/>
          </p:cNvCxnSpPr>
          <p:nvPr/>
        </p:nvCxnSpPr>
        <p:spPr bwMode="auto">
          <a:xfrm>
            <a:off x="3603625" y="5864225"/>
            <a:ext cx="169863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65" name="Oval 33"/>
          <p:cNvSpPr>
            <a:spLocks noChangeArrowheads="1"/>
          </p:cNvSpPr>
          <p:nvPr/>
        </p:nvSpPr>
        <p:spPr bwMode="auto">
          <a:xfrm>
            <a:off x="2566988" y="5473700"/>
            <a:ext cx="44767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>
                <a:latin typeface="Times New Roman" charset="0"/>
              </a:rPr>
              <a:t>54</a:t>
            </a:r>
          </a:p>
        </p:txBody>
      </p:sp>
      <p:sp>
        <p:nvSpPr>
          <p:cNvPr id="26666" name="Rectangle 34"/>
          <p:cNvSpPr>
            <a:spLocks noChangeArrowheads="1"/>
          </p:cNvSpPr>
          <p:nvPr/>
        </p:nvSpPr>
        <p:spPr bwMode="auto">
          <a:xfrm>
            <a:off x="2570163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67" name="Rectangle 35"/>
          <p:cNvSpPr>
            <a:spLocks noChangeArrowheads="1"/>
          </p:cNvSpPr>
          <p:nvPr/>
        </p:nvSpPr>
        <p:spPr bwMode="auto">
          <a:xfrm>
            <a:off x="2874963" y="6096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6668" name="AutoShape 36"/>
          <p:cNvCxnSpPr>
            <a:cxnSpLocks noChangeShapeType="1"/>
            <a:stCxn id="26665" idx="4"/>
            <a:endCxn id="26666" idx="0"/>
          </p:cNvCxnSpPr>
          <p:nvPr/>
        </p:nvCxnSpPr>
        <p:spPr bwMode="auto">
          <a:xfrm flipH="1">
            <a:off x="2646363" y="5876925"/>
            <a:ext cx="144462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9" name="AutoShape 37"/>
          <p:cNvCxnSpPr>
            <a:cxnSpLocks noChangeShapeType="1"/>
            <a:stCxn id="26665" idx="4"/>
            <a:endCxn id="26667" idx="0"/>
          </p:cNvCxnSpPr>
          <p:nvPr/>
        </p:nvCxnSpPr>
        <p:spPr bwMode="auto">
          <a:xfrm>
            <a:off x="2790825" y="5876925"/>
            <a:ext cx="160338" cy="21907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70" name="Text Box 38"/>
          <p:cNvSpPr txBox="1">
            <a:spLocks noChangeArrowheads="1"/>
          </p:cNvSpPr>
          <p:nvPr/>
        </p:nvSpPr>
        <p:spPr bwMode="auto">
          <a:xfrm>
            <a:off x="1143000" y="4035425"/>
            <a:ext cx="369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w</a:t>
            </a:r>
          </a:p>
        </p:txBody>
      </p:sp>
      <p:sp>
        <p:nvSpPr>
          <p:cNvPr id="26671" name="Text Box 39"/>
          <p:cNvSpPr txBox="1">
            <a:spLocks noChangeArrowheads="1"/>
          </p:cNvSpPr>
          <p:nvPr/>
        </p:nvSpPr>
        <p:spPr bwMode="auto">
          <a:xfrm>
            <a:off x="3992563" y="4702175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c=x</a:t>
            </a:r>
          </a:p>
        </p:txBody>
      </p:sp>
      <p:sp>
        <p:nvSpPr>
          <p:cNvPr id="26672" name="Text Box 40"/>
          <p:cNvSpPr txBox="1">
            <a:spLocks noChangeArrowheads="1"/>
          </p:cNvSpPr>
          <p:nvPr/>
        </p:nvSpPr>
        <p:spPr bwMode="auto">
          <a:xfrm>
            <a:off x="3576638" y="4044950"/>
            <a:ext cx="58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b=y</a:t>
            </a:r>
          </a:p>
        </p:txBody>
      </p:sp>
      <p:sp>
        <p:nvSpPr>
          <p:cNvPr id="26673" name="Text Box 41"/>
          <p:cNvSpPr txBox="1">
            <a:spLocks noChangeArrowheads="1"/>
          </p:cNvSpPr>
          <p:nvPr/>
        </p:nvSpPr>
        <p:spPr bwMode="auto">
          <a:xfrm>
            <a:off x="1347788" y="3473450"/>
            <a:ext cx="557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olidFill>
                  <a:schemeClr val="accent2"/>
                </a:solidFill>
                <a:latin typeface="Times New Roman" charset="0"/>
              </a:rPr>
              <a:t>a=z</a:t>
            </a:r>
          </a:p>
        </p:txBody>
      </p:sp>
      <p:sp>
        <p:nvSpPr>
          <p:cNvPr id="26674" name="Line 42"/>
          <p:cNvSpPr>
            <a:spLocks noChangeShapeType="1"/>
          </p:cNvSpPr>
          <p:nvPr/>
        </p:nvSpPr>
        <p:spPr bwMode="auto">
          <a:xfrm>
            <a:off x="1868488" y="3676650"/>
            <a:ext cx="304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5" name="Line 43"/>
          <p:cNvSpPr>
            <a:spLocks noChangeShapeType="1"/>
          </p:cNvSpPr>
          <p:nvPr/>
        </p:nvSpPr>
        <p:spPr bwMode="auto">
          <a:xfrm flipV="1">
            <a:off x="1400175" y="4295775"/>
            <a:ext cx="2286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6" name="Line 44"/>
          <p:cNvSpPr>
            <a:spLocks noChangeShapeType="1"/>
          </p:cNvSpPr>
          <p:nvPr/>
        </p:nvSpPr>
        <p:spPr bwMode="auto">
          <a:xfrm flipH="1">
            <a:off x="3240088" y="43053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77" name="Line 45"/>
          <p:cNvSpPr>
            <a:spLocks noChangeShapeType="1"/>
          </p:cNvSpPr>
          <p:nvPr/>
        </p:nvSpPr>
        <p:spPr bwMode="auto">
          <a:xfrm flipH="1">
            <a:off x="3649663" y="4962525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421313" y="3506336"/>
            <a:ext cx="2743200" cy="2743200"/>
            <a:chOff x="5410200" y="3340100"/>
            <a:chExt cx="2743200" cy="2743200"/>
          </a:xfrm>
        </p:grpSpPr>
        <p:sp>
          <p:nvSpPr>
            <p:cNvPr id="26627" name="AutoShape 85"/>
            <p:cNvSpPr>
              <a:spLocks noChangeArrowheads="1"/>
            </p:cNvSpPr>
            <p:nvPr/>
          </p:nvSpPr>
          <p:spPr bwMode="auto">
            <a:xfrm>
              <a:off x="7315200" y="4483100"/>
              <a:ext cx="838200" cy="9906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8" name="AutoShape 87"/>
            <p:cNvSpPr>
              <a:spLocks noChangeArrowheads="1"/>
            </p:cNvSpPr>
            <p:nvPr/>
          </p:nvSpPr>
          <p:spPr bwMode="auto">
            <a:xfrm>
              <a:off x="7086600" y="4483100"/>
              <a:ext cx="457200" cy="3810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AutoShape 88"/>
            <p:cNvSpPr>
              <a:spLocks noChangeArrowheads="1"/>
            </p:cNvSpPr>
            <p:nvPr/>
          </p:nvSpPr>
          <p:spPr bwMode="auto">
            <a:xfrm>
              <a:off x="6096000" y="4559300"/>
              <a:ext cx="1295400" cy="14478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AutoShape 86"/>
            <p:cNvSpPr>
              <a:spLocks noChangeArrowheads="1"/>
            </p:cNvSpPr>
            <p:nvPr/>
          </p:nvSpPr>
          <p:spPr bwMode="auto">
            <a:xfrm>
              <a:off x="5410200" y="4483100"/>
              <a:ext cx="838200" cy="990600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Oval 47"/>
            <p:cNvSpPr>
              <a:spLocks noChangeArrowheads="1"/>
            </p:cNvSpPr>
            <p:nvPr/>
          </p:nvSpPr>
          <p:spPr bwMode="auto">
            <a:xfrm>
              <a:off x="6102350" y="39370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6679" name="Oval 48"/>
            <p:cNvSpPr>
              <a:spLocks noChangeArrowheads="1"/>
            </p:cNvSpPr>
            <p:nvPr/>
          </p:nvSpPr>
          <p:spPr bwMode="auto">
            <a:xfrm>
              <a:off x="564515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6680" name="Oval 49"/>
            <p:cNvSpPr>
              <a:spLocks noChangeArrowheads="1"/>
            </p:cNvSpPr>
            <p:nvPr/>
          </p:nvSpPr>
          <p:spPr bwMode="auto">
            <a:xfrm>
              <a:off x="7321550" y="39497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6681" name="Oval 50"/>
            <p:cNvSpPr>
              <a:spLocks noChangeArrowheads="1"/>
            </p:cNvSpPr>
            <p:nvPr/>
          </p:nvSpPr>
          <p:spPr bwMode="auto">
            <a:xfrm>
              <a:off x="655320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6682" name="Oval 51"/>
            <p:cNvSpPr>
              <a:spLocks noChangeArrowheads="1"/>
            </p:cNvSpPr>
            <p:nvPr/>
          </p:nvSpPr>
          <p:spPr bwMode="auto">
            <a:xfrm>
              <a:off x="7524750" y="46228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6683" name="Oval 52"/>
            <p:cNvSpPr>
              <a:spLocks noChangeArrowheads="1"/>
            </p:cNvSpPr>
            <p:nvPr/>
          </p:nvSpPr>
          <p:spPr bwMode="auto">
            <a:xfrm>
              <a:off x="6240463" y="53086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6684" name="Oval 53"/>
            <p:cNvSpPr>
              <a:spLocks noChangeArrowheads="1"/>
            </p:cNvSpPr>
            <p:nvPr/>
          </p:nvSpPr>
          <p:spPr bwMode="auto">
            <a:xfrm>
              <a:off x="6696075" y="33401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6685" name="Rectangle 54"/>
            <p:cNvSpPr>
              <a:spLocks noChangeArrowheads="1"/>
            </p:cNvSpPr>
            <p:nvPr/>
          </p:nvSpPr>
          <p:spPr bwMode="auto">
            <a:xfrm>
              <a:off x="563880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6" name="Rectangle 55"/>
            <p:cNvSpPr>
              <a:spLocks noChangeArrowheads="1"/>
            </p:cNvSpPr>
            <p:nvPr/>
          </p:nvSpPr>
          <p:spPr bwMode="auto">
            <a:xfrm>
              <a:off x="594360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7" name="Rectangle 56"/>
            <p:cNvSpPr>
              <a:spLocks noChangeArrowheads="1"/>
            </p:cNvSpPr>
            <p:nvPr/>
          </p:nvSpPr>
          <p:spPr bwMode="auto">
            <a:xfrm>
              <a:off x="6243638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8" name="Rectangle 57"/>
            <p:cNvSpPr>
              <a:spLocks noChangeArrowheads="1"/>
            </p:cNvSpPr>
            <p:nvPr/>
          </p:nvSpPr>
          <p:spPr bwMode="auto">
            <a:xfrm>
              <a:off x="6548438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89" name="Rectangle 58"/>
            <p:cNvSpPr>
              <a:spLocks noChangeArrowheads="1"/>
            </p:cNvSpPr>
            <p:nvPr/>
          </p:nvSpPr>
          <p:spPr bwMode="auto">
            <a:xfrm>
              <a:off x="7232650" y="46355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90" name="Rectangle 59"/>
            <p:cNvSpPr>
              <a:spLocks noChangeArrowheads="1"/>
            </p:cNvSpPr>
            <p:nvPr/>
          </p:nvSpPr>
          <p:spPr bwMode="auto">
            <a:xfrm>
              <a:off x="753745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691" name="Rectangle 60"/>
            <p:cNvSpPr>
              <a:spLocks noChangeArrowheads="1"/>
            </p:cNvSpPr>
            <p:nvPr/>
          </p:nvSpPr>
          <p:spPr bwMode="auto">
            <a:xfrm>
              <a:off x="7842250" y="52451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692" name="AutoShape 61"/>
            <p:cNvCxnSpPr>
              <a:cxnSpLocks noChangeShapeType="1"/>
              <a:stCxn id="26678" idx="4"/>
              <a:endCxn id="26679" idx="0"/>
            </p:cNvCxnSpPr>
            <p:nvPr/>
          </p:nvCxnSpPr>
          <p:spPr bwMode="auto">
            <a:xfrm flipH="1">
              <a:off x="5868988" y="4340225"/>
              <a:ext cx="457200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3" name="AutoShape 62"/>
            <p:cNvCxnSpPr>
              <a:cxnSpLocks noChangeShapeType="1"/>
              <a:stCxn id="26679" idx="4"/>
              <a:endCxn id="26685" idx="0"/>
            </p:cNvCxnSpPr>
            <p:nvPr/>
          </p:nvCxnSpPr>
          <p:spPr bwMode="auto">
            <a:xfrm flipH="1">
              <a:off x="5715000" y="5026025"/>
              <a:ext cx="15398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4" name="AutoShape 63"/>
            <p:cNvCxnSpPr>
              <a:cxnSpLocks noChangeShapeType="1"/>
              <a:stCxn id="26679" idx="4"/>
              <a:endCxn id="26686" idx="0"/>
            </p:cNvCxnSpPr>
            <p:nvPr/>
          </p:nvCxnSpPr>
          <p:spPr bwMode="auto">
            <a:xfrm>
              <a:off x="5868988" y="5026025"/>
              <a:ext cx="15081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5" name="AutoShape 64"/>
            <p:cNvCxnSpPr>
              <a:cxnSpLocks noChangeShapeType="1"/>
              <a:stCxn id="26678" idx="0"/>
              <a:endCxn id="26684" idx="4"/>
            </p:cNvCxnSpPr>
            <p:nvPr/>
          </p:nvCxnSpPr>
          <p:spPr bwMode="auto">
            <a:xfrm flipV="1">
              <a:off x="6326188" y="3743325"/>
              <a:ext cx="593725" cy="1936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6" name="AutoShape 65"/>
            <p:cNvCxnSpPr>
              <a:cxnSpLocks noChangeShapeType="1"/>
              <a:stCxn id="26680" idx="0"/>
              <a:endCxn id="26684" idx="4"/>
            </p:cNvCxnSpPr>
            <p:nvPr/>
          </p:nvCxnSpPr>
          <p:spPr bwMode="auto">
            <a:xfrm flipH="1" flipV="1">
              <a:off x="6919913" y="3743325"/>
              <a:ext cx="625475" cy="2063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7" name="AutoShape 66"/>
            <p:cNvCxnSpPr>
              <a:cxnSpLocks noChangeShapeType="1"/>
              <a:stCxn id="26680" idx="4"/>
              <a:endCxn id="26682" idx="0"/>
            </p:cNvCxnSpPr>
            <p:nvPr/>
          </p:nvCxnSpPr>
          <p:spPr bwMode="auto">
            <a:xfrm>
              <a:off x="7545388" y="4352925"/>
              <a:ext cx="203200" cy="2698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8" name="AutoShape 67"/>
            <p:cNvCxnSpPr>
              <a:cxnSpLocks noChangeShapeType="1"/>
              <a:stCxn id="26681" idx="4"/>
              <a:endCxn id="26683" idx="0"/>
            </p:cNvCxnSpPr>
            <p:nvPr/>
          </p:nvCxnSpPr>
          <p:spPr bwMode="auto">
            <a:xfrm flipH="1">
              <a:off x="6464301" y="5026025"/>
              <a:ext cx="312737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99" name="AutoShape 68"/>
            <p:cNvCxnSpPr>
              <a:cxnSpLocks noChangeShapeType="1"/>
              <a:stCxn id="26683" idx="4"/>
              <a:endCxn id="26687" idx="0"/>
            </p:cNvCxnSpPr>
            <p:nvPr/>
          </p:nvCxnSpPr>
          <p:spPr bwMode="auto">
            <a:xfrm flipH="1">
              <a:off x="6319838" y="5711825"/>
              <a:ext cx="1444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0" name="AutoShape 69"/>
            <p:cNvCxnSpPr>
              <a:cxnSpLocks noChangeShapeType="1"/>
              <a:stCxn id="26683" idx="4"/>
              <a:endCxn id="26688" idx="0"/>
            </p:cNvCxnSpPr>
            <p:nvPr/>
          </p:nvCxnSpPr>
          <p:spPr bwMode="auto">
            <a:xfrm>
              <a:off x="6464300" y="5711825"/>
              <a:ext cx="1603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1" name="AutoShape 70"/>
            <p:cNvCxnSpPr>
              <a:cxnSpLocks noChangeShapeType="1"/>
              <a:stCxn id="26681" idx="4"/>
              <a:endCxn id="26706" idx="0"/>
            </p:cNvCxnSpPr>
            <p:nvPr/>
          </p:nvCxnSpPr>
          <p:spPr bwMode="auto">
            <a:xfrm>
              <a:off x="6777038" y="5026025"/>
              <a:ext cx="236538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2" name="AutoShape 71"/>
            <p:cNvCxnSpPr>
              <a:cxnSpLocks noChangeShapeType="1"/>
              <a:stCxn id="26680" idx="4"/>
              <a:endCxn id="26689" idx="0"/>
            </p:cNvCxnSpPr>
            <p:nvPr/>
          </p:nvCxnSpPr>
          <p:spPr bwMode="auto">
            <a:xfrm flipH="1">
              <a:off x="7308850" y="4352925"/>
              <a:ext cx="236538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3" name="AutoShape 72"/>
            <p:cNvCxnSpPr>
              <a:cxnSpLocks noChangeShapeType="1"/>
              <a:stCxn id="26681" idx="0"/>
              <a:endCxn id="26678" idx="4"/>
            </p:cNvCxnSpPr>
            <p:nvPr/>
          </p:nvCxnSpPr>
          <p:spPr bwMode="auto">
            <a:xfrm flipH="1" flipV="1">
              <a:off x="6326188" y="4340225"/>
              <a:ext cx="450850" cy="2825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4" name="AutoShape 73"/>
            <p:cNvCxnSpPr>
              <a:cxnSpLocks noChangeShapeType="1"/>
              <a:stCxn id="26682" idx="4"/>
              <a:endCxn id="26690" idx="0"/>
            </p:cNvCxnSpPr>
            <p:nvPr/>
          </p:nvCxnSpPr>
          <p:spPr bwMode="auto">
            <a:xfrm flipH="1">
              <a:off x="7613650" y="5026025"/>
              <a:ext cx="1349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05" name="AutoShape 74"/>
            <p:cNvCxnSpPr>
              <a:cxnSpLocks noChangeShapeType="1"/>
              <a:stCxn id="26682" idx="4"/>
              <a:endCxn id="26691" idx="0"/>
            </p:cNvCxnSpPr>
            <p:nvPr/>
          </p:nvCxnSpPr>
          <p:spPr bwMode="auto">
            <a:xfrm>
              <a:off x="7748588" y="5026025"/>
              <a:ext cx="1698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706" name="Oval 75"/>
            <p:cNvSpPr>
              <a:spLocks noChangeArrowheads="1"/>
            </p:cNvSpPr>
            <p:nvPr/>
          </p:nvSpPr>
          <p:spPr bwMode="auto">
            <a:xfrm>
              <a:off x="6789738" y="5308600"/>
              <a:ext cx="447675" cy="4032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54</a:t>
              </a:r>
            </a:p>
          </p:txBody>
        </p:sp>
        <p:sp>
          <p:nvSpPr>
            <p:cNvPr id="26707" name="Rectangle 76"/>
            <p:cNvSpPr>
              <a:spLocks noChangeArrowheads="1"/>
            </p:cNvSpPr>
            <p:nvPr/>
          </p:nvSpPr>
          <p:spPr bwMode="auto">
            <a:xfrm>
              <a:off x="6792913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708" name="Rectangle 77"/>
            <p:cNvSpPr>
              <a:spLocks noChangeArrowheads="1"/>
            </p:cNvSpPr>
            <p:nvPr/>
          </p:nvSpPr>
          <p:spPr bwMode="auto">
            <a:xfrm>
              <a:off x="7097713" y="5930900"/>
              <a:ext cx="152400" cy="152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6709" name="AutoShape 78"/>
            <p:cNvCxnSpPr>
              <a:cxnSpLocks noChangeShapeType="1"/>
              <a:stCxn id="26706" idx="4"/>
              <a:endCxn id="26707" idx="0"/>
            </p:cNvCxnSpPr>
            <p:nvPr/>
          </p:nvCxnSpPr>
          <p:spPr bwMode="auto">
            <a:xfrm flipH="1">
              <a:off x="6869113" y="5711825"/>
              <a:ext cx="144462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710" name="AutoShape 79"/>
            <p:cNvCxnSpPr>
              <a:cxnSpLocks noChangeShapeType="1"/>
              <a:stCxn id="26706" idx="4"/>
              <a:endCxn id="26708" idx="0"/>
            </p:cNvCxnSpPr>
            <p:nvPr/>
          </p:nvCxnSpPr>
          <p:spPr bwMode="auto">
            <a:xfrm>
              <a:off x="7013575" y="5711825"/>
              <a:ext cx="160338" cy="219075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711" name="Line 80"/>
          <p:cNvSpPr>
            <a:spLocks noChangeShapeType="1"/>
          </p:cNvSpPr>
          <p:nvPr/>
        </p:nvSpPr>
        <p:spPr bwMode="auto">
          <a:xfrm>
            <a:off x="4495800" y="45593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21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tree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091224" y="4245935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60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65717" y="4334079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8" idx="3"/>
            <a:endCxn id="17" idx="7"/>
          </p:cNvCxnSpPr>
          <p:nvPr/>
        </p:nvCxnSpPr>
        <p:spPr bwMode="auto">
          <a:xfrm flipH="1">
            <a:off x="5650121" y="3873126"/>
            <a:ext cx="207731" cy="4620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175114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80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091224" y="4245935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60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80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65717" y="4334079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8" idx="3"/>
            <a:endCxn id="17" idx="7"/>
          </p:cNvCxnSpPr>
          <p:nvPr/>
        </p:nvCxnSpPr>
        <p:spPr bwMode="auto">
          <a:xfrm flipH="1">
            <a:off x="5650121" y="3873126"/>
            <a:ext cx="207731" cy="4620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55326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balanced at 70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091224" y="4245935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</a:rPr>
              <a:t>60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65717" y="4334079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8" idx="3"/>
            <a:endCxn id="17" idx="7"/>
          </p:cNvCxnSpPr>
          <p:nvPr/>
        </p:nvCxnSpPr>
        <p:spPr bwMode="auto">
          <a:xfrm flipH="1">
            <a:off x="5650121" y="3873126"/>
            <a:ext cx="207731" cy="4620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40434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rotation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FF0000"/>
                </a:solidFill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45463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Anything wrong?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623973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balanced at 50!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9018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783E756-AB91-074B-BECB-2274FD9EC603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945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Height of an AVL Tree</a:t>
            </a:r>
          </a:p>
        </p:txBody>
      </p:sp>
      <p:sp>
        <p:nvSpPr>
          <p:cNvPr id="19460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8305800" cy="4876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300" dirty="0">
                <a:solidFill>
                  <a:schemeClr val="tx2"/>
                </a:solidFill>
                <a:latin typeface="Tahoma" charset="0"/>
              </a:rPr>
              <a:t>Fact</a:t>
            </a:r>
            <a:r>
              <a:rPr lang="en-US" sz="2300" dirty="0">
                <a:latin typeface="Tahoma" charset="0"/>
              </a:rPr>
              <a:t>: The </a:t>
            </a:r>
            <a:r>
              <a:rPr lang="en-US" sz="2300" dirty="0">
                <a:solidFill>
                  <a:schemeClr val="tx2"/>
                </a:solidFill>
                <a:latin typeface="Tahoma" charset="0"/>
              </a:rPr>
              <a:t>height</a:t>
            </a:r>
            <a:r>
              <a:rPr lang="en-US" sz="2300" dirty="0">
                <a:latin typeface="Tahoma" charset="0"/>
              </a:rPr>
              <a:t> of an AVL tree storing n keys is O(log n).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300" dirty="0">
                <a:solidFill>
                  <a:schemeClr val="tx2"/>
                </a:solidFill>
                <a:latin typeface="Tahoma" charset="0"/>
              </a:rPr>
              <a:t>Proof (by induction)</a:t>
            </a:r>
            <a:r>
              <a:rPr lang="en-US" sz="2300" dirty="0">
                <a:latin typeface="Tahoma" charset="0"/>
              </a:rPr>
              <a:t>: n(h): the minimum number of internal nodes of an AVL tree of height h.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solidFill>
                  <a:srgbClr val="00B050"/>
                </a:solidFill>
                <a:latin typeface="Tahoma" charset="0"/>
              </a:rPr>
              <a:t>n(1) = 1 and n(2) = 2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For n &gt; 2, an AVL tree of height h contains the root node, one AVL subtree of height n-1 and another of height n-2.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That is, </a:t>
            </a:r>
            <a:r>
              <a:rPr lang="en-US" sz="2300" dirty="0">
                <a:solidFill>
                  <a:srgbClr val="00B050"/>
                </a:solidFill>
                <a:latin typeface="Tahoma" charset="0"/>
              </a:rPr>
              <a:t>n(h) = 1 + n(h-1) + n(h-2)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Knowing n(h-1) &gt; n(h-2), we get n(h) &gt; 2n(h-2). So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n(h) &gt; 2n(h-2), n(h) &gt; 4n(h-4), n(h) &gt; 8n(n-6), … (by induction),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chemeClr val="tx2"/>
                </a:solidFill>
                <a:latin typeface="Tahoma" charset="0"/>
              </a:rPr>
              <a:t>n(h) &gt; 2</a:t>
            </a:r>
            <a:r>
              <a:rPr lang="en-US" sz="2000" baseline="30000" dirty="0">
                <a:solidFill>
                  <a:schemeClr val="tx2"/>
                </a:solidFill>
                <a:latin typeface="Tahoma" charset="0"/>
              </a:rPr>
              <a:t>i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n(h-2i)</a:t>
            </a: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Solving the base case we get: </a:t>
            </a:r>
            <a:r>
              <a:rPr lang="en-US" sz="2300" dirty="0">
                <a:solidFill>
                  <a:srgbClr val="00B050"/>
                </a:solidFill>
                <a:latin typeface="Tahoma" charset="0"/>
              </a:rPr>
              <a:t>n(h) &gt; 2 </a:t>
            </a:r>
            <a:r>
              <a:rPr lang="en-US" sz="2300" baseline="30000" dirty="0">
                <a:solidFill>
                  <a:srgbClr val="00B050"/>
                </a:solidFill>
                <a:latin typeface="Tahoma" charset="0"/>
              </a:rPr>
              <a:t>h/2 - 1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Taking logarithms: h &lt; 2log n(h) +2</a:t>
            </a:r>
          </a:p>
          <a:p>
            <a:pPr eaLnBrk="1" hangingPunct="1">
              <a:lnSpc>
                <a:spcPct val="90000"/>
              </a:lnSpc>
            </a:pPr>
            <a:r>
              <a:rPr lang="en-US" sz="2300" dirty="0">
                <a:latin typeface="Tahoma" charset="0"/>
              </a:rPr>
              <a:t>Thus the height of an AVL tree is </a:t>
            </a:r>
            <a:r>
              <a:rPr lang="en-US" sz="2300" dirty="0">
                <a:solidFill>
                  <a:srgbClr val="00B050"/>
                </a:solidFill>
                <a:latin typeface="Tahoma" charset="0"/>
              </a:rPr>
              <a:t>O(log n)</a:t>
            </a:r>
          </a:p>
          <a:p>
            <a:pPr eaLnBrk="1" hangingPunct="1">
              <a:lnSpc>
                <a:spcPct val="90000"/>
              </a:lnSpc>
            </a:pPr>
            <a:endParaRPr lang="en-US" sz="2300" dirty="0">
              <a:latin typeface="Tahoma" charset="0"/>
            </a:endParaRPr>
          </a:p>
        </p:txBody>
      </p:sp>
      <p:grpSp>
        <p:nvGrpSpPr>
          <p:cNvPr id="19461" name="Group 1052"/>
          <p:cNvGrpSpPr>
            <a:grpSpLocks/>
          </p:cNvGrpSpPr>
          <p:nvPr/>
        </p:nvGrpSpPr>
        <p:grpSpPr bwMode="auto">
          <a:xfrm>
            <a:off x="6629400" y="76200"/>
            <a:ext cx="2360613" cy="1371600"/>
            <a:chOff x="3984" y="144"/>
            <a:chExt cx="1487" cy="864"/>
          </a:xfrm>
        </p:grpSpPr>
        <p:sp>
          <p:nvSpPr>
            <p:cNvPr id="19462" name="Oval 1033"/>
            <p:cNvSpPr>
              <a:spLocks noChangeArrowheads="1"/>
            </p:cNvSpPr>
            <p:nvPr/>
          </p:nvSpPr>
          <p:spPr bwMode="auto">
            <a:xfrm>
              <a:off x="4545" y="254"/>
              <a:ext cx="156" cy="164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6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3</a:t>
              </a:r>
            </a:p>
          </p:txBody>
        </p:sp>
        <p:sp>
          <p:nvSpPr>
            <p:cNvPr id="19463" name="Rectangle 1034"/>
            <p:cNvSpPr>
              <a:spLocks noChangeAspect="1" noChangeArrowheads="1"/>
            </p:cNvSpPr>
            <p:nvPr/>
          </p:nvSpPr>
          <p:spPr bwMode="auto">
            <a:xfrm>
              <a:off x="4368" y="549"/>
              <a:ext cx="112" cy="118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cxnSp>
          <p:nvCxnSpPr>
            <p:cNvPr id="19464" name="AutoShape 1035"/>
            <p:cNvCxnSpPr>
              <a:cxnSpLocks noChangeShapeType="1"/>
              <a:stCxn id="19463" idx="0"/>
              <a:endCxn id="19462" idx="3"/>
            </p:cNvCxnSpPr>
            <p:nvPr/>
          </p:nvCxnSpPr>
          <p:spPr bwMode="auto">
            <a:xfrm flipV="1">
              <a:off x="4424" y="399"/>
              <a:ext cx="145" cy="14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65" name="Oval 1041"/>
            <p:cNvSpPr>
              <a:spLocks noChangeArrowheads="1"/>
            </p:cNvSpPr>
            <p:nvPr/>
          </p:nvSpPr>
          <p:spPr bwMode="auto">
            <a:xfrm>
              <a:off x="4749" y="547"/>
              <a:ext cx="155" cy="164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anchor="ctr" anchorCtr="1"/>
            <a:lstStyle/>
            <a:p>
              <a:r>
                <a:rPr lang="en-US" sz="1600">
                  <a:solidFill>
                    <a:schemeClr val="tx2"/>
                  </a:solidFill>
                  <a:latin typeface="Times New Roman" charset="0"/>
                  <a:sym typeface="Symbol" charset="0"/>
                </a:rPr>
                <a:t>4</a:t>
              </a:r>
            </a:p>
          </p:txBody>
        </p:sp>
        <p:sp>
          <p:nvSpPr>
            <p:cNvPr id="19466" name="Rectangle 1042"/>
            <p:cNvSpPr>
              <a:spLocks noChangeAspect="1" noChangeArrowheads="1"/>
            </p:cNvSpPr>
            <p:nvPr/>
          </p:nvSpPr>
          <p:spPr bwMode="auto">
            <a:xfrm>
              <a:off x="4628" y="842"/>
              <a:ext cx="112" cy="118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9467" name="Rectangle 1043"/>
            <p:cNvSpPr>
              <a:spLocks noChangeAspect="1" noChangeArrowheads="1"/>
            </p:cNvSpPr>
            <p:nvPr/>
          </p:nvSpPr>
          <p:spPr bwMode="auto">
            <a:xfrm>
              <a:off x="4942" y="842"/>
              <a:ext cx="112" cy="118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cxnSp>
          <p:nvCxnSpPr>
            <p:cNvPr id="19468" name="AutoShape 1044"/>
            <p:cNvCxnSpPr>
              <a:cxnSpLocks noChangeShapeType="1"/>
              <a:stCxn id="19467" idx="0"/>
              <a:endCxn id="19465" idx="5"/>
            </p:cNvCxnSpPr>
            <p:nvPr/>
          </p:nvCxnSpPr>
          <p:spPr bwMode="auto">
            <a:xfrm flipH="1" flipV="1">
              <a:off x="4882" y="692"/>
              <a:ext cx="116" cy="14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69" name="AutoShape 1045"/>
            <p:cNvCxnSpPr>
              <a:cxnSpLocks noChangeShapeType="1"/>
              <a:stCxn id="19466" idx="0"/>
              <a:endCxn id="19465" idx="3"/>
            </p:cNvCxnSpPr>
            <p:nvPr/>
          </p:nvCxnSpPr>
          <p:spPr bwMode="auto">
            <a:xfrm flipV="1">
              <a:off x="4684" y="692"/>
              <a:ext cx="87" cy="14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70" name="AutoShape 1046"/>
            <p:cNvCxnSpPr>
              <a:cxnSpLocks noChangeShapeType="1"/>
              <a:stCxn id="19465" idx="0"/>
              <a:endCxn id="19462" idx="5"/>
            </p:cNvCxnSpPr>
            <p:nvPr/>
          </p:nvCxnSpPr>
          <p:spPr bwMode="auto">
            <a:xfrm flipH="1" flipV="1">
              <a:off x="4678" y="399"/>
              <a:ext cx="149" cy="14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471" name="Text Box 1048"/>
            <p:cNvSpPr txBox="1">
              <a:spLocks noChangeArrowheads="1"/>
            </p:cNvSpPr>
            <p:nvPr/>
          </p:nvSpPr>
          <p:spPr bwMode="auto">
            <a:xfrm>
              <a:off x="4944" y="480"/>
              <a:ext cx="5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1">
                  <a:solidFill>
                    <a:schemeClr val="tx2"/>
                  </a:solidFill>
                </a:rPr>
                <a:t>n(1)</a:t>
              </a:r>
              <a:endParaRPr lang="en-US" sz="1600" b="1" i="1">
                <a:solidFill>
                  <a:schemeClr val="tx2"/>
                </a:solidFill>
              </a:endParaRPr>
            </a:p>
          </p:txBody>
        </p:sp>
        <p:sp>
          <p:nvSpPr>
            <p:cNvPr id="19472" name="Text Box 1049"/>
            <p:cNvSpPr txBox="1">
              <a:spLocks noChangeArrowheads="1"/>
            </p:cNvSpPr>
            <p:nvPr/>
          </p:nvSpPr>
          <p:spPr bwMode="auto">
            <a:xfrm>
              <a:off x="4033" y="192"/>
              <a:ext cx="5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b="1"/>
                <a:t>n(2)</a:t>
              </a:r>
              <a:endParaRPr lang="en-US" sz="1600" b="1" i="1"/>
            </a:p>
          </p:txBody>
        </p:sp>
        <p:sp>
          <p:nvSpPr>
            <p:cNvPr id="19473" name="AutoShape 1050"/>
            <p:cNvSpPr>
              <a:spLocks noChangeArrowheads="1"/>
            </p:cNvSpPr>
            <p:nvPr/>
          </p:nvSpPr>
          <p:spPr bwMode="auto">
            <a:xfrm>
              <a:off x="4416" y="432"/>
              <a:ext cx="768" cy="528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2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AutoShape 1051"/>
            <p:cNvSpPr>
              <a:spLocks noChangeArrowheads="1"/>
            </p:cNvSpPr>
            <p:nvPr/>
          </p:nvSpPr>
          <p:spPr bwMode="auto">
            <a:xfrm>
              <a:off x="3984" y="144"/>
              <a:ext cx="1296" cy="864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1C37952-79FF-024C-904C-0E551F339FEE}" type="slidenum">
              <a:rPr lang="en-US" sz="1400"/>
              <a:pPr eaLnBrk="1" hangingPunct="1"/>
              <a:t>30</a:t>
            </a:fld>
            <a:endParaRPr lang="en-US" sz="1400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5715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AVL Tree Performance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latin typeface="Tahoma" charset="0"/>
              </a:rPr>
              <a:t>n entries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>
                <a:latin typeface="Tahoma" charset="0"/>
              </a:rPr>
              <a:t>O(n) space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dirty="0">
                <a:latin typeface="Tahoma" charset="0"/>
              </a:rPr>
              <a:t>A single restructuring takes O(1) time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1600" dirty="0">
                <a:latin typeface="Tahoma" charset="0"/>
              </a:rPr>
              <a:t>using a linked-structure binary tree</a:t>
            </a:r>
          </a:p>
          <a:p>
            <a:pPr lvl="2" eaLnBrk="1" hangingPunct="1">
              <a:lnSpc>
                <a:spcPct val="110000"/>
              </a:lnSpc>
            </a:pPr>
            <a:endParaRPr lang="en-US" sz="1600" dirty="0">
              <a:latin typeface="Tahoma" charset="0"/>
            </a:endParaRPr>
          </a:p>
        </p:txBody>
      </p:sp>
      <p:graphicFrame>
        <p:nvGraphicFramePr>
          <p:cNvPr id="27653" name="Object 4"/>
          <p:cNvGraphicFramePr>
            <a:graphicFrameLocks noChangeAspect="1"/>
          </p:cNvGraphicFramePr>
          <p:nvPr/>
        </p:nvGraphicFramePr>
        <p:xfrm>
          <a:off x="6477000" y="228600"/>
          <a:ext cx="2352675" cy="208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392" imgH="2088333" progId="MS_ClipArt_Gallery.2">
                  <p:embed/>
                </p:oleObj>
              </mc:Choice>
              <mc:Fallback>
                <p:oleObj name="Clip" r:id="rId2" imgW="2352392" imgH="2088333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"/>
                        <a:ext cx="2352675" cy="208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691583"/>
              </p:ext>
            </p:extLst>
          </p:nvPr>
        </p:nvGraphicFramePr>
        <p:xfrm>
          <a:off x="30126" y="3429000"/>
          <a:ext cx="8991599" cy="2455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6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7571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Worst</a:t>
                      </a:r>
                      <a:r>
                        <a:rPr lang="en-US" baseline="0" dirty="0"/>
                        <a:t>-case</a:t>
                      </a:r>
                    </a:p>
                    <a:p>
                      <a:r>
                        <a:rPr lang="en-US" baseline="0" dirty="0"/>
                        <a:t>Time</a:t>
                      </a:r>
                    </a:p>
                    <a:p>
                      <a:r>
                        <a:rPr lang="en-US" baseline="0" dirty="0"/>
                        <a:t>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785">
                <a:tc>
                  <a:txBody>
                    <a:bodyPr/>
                    <a:lstStyle/>
                    <a:p>
                      <a:r>
                        <a:rPr lang="en-US" dirty="0"/>
                        <a:t>Get/search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</a:t>
                      </a:r>
                      <a:r>
                        <a:rPr lang="en-US" baseline="0" dirty="0"/>
                        <a:t> to height log 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3745">
                <a:tc>
                  <a:txBody>
                    <a:bodyPr/>
                    <a:lstStyle/>
                    <a:p>
                      <a:r>
                        <a:rPr lang="en-US" dirty="0"/>
                        <a:t>Put/insert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O(log n): searching</a:t>
                      </a:r>
                      <a:r>
                        <a:rPr lang="en-US" baseline="0" dirty="0"/>
                        <a:t> &amp; </a:t>
                      </a:r>
                      <a:r>
                        <a:rPr lang="en-US" dirty="0"/>
                        <a:t>restructuring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299">
                <a:tc>
                  <a:txBody>
                    <a:bodyPr/>
                    <a:lstStyle/>
                    <a:p>
                      <a:r>
                        <a:rPr lang="en-US" dirty="0"/>
                        <a:t>Remove/delete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 n): searching</a:t>
                      </a:r>
                      <a:r>
                        <a:rPr lang="en-US" baseline="0" dirty="0"/>
                        <a:t> &amp; </a:t>
                      </a:r>
                      <a:r>
                        <a:rPr lang="en-US" dirty="0"/>
                        <a:t>restructuring up to height log</a:t>
                      </a:r>
                      <a:r>
                        <a:rPr lang="en-US" baseline="0" dirty="0"/>
                        <a:t> 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Floor and ceiling of 37? (inexact match)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highlight>
                <a:srgbClr val="DDDDDD"/>
              </a:highlight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19671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Floor and ceiling of 37? (inexact match)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highlight>
                <a:srgbClr val="DDDDDD"/>
              </a:highlight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CEC7A81-A584-3846-1582-69681F269691}"/>
              </a:ext>
            </a:extLst>
          </p:cNvPr>
          <p:cNvCxnSpPr/>
          <p:nvPr/>
        </p:nvCxnSpPr>
        <p:spPr bwMode="auto">
          <a:xfrm flipH="1">
            <a:off x="3135773" y="4922574"/>
            <a:ext cx="327394" cy="33669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FFC914B-C42E-0351-ECD7-E32270D1D518}"/>
              </a:ext>
            </a:extLst>
          </p:cNvPr>
          <p:cNvSpPr txBox="1"/>
          <p:nvPr/>
        </p:nvSpPr>
        <p:spPr>
          <a:xfrm>
            <a:off x="2837917" y="5180082"/>
            <a:ext cx="605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41421756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Floor and ceiling of 37? (inexact match)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4495800" y="1584251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highlight>
                <a:srgbClr val="DDDDDD"/>
              </a:highlight>
              <a:latin typeface="Tahom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95600" y="24384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133600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20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1445585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83266" y="51745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248400" y="24313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88901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50388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22994" y="4299098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460994" y="4260112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30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761961" y="3352800"/>
            <a:ext cx="654788" cy="609600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Tahoma" pitchFamily="34" charset="0"/>
              </a:rPr>
              <a:t>55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140" y="1658218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50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15145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18316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7499" y="25123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78504" y="4373065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99230" y="3426767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45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2510" y="4373064"/>
            <a:ext cx="52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8" name="Straight Connector 27"/>
          <p:cNvCxnSpPr>
            <a:stCxn id="7" idx="2"/>
            <a:endCxn id="8" idx="7"/>
          </p:cNvCxnSpPr>
          <p:nvPr/>
        </p:nvCxnSpPr>
        <p:spPr bwMode="auto">
          <a:xfrm flipH="1">
            <a:off x="3454497" y="1889051"/>
            <a:ext cx="1041303" cy="63862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H="1">
            <a:off x="2590800" y="2974032"/>
            <a:ext cx="356699" cy="37876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</p:cNvCxnSpPr>
          <p:nvPr/>
        </p:nvCxnSpPr>
        <p:spPr bwMode="auto">
          <a:xfrm>
            <a:off x="3454497" y="2958726"/>
            <a:ext cx="345305" cy="394074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9" idx="3"/>
          </p:cNvCxnSpPr>
          <p:nvPr/>
        </p:nvCxnSpPr>
        <p:spPr bwMode="auto">
          <a:xfrm flipH="1">
            <a:off x="1905000" y="3873126"/>
            <a:ext cx="324491" cy="38698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endCxn id="16" idx="0"/>
          </p:cNvCxnSpPr>
          <p:nvPr/>
        </p:nvCxnSpPr>
        <p:spPr bwMode="auto">
          <a:xfrm>
            <a:off x="2590800" y="3933586"/>
            <a:ext cx="197588" cy="326526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15" idx="0"/>
          </p:cNvCxnSpPr>
          <p:nvPr/>
        </p:nvCxnSpPr>
        <p:spPr bwMode="auto">
          <a:xfrm flipH="1">
            <a:off x="3550388" y="3962400"/>
            <a:ext cx="327394" cy="33669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295400" y="4834729"/>
            <a:ext cx="227110" cy="339783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7" idx="6"/>
            <a:endCxn id="12" idx="1"/>
          </p:cNvCxnSpPr>
          <p:nvPr/>
        </p:nvCxnSpPr>
        <p:spPr bwMode="auto">
          <a:xfrm>
            <a:off x="5150588" y="1889051"/>
            <a:ext cx="1193703" cy="631535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2" idx="5"/>
          </p:cNvCxnSpPr>
          <p:nvPr/>
        </p:nvCxnSpPr>
        <p:spPr bwMode="auto">
          <a:xfrm>
            <a:off x="6807297" y="2951638"/>
            <a:ext cx="279303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12" idx="3"/>
          </p:cNvCxnSpPr>
          <p:nvPr/>
        </p:nvCxnSpPr>
        <p:spPr bwMode="auto">
          <a:xfrm flipH="1">
            <a:off x="6172200" y="2951638"/>
            <a:ext cx="172091" cy="401162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CEC7A81-A584-3846-1582-69681F269691}"/>
              </a:ext>
            </a:extLst>
          </p:cNvPr>
          <p:cNvCxnSpPr/>
          <p:nvPr/>
        </p:nvCxnSpPr>
        <p:spPr bwMode="auto">
          <a:xfrm flipH="1">
            <a:off x="3135773" y="4922574"/>
            <a:ext cx="327394" cy="33669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FFC914B-C42E-0351-ECD7-E32270D1D518}"/>
              </a:ext>
            </a:extLst>
          </p:cNvPr>
          <p:cNvSpPr txBox="1"/>
          <p:nvPr/>
        </p:nvSpPr>
        <p:spPr>
          <a:xfrm>
            <a:off x="2837917" y="5180082"/>
            <a:ext cx="605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2335655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AVL Trees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balanced Binary Search Tree (BST)</a:t>
            </a:r>
          </a:p>
          <a:p>
            <a:r>
              <a:rPr lang="en-US" dirty="0"/>
              <a:t>Insert/delete operations include rebalancing if needed</a:t>
            </a:r>
          </a:p>
          <a:p>
            <a:r>
              <a:rPr lang="en-US" dirty="0"/>
              <a:t>Worst-case time complexity: O(log n)</a:t>
            </a:r>
          </a:p>
          <a:p>
            <a:pPr lvl="1"/>
            <a:r>
              <a:rPr lang="en-US" dirty="0"/>
              <a:t>expected O(log n) for skip lists</a:t>
            </a:r>
          </a:p>
          <a:p>
            <a:pPr lvl="1"/>
            <a:r>
              <a:rPr lang="en-US" dirty="0"/>
              <a:t>No moving a bunch of keys in sorted array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31D6-F584-6F43-9695-9F9D196C1E6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86F62C-E3AF-6B4C-AE00-6FAA8E2EA71C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Insertion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Insertion is as in a binary search tree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Always done by expanding an external node.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Insert 54: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5334000" y="2635250"/>
            <a:ext cx="2590822" cy="3429000"/>
            <a:chOff x="3696" y="1200"/>
            <a:chExt cx="1728" cy="2160"/>
          </a:xfrm>
        </p:grpSpPr>
        <p:sp>
          <p:nvSpPr>
            <p:cNvPr id="20530" name="Oval 5"/>
            <p:cNvSpPr>
              <a:spLocks noChangeArrowheads="1"/>
            </p:cNvSpPr>
            <p:nvPr/>
          </p:nvSpPr>
          <p:spPr bwMode="auto">
            <a:xfrm>
              <a:off x="4252" y="120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0531" name="Oval 6"/>
            <p:cNvSpPr>
              <a:spLocks noChangeArrowheads="1"/>
            </p:cNvSpPr>
            <p:nvPr/>
          </p:nvSpPr>
          <p:spPr bwMode="auto">
            <a:xfrm>
              <a:off x="3748" y="158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0532" name="Oval 7"/>
            <p:cNvSpPr>
              <a:spLocks noChangeArrowheads="1"/>
            </p:cNvSpPr>
            <p:nvPr/>
          </p:nvSpPr>
          <p:spPr bwMode="auto">
            <a:xfrm>
              <a:off x="4792" y="158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0533" name="Oval 8"/>
            <p:cNvSpPr>
              <a:spLocks noChangeArrowheads="1"/>
            </p:cNvSpPr>
            <p:nvPr/>
          </p:nvSpPr>
          <p:spPr bwMode="auto">
            <a:xfrm>
              <a:off x="3880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32</a:t>
              </a:r>
            </a:p>
          </p:txBody>
        </p:sp>
        <p:sp>
          <p:nvSpPr>
            <p:cNvPr id="20534" name="Oval 9"/>
            <p:cNvSpPr>
              <a:spLocks noChangeArrowheads="1"/>
            </p:cNvSpPr>
            <p:nvPr/>
          </p:nvSpPr>
          <p:spPr bwMode="auto">
            <a:xfrm>
              <a:off x="4492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0535" name="Oval 10"/>
            <p:cNvSpPr>
              <a:spLocks noChangeArrowheads="1"/>
            </p:cNvSpPr>
            <p:nvPr/>
          </p:nvSpPr>
          <p:spPr bwMode="auto">
            <a:xfrm>
              <a:off x="5128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0536" name="Oval 11"/>
            <p:cNvSpPr>
              <a:spLocks noChangeArrowheads="1"/>
            </p:cNvSpPr>
            <p:nvPr/>
          </p:nvSpPr>
          <p:spPr bwMode="auto">
            <a:xfrm>
              <a:off x="4270" y="244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0537" name="Oval 12"/>
            <p:cNvSpPr>
              <a:spLocks noChangeArrowheads="1"/>
            </p:cNvSpPr>
            <p:nvPr/>
          </p:nvSpPr>
          <p:spPr bwMode="auto">
            <a:xfrm>
              <a:off x="4744" y="244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0538" name="Rectangle 13"/>
            <p:cNvSpPr>
              <a:spLocks noChangeArrowheads="1"/>
            </p:cNvSpPr>
            <p:nvPr/>
          </p:nvSpPr>
          <p:spPr bwMode="auto">
            <a:xfrm>
              <a:off x="3696" y="1976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39" name="Rectangle 14"/>
            <p:cNvSpPr>
              <a:spLocks noChangeArrowheads="1"/>
            </p:cNvSpPr>
            <p:nvPr/>
          </p:nvSpPr>
          <p:spPr bwMode="auto">
            <a:xfrm>
              <a:off x="3888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0" name="Rectangle 15"/>
            <p:cNvSpPr>
              <a:spLocks noChangeArrowheads="1"/>
            </p:cNvSpPr>
            <p:nvPr/>
          </p:nvSpPr>
          <p:spPr bwMode="auto">
            <a:xfrm>
              <a:off x="4080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1" name="Rectangle 16"/>
            <p:cNvSpPr>
              <a:spLocks noChangeArrowheads="1"/>
            </p:cNvSpPr>
            <p:nvPr/>
          </p:nvSpPr>
          <p:spPr bwMode="auto">
            <a:xfrm>
              <a:off x="4272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2" name="Rectangle 17"/>
            <p:cNvSpPr>
              <a:spLocks noChangeArrowheads="1"/>
            </p:cNvSpPr>
            <p:nvPr/>
          </p:nvSpPr>
          <p:spPr bwMode="auto">
            <a:xfrm>
              <a:off x="4464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3" name="Rectangle 18"/>
            <p:cNvSpPr>
              <a:spLocks noChangeArrowheads="1"/>
            </p:cNvSpPr>
            <p:nvPr/>
          </p:nvSpPr>
          <p:spPr bwMode="auto">
            <a:xfrm>
              <a:off x="4944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4" name="Rectangle 19"/>
            <p:cNvSpPr>
              <a:spLocks noChangeArrowheads="1"/>
            </p:cNvSpPr>
            <p:nvPr/>
          </p:nvSpPr>
          <p:spPr bwMode="auto">
            <a:xfrm>
              <a:off x="5136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5" name="Rectangle 20"/>
            <p:cNvSpPr>
              <a:spLocks noChangeArrowheads="1"/>
            </p:cNvSpPr>
            <p:nvPr/>
          </p:nvSpPr>
          <p:spPr bwMode="auto">
            <a:xfrm>
              <a:off x="5328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46" name="AutoShape 21"/>
            <p:cNvCxnSpPr>
              <a:cxnSpLocks noChangeShapeType="1"/>
              <a:stCxn id="20530" idx="4"/>
              <a:endCxn id="20531" idx="0"/>
            </p:cNvCxnSpPr>
            <p:nvPr/>
          </p:nvCxnSpPr>
          <p:spPr bwMode="auto">
            <a:xfrm flipH="1">
              <a:off x="3889" y="1454"/>
              <a:ext cx="504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7" name="AutoShape 22"/>
            <p:cNvCxnSpPr>
              <a:cxnSpLocks noChangeShapeType="1"/>
              <a:stCxn id="20531" idx="4"/>
              <a:endCxn id="20538" idx="0"/>
            </p:cNvCxnSpPr>
            <p:nvPr/>
          </p:nvCxnSpPr>
          <p:spPr bwMode="auto">
            <a:xfrm flipH="1">
              <a:off x="3744" y="1838"/>
              <a:ext cx="14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8" name="AutoShape 23"/>
            <p:cNvCxnSpPr>
              <a:cxnSpLocks noChangeShapeType="1"/>
              <a:stCxn id="20531" idx="4"/>
              <a:endCxn id="20533" idx="0"/>
            </p:cNvCxnSpPr>
            <p:nvPr/>
          </p:nvCxnSpPr>
          <p:spPr bwMode="auto">
            <a:xfrm>
              <a:off x="3889" y="1838"/>
              <a:ext cx="13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9" name="AutoShape 24"/>
            <p:cNvCxnSpPr>
              <a:cxnSpLocks noChangeShapeType="1"/>
              <a:stCxn id="20530" idx="4"/>
              <a:endCxn id="20532" idx="0"/>
            </p:cNvCxnSpPr>
            <p:nvPr/>
          </p:nvCxnSpPr>
          <p:spPr bwMode="auto">
            <a:xfrm>
              <a:off x="4393" y="1454"/>
              <a:ext cx="540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0" name="AutoShape 25"/>
            <p:cNvCxnSpPr>
              <a:cxnSpLocks noChangeShapeType="1"/>
              <a:stCxn id="20532" idx="4"/>
              <a:endCxn id="20534" idx="0"/>
            </p:cNvCxnSpPr>
            <p:nvPr/>
          </p:nvCxnSpPr>
          <p:spPr bwMode="auto">
            <a:xfrm flipH="1">
              <a:off x="4633" y="1838"/>
              <a:ext cx="300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1" name="AutoShape 26"/>
            <p:cNvCxnSpPr>
              <a:cxnSpLocks noChangeShapeType="1"/>
              <a:stCxn id="20532" idx="4"/>
              <a:endCxn id="20535" idx="0"/>
            </p:cNvCxnSpPr>
            <p:nvPr/>
          </p:nvCxnSpPr>
          <p:spPr bwMode="auto">
            <a:xfrm>
              <a:off x="4933" y="1838"/>
              <a:ext cx="336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2" name="AutoShape 27"/>
            <p:cNvCxnSpPr>
              <a:cxnSpLocks noChangeShapeType="1"/>
              <a:stCxn id="20534" idx="4"/>
              <a:endCxn id="20536" idx="0"/>
            </p:cNvCxnSpPr>
            <p:nvPr/>
          </p:nvCxnSpPr>
          <p:spPr bwMode="auto">
            <a:xfrm flipH="1">
              <a:off x="4411" y="2270"/>
              <a:ext cx="22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3" name="AutoShape 28"/>
            <p:cNvCxnSpPr>
              <a:cxnSpLocks noChangeShapeType="1"/>
              <a:stCxn id="20533" idx="4"/>
              <a:endCxn id="20539" idx="0"/>
            </p:cNvCxnSpPr>
            <p:nvPr/>
          </p:nvCxnSpPr>
          <p:spPr bwMode="auto">
            <a:xfrm flipH="1">
              <a:off x="3936" y="2270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4" name="AutoShape 29"/>
            <p:cNvCxnSpPr>
              <a:cxnSpLocks noChangeShapeType="1"/>
              <a:stCxn id="20533" idx="4"/>
              <a:endCxn id="20540" idx="0"/>
            </p:cNvCxnSpPr>
            <p:nvPr/>
          </p:nvCxnSpPr>
          <p:spPr bwMode="auto">
            <a:xfrm>
              <a:off x="4021" y="2270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5" name="AutoShape 30"/>
            <p:cNvCxnSpPr>
              <a:cxnSpLocks noChangeShapeType="1"/>
              <a:stCxn id="20536" idx="4"/>
              <a:endCxn id="20541" idx="0"/>
            </p:cNvCxnSpPr>
            <p:nvPr/>
          </p:nvCxnSpPr>
          <p:spPr bwMode="auto">
            <a:xfrm flipH="1">
              <a:off x="4320" y="2702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6" name="AutoShape 31"/>
            <p:cNvCxnSpPr>
              <a:cxnSpLocks noChangeShapeType="1"/>
              <a:stCxn id="20536" idx="4"/>
              <a:endCxn id="20542" idx="0"/>
            </p:cNvCxnSpPr>
            <p:nvPr/>
          </p:nvCxnSpPr>
          <p:spPr bwMode="auto">
            <a:xfrm>
              <a:off x="4411" y="2702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7" name="AutoShape 32"/>
            <p:cNvCxnSpPr>
              <a:cxnSpLocks noChangeShapeType="1"/>
              <a:stCxn id="20537" idx="4"/>
              <a:endCxn id="20562" idx="0"/>
            </p:cNvCxnSpPr>
            <p:nvPr/>
          </p:nvCxnSpPr>
          <p:spPr bwMode="auto">
            <a:xfrm flipH="1">
              <a:off x="4757" y="2702"/>
              <a:ext cx="128" cy="17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8" name="AutoShape 33"/>
            <p:cNvCxnSpPr>
              <a:cxnSpLocks noChangeShapeType="1"/>
              <a:stCxn id="20537" idx="4"/>
              <a:endCxn id="20543" idx="0"/>
            </p:cNvCxnSpPr>
            <p:nvPr/>
          </p:nvCxnSpPr>
          <p:spPr bwMode="auto">
            <a:xfrm>
              <a:off x="4885" y="270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9" name="AutoShape 34"/>
            <p:cNvCxnSpPr>
              <a:cxnSpLocks noChangeShapeType="1"/>
              <a:stCxn id="20534" idx="4"/>
              <a:endCxn id="20537" idx="0"/>
            </p:cNvCxnSpPr>
            <p:nvPr/>
          </p:nvCxnSpPr>
          <p:spPr bwMode="auto">
            <a:xfrm>
              <a:off x="4633" y="2270"/>
              <a:ext cx="25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0" name="AutoShape 35"/>
            <p:cNvCxnSpPr>
              <a:cxnSpLocks noChangeShapeType="1"/>
              <a:stCxn id="20535" idx="4"/>
              <a:endCxn id="20544" idx="0"/>
            </p:cNvCxnSpPr>
            <p:nvPr/>
          </p:nvCxnSpPr>
          <p:spPr bwMode="auto">
            <a:xfrm flipH="1">
              <a:off x="5184" y="2270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1" name="AutoShape 36"/>
            <p:cNvCxnSpPr>
              <a:cxnSpLocks noChangeShapeType="1"/>
              <a:stCxn id="20535" idx="4"/>
              <a:endCxn id="20545" idx="0"/>
            </p:cNvCxnSpPr>
            <p:nvPr/>
          </p:nvCxnSpPr>
          <p:spPr bwMode="auto">
            <a:xfrm>
              <a:off x="5269" y="2270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2" name="Oval 37"/>
            <p:cNvSpPr>
              <a:spLocks noChangeArrowheads="1"/>
            </p:cNvSpPr>
            <p:nvPr/>
          </p:nvSpPr>
          <p:spPr bwMode="auto">
            <a:xfrm>
              <a:off x="4616" y="2872"/>
              <a:ext cx="282" cy="254"/>
            </a:xfrm>
            <a:prstGeom prst="ellipse">
              <a:avLst/>
            </a:prstGeom>
            <a:solidFill>
              <a:schemeClr val="accent1"/>
            </a:solidFill>
            <a:ln w="38100" cmpd="sng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54</a:t>
              </a:r>
            </a:p>
          </p:txBody>
        </p:sp>
        <p:sp>
          <p:nvSpPr>
            <p:cNvPr id="20563" name="Rectangle 38"/>
            <p:cNvSpPr>
              <a:spLocks noChangeArrowheads="1"/>
            </p:cNvSpPr>
            <p:nvPr/>
          </p:nvSpPr>
          <p:spPr bwMode="auto">
            <a:xfrm>
              <a:off x="4618" y="32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64" name="Rectangle 39"/>
            <p:cNvSpPr>
              <a:spLocks noChangeArrowheads="1"/>
            </p:cNvSpPr>
            <p:nvPr/>
          </p:nvSpPr>
          <p:spPr bwMode="auto">
            <a:xfrm>
              <a:off x="4810" y="32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65" name="AutoShape 40"/>
            <p:cNvCxnSpPr>
              <a:cxnSpLocks noChangeShapeType="1"/>
              <a:stCxn id="20562" idx="4"/>
              <a:endCxn id="20563" idx="0"/>
            </p:cNvCxnSpPr>
            <p:nvPr/>
          </p:nvCxnSpPr>
          <p:spPr bwMode="auto">
            <a:xfrm flipH="1">
              <a:off x="4666" y="3126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6" name="AutoShape 41"/>
            <p:cNvCxnSpPr>
              <a:cxnSpLocks noChangeShapeType="1"/>
              <a:stCxn id="20562" idx="4"/>
              <a:endCxn id="20564" idx="0"/>
            </p:cNvCxnSpPr>
            <p:nvPr/>
          </p:nvCxnSpPr>
          <p:spPr bwMode="auto">
            <a:xfrm>
              <a:off x="4757" y="3126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486" name="Text Box 42"/>
          <p:cNvSpPr txBox="1">
            <a:spLocks noChangeArrowheads="1"/>
          </p:cNvSpPr>
          <p:nvPr/>
        </p:nvSpPr>
        <p:spPr bwMode="auto">
          <a:xfrm>
            <a:off x="6172200" y="5530850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w</a:t>
            </a:r>
          </a:p>
        </p:txBody>
      </p:sp>
      <p:sp>
        <p:nvSpPr>
          <p:cNvPr id="20487" name="Text Box 43"/>
          <p:cNvSpPr txBox="1">
            <a:spLocks noChangeArrowheads="1"/>
          </p:cNvSpPr>
          <p:nvPr/>
        </p:nvSpPr>
        <p:spPr bwMode="auto">
          <a:xfrm>
            <a:off x="7470775" y="4797425"/>
            <a:ext cx="461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b=x</a:t>
            </a:r>
          </a:p>
        </p:txBody>
      </p:sp>
      <p:sp>
        <p:nvSpPr>
          <p:cNvPr id="20488" name="Text Box 44"/>
          <p:cNvSpPr txBox="1">
            <a:spLocks noChangeArrowheads="1"/>
          </p:cNvSpPr>
          <p:nvPr/>
        </p:nvSpPr>
        <p:spPr bwMode="auto">
          <a:xfrm>
            <a:off x="6078538" y="3511550"/>
            <a:ext cx="452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a=y</a:t>
            </a:r>
          </a:p>
        </p:txBody>
      </p:sp>
      <p:sp>
        <p:nvSpPr>
          <p:cNvPr id="20489" name="Text Box 45"/>
          <p:cNvSpPr txBox="1">
            <a:spLocks noChangeArrowheads="1"/>
          </p:cNvSpPr>
          <p:nvPr/>
        </p:nvSpPr>
        <p:spPr bwMode="auto">
          <a:xfrm>
            <a:off x="7640638" y="3187700"/>
            <a:ext cx="4429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c=z</a:t>
            </a:r>
          </a:p>
        </p:txBody>
      </p:sp>
      <p:sp>
        <p:nvSpPr>
          <p:cNvPr id="20490" name="Line 46"/>
          <p:cNvSpPr>
            <a:spLocks noChangeShapeType="1"/>
          </p:cNvSpPr>
          <p:nvPr/>
        </p:nvSpPr>
        <p:spPr bwMode="auto">
          <a:xfrm flipV="1">
            <a:off x="6429375" y="5502275"/>
            <a:ext cx="2286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1" name="Line 47"/>
          <p:cNvSpPr>
            <a:spLocks noChangeShapeType="1"/>
          </p:cNvSpPr>
          <p:nvPr/>
        </p:nvSpPr>
        <p:spPr bwMode="auto">
          <a:xfrm>
            <a:off x="6324600" y="3778250"/>
            <a:ext cx="1524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2" name="Line 48"/>
          <p:cNvSpPr>
            <a:spLocks noChangeShapeType="1"/>
          </p:cNvSpPr>
          <p:nvPr/>
        </p:nvSpPr>
        <p:spPr bwMode="auto">
          <a:xfrm flipH="1">
            <a:off x="7391400" y="3340100"/>
            <a:ext cx="304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3" name="Line 49"/>
          <p:cNvSpPr>
            <a:spLocks noChangeShapeType="1"/>
          </p:cNvSpPr>
          <p:nvPr/>
        </p:nvSpPr>
        <p:spPr bwMode="auto">
          <a:xfrm flipH="1" flipV="1">
            <a:off x="7277100" y="4778375"/>
            <a:ext cx="2286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0494" name="Group 88"/>
          <p:cNvGrpSpPr>
            <a:grpSpLocks/>
          </p:cNvGrpSpPr>
          <p:nvPr/>
        </p:nvGrpSpPr>
        <p:grpSpPr bwMode="auto">
          <a:xfrm>
            <a:off x="1981200" y="2635250"/>
            <a:ext cx="2667000" cy="2755900"/>
            <a:chOff x="3840" y="1882"/>
            <a:chExt cx="1728" cy="1736"/>
          </a:xfrm>
        </p:grpSpPr>
        <p:sp>
          <p:nvSpPr>
            <p:cNvPr id="20497" name="Oval 89"/>
            <p:cNvSpPr>
              <a:spLocks noChangeArrowheads="1"/>
            </p:cNvSpPr>
            <p:nvPr/>
          </p:nvSpPr>
          <p:spPr bwMode="auto">
            <a:xfrm>
              <a:off x="4396" y="1882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0498" name="Oval 90"/>
            <p:cNvSpPr>
              <a:spLocks noChangeArrowheads="1"/>
            </p:cNvSpPr>
            <p:nvPr/>
          </p:nvSpPr>
          <p:spPr bwMode="auto">
            <a:xfrm>
              <a:off x="3892" y="226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0499" name="Oval 91"/>
            <p:cNvSpPr>
              <a:spLocks noChangeArrowheads="1"/>
            </p:cNvSpPr>
            <p:nvPr/>
          </p:nvSpPr>
          <p:spPr bwMode="auto">
            <a:xfrm>
              <a:off x="4936" y="226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0500" name="Oval 92"/>
            <p:cNvSpPr>
              <a:spLocks noChangeArrowheads="1"/>
            </p:cNvSpPr>
            <p:nvPr/>
          </p:nvSpPr>
          <p:spPr bwMode="auto">
            <a:xfrm>
              <a:off x="4024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32</a:t>
              </a:r>
            </a:p>
          </p:txBody>
        </p:sp>
        <p:sp>
          <p:nvSpPr>
            <p:cNvPr id="20501" name="Oval 93"/>
            <p:cNvSpPr>
              <a:spLocks noChangeArrowheads="1"/>
            </p:cNvSpPr>
            <p:nvPr/>
          </p:nvSpPr>
          <p:spPr bwMode="auto">
            <a:xfrm>
              <a:off x="4636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0502" name="Oval 94"/>
            <p:cNvSpPr>
              <a:spLocks noChangeArrowheads="1"/>
            </p:cNvSpPr>
            <p:nvPr/>
          </p:nvSpPr>
          <p:spPr bwMode="auto">
            <a:xfrm>
              <a:off x="5272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0503" name="Oval 95"/>
            <p:cNvSpPr>
              <a:spLocks noChangeArrowheads="1"/>
            </p:cNvSpPr>
            <p:nvPr/>
          </p:nvSpPr>
          <p:spPr bwMode="auto">
            <a:xfrm>
              <a:off x="4414" y="313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0504" name="Oval 96"/>
            <p:cNvSpPr>
              <a:spLocks noChangeArrowheads="1"/>
            </p:cNvSpPr>
            <p:nvPr/>
          </p:nvSpPr>
          <p:spPr bwMode="auto">
            <a:xfrm>
              <a:off x="4888" y="313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0505" name="Rectangle 97"/>
            <p:cNvSpPr>
              <a:spLocks noChangeArrowheads="1"/>
            </p:cNvSpPr>
            <p:nvPr/>
          </p:nvSpPr>
          <p:spPr bwMode="auto">
            <a:xfrm>
              <a:off x="3840" y="265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6" name="Rectangle 98"/>
            <p:cNvSpPr>
              <a:spLocks noChangeArrowheads="1"/>
            </p:cNvSpPr>
            <p:nvPr/>
          </p:nvSpPr>
          <p:spPr bwMode="auto">
            <a:xfrm>
              <a:off x="4032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7" name="Rectangle 99"/>
            <p:cNvSpPr>
              <a:spLocks noChangeArrowheads="1"/>
            </p:cNvSpPr>
            <p:nvPr/>
          </p:nvSpPr>
          <p:spPr bwMode="auto">
            <a:xfrm>
              <a:off x="4224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8" name="Rectangle 100"/>
            <p:cNvSpPr>
              <a:spLocks noChangeArrowheads="1"/>
            </p:cNvSpPr>
            <p:nvPr/>
          </p:nvSpPr>
          <p:spPr bwMode="auto">
            <a:xfrm>
              <a:off x="4416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9" name="Rectangle 101"/>
            <p:cNvSpPr>
              <a:spLocks noChangeArrowheads="1"/>
            </p:cNvSpPr>
            <p:nvPr/>
          </p:nvSpPr>
          <p:spPr bwMode="auto">
            <a:xfrm>
              <a:off x="4608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0" name="Rectangle 102"/>
            <p:cNvSpPr>
              <a:spLocks noChangeArrowheads="1"/>
            </p:cNvSpPr>
            <p:nvPr/>
          </p:nvSpPr>
          <p:spPr bwMode="auto">
            <a:xfrm>
              <a:off x="4896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1" name="Rectangle 103"/>
            <p:cNvSpPr>
              <a:spLocks noChangeArrowheads="1"/>
            </p:cNvSpPr>
            <p:nvPr/>
          </p:nvSpPr>
          <p:spPr bwMode="auto">
            <a:xfrm>
              <a:off x="5088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2" name="Rectangle 104"/>
            <p:cNvSpPr>
              <a:spLocks noChangeArrowheads="1"/>
            </p:cNvSpPr>
            <p:nvPr/>
          </p:nvSpPr>
          <p:spPr bwMode="auto">
            <a:xfrm>
              <a:off x="5280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3" name="Rectangle 105"/>
            <p:cNvSpPr>
              <a:spLocks noChangeArrowheads="1"/>
            </p:cNvSpPr>
            <p:nvPr/>
          </p:nvSpPr>
          <p:spPr bwMode="auto">
            <a:xfrm>
              <a:off x="5472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14" name="AutoShape 106"/>
            <p:cNvCxnSpPr>
              <a:cxnSpLocks noChangeShapeType="1"/>
              <a:stCxn id="20497" idx="4"/>
              <a:endCxn id="20498" idx="0"/>
            </p:cNvCxnSpPr>
            <p:nvPr/>
          </p:nvCxnSpPr>
          <p:spPr bwMode="auto">
            <a:xfrm flipH="1">
              <a:off x="4033" y="2136"/>
              <a:ext cx="504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5" name="AutoShape 107"/>
            <p:cNvCxnSpPr>
              <a:cxnSpLocks noChangeShapeType="1"/>
              <a:stCxn id="20498" idx="4"/>
              <a:endCxn id="20505" idx="0"/>
            </p:cNvCxnSpPr>
            <p:nvPr/>
          </p:nvCxnSpPr>
          <p:spPr bwMode="auto">
            <a:xfrm flipH="1">
              <a:off x="3888" y="2520"/>
              <a:ext cx="14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6" name="AutoShape 108"/>
            <p:cNvCxnSpPr>
              <a:cxnSpLocks noChangeShapeType="1"/>
              <a:stCxn id="20498" idx="4"/>
              <a:endCxn id="20500" idx="0"/>
            </p:cNvCxnSpPr>
            <p:nvPr/>
          </p:nvCxnSpPr>
          <p:spPr bwMode="auto">
            <a:xfrm>
              <a:off x="4033" y="2520"/>
              <a:ext cx="13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7" name="AutoShape 109"/>
            <p:cNvCxnSpPr>
              <a:cxnSpLocks noChangeShapeType="1"/>
              <a:stCxn id="20497" idx="4"/>
              <a:endCxn id="20499" idx="0"/>
            </p:cNvCxnSpPr>
            <p:nvPr/>
          </p:nvCxnSpPr>
          <p:spPr bwMode="auto">
            <a:xfrm>
              <a:off x="4537" y="2136"/>
              <a:ext cx="540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8" name="AutoShape 110"/>
            <p:cNvCxnSpPr>
              <a:cxnSpLocks noChangeShapeType="1"/>
              <a:stCxn id="20499" idx="4"/>
              <a:endCxn id="20501" idx="0"/>
            </p:cNvCxnSpPr>
            <p:nvPr/>
          </p:nvCxnSpPr>
          <p:spPr bwMode="auto">
            <a:xfrm flipH="1">
              <a:off x="4777" y="2520"/>
              <a:ext cx="300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9" name="AutoShape 111"/>
            <p:cNvCxnSpPr>
              <a:cxnSpLocks noChangeShapeType="1"/>
              <a:stCxn id="20499" idx="4"/>
              <a:endCxn id="20502" idx="0"/>
            </p:cNvCxnSpPr>
            <p:nvPr/>
          </p:nvCxnSpPr>
          <p:spPr bwMode="auto">
            <a:xfrm>
              <a:off x="5077" y="2520"/>
              <a:ext cx="336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0" name="AutoShape 112"/>
            <p:cNvCxnSpPr>
              <a:cxnSpLocks noChangeShapeType="1"/>
              <a:stCxn id="20501" idx="4"/>
              <a:endCxn id="20503" idx="0"/>
            </p:cNvCxnSpPr>
            <p:nvPr/>
          </p:nvCxnSpPr>
          <p:spPr bwMode="auto">
            <a:xfrm flipH="1">
              <a:off x="4555" y="2952"/>
              <a:ext cx="22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1" name="AutoShape 113"/>
            <p:cNvCxnSpPr>
              <a:cxnSpLocks noChangeShapeType="1"/>
              <a:stCxn id="20500" idx="4"/>
              <a:endCxn id="20506" idx="0"/>
            </p:cNvCxnSpPr>
            <p:nvPr/>
          </p:nvCxnSpPr>
          <p:spPr bwMode="auto">
            <a:xfrm flipH="1">
              <a:off x="4080" y="2952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2" name="AutoShape 114"/>
            <p:cNvCxnSpPr>
              <a:cxnSpLocks noChangeShapeType="1"/>
              <a:stCxn id="20500" idx="4"/>
              <a:endCxn id="20507" idx="0"/>
            </p:cNvCxnSpPr>
            <p:nvPr/>
          </p:nvCxnSpPr>
          <p:spPr bwMode="auto">
            <a:xfrm>
              <a:off x="4165" y="295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3" name="AutoShape 115"/>
            <p:cNvCxnSpPr>
              <a:cxnSpLocks noChangeShapeType="1"/>
              <a:stCxn id="20503" idx="4"/>
              <a:endCxn id="20508" idx="0"/>
            </p:cNvCxnSpPr>
            <p:nvPr/>
          </p:nvCxnSpPr>
          <p:spPr bwMode="auto">
            <a:xfrm flipH="1">
              <a:off x="4464" y="3384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4" name="AutoShape 116"/>
            <p:cNvCxnSpPr>
              <a:cxnSpLocks noChangeShapeType="1"/>
              <a:stCxn id="20503" idx="4"/>
              <a:endCxn id="20509" idx="0"/>
            </p:cNvCxnSpPr>
            <p:nvPr/>
          </p:nvCxnSpPr>
          <p:spPr bwMode="auto">
            <a:xfrm>
              <a:off x="4555" y="3384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5" name="AutoShape 117"/>
            <p:cNvCxnSpPr>
              <a:cxnSpLocks noChangeShapeType="1"/>
              <a:stCxn id="20504" idx="4"/>
              <a:endCxn id="20510" idx="0"/>
            </p:cNvCxnSpPr>
            <p:nvPr/>
          </p:nvCxnSpPr>
          <p:spPr bwMode="auto">
            <a:xfrm flipH="1">
              <a:off x="4944" y="3384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6" name="AutoShape 118"/>
            <p:cNvCxnSpPr>
              <a:cxnSpLocks noChangeShapeType="1"/>
              <a:stCxn id="20504" idx="4"/>
              <a:endCxn id="20511" idx="0"/>
            </p:cNvCxnSpPr>
            <p:nvPr/>
          </p:nvCxnSpPr>
          <p:spPr bwMode="auto">
            <a:xfrm>
              <a:off x="5029" y="3384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7" name="AutoShape 119"/>
            <p:cNvCxnSpPr>
              <a:cxnSpLocks noChangeShapeType="1"/>
              <a:stCxn id="20501" idx="4"/>
              <a:endCxn id="20504" idx="0"/>
            </p:cNvCxnSpPr>
            <p:nvPr/>
          </p:nvCxnSpPr>
          <p:spPr bwMode="auto">
            <a:xfrm>
              <a:off x="4777" y="2952"/>
              <a:ext cx="25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8" name="AutoShape 120"/>
            <p:cNvCxnSpPr>
              <a:cxnSpLocks noChangeShapeType="1"/>
              <a:stCxn id="20502" idx="4"/>
              <a:endCxn id="20512" idx="0"/>
            </p:cNvCxnSpPr>
            <p:nvPr/>
          </p:nvCxnSpPr>
          <p:spPr bwMode="auto">
            <a:xfrm flipH="1">
              <a:off x="5328" y="2952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9" name="AutoShape 121"/>
            <p:cNvCxnSpPr>
              <a:cxnSpLocks noChangeShapeType="1"/>
              <a:stCxn id="20502" idx="4"/>
              <a:endCxn id="20513" idx="0"/>
            </p:cNvCxnSpPr>
            <p:nvPr/>
          </p:nvCxnSpPr>
          <p:spPr bwMode="auto">
            <a:xfrm>
              <a:off x="5413" y="295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495" name="Text Box 122"/>
          <p:cNvSpPr txBox="1">
            <a:spLocks noChangeArrowheads="1"/>
          </p:cNvSpPr>
          <p:nvPr/>
        </p:nvSpPr>
        <p:spPr bwMode="auto">
          <a:xfrm>
            <a:off x="2514600" y="5638800"/>
            <a:ext cx="1470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</a:rPr>
              <a:t>before insertion</a:t>
            </a:r>
          </a:p>
        </p:txBody>
      </p:sp>
      <p:sp>
        <p:nvSpPr>
          <p:cNvPr id="20496" name="Text Box 123"/>
          <p:cNvSpPr txBox="1">
            <a:spLocks noChangeArrowheads="1"/>
          </p:cNvSpPr>
          <p:nvPr/>
        </p:nvSpPr>
        <p:spPr bwMode="auto">
          <a:xfrm>
            <a:off x="5730875" y="614045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>
                <a:latin typeface="Times New Roman" charset="0"/>
              </a:rPr>
              <a:t>after insertion</a:t>
            </a:r>
          </a:p>
        </p:txBody>
      </p:sp>
    </p:spTree>
    <p:extLst>
      <p:ext uri="{BB962C8B-B14F-4D97-AF65-F5344CB8AC3E}">
        <p14:creationId xmlns:p14="http://schemas.microsoft.com/office/powerpoint/2010/main" val="404100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AVL Trees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86F62C-E3AF-6B4C-AE00-6FAA8E2EA71C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Insertion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Insertion is as in a binary search tree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ahoma" charset="0"/>
              </a:rPr>
              <a:t>Always done by expanding an external node.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Tahoma" charset="0"/>
              </a:rPr>
              <a:t>Insert 54:</a:t>
            </a:r>
            <a:endParaRPr lang="en-US" sz="2400" dirty="0">
              <a:latin typeface="Tahoma" charset="0"/>
            </a:endParaRP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5334000" y="2635250"/>
            <a:ext cx="2590822" cy="3429000"/>
            <a:chOff x="3696" y="1200"/>
            <a:chExt cx="1728" cy="2160"/>
          </a:xfrm>
        </p:grpSpPr>
        <p:sp>
          <p:nvSpPr>
            <p:cNvPr id="20530" name="Oval 5"/>
            <p:cNvSpPr>
              <a:spLocks noChangeArrowheads="1"/>
            </p:cNvSpPr>
            <p:nvPr/>
          </p:nvSpPr>
          <p:spPr bwMode="auto">
            <a:xfrm>
              <a:off x="4252" y="120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0531" name="Oval 6"/>
            <p:cNvSpPr>
              <a:spLocks noChangeArrowheads="1"/>
            </p:cNvSpPr>
            <p:nvPr/>
          </p:nvSpPr>
          <p:spPr bwMode="auto">
            <a:xfrm>
              <a:off x="3748" y="158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0532" name="Oval 7"/>
            <p:cNvSpPr>
              <a:spLocks noChangeArrowheads="1"/>
            </p:cNvSpPr>
            <p:nvPr/>
          </p:nvSpPr>
          <p:spPr bwMode="auto">
            <a:xfrm>
              <a:off x="4792" y="1584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0533" name="Oval 8"/>
            <p:cNvSpPr>
              <a:spLocks noChangeArrowheads="1"/>
            </p:cNvSpPr>
            <p:nvPr/>
          </p:nvSpPr>
          <p:spPr bwMode="auto">
            <a:xfrm>
              <a:off x="3880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32</a:t>
              </a:r>
            </a:p>
          </p:txBody>
        </p:sp>
        <p:sp>
          <p:nvSpPr>
            <p:cNvPr id="20534" name="Oval 9"/>
            <p:cNvSpPr>
              <a:spLocks noChangeArrowheads="1"/>
            </p:cNvSpPr>
            <p:nvPr/>
          </p:nvSpPr>
          <p:spPr bwMode="auto">
            <a:xfrm>
              <a:off x="4492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0535" name="Oval 10"/>
            <p:cNvSpPr>
              <a:spLocks noChangeArrowheads="1"/>
            </p:cNvSpPr>
            <p:nvPr/>
          </p:nvSpPr>
          <p:spPr bwMode="auto">
            <a:xfrm>
              <a:off x="5128" y="201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0536" name="Oval 11"/>
            <p:cNvSpPr>
              <a:spLocks noChangeArrowheads="1"/>
            </p:cNvSpPr>
            <p:nvPr/>
          </p:nvSpPr>
          <p:spPr bwMode="auto">
            <a:xfrm>
              <a:off x="4270" y="244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0537" name="Oval 12"/>
            <p:cNvSpPr>
              <a:spLocks noChangeArrowheads="1"/>
            </p:cNvSpPr>
            <p:nvPr/>
          </p:nvSpPr>
          <p:spPr bwMode="auto">
            <a:xfrm>
              <a:off x="4744" y="244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0538" name="Rectangle 13"/>
            <p:cNvSpPr>
              <a:spLocks noChangeArrowheads="1"/>
            </p:cNvSpPr>
            <p:nvPr/>
          </p:nvSpPr>
          <p:spPr bwMode="auto">
            <a:xfrm>
              <a:off x="3696" y="1976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39" name="Rectangle 14"/>
            <p:cNvSpPr>
              <a:spLocks noChangeArrowheads="1"/>
            </p:cNvSpPr>
            <p:nvPr/>
          </p:nvSpPr>
          <p:spPr bwMode="auto">
            <a:xfrm>
              <a:off x="3888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0" name="Rectangle 15"/>
            <p:cNvSpPr>
              <a:spLocks noChangeArrowheads="1"/>
            </p:cNvSpPr>
            <p:nvPr/>
          </p:nvSpPr>
          <p:spPr bwMode="auto">
            <a:xfrm>
              <a:off x="4080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1" name="Rectangle 16"/>
            <p:cNvSpPr>
              <a:spLocks noChangeArrowheads="1"/>
            </p:cNvSpPr>
            <p:nvPr/>
          </p:nvSpPr>
          <p:spPr bwMode="auto">
            <a:xfrm>
              <a:off x="4272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2" name="Rectangle 17"/>
            <p:cNvSpPr>
              <a:spLocks noChangeArrowheads="1"/>
            </p:cNvSpPr>
            <p:nvPr/>
          </p:nvSpPr>
          <p:spPr bwMode="auto">
            <a:xfrm>
              <a:off x="4464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3" name="Rectangle 18"/>
            <p:cNvSpPr>
              <a:spLocks noChangeArrowheads="1"/>
            </p:cNvSpPr>
            <p:nvPr/>
          </p:nvSpPr>
          <p:spPr bwMode="auto">
            <a:xfrm>
              <a:off x="4944" y="284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4" name="Rectangle 19"/>
            <p:cNvSpPr>
              <a:spLocks noChangeArrowheads="1"/>
            </p:cNvSpPr>
            <p:nvPr/>
          </p:nvSpPr>
          <p:spPr bwMode="auto">
            <a:xfrm>
              <a:off x="5136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45" name="Rectangle 20"/>
            <p:cNvSpPr>
              <a:spLocks noChangeArrowheads="1"/>
            </p:cNvSpPr>
            <p:nvPr/>
          </p:nvSpPr>
          <p:spPr bwMode="auto">
            <a:xfrm>
              <a:off x="5328" y="240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46" name="AutoShape 21"/>
            <p:cNvCxnSpPr>
              <a:cxnSpLocks noChangeShapeType="1"/>
              <a:stCxn id="20530" idx="4"/>
              <a:endCxn id="20531" idx="0"/>
            </p:cNvCxnSpPr>
            <p:nvPr/>
          </p:nvCxnSpPr>
          <p:spPr bwMode="auto">
            <a:xfrm flipH="1">
              <a:off x="3889" y="1454"/>
              <a:ext cx="504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7" name="AutoShape 22"/>
            <p:cNvCxnSpPr>
              <a:cxnSpLocks noChangeShapeType="1"/>
              <a:stCxn id="20531" idx="4"/>
              <a:endCxn id="20538" idx="0"/>
            </p:cNvCxnSpPr>
            <p:nvPr/>
          </p:nvCxnSpPr>
          <p:spPr bwMode="auto">
            <a:xfrm flipH="1">
              <a:off x="3744" y="1838"/>
              <a:ext cx="14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8" name="AutoShape 23"/>
            <p:cNvCxnSpPr>
              <a:cxnSpLocks noChangeShapeType="1"/>
              <a:stCxn id="20531" idx="4"/>
              <a:endCxn id="20533" idx="0"/>
            </p:cNvCxnSpPr>
            <p:nvPr/>
          </p:nvCxnSpPr>
          <p:spPr bwMode="auto">
            <a:xfrm>
              <a:off x="3889" y="1838"/>
              <a:ext cx="13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49" name="AutoShape 24"/>
            <p:cNvCxnSpPr>
              <a:cxnSpLocks noChangeShapeType="1"/>
              <a:stCxn id="20530" idx="4"/>
              <a:endCxn id="20532" idx="0"/>
            </p:cNvCxnSpPr>
            <p:nvPr/>
          </p:nvCxnSpPr>
          <p:spPr bwMode="auto">
            <a:xfrm>
              <a:off x="4393" y="1454"/>
              <a:ext cx="540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0" name="AutoShape 25"/>
            <p:cNvCxnSpPr>
              <a:cxnSpLocks noChangeShapeType="1"/>
              <a:stCxn id="20532" idx="4"/>
              <a:endCxn id="20534" idx="0"/>
            </p:cNvCxnSpPr>
            <p:nvPr/>
          </p:nvCxnSpPr>
          <p:spPr bwMode="auto">
            <a:xfrm flipH="1">
              <a:off x="4633" y="1838"/>
              <a:ext cx="300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1" name="AutoShape 26"/>
            <p:cNvCxnSpPr>
              <a:cxnSpLocks noChangeShapeType="1"/>
              <a:stCxn id="20532" idx="4"/>
              <a:endCxn id="20535" idx="0"/>
            </p:cNvCxnSpPr>
            <p:nvPr/>
          </p:nvCxnSpPr>
          <p:spPr bwMode="auto">
            <a:xfrm>
              <a:off x="4933" y="1838"/>
              <a:ext cx="336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2" name="AutoShape 27"/>
            <p:cNvCxnSpPr>
              <a:cxnSpLocks noChangeShapeType="1"/>
              <a:stCxn id="20534" idx="4"/>
              <a:endCxn id="20536" idx="0"/>
            </p:cNvCxnSpPr>
            <p:nvPr/>
          </p:nvCxnSpPr>
          <p:spPr bwMode="auto">
            <a:xfrm flipH="1">
              <a:off x="4411" y="2270"/>
              <a:ext cx="22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3" name="AutoShape 28"/>
            <p:cNvCxnSpPr>
              <a:cxnSpLocks noChangeShapeType="1"/>
              <a:stCxn id="20533" idx="4"/>
              <a:endCxn id="20539" idx="0"/>
            </p:cNvCxnSpPr>
            <p:nvPr/>
          </p:nvCxnSpPr>
          <p:spPr bwMode="auto">
            <a:xfrm flipH="1">
              <a:off x="3936" y="2270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4" name="AutoShape 29"/>
            <p:cNvCxnSpPr>
              <a:cxnSpLocks noChangeShapeType="1"/>
              <a:stCxn id="20533" idx="4"/>
              <a:endCxn id="20540" idx="0"/>
            </p:cNvCxnSpPr>
            <p:nvPr/>
          </p:nvCxnSpPr>
          <p:spPr bwMode="auto">
            <a:xfrm>
              <a:off x="4021" y="2270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5" name="AutoShape 30"/>
            <p:cNvCxnSpPr>
              <a:cxnSpLocks noChangeShapeType="1"/>
              <a:stCxn id="20536" idx="4"/>
              <a:endCxn id="20541" idx="0"/>
            </p:cNvCxnSpPr>
            <p:nvPr/>
          </p:nvCxnSpPr>
          <p:spPr bwMode="auto">
            <a:xfrm flipH="1">
              <a:off x="4320" y="2702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6" name="AutoShape 31"/>
            <p:cNvCxnSpPr>
              <a:cxnSpLocks noChangeShapeType="1"/>
              <a:stCxn id="20536" idx="4"/>
              <a:endCxn id="20542" idx="0"/>
            </p:cNvCxnSpPr>
            <p:nvPr/>
          </p:nvCxnSpPr>
          <p:spPr bwMode="auto">
            <a:xfrm>
              <a:off x="4411" y="2702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7" name="AutoShape 32"/>
            <p:cNvCxnSpPr>
              <a:cxnSpLocks noChangeShapeType="1"/>
              <a:stCxn id="20537" idx="4"/>
              <a:endCxn id="20562" idx="0"/>
            </p:cNvCxnSpPr>
            <p:nvPr/>
          </p:nvCxnSpPr>
          <p:spPr bwMode="auto">
            <a:xfrm flipH="1">
              <a:off x="4757" y="2702"/>
              <a:ext cx="128" cy="17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8" name="AutoShape 33"/>
            <p:cNvCxnSpPr>
              <a:cxnSpLocks noChangeShapeType="1"/>
              <a:stCxn id="20537" idx="4"/>
              <a:endCxn id="20543" idx="0"/>
            </p:cNvCxnSpPr>
            <p:nvPr/>
          </p:nvCxnSpPr>
          <p:spPr bwMode="auto">
            <a:xfrm>
              <a:off x="4885" y="270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59" name="AutoShape 34"/>
            <p:cNvCxnSpPr>
              <a:cxnSpLocks noChangeShapeType="1"/>
              <a:stCxn id="20534" idx="4"/>
              <a:endCxn id="20537" idx="0"/>
            </p:cNvCxnSpPr>
            <p:nvPr/>
          </p:nvCxnSpPr>
          <p:spPr bwMode="auto">
            <a:xfrm>
              <a:off x="4633" y="2270"/>
              <a:ext cx="25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0" name="AutoShape 35"/>
            <p:cNvCxnSpPr>
              <a:cxnSpLocks noChangeShapeType="1"/>
              <a:stCxn id="20535" idx="4"/>
              <a:endCxn id="20544" idx="0"/>
            </p:cNvCxnSpPr>
            <p:nvPr/>
          </p:nvCxnSpPr>
          <p:spPr bwMode="auto">
            <a:xfrm flipH="1">
              <a:off x="5184" y="2270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1" name="AutoShape 36"/>
            <p:cNvCxnSpPr>
              <a:cxnSpLocks noChangeShapeType="1"/>
              <a:stCxn id="20535" idx="4"/>
              <a:endCxn id="20545" idx="0"/>
            </p:cNvCxnSpPr>
            <p:nvPr/>
          </p:nvCxnSpPr>
          <p:spPr bwMode="auto">
            <a:xfrm>
              <a:off x="5269" y="2270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62" name="Oval 37"/>
            <p:cNvSpPr>
              <a:spLocks noChangeArrowheads="1"/>
            </p:cNvSpPr>
            <p:nvPr/>
          </p:nvSpPr>
          <p:spPr bwMode="auto">
            <a:xfrm>
              <a:off x="4616" y="2872"/>
              <a:ext cx="282" cy="254"/>
            </a:xfrm>
            <a:prstGeom prst="ellipse">
              <a:avLst/>
            </a:prstGeom>
            <a:solidFill>
              <a:schemeClr val="accent1"/>
            </a:solidFill>
            <a:ln w="38100" cmpd="sng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54</a:t>
              </a:r>
            </a:p>
          </p:txBody>
        </p:sp>
        <p:sp>
          <p:nvSpPr>
            <p:cNvPr id="20563" name="Rectangle 38"/>
            <p:cNvSpPr>
              <a:spLocks noChangeArrowheads="1"/>
            </p:cNvSpPr>
            <p:nvPr/>
          </p:nvSpPr>
          <p:spPr bwMode="auto">
            <a:xfrm>
              <a:off x="4618" y="32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64" name="Rectangle 39"/>
            <p:cNvSpPr>
              <a:spLocks noChangeArrowheads="1"/>
            </p:cNvSpPr>
            <p:nvPr/>
          </p:nvSpPr>
          <p:spPr bwMode="auto">
            <a:xfrm>
              <a:off x="4810" y="326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65" name="AutoShape 40"/>
            <p:cNvCxnSpPr>
              <a:cxnSpLocks noChangeShapeType="1"/>
              <a:stCxn id="20562" idx="4"/>
              <a:endCxn id="20563" idx="0"/>
            </p:cNvCxnSpPr>
            <p:nvPr/>
          </p:nvCxnSpPr>
          <p:spPr bwMode="auto">
            <a:xfrm flipH="1">
              <a:off x="4666" y="3126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66" name="AutoShape 41"/>
            <p:cNvCxnSpPr>
              <a:cxnSpLocks noChangeShapeType="1"/>
              <a:stCxn id="20562" idx="4"/>
              <a:endCxn id="20564" idx="0"/>
            </p:cNvCxnSpPr>
            <p:nvPr/>
          </p:nvCxnSpPr>
          <p:spPr bwMode="auto">
            <a:xfrm>
              <a:off x="4757" y="3126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486" name="Text Box 42"/>
          <p:cNvSpPr txBox="1">
            <a:spLocks noChangeArrowheads="1"/>
          </p:cNvSpPr>
          <p:nvPr/>
        </p:nvSpPr>
        <p:spPr bwMode="auto">
          <a:xfrm>
            <a:off x="6172200" y="5530850"/>
            <a:ext cx="312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w</a:t>
            </a:r>
          </a:p>
        </p:txBody>
      </p:sp>
      <p:sp>
        <p:nvSpPr>
          <p:cNvPr id="20487" name="Text Box 43"/>
          <p:cNvSpPr txBox="1">
            <a:spLocks noChangeArrowheads="1"/>
          </p:cNvSpPr>
          <p:nvPr/>
        </p:nvSpPr>
        <p:spPr bwMode="auto">
          <a:xfrm>
            <a:off x="7470775" y="4797425"/>
            <a:ext cx="461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b=x</a:t>
            </a:r>
          </a:p>
        </p:txBody>
      </p:sp>
      <p:sp>
        <p:nvSpPr>
          <p:cNvPr id="20488" name="Text Box 44"/>
          <p:cNvSpPr txBox="1">
            <a:spLocks noChangeArrowheads="1"/>
          </p:cNvSpPr>
          <p:nvPr/>
        </p:nvSpPr>
        <p:spPr bwMode="auto">
          <a:xfrm>
            <a:off x="6078538" y="3511550"/>
            <a:ext cx="452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a=y</a:t>
            </a:r>
          </a:p>
        </p:txBody>
      </p:sp>
      <p:sp>
        <p:nvSpPr>
          <p:cNvPr id="20489" name="Text Box 45"/>
          <p:cNvSpPr txBox="1">
            <a:spLocks noChangeArrowheads="1"/>
          </p:cNvSpPr>
          <p:nvPr/>
        </p:nvSpPr>
        <p:spPr bwMode="auto">
          <a:xfrm>
            <a:off x="7640638" y="3187700"/>
            <a:ext cx="4429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>
                <a:solidFill>
                  <a:schemeClr val="accent2"/>
                </a:solidFill>
                <a:latin typeface="Times New Roman" charset="0"/>
              </a:rPr>
              <a:t>c=z</a:t>
            </a:r>
          </a:p>
        </p:txBody>
      </p:sp>
      <p:sp>
        <p:nvSpPr>
          <p:cNvPr id="20490" name="Line 46"/>
          <p:cNvSpPr>
            <a:spLocks noChangeShapeType="1"/>
          </p:cNvSpPr>
          <p:nvPr/>
        </p:nvSpPr>
        <p:spPr bwMode="auto">
          <a:xfrm flipV="1">
            <a:off x="6429375" y="5502275"/>
            <a:ext cx="2286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1" name="Line 47"/>
          <p:cNvSpPr>
            <a:spLocks noChangeShapeType="1"/>
          </p:cNvSpPr>
          <p:nvPr/>
        </p:nvSpPr>
        <p:spPr bwMode="auto">
          <a:xfrm>
            <a:off x="6324600" y="3778250"/>
            <a:ext cx="1524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2" name="Line 48"/>
          <p:cNvSpPr>
            <a:spLocks noChangeShapeType="1"/>
          </p:cNvSpPr>
          <p:nvPr/>
        </p:nvSpPr>
        <p:spPr bwMode="auto">
          <a:xfrm flipH="1">
            <a:off x="7391400" y="3340100"/>
            <a:ext cx="304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3" name="Line 49"/>
          <p:cNvSpPr>
            <a:spLocks noChangeShapeType="1"/>
          </p:cNvSpPr>
          <p:nvPr/>
        </p:nvSpPr>
        <p:spPr bwMode="auto">
          <a:xfrm flipH="1" flipV="1">
            <a:off x="7277100" y="4778375"/>
            <a:ext cx="228600" cy="152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0494" name="Group 88"/>
          <p:cNvGrpSpPr>
            <a:grpSpLocks/>
          </p:cNvGrpSpPr>
          <p:nvPr/>
        </p:nvGrpSpPr>
        <p:grpSpPr bwMode="auto">
          <a:xfrm>
            <a:off x="1981200" y="2635250"/>
            <a:ext cx="2667000" cy="2755900"/>
            <a:chOff x="3840" y="1882"/>
            <a:chExt cx="1728" cy="1736"/>
          </a:xfrm>
        </p:grpSpPr>
        <p:sp>
          <p:nvSpPr>
            <p:cNvPr id="20497" name="Oval 89"/>
            <p:cNvSpPr>
              <a:spLocks noChangeArrowheads="1"/>
            </p:cNvSpPr>
            <p:nvPr/>
          </p:nvSpPr>
          <p:spPr bwMode="auto">
            <a:xfrm>
              <a:off x="4396" y="1882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44</a:t>
              </a:r>
            </a:p>
          </p:txBody>
        </p:sp>
        <p:sp>
          <p:nvSpPr>
            <p:cNvPr id="20498" name="Oval 90"/>
            <p:cNvSpPr>
              <a:spLocks noChangeArrowheads="1"/>
            </p:cNvSpPr>
            <p:nvPr/>
          </p:nvSpPr>
          <p:spPr bwMode="auto">
            <a:xfrm>
              <a:off x="3892" y="226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17</a:t>
              </a:r>
            </a:p>
          </p:txBody>
        </p:sp>
        <p:sp>
          <p:nvSpPr>
            <p:cNvPr id="20499" name="Oval 91"/>
            <p:cNvSpPr>
              <a:spLocks noChangeArrowheads="1"/>
            </p:cNvSpPr>
            <p:nvPr/>
          </p:nvSpPr>
          <p:spPr bwMode="auto">
            <a:xfrm>
              <a:off x="4936" y="2266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78</a:t>
              </a:r>
            </a:p>
          </p:txBody>
        </p:sp>
        <p:sp>
          <p:nvSpPr>
            <p:cNvPr id="20500" name="Oval 92"/>
            <p:cNvSpPr>
              <a:spLocks noChangeArrowheads="1"/>
            </p:cNvSpPr>
            <p:nvPr/>
          </p:nvSpPr>
          <p:spPr bwMode="auto">
            <a:xfrm>
              <a:off x="4024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32</a:t>
              </a:r>
            </a:p>
          </p:txBody>
        </p:sp>
        <p:sp>
          <p:nvSpPr>
            <p:cNvPr id="20501" name="Oval 93"/>
            <p:cNvSpPr>
              <a:spLocks noChangeArrowheads="1"/>
            </p:cNvSpPr>
            <p:nvPr/>
          </p:nvSpPr>
          <p:spPr bwMode="auto">
            <a:xfrm>
              <a:off x="4636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50</a:t>
              </a:r>
            </a:p>
          </p:txBody>
        </p:sp>
        <p:sp>
          <p:nvSpPr>
            <p:cNvPr id="20502" name="Oval 94"/>
            <p:cNvSpPr>
              <a:spLocks noChangeArrowheads="1"/>
            </p:cNvSpPr>
            <p:nvPr/>
          </p:nvSpPr>
          <p:spPr bwMode="auto">
            <a:xfrm>
              <a:off x="5272" y="2698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88</a:t>
              </a:r>
            </a:p>
          </p:txBody>
        </p:sp>
        <p:sp>
          <p:nvSpPr>
            <p:cNvPr id="20503" name="Oval 95"/>
            <p:cNvSpPr>
              <a:spLocks noChangeArrowheads="1"/>
            </p:cNvSpPr>
            <p:nvPr/>
          </p:nvSpPr>
          <p:spPr bwMode="auto">
            <a:xfrm>
              <a:off x="4414" y="313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48</a:t>
              </a:r>
            </a:p>
          </p:txBody>
        </p:sp>
        <p:sp>
          <p:nvSpPr>
            <p:cNvPr id="20504" name="Oval 96"/>
            <p:cNvSpPr>
              <a:spLocks noChangeArrowheads="1"/>
            </p:cNvSpPr>
            <p:nvPr/>
          </p:nvSpPr>
          <p:spPr bwMode="auto">
            <a:xfrm>
              <a:off x="4888" y="3130"/>
              <a:ext cx="282" cy="2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>
                  <a:latin typeface="Times New Roman" charset="0"/>
                </a:rPr>
                <a:t>62</a:t>
              </a:r>
            </a:p>
          </p:txBody>
        </p:sp>
        <p:sp>
          <p:nvSpPr>
            <p:cNvPr id="20505" name="Rectangle 97"/>
            <p:cNvSpPr>
              <a:spLocks noChangeArrowheads="1"/>
            </p:cNvSpPr>
            <p:nvPr/>
          </p:nvSpPr>
          <p:spPr bwMode="auto">
            <a:xfrm>
              <a:off x="3840" y="2658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6" name="Rectangle 98"/>
            <p:cNvSpPr>
              <a:spLocks noChangeArrowheads="1"/>
            </p:cNvSpPr>
            <p:nvPr/>
          </p:nvSpPr>
          <p:spPr bwMode="auto">
            <a:xfrm>
              <a:off x="4032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7" name="Rectangle 99"/>
            <p:cNvSpPr>
              <a:spLocks noChangeArrowheads="1"/>
            </p:cNvSpPr>
            <p:nvPr/>
          </p:nvSpPr>
          <p:spPr bwMode="auto">
            <a:xfrm>
              <a:off x="4224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8" name="Rectangle 100"/>
            <p:cNvSpPr>
              <a:spLocks noChangeArrowheads="1"/>
            </p:cNvSpPr>
            <p:nvPr/>
          </p:nvSpPr>
          <p:spPr bwMode="auto">
            <a:xfrm>
              <a:off x="4416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09" name="Rectangle 101"/>
            <p:cNvSpPr>
              <a:spLocks noChangeArrowheads="1"/>
            </p:cNvSpPr>
            <p:nvPr/>
          </p:nvSpPr>
          <p:spPr bwMode="auto">
            <a:xfrm>
              <a:off x="4608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0" name="Rectangle 102"/>
            <p:cNvSpPr>
              <a:spLocks noChangeArrowheads="1"/>
            </p:cNvSpPr>
            <p:nvPr/>
          </p:nvSpPr>
          <p:spPr bwMode="auto">
            <a:xfrm>
              <a:off x="4896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1" name="Rectangle 103"/>
            <p:cNvSpPr>
              <a:spLocks noChangeArrowheads="1"/>
            </p:cNvSpPr>
            <p:nvPr/>
          </p:nvSpPr>
          <p:spPr bwMode="auto">
            <a:xfrm>
              <a:off x="5088" y="3522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2" name="Rectangle 104"/>
            <p:cNvSpPr>
              <a:spLocks noChangeArrowheads="1"/>
            </p:cNvSpPr>
            <p:nvPr/>
          </p:nvSpPr>
          <p:spPr bwMode="auto">
            <a:xfrm>
              <a:off x="5280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513" name="Rectangle 105"/>
            <p:cNvSpPr>
              <a:spLocks noChangeArrowheads="1"/>
            </p:cNvSpPr>
            <p:nvPr/>
          </p:nvSpPr>
          <p:spPr bwMode="auto">
            <a:xfrm>
              <a:off x="5472" y="3090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0514" name="AutoShape 106"/>
            <p:cNvCxnSpPr>
              <a:cxnSpLocks noChangeShapeType="1"/>
              <a:stCxn id="20497" idx="4"/>
              <a:endCxn id="20498" idx="0"/>
            </p:cNvCxnSpPr>
            <p:nvPr/>
          </p:nvCxnSpPr>
          <p:spPr bwMode="auto">
            <a:xfrm flipH="1">
              <a:off x="4033" y="2136"/>
              <a:ext cx="504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5" name="AutoShape 107"/>
            <p:cNvCxnSpPr>
              <a:cxnSpLocks noChangeShapeType="1"/>
              <a:stCxn id="20498" idx="4"/>
              <a:endCxn id="20505" idx="0"/>
            </p:cNvCxnSpPr>
            <p:nvPr/>
          </p:nvCxnSpPr>
          <p:spPr bwMode="auto">
            <a:xfrm flipH="1">
              <a:off x="3888" y="2520"/>
              <a:ext cx="14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6" name="AutoShape 108"/>
            <p:cNvCxnSpPr>
              <a:cxnSpLocks noChangeShapeType="1"/>
              <a:stCxn id="20498" idx="4"/>
              <a:endCxn id="20500" idx="0"/>
            </p:cNvCxnSpPr>
            <p:nvPr/>
          </p:nvCxnSpPr>
          <p:spPr bwMode="auto">
            <a:xfrm>
              <a:off x="4033" y="2520"/>
              <a:ext cx="13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7" name="AutoShape 109"/>
            <p:cNvCxnSpPr>
              <a:cxnSpLocks noChangeShapeType="1"/>
              <a:stCxn id="20497" idx="4"/>
              <a:endCxn id="20499" idx="0"/>
            </p:cNvCxnSpPr>
            <p:nvPr/>
          </p:nvCxnSpPr>
          <p:spPr bwMode="auto">
            <a:xfrm>
              <a:off x="4537" y="2136"/>
              <a:ext cx="540" cy="13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8" name="AutoShape 110"/>
            <p:cNvCxnSpPr>
              <a:cxnSpLocks noChangeShapeType="1"/>
              <a:stCxn id="20499" idx="4"/>
              <a:endCxn id="20501" idx="0"/>
            </p:cNvCxnSpPr>
            <p:nvPr/>
          </p:nvCxnSpPr>
          <p:spPr bwMode="auto">
            <a:xfrm flipH="1">
              <a:off x="4777" y="2520"/>
              <a:ext cx="300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9" name="AutoShape 111"/>
            <p:cNvCxnSpPr>
              <a:cxnSpLocks noChangeShapeType="1"/>
              <a:stCxn id="20499" idx="4"/>
              <a:endCxn id="20502" idx="0"/>
            </p:cNvCxnSpPr>
            <p:nvPr/>
          </p:nvCxnSpPr>
          <p:spPr bwMode="auto">
            <a:xfrm>
              <a:off x="5077" y="2520"/>
              <a:ext cx="336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0" name="AutoShape 112"/>
            <p:cNvCxnSpPr>
              <a:cxnSpLocks noChangeShapeType="1"/>
              <a:stCxn id="20501" idx="4"/>
              <a:endCxn id="20503" idx="0"/>
            </p:cNvCxnSpPr>
            <p:nvPr/>
          </p:nvCxnSpPr>
          <p:spPr bwMode="auto">
            <a:xfrm flipH="1">
              <a:off x="4555" y="2952"/>
              <a:ext cx="22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1" name="AutoShape 113"/>
            <p:cNvCxnSpPr>
              <a:cxnSpLocks noChangeShapeType="1"/>
              <a:stCxn id="20500" idx="4"/>
              <a:endCxn id="20506" idx="0"/>
            </p:cNvCxnSpPr>
            <p:nvPr/>
          </p:nvCxnSpPr>
          <p:spPr bwMode="auto">
            <a:xfrm flipH="1">
              <a:off x="4080" y="2952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2" name="AutoShape 114"/>
            <p:cNvCxnSpPr>
              <a:cxnSpLocks noChangeShapeType="1"/>
              <a:stCxn id="20500" idx="4"/>
              <a:endCxn id="20507" idx="0"/>
            </p:cNvCxnSpPr>
            <p:nvPr/>
          </p:nvCxnSpPr>
          <p:spPr bwMode="auto">
            <a:xfrm>
              <a:off x="4165" y="295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3" name="AutoShape 115"/>
            <p:cNvCxnSpPr>
              <a:cxnSpLocks noChangeShapeType="1"/>
              <a:stCxn id="20503" idx="4"/>
              <a:endCxn id="20508" idx="0"/>
            </p:cNvCxnSpPr>
            <p:nvPr/>
          </p:nvCxnSpPr>
          <p:spPr bwMode="auto">
            <a:xfrm flipH="1">
              <a:off x="4464" y="3384"/>
              <a:ext cx="9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4" name="AutoShape 116"/>
            <p:cNvCxnSpPr>
              <a:cxnSpLocks noChangeShapeType="1"/>
              <a:stCxn id="20503" idx="4"/>
              <a:endCxn id="20509" idx="0"/>
            </p:cNvCxnSpPr>
            <p:nvPr/>
          </p:nvCxnSpPr>
          <p:spPr bwMode="auto">
            <a:xfrm>
              <a:off x="4555" y="3384"/>
              <a:ext cx="101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5" name="AutoShape 117"/>
            <p:cNvCxnSpPr>
              <a:cxnSpLocks noChangeShapeType="1"/>
              <a:stCxn id="20504" idx="4"/>
              <a:endCxn id="20510" idx="0"/>
            </p:cNvCxnSpPr>
            <p:nvPr/>
          </p:nvCxnSpPr>
          <p:spPr bwMode="auto">
            <a:xfrm flipH="1">
              <a:off x="4944" y="3384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6" name="AutoShape 118"/>
            <p:cNvCxnSpPr>
              <a:cxnSpLocks noChangeShapeType="1"/>
              <a:stCxn id="20504" idx="4"/>
              <a:endCxn id="20511" idx="0"/>
            </p:cNvCxnSpPr>
            <p:nvPr/>
          </p:nvCxnSpPr>
          <p:spPr bwMode="auto">
            <a:xfrm>
              <a:off x="5029" y="3384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7" name="AutoShape 119"/>
            <p:cNvCxnSpPr>
              <a:cxnSpLocks noChangeShapeType="1"/>
              <a:stCxn id="20501" idx="4"/>
              <a:endCxn id="20504" idx="0"/>
            </p:cNvCxnSpPr>
            <p:nvPr/>
          </p:nvCxnSpPr>
          <p:spPr bwMode="auto">
            <a:xfrm>
              <a:off x="4777" y="2952"/>
              <a:ext cx="252" cy="17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8" name="AutoShape 120"/>
            <p:cNvCxnSpPr>
              <a:cxnSpLocks noChangeShapeType="1"/>
              <a:stCxn id="20502" idx="4"/>
              <a:endCxn id="20512" idx="0"/>
            </p:cNvCxnSpPr>
            <p:nvPr/>
          </p:nvCxnSpPr>
          <p:spPr bwMode="auto">
            <a:xfrm flipH="1">
              <a:off x="5328" y="2952"/>
              <a:ext cx="85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29" name="AutoShape 121"/>
            <p:cNvCxnSpPr>
              <a:cxnSpLocks noChangeShapeType="1"/>
              <a:stCxn id="20502" idx="4"/>
              <a:endCxn id="20513" idx="0"/>
            </p:cNvCxnSpPr>
            <p:nvPr/>
          </p:nvCxnSpPr>
          <p:spPr bwMode="auto">
            <a:xfrm>
              <a:off x="5413" y="2952"/>
              <a:ext cx="107" cy="138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495" name="Text Box 122"/>
          <p:cNvSpPr txBox="1">
            <a:spLocks noChangeArrowheads="1"/>
          </p:cNvSpPr>
          <p:nvPr/>
        </p:nvSpPr>
        <p:spPr bwMode="auto">
          <a:xfrm>
            <a:off x="2514600" y="5638800"/>
            <a:ext cx="1470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 dirty="0">
                <a:latin typeface="Times New Roman" charset="0"/>
              </a:rPr>
              <a:t>before insertion</a:t>
            </a:r>
          </a:p>
        </p:txBody>
      </p:sp>
      <p:sp>
        <p:nvSpPr>
          <p:cNvPr id="20496" name="Text Box 123"/>
          <p:cNvSpPr txBox="1">
            <a:spLocks noChangeArrowheads="1"/>
          </p:cNvSpPr>
          <p:nvPr/>
        </p:nvSpPr>
        <p:spPr bwMode="auto">
          <a:xfrm>
            <a:off x="5730875" y="6140450"/>
            <a:ext cx="1323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600">
                <a:latin typeface="Times New Roman" charset="0"/>
              </a:rPr>
              <a:t>after insertion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69514" y="2356703"/>
            <a:ext cx="1766959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Imbalanced</a:t>
            </a:r>
            <a:endParaRPr lang="en-US" dirty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rgbClr val="FF0000"/>
                </a:solidFill>
              </a:rPr>
              <a:t>Node z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07770" y="5386813"/>
            <a:ext cx="121379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Insert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Node 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Overview of 4 Cases of </a:t>
            </a:r>
            <a:r>
              <a:rPr lang="en-US" dirty="0" err="1">
                <a:latin typeface="Tahoma" charset="0"/>
              </a:rPr>
              <a:t>Trinode</a:t>
            </a:r>
            <a:r>
              <a:rPr lang="en-US" dirty="0">
                <a:latin typeface="Tahoma" charset="0"/>
              </a:rPr>
              <a:t> Restructuring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811110" y="2743200"/>
            <a:ext cx="1682750" cy="1439863"/>
            <a:chOff x="984250" y="2743200"/>
            <a:chExt cx="1682750" cy="1439863"/>
          </a:xfrm>
        </p:grpSpPr>
        <p:sp>
          <p:nvSpPr>
            <p:cNvPr id="24581" name="Oval 4"/>
            <p:cNvSpPr>
              <a:spLocks noChangeArrowheads="1"/>
            </p:cNvSpPr>
            <p:nvPr/>
          </p:nvSpPr>
          <p:spPr bwMode="auto">
            <a:xfrm>
              <a:off x="1285875" y="288448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582" name="AutoShape 5"/>
            <p:cNvCxnSpPr>
              <a:cxnSpLocks noChangeShapeType="1"/>
              <a:stCxn id="24581" idx="5"/>
              <a:endCxn id="24587" idx="1"/>
            </p:cNvCxnSpPr>
            <p:nvPr/>
          </p:nvCxnSpPr>
          <p:spPr bwMode="auto">
            <a:xfrm>
              <a:off x="1552575" y="3162300"/>
              <a:ext cx="614363" cy="1238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3" name="AutoShape 6"/>
            <p:cNvCxnSpPr>
              <a:cxnSpLocks noChangeShapeType="1"/>
              <a:stCxn id="24587" idx="3"/>
              <a:endCxn id="24584" idx="0"/>
            </p:cNvCxnSpPr>
            <p:nvPr/>
          </p:nvCxnSpPr>
          <p:spPr bwMode="auto">
            <a:xfrm flipH="1">
              <a:off x="1855788" y="3519488"/>
              <a:ext cx="311150" cy="136525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4" name="Oval 7"/>
            <p:cNvSpPr>
              <a:spLocks noChangeArrowheads="1"/>
            </p:cNvSpPr>
            <p:nvPr/>
          </p:nvSpPr>
          <p:spPr bwMode="auto">
            <a:xfrm>
              <a:off x="1700213" y="3662363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585" name="AutoShape 8"/>
            <p:cNvCxnSpPr>
              <a:cxnSpLocks noChangeShapeType="1"/>
              <a:stCxn id="24584" idx="5"/>
            </p:cNvCxnSpPr>
            <p:nvPr/>
          </p:nvCxnSpPr>
          <p:spPr bwMode="auto">
            <a:xfrm>
              <a:off x="1965325" y="3937000"/>
              <a:ext cx="141288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6" name="AutoShape 9"/>
            <p:cNvCxnSpPr>
              <a:cxnSpLocks noChangeShapeType="1"/>
              <a:stCxn id="24584" idx="3"/>
            </p:cNvCxnSpPr>
            <p:nvPr/>
          </p:nvCxnSpPr>
          <p:spPr bwMode="auto">
            <a:xfrm flipH="1">
              <a:off x="1595438" y="3937000"/>
              <a:ext cx="150812" cy="2460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87" name="Oval 10"/>
            <p:cNvSpPr>
              <a:spLocks noChangeArrowheads="1"/>
            </p:cNvSpPr>
            <p:nvPr/>
          </p:nvSpPr>
          <p:spPr bwMode="auto">
            <a:xfrm>
              <a:off x="2120900" y="3246438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588" name="AutoShape 11"/>
            <p:cNvCxnSpPr>
              <a:cxnSpLocks noChangeShapeType="1"/>
              <a:stCxn id="24587" idx="5"/>
            </p:cNvCxnSpPr>
            <p:nvPr/>
          </p:nvCxnSpPr>
          <p:spPr bwMode="auto">
            <a:xfrm>
              <a:off x="2386013" y="3521075"/>
              <a:ext cx="230187" cy="19050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9" name="AutoShape 12"/>
            <p:cNvCxnSpPr>
              <a:cxnSpLocks noChangeShapeType="1"/>
              <a:stCxn id="24581" idx="3"/>
            </p:cNvCxnSpPr>
            <p:nvPr/>
          </p:nvCxnSpPr>
          <p:spPr bwMode="auto">
            <a:xfrm flipH="1">
              <a:off x="984250" y="3168650"/>
              <a:ext cx="347663" cy="1174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0" name="Freeform 17"/>
            <p:cNvSpPr>
              <a:spLocks/>
            </p:cNvSpPr>
            <p:nvPr/>
          </p:nvSpPr>
          <p:spPr bwMode="auto">
            <a:xfrm>
              <a:off x="1130300" y="2743200"/>
              <a:ext cx="1536700" cy="1404938"/>
            </a:xfrm>
            <a:custGeom>
              <a:avLst/>
              <a:gdLst>
                <a:gd name="T0" fmla="*/ 359793 w 1166"/>
                <a:gd name="T1" fmla="*/ 14497 h 1066"/>
                <a:gd name="T2" fmla="*/ 27676 w 1166"/>
                <a:gd name="T3" fmla="*/ 243821 h 1066"/>
                <a:gd name="T4" fmla="*/ 193735 w 1166"/>
                <a:gd name="T5" fmla="*/ 623392 h 1066"/>
                <a:gd name="T6" fmla="*/ 786801 w 1166"/>
                <a:gd name="T7" fmla="*/ 678746 h 1066"/>
                <a:gd name="T8" fmla="*/ 249088 w 1166"/>
                <a:gd name="T9" fmla="*/ 931793 h 1066"/>
                <a:gd name="T10" fmla="*/ 707725 w 1166"/>
                <a:gd name="T11" fmla="*/ 1390441 h 1066"/>
                <a:gd name="T12" fmla="*/ 1134733 w 1166"/>
                <a:gd name="T13" fmla="*/ 1018778 h 1066"/>
                <a:gd name="T14" fmla="*/ 1506388 w 1166"/>
                <a:gd name="T15" fmla="*/ 647115 h 1066"/>
                <a:gd name="T16" fmla="*/ 1316607 w 1166"/>
                <a:gd name="T17" fmla="*/ 283360 h 1066"/>
                <a:gd name="T18" fmla="*/ 359793 w 1166"/>
                <a:gd name="T19" fmla="*/ 14497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1" name="Group 42"/>
          <p:cNvGrpSpPr>
            <a:grpSpLocks/>
          </p:cNvGrpSpPr>
          <p:nvPr/>
        </p:nvGrpSpPr>
        <p:grpSpPr bwMode="auto">
          <a:xfrm>
            <a:off x="2900514" y="2712948"/>
            <a:ext cx="1758950" cy="1454150"/>
            <a:chOff x="3068" y="2055"/>
            <a:chExt cx="1108" cy="916"/>
          </a:xfrm>
        </p:grpSpPr>
        <p:sp>
          <p:nvSpPr>
            <p:cNvPr id="24628" name="Oval 20"/>
            <p:cNvSpPr>
              <a:spLocks noChangeArrowheads="1"/>
            </p:cNvSpPr>
            <p:nvPr/>
          </p:nvSpPr>
          <p:spPr bwMode="auto">
            <a:xfrm flipH="1">
              <a:off x="3790" y="215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29" name="AutoShape 21"/>
            <p:cNvCxnSpPr>
              <a:cxnSpLocks noChangeShapeType="1"/>
              <a:stCxn id="24628" idx="5"/>
              <a:endCxn id="24634" idx="0"/>
            </p:cNvCxnSpPr>
            <p:nvPr/>
          </p:nvCxnSpPr>
          <p:spPr bwMode="auto">
            <a:xfrm flipH="1">
              <a:off x="3576" y="2332"/>
              <a:ext cx="242" cy="4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0" name="AutoShape 22"/>
            <p:cNvCxnSpPr>
              <a:cxnSpLocks noChangeShapeType="1"/>
              <a:stCxn id="24634" idx="3"/>
              <a:endCxn id="24631" idx="0"/>
            </p:cNvCxnSpPr>
            <p:nvPr/>
          </p:nvCxnSpPr>
          <p:spPr bwMode="auto">
            <a:xfrm flipH="1">
              <a:off x="3311" y="2554"/>
              <a:ext cx="196" cy="8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1" name="Oval 23"/>
            <p:cNvSpPr>
              <a:spLocks noChangeArrowheads="1"/>
            </p:cNvSpPr>
            <p:nvPr/>
          </p:nvSpPr>
          <p:spPr bwMode="auto">
            <a:xfrm>
              <a:off x="3213" y="264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32" name="AutoShape 24"/>
            <p:cNvCxnSpPr>
              <a:cxnSpLocks noChangeShapeType="1"/>
              <a:stCxn id="24631" idx="5"/>
            </p:cNvCxnSpPr>
            <p:nvPr/>
          </p:nvCxnSpPr>
          <p:spPr bwMode="auto">
            <a:xfrm>
              <a:off x="3380" y="2816"/>
              <a:ext cx="89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3" name="AutoShape 25"/>
            <p:cNvCxnSpPr>
              <a:cxnSpLocks noChangeShapeType="1"/>
              <a:stCxn id="24631" idx="3"/>
            </p:cNvCxnSpPr>
            <p:nvPr/>
          </p:nvCxnSpPr>
          <p:spPr bwMode="auto">
            <a:xfrm flipH="1">
              <a:off x="3147" y="2816"/>
              <a:ext cx="95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4" name="Oval 26"/>
            <p:cNvSpPr>
              <a:spLocks noChangeArrowheads="1"/>
            </p:cNvSpPr>
            <p:nvPr/>
          </p:nvSpPr>
          <p:spPr bwMode="auto">
            <a:xfrm>
              <a:off x="3478" y="2381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35" name="AutoShape 27"/>
            <p:cNvCxnSpPr>
              <a:cxnSpLocks noChangeShapeType="1"/>
              <a:stCxn id="24634" idx="5"/>
            </p:cNvCxnSpPr>
            <p:nvPr/>
          </p:nvCxnSpPr>
          <p:spPr bwMode="auto">
            <a:xfrm>
              <a:off x="3645" y="2554"/>
              <a:ext cx="145" cy="1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36" name="AutoShape 28"/>
            <p:cNvCxnSpPr>
              <a:cxnSpLocks noChangeShapeType="1"/>
              <a:stCxn id="24628" idx="3"/>
            </p:cNvCxnSpPr>
            <p:nvPr/>
          </p:nvCxnSpPr>
          <p:spPr bwMode="auto">
            <a:xfrm>
              <a:off x="3957" y="2332"/>
              <a:ext cx="219" cy="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7" name="Freeform 29"/>
            <p:cNvSpPr>
              <a:spLocks/>
            </p:cNvSpPr>
            <p:nvPr/>
          </p:nvSpPr>
          <p:spPr bwMode="auto">
            <a:xfrm>
              <a:off x="3068" y="2055"/>
              <a:ext cx="1071" cy="865"/>
            </a:xfrm>
            <a:custGeom>
              <a:avLst/>
              <a:gdLst>
                <a:gd name="T0" fmla="*/ 808 w 1071"/>
                <a:gd name="T1" fmla="*/ 9 h 865"/>
                <a:gd name="T2" fmla="*/ 1042 w 1071"/>
                <a:gd name="T3" fmla="*/ 231 h 865"/>
                <a:gd name="T4" fmla="*/ 634 w 1071"/>
                <a:gd name="T5" fmla="*/ 543 h 865"/>
                <a:gd name="T6" fmla="*/ 436 w 1071"/>
                <a:gd name="T7" fmla="*/ 813 h 865"/>
                <a:gd name="T8" fmla="*/ 16 w 1071"/>
                <a:gd name="T9" fmla="*/ 777 h 865"/>
                <a:gd name="T10" fmla="*/ 340 w 1071"/>
                <a:gd name="T11" fmla="*/ 285 h 865"/>
                <a:gd name="T12" fmla="*/ 808 w 1071"/>
                <a:gd name="T13" fmla="*/ 9 h 8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1"/>
                <a:gd name="T22" fmla="*/ 0 h 865"/>
                <a:gd name="T23" fmla="*/ 1071 w 1071"/>
                <a:gd name="T24" fmla="*/ 865 h 8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1" h="865">
                  <a:moveTo>
                    <a:pt x="808" y="9"/>
                  </a:moveTo>
                  <a:cubicBezTo>
                    <a:pt x="925" y="0"/>
                    <a:pt x="1071" y="142"/>
                    <a:pt x="1042" y="231"/>
                  </a:cubicBezTo>
                  <a:cubicBezTo>
                    <a:pt x="1013" y="320"/>
                    <a:pt x="735" y="446"/>
                    <a:pt x="634" y="543"/>
                  </a:cubicBezTo>
                  <a:cubicBezTo>
                    <a:pt x="533" y="640"/>
                    <a:pt x="539" y="774"/>
                    <a:pt x="436" y="813"/>
                  </a:cubicBezTo>
                  <a:cubicBezTo>
                    <a:pt x="333" y="852"/>
                    <a:pt x="32" y="865"/>
                    <a:pt x="16" y="777"/>
                  </a:cubicBezTo>
                  <a:cubicBezTo>
                    <a:pt x="0" y="689"/>
                    <a:pt x="208" y="413"/>
                    <a:pt x="340" y="285"/>
                  </a:cubicBezTo>
                  <a:cubicBezTo>
                    <a:pt x="472" y="157"/>
                    <a:pt x="691" y="18"/>
                    <a:pt x="808" y="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2" name="Group 30"/>
          <p:cNvGrpSpPr>
            <a:grpSpLocks/>
          </p:cNvGrpSpPr>
          <p:nvPr/>
        </p:nvGrpSpPr>
        <p:grpSpPr bwMode="auto">
          <a:xfrm flipH="1">
            <a:off x="6705600" y="2734034"/>
            <a:ext cx="1682750" cy="1438275"/>
            <a:chOff x="1292" y="2058"/>
            <a:chExt cx="1277" cy="1091"/>
          </a:xfrm>
        </p:grpSpPr>
        <p:sp>
          <p:nvSpPr>
            <p:cNvPr id="24618" name="Oval 31"/>
            <p:cNvSpPr>
              <a:spLocks noChangeArrowheads="1"/>
            </p:cNvSpPr>
            <p:nvPr/>
          </p:nvSpPr>
          <p:spPr bwMode="auto">
            <a:xfrm>
              <a:off x="1521" y="216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19" name="AutoShape 32"/>
            <p:cNvCxnSpPr>
              <a:cxnSpLocks noChangeShapeType="1"/>
              <a:stCxn id="24618" idx="5"/>
              <a:endCxn id="24624" idx="1"/>
            </p:cNvCxnSpPr>
            <p:nvPr/>
          </p:nvCxnSpPr>
          <p:spPr bwMode="auto">
            <a:xfrm>
              <a:off x="1723" y="2376"/>
              <a:ext cx="466" cy="9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0" name="AutoShape 33"/>
            <p:cNvCxnSpPr>
              <a:cxnSpLocks noChangeShapeType="1"/>
              <a:stCxn id="24624" idx="3"/>
              <a:endCxn id="24621" idx="0"/>
            </p:cNvCxnSpPr>
            <p:nvPr/>
          </p:nvCxnSpPr>
          <p:spPr bwMode="auto">
            <a:xfrm flipH="1">
              <a:off x="1953" y="2647"/>
              <a:ext cx="236" cy="104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1" name="Oval 34"/>
            <p:cNvSpPr>
              <a:spLocks noChangeArrowheads="1"/>
            </p:cNvSpPr>
            <p:nvPr/>
          </p:nvSpPr>
          <p:spPr bwMode="auto">
            <a:xfrm>
              <a:off x="1835" y="2755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22" name="AutoShape 35"/>
            <p:cNvCxnSpPr>
              <a:cxnSpLocks noChangeShapeType="1"/>
              <a:stCxn id="24621" idx="5"/>
            </p:cNvCxnSpPr>
            <p:nvPr/>
          </p:nvCxnSpPr>
          <p:spPr bwMode="auto">
            <a:xfrm>
              <a:off x="2036" y="2962"/>
              <a:ext cx="108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3" name="AutoShape 36"/>
            <p:cNvCxnSpPr>
              <a:cxnSpLocks noChangeShapeType="1"/>
              <a:stCxn id="24621" idx="3"/>
            </p:cNvCxnSpPr>
            <p:nvPr/>
          </p:nvCxnSpPr>
          <p:spPr bwMode="auto">
            <a:xfrm flipH="1">
              <a:off x="1756" y="2962"/>
              <a:ext cx="114" cy="18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4" name="Oval 37"/>
            <p:cNvSpPr>
              <a:spLocks noChangeArrowheads="1"/>
            </p:cNvSpPr>
            <p:nvPr/>
          </p:nvSpPr>
          <p:spPr bwMode="auto">
            <a:xfrm>
              <a:off x="2155" y="2440"/>
              <a:ext cx="236" cy="23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25" name="AutoShape 38"/>
            <p:cNvCxnSpPr>
              <a:cxnSpLocks noChangeShapeType="1"/>
              <a:stCxn id="24624" idx="5"/>
            </p:cNvCxnSpPr>
            <p:nvPr/>
          </p:nvCxnSpPr>
          <p:spPr bwMode="auto">
            <a:xfrm>
              <a:off x="2356" y="2647"/>
              <a:ext cx="174" cy="14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26" name="AutoShape 39"/>
            <p:cNvCxnSpPr>
              <a:cxnSpLocks noChangeShapeType="1"/>
              <a:stCxn id="24618" idx="3"/>
            </p:cNvCxnSpPr>
            <p:nvPr/>
          </p:nvCxnSpPr>
          <p:spPr bwMode="auto">
            <a:xfrm flipH="1">
              <a:off x="1292" y="2377"/>
              <a:ext cx="264" cy="8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27" name="Freeform 40"/>
            <p:cNvSpPr>
              <a:spLocks/>
            </p:cNvSpPr>
            <p:nvPr/>
          </p:nvSpPr>
          <p:spPr bwMode="auto">
            <a:xfrm>
              <a:off x="1403" y="2058"/>
              <a:ext cx="1166" cy="1066"/>
            </a:xfrm>
            <a:custGeom>
              <a:avLst/>
              <a:gdLst>
                <a:gd name="T0" fmla="*/ 273 w 1166"/>
                <a:gd name="T1" fmla="*/ 11 h 1066"/>
                <a:gd name="T2" fmla="*/ 21 w 1166"/>
                <a:gd name="T3" fmla="*/ 185 h 1066"/>
                <a:gd name="T4" fmla="*/ 147 w 1166"/>
                <a:gd name="T5" fmla="*/ 473 h 1066"/>
                <a:gd name="T6" fmla="*/ 597 w 1166"/>
                <a:gd name="T7" fmla="*/ 515 h 1066"/>
                <a:gd name="T8" fmla="*/ 189 w 1166"/>
                <a:gd name="T9" fmla="*/ 707 h 1066"/>
                <a:gd name="T10" fmla="*/ 537 w 1166"/>
                <a:gd name="T11" fmla="*/ 1055 h 1066"/>
                <a:gd name="T12" fmla="*/ 861 w 1166"/>
                <a:gd name="T13" fmla="*/ 773 h 1066"/>
                <a:gd name="T14" fmla="*/ 1143 w 1166"/>
                <a:gd name="T15" fmla="*/ 491 h 1066"/>
                <a:gd name="T16" fmla="*/ 999 w 1166"/>
                <a:gd name="T17" fmla="*/ 215 h 1066"/>
                <a:gd name="T18" fmla="*/ 273 w 1166"/>
                <a:gd name="T19" fmla="*/ 11 h 10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66"/>
                <a:gd name="T31" fmla="*/ 0 h 1066"/>
                <a:gd name="T32" fmla="*/ 1166 w 1166"/>
                <a:gd name="T33" fmla="*/ 1066 h 10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66" h="1066">
                  <a:moveTo>
                    <a:pt x="273" y="11"/>
                  </a:moveTo>
                  <a:cubicBezTo>
                    <a:pt x="113" y="22"/>
                    <a:pt x="42" y="108"/>
                    <a:pt x="21" y="185"/>
                  </a:cubicBezTo>
                  <a:cubicBezTo>
                    <a:pt x="0" y="262"/>
                    <a:pt x="51" y="418"/>
                    <a:pt x="147" y="473"/>
                  </a:cubicBezTo>
                  <a:cubicBezTo>
                    <a:pt x="243" y="528"/>
                    <a:pt x="590" y="476"/>
                    <a:pt x="597" y="515"/>
                  </a:cubicBezTo>
                  <a:cubicBezTo>
                    <a:pt x="604" y="554"/>
                    <a:pt x="199" y="617"/>
                    <a:pt x="189" y="707"/>
                  </a:cubicBezTo>
                  <a:cubicBezTo>
                    <a:pt x="179" y="797"/>
                    <a:pt x="425" y="1044"/>
                    <a:pt x="537" y="1055"/>
                  </a:cubicBezTo>
                  <a:cubicBezTo>
                    <a:pt x="649" y="1066"/>
                    <a:pt x="760" y="867"/>
                    <a:pt x="861" y="773"/>
                  </a:cubicBezTo>
                  <a:cubicBezTo>
                    <a:pt x="962" y="679"/>
                    <a:pt x="1120" y="584"/>
                    <a:pt x="1143" y="491"/>
                  </a:cubicBezTo>
                  <a:cubicBezTo>
                    <a:pt x="1166" y="398"/>
                    <a:pt x="1144" y="295"/>
                    <a:pt x="999" y="215"/>
                  </a:cubicBezTo>
                  <a:cubicBezTo>
                    <a:pt x="854" y="135"/>
                    <a:pt x="433" y="0"/>
                    <a:pt x="273" y="1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93" name="Group 43"/>
          <p:cNvGrpSpPr>
            <a:grpSpLocks/>
          </p:cNvGrpSpPr>
          <p:nvPr/>
        </p:nvGrpSpPr>
        <p:grpSpPr bwMode="auto">
          <a:xfrm flipH="1">
            <a:off x="833774" y="2631986"/>
            <a:ext cx="1758950" cy="1454150"/>
            <a:chOff x="3068" y="2055"/>
            <a:chExt cx="1108" cy="916"/>
          </a:xfrm>
        </p:grpSpPr>
        <p:sp>
          <p:nvSpPr>
            <p:cNvPr id="24608" name="Oval 44"/>
            <p:cNvSpPr>
              <a:spLocks noChangeArrowheads="1"/>
            </p:cNvSpPr>
            <p:nvPr/>
          </p:nvSpPr>
          <p:spPr bwMode="auto">
            <a:xfrm flipH="1">
              <a:off x="3790" y="215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609" name="AutoShape 45"/>
            <p:cNvCxnSpPr>
              <a:cxnSpLocks noChangeShapeType="1"/>
              <a:stCxn id="24608" idx="5"/>
              <a:endCxn id="24614" idx="0"/>
            </p:cNvCxnSpPr>
            <p:nvPr/>
          </p:nvCxnSpPr>
          <p:spPr bwMode="auto">
            <a:xfrm flipH="1">
              <a:off x="3576" y="2332"/>
              <a:ext cx="242" cy="4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0" name="AutoShape 46"/>
            <p:cNvCxnSpPr>
              <a:cxnSpLocks noChangeShapeType="1"/>
              <a:stCxn id="24614" idx="3"/>
              <a:endCxn id="24611" idx="0"/>
            </p:cNvCxnSpPr>
            <p:nvPr/>
          </p:nvCxnSpPr>
          <p:spPr bwMode="auto">
            <a:xfrm flipH="1">
              <a:off x="3311" y="2554"/>
              <a:ext cx="196" cy="83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1" name="Oval 47"/>
            <p:cNvSpPr>
              <a:spLocks noChangeArrowheads="1"/>
            </p:cNvSpPr>
            <p:nvPr/>
          </p:nvSpPr>
          <p:spPr bwMode="auto">
            <a:xfrm>
              <a:off x="3213" y="2643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612" name="AutoShape 48"/>
            <p:cNvCxnSpPr>
              <a:cxnSpLocks noChangeShapeType="1"/>
              <a:stCxn id="24611" idx="5"/>
            </p:cNvCxnSpPr>
            <p:nvPr/>
          </p:nvCxnSpPr>
          <p:spPr bwMode="auto">
            <a:xfrm>
              <a:off x="3380" y="2816"/>
              <a:ext cx="89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3" name="AutoShape 49"/>
            <p:cNvCxnSpPr>
              <a:cxnSpLocks noChangeShapeType="1"/>
              <a:stCxn id="24611" idx="3"/>
            </p:cNvCxnSpPr>
            <p:nvPr/>
          </p:nvCxnSpPr>
          <p:spPr bwMode="auto">
            <a:xfrm flipH="1">
              <a:off x="3147" y="2816"/>
              <a:ext cx="95" cy="15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4" name="Oval 50"/>
            <p:cNvSpPr>
              <a:spLocks noChangeArrowheads="1"/>
            </p:cNvSpPr>
            <p:nvPr/>
          </p:nvSpPr>
          <p:spPr bwMode="auto">
            <a:xfrm>
              <a:off x="3478" y="2381"/>
              <a:ext cx="196" cy="196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15" name="AutoShape 51"/>
            <p:cNvCxnSpPr>
              <a:cxnSpLocks noChangeShapeType="1"/>
              <a:stCxn id="24614" idx="5"/>
            </p:cNvCxnSpPr>
            <p:nvPr/>
          </p:nvCxnSpPr>
          <p:spPr bwMode="auto">
            <a:xfrm>
              <a:off x="3645" y="2554"/>
              <a:ext cx="145" cy="1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16" name="AutoShape 52"/>
            <p:cNvCxnSpPr>
              <a:cxnSpLocks noChangeShapeType="1"/>
              <a:stCxn id="24608" idx="3"/>
            </p:cNvCxnSpPr>
            <p:nvPr/>
          </p:nvCxnSpPr>
          <p:spPr bwMode="auto">
            <a:xfrm>
              <a:off x="3957" y="2332"/>
              <a:ext cx="219" cy="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17" name="Freeform 53"/>
            <p:cNvSpPr>
              <a:spLocks/>
            </p:cNvSpPr>
            <p:nvPr/>
          </p:nvSpPr>
          <p:spPr bwMode="auto">
            <a:xfrm>
              <a:off x="3068" y="2055"/>
              <a:ext cx="1071" cy="865"/>
            </a:xfrm>
            <a:custGeom>
              <a:avLst/>
              <a:gdLst>
                <a:gd name="T0" fmla="*/ 808 w 1071"/>
                <a:gd name="T1" fmla="*/ 9 h 865"/>
                <a:gd name="T2" fmla="*/ 1042 w 1071"/>
                <a:gd name="T3" fmla="*/ 231 h 865"/>
                <a:gd name="T4" fmla="*/ 634 w 1071"/>
                <a:gd name="T5" fmla="*/ 543 h 865"/>
                <a:gd name="T6" fmla="*/ 436 w 1071"/>
                <a:gd name="T7" fmla="*/ 813 h 865"/>
                <a:gd name="T8" fmla="*/ 16 w 1071"/>
                <a:gd name="T9" fmla="*/ 777 h 865"/>
                <a:gd name="T10" fmla="*/ 340 w 1071"/>
                <a:gd name="T11" fmla="*/ 285 h 865"/>
                <a:gd name="T12" fmla="*/ 808 w 1071"/>
                <a:gd name="T13" fmla="*/ 9 h 8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1"/>
                <a:gd name="T22" fmla="*/ 0 h 865"/>
                <a:gd name="T23" fmla="*/ 1071 w 1071"/>
                <a:gd name="T24" fmla="*/ 865 h 8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1" h="865">
                  <a:moveTo>
                    <a:pt x="808" y="9"/>
                  </a:moveTo>
                  <a:cubicBezTo>
                    <a:pt x="925" y="0"/>
                    <a:pt x="1071" y="142"/>
                    <a:pt x="1042" y="231"/>
                  </a:cubicBezTo>
                  <a:cubicBezTo>
                    <a:pt x="1013" y="320"/>
                    <a:pt x="735" y="446"/>
                    <a:pt x="634" y="543"/>
                  </a:cubicBezTo>
                  <a:cubicBezTo>
                    <a:pt x="533" y="640"/>
                    <a:pt x="539" y="774"/>
                    <a:pt x="436" y="813"/>
                  </a:cubicBezTo>
                  <a:cubicBezTo>
                    <a:pt x="333" y="852"/>
                    <a:pt x="32" y="865"/>
                    <a:pt x="16" y="777"/>
                  </a:cubicBezTo>
                  <a:cubicBezTo>
                    <a:pt x="0" y="689"/>
                    <a:pt x="208" y="413"/>
                    <a:pt x="340" y="285"/>
                  </a:cubicBezTo>
                  <a:cubicBezTo>
                    <a:pt x="472" y="157"/>
                    <a:pt x="691" y="18"/>
                    <a:pt x="808" y="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24594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24595" name="AutoShape 56"/>
            <p:cNvCxnSpPr>
              <a:cxnSpLocks noChangeShapeType="1"/>
              <a:stCxn id="24594" idx="0"/>
              <a:endCxn id="24600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6" name="AutoShape 57"/>
            <p:cNvCxnSpPr>
              <a:cxnSpLocks noChangeShapeType="1"/>
              <a:stCxn id="24600" idx="3"/>
              <a:endCxn id="24597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7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24598" name="AutoShape 59"/>
            <p:cNvCxnSpPr>
              <a:cxnSpLocks noChangeShapeType="1"/>
              <a:stCxn id="24597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9" name="AutoShape 60"/>
            <p:cNvCxnSpPr>
              <a:cxnSpLocks noChangeShapeType="1"/>
              <a:stCxn id="24597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0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24601" name="AutoShape 62"/>
            <p:cNvCxnSpPr>
              <a:cxnSpLocks noChangeShapeType="1"/>
              <a:endCxn id="24594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2" name="AutoShape 63"/>
            <p:cNvCxnSpPr>
              <a:cxnSpLocks noChangeShapeType="1"/>
              <a:stCxn id="24594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03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04" name="AutoShape 67"/>
          <p:cNvSpPr>
            <a:spLocks noChangeArrowheads="1"/>
          </p:cNvSpPr>
          <p:nvPr/>
        </p:nvSpPr>
        <p:spPr bwMode="auto">
          <a:xfrm rot="-1800000">
            <a:off x="37338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AutoShape 68"/>
          <p:cNvSpPr>
            <a:spLocks noChangeArrowheads="1"/>
          </p:cNvSpPr>
          <p:nvPr/>
        </p:nvSpPr>
        <p:spPr bwMode="auto">
          <a:xfrm rot="2962375">
            <a:off x="66294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AutoShape 69"/>
          <p:cNvSpPr>
            <a:spLocks noChangeArrowheads="1"/>
          </p:cNvSpPr>
          <p:nvPr/>
        </p:nvSpPr>
        <p:spPr bwMode="auto">
          <a:xfrm rot="1800000" flipH="1">
            <a:off x="51054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AutoShape 70"/>
          <p:cNvSpPr>
            <a:spLocks noChangeArrowheads="1"/>
          </p:cNvSpPr>
          <p:nvPr/>
        </p:nvSpPr>
        <p:spPr bwMode="auto">
          <a:xfrm rot="18637625" flipH="1">
            <a:off x="21336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21582" y="1905000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049841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177924" y="1948313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976360" y="1932096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251" y="2718415"/>
            <a:ext cx="81452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 -&gt;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 -&gt;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 -&gt;</a:t>
            </a:r>
          </a:p>
        </p:txBody>
      </p:sp>
    </p:spTree>
    <p:extLst>
      <p:ext uri="{BB962C8B-B14F-4D97-AF65-F5344CB8AC3E}">
        <p14:creationId xmlns:p14="http://schemas.microsoft.com/office/powerpoint/2010/main" val="330384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 operation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04C62-1069-374F-938E-3B1BBC11168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63" y="1524000"/>
            <a:ext cx="6753594" cy="23573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29200" y="4498031"/>
            <a:ext cx="38100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With a linked structure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Constant number of updates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O(1) time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199" y="3881387"/>
            <a:ext cx="43345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Consider </a:t>
            </a:r>
            <a:r>
              <a:rPr lang="en-US" dirty="0" err="1"/>
              <a:t>subTree</a:t>
            </a:r>
            <a:r>
              <a:rPr lang="en-US" dirty="0"/>
              <a:t> points to y and we also have x and y</a:t>
            </a:r>
          </a:p>
          <a:p>
            <a:pPr algn="l"/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y.left</a:t>
            </a:r>
            <a:r>
              <a:rPr lang="en-US" dirty="0"/>
              <a:t> = </a:t>
            </a:r>
            <a:r>
              <a:rPr lang="en-US" dirty="0" err="1"/>
              <a:t>x.right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x.right</a:t>
            </a:r>
            <a:r>
              <a:rPr lang="en-US" dirty="0"/>
              <a:t> = y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subTree</a:t>
            </a:r>
            <a:r>
              <a:rPr lang="en-US" dirty="0"/>
              <a:t> = x</a:t>
            </a:r>
          </a:p>
        </p:txBody>
      </p:sp>
    </p:spTree>
    <p:extLst>
      <p:ext uri="{BB962C8B-B14F-4D97-AF65-F5344CB8AC3E}">
        <p14:creationId xmlns:p14="http://schemas.microsoft.com/office/powerpoint/2010/main" val="1509107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 operation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AVL Trees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04C62-1069-374F-938E-3B1BBC11168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63" y="1524000"/>
            <a:ext cx="6753594" cy="23573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29200" y="4498031"/>
            <a:ext cx="38100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With a linked structure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Constant number of updates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O(1) time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199" y="3881387"/>
            <a:ext cx="43345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Consider </a:t>
            </a:r>
            <a:r>
              <a:rPr lang="en-US" dirty="0" err="1"/>
              <a:t>subTree</a:t>
            </a:r>
            <a:r>
              <a:rPr lang="en-US" dirty="0"/>
              <a:t> points to y and we also have x and y</a:t>
            </a:r>
          </a:p>
          <a:p>
            <a:pPr algn="l"/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y.left</a:t>
            </a:r>
            <a:r>
              <a:rPr lang="en-US" dirty="0"/>
              <a:t> = </a:t>
            </a:r>
            <a:r>
              <a:rPr lang="en-US" dirty="0" err="1"/>
              <a:t>x.right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x.right</a:t>
            </a:r>
            <a:r>
              <a:rPr lang="en-US" dirty="0"/>
              <a:t> = y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err="1"/>
              <a:t>subTree</a:t>
            </a:r>
            <a:r>
              <a:rPr lang="en-US" dirty="0"/>
              <a:t> = x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85B81D8-A289-672B-1FEF-29DF54702090}"/>
              </a:ext>
            </a:extLst>
          </p:cNvPr>
          <p:cNvSpPr/>
          <p:nvPr/>
        </p:nvSpPr>
        <p:spPr bwMode="auto">
          <a:xfrm>
            <a:off x="1362776" y="2971800"/>
            <a:ext cx="1261712" cy="716681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E36D5E-B19A-B6C1-CBEC-9284D13341CF}"/>
              </a:ext>
            </a:extLst>
          </p:cNvPr>
          <p:cNvSpPr/>
          <p:nvPr/>
        </p:nvSpPr>
        <p:spPr bwMode="auto">
          <a:xfrm>
            <a:off x="5388944" y="2971800"/>
            <a:ext cx="1261712" cy="716681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4AC0F1-8518-166F-DCCD-3ED5D1D20319}"/>
              </a:ext>
            </a:extLst>
          </p:cNvPr>
          <p:cNvSpPr txBox="1"/>
          <p:nvPr/>
        </p:nvSpPr>
        <p:spPr>
          <a:xfrm>
            <a:off x="5388944" y="528590"/>
            <a:ext cx="3602656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Why T2 is ok after the rotation?</a:t>
            </a:r>
          </a:p>
        </p:txBody>
      </p:sp>
    </p:spTree>
    <p:extLst>
      <p:ext uri="{BB962C8B-B14F-4D97-AF65-F5344CB8AC3E}">
        <p14:creationId xmlns:p14="http://schemas.microsoft.com/office/powerpoint/2010/main" val="380906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Red-Black Trees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49DFB-0D3C-1643-84E3-EA1D1C87260B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Example for Case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1582" y="1905000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/>
              <a:t>Case 1</a:t>
            </a:r>
          </a:p>
        </p:txBody>
      </p:sp>
      <p:sp>
        <p:nvSpPr>
          <p:cNvPr id="24607" name="AutoShape 70"/>
          <p:cNvSpPr>
            <a:spLocks noChangeArrowheads="1"/>
          </p:cNvSpPr>
          <p:nvPr/>
        </p:nvSpPr>
        <p:spPr bwMode="auto">
          <a:xfrm rot="18637625" flipH="1">
            <a:off x="2133600" y="43815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290638" y="6017604"/>
            <a:ext cx="2580760" cy="486652"/>
            <a:chOff x="3290638" y="6017604"/>
            <a:chExt cx="2580760" cy="486652"/>
          </a:xfrm>
        </p:grpSpPr>
        <p:sp>
          <p:nvSpPr>
            <p:cNvPr id="72" name="TextBox 71"/>
            <p:cNvSpPr txBox="1"/>
            <p:nvPr/>
          </p:nvSpPr>
          <p:spPr>
            <a:xfrm>
              <a:off x="3290638" y="6017604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009336" y="6032500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686300" y="60357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338880" y="6042591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5087" y="2631986"/>
            <a:ext cx="2499236" cy="1960987"/>
            <a:chOff x="475087" y="2631986"/>
            <a:chExt cx="2499236" cy="1960987"/>
          </a:xfrm>
        </p:grpSpPr>
        <p:sp>
          <p:nvSpPr>
            <p:cNvPr id="2" name="TextBox 1"/>
            <p:cNvSpPr txBox="1"/>
            <p:nvPr/>
          </p:nvSpPr>
          <p:spPr>
            <a:xfrm>
              <a:off x="475087" y="3259197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052684" y="3669643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569880" y="41313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T2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441805" y="4131308"/>
              <a:ext cx="532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T3</a:t>
              </a:r>
            </a:p>
          </p:txBody>
        </p:sp>
        <p:grpSp>
          <p:nvGrpSpPr>
            <p:cNvPr id="90" name="Group 43"/>
            <p:cNvGrpSpPr>
              <a:grpSpLocks/>
            </p:cNvGrpSpPr>
            <p:nvPr/>
          </p:nvGrpSpPr>
          <p:grpSpPr bwMode="auto">
            <a:xfrm flipH="1">
              <a:off x="833774" y="2631986"/>
              <a:ext cx="1758950" cy="1454150"/>
              <a:chOff x="3068" y="2055"/>
              <a:chExt cx="1108" cy="916"/>
            </a:xfrm>
          </p:grpSpPr>
          <p:sp>
            <p:nvSpPr>
              <p:cNvPr id="91" name="Oval 44"/>
              <p:cNvSpPr>
                <a:spLocks noChangeArrowheads="1"/>
              </p:cNvSpPr>
              <p:nvPr/>
            </p:nvSpPr>
            <p:spPr bwMode="auto">
              <a:xfrm flipH="1">
                <a:off x="3790" y="215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 dirty="0">
                    <a:solidFill>
                      <a:schemeClr val="tx2"/>
                    </a:solidFill>
                  </a:rPr>
                  <a:t>2</a:t>
                </a:r>
              </a:p>
            </p:txBody>
          </p:sp>
          <p:cxnSp>
            <p:nvCxnSpPr>
              <p:cNvPr id="92" name="AutoShape 45"/>
              <p:cNvCxnSpPr>
                <a:cxnSpLocks noChangeShapeType="1"/>
                <a:stCxn id="91" idx="5"/>
                <a:endCxn id="97" idx="0"/>
              </p:cNvCxnSpPr>
              <p:nvPr/>
            </p:nvCxnSpPr>
            <p:spPr bwMode="auto">
              <a:xfrm flipH="1">
                <a:off x="3576" y="2332"/>
                <a:ext cx="242" cy="4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3" name="AutoShape 46"/>
              <p:cNvCxnSpPr>
                <a:cxnSpLocks noChangeShapeType="1"/>
                <a:stCxn id="97" idx="3"/>
                <a:endCxn id="94" idx="0"/>
              </p:cNvCxnSpPr>
              <p:nvPr/>
            </p:nvCxnSpPr>
            <p:spPr bwMode="auto">
              <a:xfrm flipH="1">
                <a:off x="3311" y="2554"/>
                <a:ext cx="196" cy="83"/>
              </a:xfrm>
              <a:prstGeom prst="straightConnector1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4" name="Oval 47"/>
              <p:cNvSpPr>
                <a:spLocks noChangeArrowheads="1"/>
              </p:cNvSpPr>
              <p:nvPr/>
            </p:nvSpPr>
            <p:spPr bwMode="auto">
              <a:xfrm>
                <a:off x="3213" y="2643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6</a:t>
                </a:r>
              </a:p>
            </p:txBody>
          </p:sp>
          <p:cxnSp>
            <p:nvCxnSpPr>
              <p:cNvPr id="95" name="AutoShape 48"/>
              <p:cNvCxnSpPr>
                <a:cxnSpLocks noChangeShapeType="1"/>
                <a:stCxn id="94" idx="5"/>
              </p:cNvCxnSpPr>
              <p:nvPr/>
            </p:nvCxnSpPr>
            <p:spPr bwMode="auto">
              <a:xfrm>
                <a:off x="3380" y="2816"/>
                <a:ext cx="89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" name="AutoShape 49"/>
              <p:cNvCxnSpPr>
                <a:cxnSpLocks noChangeShapeType="1"/>
                <a:stCxn id="94" idx="3"/>
              </p:cNvCxnSpPr>
              <p:nvPr/>
            </p:nvCxnSpPr>
            <p:spPr bwMode="auto">
              <a:xfrm flipH="1">
                <a:off x="3147" y="2816"/>
                <a:ext cx="95" cy="155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7" name="Oval 50"/>
              <p:cNvSpPr>
                <a:spLocks noChangeArrowheads="1"/>
              </p:cNvSpPr>
              <p:nvPr/>
            </p:nvSpPr>
            <p:spPr bwMode="auto">
              <a:xfrm>
                <a:off x="3478" y="2381"/>
                <a:ext cx="196" cy="19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800">
                    <a:solidFill>
                      <a:schemeClr val="tx2"/>
                    </a:solidFill>
                  </a:rPr>
                  <a:t>4</a:t>
                </a:r>
              </a:p>
            </p:txBody>
          </p:sp>
          <p:cxnSp>
            <p:nvCxnSpPr>
              <p:cNvPr id="98" name="AutoShape 51"/>
              <p:cNvCxnSpPr>
                <a:cxnSpLocks noChangeShapeType="1"/>
                <a:stCxn id="97" idx="5"/>
              </p:cNvCxnSpPr>
              <p:nvPr/>
            </p:nvCxnSpPr>
            <p:spPr bwMode="auto">
              <a:xfrm>
                <a:off x="3645" y="2554"/>
                <a:ext cx="145" cy="12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9" name="AutoShape 52"/>
              <p:cNvCxnSpPr>
                <a:cxnSpLocks noChangeShapeType="1"/>
                <a:stCxn id="91" idx="3"/>
              </p:cNvCxnSpPr>
              <p:nvPr/>
            </p:nvCxnSpPr>
            <p:spPr bwMode="auto">
              <a:xfrm>
                <a:off x="3957" y="2332"/>
                <a:ext cx="219" cy="7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068" y="2055"/>
                <a:ext cx="1071" cy="865"/>
              </a:xfrm>
              <a:custGeom>
                <a:avLst/>
                <a:gdLst>
                  <a:gd name="T0" fmla="*/ 808 w 1071"/>
                  <a:gd name="T1" fmla="*/ 9 h 865"/>
                  <a:gd name="T2" fmla="*/ 1042 w 1071"/>
                  <a:gd name="T3" fmla="*/ 231 h 865"/>
                  <a:gd name="T4" fmla="*/ 634 w 1071"/>
                  <a:gd name="T5" fmla="*/ 543 h 865"/>
                  <a:gd name="T6" fmla="*/ 436 w 1071"/>
                  <a:gd name="T7" fmla="*/ 813 h 865"/>
                  <a:gd name="T8" fmla="*/ 16 w 1071"/>
                  <a:gd name="T9" fmla="*/ 777 h 865"/>
                  <a:gd name="T10" fmla="*/ 340 w 1071"/>
                  <a:gd name="T11" fmla="*/ 285 h 865"/>
                  <a:gd name="T12" fmla="*/ 808 w 1071"/>
                  <a:gd name="T13" fmla="*/ 9 h 86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71"/>
                  <a:gd name="T22" fmla="*/ 0 h 865"/>
                  <a:gd name="T23" fmla="*/ 1071 w 1071"/>
                  <a:gd name="T24" fmla="*/ 865 h 86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71" h="865">
                    <a:moveTo>
                      <a:pt x="808" y="9"/>
                    </a:moveTo>
                    <a:cubicBezTo>
                      <a:pt x="925" y="0"/>
                      <a:pt x="1071" y="142"/>
                      <a:pt x="1042" y="231"/>
                    </a:cubicBezTo>
                    <a:cubicBezTo>
                      <a:pt x="1013" y="320"/>
                      <a:pt x="735" y="446"/>
                      <a:pt x="634" y="543"/>
                    </a:cubicBezTo>
                    <a:cubicBezTo>
                      <a:pt x="533" y="640"/>
                      <a:pt x="539" y="774"/>
                      <a:pt x="436" y="813"/>
                    </a:cubicBezTo>
                    <a:cubicBezTo>
                      <a:pt x="333" y="852"/>
                      <a:pt x="32" y="865"/>
                      <a:pt x="16" y="777"/>
                    </a:cubicBezTo>
                    <a:cubicBezTo>
                      <a:pt x="0" y="689"/>
                      <a:pt x="208" y="413"/>
                      <a:pt x="340" y="285"/>
                    </a:cubicBezTo>
                    <a:cubicBezTo>
                      <a:pt x="472" y="157"/>
                      <a:pt x="691" y="18"/>
                      <a:pt x="808" y="9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3771900" y="4984750"/>
            <a:ext cx="1828800" cy="1111250"/>
            <a:chOff x="3771900" y="4984750"/>
            <a:chExt cx="1828800" cy="1111250"/>
          </a:xfrm>
        </p:grpSpPr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3959225" y="55753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2</a:t>
              </a:r>
            </a:p>
          </p:txBody>
        </p:sp>
        <p:cxnSp>
          <p:nvCxnSpPr>
            <p:cNvPr id="104" name="AutoShape 56"/>
            <p:cNvCxnSpPr>
              <a:cxnSpLocks noChangeShapeType="1"/>
              <a:stCxn id="103" idx="0"/>
              <a:endCxn id="109" idx="5"/>
            </p:cNvCxnSpPr>
            <p:nvPr/>
          </p:nvCxnSpPr>
          <p:spPr bwMode="auto">
            <a:xfrm flipV="1">
              <a:off x="4114800" y="5402263"/>
              <a:ext cx="425450" cy="16351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109" idx="3"/>
              <a:endCxn id="106" idx="0"/>
            </p:cNvCxnSpPr>
            <p:nvPr/>
          </p:nvCxnSpPr>
          <p:spPr bwMode="auto">
            <a:xfrm>
              <a:off x="4760913" y="5402263"/>
              <a:ext cx="422275" cy="182562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Oval 58"/>
            <p:cNvSpPr>
              <a:spLocks noChangeArrowheads="1"/>
            </p:cNvSpPr>
            <p:nvPr/>
          </p:nvSpPr>
          <p:spPr bwMode="auto">
            <a:xfrm flipH="1">
              <a:off x="5027613" y="559435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solidFill>
                    <a:schemeClr val="tx2"/>
                  </a:solidFill>
                </a:rPr>
                <a:t>6</a:t>
              </a:r>
            </a:p>
          </p:txBody>
        </p:sp>
        <p:cxnSp>
          <p:nvCxnSpPr>
            <p:cNvPr id="107" name="AutoShape 59"/>
            <p:cNvCxnSpPr>
              <a:cxnSpLocks noChangeShapeType="1"/>
              <a:stCxn id="106" idx="5"/>
            </p:cNvCxnSpPr>
            <p:nvPr/>
          </p:nvCxnSpPr>
          <p:spPr bwMode="auto">
            <a:xfrm flipH="1">
              <a:off x="4876800" y="5868988"/>
              <a:ext cx="195263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6" idx="3"/>
            </p:cNvCxnSpPr>
            <p:nvPr/>
          </p:nvCxnSpPr>
          <p:spPr bwMode="auto">
            <a:xfrm>
              <a:off x="5292725" y="5868988"/>
              <a:ext cx="193675" cy="16351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9" name="Oval 61"/>
            <p:cNvSpPr>
              <a:spLocks noChangeArrowheads="1"/>
            </p:cNvSpPr>
            <p:nvPr/>
          </p:nvSpPr>
          <p:spPr bwMode="auto">
            <a:xfrm flipH="1">
              <a:off x="4495800" y="5118100"/>
              <a:ext cx="311150" cy="311150"/>
            </a:xfrm>
            <a:prstGeom prst="ellipse">
              <a:avLst/>
            </a:prstGeom>
            <a:solidFill>
              <a:schemeClr val="accent1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 sz="1800" dirty="0">
                  <a:solidFill>
                    <a:schemeClr val="tx2"/>
                  </a:solidFill>
                </a:rPr>
                <a:t>4</a:t>
              </a:r>
            </a:p>
          </p:txBody>
        </p:sp>
        <p:cxnSp>
          <p:nvCxnSpPr>
            <p:cNvPr id="110" name="AutoShape 62"/>
            <p:cNvCxnSpPr>
              <a:cxnSpLocks noChangeShapeType="1"/>
              <a:endCxn id="103" idx="5"/>
            </p:cNvCxnSpPr>
            <p:nvPr/>
          </p:nvCxnSpPr>
          <p:spPr bwMode="auto">
            <a:xfrm flipH="1" flipV="1">
              <a:off x="4224338" y="5849938"/>
              <a:ext cx="195262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3" idx="3"/>
            </p:cNvCxnSpPr>
            <p:nvPr/>
          </p:nvCxnSpPr>
          <p:spPr bwMode="auto">
            <a:xfrm flipH="1">
              <a:off x="3810000" y="5849938"/>
              <a:ext cx="195263" cy="17303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Freeform 65"/>
            <p:cNvSpPr>
              <a:spLocks/>
            </p:cNvSpPr>
            <p:nvPr/>
          </p:nvSpPr>
          <p:spPr bwMode="auto">
            <a:xfrm>
              <a:off x="3771900" y="4984750"/>
              <a:ext cx="1828800" cy="1111250"/>
            </a:xfrm>
            <a:custGeom>
              <a:avLst/>
              <a:gdLst>
                <a:gd name="T0" fmla="*/ 835660 w 1440"/>
                <a:gd name="T1" fmla="*/ 0 h 815"/>
                <a:gd name="T2" fmla="*/ 241300 w 1440"/>
                <a:gd name="T3" fmla="*/ 302696 h 815"/>
                <a:gd name="T4" fmla="*/ 27940 w 1440"/>
                <a:gd name="T5" fmla="*/ 834460 h 815"/>
                <a:gd name="T6" fmla="*/ 408940 w 1440"/>
                <a:gd name="T7" fmla="*/ 1096252 h 815"/>
                <a:gd name="T8" fmla="*/ 889000 w 1440"/>
                <a:gd name="T9" fmla="*/ 744469 h 815"/>
                <a:gd name="T10" fmla="*/ 1384300 w 1440"/>
                <a:gd name="T11" fmla="*/ 1096252 h 815"/>
                <a:gd name="T12" fmla="*/ 1811020 w 1440"/>
                <a:gd name="T13" fmla="*/ 711745 h 815"/>
                <a:gd name="T14" fmla="*/ 1490980 w 1440"/>
                <a:gd name="T15" fmla="*/ 294515 h 815"/>
                <a:gd name="T16" fmla="*/ 835660 w 1440"/>
                <a:gd name="T17" fmla="*/ 0 h 8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815"/>
                <a:gd name="T29" fmla="*/ 1440 w 1440"/>
                <a:gd name="T30" fmla="*/ 815 h 8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815">
                  <a:moveTo>
                    <a:pt x="658" y="0"/>
                  </a:moveTo>
                  <a:cubicBezTo>
                    <a:pt x="490" y="0"/>
                    <a:pt x="296" y="120"/>
                    <a:pt x="190" y="222"/>
                  </a:cubicBezTo>
                  <a:cubicBezTo>
                    <a:pt x="84" y="324"/>
                    <a:pt x="0" y="515"/>
                    <a:pt x="22" y="612"/>
                  </a:cubicBezTo>
                  <a:cubicBezTo>
                    <a:pt x="44" y="709"/>
                    <a:pt x="209" y="815"/>
                    <a:pt x="322" y="804"/>
                  </a:cubicBezTo>
                  <a:cubicBezTo>
                    <a:pt x="435" y="793"/>
                    <a:pt x="572" y="546"/>
                    <a:pt x="700" y="546"/>
                  </a:cubicBezTo>
                  <a:cubicBezTo>
                    <a:pt x="828" y="546"/>
                    <a:pt x="969" y="808"/>
                    <a:pt x="1090" y="804"/>
                  </a:cubicBezTo>
                  <a:cubicBezTo>
                    <a:pt x="1211" y="800"/>
                    <a:pt x="1412" y="620"/>
                    <a:pt x="1426" y="522"/>
                  </a:cubicBezTo>
                  <a:cubicBezTo>
                    <a:pt x="1440" y="424"/>
                    <a:pt x="1302" y="303"/>
                    <a:pt x="1174" y="216"/>
                  </a:cubicBezTo>
                  <a:cubicBezTo>
                    <a:pt x="1046" y="129"/>
                    <a:pt x="826" y="0"/>
                    <a:pt x="658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19252" y="2718416"/>
            <a:ext cx="45583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z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521752997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11561</TotalTime>
  <Words>1728</Words>
  <Application>Microsoft Office PowerPoint</Application>
  <PresentationFormat>On-screen Show (4:3)</PresentationFormat>
  <Paragraphs>702</Paragraphs>
  <Slides>34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Tahoma</vt:lpstr>
      <vt:lpstr>Times</vt:lpstr>
      <vt:lpstr>Times New Roman</vt:lpstr>
      <vt:lpstr>Wingdings</vt:lpstr>
      <vt:lpstr>Blueprint</vt:lpstr>
      <vt:lpstr>Clip</vt:lpstr>
      <vt:lpstr>AVL Trees</vt:lpstr>
      <vt:lpstr>AVL Tree Definition</vt:lpstr>
      <vt:lpstr>Height of an AVL Tree</vt:lpstr>
      <vt:lpstr>Insertion</vt:lpstr>
      <vt:lpstr>Insertion</vt:lpstr>
      <vt:lpstr>Overview of 4 Cases of Trinode Restructuring</vt:lpstr>
      <vt:lpstr>Rotation operation</vt:lpstr>
      <vt:lpstr>Rotation operation</vt:lpstr>
      <vt:lpstr>Example for Case 1</vt:lpstr>
      <vt:lpstr>Trinode Restructuring: Case 1</vt:lpstr>
      <vt:lpstr>Example for Case 2</vt:lpstr>
      <vt:lpstr>Trinode Restructuring: Case 2</vt:lpstr>
      <vt:lpstr>Example for Case 3</vt:lpstr>
      <vt:lpstr>Trinode Restructuring: Case 3</vt:lpstr>
      <vt:lpstr>Example for Case 4</vt:lpstr>
      <vt:lpstr>Trinode Restructuring: Case 4</vt:lpstr>
      <vt:lpstr>Insert 54</vt:lpstr>
      <vt:lpstr>Trinode Restructuring summary</vt:lpstr>
      <vt:lpstr>Overview of 4 Cases of Trinode Restructuring</vt:lpstr>
      <vt:lpstr>Trinode Restructuring Summary</vt:lpstr>
      <vt:lpstr>Removal</vt:lpstr>
      <vt:lpstr>Rebalancing after a Removal</vt:lpstr>
      <vt:lpstr>Rebalancing after a Removal</vt:lpstr>
      <vt:lpstr>Balanced tree</vt:lpstr>
      <vt:lpstr>Delete 80</vt:lpstr>
      <vt:lpstr>Not balanced at 70</vt:lpstr>
      <vt:lpstr>Single rotation</vt:lpstr>
      <vt:lpstr>Anything wrong?</vt:lpstr>
      <vt:lpstr>Not balanced at 50!</vt:lpstr>
      <vt:lpstr>AVL Tree Performance</vt:lpstr>
      <vt:lpstr>Floor and ceiling of 37? (inexact match)</vt:lpstr>
      <vt:lpstr>Floor and ceiling of 37? (inexact match)</vt:lpstr>
      <vt:lpstr>Floor and ceiling of 37? (inexact match)</vt:lpstr>
      <vt:lpstr>AVL Trees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Binary Search Trees</dc:title>
  <dc:creator>Michael Goodrich and Roberto Tamassia</dc:creator>
  <cp:lastModifiedBy>Philip Chan</cp:lastModifiedBy>
  <cp:revision>1275</cp:revision>
  <cp:lastPrinted>2014-03-20T13:47:37Z</cp:lastPrinted>
  <dcterms:created xsi:type="dcterms:W3CDTF">2002-01-21T02:22:10Z</dcterms:created>
  <dcterms:modified xsi:type="dcterms:W3CDTF">2025-11-26T19:39:40Z</dcterms:modified>
</cp:coreProperties>
</file>