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7"/>
  </p:notesMasterIdLst>
  <p:handoutMasterIdLst>
    <p:handoutMasterId r:id="rId38"/>
  </p:handoutMasterIdLst>
  <p:sldIdLst>
    <p:sldId id="256" r:id="rId2"/>
    <p:sldId id="371" r:id="rId3"/>
    <p:sldId id="403" r:id="rId4"/>
    <p:sldId id="404" r:id="rId5"/>
    <p:sldId id="372" r:id="rId6"/>
    <p:sldId id="407" r:id="rId7"/>
    <p:sldId id="408" r:id="rId8"/>
    <p:sldId id="411" r:id="rId9"/>
    <p:sldId id="412" r:id="rId10"/>
    <p:sldId id="413" r:id="rId11"/>
    <p:sldId id="410" r:id="rId12"/>
    <p:sldId id="386" r:id="rId13"/>
    <p:sldId id="406" r:id="rId14"/>
    <p:sldId id="388" r:id="rId15"/>
    <p:sldId id="414" r:id="rId16"/>
    <p:sldId id="415" r:id="rId17"/>
    <p:sldId id="416" r:id="rId18"/>
    <p:sldId id="419" r:id="rId19"/>
    <p:sldId id="417" r:id="rId20"/>
    <p:sldId id="418" r:id="rId21"/>
    <p:sldId id="387" r:id="rId22"/>
    <p:sldId id="402" r:id="rId23"/>
    <p:sldId id="389" r:id="rId24"/>
    <p:sldId id="390" r:id="rId25"/>
    <p:sldId id="391" r:id="rId26"/>
    <p:sldId id="392" r:id="rId27"/>
    <p:sldId id="393" r:id="rId28"/>
    <p:sldId id="394" r:id="rId29"/>
    <p:sldId id="395" r:id="rId30"/>
    <p:sldId id="396" r:id="rId31"/>
    <p:sldId id="397" r:id="rId32"/>
    <p:sldId id="398" r:id="rId33"/>
    <p:sldId id="399" r:id="rId34"/>
    <p:sldId id="400" r:id="rId35"/>
    <p:sldId id="401" r:id="rId36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74F6"/>
    <a:srgbClr val="6289F8"/>
    <a:srgbClr val="8097F8"/>
    <a:srgbClr val="2C61F6"/>
    <a:srgbClr val="F8F0D0"/>
    <a:srgbClr val="F2E4AA"/>
    <a:srgbClr val="0000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978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7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2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l" defTabSz="966788"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Divide-and-Conquer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400" smtClean="0">
                <a:cs typeface="+mn-cs"/>
              </a:defRPr>
            </a:lvl1pPr>
          </a:lstStyle>
          <a:p>
            <a:pPr>
              <a:defRPr/>
            </a:pPr>
            <a:fld id="{06F57F30-690F-C44A-B45D-9A5633CFEDA7}" type="datetime8">
              <a:rPr lang="en-US" smtClean="0"/>
              <a:t>12/5/2016 12:59 PM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l" defTabSz="966788"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400" smtClean="0">
                <a:cs typeface="+mn-cs"/>
              </a:defRPr>
            </a:lvl1pPr>
          </a:lstStyle>
          <a:p>
            <a:pPr>
              <a:defRPr/>
            </a:pPr>
            <a:fld id="{0BD3AEDD-6045-524E-BF99-10D9E9B863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613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l" defTabSz="966788"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Divide-and-Conquer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400" smtClean="0">
                <a:cs typeface="+mn-cs"/>
              </a:defRPr>
            </a:lvl1pPr>
          </a:lstStyle>
          <a:p>
            <a:pPr>
              <a:defRPr/>
            </a:pPr>
            <a:fld id="{DAC146FF-EA41-6F4A-9E51-1E5DC9D8BD00}" type="datetime8">
              <a:rPr lang="en-US" smtClean="0"/>
              <a:t>12/5/2016 12:59 PM</a:t>
            </a:fld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2313"/>
            <a:ext cx="4799012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l" defTabSz="966788"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400" smtClean="0">
                <a:cs typeface="+mn-cs"/>
              </a:defRPr>
            </a:lvl1pPr>
          </a:lstStyle>
          <a:p>
            <a:pPr>
              <a:defRPr/>
            </a:pPr>
            <a:fld id="{D35BA05D-85AD-1F4A-B470-29B455B4A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339879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smtClean="0"/>
              <a:t>Divide-and-Conquer</a:t>
            </a:r>
            <a:endParaRPr lang="en-US" sz="1400"/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D393750-B9FE-4E4E-BBEE-17FF24FAFA75}" type="datetime8">
              <a:rPr lang="en-US" sz="1400" smtClean="0"/>
              <a:t>12/5/2016 12:59 PM</a:t>
            </a:fld>
            <a:endParaRPr lang="en-US" sz="1400"/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A5BC665-708C-624E-84D7-FE69708EA46D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9" name="Text Box 68"/>
          <p:cNvSpPr txBox="1">
            <a:spLocks noChangeArrowheads="1"/>
          </p:cNvSpPr>
          <p:nvPr userDrawn="1"/>
        </p:nvSpPr>
        <p:spPr bwMode="auto">
          <a:xfrm>
            <a:off x="1031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 smtClean="0">
                <a:cs typeface="+mn-cs"/>
              </a:rPr>
              <a:t>© 2014 Goodrich, </a:t>
            </a:r>
            <a:r>
              <a:rPr lang="en-US" sz="1400" dirty="0" err="1" smtClean="0">
                <a:cs typeface="+mn-cs"/>
              </a:rPr>
              <a:t>Tamassia</a:t>
            </a:r>
            <a:r>
              <a:rPr lang="en-US" sz="1400" dirty="0" smtClean="0">
                <a:cs typeface="+mn-cs"/>
              </a:rPr>
              <a:t>, </a:t>
            </a:r>
            <a:r>
              <a:rPr lang="en-US" sz="1400" dirty="0" err="1" smtClean="0">
                <a:cs typeface="+mn-cs"/>
              </a:rPr>
              <a:t>Goldwasser</a:t>
            </a:r>
            <a:endParaRPr lang="en-US" sz="1400" dirty="0" smtClean="0">
              <a:cs typeface="+mn-cs"/>
            </a:endParaRP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" name="Rectangle 69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Divide-and-Conquer</a:t>
            </a:r>
          </a:p>
        </p:txBody>
      </p:sp>
      <p:sp>
        <p:nvSpPr>
          <p:cNvPr id="71" name="Rectangle 70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5C4D2A8-8A7E-3D49-B478-4860C6716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683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Divide-and-Conquer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92107EB-82A9-4F4E-BADB-3008854E8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39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Divide-and-Conquer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362AA1-2A11-6548-9A03-6D025838DE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77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Divide-and-Conquer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E32F43-0D38-5748-899D-561154996E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940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Divide-and-Conquer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5166D2-E4CB-7E44-83F8-8F1A59982A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42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Divide-and-Conquer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162C31-2B6A-ED4E-A2B7-B53EF09165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7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Divide-and-Conquer</a:t>
            </a:r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9195134-82B8-8946-BC8A-5980FB798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99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Divide-and-Conquer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7F9F7A-3CE3-104A-939C-1E9329C1D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26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Divide-and-Conquer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8E67C7B-5C2C-964C-8F4F-6059164AFD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9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Divide-and-Conquer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350843F-EA78-AE4D-A3C9-3AD9B0831B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82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Divide-and-Conquer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24A6E58-73BF-D04F-A87E-67C32D4B62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28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16 w 43195"/>
                  <a:gd name="T1" fmla="*/ 0 h 43200"/>
                  <a:gd name="T2" fmla="*/ 0 w 43195"/>
                  <a:gd name="T3" fmla="*/ 123 h 43200"/>
                  <a:gd name="T4" fmla="*/ 119 w 43195"/>
                  <a:gd name="T5" fmla="*/ 12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Divide-and-Conquer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+mn-cs"/>
              </a:defRPr>
            </a:lvl1pPr>
          </a:lstStyle>
          <a:p>
            <a:pPr>
              <a:defRPr/>
            </a:pPr>
            <a:fld id="{BA6BB61A-E81B-5446-9D6F-CCCBA571A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64" name="Text Box 68"/>
          <p:cNvSpPr txBox="1">
            <a:spLocks noChangeArrowheads="1"/>
          </p:cNvSpPr>
          <p:nvPr/>
        </p:nvSpPr>
        <p:spPr bwMode="auto">
          <a:xfrm>
            <a:off x="1031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 smtClean="0">
                <a:cs typeface="+mn-cs"/>
              </a:rPr>
              <a:t>© 2014 Goodrich, </a:t>
            </a:r>
            <a:r>
              <a:rPr lang="en-US" sz="1400" dirty="0" err="1" smtClean="0">
                <a:cs typeface="+mn-cs"/>
              </a:rPr>
              <a:t>Tamassia</a:t>
            </a:r>
            <a:r>
              <a:rPr lang="en-US" sz="1400" dirty="0" smtClean="0">
                <a:cs typeface="+mn-cs"/>
              </a:rPr>
              <a:t>, </a:t>
            </a:r>
            <a:r>
              <a:rPr lang="en-US" sz="1400" dirty="0" err="1" smtClean="0">
                <a:cs typeface="+mn-cs"/>
              </a:rPr>
              <a:t>Goldwasser</a:t>
            </a:r>
            <a:endParaRPr lang="en-US" sz="1400" dirty="0" smtClean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charset="0"/>
        <a:buBlip>
          <a:blip r:embed="rId13"/>
        </a:buBlip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wmf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wmf"/><Relationship Id="rId4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7.wmf"/><Relationship Id="rId4" Type="http://schemas.openxmlformats.org/officeDocument/2006/relationships/image" Target="../media/image11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7.wmf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3.wmf"/><Relationship Id="rId4" Type="http://schemas.openxmlformats.org/officeDocument/2006/relationships/image" Target="../media/image4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6.wmf"/><Relationship Id="rId4" Type="http://schemas.openxmlformats.org/officeDocument/2006/relationships/image" Target="../media/image14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6.wmf"/><Relationship Id="rId4" Type="http://schemas.openxmlformats.org/officeDocument/2006/relationships/image" Target="../media/image17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0.wmf"/><Relationship Id="rId4" Type="http://schemas.openxmlformats.org/officeDocument/2006/relationships/image" Target="../media/image18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oleObject" Target="../embeddings/oleObject18.bin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0.wmf"/><Relationship Id="rId4" Type="http://schemas.openxmlformats.org/officeDocument/2006/relationships/image" Target="../media/image18.wmf"/><Relationship Id="rId9" Type="http://schemas.openxmlformats.org/officeDocument/2006/relationships/image" Target="../media/image21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oleObject" Target="../embeddings/oleObject21.bin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0.wmf"/><Relationship Id="rId4" Type="http://schemas.openxmlformats.org/officeDocument/2006/relationships/image" Target="../media/image18.wmf"/><Relationship Id="rId9" Type="http://schemas.openxmlformats.org/officeDocument/2006/relationships/image" Target="../media/image22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oleObject" Target="../embeddings/oleObject24.bin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0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oleObject" Target="../embeddings/oleObject27.bin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0.wmf"/><Relationship Id="rId4" Type="http://schemas.openxmlformats.org/officeDocument/2006/relationships/image" Target="../media/image18.wmf"/><Relationship Id="rId9" Type="http://schemas.openxmlformats.org/officeDocument/2006/relationships/image" Target="../media/image2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oleObject" Target="../embeddings/oleObject30.bin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20.wmf"/><Relationship Id="rId4" Type="http://schemas.openxmlformats.org/officeDocument/2006/relationships/image" Target="../media/image18.wmf"/><Relationship Id="rId9" Type="http://schemas.openxmlformats.org/officeDocument/2006/relationships/image" Target="../media/image25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oleObject" Target="../embeddings/oleObject33.bin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20.wmf"/><Relationship Id="rId4" Type="http://schemas.openxmlformats.org/officeDocument/2006/relationships/image" Target="../media/image18.wmf"/><Relationship Id="rId9" Type="http://schemas.openxmlformats.org/officeDocument/2006/relationships/image" Target="../media/image26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oleObject" Target="../embeddings/oleObject36.bin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20.wmf"/><Relationship Id="rId4" Type="http://schemas.openxmlformats.org/officeDocument/2006/relationships/image" Target="../media/image18.wmf"/><Relationship Id="rId9" Type="http://schemas.openxmlformats.org/officeDocument/2006/relationships/image" Target="../media/image27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7.wmf"/><Relationship Id="rId4" Type="http://schemas.openxmlformats.org/officeDocument/2006/relationships/image" Target="../media/image28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41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40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4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0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15362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BCD529D-54C1-5547-8734-7F3B9BA20379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Divide-and-Conquer</a:t>
            </a:r>
          </a:p>
        </p:txBody>
      </p:sp>
      <p:grpSp>
        <p:nvGrpSpPr>
          <p:cNvPr id="15364" name="Group 396"/>
          <p:cNvGrpSpPr>
            <a:grpSpLocks/>
          </p:cNvGrpSpPr>
          <p:nvPr/>
        </p:nvGrpSpPr>
        <p:grpSpPr bwMode="auto">
          <a:xfrm>
            <a:off x="3352800" y="3322638"/>
            <a:ext cx="4486275" cy="2011362"/>
            <a:chOff x="1608" y="1824"/>
            <a:chExt cx="3426" cy="1536"/>
          </a:xfrm>
        </p:grpSpPr>
        <p:sp>
          <p:nvSpPr>
            <p:cNvPr id="15365" name="AutoShape 383"/>
            <p:cNvSpPr>
              <a:spLocks noChangeArrowheads="1"/>
            </p:cNvSpPr>
            <p:nvPr/>
          </p:nvSpPr>
          <p:spPr bwMode="auto">
            <a:xfrm>
              <a:off x="2160" y="1824"/>
              <a:ext cx="2304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7  2 </a:t>
              </a:r>
              <a:r>
                <a:rPr lang="en-US" sz="1800" b="1">
                  <a:solidFill>
                    <a:schemeClr val="tx2"/>
                  </a:solidFill>
                  <a:latin typeface="Symbol" charset="0"/>
                  <a:sym typeface="Symbol" charset="0"/>
                </a:rPr>
                <a:t></a:t>
              </a:r>
              <a:r>
                <a:rPr lang="en-US" sz="1800"/>
                <a:t> 9  4  </a:t>
              </a:r>
              <a:r>
                <a:rPr lang="en-US" sz="1800" b="1">
                  <a:solidFill>
                    <a:srgbClr val="000000"/>
                  </a:solidFill>
                  <a:sym typeface="Symbol" charset="0"/>
                </a:rPr>
                <a:t></a:t>
              </a:r>
              <a:r>
                <a:rPr lang="en-US" sz="1800"/>
                <a:t>  </a:t>
              </a:r>
              <a:r>
                <a:rPr lang="en-US" sz="1800">
                  <a:solidFill>
                    <a:schemeClr val="tx2"/>
                  </a:solidFill>
                </a:rPr>
                <a:t>2  4  7  9</a:t>
              </a:r>
            </a:p>
          </p:txBody>
        </p:sp>
        <p:sp>
          <p:nvSpPr>
            <p:cNvPr id="15366" name="AutoShape 384"/>
            <p:cNvSpPr>
              <a:spLocks noChangeArrowheads="1"/>
            </p:cNvSpPr>
            <p:nvPr/>
          </p:nvSpPr>
          <p:spPr bwMode="auto">
            <a:xfrm>
              <a:off x="1680" y="2400"/>
              <a:ext cx="1344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7 </a:t>
              </a:r>
              <a:r>
                <a:rPr lang="en-US" sz="1800" b="1">
                  <a:solidFill>
                    <a:schemeClr val="tx2"/>
                  </a:solidFill>
                  <a:latin typeface="Symbol" charset="0"/>
                  <a:sym typeface="Symbol" charset="0"/>
                </a:rPr>
                <a:t></a:t>
              </a:r>
              <a:r>
                <a:rPr lang="en-US" sz="1800"/>
                <a:t> 2  </a:t>
              </a:r>
              <a:r>
                <a:rPr lang="en-US" sz="1800" b="1">
                  <a:solidFill>
                    <a:srgbClr val="000000"/>
                  </a:solidFill>
                  <a:sym typeface="Symbol" charset="0"/>
                </a:rPr>
                <a:t></a:t>
              </a:r>
              <a:r>
                <a:rPr lang="en-US" sz="1800"/>
                <a:t>  </a:t>
              </a:r>
              <a:r>
                <a:rPr lang="en-US" sz="1800">
                  <a:solidFill>
                    <a:schemeClr val="tx2"/>
                  </a:solidFill>
                </a:rPr>
                <a:t>2  7</a:t>
              </a:r>
            </a:p>
          </p:txBody>
        </p:sp>
        <p:sp>
          <p:nvSpPr>
            <p:cNvPr id="15367" name="AutoShape 385"/>
            <p:cNvSpPr>
              <a:spLocks noChangeArrowheads="1"/>
            </p:cNvSpPr>
            <p:nvPr/>
          </p:nvSpPr>
          <p:spPr bwMode="auto">
            <a:xfrm>
              <a:off x="3600" y="2400"/>
              <a:ext cx="1344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9 </a:t>
              </a:r>
              <a:r>
                <a:rPr lang="en-US" sz="1800" b="1">
                  <a:solidFill>
                    <a:schemeClr val="tx2"/>
                  </a:solidFill>
                  <a:latin typeface="Symbol" charset="0"/>
                  <a:sym typeface="Symbol" charset="0"/>
                </a:rPr>
                <a:t></a:t>
              </a:r>
              <a:r>
                <a:rPr lang="en-US" sz="1800"/>
                <a:t> 4  </a:t>
              </a:r>
              <a:r>
                <a:rPr lang="en-US" sz="1800" b="1">
                  <a:solidFill>
                    <a:srgbClr val="000000"/>
                  </a:solidFill>
                  <a:sym typeface="Symbol" charset="0"/>
                </a:rPr>
                <a:t></a:t>
              </a:r>
              <a:r>
                <a:rPr lang="en-US" sz="1800"/>
                <a:t>  </a:t>
              </a:r>
              <a:r>
                <a:rPr lang="en-US" sz="1800">
                  <a:solidFill>
                    <a:schemeClr val="tx2"/>
                  </a:solidFill>
                </a:rPr>
                <a:t>4  9</a:t>
              </a:r>
            </a:p>
          </p:txBody>
        </p:sp>
        <p:sp>
          <p:nvSpPr>
            <p:cNvPr id="15368" name="AutoShape 386"/>
            <p:cNvSpPr>
              <a:spLocks noChangeArrowheads="1"/>
            </p:cNvSpPr>
            <p:nvPr/>
          </p:nvSpPr>
          <p:spPr bwMode="auto">
            <a:xfrm>
              <a:off x="1608" y="2976"/>
              <a:ext cx="648" cy="384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7 </a:t>
              </a:r>
              <a:r>
                <a:rPr lang="en-US" sz="1800" b="1">
                  <a:solidFill>
                    <a:srgbClr val="000000"/>
                  </a:solidFill>
                  <a:sym typeface="Symbol" charset="0"/>
                </a:rPr>
                <a:t></a:t>
              </a:r>
              <a:r>
                <a:rPr lang="en-US" sz="1800"/>
                <a:t> </a:t>
              </a:r>
              <a:r>
                <a:rPr lang="en-US" sz="1800">
                  <a:solidFill>
                    <a:schemeClr val="tx2"/>
                  </a:solidFill>
                </a:rPr>
                <a:t>7</a:t>
              </a:r>
            </a:p>
          </p:txBody>
        </p:sp>
        <p:sp>
          <p:nvSpPr>
            <p:cNvPr id="15369" name="AutoShape 387"/>
            <p:cNvSpPr>
              <a:spLocks noChangeArrowheads="1"/>
            </p:cNvSpPr>
            <p:nvPr/>
          </p:nvSpPr>
          <p:spPr bwMode="auto">
            <a:xfrm>
              <a:off x="2496" y="2976"/>
              <a:ext cx="624" cy="384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2 </a:t>
              </a:r>
              <a:r>
                <a:rPr lang="en-US" sz="1800" b="1">
                  <a:solidFill>
                    <a:srgbClr val="000000"/>
                  </a:solidFill>
                  <a:sym typeface="Symbol" charset="0"/>
                </a:rPr>
                <a:t></a:t>
              </a:r>
              <a:r>
                <a:rPr lang="en-US" sz="1800"/>
                <a:t> </a:t>
              </a:r>
              <a:r>
                <a:rPr lang="en-US" sz="1800">
                  <a:solidFill>
                    <a:schemeClr val="tx2"/>
                  </a:solidFill>
                </a:rPr>
                <a:t>2</a:t>
              </a:r>
            </a:p>
          </p:txBody>
        </p:sp>
        <p:sp>
          <p:nvSpPr>
            <p:cNvPr id="15370" name="AutoShape 388"/>
            <p:cNvSpPr>
              <a:spLocks noChangeArrowheads="1"/>
            </p:cNvSpPr>
            <p:nvPr/>
          </p:nvSpPr>
          <p:spPr bwMode="auto">
            <a:xfrm>
              <a:off x="3522" y="2976"/>
              <a:ext cx="636" cy="384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9 </a:t>
              </a:r>
              <a:r>
                <a:rPr lang="en-US" sz="1800" b="1">
                  <a:solidFill>
                    <a:srgbClr val="000000"/>
                  </a:solidFill>
                  <a:sym typeface="Symbol" charset="0"/>
                </a:rPr>
                <a:t></a:t>
              </a:r>
              <a:r>
                <a:rPr lang="en-US" sz="1800"/>
                <a:t> </a:t>
              </a:r>
              <a:r>
                <a:rPr lang="en-US" sz="1800">
                  <a:solidFill>
                    <a:schemeClr val="tx2"/>
                  </a:solidFill>
                </a:rPr>
                <a:t>9</a:t>
              </a:r>
            </a:p>
          </p:txBody>
        </p:sp>
        <p:sp>
          <p:nvSpPr>
            <p:cNvPr id="15371" name="AutoShape 389"/>
            <p:cNvSpPr>
              <a:spLocks noChangeArrowheads="1"/>
            </p:cNvSpPr>
            <p:nvPr/>
          </p:nvSpPr>
          <p:spPr bwMode="auto">
            <a:xfrm>
              <a:off x="4416" y="2976"/>
              <a:ext cx="618" cy="384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4 </a:t>
              </a:r>
              <a:r>
                <a:rPr lang="en-US" sz="1800" b="1">
                  <a:solidFill>
                    <a:srgbClr val="000000"/>
                  </a:solidFill>
                  <a:sym typeface="Symbol" charset="0"/>
                </a:rPr>
                <a:t></a:t>
              </a:r>
              <a:r>
                <a:rPr lang="en-US" sz="1800"/>
                <a:t> </a:t>
              </a:r>
              <a:r>
                <a:rPr lang="en-US" sz="180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15372" name="AutoShape 390"/>
            <p:cNvCxnSpPr>
              <a:cxnSpLocks noChangeShapeType="1"/>
              <a:stCxn id="15366" idx="0"/>
              <a:endCxn id="15365" idx="2"/>
            </p:cNvCxnSpPr>
            <p:nvPr/>
          </p:nvCxnSpPr>
          <p:spPr bwMode="auto">
            <a:xfrm flipV="1">
              <a:off x="2352" y="2214"/>
              <a:ext cx="960" cy="18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3" name="AutoShape 391"/>
            <p:cNvCxnSpPr>
              <a:cxnSpLocks noChangeShapeType="1"/>
              <a:stCxn id="15367" idx="0"/>
              <a:endCxn id="15365" idx="2"/>
            </p:cNvCxnSpPr>
            <p:nvPr/>
          </p:nvCxnSpPr>
          <p:spPr bwMode="auto">
            <a:xfrm flipH="1" flipV="1">
              <a:off x="3312" y="2214"/>
              <a:ext cx="960" cy="18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4" name="AutoShape 392"/>
            <p:cNvCxnSpPr>
              <a:cxnSpLocks noChangeShapeType="1"/>
              <a:stCxn id="15368" idx="0"/>
              <a:endCxn id="15366" idx="2"/>
            </p:cNvCxnSpPr>
            <p:nvPr/>
          </p:nvCxnSpPr>
          <p:spPr bwMode="auto">
            <a:xfrm flipV="1">
              <a:off x="1932" y="2790"/>
              <a:ext cx="420" cy="18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5" name="AutoShape 393"/>
            <p:cNvCxnSpPr>
              <a:cxnSpLocks noChangeShapeType="1"/>
              <a:stCxn id="15370" idx="0"/>
              <a:endCxn id="15367" idx="2"/>
            </p:cNvCxnSpPr>
            <p:nvPr/>
          </p:nvCxnSpPr>
          <p:spPr bwMode="auto">
            <a:xfrm flipV="1">
              <a:off x="3840" y="2790"/>
              <a:ext cx="432" cy="18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6" name="AutoShape 394"/>
            <p:cNvCxnSpPr>
              <a:cxnSpLocks noChangeShapeType="1"/>
              <a:stCxn id="15366" idx="2"/>
              <a:endCxn id="15369" idx="0"/>
            </p:cNvCxnSpPr>
            <p:nvPr/>
          </p:nvCxnSpPr>
          <p:spPr bwMode="auto">
            <a:xfrm>
              <a:off x="2352" y="2790"/>
              <a:ext cx="456" cy="18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7" name="AutoShape 395"/>
            <p:cNvCxnSpPr>
              <a:cxnSpLocks noChangeShapeType="1"/>
              <a:stCxn id="15367" idx="2"/>
              <a:endCxn id="15371" idx="0"/>
            </p:cNvCxnSpPr>
            <p:nvPr/>
          </p:nvCxnSpPr>
          <p:spPr bwMode="auto">
            <a:xfrm>
              <a:off x="4272" y="2790"/>
              <a:ext cx="453" cy="18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Subtitle 1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6629400" cy="9906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Presentation for use with the textbook </a:t>
            </a:r>
            <a:r>
              <a:rPr lang="en-US" sz="1800" dirty="0" smtClean="0">
                <a:solidFill>
                  <a:schemeClr val="tx2"/>
                </a:solidFill>
              </a:rPr>
              <a:t>Data Structures and Algorithms in Java, 6</a:t>
            </a:r>
            <a:r>
              <a:rPr lang="en-US" sz="1800" baseline="30000" dirty="0" smtClean="0">
                <a:solidFill>
                  <a:schemeClr val="tx2"/>
                </a:solidFill>
              </a:rPr>
              <a:t>th</a:t>
            </a:r>
            <a:r>
              <a:rPr lang="en-US" sz="1800" dirty="0" smtClean="0">
                <a:solidFill>
                  <a:schemeClr val="tx2"/>
                </a:solidFill>
              </a:rPr>
              <a:t> edition</a:t>
            </a:r>
            <a:r>
              <a:rPr lang="en-US" sz="1800" dirty="0" smtClean="0"/>
              <a:t>, by M. T. Goodrich, R. Tamassia, and M. H. Goldwasser, Wiley, 2014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Merging 2 sorted sequences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276805"/>
              </p:ext>
            </p:extLst>
          </p:nvPr>
        </p:nvGraphicFramePr>
        <p:xfrm>
          <a:off x="1219200" y="2286000"/>
          <a:ext cx="26670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Divide-and-Conquer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E32F43-0D38-5748-899D-561154996E2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3564721"/>
              </p:ext>
            </p:extLst>
          </p:nvPr>
        </p:nvGraphicFramePr>
        <p:xfrm>
          <a:off x="4876800" y="2286000"/>
          <a:ext cx="26670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115100"/>
              </p:ext>
            </p:extLst>
          </p:nvPr>
        </p:nvGraphicFramePr>
        <p:xfrm>
          <a:off x="1447800" y="33528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0733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Merging—Analysis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0047077"/>
              </p:ext>
            </p:extLst>
          </p:nvPr>
        </p:nvGraphicFramePr>
        <p:xfrm>
          <a:off x="1219200" y="2286000"/>
          <a:ext cx="2667000" cy="3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Divide-and-Conquer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E32F43-0D38-5748-899D-561154996E2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697548"/>
              </p:ext>
            </p:extLst>
          </p:nvPr>
        </p:nvGraphicFramePr>
        <p:xfrm>
          <a:off x="4876800" y="2286000"/>
          <a:ext cx="2667000" cy="3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582965"/>
              </p:ext>
            </p:extLst>
          </p:nvPr>
        </p:nvGraphicFramePr>
        <p:xfrm>
          <a:off x="1447800" y="33528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114800"/>
            <a:ext cx="838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Comparison and copying are the main operations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Copying—always n operations (n items after merging)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Comparison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when does the worst case occur?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w</a:t>
            </a:r>
            <a:r>
              <a:rPr lang="en-US" dirty="0" smtClean="0"/>
              <a:t>hen does the best case occur?</a:t>
            </a:r>
          </a:p>
        </p:txBody>
      </p:sp>
    </p:spTree>
    <p:extLst>
      <p:ext uri="{BB962C8B-B14F-4D97-AF65-F5344CB8AC3E}">
        <p14:creationId xmlns:p14="http://schemas.microsoft.com/office/powerpoint/2010/main" val="1847668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3CF7BD0-7AD3-414F-B19B-2ADD6A7899FF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Time Complexity</a:t>
            </a:r>
          </a:p>
        </p:txBody>
      </p:sp>
      <p:sp>
        <p:nvSpPr>
          <p:cNvPr id="1946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M</a:t>
            </a:r>
            <a:r>
              <a:rPr lang="en-US" sz="2400" dirty="0" smtClean="0">
                <a:latin typeface="Tahoma" charset="0"/>
              </a:rPr>
              <a:t>erging </a:t>
            </a:r>
            <a:r>
              <a:rPr lang="en-US" sz="2400" dirty="0">
                <a:latin typeface="Tahoma" charset="0"/>
              </a:rPr>
              <a:t>two sorted sequences, each with 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dirty="0">
                <a:latin typeface="Symbol" charset="0"/>
              </a:rPr>
              <a:t>/</a:t>
            </a:r>
            <a:r>
              <a:rPr lang="en-US" sz="2400" dirty="0">
                <a:latin typeface="Times New Roman" charset="0"/>
              </a:rPr>
              <a:t>2</a:t>
            </a:r>
            <a:r>
              <a:rPr lang="en-US" sz="2400" dirty="0">
                <a:latin typeface="Tahoma" charset="0"/>
              </a:rPr>
              <a:t> elements </a:t>
            </a:r>
            <a:endParaRPr lang="en-US" sz="2400" dirty="0" smtClean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latin typeface="Tahoma" charset="0"/>
              </a:rPr>
              <a:t>takes </a:t>
            </a:r>
            <a:r>
              <a:rPr lang="en-US" sz="1800" dirty="0">
                <a:latin typeface="Tahoma" charset="0"/>
              </a:rPr>
              <a:t>at most </a:t>
            </a:r>
            <a:r>
              <a:rPr lang="en-US" sz="1800" b="1" i="1" dirty="0" err="1">
                <a:latin typeface="Times New Roman" charset="0"/>
              </a:rPr>
              <a:t>bn</a:t>
            </a:r>
            <a:r>
              <a:rPr lang="en-US" sz="1800" dirty="0">
                <a:latin typeface="Tahoma" charset="0"/>
              </a:rPr>
              <a:t> steps, for some constant </a:t>
            </a:r>
            <a:r>
              <a:rPr lang="en-US" sz="1800" b="1" i="1" dirty="0">
                <a:latin typeface="Times New Roman" charset="0"/>
              </a:rPr>
              <a:t>b</a:t>
            </a:r>
            <a:r>
              <a:rPr lang="en-US" sz="1800" dirty="0">
                <a:latin typeface="Tahoma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Tahoma" charset="0"/>
              </a:rPr>
              <a:t>base case </a:t>
            </a:r>
            <a:r>
              <a:rPr lang="en-US" sz="2400" dirty="0">
                <a:latin typeface="Tahoma" charset="0"/>
              </a:rPr>
              <a:t>(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i="1" dirty="0">
                <a:latin typeface="Times New Roman" charset="0"/>
              </a:rPr>
              <a:t> </a:t>
            </a:r>
            <a:r>
              <a:rPr lang="en-US" sz="2400" dirty="0">
                <a:latin typeface="Times New Roman" charset="0"/>
              </a:rPr>
              <a:t>&lt; 2) </a:t>
            </a:r>
            <a:r>
              <a:rPr lang="en-US" sz="2400" dirty="0" smtClean="0">
                <a:latin typeface="Times New Roman" charset="0"/>
              </a:rPr>
              <a:t>[or n = 1] </a:t>
            </a:r>
            <a:r>
              <a:rPr lang="en-US" sz="2400" dirty="0" smtClean="0">
                <a:latin typeface="Tahoma" charset="0"/>
              </a:rPr>
              <a:t>takes </a:t>
            </a:r>
            <a:r>
              <a:rPr lang="en-US" sz="2400" dirty="0">
                <a:latin typeface="Tahoma" charset="0"/>
              </a:rPr>
              <a:t>at most </a:t>
            </a:r>
            <a:r>
              <a:rPr lang="en-US" sz="2400" b="1" i="1" dirty="0" smtClean="0">
                <a:latin typeface="Times New Roman" charset="0"/>
              </a:rPr>
              <a:t>b</a:t>
            </a:r>
            <a:r>
              <a:rPr lang="en-US" sz="2400" dirty="0" smtClean="0">
                <a:latin typeface="Tahoma" charset="0"/>
              </a:rPr>
              <a:t> steps</a:t>
            </a:r>
            <a:r>
              <a:rPr lang="en-US" sz="2400" dirty="0">
                <a:latin typeface="Tahoma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Tahoma" charset="0"/>
              </a:rPr>
              <a:t>let </a:t>
            </a:r>
            <a:r>
              <a:rPr lang="en-US" sz="2400" b="1" i="1" dirty="0">
                <a:latin typeface="Times New Roman" charset="0"/>
              </a:rPr>
              <a:t>T</a:t>
            </a:r>
            <a:r>
              <a:rPr lang="en-US" sz="2400" b="1" dirty="0">
                <a:latin typeface="Times New Roman" charset="0"/>
              </a:rPr>
              <a:t>(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b="1" dirty="0">
                <a:latin typeface="Times New Roman" charset="0"/>
              </a:rPr>
              <a:t>) </a:t>
            </a:r>
            <a:r>
              <a:rPr lang="en-US" sz="2400" dirty="0">
                <a:latin typeface="Tahoma" charset="0"/>
              </a:rPr>
              <a:t>denote the </a:t>
            </a:r>
            <a:r>
              <a:rPr lang="en-US" sz="2400" dirty="0" smtClean="0">
                <a:latin typeface="Tahoma" charset="0"/>
              </a:rPr>
              <a:t>running time:</a:t>
            </a: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2"/>
                </a:solidFill>
                <a:latin typeface="Tahoma" charset="0"/>
              </a:rPr>
              <a:t>closed </a:t>
            </a:r>
            <a:r>
              <a:rPr lang="en-US" sz="2400" dirty="0">
                <a:solidFill>
                  <a:schemeClr val="tx2"/>
                </a:solidFill>
                <a:latin typeface="Tahoma" charset="0"/>
              </a:rPr>
              <a:t>form solution</a:t>
            </a:r>
            <a:r>
              <a:rPr lang="en-US" sz="2400" dirty="0">
                <a:latin typeface="Tahoma" charset="0"/>
              </a:rPr>
              <a:t> to the above equation.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That is, a solution that has </a:t>
            </a:r>
            <a:r>
              <a:rPr lang="en-US" sz="2400" b="1" i="1" dirty="0">
                <a:latin typeface="Times New Roman" charset="0"/>
              </a:rPr>
              <a:t>T</a:t>
            </a:r>
            <a:r>
              <a:rPr lang="en-US" sz="2400" b="1" dirty="0">
                <a:latin typeface="Times New Roman" charset="0"/>
              </a:rPr>
              <a:t>(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b="1" dirty="0">
                <a:latin typeface="Times New Roman" charset="0"/>
              </a:rPr>
              <a:t>) </a:t>
            </a:r>
            <a:r>
              <a:rPr lang="en-US" sz="2400" dirty="0">
                <a:latin typeface="Tahoma" charset="0"/>
              </a:rPr>
              <a:t>only on the left-hand side.</a:t>
            </a:r>
            <a:endParaRPr lang="en-US" sz="2400" b="1" dirty="0">
              <a:latin typeface="Times New Roman" charset="0"/>
            </a:endParaRPr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1905000" y="3429000"/>
          <a:ext cx="5181600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1" name="Equation" r:id="rId3" imgW="2032000" imgH="457200" progId="Equation.3">
                  <p:embed/>
                </p:oleObj>
              </mc:Choice>
              <mc:Fallback>
                <p:oleObj name="Equation" r:id="rId3" imgW="20320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429000"/>
                        <a:ext cx="5181600" cy="1166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62" name="Picture 7" descr="C:\Documents and Settings\Administrator\Application Data\Microsoft\Media Catalog\Downloaded Clips\cl6c\j0271416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513" y="152400"/>
            <a:ext cx="13604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3CF7BD0-7AD3-414F-B19B-2ADD6A7899FF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Time Complexity</a:t>
            </a:r>
          </a:p>
        </p:txBody>
      </p:sp>
      <p:sp>
        <p:nvSpPr>
          <p:cNvPr id="1946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M</a:t>
            </a:r>
            <a:r>
              <a:rPr lang="en-US" sz="2400" dirty="0" smtClean="0">
                <a:latin typeface="Tahoma" charset="0"/>
              </a:rPr>
              <a:t>erging </a:t>
            </a:r>
            <a:r>
              <a:rPr lang="en-US" sz="2400" dirty="0">
                <a:latin typeface="Tahoma" charset="0"/>
              </a:rPr>
              <a:t>two sorted sequences, each with 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dirty="0">
                <a:latin typeface="Symbol" charset="0"/>
              </a:rPr>
              <a:t>/</a:t>
            </a:r>
            <a:r>
              <a:rPr lang="en-US" sz="2400" dirty="0">
                <a:latin typeface="Times New Roman" charset="0"/>
              </a:rPr>
              <a:t>2</a:t>
            </a:r>
            <a:r>
              <a:rPr lang="en-US" sz="2400" dirty="0">
                <a:latin typeface="Tahoma" charset="0"/>
              </a:rPr>
              <a:t> elements </a:t>
            </a:r>
            <a:endParaRPr lang="en-US" sz="2400" dirty="0" smtClean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latin typeface="Tahoma" charset="0"/>
              </a:rPr>
              <a:t>takes </a:t>
            </a:r>
            <a:r>
              <a:rPr lang="en-US" sz="1800" dirty="0">
                <a:latin typeface="Tahoma" charset="0"/>
              </a:rPr>
              <a:t>at most </a:t>
            </a:r>
            <a:r>
              <a:rPr lang="en-US" sz="1800" b="1" i="1" dirty="0" err="1">
                <a:latin typeface="Times New Roman" charset="0"/>
              </a:rPr>
              <a:t>bn</a:t>
            </a:r>
            <a:r>
              <a:rPr lang="en-US" sz="1800" dirty="0">
                <a:latin typeface="Tahoma" charset="0"/>
              </a:rPr>
              <a:t> steps, for some constant </a:t>
            </a:r>
            <a:r>
              <a:rPr lang="en-US" sz="1800" b="1" i="1" dirty="0">
                <a:latin typeface="Times New Roman" charset="0"/>
              </a:rPr>
              <a:t>b</a:t>
            </a:r>
            <a:r>
              <a:rPr lang="en-US" sz="1800" dirty="0">
                <a:latin typeface="Tahoma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Tahoma" charset="0"/>
              </a:rPr>
              <a:t>base case </a:t>
            </a:r>
            <a:r>
              <a:rPr lang="en-US" sz="2400" dirty="0">
                <a:latin typeface="Tahoma" charset="0"/>
              </a:rPr>
              <a:t>(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i="1" dirty="0">
                <a:latin typeface="Times New Roman" charset="0"/>
              </a:rPr>
              <a:t> </a:t>
            </a:r>
            <a:r>
              <a:rPr lang="en-US" sz="2400" dirty="0">
                <a:latin typeface="Times New Roman" charset="0"/>
              </a:rPr>
              <a:t>&lt; 2) </a:t>
            </a:r>
            <a:r>
              <a:rPr lang="en-US" sz="2400" dirty="0" smtClean="0">
                <a:latin typeface="Times New Roman" charset="0"/>
              </a:rPr>
              <a:t>[or n = 1] </a:t>
            </a:r>
            <a:r>
              <a:rPr lang="en-US" sz="2400" dirty="0" smtClean="0">
                <a:latin typeface="Tahoma" charset="0"/>
              </a:rPr>
              <a:t>takes </a:t>
            </a:r>
            <a:r>
              <a:rPr lang="en-US" sz="2400" dirty="0">
                <a:latin typeface="Tahoma" charset="0"/>
              </a:rPr>
              <a:t>at most </a:t>
            </a:r>
            <a:r>
              <a:rPr lang="en-US" sz="2400" b="1" i="1" dirty="0" smtClean="0">
                <a:latin typeface="Times New Roman" charset="0"/>
              </a:rPr>
              <a:t>b</a:t>
            </a:r>
            <a:r>
              <a:rPr lang="en-US" sz="2400" dirty="0" smtClean="0">
                <a:latin typeface="Tahoma" charset="0"/>
              </a:rPr>
              <a:t> steps</a:t>
            </a:r>
            <a:r>
              <a:rPr lang="en-US" sz="2400" dirty="0">
                <a:latin typeface="Tahoma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Tahoma" charset="0"/>
              </a:rPr>
              <a:t>let </a:t>
            </a:r>
            <a:r>
              <a:rPr lang="en-US" sz="2400" b="1" i="1" dirty="0">
                <a:latin typeface="Times New Roman" charset="0"/>
              </a:rPr>
              <a:t>T</a:t>
            </a:r>
            <a:r>
              <a:rPr lang="en-US" sz="2400" b="1" dirty="0">
                <a:latin typeface="Times New Roman" charset="0"/>
              </a:rPr>
              <a:t>(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b="1" dirty="0">
                <a:latin typeface="Times New Roman" charset="0"/>
              </a:rPr>
              <a:t>) </a:t>
            </a:r>
            <a:r>
              <a:rPr lang="en-US" sz="2400" dirty="0">
                <a:latin typeface="Tahoma" charset="0"/>
              </a:rPr>
              <a:t>denote the </a:t>
            </a:r>
            <a:r>
              <a:rPr lang="en-US" sz="2400" dirty="0" smtClean="0">
                <a:latin typeface="Tahoma" charset="0"/>
              </a:rPr>
              <a:t>running time:</a:t>
            </a: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2"/>
                </a:solidFill>
                <a:latin typeface="Tahoma" charset="0"/>
              </a:rPr>
              <a:t>closed </a:t>
            </a:r>
            <a:r>
              <a:rPr lang="en-US" sz="2400" dirty="0">
                <a:solidFill>
                  <a:schemeClr val="tx2"/>
                </a:solidFill>
                <a:latin typeface="Tahoma" charset="0"/>
              </a:rPr>
              <a:t>form solution</a:t>
            </a:r>
            <a:r>
              <a:rPr lang="en-US" sz="2400" dirty="0">
                <a:latin typeface="Tahoma" charset="0"/>
              </a:rPr>
              <a:t> to the above equation.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That is, a solution that has </a:t>
            </a:r>
            <a:r>
              <a:rPr lang="en-US" sz="2400" b="1" i="1" dirty="0">
                <a:latin typeface="Times New Roman" charset="0"/>
              </a:rPr>
              <a:t>T</a:t>
            </a:r>
            <a:r>
              <a:rPr lang="en-US" sz="2400" b="1" dirty="0">
                <a:latin typeface="Times New Roman" charset="0"/>
              </a:rPr>
              <a:t>(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b="1" dirty="0">
                <a:latin typeface="Times New Roman" charset="0"/>
              </a:rPr>
              <a:t>) </a:t>
            </a:r>
            <a:r>
              <a:rPr lang="en-US" sz="2400" dirty="0">
                <a:latin typeface="Tahoma" charset="0"/>
              </a:rPr>
              <a:t>only on the left-hand side.</a:t>
            </a:r>
            <a:endParaRPr lang="en-US" sz="2400" b="1" dirty="0">
              <a:latin typeface="Times New Roman" charset="0"/>
            </a:endParaRPr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1905000" y="3429000"/>
          <a:ext cx="5181600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2" name="Equation" r:id="rId3" imgW="2032000" imgH="457200" progId="Equation.3">
                  <p:embed/>
                </p:oleObj>
              </mc:Choice>
              <mc:Fallback>
                <p:oleObj name="Equation" r:id="rId3" imgW="2032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429000"/>
                        <a:ext cx="5181600" cy="1166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62" name="Picture 7" descr="C:\Documents and Settings\Administrator\Application Data\Microsoft\Media Catalog\Downloaded Clips\cl6c\j0271416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513" y="152400"/>
            <a:ext cx="13604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217775" y="3429000"/>
            <a:ext cx="172996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</a:t>
            </a:r>
            <a:r>
              <a:rPr lang="en-US" dirty="0" smtClean="0">
                <a:solidFill>
                  <a:srgbClr val="FF0000"/>
                </a:solidFill>
              </a:rPr>
              <a:t>r T(1) = b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030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52D4168-9040-DF45-AE5B-94B232E78934}" type="slidenum">
              <a:rPr lang="en-US" sz="1400"/>
              <a:pPr eaLnBrk="1" hangingPunct="1"/>
              <a:t>14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Iterative Substitution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In the iterative substitution, or </a:t>
            </a:r>
            <a:r>
              <a:rPr lang="ja-JP" altLang="en-US" sz="2000" dirty="0">
                <a:latin typeface="Tahoma" charset="0"/>
              </a:rPr>
              <a:t>“</a:t>
            </a:r>
            <a:r>
              <a:rPr lang="en-US" altLang="ja-JP" sz="2000" dirty="0">
                <a:latin typeface="Tahoma" charset="0"/>
              </a:rPr>
              <a:t>plug-and-chug,</a:t>
            </a:r>
            <a:r>
              <a:rPr lang="ja-JP" altLang="en-US" sz="2000" dirty="0">
                <a:latin typeface="Tahoma" charset="0"/>
              </a:rPr>
              <a:t>”</a:t>
            </a:r>
            <a:r>
              <a:rPr lang="en-US" altLang="ja-JP" sz="2000" dirty="0">
                <a:latin typeface="Tahoma" charset="0"/>
              </a:rPr>
              <a:t> technique, we iteratively apply the recurrence equation to itself and see if we can find a pattern: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</p:txBody>
      </p:sp>
      <p:graphicFrame>
        <p:nvGraphicFramePr>
          <p:cNvPr id="2048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883575"/>
              </p:ext>
            </p:extLst>
          </p:nvPr>
        </p:nvGraphicFramePr>
        <p:xfrm>
          <a:off x="3200400" y="2237509"/>
          <a:ext cx="3805237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3" name="Equation" r:id="rId3" imgW="2158920" imgH="457200" progId="Equation.3">
                  <p:embed/>
                </p:oleObj>
              </mc:Choice>
              <mc:Fallback>
                <p:oleObj name="Equation" r:id="rId3" imgW="215892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237509"/>
                        <a:ext cx="3805237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87" name="Picture 7" descr="C:\Documents and Settings\Administrator\Application Data\Microsoft\Media Catalog\Downloaded Clips\cl77\j0299215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038" y="152400"/>
            <a:ext cx="1604962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4191000" y="2667000"/>
            <a:ext cx="2133600" cy="3048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4109602" y="2237509"/>
            <a:ext cx="869373" cy="3048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52D4168-9040-DF45-AE5B-94B232E78934}" type="slidenum">
              <a:rPr lang="en-US" sz="1400"/>
              <a:pPr eaLnBrk="1" hangingPunct="1"/>
              <a:t>15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Iterative Substitution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In the iterative substitution, or </a:t>
            </a:r>
            <a:r>
              <a:rPr lang="ja-JP" altLang="en-US" sz="2000" dirty="0">
                <a:latin typeface="Tahoma" charset="0"/>
              </a:rPr>
              <a:t>“</a:t>
            </a:r>
            <a:r>
              <a:rPr lang="en-US" altLang="ja-JP" sz="2000" dirty="0">
                <a:latin typeface="Tahoma" charset="0"/>
              </a:rPr>
              <a:t>plug-and-chug,</a:t>
            </a:r>
            <a:r>
              <a:rPr lang="ja-JP" altLang="en-US" sz="2000" dirty="0">
                <a:latin typeface="Tahoma" charset="0"/>
              </a:rPr>
              <a:t>”</a:t>
            </a:r>
            <a:r>
              <a:rPr lang="en-US" altLang="ja-JP" sz="2000" dirty="0">
                <a:latin typeface="Tahoma" charset="0"/>
              </a:rPr>
              <a:t> technique, we iteratively apply the recurrence equation to itself and see if we can find a pattern: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>
              <a:latin typeface="Tahoma" charset="0"/>
            </a:endParaRPr>
          </a:p>
        </p:txBody>
      </p:sp>
      <p:graphicFrame>
        <p:nvGraphicFramePr>
          <p:cNvPr id="2048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541956"/>
              </p:ext>
            </p:extLst>
          </p:nvPr>
        </p:nvGraphicFramePr>
        <p:xfrm>
          <a:off x="3200400" y="2237509"/>
          <a:ext cx="3805237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4" name="Equation" r:id="rId3" imgW="2158920" imgH="698400" progId="Equation.3">
                  <p:embed/>
                </p:oleObj>
              </mc:Choice>
              <mc:Fallback>
                <p:oleObj name="Equation" r:id="rId3" imgW="2158920" imgH="698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237509"/>
                        <a:ext cx="3805237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87" name="Picture 7" descr="C:\Documents and Settings\Administrator\Application Data\Microsoft\Media Catalog\Downloaded Clips\cl77\j0299215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038" y="152400"/>
            <a:ext cx="1604962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4191000" y="2667000"/>
            <a:ext cx="2133600" cy="3048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4109602" y="2237509"/>
            <a:ext cx="869373" cy="3048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869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52D4168-9040-DF45-AE5B-94B232E78934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Iterative Substitution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In the iterative substitution, or </a:t>
            </a:r>
            <a:r>
              <a:rPr lang="ja-JP" altLang="en-US" sz="2000" dirty="0">
                <a:latin typeface="Tahoma" charset="0"/>
              </a:rPr>
              <a:t>“</a:t>
            </a:r>
            <a:r>
              <a:rPr lang="en-US" altLang="ja-JP" sz="2000" dirty="0">
                <a:latin typeface="Tahoma" charset="0"/>
              </a:rPr>
              <a:t>plug-and-chug,</a:t>
            </a:r>
            <a:r>
              <a:rPr lang="ja-JP" altLang="en-US" sz="2000" dirty="0">
                <a:latin typeface="Tahoma" charset="0"/>
              </a:rPr>
              <a:t>”</a:t>
            </a:r>
            <a:r>
              <a:rPr lang="en-US" altLang="ja-JP" sz="2000" dirty="0">
                <a:latin typeface="Tahoma" charset="0"/>
              </a:rPr>
              <a:t> technique, we iteratively apply the recurrence equation to itself and see if we can find a pattern: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>
              <a:latin typeface="Tahoma" charset="0"/>
            </a:endParaRPr>
          </a:p>
        </p:txBody>
      </p:sp>
      <p:graphicFrame>
        <p:nvGraphicFramePr>
          <p:cNvPr id="2048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952892"/>
              </p:ext>
            </p:extLst>
          </p:nvPr>
        </p:nvGraphicFramePr>
        <p:xfrm>
          <a:off x="3200400" y="2237509"/>
          <a:ext cx="3805237" cy="165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5" name="Equation" r:id="rId3" imgW="2158920" imgH="939600" progId="Equation.3">
                  <p:embed/>
                </p:oleObj>
              </mc:Choice>
              <mc:Fallback>
                <p:oleObj name="Equation" r:id="rId3" imgW="215892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237509"/>
                        <a:ext cx="3805237" cy="165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87" name="Picture 7" descr="C:\Documents and Settings\Administrator\Application Data\Microsoft\Media Catalog\Downloaded Clips\cl77\j0299215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038" y="152400"/>
            <a:ext cx="1604962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4191000" y="2667000"/>
            <a:ext cx="2133600" cy="3048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4109602" y="2237509"/>
            <a:ext cx="869373" cy="3048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268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52D4168-9040-DF45-AE5B-94B232E78934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Iterative Substitution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In the iterative substitution, or </a:t>
            </a:r>
            <a:r>
              <a:rPr lang="ja-JP" altLang="en-US" sz="2000" dirty="0">
                <a:latin typeface="Tahoma" charset="0"/>
              </a:rPr>
              <a:t>“</a:t>
            </a:r>
            <a:r>
              <a:rPr lang="en-US" altLang="ja-JP" sz="2000" dirty="0">
                <a:latin typeface="Tahoma" charset="0"/>
              </a:rPr>
              <a:t>plug-and-chug,</a:t>
            </a:r>
            <a:r>
              <a:rPr lang="ja-JP" altLang="en-US" sz="2000" dirty="0">
                <a:latin typeface="Tahoma" charset="0"/>
              </a:rPr>
              <a:t>”</a:t>
            </a:r>
            <a:r>
              <a:rPr lang="en-US" altLang="ja-JP" sz="2000" dirty="0">
                <a:latin typeface="Tahoma" charset="0"/>
              </a:rPr>
              <a:t> technique, we iteratively apply the recurrence equation to itself and see if we can find a pattern: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</p:txBody>
      </p:sp>
      <p:graphicFrame>
        <p:nvGraphicFramePr>
          <p:cNvPr id="2048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351493"/>
              </p:ext>
            </p:extLst>
          </p:nvPr>
        </p:nvGraphicFramePr>
        <p:xfrm>
          <a:off x="3200400" y="2237509"/>
          <a:ext cx="3805237" cy="2465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8" name="Equation" r:id="rId3" imgW="2158920" imgH="1396800" progId="Equation.3">
                  <p:embed/>
                </p:oleObj>
              </mc:Choice>
              <mc:Fallback>
                <p:oleObj name="Equation" r:id="rId3" imgW="2158920" imgH="1396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237509"/>
                        <a:ext cx="3805237" cy="2465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87" name="Picture 7" descr="C:\Documents and Settings\Administrator\Application Data\Microsoft\Media Catalog\Downloaded Clips\cl77\j0299215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038" y="152400"/>
            <a:ext cx="1604962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4191000" y="2667000"/>
            <a:ext cx="2133600" cy="3048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4109602" y="2237509"/>
            <a:ext cx="869373" cy="3048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4489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52D4168-9040-DF45-AE5B-94B232E78934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Iterative Substitution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In the iterative substitution, or </a:t>
            </a:r>
            <a:r>
              <a:rPr lang="ja-JP" altLang="en-US" sz="2000" dirty="0">
                <a:latin typeface="Tahoma" charset="0"/>
              </a:rPr>
              <a:t>“</a:t>
            </a:r>
            <a:r>
              <a:rPr lang="en-US" altLang="ja-JP" sz="2000" dirty="0">
                <a:latin typeface="Tahoma" charset="0"/>
              </a:rPr>
              <a:t>plug-and-chug,</a:t>
            </a:r>
            <a:r>
              <a:rPr lang="ja-JP" altLang="en-US" sz="2000" dirty="0">
                <a:latin typeface="Tahoma" charset="0"/>
              </a:rPr>
              <a:t>”</a:t>
            </a:r>
            <a:r>
              <a:rPr lang="en-US" altLang="ja-JP" sz="2000" dirty="0">
                <a:latin typeface="Tahoma" charset="0"/>
              </a:rPr>
              <a:t> technique, we iteratively apply the recurrence equation to itself and see if we can find a pattern: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</p:txBody>
      </p:sp>
      <p:graphicFrame>
        <p:nvGraphicFramePr>
          <p:cNvPr id="2048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373314"/>
              </p:ext>
            </p:extLst>
          </p:nvPr>
        </p:nvGraphicFramePr>
        <p:xfrm>
          <a:off x="3182938" y="2198688"/>
          <a:ext cx="3805237" cy="295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3" name="Equation" r:id="rId3" imgW="2158920" imgH="1676160" progId="Equation.3">
                  <p:embed/>
                </p:oleObj>
              </mc:Choice>
              <mc:Fallback>
                <p:oleObj name="Equation" r:id="rId3" imgW="2158920" imgH="1676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938" y="2198688"/>
                        <a:ext cx="3805237" cy="295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87" name="Picture 7" descr="C:\Documents and Settings\Administrator\Application Data\Microsoft\Media Catalog\Downloaded Clips\cl77\j0299215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038" y="152400"/>
            <a:ext cx="1604962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4191000" y="2667000"/>
            <a:ext cx="2133600" cy="3048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4109602" y="2237509"/>
            <a:ext cx="869373" cy="3048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8141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52D4168-9040-DF45-AE5B-94B232E78934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Iterative Substitution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In the iterative substitution, or </a:t>
            </a:r>
            <a:r>
              <a:rPr lang="ja-JP" altLang="en-US" sz="2000" dirty="0">
                <a:latin typeface="Tahoma" charset="0"/>
              </a:rPr>
              <a:t>“</a:t>
            </a:r>
            <a:r>
              <a:rPr lang="en-US" altLang="ja-JP" sz="2000" dirty="0">
                <a:latin typeface="Tahoma" charset="0"/>
              </a:rPr>
              <a:t>plug-and-chug,</a:t>
            </a:r>
            <a:r>
              <a:rPr lang="ja-JP" altLang="en-US" sz="2000" dirty="0">
                <a:latin typeface="Tahoma" charset="0"/>
              </a:rPr>
              <a:t>”</a:t>
            </a:r>
            <a:r>
              <a:rPr lang="en-US" altLang="ja-JP" sz="2000" dirty="0">
                <a:latin typeface="Tahoma" charset="0"/>
              </a:rPr>
              <a:t> technique, we iteratively apply the recurrence equation to itself and see if we can find a pattern: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Tahoma" charset="0"/>
              </a:rPr>
              <a:t>Base case, T(1)=</a:t>
            </a:r>
            <a:r>
              <a:rPr lang="en-US" sz="2000" dirty="0">
                <a:latin typeface="Tahoma" charset="0"/>
              </a:rPr>
              <a:t>b</a:t>
            </a:r>
            <a:r>
              <a:rPr lang="en-US" sz="2000" dirty="0" smtClean="0">
                <a:latin typeface="Tahoma" charset="0"/>
              </a:rPr>
              <a:t>, </a:t>
            </a:r>
            <a:r>
              <a:rPr lang="en-US" sz="2000" dirty="0">
                <a:latin typeface="Tahoma" charset="0"/>
              </a:rPr>
              <a:t>occurs when 2</a:t>
            </a:r>
            <a:r>
              <a:rPr lang="en-US" sz="2000" baseline="30000" dirty="0">
                <a:latin typeface="Tahoma" charset="0"/>
              </a:rPr>
              <a:t>i</a:t>
            </a:r>
            <a:r>
              <a:rPr lang="en-US" sz="2000" dirty="0">
                <a:latin typeface="Tahoma" charset="0"/>
              </a:rPr>
              <a:t>=n. That is, </a:t>
            </a:r>
            <a:r>
              <a:rPr lang="en-US" sz="2000" dirty="0" err="1">
                <a:latin typeface="Tahoma" charset="0"/>
              </a:rPr>
              <a:t>i</a:t>
            </a:r>
            <a:r>
              <a:rPr lang="en-US" sz="2000" dirty="0">
                <a:latin typeface="Tahoma" charset="0"/>
              </a:rPr>
              <a:t> = log n. </a:t>
            </a:r>
          </a:p>
        </p:txBody>
      </p:sp>
      <p:graphicFrame>
        <p:nvGraphicFramePr>
          <p:cNvPr id="2048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457824"/>
              </p:ext>
            </p:extLst>
          </p:nvPr>
        </p:nvGraphicFramePr>
        <p:xfrm>
          <a:off x="3182938" y="2198688"/>
          <a:ext cx="3805237" cy="295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9" name="Equation" r:id="rId3" imgW="2158920" imgH="1676160" progId="Equation.3">
                  <p:embed/>
                </p:oleObj>
              </mc:Choice>
              <mc:Fallback>
                <p:oleObj name="Equation" r:id="rId3" imgW="2158920" imgH="1676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938" y="2198688"/>
                        <a:ext cx="3805237" cy="295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87" name="Picture 7" descr="C:\Documents and Settings\Administrator\Application Data\Microsoft\Media Catalog\Downloaded Clips\cl77\j0299215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038" y="152400"/>
            <a:ext cx="1604962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4191000" y="2667000"/>
            <a:ext cx="2133600" cy="3048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4109602" y="2237509"/>
            <a:ext cx="869373" cy="3048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71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174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07BE06A-5AC1-D342-96DA-304C314C3101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Divide-and-Conquer</a:t>
            </a:r>
          </a:p>
        </p:txBody>
      </p:sp>
      <p:sp>
        <p:nvSpPr>
          <p:cNvPr id="1741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524000"/>
            <a:ext cx="4724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  <a:latin typeface="Tahoma" charset="0"/>
              </a:rPr>
              <a:t>Divide-and conquer</a:t>
            </a:r>
            <a:r>
              <a:rPr lang="en-US" sz="2400" dirty="0">
                <a:latin typeface="Tahoma" charset="0"/>
              </a:rPr>
              <a:t> is a general algorithm design paradigm: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solidFill>
                  <a:schemeClr val="tx2"/>
                </a:solidFill>
                <a:latin typeface="Tahoma" charset="0"/>
              </a:rPr>
              <a:t>Divide</a:t>
            </a:r>
            <a:r>
              <a:rPr lang="en-US" sz="2000" dirty="0">
                <a:latin typeface="Tahoma" charset="0"/>
              </a:rPr>
              <a:t>: divide the input data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dirty="0">
                <a:latin typeface="Tahoma" charset="0"/>
              </a:rPr>
              <a:t> in two or more disjoint subsets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baseline="-25000" dirty="0">
                <a:latin typeface="Times New Roman" charset="0"/>
              </a:rPr>
              <a:t>1</a:t>
            </a:r>
            <a:r>
              <a:rPr lang="en-US" sz="2000" b="1" i="1" dirty="0">
                <a:latin typeface="Times New Roman" charset="0"/>
              </a:rPr>
              <a:t>, S</a:t>
            </a:r>
            <a:r>
              <a:rPr lang="en-US" sz="2000" baseline="-25000" dirty="0">
                <a:latin typeface="Times New Roman" charset="0"/>
              </a:rPr>
              <a:t>2</a:t>
            </a:r>
            <a:r>
              <a:rPr lang="en-US" sz="2000" dirty="0">
                <a:latin typeface="Times New Roman" charset="0"/>
              </a:rPr>
              <a:t>, …</a:t>
            </a:r>
            <a:endParaRPr lang="en-US" sz="2000" dirty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chemeClr val="tx2"/>
                </a:solidFill>
                <a:latin typeface="Tahoma" charset="0"/>
              </a:rPr>
              <a:t>Conquer</a:t>
            </a:r>
            <a:r>
              <a:rPr lang="en-US" sz="2000" dirty="0" smtClean="0">
                <a:latin typeface="Tahoma" charset="0"/>
              </a:rPr>
              <a:t>: </a:t>
            </a:r>
            <a:r>
              <a:rPr lang="en-US" sz="2000" dirty="0">
                <a:latin typeface="Tahoma" charset="0"/>
              </a:rPr>
              <a:t>solve the </a:t>
            </a:r>
            <a:r>
              <a:rPr lang="en-US" sz="2000" dirty="0" err="1">
                <a:latin typeface="Tahoma" charset="0"/>
              </a:rPr>
              <a:t>subproblems</a:t>
            </a:r>
            <a:r>
              <a:rPr lang="en-US" sz="2000" dirty="0">
                <a:latin typeface="Tahoma" charset="0"/>
              </a:rPr>
              <a:t> recursively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chemeClr val="tx2"/>
                </a:solidFill>
                <a:latin typeface="Tahoma" charset="0"/>
              </a:rPr>
              <a:t>Combine</a:t>
            </a:r>
            <a:r>
              <a:rPr lang="en-US" sz="2000" dirty="0" smtClean="0">
                <a:latin typeface="Tahoma" charset="0"/>
              </a:rPr>
              <a:t>: </a:t>
            </a:r>
            <a:r>
              <a:rPr lang="en-US" sz="2000" dirty="0">
                <a:latin typeface="Tahoma" charset="0"/>
              </a:rPr>
              <a:t>combine the solutions for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baseline="-25000" dirty="0">
                <a:latin typeface="Times New Roman" charset="0"/>
              </a:rPr>
              <a:t>1</a:t>
            </a:r>
            <a:r>
              <a:rPr lang="en-US" sz="2000" b="1" i="1" dirty="0">
                <a:latin typeface="Times New Roman" charset="0"/>
              </a:rPr>
              <a:t>,</a:t>
            </a:r>
            <a:r>
              <a:rPr lang="en-US" sz="2000" dirty="0">
                <a:latin typeface="Tahoma" charset="0"/>
              </a:rPr>
              <a:t>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baseline="-25000" dirty="0">
                <a:latin typeface="Times New Roman" charset="0"/>
              </a:rPr>
              <a:t>2</a:t>
            </a:r>
            <a:r>
              <a:rPr lang="en-US" sz="2000" dirty="0">
                <a:latin typeface="Tahoma" charset="0"/>
              </a:rPr>
              <a:t>, …, into a solution for </a:t>
            </a:r>
            <a:r>
              <a:rPr lang="en-US" sz="2000" b="1" i="1" dirty="0">
                <a:latin typeface="Times New Roman" charset="0"/>
              </a:rPr>
              <a:t>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The base case for the recursion are </a:t>
            </a:r>
            <a:r>
              <a:rPr lang="en-US" sz="2400" dirty="0" err="1">
                <a:latin typeface="Tahoma" charset="0"/>
              </a:rPr>
              <a:t>subproblems</a:t>
            </a:r>
            <a:r>
              <a:rPr lang="en-US" sz="2400" dirty="0">
                <a:latin typeface="Tahoma" charset="0"/>
              </a:rPr>
              <a:t> of constant size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Analysis can be done using </a:t>
            </a:r>
            <a:r>
              <a:rPr lang="en-US" sz="2400" dirty="0">
                <a:solidFill>
                  <a:schemeClr val="tx2"/>
                </a:solidFill>
                <a:latin typeface="Tahoma" charset="0"/>
              </a:rPr>
              <a:t>recurrence equations</a:t>
            </a:r>
          </a:p>
        </p:txBody>
      </p:sp>
      <p:grpSp>
        <p:nvGrpSpPr>
          <p:cNvPr id="17413" name="Group 54"/>
          <p:cNvGrpSpPr>
            <a:grpSpLocks/>
          </p:cNvGrpSpPr>
          <p:nvPr/>
        </p:nvGrpSpPr>
        <p:grpSpPr bwMode="auto">
          <a:xfrm>
            <a:off x="5334000" y="2286000"/>
            <a:ext cx="3429000" cy="1676400"/>
            <a:chOff x="3342" y="1584"/>
            <a:chExt cx="1698" cy="816"/>
          </a:xfrm>
        </p:grpSpPr>
        <p:sp>
          <p:nvSpPr>
            <p:cNvPr id="17414" name="Oval 9"/>
            <p:cNvSpPr>
              <a:spLocks noChangeArrowheads="1"/>
            </p:cNvSpPr>
            <p:nvPr/>
          </p:nvSpPr>
          <p:spPr bwMode="auto">
            <a:xfrm>
              <a:off x="4098" y="1584"/>
              <a:ext cx="213" cy="213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 sz="2000">
                <a:latin typeface="Times New Roman" charset="0"/>
                <a:sym typeface="Symbol" charset="0"/>
              </a:endParaRPr>
            </a:p>
          </p:txBody>
        </p:sp>
        <p:cxnSp>
          <p:nvCxnSpPr>
            <p:cNvPr id="17415" name="AutoShape 16"/>
            <p:cNvCxnSpPr>
              <a:cxnSpLocks noChangeShapeType="1"/>
              <a:stCxn id="17419" idx="7"/>
              <a:endCxn id="17414" idx="3"/>
            </p:cNvCxnSpPr>
            <p:nvPr/>
          </p:nvCxnSpPr>
          <p:spPr bwMode="auto">
            <a:xfrm flipV="1">
              <a:off x="3688" y="1772"/>
              <a:ext cx="441" cy="184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16" name="AutoShape 17"/>
            <p:cNvCxnSpPr>
              <a:cxnSpLocks noChangeShapeType="1"/>
              <a:stCxn id="17426" idx="0"/>
              <a:endCxn id="17414" idx="4"/>
            </p:cNvCxnSpPr>
            <p:nvPr/>
          </p:nvCxnSpPr>
          <p:spPr bwMode="auto">
            <a:xfrm flipV="1">
              <a:off x="4198" y="1803"/>
              <a:ext cx="7" cy="12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17" name="AutoShape 18"/>
            <p:cNvCxnSpPr>
              <a:cxnSpLocks noChangeShapeType="1"/>
              <a:stCxn id="17420" idx="0"/>
              <a:endCxn id="17419" idx="4"/>
            </p:cNvCxnSpPr>
            <p:nvPr/>
          </p:nvCxnSpPr>
          <p:spPr bwMode="auto">
            <a:xfrm flipV="1">
              <a:off x="3611" y="2150"/>
              <a:ext cx="2" cy="9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18" name="AutoShape 19"/>
            <p:cNvCxnSpPr>
              <a:cxnSpLocks noChangeShapeType="1"/>
              <a:stCxn id="17421" idx="0"/>
              <a:endCxn id="17419" idx="3"/>
            </p:cNvCxnSpPr>
            <p:nvPr/>
          </p:nvCxnSpPr>
          <p:spPr bwMode="auto">
            <a:xfrm flipV="1">
              <a:off x="3419" y="2119"/>
              <a:ext cx="118" cy="12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19" name="Oval 24"/>
            <p:cNvSpPr>
              <a:spLocks noChangeArrowheads="1"/>
            </p:cNvSpPr>
            <p:nvPr/>
          </p:nvSpPr>
          <p:spPr bwMode="auto">
            <a:xfrm>
              <a:off x="3506" y="1931"/>
              <a:ext cx="213" cy="213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 sz="2000">
                <a:latin typeface="Times New Roman" charset="0"/>
                <a:sym typeface="Symbol" charset="0"/>
              </a:endParaRPr>
            </a:p>
          </p:txBody>
        </p:sp>
        <p:sp>
          <p:nvSpPr>
            <p:cNvPr id="17420" name="Rectangle 31"/>
            <p:cNvSpPr>
              <a:spLocks noChangeAspect="1" noChangeArrowheads="1"/>
            </p:cNvSpPr>
            <p:nvPr/>
          </p:nvSpPr>
          <p:spPr bwMode="auto">
            <a:xfrm>
              <a:off x="3534" y="2247"/>
              <a:ext cx="153" cy="153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1" name="Rectangle 36"/>
            <p:cNvSpPr>
              <a:spLocks noChangeAspect="1" noChangeArrowheads="1"/>
            </p:cNvSpPr>
            <p:nvPr/>
          </p:nvSpPr>
          <p:spPr bwMode="auto">
            <a:xfrm>
              <a:off x="3342" y="2247"/>
              <a:ext cx="153" cy="153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2" name="Rectangle 37"/>
            <p:cNvSpPr>
              <a:spLocks noChangeAspect="1" noChangeArrowheads="1"/>
            </p:cNvSpPr>
            <p:nvPr/>
          </p:nvSpPr>
          <p:spPr bwMode="auto">
            <a:xfrm>
              <a:off x="3726" y="2247"/>
              <a:ext cx="153" cy="153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7423" name="AutoShape 38"/>
            <p:cNvCxnSpPr>
              <a:cxnSpLocks noChangeShapeType="1"/>
              <a:stCxn id="17422" idx="0"/>
              <a:endCxn id="17419" idx="5"/>
            </p:cNvCxnSpPr>
            <p:nvPr/>
          </p:nvCxnSpPr>
          <p:spPr bwMode="auto">
            <a:xfrm flipH="1" flipV="1">
              <a:off x="3688" y="2119"/>
              <a:ext cx="115" cy="12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24" name="AutoShape 39"/>
            <p:cNvCxnSpPr>
              <a:cxnSpLocks noChangeShapeType="1"/>
              <a:stCxn id="17427" idx="0"/>
              <a:endCxn id="17426" idx="4"/>
            </p:cNvCxnSpPr>
            <p:nvPr/>
          </p:nvCxnSpPr>
          <p:spPr bwMode="auto">
            <a:xfrm flipV="1">
              <a:off x="4196" y="2150"/>
              <a:ext cx="2" cy="9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25" name="AutoShape 40"/>
            <p:cNvCxnSpPr>
              <a:cxnSpLocks noChangeShapeType="1"/>
              <a:stCxn id="17428" idx="0"/>
              <a:endCxn id="17426" idx="3"/>
            </p:cNvCxnSpPr>
            <p:nvPr/>
          </p:nvCxnSpPr>
          <p:spPr bwMode="auto">
            <a:xfrm flipV="1">
              <a:off x="4004" y="2119"/>
              <a:ext cx="118" cy="12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26" name="Oval 41"/>
            <p:cNvSpPr>
              <a:spLocks noChangeArrowheads="1"/>
            </p:cNvSpPr>
            <p:nvPr/>
          </p:nvSpPr>
          <p:spPr bwMode="auto">
            <a:xfrm>
              <a:off x="4091" y="1931"/>
              <a:ext cx="213" cy="213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 sz="2000">
                <a:latin typeface="Times New Roman" charset="0"/>
                <a:sym typeface="Symbol" charset="0"/>
              </a:endParaRPr>
            </a:p>
          </p:txBody>
        </p:sp>
        <p:sp>
          <p:nvSpPr>
            <p:cNvPr id="17427" name="Rectangle 42"/>
            <p:cNvSpPr>
              <a:spLocks noChangeAspect="1" noChangeArrowheads="1"/>
            </p:cNvSpPr>
            <p:nvPr/>
          </p:nvSpPr>
          <p:spPr bwMode="auto">
            <a:xfrm>
              <a:off x="4119" y="2247"/>
              <a:ext cx="153" cy="153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8" name="Rectangle 43"/>
            <p:cNvSpPr>
              <a:spLocks noChangeAspect="1" noChangeArrowheads="1"/>
            </p:cNvSpPr>
            <p:nvPr/>
          </p:nvSpPr>
          <p:spPr bwMode="auto">
            <a:xfrm>
              <a:off x="3927" y="2247"/>
              <a:ext cx="153" cy="153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9" name="Rectangle 44"/>
            <p:cNvSpPr>
              <a:spLocks noChangeAspect="1" noChangeArrowheads="1"/>
            </p:cNvSpPr>
            <p:nvPr/>
          </p:nvSpPr>
          <p:spPr bwMode="auto">
            <a:xfrm>
              <a:off x="4311" y="2247"/>
              <a:ext cx="153" cy="153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7430" name="AutoShape 45"/>
            <p:cNvCxnSpPr>
              <a:cxnSpLocks noChangeShapeType="1"/>
              <a:stCxn id="17429" idx="0"/>
              <a:endCxn id="17426" idx="5"/>
            </p:cNvCxnSpPr>
            <p:nvPr/>
          </p:nvCxnSpPr>
          <p:spPr bwMode="auto">
            <a:xfrm flipH="1" flipV="1">
              <a:off x="4273" y="2119"/>
              <a:ext cx="115" cy="12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31" name="AutoShape 46"/>
            <p:cNvCxnSpPr>
              <a:cxnSpLocks noChangeShapeType="1"/>
              <a:stCxn id="17434" idx="0"/>
              <a:endCxn id="17433" idx="4"/>
            </p:cNvCxnSpPr>
            <p:nvPr/>
          </p:nvCxnSpPr>
          <p:spPr bwMode="auto">
            <a:xfrm flipV="1">
              <a:off x="4772" y="2150"/>
              <a:ext cx="2" cy="9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32" name="AutoShape 47"/>
            <p:cNvCxnSpPr>
              <a:cxnSpLocks noChangeShapeType="1"/>
              <a:stCxn id="17435" idx="0"/>
              <a:endCxn id="17433" idx="3"/>
            </p:cNvCxnSpPr>
            <p:nvPr/>
          </p:nvCxnSpPr>
          <p:spPr bwMode="auto">
            <a:xfrm flipV="1">
              <a:off x="4580" y="2119"/>
              <a:ext cx="118" cy="12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33" name="Oval 48"/>
            <p:cNvSpPr>
              <a:spLocks noChangeArrowheads="1"/>
            </p:cNvSpPr>
            <p:nvPr/>
          </p:nvSpPr>
          <p:spPr bwMode="auto">
            <a:xfrm>
              <a:off x="4667" y="1931"/>
              <a:ext cx="213" cy="213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 sz="2000">
                <a:latin typeface="Times New Roman" charset="0"/>
                <a:sym typeface="Symbol" charset="0"/>
              </a:endParaRPr>
            </a:p>
          </p:txBody>
        </p:sp>
        <p:sp>
          <p:nvSpPr>
            <p:cNvPr id="17434" name="Rectangle 49"/>
            <p:cNvSpPr>
              <a:spLocks noChangeAspect="1" noChangeArrowheads="1"/>
            </p:cNvSpPr>
            <p:nvPr/>
          </p:nvSpPr>
          <p:spPr bwMode="auto">
            <a:xfrm>
              <a:off x="4695" y="2247"/>
              <a:ext cx="153" cy="153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5" name="Rectangle 50"/>
            <p:cNvSpPr>
              <a:spLocks noChangeAspect="1" noChangeArrowheads="1"/>
            </p:cNvSpPr>
            <p:nvPr/>
          </p:nvSpPr>
          <p:spPr bwMode="auto">
            <a:xfrm>
              <a:off x="4503" y="2247"/>
              <a:ext cx="153" cy="153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6" name="Rectangle 51"/>
            <p:cNvSpPr>
              <a:spLocks noChangeAspect="1" noChangeArrowheads="1"/>
            </p:cNvSpPr>
            <p:nvPr/>
          </p:nvSpPr>
          <p:spPr bwMode="auto">
            <a:xfrm>
              <a:off x="4887" y="2247"/>
              <a:ext cx="153" cy="153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7437" name="AutoShape 52"/>
            <p:cNvCxnSpPr>
              <a:cxnSpLocks noChangeShapeType="1"/>
              <a:stCxn id="17436" idx="0"/>
              <a:endCxn id="17433" idx="5"/>
            </p:cNvCxnSpPr>
            <p:nvPr/>
          </p:nvCxnSpPr>
          <p:spPr bwMode="auto">
            <a:xfrm flipH="1" flipV="1">
              <a:off x="4849" y="2119"/>
              <a:ext cx="115" cy="12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38" name="AutoShape 53"/>
            <p:cNvCxnSpPr>
              <a:cxnSpLocks noChangeShapeType="1"/>
              <a:stCxn id="17414" idx="5"/>
              <a:endCxn id="17433" idx="1"/>
            </p:cNvCxnSpPr>
            <p:nvPr/>
          </p:nvCxnSpPr>
          <p:spPr bwMode="auto">
            <a:xfrm>
              <a:off x="4280" y="1772"/>
              <a:ext cx="418" cy="184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52D4168-9040-DF45-AE5B-94B232E78934}" type="slidenum">
              <a:rPr lang="en-US" sz="1400"/>
              <a:pPr eaLnBrk="1" hangingPunct="1"/>
              <a:t>20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Iterative Substitution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In the iterative substitution, or </a:t>
            </a:r>
            <a:r>
              <a:rPr lang="ja-JP" altLang="en-US" sz="2000" dirty="0">
                <a:latin typeface="Tahoma" charset="0"/>
              </a:rPr>
              <a:t>“</a:t>
            </a:r>
            <a:r>
              <a:rPr lang="en-US" altLang="ja-JP" sz="2000" dirty="0">
                <a:latin typeface="Tahoma" charset="0"/>
              </a:rPr>
              <a:t>plug-and-chug,</a:t>
            </a:r>
            <a:r>
              <a:rPr lang="ja-JP" altLang="en-US" sz="2000" dirty="0">
                <a:latin typeface="Tahoma" charset="0"/>
              </a:rPr>
              <a:t>”</a:t>
            </a:r>
            <a:r>
              <a:rPr lang="en-US" altLang="ja-JP" sz="2000" dirty="0">
                <a:latin typeface="Tahoma" charset="0"/>
              </a:rPr>
              <a:t> technique, we iteratively apply the recurrence equation to itself and see if we can find a pattern: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Tahoma" charset="0"/>
              </a:rPr>
              <a:t>Base case, T(1)=</a:t>
            </a:r>
            <a:r>
              <a:rPr lang="en-US" sz="2000" dirty="0">
                <a:latin typeface="Tahoma" charset="0"/>
              </a:rPr>
              <a:t>b</a:t>
            </a:r>
            <a:r>
              <a:rPr lang="en-US" sz="2000" dirty="0" smtClean="0">
                <a:latin typeface="Tahoma" charset="0"/>
              </a:rPr>
              <a:t>, </a:t>
            </a:r>
            <a:r>
              <a:rPr lang="en-US" sz="2000" dirty="0">
                <a:latin typeface="Tahoma" charset="0"/>
              </a:rPr>
              <a:t>occurs when 2</a:t>
            </a:r>
            <a:r>
              <a:rPr lang="en-US" sz="2000" baseline="30000" dirty="0">
                <a:latin typeface="Tahoma" charset="0"/>
              </a:rPr>
              <a:t>i</a:t>
            </a:r>
            <a:r>
              <a:rPr lang="en-US" sz="2000" dirty="0">
                <a:latin typeface="Tahoma" charset="0"/>
              </a:rPr>
              <a:t>=n. That is, </a:t>
            </a:r>
            <a:r>
              <a:rPr lang="en-US" sz="2000" dirty="0" err="1">
                <a:latin typeface="Tahoma" charset="0"/>
              </a:rPr>
              <a:t>i</a:t>
            </a:r>
            <a:r>
              <a:rPr lang="en-US" sz="2000" dirty="0">
                <a:latin typeface="Tahoma" charset="0"/>
              </a:rPr>
              <a:t> = log n.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So,</a:t>
            </a:r>
          </a:p>
          <a:p>
            <a:pPr eaLnBrk="1" hangingPunct="1">
              <a:lnSpc>
                <a:spcPct val="90000"/>
              </a:lnSpc>
            </a:pPr>
            <a:endParaRPr lang="en-US" sz="16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Thus, T(n) is O(n log n).</a:t>
            </a:r>
            <a:endParaRPr lang="en-US" sz="2000" b="1" dirty="0">
              <a:latin typeface="Times New Roman" charset="0"/>
            </a:endParaRPr>
          </a:p>
        </p:txBody>
      </p:sp>
      <p:graphicFrame>
        <p:nvGraphicFramePr>
          <p:cNvPr id="2048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681386"/>
              </p:ext>
            </p:extLst>
          </p:nvPr>
        </p:nvGraphicFramePr>
        <p:xfrm>
          <a:off x="3182938" y="2198688"/>
          <a:ext cx="3805237" cy="295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4" name="Equation" r:id="rId3" imgW="2158920" imgH="1676160" progId="Equation.3">
                  <p:embed/>
                </p:oleObj>
              </mc:Choice>
              <mc:Fallback>
                <p:oleObj name="Equation" r:id="rId3" imgW="2158920" imgH="1676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938" y="2198688"/>
                        <a:ext cx="3805237" cy="295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2590800" y="5638800"/>
          <a:ext cx="22161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5" name="Equation" r:id="rId5" imgW="1256755" imgH="203112" progId="Equation.3">
                  <p:embed/>
                </p:oleObj>
              </mc:Choice>
              <mc:Fallback>
                <p:oleObj name="Equation" r:id="rId5" imgW="1256755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638800"/>
                        <a:ext cx="221615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87" name="Picture 7" descr="C:\Documents and Settings\Administrator\Application Data\Microsoft\Media Catalog\Downloaded Clips\cl77\j0299215.wmf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038" y="152400"/>
            <a:ext cx="1604962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4191000" y="2667000"/>
            <a:ext cx="2133600" cy="3048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4109602" y="2237509"/>
            <a:ext cx="869373" cy="3048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4055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A5C2537-2385-7343-AA70-229415F8EBCE}" type="slidenum">
              <a:rPr lang="en-US" sz="1400"/>
              <a:pPr eaLnBrk="1" hangingPunct="1"/>
              <a:t>21</a:t>
            </a:fld>
            <a:endParaRPr lang="en-US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5532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The Recursion Tree</a:t>
            </a:r>
          </a:p>
        </p:txBody>
      </p:sp>
      <p:sp>
        <p:nvSpPr>
          <p:cNvPr id="215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924800" cy="2209800"/>
          </a:xfrm>
        </p:spPr>
        <p:txBody>
          <a:bodyPr/>
          <a:lstStyle/>
          <a:p>
            <a:pPr eaLnBrk="1" hangingPunct="1"/>
            <a:r>
              <a:rPr lang="en-US" sz="2000">
                <a:latin typeface="Tahoma" charset="0"/>
              </a:rPr>
              <a:t>Draw the recursion tree for the recurrence relation and look for a pattern: </a:t>
            </a:r>
          </a:p>
        </p:txBody>
      </p:sp>
      <p:grpSp>
        <p:nvGrpSpPr>
          <p:cNvPr id="21509" name="Group 36"/>
          <p:cNvGrpSpPr>
            <a:grpSpLocks/>
          </p:cNvGrpSpPr>
          <p:nvPr/>
        </p:nvGrpSpPr>
        <p:grpSpPr bwMode="auto">
          <a:xfrm>
            <a:off x="3124200" y="3629025"/>
            <a:ext cx="4191000" cy="1785938"/>
            <a:chOff x="384" y="1632"/>
            <a:chExt cx="5184" cy="2208"/>
          </a:xfrm>
        </p:grpSpPr>
        <p:cxnSp>
          <p:nvCxnSpPr>
            <p:cNvPr id="21536" name="AutoShape 4"/>
            <p:cNvCxnSpPr>
              <a:cxnSpLocks noChangeShapeType="1"/>
              <a:stCxn id="21563" idx="0"/>
              <a:endCxn id="21542" idx="2"/>
            </p:cNvCxnSpPr>
            <p:nvPr/>
          </p:nvCxnSpPr>
          <p:spPr bwMode="auto">
            <a:xfrm flipV="1">
              <a:off x="905" y="2548"/>
              <a:ext cx="673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37" name="AutoShape 5"/>
            <p:cNvCxnSpPr>
              <a:cxnSpLocks noChangeShapeType="1"/>
              <a:stCxn id="21564" idx="0"/>
              <a:endCxn id="21542" idx="2"/>
            </p:cNvCxnSpPr>
            <p:nvPr/>
          </p:nvCxnSpPr>
          <p:spPr bwMode="auto">
            <a:xfrm flipH="1" flipV="1">
              <a:off x="1578" y="2548"/>
              <a:ext cx="672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38" name="AutoShape 6"/>
            <p:cNvCxnSpPr>
              <a:cxnSpLocks noChangeShapeType="1"/>
              <a:stCxn id="21555" idx="0"/>
              <a:endCxn id="21563" idx="2"/>
            </p:cNvCxnSpPr>
            <p:nvPr/>
          </p:nvCxnSpPr>
          <p:spPr bwMode="auto">
            <a:xfrm flipV="1">
              <a:off x="611" y="3194"/>
              <a:ext cx="294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39" name="AutoShape 7"/>
            <p:cNvCxnSpPr>
              <a:cxnSpLocks noChangeShapeType="1"/>
              <a:stCxn id="21557" idx="0"/>
              <a:endCxn id="21564" idx="2"/>
            </p:cNvCxnSpPr>
            <p:nvPr/>
          </p:nvCxnSpPr>
          <p:spPr bwMode="auto">
            <a:xfrm flipV="1">
              <a:off x="1948" y="3194"/>
              <a:ext cx="302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0" name="AutoShape 8"/>
            <p:cNvCxnSpPr>
              <a:cxnSpLocks noChangeShapeType="1"/>
              <a:stCxn id="21563" idx="2"/>
              <a:endCxn id="21556" idx="0"/>
            </p:cNvCxnSpPr>
            <p:nvPr/>
          </p:nvCxnSpPr>
          <p:spPr bwMode="auto">
            <a:xfrm>
              <a:off x="905" y="3194"/>
              <a:ext cx="320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1" name="AutoShape 9"/>
            <p:cNvCxnSpPr>
              <a:cxnSpLocks noChangeShapeType="1"/>
              <a:stCxn id="21564" idx="2"/>
              <a:endCxn id="21558" idx="0"/>
            </p:cNvCxnSpPr>
            <p:nvPr/>
          </p:nvCxnSpPr>
          <p:spPr bwMode="auto">
            <a:xfrm>
              <a:off x="2250" y="3194"/>
              <a:ext cx="318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42" name="AutoShape 10"/>
            <p:cNvSpPr>
              <a:spLocks noChangeArrowheads="1"/>
            </p:cNvSpPr>
            <p:nvPr/>
          </p:nvSpPr>
          <p:spPr bwMode="auto">
            <a:xfrm>
              <a:off x="771" y="2279"/>
              <a:ext cx="1614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solidFill>
                  <a:schemeClr val="accent1"/>
                </a:solidFill>
              </a:endParaRPr>
            </a:p>
          </p:txBody>
        </p:sp>
        <p:sp>
          <p:nvSpPr>
            <p:cNvPr id="21543" name="AutoShape 11"/>
            <p:cNvSpPr>
              <a:spLocks noChangeArrowheads="1"/>
            </p:cNvSpPr>
            <p:nvPr/>
          </p:nvSpPr>
          <p:spPr bwMode="auto">
            <a:xfrm>
              <a:off x="3555" y="2279"/>
              <a:ext cx="1614" cy="2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solidFill>
                  <a:schemeClr val="accent1"/>
                </a:solidFill>
              </a:endParaRPr>
            </a:p>
          </p:txBody>
        </p:sp>
        <p:grpSp>
          <p:nvGrpSpPr>
            <p:cNvPr id="21544" name="Group 12"/>
            <p:cNvGrpSpPr>
              <a:grpSpLocks/>
            </p:cNvGrpSpPr>
            <p:nvPr/>
          </p:nvGrpSpPr>
          <p:grpSpPr bwMode="auto">
            <a:xfrm>
              <a:off x="468" y="2925"/>
              <a:ext cx="5037" cy="269"/>
              <a:chOff x="468" y="3168"/>
              <a:chExt cx="5037" cy="269"/>
            </a:xfrm>
          </p:grpSpPr>
          <p:sp>
            <p:nvSpPr>
              <p:cNvPr id="21563" name="AutoShape 13"/>
              <p:cNvSpPr>
                <a:spLocks noChangeArrowheads="1"/>
              </p:cNvSpPr>
              <p:nvPr/>
            </p:nvSpPr>
            <p:spPr bwMode="auto">
              <a:xfrm>
                <a:off x="468" y="3168"/>
                <a:ext cx="874" cy="269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21564" name="AutoShape 14"/>
              <p:cNvSpPr>
                <a:spLocks noChangeArrowheads="1"/>
              </p:cNvSpPr>
              <p:nvPr/>
            </p:nvSpPr>
            <p:spPr bwMode="auto">
              <a:xfrm>
                <a:off x="1779" y="3168"/>
                <a:ext cx="942" cy="269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21565" name="AutoShape 15"/>
              <p:cNvSpPr>
                <a:spLocks noChangeArrowheads="1"/>
              </p:cNvSpPr>
              <p:nvPr/>
            </p:nvSpPr>
            <p:spPr bwMode="auto">
              <a:xfrm>
                <a:off x="3252" y="3168"/>
                <a:ext cx="874" cy="269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21566" name="AutoShape 16"/>
              <p:cNvSpPr>
                <a:spLocks noChangeArrowheads="1"/>
              </p:cNvSpPr>
              <p:nvPr/>
            </p:nvSpPr>
            <p:spPr bwMode="auto">
              <a:xfrm>
                <a:off x="4563" y="3168"/>
                <a:ext cx="942" cy="269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21545" name="Group 17"/>
            <p:cNvGrpSpPr>
              <a:grpSpLocks/>
            </p:cNvGrpSpPr>
            <p:nvPr/>
          </p:nvGrpSpPr>
          <p:grpSpPr bwMode="auto">
            <a:xfrm>
              <a:off x="384" y="3571"/>
              <a:ext cx="5184" cy="269"/>
              <a:chOff x="384" y="3571"/>
              <a:chExt cx="5184" cy="269"/>
            </a:xfrm>
          </p:grpSpPr>
          <p:sp>
            <p:nvSpPr>
              <p:cNvPr id="21555" name="AutoShape 18"/>
              <p:cNvSpPr>
                <a:spLocks noChangeArrowheads="1"/>
              </p:cNvSpPr>
              <p:nvPr/>
            </p:nvSpPr>
            <p:spPr bwMode="auto">
              <a:xfrm>
                <a:off x="384" y="3571"/>
                <a:ext cx="454" cy="269"/>
              </a:xfrm>
              <a:prstGeom prst="roundRect">
                <a:avLst>
                  <a:gd name="adj" fmla="val 16667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solidFill>
                    <a:schemeClr val="folHlink"/>
                  </a:solidFill>
                </a:endParaRPr>
              </a:p>
            </p:txBody>
          </p:sp>
          <p:sp>
            <p:nvSpPr>
              <p:cNvPr id="21556" name="AutoShape 19"/>
              <p:cNvSpPr>
                <a:spLocks noChangeArrowheads="1"/>
              </p:cNvSpPr>
              <p:nvPr/>
            </p:nvSpPr>
            <p:spPr bwMode="auto">
              <a:xfrm>
                <a:off x="1006" y="3571"/>
                <a:ext cx="437" cy="269"/>
              </a:xfrm>
              <a:prstGeom prst="roundRect">
                <a:avLst>
                  <a:gd name="adj" fmla="val 16667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solidFill>
                    <a:schemeClr val="folHlink"/>
                  </a:solidFill>
                </a:endParaRPr>
              </a:p>
            </p:txBody>
          </p:sp>
          <p:sp>
            <p:nvSpPr>
              <p:cNvPr id="21557" name="AutoShape 20"/>
              <p:cNvSpPr>
                <a:spLocks noChangeArrowheads="1"/>
              </p:cNvSpPr>
              <p:nvPr/>
            </p:nvSpPr>
            <p:spPr bwMode="auto">
              <a:xfrm>
                <a:off x="1725" y="3571"/>
                <a:ext cx="445" cy="269"/>
              </a:xfrm>
              <a:prstGeom prst="roundRect">
                <a:avLst>
                  <a:gd name="adj" fmla="val 16667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solidFill>
                    <a:schemeClr val="folHlink"/>
                  </a:solidFill>
                </a:endParaRPr>
              </a:p>
            </p:txBody>
          </p:sp>
          <p:sp>
            <p:nvSpPr>
              <p:cNvPr id="21558" name="AutoShape 21"/>
              <p:cNvSpPr>
                <a:spLocks noChangeArrowheads="1"/>
              </p:cNvSpPr>
              <p:nvPr/>
            </p:nvSpPr>
            <p:spPr bwMode="auto">
              <a:xfrm>
                <a:off x="2351" y="3571"/>
                <a:ext cx="433" cy="269"/>
              </a:xfrm>
              <a:prstGeom prst="roundRect">
                <a:avLst>
                  <a:gd name="adj" fmla="val 16667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solidFill>
                    <a:schemeClr val="folHlink"/>
                  </a:solidFill>
                </a:endParaRPr>
              </a:p>
            </p:txBody>
          </p:sp>
          <p:sp>
            <p:nvSpPr>
              <p:cNvPr id="21559" name="AutoShape 22"/>
              <p:cNvSpPr>
                <a:spLocks noChangeArrowheads="1"/>
              </p:cNvSpPr>
              <p:nvPr/>
            </p:nvSpPr>
            <p:spPr bwMode="auto">
              <a:xfrm>
                <a:off x="3168" y="3571"/>
                <a:ext cx="454" cy="269"/>
              </a:xfrm>
              <a:prstGeom prst="roundRect">
                <a:avLst>
                  <a:gd name="adj" fmla="val 16667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solidFill>
                    <a:schemeClr val="folHlink"/>
                  </a:solidFill>
                </a:endParaRPr>
              </a:p>
            </p:txBody>
          </p:sp>
          <p:sp>
            <p:nvSpPr>
              <p:cNvPr id="21560" name="AutoShape 23"/>
              <p:cNvSpPr>
                <a:spLocks noChangeArrowheads="1"/>
              </p:cNvSpPr>
              <p:nvPr/>
            </p:nvSpPr>
            <p:spPr bwMode="auto">
              <a:xfrm>
                <a:off x="3790" y="3571"/>
                <a:ext cx="437" cy="269"/>
              </a:xfrm>
              <a:prstGeom prst="roundRect">
                <a:avLst>
                  <a:gd name="adj" fmla="val 16667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solidFill>
                    <a:schemeClr val="folHlink"/>
                  </a:solidFill>
                </a:endParaRPr>
              </a:p>
            </p:txBody>
          </p:sp>
          <p:sp>
            <p:nvSpPr>
              <p:cNvPr id="21561" name="AutoShape 24"/>
              <p:cNvSpPr>
                <a:spLocks noChangeArrowheads="1"/>
              </p:cNvSpPr>
              <p:nvPr/>
            </p:nvSpPr>
            <p:spPr bwMode="auto">
              <a:xfrm>
                <a:off x="4509" y="3571"/>
                <a:ext cx="445" cy="269"/>
              </a:xfrm>
              <a:prstGeom prst="roundRect">
                <a:avLst>
                  <a:gd name="adj" fmla="val 16667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solidFill>
                    <a:schemeClr val="folHlink"/>
                  </a:solidFill>
                </a:endParaRPr>
              </a:p>
            </p:txBody>
          </p:sp>
          <p:sp>
            <p:nvSpPr>
              <p:cNvPr id="21562" name="AutoShape 25"/>
              <p:cNvSpPr>
                <a:spLocks noChangeArrowheads="1"/>
              </p:cNvSpPr>
              <p:nvPr/>
            </p:nvSpPr>
            <p:spPr bwMode="auto">
              <a:xfrm>
                <a:off x="5135" y="3571"/>
                <a:ext cx="433" cy="269"/>
              </a:xfrm>
              <a:prstGeom prst="roundRect">
                <a:avLst>
                  <a:gd name="adj" fmla="val 16667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solidFill>
                    <a:schemeClr val="folHlink"/>
                  </a:solidFill>
                </a:endParaRPr>
              </a:p>
            </p:txBody>
          </p:sp>
        </p:grpSp>
        <p:cxnSp>
          <p:nvCxnSpPr>
            <p:cNvPr id="21546" name="AutoShape 26"/>
            <p:cNvCxnSpPr>
              <a:cxnSpLocks noChangeShapeType="1"/>
              <a:stCxn id="21565" idx="0"/>
              <a:endCxn id="21543" idx="2"/>
            </p:cNvCxnSpPr>
            <p:nvPr/>
          </p:nvCxnSpPr>
          <p:spPr bwMode="auto">
            <a:xfrm flipV="1">
              <a:off x="3689" y="2548"/>
              <a:ext cx="673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7" name="AutoShape 27"/>
            <p:cNvCxnSpPr>
              <a:cxnSpLocks noChangeShapeType="1"/>
              <a:stCxn id="21566" idx="0"/>
              <a:endCxn id="21543" idx="2"/>
            </p:cNvCxnSpPr>
            <p:nvPr/>
          </p:nvCxnSpPr>
          <p:spPr bwMode="auto">
            <a:xfrm flipH="1" flipV="1">
              <a:off x="4362" y="2548"/>
              <a:ext cx="672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8" name="AutoShape 28"/>
            <p:cNvCxnSpPr>
              <a:cxnSpLocks noChangeShapeType="1"/>
              <a:stCxn id="21559" idx="0"/>
              <a:endCxn id="21565" idx="2"/>
            </p:cNvCxnSpPr>
            <p:nvPr/>
          </p:nvCxnSpPr>
          <p:spPr bwMode="auto">
            <a:xfrm flipV="1">
              <a:off x="3395" y="3194"/>
              <a:ext cx="294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9" name="AutoShape 29"/>
            <p:cNvCxnSpPr>
              <a:cxnSpLocks noChangeShapeType="1"/>
              <a:stCxn id="21561" idx="0"/>
              <a:endCxn id="21566" idx="2"/>
            </p:cNvCxnSpPr>
            <p:nvPr/>
          </p:nvCxnSpPr>
          <p:spPr bwMode="auto">
            <a:xfrm flipV="1">
              <a:off x="4732" y="3194"/>
              <a:ext cx="302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50" name="AutoShape 30"/>
            <p:cNvCxnSpPr>
              <a:cxnSpLocks noChangeShapeType="1"/>
              <a:stCxn id="21565" idx="2"/>
              <a:endCxn id="21560" idx="0"/>
            </p:cNvCxnSpPr>
            <p:nvPr/>
          </p:nvCxnSpPr>
          <p:spPr bwMode="auto">
            <a:xfrm>
              <a:off x="3689" y="3194"/>
              <a:ext cx="320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51" name="AutoShape 31"/>
            <p:cNvCxnSpPr>
              <a:cxnSpLocks noChangeShapeType="1"/>
              <a:stCxn id="21566" idx="2"/>
              <a:endCxn id="21562" idx="0"/>
            </p:cNvCxnSpPr>
            <p:nvPr/>
          </p:nvCxnSpPr>
          <p:spPr bwMode="auto">
            <a:xfrm>
              <a:off x="5034" y="3194"/>
              <a:ext cx="318" cy="37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52" name="AutoShape 32"/>
            <p:cNvSpPr>
              <a:spLocks noChangeArrowheads="1"/>
            </p:cNvSpPr>
            <p:nvPr/>
          </p:nvSpPr>
          <p:spPr bwMode="auto">
            <a:xfrm>
              <a:off x="1440" y="1632"/>
              <a:ext cx="3072" cy="2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solidFill>
                  <a:schemeClr val="accent1"/>
                </a:solidFill>
              </a:endParaRPr>
            </a:p>
          </p:txBody>
        </p:sp>
        <p:cxnSp>
          <p:nvCxnSpPr>
            <p:cNvPr id="21553" name="AutoShape 33"/>
            <p:cNvCxnSpPr>
              <a:cxnSpLocks noChangeShapeType="1"/>
              <a:stCxn id="21542" idx="0"/>
              <a:endCxn id="21552" idx="2"/>
            </p:cNvCxnSpPr>
            <p:nvPr/>
          </p:nvCxnSpPr>
          <p:spPr bwMode="auto">
            <a:xfrm flipV="1">
              <a:off x="1578" y="1903"/>
              <a:ext cx="1398" cy="3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54" name="AutoShape 34"/>
            <p:cNvCxnSpPr>
              <a:cxnSpLocks noChangeShapeType="1"/>
              <a:stCxn id="21543" idx="0"/>
              <a:endCxn id="21552" idx="2"/>
            </p:cNvCxnSpPr>
            <p:nvPr/>
          </p:nvCxnSpPr>
          <p:spPr bwMode="auto">
            <a:xfrm flipH="1" flipV="1">
              <a:off x="2976" y="1903"/>
              <a:ext cx="1386" cy="3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aphicFrame>
        <p:nvGraphicFramePr>
          <p:cNvPr id="161957" name="Group 165"/>
          <p:cNvGraphicFramePr>
            <a:graphicFrameLocks noGrp="1"/>
          </p:cNvGraphicFramePr>
          <p:nvPr/>
        </p:nvGraphicFramePr>
        <p:xfrm>
          <a:off x="914400" y="3181350"/>
          <a:ext cx="2057400" cy="2381251"/>
        </p:xfrm>
        <a:graphic>
          <a:graphicData uri="http://schemas.openxmlformats.org/drawingml/2006/table">
            <a:tbl>
              <a:tblPr/>
              <a:tblGrid>
                <a:gridCol w="685800"/>
                <a:gridCol w="685800"/>
                <a:gridCol w="685800"/>
              </a:tblGrid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depth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T</a:t>
                      </a:r>
                      <a:r>
                        <a:rPr kumimoji="0" lang="ja-JP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’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size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n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n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charset="0"/>
                          <a:ea typeface="ＭＳ Ｐゴシック" charset="0"/>
                        </a:rPr>
                        <a:t>/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</a:t>
                      </a:r>
                      <a:endParaRPr kumimoji="0" lang="en-US" sz="1800" b="1" i="1" u="none" strike="noStrike" cap="none" normalizeH="0" baseline="3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</a:t>
                      </a:r>
                      <a:r>
                        <a:rPr kumimoji="0" lang="en-US" sz="1800" b="1" i="1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</a:t>
                      </a:r>
                      <a:endParaRPr kumimoji="0" lang="en-US" sz="1800" b="0" i="0" u="none" strike="noStrike" cap="none" normalizeH="0" baseline="3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n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charset="0"/>
                          <a:ea typeface="ＭＳ Ｐゴシック" charset="0"/>
                        </a:rPr>
                        <a:t>/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</a:t>
                      </a:r>
                      <a:r>
                        <a:rPr kumimoji="0" lang="en-US" sz="1800" b="1" i="1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526" name="Object 167"/>
          <p:cNvGraphicFramePr>
            <a:graphicFrameLocks noChangeAspect="1"/>
          </p:cNvGraphicFramePr>
          <p:nvPr/>
        </p:nvGraphicFramePr>
        <p:xfrm>
          <a:off x="2895600" y="2209800"/>
          <a:ext cx="32004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5" name="Equation" r:id="rId3" imgW="2032000" imgH="457200" progId="Equation.3">
                  <p:embed/>
                </p:oleObj>
              </mc:Choice>
              <mc:Fallback>
                <p:oleObj name="Equation" r:id="rId3" imgW="2032000" imgH="457200" progId="Equation.3">
                  <p:embed/>
                  <p:pic>
                    <p:nvPicPr>
                      <p:cNvPr id="0" name="Object 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209800"/>
                        <a:ext cx="320040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993" name="Group 201"/>
          <p:cNvGraphicFramePr>
            <a:graphicFrameLocks noGrp="1"/>
          </p:cNvGraphicFramePr>
          <p:nvPr/>
        </p:nvGraphicFramePr>
        <p:xfrm>
          <a:off x="7772400" y="3048000"/>
          <a:ext cx="685800" cy="2438401"/>
        </p:xfrm>
        <a:graphic>
          <a:graphicData uri="http://schemas.openxmlformats.org/drawingml/2006/table">
            <a:tbl>
              <a:tblPr/>
              <a:tblGrid>
                <a:gridCol w="685800"/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time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bn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bn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bn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33" name="Text Box 202"/>
          <p:cNvSpPr txBox="1">
            <a:spLocks noChangeArrowheads="1"/>
          </p:cNvSpPr>
          <p:nvPr/>
        </p:nvSpPr>
        <p:spPr bwMode="auto">
          <a:xfrm>
            <a:off x="5181600" y="5486400"/>
            <a:ext cx="3633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Total time = </a:t>
            </a:r>
            <a:r>
              <a:rPr lang="en-US" b="1" i="1">
                <a:latin typeface="Times New Roman" charset="0"/>
              </a:rPr>
              <a:t>bn</a:t>
            </a:r>
            <a:r>
              <a:rPr lang="en-US">
                <a:latin typeface="Times New Roman" charset="0"/>
              </a:rPr>
              <a:t> + </a:t>
            </a:r>
            <a:r>
              <a:rPr lang="en-US" b="1" i="1">
                <a:latin typeface="Times New Roman" charset="0"/>
              </a:rPr>
              <a:t>bn</a:t>
            </a:r>
            <a:r>
              <a:rPr lang="en-US">
                <a:latin typeface="Times New Roman" charset="0"/>
              </a:rPr>
              <a:t> log </a:t>
            </a:r>
            <a:r>
              <a:rPr lang="en-US" b="1" i="1">
                <a:latin typeface="Times New Roman" charset="0"/>
              </a:rPr>
              <a:t>n</a:t>
            </a:r>
          </a:p>
        </p:txBody>
      </p:sp>
      <p:sp>
        <p:nvSpPr>
          <p:cNvPr id="21534" name="Text Box 203"/>
          <p:cNvSpPr txBox="1">
            <a:spLocks noChangeArrowheads="1"/>
          </p:cNvSpPr>
          <p:nvPr/>
        </p:nvSpPr>
        <p:spPr bwMode="auto">
          <a:xfrm>
            <a:off x="5257800" y="5943600"/>
            <a:ext cx="3571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(last level plus all previous levels)</a:t>
            </a:r>
          </a:p>
        </p:txBody>
      </p:sp>
      <p:pic>
        <p:nvPicPr>
          <p:cNvPr id="21535" name="Picture 204" descr="C:\Program Files\Common Files\Microsoft Shared\Clipart\cagcat50\BD05515_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488" y="195263"/>
            <a:ext cx="1306512" cy="140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Skipping the rest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Divide-and-Conquer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E32F43-0D38-5748-899D-561154996E2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0951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9FFF49C-73BB-FC43-8AC7-F095067826C6}" type="slidenum">
              <a:rPr lang="en-US" sz="1400"/>
              <a:pPr eaLnBrk="1" hangingPunct="1"/>
              <a:t>23</a:t>
            </a:fld>
            <a:endParaRPr lang="en-US" sz="14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Guess-and-Test Method</a:t>
            </a:r>
          </a:p>
        </p:txBody>
      </p:sp>
      <p:sp>
        <p:nvSpPr>
          <p:cNvPr id="2253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In the guess-and-test method, we guess a closed form solution and then try to prove it is true by induction:</a:t>
            </a: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Guess: T(n) &lt; cn log n.</a:t>
            </a: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Wrong: we cannot make this last line be less than cn log n</a:t>
            </a: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</p:txBody>
      </p:sp>
      <p:graphicFrame>
        <p:nvGraphicFramePr>
          <p:cNvPr id="22533" name="Object 4"/>
          <p:cNvGraphicFramePr>
            <a:graphicFrameLocks noChangeAspect="1"/>
          </p:cNvGraphicFramePr>
          <p:nvPr/>
        </p:nvGraphicFramePr>
        <p:xfrm>
          <a:off x="2514600" y="3352800"/>
          <a:ext cx="3984625" cy="156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09" name="Equation" r:id="rId3" imgW="2260600" imgH="889000" progId="Equation.3">
                  <p:embed/>
                </p:oleObj>
              </mc:Choice>
              <mc:Fallback>
                <p:oleObj name="Equation" r:id="rId3" imgW="2260600" imgH="889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352800"/>
                        <a:ext cx="3984625" cy="156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34" name="Picture 5" descr="C:\Documents and Settings\Administrator\Application Data\Microsoft\Media Catalog\Downloaded Clips\cl2\BD07494_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488" y="228600"/>
            <a:ext cx="119856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2646363" y="2209800"/>
          <a:ext cx="370046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10" name="Equation" r:id="rId6" imgW="2349500" imgH="457200" progId="Equation.3">
                  <p:embed/>
                </p:oleObj>
              </mc:Choice>
              <mc:Fallback>
                <p:oleObj name="Equation" r:id="rId6" imgW="23495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363" y="2209800"/>
                        <a:ext cx="3700462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4980555-A089-0743-B0F8-998FE845037B}" type="slidenum">
              <a:rPr lang="en-US" sz="1400"/>
              <a:pPr eaLnBrk="1" hangingPunct="1"/>
              <a:t>24</a:t>
            </a:fld>
            <a:endParaRPr lang="en-US" sz="1400"/>
          </a:p>
        </p:txBody>
      </p:sp>
      <p:sp>
        <p:nvSpPr>
          <p:cNvPr id="2355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 sz="3600">
                <a:latin typeface="Tahoma" charset="0"/>
              </a:rPr>
              <a:t>Guess-and-Test Method, (cont.)</a:t>
            </a:r>
          </a:p>
        </p:txBody>
      </p:sp>
      <p:sp>
        <p:nvSpPr>
          <p:cNvPr id="23556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Recall the recurrence equation:</a:t>
            </a: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Guess #2: T(n) &lt; cn log</a:t>
            </a:r>
            <a:r>
              <a:rPr lang="en-US" sz="2000" baseline="30000">
                <a:latin typeface="Tahoma" charset="0"/>
              </a:rPr>
              <a:t>2</a:t>
            </a:r>
            <a:r>
              <a:rPr lang="en-US" sz="2000">
                <a:latin typeface="Tahoma" charset="0"/>
              </a:rPr>
              <a:t> n.</a:t>
            </a: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if c &gt; b.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So, T(n) is O(n log</a:t>
            </a:r>
            <a:r>
              <a:rPr lang="en-US" sz="2000" baseline="30000">
                <a:latin typeface="Tahoma" charset="0"/>
              </a:rPr>
              <a:t>2</a:t>
            </a:r>
            <a:r>
              <a:rPr lang="en-US" sz="2000">
                <a:latin typeface="Tahoma" charset="0"/>
              </a:rPr>
              <a:t> n).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In general, to use this method, you need to have a good guess and you need to be good at induction proofs.</a:t>
            </a:r>
          </a:p>
        </p:txBody>
      </p:sp>
      <p:graphicFrame>
        <p:nvGraphicFramePr>
          <p:cNvPr id="23557" name="Object 1028"/>
          <p:cNvGraphicFramePr>
            <a:graphicFrameLocks noChangeAspect="1"/>
          </p:cNvGraphicFramePr>
          <p:nvPr/>
        </p:nvGraphicFramePr>
        <p:xfrm>
          <a:off x="2057400" y="2971800"/>
          <a:ext cx="4478338" cy="210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33" name="Equation" r:id="rId3" imgW="2540000" imgH="1193800" progId="Equation.3">
                  <p:embed/>
                </p:oleObj>
              </mc:Choice>
              <mc:Fallback>
                <p:oleObj name="Equation" r:id="rId3" imgW="2540000" imgH="1193800" progId="Equation.3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971800"/>
                        <a:ext cx="4478338" cy="210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58" name="Picture 1029" descr="C:\Documents and Settings\Administrator\Application Data\Microsoft\Media Catalog\Downloaded Clips\cl2\BD07494_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488" y="228600"/>
            <a:ext cx="119856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3559" name="Object 1030"/>
          <p:cNvGraphicFramePr>
            <a:graphicFrameLocks noChangeAspect="1"/>
          </p:cNvGraphicFramePr>
          <p:nvPr/>
        </p:nvGraphicFramePr>
        <p:xfrm>
          <a:off x="2514600" y="1905000"/>
          <a:ext cx="370046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34" name="Equation" r:id="rId6" imgW="2349500" imgH="457200" progId="Equation.3">
                  <p:embed/>
                </p:oleObj>
              </mc:Choice>
              <mc:Fallback>
                <p:oleObj name="Equation" r:id="rId6" imgW="2349500" imgH="457200" progId="Equation.3">
                  <p:embed/>
                  <p:pic>
                    <p:nvPicPr>
                      <p:cNvPr id="0" name="Object 10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905000"/>
                        <a:ext cx="3700463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F43EE15-5DC2-614B-9D0F-D205948EDD6B}" type="slidenum">
              <a:rPr lang="en-US" sz="1400"/>
              <a:pPr eaLnBrk="1" hangingPunct="1"/>
              <a:t>25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Master Method (Appendix)</a:t>
            </a:r>
          </a:p>
        </p:txBody>
      </p:sp>
      <p:sp>
        <p:nvSpPr>
          <p:cNvPr id="2458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Many divide-and-conquer recurrence equations have the form: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Master Theorem:</a:t>
            </a:r>
          </a:p>
          <a:p>
            <a:pPr lvl="1"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</p:txBody>
      </p:sp>
      <p:graphicFrame>
        <p:nvGraphicFramePr>
          <p:cNvPr id="24581" name="Object 6"/>
          <p:cNvGraphicFramePr>
            <a:graphicFrameLocks noChangeAspect="1"/>
          </p:cNvGraphicFramePr>
          <p:nvPr/>
        </p:nvGraphicFramePr>
        <p:xfrm>
          <a:off x="2176463" y="2209800"/>
          <a:ext cx="5138737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57" name="Equation" r:id="rId3" imgW="2197100" imgH="457200" progId="Equation.3">
                  <p:embed/>
                </p:oleObj>
              </mc:Choice>
              <mc:Fallback>
                <p:oleObj name="Equation" r:id="rId3" imgW="21971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463" y="2209800"/>
                        <a:ext cx="5138737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582" name="Picture 7" descr="BD09997_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52400"/>
            <a:ext cx="135731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4583" name="Object 8"/>
          <p:cNvGraphicFramePr>
            <a:graphicFrameLocks noChangeAspect="1"/>
          </p:cNvGraphicFramePr>
          <p:nvPr/>
        </p:nvGraphicFramePr>
        <p:xfrm>
          <a:off x="1087438" y="3911600"/>
          <a:ext cx="7731125" cy="208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58" name="Equation" r:id="rId6" imgW="3568700" imgH="965200" progId="Equation.3">
                  <p:embed/>
                </p:oleObj>
              </mc:Choice>
              <mc:Fallback>
                <p:oleObj name="Equation" r:id="rId6" imgW="3568700" imgH="965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438" y="3911600"/>
                        <a:ext cx="7731125" cy="208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D05E5C7-9A43-AA47-8046-B403B500B92A}" type="slidenum">
              <a:rPr lang="en-US" sz="1400"/>
              <a:pPr eaLnBrk="1" hangingPunct="1"/>
              <a:t>26</a:t>
            </a:fld>
            <a:endParaRPr 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Master Method, Example 1</a:t>
            </a:r>
          </a:p>
        </p:txBody>
      </p:sp>
      <p:sp>
        <p:nvSpPr>
          <p:cNvPr id="2560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form: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Master Theorem: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Example: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</p:txBody>
      </p:sp>
      <p:graphicFrame>
        <p:nvGraphicFramePr>
          <p:cNvPr id="25605" name="Object 4"/>
          <p:cNvGraphicFramePr>
            <a:graphicFrameLocks noChangeAspect="1"/>
          </p:cNvGraphicFramePr>
          <p:nvPr/>
        </p:nvGraphicFramePr>
        <p:xfrm>
          <a:off x="2709863" y="1524000"/>
          <a:ext cx="3919537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68" name="Equation" r:id="rId3" imgW="2197100" imgH="457200" progId="Equation.3">
                  <p:embed/>
                </p:oleObj>
              </mc:Choice>
              <mc:Fallback>
                <p:oleObj name="Equation" r:id="rId3" imgW="21971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1524000"/>
                        <a:ext cx="3919537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606" name="Picture 5" descr="C:\Documents and Settings\Administrator\Application Data\Microsoft\Media Catalog\Downloaded Clips\cl3\BD09997_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52400"/>
            <a:ext cx="135731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5607" name="Object 6"/>
          <p:cNvGraphicFramePr>
            <a:graphicFrameLocks noChangeAspect="1"/>
          </p:cNvGraphicFramePr>
          <p:nvPr/>
        </p:nvGraphicFramePr>
        <p:xfrm>
          <a:off x="1524000" y="2792413"/>
          <a:ext cx="6019800" cy="162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69" name="Equation" r:id="rId6" imgW="3568700" imgH="965200" progId="Equation.3">
                  <p:embed/>
                </p:oleObj>
              </mc:Choice>
              <mc:Fallback>
                <p:oleObj name="Equation" r:id="rId6" imgW="3568700" imgH="96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792413"/>
                        <a:ext cx="6019800" cy="162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2514600" y="4648200"/>
          <a:ext cx="3429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70" name="Equation" r:id="rId8" imgW="1218671" imgH="203112" progId="Equation.3">
                  <p:embed/>
                </p:oleObj>
              </mc:Choice>
              <mc:Fallback>
                <p:oleObj name="Equation" r:id="rId8" imgW="1218671" imgH="203112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48200"/>
                        <a:ext cx="3429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041" name="Text Box 9"/>
          <p:cNvSpPr txBox="1">
            <a:spLocks noChangeArrowheads="1"/>
          </p:cNvSpPr>
          <p:nvPr/>
        </p:nvSpPr>
        <p:spPr bwMode="auto">
          <a:xfrm>
            <a:off x="1143000" y="5410200"/>
            <a:ext cx="6557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Solution: log</a:t>
            </a:r>
            <a:r>
              <a:rPr lang="en-US" baseline="-25000"/>
              <a:t>b</a:t>
            </a:r>
            <a:r>
              <a:rPr lang="en-US"/>
              <a:t>a=2, so case 1 says T(n) is O(n</a:t>
            </a:r>
            <a:r>
              <a:rPr lang="en-US" baseline="30000"/>
              <a:t>2</a:t>
            </a:r>
            <a:r>
              <a:rPr lang="en-US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2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2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41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44691B4-6880-9847-A704-D44F58A70602}" type="slidenum">
              <a:rPr lang="en-US" sz="1400"/>
              <a:pPr eaLnBrk="1" hangingPunct="1"/>
              <a:t>27</a:t>
            </a:fld>
            <a:endParaRPr lang="en-US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Master Method, Example 2</a:t>
            </a:r>
          </a:p>
        </p:txBody>
      </p:sp>
      <p:sp>
        <p:nvSpPr>
          <p:cNvPr id="2662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form: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Master Theorem: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Example: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</p:txBody>
      </p:sp>
      <p:graphicFrame>
        <p:nvGraphicFramePr>
          <p:cNvPr id="26629" name="Object 4"/>
          <p:cNvGraphicFramePr>
            <a:graphicFrameLocks noChangeAspect="1"/>
          </p:cNvGraphicFramePr>
          <p:nvPr/>
        </p:nvGraphicFramePr>
        <p:xfrm>
          <a:off x="2709863" y="1524000"/>
          <a:ext cx="3919537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92" name="Equation" r:id="rId3" imgW="2197100" imgH="457200" progId="Equation.3">
                  <p:embed/>
                </p:oleObj>
              </mc:Choice>
              <mc:Fallback>
                <p:oleObj name="Equation" r:id="rId3" imgW="21971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1524000"/>
                        <a:ext cx="3919537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630" name="Picture 5" descr="C:\Documents and Settings\Administrator\Application Data\Microsoft\Media Catalog\Downloaded Clips\cl3\BD09997_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52400"/>
            <a:ext cx="135731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6631" name="Object 6"/>
          <p:cNvGraphicFramePr>
            <a:graphicFrameLocks noChangeAspect="1"/>
          </p:cNvGraphicFramePr>
          <p:nvPr/>
        </p:nvGraphicFramePr>
        <p:xfrm>
          <a:off x="1524000" y="2792413"/>
          <a:ext cx="6019800" cy="162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93" name="Equation" r:id="rId6" imgW="3568700" imgH="965200" progId="Equation.3">
                  <p:embed/>
                </p:oleObj>
              </mc:Choice>
              <mc:Fallback>
                <p:oleObj name="Equation" r:id="rId6" imgW="3568700" imgH="96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792413"/>
                        <a:ext cx="6019800" cy="162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7"/>
          <p:cNvGraphicFramePr>
            <a:graphicFrameLocks noChangeAspect="1"/>
          </p:cNvGraphicFramePr>
          <p:nvPr/>
        </p:nvGraphicFramePr>
        <p:xfrm>
          <a:off x="2068513" y="4762500"/>
          <a:ext cx="432276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94" name="Equation" r:id="rId8" imgW="1536033" imgH="203112" progId="Equation.3">
                  <p:embed/>
                </p:oleObj>
              </mc:Choice>
              <mc:Fallback>
                <p:oleObj name="Equation" r:id="rId8" imgW="1536033" imgH="20311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513" y="4762500"/>
                        <a:ext cx="4322762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64" name="Text Box 8"/>
          <p:cNvSpPr txBox="1">
            <a:spLocks noChangeArrowheads="1"/>
          </p:cNvSpPr>
          <p:nvPr/>
        </p:nvSpPr>
        <p:spPr bwMode="auto">
          <a:xfrm>
            <a:off x="777875" y="5410200"/>
            <a:ext cx="728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Solution: log</a:t>
            </a:r>
            <a:r>
              <a:rPr lang="en-US" baseline="-25000"/>
              <a:t>b</a:t>
            </a:r>
            <a:r>
              <a:rPr lang="en-US"/>
              <a:t>a=1, so case 2 says T(n) is O(n log</a:t>
            </a:r>
            <a:r>
              <a:rPr lang="en-US" baseline="30000"/>
              <a:t>2 </a:t>
            </a:r>
            <a:r>
              <a:rPr lang="en-US"/>
              <a:t>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3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3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4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AA96585-BA41-B841-A302-4D4088170B49}" type="slidenum">
              <a:rPr lang="en-US" sz="1400"/>
              <a:pPr eaLnBrk="1" hangingPunct="1"/>
              <a:t>28</a:t>
            </a:fld>
            <a:endParaRPr lang="en-US" sz="140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Master Method, Example 3</a:t>
            </a: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form: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Master Theorem: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Example: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</p:txBody>
      </p:sp>
      <p:graphicFrame>
        <p:nvGraphicFramePr>
          <p:cNvPr id="27653" name="Object 4"/>
          <p:cNvGraphicFramePr>
            <a:graphicFrameLocks noChangeAspect="1"/>
          </p:cNvGraphicFramePr>
          <p:nvPr/>
        </p:nvGraphicFramePr>
        <p:xfrm>
          <a:off x="2709863" y="1524000"/>
          <a:ext cx="3919537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16" name="Equation" r:id="rId3" imgW="2197100" imgH="457200" progId="Equation.3">
                  <p:embed/>
                </p:oleObj>
              </mc:Choice>
              <mc:Fallback>
                <p:oleObj name="Equation" r:id="rId3" imgW="21971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1524000"/>
                        <a:ext cx="3919537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654" name="Picture 5" descr="C:\Documents and Settings\Administrator\Application Data\Microsoft\Media Catalog\Downloaded Clips\cl3\BD09997_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52400"/>
            <a:ext cx="135731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7655" name="Object 6"/>
          <p:cNvGraphicFramePr>
            <a:graphicFrameLocks noChangeAspect="1"/>
          </p:cNvGraphicFramePr>
          <p:nvPr/>
        </p:nvGraphicFramePr>
        <p:xfrm>
          <a:off x="1524000" y="2792413"/>
          <a:ext cx="6019800" cy="162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17" name="Equation" r:id="rId6" imgW="3568700" imgH="965200" progId="Equation.3">
                  <p:embed/>
                </p:oleObj>
              </mc:Choice>
              <mc:Fallback>
                <p:oleObj name="Equation" r:id="rId6" imgW="3568700" imgH="96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792413"/>
                        <a:ext cx="6019800" cy="162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7"/>
          <p:cNvGraphicFramePr>
            <a:graphicFrameLocks noChangeAspect="1"/>
          </p:cNvGraphicFramePr>
          <p:nvPr/>
        </p:nvGraphicFramePr>
        <p:xfrm>
          <a:off x="2193925" y="4762500"/>
          <a:ext cx="40719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18" name="Equation" r:id="rId8" imgW="1447172" imgH="203112" progId="Equation.3">
                  <p:embed/>
                </p:oleObj>
              </mc:Choice>
              <mc:Fallback>
                <p:oleObj name="Equation" r:id="rId8" imgW="1447172" imgH="20311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925" y="4762500"/>
                        <a:ext cx="407193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088" name="Text Box 8"/>
          <p:cNvSpPr txBox="1">
            <a:spLocks noChangeArrowheads="1"/>
          </p:cNvSpPr>
          <p:nvPr/>
        </p:nvSpPr>
        <p:spPr bwMode="auto">
          <a:xfrm>
            <a:off x="833438" y="5410200"/>
            <a:ext cx="7178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Solution: log</a:t>
            </a:r>
            <a:r>
              <a:rPr lang="en-US" baseline="-25000"/>
              <a:t>b</a:t>
            </a:r>
            <a:r>
              <a:rPr lang="en-US"/>
              <a:t>a=0, so case 3 says T(n) is O(n log</a:t>
            </a:r>
            <a:r>
              <a:rPr lang="en-US" baseline="30000"/>
              <a:t> </a:t>
            </a:r>
            <a:r>
              <a:rPr lang="en-US"/>
              <a:t>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8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B528DFC-D9FC-1746-90E2-B852591CC0B7}" type="slidenum">
              <a:rPr lang="en-US" sz="1400"/>
              <a:pPr eaLnBrk="1" hangingPunct="1"/>
              <a:t>29</a:t>
            </a:fld>
            <a:endParaRPr lang="en-US" sz="14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Master Method, Example 4</a:t>
            </a:r>
          </a:p>
        </p:txBody>
      </p:sp>
      <p:sp>
        <p:nvSpPr>
          <p:cNvPr id="2867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form: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Master Theorem: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Example: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</p:txBody>
      </p:sp>
      <p:graphicFrame>
        <p:nvGraphicFramePr>
          <p:cNvPr id="28677" name="Object 4"/>
          <p:cNvGraphicFramePr>
            <a:graphicFrameLocks noChangeAspect="1"/>
          </p:cNvGraphicFramePr>
          <p:nvPr/>
        </p:nvGraphicFramePr>
        <p:xfrm>
          <a:off x="2709863" y="1524000"/>
          <a:ext cx="3919537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40" name="Equation" r:id="rId3" imgW="2197100" imgH="457200" progId="Equation.3">
                  <p:embed/>
                </p:oleObj>
              </mc:Choice>
              <mc:Fallback>
                <p:oleObj name="Equation" r:id="rId3" imgW="21971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1524000"/>
                        <a:ext cx="3919537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678" name="Picture 5" descr="C:\Documents and Settings\Administrator\Application Data\Microsoft\Media Catalog\Downloaded Clips\cl3\BD09997_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52400"/>
            <a:ext cx="135731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8679" name="Object 6"/>
          <p:cNvGraphicFramePr>
            <a:graphicFrameLocks noChangeAspect="1"/>
          </p:cNvGraphicFramePr>
          <p:nvPr/>
        </p:nvGraphicFramePr>
        <p:xfrm>
          <a:off x="1524000" y="2792413"/>
          <a:ext cx="6019800" cy="162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41" name="Equation" r:id="rId6" imgW="3568700" imgH="965200" progId="Equation.3">
                  <p:embed/>
                </p:oleObj>
              </mc:Choice>
              <mc:Fallback>
                <p:oleObj name="Equation" r:id="rId6" imgW="3568700" imgH="96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792413"/>
                        <a:ext cx="6019800" cy="162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7"/>
          <p:cNvGraphicFramePr>
            <a:graphicFrameLocks noChangeAspect="1"/>
          </p:cNvGraphicFramePr>
          <p:nvPr/>
        </p:nvGraphicFramePr>
        <p:xfrm>
          <a:off x="2443163" y="4727575"/>
          <a:ext cx="3571875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42" name="Equation" r:id="rId8" imgW="1270000" imgH="228600" progId="Equation.3">
                  <p:embed/>
                </p:oleObj>
              </mc:Choice>
              <mc:Fallback>
                <p:oleObj name="Equation" r:id="rId8" imgW="12700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4727575"/>
                        <a:ext cx="3571875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12" name="Text Box 8"/>
          <p:cNvSpPr txBox="1">
            <a:spLocks noChangeArrowheads="1"/>
          </p:cNvSpPr>
          <p:nvPr/>
        </p:nvSpPr>
        <p:spPr bwMode="auto">
          <a:xfrm>
            <a:off x="1143000" y="5410200"/>
            <a:ext cx="6557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Solution: log</a:t>
            </a:r>
            <a:r>
              <a:rPr lang="en-US" baseline="-25000"/>
              <a:t>b</a:t>
            </a:r>
            <a:r>
              <a:rPr lang="en-US"/>
              <a:t>a=3, so case 1 says T(n) is O(n</a:t>
            </a:r>
            <a:r>
              <a:rPr lang="en-US" baseline="30000"/>
              <a:t>3</a:t>
            </a:r>
            <a:r>
              <a:rPr lang="en-US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5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5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2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Divide the problem and Conquer the </a:t>
            </a:r>
            <a:r>
              <a:rPr lang="en-US" sz="3600" dirty="0" err="1" smtClean="0"/>
              <a:t>subproblems</a:t>
            </a:r>
            <a:r>
              <a:rPr lang="en-US" sz="3600" dirty="0" smtClean="0"/>
              <a:t> (“</a:t>
            </a:r>
            <a:r>
              <a:rPr lang="en-US" sz="3600" dirty="0" smtClean="0">
                <a:solidFill>
                  <a:srgbClr val="00B050"/>
                </a:solidFill>
              </a:rPr>
              <a:t>decomposition</a:t>
            </a:r>
            <a:r>
              <a:rPr lang="en-US" sz="3600" dirty="0" smtClean="0"/>
              <a:t>”)</a:t>
            </a:r>
            <a:endParaRPr lang="en-US" sz="3600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676400"/>
            <a:ext cx="6900970" cy="4191000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Divide-and-Conquer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62C31-2B6A-ED4E-A2B7-B53EF091658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4317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69D4892-CAD9-DD4D-BAE4-D1F5BE44331F}" type="slidenum">
              <a:rPr lang="en-US" sz="1400"/>
              <a:pPr eaLnBrk="1" hangingPunct="1"/>
              <a:t>30</a:t>
            </a:fld>
            <a:endParaRPr lang="en-US" sz="14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Master Method, Example 5</a:t>
            </a:r>
          </a:p>
        </p:txBody>
      </p:sp>
      <p:sp>
        <p:nvSpPr>
          <p:cNvPr id="2970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form: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Master Theorem: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Example: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</p:txBody>
      </p:sp>
      <p:graphicFrame>
        <p:nvGraphicFramePr>
          <p:cNvPr id="29701" name="Object 4"/>
          <p:cNvGraphicFramePr>
            <a:graphicFrameLocks noChangeAspect="1"/>
          </p:cNvGraphicFramePr>
          <p:nvPr/>
        </p:nvGraphicFramePr>
        <p:xfrm>
          <a:off x="2709863" y="1524000"/>
          <a:ext cx="3919537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64" name="Equation" r:id="rId3" imgW="2197100" imgH="457200" progId="Equation.3">
                  <p:embed/>
                </p:oleObj>
              </mc:Choice>
              <mc:Fallback>
                <p:oleObj name="Equation" r:id="rId3" imgW="21971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1524000"/>
                        <a:ext cx="3919537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702" name="Picture 5" descr="C:\Documents and Settings\Administrator\Application Data\Microsoft\Media Catalog\Downloaded Clips\cl3\BD09997_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52400"/>
            <a:ext cx="135731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9703" name="Object 6"/>
          <p:cNvGraphicFramePr>
            <a:graphicFrameLocks noChangeAspect="1"/>
          </p:cNvGraphicFramePr>
          <p:nvPr/>
        </p:nvGraphicFramePr>
        <p:xfrm>
          <a:off x="1524000" y="2792413"/>
          <a:ext cx="6019800" cy="162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65" name="Equation" r:id="rId6" imgW="3568700" imgH="965200" progId="Equation.3">
                  <p:embed/>
                </p:oleObj>
              </mc:Choice>
              <mc:Fallback>
                <p:oleObj name="Equation" r:id="rId6" imgW="3568700" imgH="96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792413"/>
                        <a:ext cx="6019800" cy="162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7"/>
          <p:cNvGraphicFramePr>
            <a:graphicFrameLocks noChangeAspect="1"/>
          </p:cNvGraphicFramePr>
          <p:nvPr/>
        </p:nvGraphicFramePr>
        <p:xfrm>
          <a:off x="2460625" y="4727575"/>
          <a:ext cx="353695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66" name="Equation" r:id="rId8" imgW="1257300" imgH="228600" progId="Equation.3">
                  <p:embed/>
                </p:oleObj>
              </mc:Choice>
              <mc:Fallback>
                <p:oleObj name="Equation" r:id="rId8" imgW="12573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4727575"/>
                        <a:ext cx="3536950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136" name="Text Box 8"/>
          <p:cNvSpPr txBox="1">
            <a:spLocks noChangeArrowheads="1"/>
          </p:cNvSpPr>
          <p:nvPr/>
        </p:nvSpPr>
        <p:spPr bwMode="auto">
          <a:xfrm>
            <a:off x="1143000" y="5410200"/>
            <a:ext cx="6557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Solution: log</a:t>
            </a:r>
            <a:r>
              <a:rPr lang="en-US" baseline="-25000"/>
              <a:t>b</a:t>
            </a:r>
            <a:r>
              <a:rPr lang="en-US"/>
              <a:t>a=2, so case 3 says T(n) is O(n</a:t>
            </a:r>
            <a:r>
              <a:rPr lang="en-US" baseline="30000"/>
              <a:t>3</a:t>
            </a:r>
            <a:r>
              <a:rPr lang="en-US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6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6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6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024C9B0-949B-FB46-A4AF-30E3E4B611AF}" type="slidenum">
              <a:rPr lang="en-US" sz="1400"/>
              <a:pPr eaLnBrk="1" hangingPunct="1"/>
              <a:t>31</a:t>
            </a:fld>
            <a:endParaRPr lang="en-US" sz="140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Master Method, Example 6</a:t>
            </a:r>
          </a:p>
        </p:txBody>
      </p:sp>
      <p:sp>
        <p:nvSpPr>
          <p:cNvPr id="3072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form: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Master Theorem: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Example: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</p:txBody>
      </p:sp>
      <p:graphicFrame>
        <p:nvGraphicFramePr>
          <p:cNvPr id="30725" name="Object 4"/>
          <p:cNvGraphicFramePr>
            <a:graphicFrameLocks noChangeAspect="1"/>
          </p:cNvGraphicFramePr>
          <p:nvPr/>
        </p:nvGraphicFramePr>
        <p:xfrm>
          <a:off x="2709863" y="1524000"/>
          <a:ext cx="3919537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9" name="Equation" r:id="rId3" imgW="2197100" imgH="457200" progId="Equation.3">
                  <p:embed/>
                </p:oleObj>
              </mc:Choice>
              <mc:Fallback>
                <p:oleObj name="Equation" r:id="rId3" imgW="21971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1524000"/>
                        <a:ext cx="3919537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26" name="Picture 5" descr="C:\Documents and Settings\Administrator\Application Data\Microsoft\Media Catalog\Downloaded Clips\cl3\BD09997_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52400"/>
            <a:ext cx="135731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27" name="Object 6"/>
          <p:cNvGraphicFramePr>
            <a:graphicFrameLocks noChangeAspect="1"/>
          </p:cNvGraphicFramePr>
          <p:nvPr/>
        </p:nvGraphicFramePr>
        <p:xfrm>
          <a:off x="1524000" y="2792413"/>
          <a:ext cx="6019800" cy="162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0" name="Equation" r:id="rId6" imgW="3568700" imgH="965200" progId="Equation.3">
                  <p:embed/>
                </p:oleObj>
              </mc:Choice>
              <mc:Fallback>
                <p:oleObj name="Equation" r:id="rId6" imgW="3568700" imgH="96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792413"/>
                        <a:ext cx="6019800" cy="162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7"/>
          <p:cNvGraphicFramePr>
            <a:graphicFrameLocks noChangeAspect="1"/>
          </p:cNvGraphicFramePr>
          <p:nvPr/>
        </p:nvGraphicFramePr>
        <p:xfrm>
          <a:off x="2657475" y="4762500"/>
          <a:ext cx="31432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1" name="Equation" r:id="rId8" imgW="1117115" imgH="203112" progId="Equation.3">
                  <p:embed/>
                </p:oleObj>
              </mc:Choice>
              <mc:Fallback>
                <p:oleObj name="Equation" r:id="rId8" imgW="1117115" imgH="20311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7475" y="4762500"/>
                        <a:ext cx="31432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7160" name="Text Box 8"/>
          <p:cNvSpPr txBox="1">
            <a:spLocks noChangeArrowheads="1"/>
          </p:cNvSpPr>
          <p:nvPr/>
        </p:nvSpPr>
        <p:spPr bwMode="auto">
          <a:xfrm>
            <a:off x="949325" y="5410200"/>
            <a:ext cx="694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Solution: log</a:t>
            </a:r>
            <a:r>
              <a:rPr lang="en-US" baseline="-25000"/>
              <a:t>b</a:t>
            </a:r>
            <a:r>
              <a:rPr lang="en-US"/>
              <a:t>a=0, so case 2 says T(n) is O(log n).</a:t>
            </a:r>
          </a:p>
        </p:txBody>
      </p:sp>
      <p:sp>
        <p:nvSpPr>
          <p:cNvPr id="30730" name="Text Box 9"/>
          <p:cNvSpPr txBox="1">
            <a:spLocks noChangeArrowheads="1"/>
          </p:cNvSpPr>
          <p:nvPr/>
        </p:nvSpPr>
        <p:spPr bwMode="auto">
          <a:xfrm>
            <a:off x="6019800" y="4800600"/>
            <a:ext cx="2222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(binary search)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7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7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60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55F99D7-FAA9-9E4A-8B24-E70B4C5EB630}" type="slidenum">
              <a:rPr lang="en-US" sz="1400"/>
              <a:pPr eaLnBrk="1" hangingPunct="1"/>
              <a:t>32</a:t>
            </a:fld>
            <a:endParaRPr lang="en-US" sz="140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Master Method, Example 7</a:t>
            </a:r>
          </a:p>
        </p:txBody>
      </p:sp>
      <p:sp>
        <p:nvSpPr>
          <p:cNvPr id="3174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form: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Master Theorem: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Example: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</p:txBody>
      </p:sp>
      <p:graphicFrame>
        <p:nvGraphicFramePr>
          <p:cNvPr id="31749" name="Object 4"/>
          <p:cNvGraphicFramePr>
            <a:graphicFrameLocks noChangeAspect="1"/>
          </p:cNvGraphicFramePr>
          <p:nvPr/>
        </p:nvGraphicFramePr>
        <p:xfrm>
          <a:off x="2709863" y="1524000"/>
          <a:ext cx="3919537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13" name="Equation" r:id="rId3" imgW="2197100" imgH="457200" progId="Equation.3">
                  <p:embed/>
                </p:oleObj>
              </mc:Choice>
              <mc:Fallback>
                <p:oleObj name="Equation" r:id="rId3" imgW="21971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1524000"/>
                        <a:ext cx="3919537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750" name="Picture 5" descr="C:\Documents and Settings\Administrator\Application Data\Microsoft\Media Catalog\Downloaded Clips\cl3\BD09997_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52400"/>
            <a:ext cx="135731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1751" name="Object 6"/>
          <p:cNvGraphicFramePr>
            <a:graphicFrameLocks noChangeAspect="1"/>
          </p:cNvGraphicFramePr>
          <p:nvPr/>
        </p:nvGraphicFramePr>
        <p:xfrm>
          <a:off x="1524000" y="2792413"/>
          <a:ext cx="6019800" cy="162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14" name="Equation" r:id="rId6" imgW="3568700" imgH="965200" progId="Equation.3">
                  <p:embed/>
                </p:oleObj>
              </mc:Choice>
              <mc:Fallback>
                <p:oleObj name="Equation" r:id="rId6" imgW="3568700" imgH="96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792413"/>
                        <a:ext cx="6019800" cy="162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7"/>
          <p:cNvGraphicFramePr>
            <a:graphicFrameLocks noChangeAspect="1"/>
          </p:cNvGraphicFramePr>
          <p:nvPr/>
        </p:nvGraphicFramePr>
        <p:xfrm>
          <a:off x="1828800" y="4838700"/>
          <a:ext cx="40354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15" name="Equation" r:id="rId8" imgW="1435100" imgH="203200" progId="Equation.3">
                  <p:embed/>
                </p:oleObj>
              </mc:Choice>
              <mc:Fallback>
                <p:oleObj name="Equation" r:id="rId8" imgW="1435100" imgH="203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838700"/>
                        <a:ext cx="403542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8184" name="Text Box 8"/>
          <p:cNvSpPr txBox="1">
            <a:spLocks noChangeArrowheads="1"/>
          </p:cNvSpPr>
          <p:nvPr/>
        </p:nvSpPr>
        <p:spPr bwMode="auto">
          <a:xfrm>
            <a:off x="1198563" y="5410200"/>
            <a:ext cx="6446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Solution: log</a:t>
            </a:r>
            <a:r>
              <a:rPr lang="en-US" baseline="-25000"/>
              <a:t>b</a:t>
            </a:r>
            <a:r>
              <a:rPr lang="en-US"/>
              <a:t>a=1, so case 1 says T(n) is O(n).</a:t>
            </a:r>
          </a:p>
        </p:txBody>
      </p:sp>
      <p:sp>
        <p:nvSpPr>
          <p:cNvPr id="31754" name="Text Box 9"/>
          <p:cNvSpPr txBox="1">
            <a:spLocks noChangeArrowheads="1"/>
          </p:cNvSpPr>
          <p:nvPr/>
        </p:nvSpPr>
        <p:spPr bwMode="auto">
          <a:xfrm>
            <a:off x="6096000" y="4876800"/>
            <a:ext cx="2814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(heap construction)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8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8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4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194AF67-F1B5-A545-979B-038016A20401}" type="slidenum">
              <a:rPr lang="en-US" sz="1400"/>
              <a:pPr eaLnBrk="1" hangingPunct="1"/>
              <a:t>33</a:t>
            </a:fld>
            <a:endParaRPr lang="en-US" sz="1400"/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>
                <a:latin typeface="Tahoma" charset="0"/>
                <a:cs typeface="+mj-cs"/>
              </a:rPr>
              <a:t>Iterative </a:t>
            </a:r>
            <a:r>
              <a:rPr lang="ja-JP" altLang="en-US" sz="4000">
                <a:latin typeface="Tahoma" charset="0"/>
                <a:cs typeface="+mj-cs"/>
              </a:rPr>
              <a:t>“</a:t>
            </a:r>
            <a:r>
              <a:rPr lang="en-US" sz="4000">
                <a:latin typeface="Tahoma" charset="0"/>
                <a:cs typeface="+mj-cs"/>
              </a:rPr>
              <a:t>Proof</a:t>
            </a:r>
            <a:r>
              <a:rPr lang="ja-JP" altLang="en-US" sz="4000">
                <a:latin typeface="Tahoma" charset="0"/>
                <a:cs typeface="+mj-cs"/>
              </a:rPr>
              <a:t>”</a:t>
            </a:r>
            <a:r>
              <a:rPr lang="en-US" sz="4000">
                <a:latin typeface="Tahoma" charset="0"/>
                <a:cs typeface="+mj-cs"/>
              </a:rPr>
              <a:t> of the Master Theorem</a:t>
            </a:r>
          </a:p>
        </p:txBody>
      </p:sp>
      <p:sp>
        <p:nvSpPr>
          <p:cNvPr id="3277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Using iterative substitution, let us see if we can find a pattern:</a:t>
            </a: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>
              <a:latin typeface="Tahoma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160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We then distinguish the three cases 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The first term is dominant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Each part of the summation is equally dominant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The summation is a geometric series</a:t>
            </a:r>
            <a:endParaRPr lang="en-US" sz="1800" b="1">
              <a:latin typeface="Times New Roman" charset="0"/>
            </a:endParaRPr>
          </a:p>
        </p:txBody>
      </p:sp>
      <p:graphicFrame>
        <p:nvGraphicFramePr>
          <p:cNvPr id="32773" name="Object 4"/>
          <p:cNvGraphicFramePr>
            <a:graphicFrameLocks noChangeAspect="1"/>
          </p:cNvGraphicFramePr>
          <p:nvPr/>
        </p:nvGraphicFramePr>
        <p:xfrm>
          <a:off x="2454275" y="1905000"/>
          <a:ext cx="4632325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3" name="Equation" r:id="rId3" imgW="2984500" imgH="2095500" progId="Equation.3">
                  <p:embed/>
                </p:oleObj>
              </mc:Choice>
              <mc:Fallback>
                <p:oleObj name="Equation" r:id="rId3" imgW="2984500" imgH="2095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4275" y="1905000"/>
                        <a:ext cx="4632325" cy="312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4" name="Picture 7" descr="C:\Documents and Settings\Administrator\Application Data\Microsoft\Media Catalog\Downloaded Clips\cl77\j0299215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52400"/>
            <a:ext cx="1604963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9D2A00F-0FAF-874D-A846-B647D6935303}" type="slidenum">
              <a:rPr lang="en-US" sz="1400"/>
              <a:pPr eaLnBrk="1" hangingPunct="1"/>
              <a:t>34</a:t>
            </a:fld>
            <a:endParaRPr lang="en-US" sz="140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Integer Multiplication</a:t>
            </a:r>
          </a:p>
        </p:txBody>
      </p:sp>
      <p:sp>
        <p:nvSpPr>
          <p:cNvPr id="3379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848600" cy="4572000"/>
          </a:xfrm>
        </p:spPr>
        <p:txBody>
          <a:bodyPr/>
          <a:lstStyle/>
          <a:p>
            <a:pPr eaLnBrk="1" hangingPunct="1"/>
            <a:r>
              <a:rPr lang="en-US" sz="2800">
                <a:latin typeface="Tahoma" charset="0"/>
              </a:rPr>
              <a:t>Algorithm: Multiply two n-bit integers I and J.</a:t>
            </a:r>
          </a:p>
          <a:p>
            <a:pPr lvl="1" eaLnBrk="1" hangingPunct="1"/>
            <a:r>
              <a:rPr lang="en-US" sz="2000">
                <a:latin typeface="Tahoma" charset="0"/>
              </a:rPr>
              <a:t>Divide step: Split I and J into high-order and low-order bits</a:t>
            </a:r>
          </a:p>
          <a:p>
            <a:pPr lvl="1" eaLnBrk="1" hangingPunct="1"/>
            <a:endParaRPr lang="en-US" sz="2000">
              <a:latin typeface="Tahoma" charset="0"/>
            </a:endParaRPr>
          </a:p>
          <a:p>
            <a:pPr lvl="1" eaLnBrk="1" hangingPunct="1"/>
            <a:endParaRPr lang="en-US" sz="2000">
              <a:latin typeface="Tahoma" charset="0"/>
            </a:endParaRPr>
          </a:p>
          <a:p>
            <a:pPr lvl="1" eaLnBrk="1" hangingPunct="1"/>
            <a:endParaRPr lang="en-US" sz="2000">
              <a:latin typeface="Tahoma" charset="0"/>
            </a:endParaRPr>
          </a:p>
          <a:p>
            <a:pPr lvl="1" eaLnBrk="1" hangingPunct="1"/>
            <a:r>
              <a:rPr lang="en-US" sz="2000">
                <a:latin typeface="Tahoma" charset="0"/>
              </a:rPr>
              <a:t>We can then define I*J by multiplying the parts and adding:</a:t>
            </a:r>
          </a:p>
          <a:p>
            <a:pPr lvl="1" eaLnBrk="1" hangingPunct="1"/>
            <a:endParaRPr lang="en-US" sz="2000">
              <a:latin typeface="Tahoma" charset="0"/>
            </a:endParaRPr>
          </a:p>
          <a:p>
            <a:pPr lvl="1" eaLnBrk="1" hangingPunct="1"/>
            <a:endParaRPr lang="en-US" sz="2000">
              <a:latin typeface="Tahoma" charset="0"/>
            </a:endParaRPr>
          </a:p>
          <a:p>
            <a:pPr lvl="1" eaLnBrk="1" hangingPunct="1"/>
            <a:endParaRPr lang="en-US" sz="2000">
              <a:latin typeface="Tahoma" charset="0"/>
            </a:endParaRPr>
          </a:p>
          <a:p>
            <a:pPr lvl="1" eaLnBrk="1" hangingPunct="1"/>
            <a:r>
              <a:rPr lang="en-US" sz="2000">
                <a:latin typeface="Tahoma" charset="0"/>
              </a:rPr>
              <a:t>So, T(n) = 4T(n/2) + n, which implies T(n) is O(n</a:t>
            </a:r>
            <a:r>
              <a:rPr lang="en-US" sz="2000" baseline="30000">
                <a:latin typeface="Tahoma" charset="0"/>
              </a:rPr>
              <a:t>2</a:t>
            </a:r>
            <a:r>
              <a:rPr lang="en-US" sz="2000">
                <a:latin typeface="Tahoma" charset="0"/>
              </a:rPr>
              <a:t>).</a:t>
            </a:r>
          </a:p>
          <a:p>
            <a:pPr lvl="1" eaLnBrk="1" hangingPunct="1"/>
            <a:r>
              <a:rPr lang="en-US" sz="2000">
                <a:latin typeface="Tahoma" charset="0"/>
              </a:rPr>
              <a:t>But that is no better than the algorithm we learned in grade school.</a:t>
            </a:r>
          </a:p>
        </p:txBody>
      </p:sp>
      <p:pic>
        <p:nvPicPr>
          <p:cNvPr id="33797" name="Picture 4" descr="C:\Documents and Settings\Administrator\Application Data\Microsoft\Media Catalog\Downloaded Clips\cl66\j0255933.wm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52400"/>
            <a:ext cx="121443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3798" name="Object 5"/>
          <p:cNvGraphicFramePr>
            <a:graphicFrameLocks noChangeAspect="1"/>
          </p:cNvGraphicFramePr>
          <p:nvPr/>
        </p:nvGraphicFramePr>
        <p:xfrm>
          <a:off x="3048000" y="2514600"/>
          <a:ext cx="2070100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73" name="Equation" r:id="rId4" imgW="939392" imgH="482391" progId="Equation.3">
                  <p:embed/>
                </p:oleObj>
              </mc:Choice>
              <mc:Fallback>
                <p:oleObj name="Equation" r:id="rId4" imgW="939392" imgH="48239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514600"/>
                        <a:ext cx="2070100" cy="106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9" name="Object 6"/>
          <p:cNvGraphicFramePr>
            <a:graphicFrameLocks noChangeAspect="1"/>
          </p:cNvGraphicFramePr>
          <p:nvPr/>
        </p:nvGraphicFramePr>
        <p:xfrm>
          <a:off x="2057400" y="4038600"/>
          <a:ext cx="48768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74" name="Equation" r:id="rId6" imgW="2514600" imgH="482600" progId="Equation.3">
                  <p:embed/>
                </p:oleObj>
              </mc:Choice>
              <mc:Fallback>
                <p:oleObj name="Equation" r:id="rId6" imgW="2514600" imgH="482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038600"/>
                        <a:ext cx="4876800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36049B5-748E-4449-8B61-70C5CDE3DB7F}" type="slidenum">
              <a:rPr lang="en-US" sz="1400"/>
              <a:pPr eaLnBrk="1" hangingPunct="1"/>
              <a:t>35</a:t>
            </a:fld>
            <a:endParaRPr lang="en-US" sz="1400"/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An Improved Integer Multiplication Algorithm</a:t>
            </a:r>
          </a:p>
        </p:txBody>
      </p:sp>
      <p:sp>
        <p:nvSpPr>
          <p:cNvPr id="3482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848600" cy="4572000"/>
          </a:xfrm>
        </p:spPr>
        <p:txBody>
          <a:bodyPr/>
          <a:lstStyle/>
          <a:p>
            <a:pPr eaLnBrk="1" hangingPunct="1"/>
            <a:r>
              <a:rPr lang="en-US" sz="2800">
                <a:latin typeface="Tahoma" charset="0"/>
              </a:rPr>
              <a:t>Algorithm: Multiply two n-bit integers I and J.</a:t>
            </a:r>
          </a:p>
          <a:p>
            <a:pPr lvl="1" eaLnBrk="1" hangingPunct="1"/>
            <a:r>
              <a:rPr lang="en-US" sz="2000">
                <a:latin typeface="Tahoma" charset="0"/>
              </a:rPr>
              <a:t>Divide step: Split I and J into high-order and low-order bits</a:t>
            </a:r>
          </a:p>
          <a:p>
            <a:pPr lvl="1" eaLnBrk="1" hangingPunct="1"/>
            <a:endParaRPr lang="en-US" sz="2000">
              <a:latin typeface="Tahoma" charset="0"/>
            </a:endParaRPr>
          </a:p>
          <a:p>
            <a:pPr lvl="1" eaLnBrk="1" hangingPunct="1"/>
            <a:endParaRPr lang="en-US" sz="2000">
              <a:latin typeface="Tahoma" charset="0"/>
            </a:endParaRPr>
          </a:p>
          <a:p>
            <a:pPr lvl="1" eaLnBrk="1" hangingPunct="1"/>
            <a:r>
              <a:rPr lang="en-US" sz="2000">
                <a:latin typeface="Tahoma" charset="0"/>
              </a:rPr>
              <a:t>Observe that there is a different way to multiply parts:</a:t>
            </a:r>
          </a:p>
          <a:p>
            <a:pPr lvl="1" eaLnBrk="1" hangingPunct="1"/>
            <a:endParaRPr lang="en-US" sz="2000">
              <a:latin typeface="Tahoma" charset="0"/>
            </a:endParaRPr>
          </a:p>
          <a:p>
            <a:pPr lvl="1" eaLnBrk="1" hangingPunct="1"/>
            <a:endParaRPr lang="en-US" sz="2000">
              <a:latin typeface="Tahoma" charset="0"/>
            </a:endParaRPr>
          </a:p>
          <a:p>
            <a:pPr lvl="1" eaLnBrk="1" hangingPunct="1"/>
            <a:endParaRPr lang="en-US" sz="2000">
              <a:latin typeface="Tahoma" charset="0"/>
            </a:endParaRPr>
          </a:p>
          <a:p>
            <a:pPr lvl="1" eaLnBrk="1" hangingPunct="1"/>
            <a:endParaRPr lang="en-US" sz="2000">
              <a:latin typeface="Tahoma" charset="0"/>
            </a:endParaRPr>
          </a:p>
          <a:p>
            <a:pPr lvl="1" eaLnBrk="1" hangingPunct="1"/>
            <a:endParaRPr lang="en-US" sz="1400">
              <a:latin typeface="Tahoma" charset="0"/>
            </a:endParaRPr>
          </a:p>
          <a:p>
            <a:pPr lvl="1" eaLnBrk="1" hangingPunct="1"/>
            <a:r>
              <a:rPr lang="en-US" sz="2000">
                <a:latin typeface="Tahoma" charset="0"/>
              </a:rPr>
              <a:t>So, T(n) = 3T(n/2) + n, which implies T(n) is O(n</a:t>
            </a:r>
            <a:r>
              <a:rPr lang="en-US" sz="2000" baseline="30000">
                <a:latin typeface="Tahoma" charset="0"/>
              </a:rPr>
              <a:t>log</a:t>
            </a:r>
            <a:r>
              <a:rPr lang="en-US" sz="2000" baseline="-25000">
                <a:latin typeface="Tahoma" charset="0"/>
              </a:rPr>
              <a:t>2</a:t>
            </a:r>
            <a:r>
              <a:rPr lang="en-US" sz="2000" baseline="30000">
                <a:latin typeface="Tahoma" charset="0"/>
              </a:rPr>
              <a:t>3</a:t>
            </a:r>
            <a:r>
              <a:rPr lang="en-US" sz="2000">
                <a:latin typeface="Tahoma" charset="0"/>
              </a:rPr>
              <a:t>), by the Master Theorem.</a:t>
            </a:r>
          </a:p>
          <a:p>
            <a:pPr lvl="1" eaLnBrk="1" hangingPunct="1"/>
            <a:r>
              <a:rPr lang="en-US" sz="2000">
                <a:latin typeface="Tahoma" charset="0"/>
              </a:rPr>
              <a:t>Thus, T(n) is O(n</a:t>
            </a:r>
            <a:r>
              <a:rPr lang="en-US" sz="2000" baseline="30000">
                <a:latin typeface="Tahoma" charset="0"/>
              </a:rPr>
              <a:t>1.585</a:t>
            </a:r>
            <a:r>
              <a:rPr lang="en-US" sz="2000">
                <a:latin typeface="Tahoma" charset="0"/>
              </a:rPr>
              <a:t>).</a:t>
            </a:r>
          </a:p>
        </p:txBody>
      </p:sp>
      <p:pic>
        <p:nvPicPr>
          <p:cNvPr id="34821" name="Picture 4" descr="C:\Documents and Settings\Administrator\Application Data\Microsoft\Media Catalog\Downloaded Clips\cl66\j0255933.wm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52400"/>
            <a:ext cx="121443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4822" name="Object 5"/>
          <p:cNvGraphicFramePr>
            <a:graphicFrameLocks noChangeAspect="1"/>
          </p:cNvGraphicFramePr>
          <p:nvPr/>
        </p:nvGraphicFramePr>
        <p:xfrm>
          <a:off x="3581400" y="2438400"/>
          <a:ext cx="1828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97" name="Equation" r:id="rId4" imgW="939392" imgH="482391" progId="Equation.3">
                  <p:embed/>
                </p:oleObj>
              </mc:Choice>
              <mc:Fallback>
                <p:oleObj name="Equation" r:id="rId4" imgW="939392" imgH="48239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438400"/>
                        <a:ext cx="1828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6"/>
          <p:cNvGraphicFramePr>
            <a:graphicFrameLocks noChangeAspect="1"/>
          </p:cNvGraphicFramePr>
          <p:nvPr/>
        </p:nvGraphicFramePr>
        <p:xfrm>
          <a:off x="673100" y="3660775"/>
          <a:ext cx="8318500" cy="152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98" name="Equation" r:id="rId6" imgW="4025900" imgH="736600" progId="Equation.3">
                  <p:embed/>
                </p:oleObj>
              </mc:Choice>
              <mc:Fallback>
                <p:oleObj name="Equation" r:id="rId6" imgW="4025900" imgH="736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3660775"/>
                        <a:ext cx="8318500" cy="152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Combine the solutions (“</a:t>
            </a:r>
            <a:r>
              <a:rPr lang="en-US" dirty="0" smtClean="0">
                <a:solidFill>
                  <a:srgbClr val="00B050"/>
                </a:solidFill>
              </a:rPr>
              <a:t>composition</a:t>
            </a:r>
            <a:r>
              <a:rPr lang="en-US" dirty="0" smtClean="0"/>
              <a:t>”)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Divide-and-Conquer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62C31-2B6A-ED4E-A2B7-B53EF091658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752600"/>
            <a:ext cx="7108372" cy="431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878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Divide-and-Conquer</a:t>
            </a:r>
          </a:p>
        </p:txBody>
      </p:sp>
      <p:sp>
        <p:nvSpPr>
          <p:cNvPr id="1843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56B1AD3-B758-1846-8B3C-FD417EC679F0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</a:rPr>
              <a:t>Merge-Sort</a:t>
            </a:r>
            <a:endParaRPr lang="en-US" dirty="0">
              <a:latin typeface="Tahoma" charset="0"/>
            </a:endParaRPr>
          </a:p>
        </p:txBody>
      </p:sp>
      <p:sp>
        <p:nvSpPr>
          <p:cNvPr id="184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76400"/>
            <a:ext cx="38100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Merge-sort on an input sequence </a:t>
            </a:r>
            <a:r>
              <a:rPr lang="en-US" sz="2400" b="1" i="1" dirty="0">
                <a:latin typeface="Times New Roman" charset="0"/>
              </a:rPr>
              <a:t>S</a:t>
            </a:r>
            <a:r>
              <a:rPr lang="en-US" sz="2400" dirty="0">
                <a:latin typeface="Tahoma" charset="0"/>
              </a:rPr>
              <a:t> with 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dirty="0">
                <a:latin typeface="Tahoma" charset="0"/>
              </a:rPr>
              <a:t> elements consists of three steps: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solidFill>
                  <a:schemeClr val="tx2"/>
                </a:solidFill>
                <a:latin typeface="Tahoma" charset="0"/>
              </a:rPr>
              <a:t>Divide</a:t>
            </a:r>
            <a:r>
              <a:rPr lang="en-US" sz="2000" dirty="0">
                <a:latin typeface="Tahoma" charset="0"/>
              </a:rPr>
              <a:t>: partition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dirty="0">
                <a:latin typeface="Tahoma" charset="0"/>
              </a:rPr>
              <a:t> into two sequences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baseline="-25000" dirty="0">
                <a:latin typeface="Times New Roman" charset="0"/>
              </a:rPr>
              <a:t>1</a:t>
            </a:r>
            <a:r>
              <a:rPr lang="en-US" sz="2000" b="1" i="1" dirty="0">
                <a:latin typeface="Times New Roman" charset="0"/>
              </a:rPr>
              <a:t> </a:t>
            </a:r>
            <a:r>
              <a:rPr lang="en-US" sz="2000" dirty="0">
                <a:latin typeface="Tahoma" charset="0"/>
              </a:rPr>
              <a:t>and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baseline="-25000" dirty="0">
                <a:latin typeface="Times New Roman" charset="0"/>
              </a:rPr>
              <a:t>2</a:t>
            </a:r>
            <a:r>
              <a:rPr lang="en-US" sz="2000" dirty="0">
                <a:latin typeface="Tahoma" charset="0"/>
              </a:rPr>
              <a:t> of about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Symbol" charset="0"/>
              </a:rPr>
              <a:t>/</a:t>
            </a:r>
            <a:r>
              <a:rPr lang="en-US" sz="2000" dirty="0">
                <a:latin typeface="Times New Roman" charset="0"/>
              </a:rPr>
              <a:t>2</a:t>
            </a:r>
            <a:r>
              <a:rPr lang="en-US" sz="2000" dirty="0">
                <a:latin typeface="Tahoma" charset="0"/>
              </a:rPr>
              <a:t> elements each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chemeClr val="tx2"/>
                </a:solidFill>
                <a:latin typeface="Tahoma" charset="0"/>
              </a:rPr>
              <a:t>Conquer</a:t>
            </a:r>
            <a:r>
              <a:rPr lang="en-US" sz="2000" dirty="0" smtClean="0">
                <a:latin typeface="Tahoma" charset="0"/>
              </a:rPr>
              <a:t>: </a:t>
            </a:r>
            <a:r>
              <a:rPr lang="en-US" sz="2000" dirty="0">
                <a:latin typeface="Tahoma" charset="0"/>
              </a:rPr>
              <a:t>recursively sort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baseline="-25000" dirty="0">
                <a:latin typeface="Times New Roman" charset="0"/>
              </a:rPr>
              <a:t>1</a:t>
            </a:r>
            <a:r>
              <a:rPr lang="en-US" sz="2000" b="1" i="1" dirty="0">
                <a:latin typeface="Times New Roman" charset="0"/>
              </a:rPr>
              <a:t> </a:t>
            </a:r>
            <a:r>
              <a:rPr lang="en-US" sz="2000" dirty="0">
                <a:latin typeface="Tahoma" charset="0"/>
              </a:rPr>
              <a:t>and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baseline="-25000" dirty="0">
                <a:latin typeface="Times New Roman" charset="0"/>
              </a:rPr>
              <a:t>2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chemeClr val="tx2"/>
                </a:solidFill>
                <a:latin typeface="Tahoma" charset="0"/>
              </a:rPr>
              <a:t>Combine</a:t>
            </a:r>
            <a:r>
              <a:rPr lang="en-US" sz="2000" dirty="0" smtClean="0">
                <a:latin typeface="Tahoma" charset="0"/>
              </a:rPr>
              <a:t>: </a:t>
            </a:r>
            <a:r>
              <a:rPr lang="en-US" sz="2000" dirty="0">
                <a:latin typeface="Tahoma" charset="0"/>
              </a:rPr>
              <a:t>merge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baseline="-25000" dirty="0">
                <a:latin typeface="Times New Roman" charset="0"/>
              </a:rPr>
              <a:t>1</a:t>
            </a:r>
            <a:r>
              <a:rPr lang="en-US" sz="2000" b="1" i="1" dirty="0">
                <a:latin typeface="Times New Roman" charset="0"/>
              </a:rPr>
              <a:t> </a:t>
            </a:r>
            <a:r>
              <a:rPr lang="en-US" sz="2000" dirty="0">
                <a:latin typeface="Tahoma" charset="0"/>
              </a:rPr>
              <a:t>and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baseline="-25000" dirty="0">
                <a:latin typeface="Times New Roman" charset="0"/>
              </a:rPr>
              <a:t>2 </a:t>
            </a:r>
            <a:r>
              <a:rPr lang="en-US" sz="2000" dirty="0">
                <a:latin typeface="Tahoma" charset="0"/>
              </a:rPr>
              <a:t>into a unique sorted sequence</a:t>
            </a:r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4724400" y="2133600"/>
            <a:ext cx="4038600" cy="3328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429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mergeSort</a:t>
            </a:r>
            <a:r>
              <a:rPr lang="en-US" sz="200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S</a:t>
            </a:r>
            <a:r>
              <a:rPr lang="en-US" sz="200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>
                <a:solidFill>
                  <a:schemeClr val="tx2"/>
                </a:solidFill>
                <a:latin typeface="Times New Roman" charset="0"/>
              </a:rPr>
              <a:t>	</a:t>
            </a:r>
            <a:r>
              <a:rPr lang="en-US" sz="2000" b="1">
                <a:solidFill>
                  <a:srgbClr val="000000"/>
                </a:solidFill>
                <a:latin typeface="Times New Roman" charset="0"/>
              </a:rPr>
              <a:t>Input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sequence 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S 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with 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n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 					elements 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2000" b="1">
                <a:solidFill>
                  <a:srgbClr val="000000"/>
                </a:solidFill>
                <a:latin typeface="Times New Roman" charset="0"/>
              </a:rPr>
              <a:t>Output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sequence 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 sorted</a:t>
            </a:r>
          </a:p>
          <a:p>
            <a:pPr lvl="1" algn="l" eaLnBrk="1" hangingPunct="1"/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	according to 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C</a:t>
            </a:r>
            <a:endParaRPr lang="en-US" sz="2000">
              <a:solidFill>
                <a:schemeClr val="tx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>
                <a:solidFill>
                  <a:srgbClr val="000000"/>
                </a:solidFill>
                <a:latin typeface="Times New Roman" charset="0"/>
              </a:rPr>
              <a:t>if</a:t>
            </a:r>
            <a:r>
              <a:rPr lang="en-US" sz="200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S.size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() </a:t>
            </a:r>
            <a:r>
              <a:rPr lang="en-US" sz="2000" b="1">
                <a:solidFill>
                  <a:schemeClr val="accent2"/>
                </a:solidFill>
                <a:latin typeface="Times New Roman" charset="0"/>
                <a:sym typeface="Symbol" charset="0"/>
              </a:rPr>
              <a:t>&gt; </a:t>
            </a:r>
            <a:r>
              <a:rPr lang="en-US" sz="2000">
                <a:solidFill>
                  <a:schemeClr val="accent2"/>
                </a:solidFill>
                <a:latin typeface="Times New Roman" charset="0"/>
                <a:sym typeface="Symbol" charset="0"/>
              </a:rPr>
              <a:t>1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>
                <a:solidFill>
                  <a:schemeClr val="accent2"/>
                </a:solidFill>
                <a:latin typeface="Times New Roman" charset="0"/>
                <a:sym typeface="Symbol" charset="0"/>
              </a:rPr>
              <a:t>	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2000" baseline="-25000">
                <a:solidFill>
                  <a:schemeClr val="accent2"/>
                </a:solidFill>
                <a:latin typeface="Times New Roman" charset="0"/>
              </a:rPr>
              <a:t>1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, 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2000" baseline="-25000">
                <a:solidFill>
                  <a:schemeClr val="accent2"/>
                </a:solidFill>
                <a:latin typeface="Times New Roman" charset="0"/>
              </a:rPr>
              <a:t>2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)</a:t>
            </a:r>
            <a:r>
              <a:rPr lang="en-US" sz="200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200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partition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,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 n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/2) 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mergeSort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2000" baseline="-25000">
                <a:solidFill>
                  <a:schemeClr val="accent2"/>
                </a:solidFill>
                <a:latin typeface="Times New Roman" charset="0"/>
              </a:rPr>
              <a:t>1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mergeSort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2000" baseline="-25000">
                <a:solidFill>
                  <a:schemeClr val="accent2"/>
                </a:solidFill>
                <a:latin typeface="Times New Roman" charset="0"/>
              </a:rPr>
              <a:t>2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>
                <a:solidFill>
                  <a:schemeClr val="accent2"/>
                </a:solidFill>
                <a:latin typeface="Times New Roman" charset="0"/>
                <a:sym typeface="Symbol" charset="0"/>
              </a:rPr>
              <a:t>	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200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200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merge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2000" baseline="-25000">
                <a:solidFill>
                  <a:schemeClr val="accent2"/>
                </a:solidFill>
                <a:latin typeface="Times New Roman" charset="0"/>
              </a:rPr>
              <a:t>1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,</a:t>
            </a:r>
            <a:r>
              <a:rPr lang="en-US" sz="2000" b="1" i="1">
                <a:solidFill>
                  <a:schemeClr val="accent2"/>
                </a:solidFill>
                <a:latin typeface="Times New Roman" charset="0"/>
              </a:rPr>
              <a:t> S</a:t>
            </a:r>
            <a:r>
              <a:rPr lang="en-US" sz="2000" baseline="-25000">
                <a:solidFill>
                  <a:schemeClr val="accent2"/>
                </a:solidFill>
                <a:latin typeface="Times New Roman" charset="0"/>
              </a:rPr>
              <a:t>2</a:t>
            </a:r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)</a:t>
            </a:r>
            <a:endParaRPr lang="en-US" sz="2000" b="1" i="1">
              <a:solidFill>
                <a:schemeClr val="accent2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Merging 2 sorted sequences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0132809"/>
              </p:ext>
            </p:extLst>
          </p:nvPr>
        </p:nvGraphicFramePr>
        <p:xfrm>
          <a:off x="1219200" y="2286000"/>
          <a:ext cx="2667000" cy="3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Divide-and-Conquer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E32F43-0D38-5748-899D-561154996E2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288886"/>
              </p:ext>
            </p:extLst>
          </p:nvPr>
        </p:nvGraphicFramePr>
        <p:xfrm>
          <a:off x="4876800" y="2286000"/>
          <a:ext cx="2667000" cy="3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103981"/>
              </p:ext>
            </p:extLst>
          </p:nvPr>
        </p:nvGraphicFramePr>
        <p:xfrm>
          <a:off x="1447800" y="33528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4336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Merging 2 sorted sequences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1539818"/>
              </p:ext>
            </p:extLst>
          </p:nvPr>
        </p:nvGraphicFramePr>
        <p:xfrm>
          <a:off x="1219200" y="2286000"/>
          <a:ext cx="26670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Divide-and-Conquer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E32F43-0D38-5748-899D-561154996E2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885422"/>
              </p:ext>
            </p:extLst>
          </p:nvPr>
        </p:nvGraphicFramePr>
        <p:xfrm>
          <a:off x="4876800" y="2286000"/>
          <a:ext cx="26670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755481"/>
              </p:ext>
            </p:extLst>
          </p:nvPr>
        </p:nvGraphicFramePr>
        <p:xfrm>
          <a:off x="1447800" y="33528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6762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Merging 2 sorted sequences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9199559"/>
              </p:ext>
            </p:extLst>
          </p:nvPr>
        </p:nvGraphicFramePr>
        <p:xfrm>
          <a:off x="1219200" y="2286000"/>
          <a:ext cx="26670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Divide-and-Conquer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E32F43-0D38-5748-899D-561154996E2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3606169"/>
              </p:ext>
            </p:extLst>
          </p:nvPr>
        </p:nvGraphicFramePr>
        <p:xfrm>
          <a:off x="4876800" y="2286000"/>
          <a:ext cx="26670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12567"/>
              </p:ext>
            </p:extLst>
          </p:nvPr>
        </p:nvGraphicFramePr>
        <p:xfrm>
          <a:off x="1447800" y="33528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3735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Merging 2 sorted sequences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4410503"/>
              </p:ext>
            </p:extLst>
          </p:nvPr>
        </p:nvGraphicFramePr>
        <p:xfrm>
          <a:off x="1219200" y="2286000"/>
          <a:ext cx="26670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Divide-and-Conquer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E32F43-0D38-5748-899D-561154996E2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2669234"/>
              </p:ext>
            </p:extLst>
          </p:nvPr>
        </p:nvGraphicFramePr>
        <p:xfrm>
          <a:off x="4876800" y="2286000"/>
          <a:ext cx="26670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056307"/>
              </p:ext>
            </p:extLst>
          </p:nvPr>
        </p:nvGraphicFramePr>
        <p:xfrm>
          <a:off x="1447800" y="33528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0065667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8104</TotalTime>
  <Words>1388</Words>
  <Application>Microsoft Office PowerPoint</Application>
  <PresentationFormat>On-screen Show (4:3)</PresentationFormat>
  <Paragraphs>469</Paragraphs>
  <Slides>35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Blueprint</vt:lpstr>
      <vt:lpstr>Equation</vt:lpstr>
      <vt:lpstr>Microsoft Equation 3.0</vt:lpstr>
      <vt:lpstr>Divide-and-Conquer</vt:lpstr>
      <vt:lpstr>Divide-and-Conquer</vt:lpstr>
      <vt:lpstr>Divide the problem and Conquer the subproblems (“decomposition”)</vt:lpstr>
      <vt:lpstr>Combine the solutions (“composition”)</vt:lpstr>
      <vt:lpstr>Merge-Sort</vt:lpstr>
      <vt:lpstr>Merging 2 sorted sequences</vt:lpstr>
      <vt:lpstr>Merging 2 sorted sequences</vt:lpstr>
      <vt:lpstr>Merging 2 sorted sequences</vt:lpstr>
      <vt:lpstr>Merging 2 sorted sequences</vt:lpstr>
      <vt:lpstr>Merging 2 sorted sequences</vt:lpstr>
      <vt:lpstr>Merging—Analysis</vt:lpstr>
      <vt:lpstr>Time Complexity</vt:lpstr>
      <vt:lpstr>Time Complexity</vt:lpstr>
      <vt:lpstr>Iterative Substitution</vt:lpstr>
      <vt:lpstr>Iterative Substitution</vt:lpstr>
      <vt:lpstr>Iterative Substitution</vt:lpstr>
      <vt:lpstr>Iterative Substitution</vt:lpstr>
      <vt:lpstr>Iterative Substitution</vt:lpstr>
      <vt:lpstr>Iterative Substitution</vt:lpstr>
      <vt:lpstr>Iterative Substitution</vt:lpstr>
      <vt:lpstr>The Recursion Tree</vt:lpstr>
      <vt:lpstr>Skipping the rest</vt:lpstr>
      <vt:lpstr>Guess-and-Test Method</vt:lpstr>
      <vt:lpstr>Guess-and-Test Method, (cont.)</vt:lpstr>
      <vt:lpstr>Master Method (Appendix)</vt:lpstr>
      <vt:lpstr>Master Method, Example 1</vt:lpstr>
      <vt:lpstr>Master Method, Example 2</vt:lpstr>
      <vt:lpstr>Master Method, Example 3</vt:lpstr>
      <vt:lpstr>Master Method, Example 4</vt:lpstr>
      <vt:lpstr>Master Method, Example 5</vt:lpstr>
      <vt:lpstr>Master Method, Example 6</vt:lpstr>
      <vt:lpstr>Master Method, Example 7</vt:lpstr>
      <vt:lpstr>Iterative “Proof” of the Master Theorem</vt:lpstr>
      <vt:lpstr>Integer Multiplication</vt:lpstr>
      <vt:lpstr>An Improved Integer Multiplication Algorithm</vt:lpstr>
    </vt:vector>
  </TitlesOfParts>
  <Company>University of California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Divide-and-Conquer</dc:title>
  <dc:creator>Michael Goodrich</dc:creator>
  <cp:lastModifiedBy>Philip  Chan</cp:lastModifiedBy>
  <cp:revision>1047</cp:revision>
  <cp:lastPrinted>2014-03-30T01:29:21Z</cp:lastPrinted>
  <dcterms:created xsi:type="dcterms:W3CDTF">2002-01-21T02:22:10Z</dcterms:created>
  <dcterms:modified xsi:type="dcterms:W3CDTF">2016-12-05T18:26:25Z</dcterms:modified>
</cp:coreProperties>
</file>