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5"/>
  </p:notesMasterIdLst>
  <p:handoutMasterIdLst>
    <p:handoutMasterId r:id="rId36"/>
  </p:handoutMasterIdLst>
  <p:sldIdLst>
    <p:sldId id="256" r:id="rId2"/>
    <p:sldId id="371" r:id="rId3"/>
    <p:sldId id="404" r:id="rId4"/>
    <p:sldId id="405" r:id="rId5"/>
    <p:sldId id="391" r:id="rId6"/>
    <p:sldId id="399" r:id="rId7"/>
    <p:sldId id="400" r:id="rId8"/>
    <p:sldId id="413" r:id="rId9"/>
    <p:sldId id="412" r:id="rId10"/>
    <p:sldId id="414" r:id="rId11"/>
    <p:sldId id="415" r:id="rId12"/>
    <p:sldId id="416" r:id="rId13"/>
    <p:sldId id="419" r:id="rId14"/>
    <p:sldId id="417" r:id="rId15"/>
    <p:sldId id="418" r:id="rId16"/>
    <p:sldId id="396" r:id="rId17"/>
    <p:sldId id="387" r:id="rId18"/>
    <p:sldId id="401" r:id="rId19"/>
    <p:sldId id="420" r:id="rId20"/>
    <p:sldId id="422" r:id="rId21"/>
    <p:sldId id="370" r:id="rId22"/>
    <p:sldId id="421" r:id="rId23"/>
    <p:sldId id="395" r:id="rId24"/>
    <p:sldId id="397" r:id="rId25"/>
    <p:sldId id="393" r:id="rId26"/>
    <p:sldId id="375" r:id="rId27"/>
    <p:sldId id="376" r:id="rId28"/>
    <p:sldId id="377" r:id="rId29"/>
    <p:sldId id="378" r:id="rId30"/>
    <p:sldId id="379" r:id="rId31"/>
    <p:sldId id="380" r:id="rId32"/>
    <p:sldId id="384" r:id="rId33"/>
    <p:sldId id="398" r:id="rId34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74F6"/>
    <a:srgbClr val="6289F8"/>
    <a:srgbClr val="8097F8"/>
    <a:srgbClr val="2C61F6"/>
    <a:srgbClr val="F8F0D0"/>
    <a:srgbClr val="F2E4AA"/>
    <a:srgbClr val="000000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Quick-Sort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fld id="{4D942C10-91E0-4C45-A50A-ED6276849EA7}" type="datetime8">
              <a:rPr lang="en-US"/>
              <a:pPr>
                <a:defRPr/>
              </a:pPr>
              <a:t>4/22/2024 3:15 PM</a:t>
            </a:fld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fld id="{8F67FEC9-A31D-3748-9661-78FABDA2E9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701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Quick-Sort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fld id="{4C0665A2-E0E6-6841-AFEC-506C851B53D6}" type="datetime8">
              <a:rPr lang="en-US"/>
              <a:pPr>
                <a:defRPr/>
              </a:pPr>
              <a:t>4/22/2024 3:13 PM</a:t>
            </a:fld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2313"/>
            <a:ext cx="4799012" cy="3598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fld id="{173E3280-B9D9-D249-9E58-432F5FBAA3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422429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300"/>
              <a:t>Quick-Sort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48A6532-584D-0840-BB3F-0D71E329C702}" type="datetime8">
              <a:rPr lang="en-US" sz="1300"/>
              <a:pPr eaLnBrk="1" hangingPunct="1"/>
              <a:t>4/22/2024 3:13 PM</a:t>
            </a:fld>
            <a:endParaRPr lang="en-US" sz="1300"/>
          </a:p>
        </p:txBody>
      </p:sp>
      <p:sp>
        <p:nvSpPr>
          <p:cNvPr id="1638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9493CF4-25D8-334F-A260-9FF099A9A5D6}" type="slidenum">
              <a:rPr lang="en-US" sz="1300"/>
              <a:pPr eaLnBrk="1" hangingPunct="1"/>
              <a:t>1</a:t>
            </a:fld>
            <a:endParaRPr lang="en-US" sz="1300"/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9" name="Text Box 72"/>
          <p:cNvSpPr txBox="1">
            <a:spLocks noChangeArrowheads="1"/>
          </p:cNvSpPr>
          <p:nvPr userDrawn="1"/>
        </p:nvSpPr>
        <p:spPr bwMode="auto">
          <a:xfrm>
            <a:off x="103188" y="6400800"/>
            <a:ext cx="3402012" cy="3079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cs typeface="+mn-cs"/>
              </a:rPr>
              <a:t>© 2014 Goodrich, </a:t>
            </a:r>
            <a:r>
              <a:rPr lang="en-US" sz="1400" dirty="0" err="1">
                <a:cs typeface="+mn-cs"/>
              </a:rPr>
              <a:t>Tamassia</a:t>
            </a:r>
            <a:r>
              <a:rPr lang="en-US" sz="1400" dirty="0">
                <a:cs typeface="+mn-cs"/>
              </a:rPr>
              <a:t>, </a:t>
            </a:r>
            <a:r>
              <a:rPr lang="en-US" sz="1400" dirty="0" err="1">
                <a:cs typeface="+mn-cs"/>
              </a:rPr>
              <a:t>Goldwasser</a:t>
            </a:r>
            <a:endParaRPr lang="en-US" sz="1400" dirty="0">
              <a:cs typeface="+mn-cs"/>
            </a:endParaRPr>
          </a:p>
        </p:txBody>
      </p:sp>
      <p:sp>
        <p:nvSpPr>
          <p:cNvPr id="5187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88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0" name="Rectangle 69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Quick-Sort</a:t>
            </a:r>
          </a:p>
        </p:txBody>
      </p:sp>
      <p:sp>
        <p:nvSpPr>
          <p:cNvPr id="71" name="Rectangle 70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07245-832C-3549-BFCF-68A7A55A7F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230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9A147E7B-8F86-234E-853A-AE6D8725D1BF}" type="datetime8">
              <a:rPr lang="en-US"/>
              <a:pPr>
                <a:defRPr/>
              </a:pPr>
              <a:t>4/22/2024 3:13 PM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Quick-Sort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8B9E7-1C33-C149-BD4C-73AA329C92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542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EAF71C50-CC92-704B-8B00-6CD98C960BB5}" type="datetime8">
              <a:rPr lang="en-US"/>
              <a:pPr>
                <a:defRPr/>
              </a:pPr>
              <a:t>4/22/2024 3:13 PM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Quick-Sort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B9C63-89F6-6C43-B890-139834322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40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E00D7327-00F3-4546-803D-541A175FD2FD}" type="datetime8">
              <a:rPr lang="en-US"/>
              <a:pPr>
                <a:defRPr/>
              </a:pPr>
              <a:t>4/22/2024 3:13 PM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Quick-Sort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8D063-FF14-F341-A122-38D55948A4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583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93719377-B924-7C41-84CF-A3008C44C9A0}" type="datetime8">
              <a:rPr lang="en-US"/>
              <a:pPr>
                <a:defRPr/>
              </a:pPr>
              <a:t>4/22/2024 3:13 PM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Quick-Sort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D826D-851F-4D41-91BB-FEBB2E74EA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896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37453779-152B-DD46-B535-554AD9F679E7}" type="datetime8">
              <a:rPr lang="en-US"/>
              <a:pPr>
                <a:defRPr/>
              </a:pPr>
              <a:t>4/22/2024 3:13 PM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Quick-Sort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3DC23-B427-2549-8256-65207EC919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302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05E69C7C-8DC7-9440-810C-F20471B886D8}" type="datetime8">
              <a:rPr lang="en-US"/>
              <a:pPr>
                <a:defRPr/>
              </a:pPr>
              <a:t>4/22/2024 3:13 PM</a:t>
            </a:fld>
            <a:endParaRPr lang="en-US"/>
          </a:p>
        </p:txBody>
      </p:sp>
      <p:sp>
        <p:nvSpPr>
          <p:cNvPr id="8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Quick-Sort</a:t>
            </a:r>
          </a:p>
        </p:txBody>
      </p:sp>
      <p:sp>
        <p:nvSpPr>
          <p:cNvPr id="9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2FD78D-AD31-864E-A814-F543F29B59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265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72B8A76D-C5C3-744B-8865-13FDC75E96E6}" type="datetime8">
              <a:rPr lang="en-US"/>
              <a:pPr>
                <a:defRPr/>
              </a:pPr>
              <a:t>4/22/2024 3:13 PM</a:t>
            </a:fld>
            <a:endParaRPr lang="en-US"/>
          </a:p>
        </p:txBody>
      </p:sp>
      <p:sp>
        <p:nvSpPr>
          <p:cNvPr id="4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Quick-Sort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08CFB-C057-8D4F-81FC-267DEDF98B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060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D62A4B22-12F9-C040-8F1D-016C6ED2711C}" type="datetime8">
              <a:rPr lang="en-US"/>
              <a:pPr>
                <a:defRPr/>
              </a:pPr>
              <a:t>4/22/2024 3:13 PM</a:t>
            </a:fld>
            <a:endParaRPr lang="en-US"/>
          </a:p>
        </p:txBody>
      </p:sp>
      <p:sp>
        <p:nvSpPr>
          <p:cNvPr id="3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Quick-Sort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260AF-401D-154D-9D2E-1F847210AA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26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98C1ADB2-6361-E241-B1C8-9BF8125A15AB}" type="datetime8">
              <a:rPr lang="en-US"/>
              <a:pPr>
                <a:defRPr/>
              </a:pPr>
              <a:t>4/22/2024 3:13 PM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Quick-Sort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59F37-23B8-6B40-BDE2-DEA8E9910A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518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F78BD1DC-F71D-004D-9E50-33E2ED22F3F0}" type="datetime8">
              <a:rPr lang="en-US"/>
              <a:pPr>
                <a:defRPr/>
              </a:pPr>
              <a:t>4/22/2024 3:13 PM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Quick-Sort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5DCF3-4730-9B43-A55C-C59B02A4F3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58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1 w 43195"/>
                  <a:gd name="T1" fmla="*/ 0 h 43200"/>
                  <a:gd name="T2" fmla="*/ 0 w 43195"/>
                  <a:gd name="T3" fmla="*/ 1 h 43200"/>
                  <a:gd name="T4" fmla="*/ 1 w 43195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62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Quick-Sort</a:t>
            </a:r>
          </a:p>
        </p:txBody>
      </p:sp>
      <p:sp>
        <p:nvSpPr>
          <p:cNvPr id="4163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1084846C-F42F-4F48-9DAB-4C65AAB82C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64" name="Text Box 68"/>
          <p:cNvSpPr txBox="1">
            <a:spLocks noChangeArrowheads="1"/>
          </p:cNvSpPr>
          <p:nvPr userDrawn="1"/>
        </p:nvSpPr>
        <p:spPr bwMode="auto">
          <a:xfrm>
            <a:off x="103188" y="6400800"/>
            <a:ext cx="3402012" cy="3079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cs typeface="+mn-cs"/>
              </a:rPr>
              <a:t>© 2014 Goodrich, </a:t>
            </a:r>
            <a:r>
              <a:rPr lang="en-US" sz="1400" dirty="0" err="1">
                <a:cs typeface="+mn-cs"/>
              </a:rPr>
              <a:t>Tamassia</a:t>
            </a:r>
            <a:r>
              <a:rPr lang="en-US" sz="1400" dirty="0">
                <a:cs typeface="+mn-cs"/>
              </a:rPr>
              <a:t>, </a:t>
            </a:r>
            <a:r>
              <a:rPr lang="en-US" sz="1400" dirty="0" err="1">
                <a:cs typeface="+mn-cs"/>
              </a:rPr>
              <a:t>Goldwasser</a:t>
            </a:r>
            <a:endParaRPr lang="en-US" sz="1400" dirty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charset="0"/>
        <a:buBlip>
          <a:blip r:embed="rId13"/>
        </a:buBlip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n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charset="0"/>
        <a:buChar char="w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0"/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Quick-Sort</a:t>
            </a:r>
          </a:p>
        </p:txBody>
      </p:sp>
      <p:sp>
        <p:nvSpPr>
          <p:cNvPr id="15362" name="Rectangle 71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49BB5D9-B023-1B45-9A5C-C5AEB4F4F86A}" type="slidenum">
              <a:rPr lang="en-US" sz="1400"/>
              <a:pPr eaLnBrk="1" hangingPunct="1"/>
              <a:t>1</a:t>
            </a:fld>
            <a:endParaRPr lang="en-US" sz="140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676400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Quick-Sort</a:t>
            </a:r>
          </a:p>
        </p:txBody>
      </p:sp>
      <p:grpSp>
        <p:nvGrpSpPr>
          <p:cNvPr id="15364" name="Group 410"/>
          <p:cNvGrpSpPr>
            <a:grpSpLocks/>
          </p:cNvGrpSpPr>
          <p:nvPr/>
        </p:nvGrpSpPr>
        <p:grpSpPr bwMode="auto">
          <a:xfrm>
            <a:off x="3200400" y="3340100"/>
            <a:ext cx="4600575" cy="1933575"/>
            <a:chOff x="1176" y="2496"/>
            <a:chExt cx="3426" cy="1440"/>
          </a:xfrm>
        </p:grpSpPr>
        <p:sp>
          <p:nvSpPr>
            <p:cNvPr id="15365" name="AutoShape 397"/>
            <p:cNvSpPr>
              <a:spLocks noChangeArrowheads="1"/>
            </p:cNvSpPr>
            <p:nvPr/>
          </p:nvSpPr>
          <p:spPr bwMode="auto">
            <a:xfrm>
              <a:off x="1528" y="2496"/>
              <a:ext cx="2688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7  4  9  </a:t>
              </a:r>
              <a:r>
                <a:rPr lang="en-US" sz="1800" u="sng">
                  <a:solidFill>
                    <a:srgbClr val="000000"/>
                  </a:solidFill>
                </a:rPr>
                <a:t>6</a:t>
              </a:r>
              <a:r>
                <a:rPr lang="en-US" sz="1800"/>
                <a:t>  2  </a:t>
              </a:r>
              <a:r>
                <a:rPr lang="en-US" sz="1800" b="1">
                  <a:solidFill>
                    <a:srgbClr val="000000"/>
                  </a:solidFill>
                  <a:sym typeface="Symbol" charset="0"/>
                </a:rPr>
                <a:t></a:t>
              </a:r>
              <a:r>
                <a:rPr lang="en-US" sz="1800"/>
                <a:t>  </a:t>
              </a:r>
              <a:r>
                <a:rPr lang="en-US" sz="1800">
                  <a:solidFill>
                    <a:schemeClr val="tx2"/>
                  </a:solidFill>
                </a:rPr>
                <a:t>2  4  </a:t>
              </a:r>
              <a:r>
                <a:rPr lang="en-US" sz="1800" u="sng">
                  <a:solidFill>
                    <a:srgbClr val="000000"/>
                  </a:solidFill>
                </a:rPr>
                <a:t>6</a:t>
              </a:r>
              <a:r>
                <a:rPr lang="en-US" sz="1800">
                  <a:solidFill>
                    <a:schemeClr val="tx2"/>
                  </a:solidFill>
                </a:rPr>
                <a:t>  7  9</a:t>
              </a:r>
            </a:p>
          </p:txBody>
        </p:sp>
        <p:sp>
          <p:nvSpPr>
            <p:cNvPr id="15366" name="AutoShape 398"/>
            <p:cNvSpPr>
              <a:spLocks noChangeArrowheads="1"/>
            </p:cNvSpPr>
            <p:nvPr/>
          </p:nvSpPr>
          <p:spPr bwMode="auto">
            <a:xfrm>
              <a:off x="1248" y="3072"/>
              <a:ext cx="134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 u="sng">
                  <a:solidFill>
                    <a:srgbClr val="000000"/>
                  </a:solidFill>
                </a:rPr>
                <a:t>4</a:t>
              </a:r>
              <a:r>
                <a:rPr lang="en-US" sz="1800"/>
                <a:t>  2  </a:t>
              </a:r>
              <a:r>
                <a:rPr lang="en-US" sz="1800" b="1">
                  <a:solidFill>
                    <a:srgbClr val="000000"/>
                  </a:solidFill>
                  <a:sym typeface="Symbol" charset="0"/>
                </a:rPr>
                <a:t></a:t>
              </a:r>
              <a:r>
                <a:rPr lang="en-US" sz="1800"/>
                <a:t>  </a:t>
              </a:r>
              <a:r>
                <a:rPr lang="en-US" sz="1800">
                  <a:solidFill>
                    <a:schemeClr val="tx2"/>
                  </a:solidFill>
                </a:rPr>
                <a:t>2  </a:t>
              </a:r>
              <a:r>
                <a:rPr lang="en-US" sz="1800" u="sng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15367" name="AutoShape 399"/>
            <p:cNvSpPr>
              <a:spLocks noChangeArrowheads="1"/>
            </p:cNvSpPr>
            <p:nvPr/>
          </p:nvSpPr>
          <p:spPr bwMode="auto">
            <a:xfrm>
              <a:off x="3168" y="3072"/>
              <a:ext cx="134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 u="sng">
                  <a:solidFill>
                    <a:srgbClr val="000000"/>
                  </a:solidFill>
                </a:rPr>
                <a:t>7</a:t>
              </a:r>
              <a:r>
                <a:rPr lang="en-US" sz="1800"/>
                <a:t>  9  </a:t>
              </a:r>
              <a:r>
                <a:rPr lang="en-US" sz="1800" b="1">
                  <a:solidFill>
                    <a:srgbClr val="000000"/>
                  </a:solidFill>
                  <a:sym typeface="Symbol" charset="0"/>
                </a:rPr>
                <a:t></a:t>
              </a:r>
              <a:r>
                <a:rPr lang="en-US" sz="1800"/>
                <a:t>  </a:t>
              </a:r>
              <a:r>
                <a:rPr lang="en-US" sz="1800" u="sng">
                  <a:solidFill>
                    <a:srgbClr val="000000"/>
                  </a:solidFill>
                </a:rPr>
                <a:t>7</a:t>
              </a:r>
              <a:r>
                <a:rPr lang="en-US" sz="1800">
                  <a:solidFill>
                    <a:schemeClr val="tx2"/>
                  </a:solidFill>
                </a:rPr>
                <a:t>  9</a:t>
              </a:r>
            </a:p>
          </p:txBody>
        </p:sp>
        <p:sp>
          <p:nvSpPr>
            <p:cNvPr id="15368" name="AutoShape 400"/>
            <p:cNvSpPr>
              <a:spLocks noChangeArrowheads="1"/>
            </p:cNvSpPr>
            <p:nvPr/>
          </p:nvSpPr>
          <p:spPr bwMode="auto">
            <a:xfrm>
              <a:off x="1176" y="3648"/>
              <a:ext cx="648" cy="288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2 </a:t>
              </a:r>
              <a:r>
                <a:rPr lang="en-US" sz="1800" b="1">
                  <a:solidFill>
                    <a:srgbClr val="000000"/>
                  </a:solidFill>
                  <a:sym typeface="Symbol" charset="0"/>
                </a:rPr>
                <a:t></a:t>
              </a:r>
              <a:r>
                <a:rPr lang="en-US" sz="1800"/>
                <a:t> </a:t>
              </a:r>
              <a:r>
                <a:rPr lang="en-US" sz="1800">
                  <a:solidFill>
                    <a:schemeClr val="tx2"/>
                  </a:solidFill>
                </a:rPr>
                <a:t>2</a:t>
              </a:r>
            </a:p>
          </p:txBody>
        </p:sp>
        <p:sp>
          <p:nvSpPr>
            <p:cNvPr id="15369" name="AutoShape 401"/>
            <p:cNvSpPr>
              <a:spLocks noChangeArrowheads="1"/>
            </p:cNvSpPr>
            <p:nvPr/>
          </p:nvSpPr>
          <p:spPr bwMode="auto">
            <a:xfrm>
              <a:off x="2064" y="3648"/>
              <a:ext cx="624" cy="288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solidFill>
                  <a:schemeClr val="tx2"/>
                </a:solidFill>
              </a:endParaRPr>
            </a:p>
          </p:txBody>
        </p:sp>
        <p:sp>
          <p:nvSpPr>
            <p:cNvPr id="15370" name="AutoShape 402"/>
            <p:cNvSpPr>
              <a:spLocks noChangeArrowheads="1"/>
            </p:cNvSpPr>
            <p:nvPr/>
          </p:nvSpPr>
          <p:spPr bwMode="auto">
            <a:xfrm>
              <a:off x="3090" y="3648"/>
              <a:ext cx="636" cy="288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solidFill>
                  <a:schemeClr val="tx2"/>
                </a:solidFill>
              </a:endParaRPr>
            </a:p>
          </p:txBody>
        </p:sp>
        <p:sp>
          <p:nvSpPr>
            <p:cNvPr id="15371" name="AutoShape 403"/>
            <p:cNvSpPr>
              <a:spLocks noChangeArrowheads="1"/>
            </p:cNvSpPr>
            <p:nvPr/>
          </p:nvSpPr>
          <p:spPr bwMode="auto">
            <a:xfrm>
              <a:off x="3984" y="3648"/>
              <a:ext cx="618" cy="288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9 </a:t>
              </a:r>
              <a:r>
                <a:rPr lang="en-US" sz="1800" b="1">
                  <a:solidFill>
                    <a:srgbClr val="000000"/>
                  </a:solidFill>
                  <a:sym typeface="Symbol" charset="0"/>
                </a:rPr>
                <a:t></a:t>
              </a:r>
              <a:r>
                <a:rPr lang="en-US" sz="1800"/>
                <a:t> </a:t>
              </a:r>
              <a:r>
                <a:rPr lang="en-US" sz="1800">
                  <a:solidFill>
                    <a:schemeClr val="tx2"/>
                  </a:solidFill>
                </a:rPr>
                <a:t>9</a:t>
              </a:r>
            </a:p>
          </p:txBody>
        </p:sp>
        <p:cxnSp>
          <p:nvCxnSpPr>
            <p:cNvPr id="15372" name="AutoShape 404"/>
            <p:cNvCxnSpPr>
              <a:cxnSpLocks noChangeShapeType="1"/>
              <a:stCxn id="15366" idx="0"/>
              <a:endCxn id="15365" idx="2"/>
            </p:cNvCxnSpPr>
            <p:nvPr/>
          </p:nvCxnSpPr>
          <p:spPr bwMode="auto">
            <a:xfrm flipV="1">
              <a:off x="1920" y="2790"/>
              <a:ext cx="952" cy="27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73" name="AutoShape 405"/>
            <p:cNvCxnSpPr>
              <a:cxnSpLocks noChangeShapeType="1"/>
              <a:stCxn id="15367" idx="0"/>
              <a:endCxn id="15365" idx="2"/>
            </p:cNvCxnSpPr>
            <p:nvPr/>
          </p:nvCxnSpPr>
          <p:spPr bwMode="auto">
            <a:xfrm flipH="1" flipV="1">
              <a:off x="2872" y="2790"/>
              <a:ext cx="968" cy="27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74" name="AutoShape 406"/>
            <p:cNvCxnSpPr>
              <a:cxnSpLocks noChangeShapeType="1"/>
              <a:stCxn id="15368" idx="0"/>
              <a:endCxn id="15366" idx="2"/>
            </p:cNvCxnSpPr>
            <p:nvPr/>
          </p:nvCxnSpPr>
          <p:spPr bwMode="auto">
            <a:xfrm flipV="1">
              <a:off x="1500" y="3366"/>
              <a:ext cx="420" cy="27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75" name="AutoShape 407"/>
            <p:cNvCxnSpPr>
              <a:cxnSpLocks noChangeShapeType="1"/>
              <a:stCxn id="15370" idx="0"/>
              <a:endCxn id="15367" idx="2"/>
            </p:cNvCxnSpPr>
            <p:nvPr/>
          </p:nvCxnSpPr>
          <p:spPr bwMode="auto">
            <a:xfrm flipV="1">
              <a:off x="3408" y="3366"/>
              <a:ext cx="432" cy="27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76" name="AutoShape 408"/>
            <p:cNvCxnSpPr>
              <a:cxnSpLocks noChangeShapeType="1"/>
              <a:stCxn id="15366" idx="2"/>
              <a:endCxn id="15369" idx="0"/>
            </p:cNvCxnSpPr>
            <p:nvPr/>
          </p:nvCxnSpPr>
          <p:spPr bwMode="auto">
            <a:xfrm>
              <a:off x="1920" y="3366"/>
              <a:ext cx="456" cy="27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77" name="AutoShape 409"/>
            <p:cNvCxnSpPr>
              <a:cxnSpLocks noChangeShapeType="1"/>
              <a:stCxn id="15367" idx="2"/>
              <a:endCxn id="15371" idx="0"/>
            </p:cNvCxnSpPr>
            <p:nvPr/>
          </p:nvCxnSpPr>
          <p:spPr bwMode="auto">
            <a:xfrm>
              <a:off x="3840" y="3366"/>
              <a:ext cx="453" cy="27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9" name="Subtitle 1"/>
          <p:cNvSpPr>
            <a:spLocks noGrp="1"/>
          </p:cNvSpPr>
          <p:nvPr>
            <p:ph type="subTitle" idx="1"/>
          </p:nvPr>
        </p:nvSpPr>
        <p:spPr>
          <a:xfrm>
            <a:off x="914400" y="381000"/>
            <a:ext cx="6629400" cy="990600"/>
          </a:xfrm>
        </p:spPr>
        <p:txBody>
          <a:bodyPr>
            <a:normAutofit/>
          </a:bodyPr>
          <a:lstStyle/>
          <a:p>
            <a:r>
              <a:rPr lang="en-US" sz="1800" dirty="0"/>
              <a:t>Presentation for use with the textbook </a:t>
            </a:r>
            <a:r>
              <a:rPr lang="en-US" sz="1800" dirty="0">
                <a:solidFill>
                  <a:schemeClr val="tx2"/>
                </a:solidFill>
              </a:rPr>
              <a:t>Data Structures and Algorithms in Java, 6</a:t>
            </a:r>
            <a:r>
              <a:rPr lang="en-US" sz="1800" baseline="30000" dirty="0">
                <a:solidFill>
                  <a:schemeClr val="tx2"/>
                </a:solidFill>
              </a:rPr>
              <a:t>th</a:t>
            </a:r>
            <a:r>
              <a:rPr lang="en-US" sz="1800" dirty="0">
                <a:solidFill>
                  <a:schemeClr val="tx2"/>
                </a:solidFill>
              </a:rPr>
              <a:t> edition</a:t>
            </a:r>
            <a:r>
              <a:rPr lang="en-US" sz="1800" dirty="0"/>
              <a:t>, by M. T. Goodrich, R. Tamassia, and M. H. Goldwasser, Wiley, 2014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Quick-Sort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38D063-FF14-F341-A122-38D55948A44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5020124"/>
              </p:ext>
            </p:extLst>
          </p:nvPr>
        </p:nvGraphicFramePr>
        <p:xfrm>
          <a:off x="914400" y="457200"/>
          <a:ext cx="7772401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pivot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5739200"/>
              </p:ext>
            </p:extLst>
          </p:nvPr>
        </p:nvGraphicFramePr>
        <p:xfrm>
          <a:off x="914400" y="1371600"/>
          <a:ext cx="7772401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pivot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550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Quick-Sort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38D063-FF14-F341-A122-38D55948A44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5020124"/>
              </p:ext>
            </p:extLst>
          </p:nvPr>
        </p:nvGraphicFramePr>
        <p:xfrm>
          <a:off x="914400" y="457200"/>
          <a:ext cx="7772401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pivot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5739200"/>
              </p:ext>
            </p:extLst>
          </p:nvPr>
        </p:nvGraphicFramePr>
        <p:xfrm>
          <a:off x="914400" y="1371600"/>
          <a:ext cx="7772401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pivot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2451984"/>
              </p:ext>
            </p:extLst>
          </p:nvPr>
        </p:nvGraphicFramePr>
        <p:xfrm>
          <a:off x="914400" y="2286000"/>
          <a:ext cx="7772401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pivot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5509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Quick-Sort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38D063-FF14-F341-A122-38D55948A44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5020124"/>
              </p:ext>
            </p:extLst>
          </p:nvPr>
        </p:nvGraphicFramePr>
        <p:xfrm>
          <a:off x="914400" y="457200"/>
          <a:ext cx="7772401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pivot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5739200"/>
              </p:ext>
            </p:extLst>
          </p:nvPr>
        </p:nvGraphicFramePr>
        <p:xfrm>
          <a:off x="914400" y="1371600"/>
          <a:ext cx="7772401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pivot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2451984"/>
              </p:ext>
            </p:extLst>
          </p:nvPr>
        </p:nvGraphicFramePr>
        <p:xfrm>
          <a:off x="914400" y="2286000"/>
          <a:ext cx="7772401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pivot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6645144"/>
              </p:ext>
            </p:extLst>
          </p:nvPr>
        </p:nvGraphicFramePr>
        <p:xfrm>
          <a:off x="914400" y="3200400"/>
          <a:ext cx="7772401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pivot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550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Quick-Sort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38D063-FF14-F341-A122-38D55948A44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720402"/>
              </p:ext>
            </p:extLst>
          </p:nvPr>
        </p:nvGraphicFramePr>
        <p:xfrm>
          <a:off x="914400" y="457200"/>
          <a:ext cx="7772401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pivot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5871290"/>
              </p:ext>
            </p:extLst>
          </p:nvPr>
        </p:nvGraphicFramePr>
        <p:xfrm>
          <a:off x="914400" y="1371600"/>
          <a:ext cx="7772401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pivot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3352645"/>
              </p:ext>
            </p:extLst>
          </p:nvPr>
        </p:nvGraphicFramePr>
        <p:xfrm>
          <a:off x="914400" y="2286000"/>
          <a:ext cx="7772401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pivot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9708390"/>
              </p:ext>
            </p:extLst>
          </p:nvPr>
        </p:nvGraphicFramePr>
        <p:xfrm>
          <a:off x="914400" y="3200400"/>
          <a:ext cx="7772401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pivot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4752633"/>
              </p:ext>
            </p:extLst>
          </p:nvPr>
        </p:nvGraphicFramePr>
        <p:xfrm>
          <a:off x="914400" y="4114800"/>
          <a:ext cx="7772401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pivot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53450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Quick-Sort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38D063-FF14-F341-A122-38D55948A44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5020124"/>
              </p:ext>
            </p:extLst>
          </p:nvPr>
        </p:nvGraphicFramePr>
        <p:xfrm>
          <a:off x="914400" y="457200"/>
          <a:ext cx="7772401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pivot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5739200"/>
              </p:ext>
            </p:extLst>
          </p:nvPr>
        </p:nvGraphicFramePr>
        <p:xfrm>
          <a:off x="914400" y="1371600"/>
          <a:ext cx="7772401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pivot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2451984"/>
              </p:ext>
            </p:extLst>
          </p:nvPr>
        </p:nvGraphicFramePr>
        <p:xfrm>
          <a:off x="914400" y="2286000"/>
          <a:ext cx="7772401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pivot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6645144"/>
              </p:ext>
            </p:extLst>
          </p:nvPr>
        </p:nvGraphicFramePr>
        <p:xfrm>
          <a:off x="914400" y="3200400"/>
          <a:ext cx="7772401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pivot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8350009"/>
              </p:ext>
            </p:extLst>
          </p:nvPr>
        </p:nvGraphicFramePr>
        <p:xfrm>
          <a:off x="914400" y="4114800"/>
          <a:ext cx="7772401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pivot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869187"/>
              </p:ext>
            </p:extLst>
          </p:nvPr>
        </p:nvGraphicFramePr>
        <p:xfrm>
          <a:off x="914400" y="5029200"/>
          <a:ext cx="7772401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pivot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5509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Quick-Sort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38D063-FF14-F341-A122-38D55948A44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5020124"/>
              </p:ext>
            </p:extLst>
          </p:nvPr>
        </p:nvGraphicFramePr>
        <p:xfrm>
          <a:off x="914400" y="457200"/>
          <a:ext cx="7772401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pivot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5739200"/>
              </p:ext>
            </p:extLst>
          </p:nvPr>
        </p:nvGraphicFramePr>
        <p:xfrm>
          <a:off x="914400" y="1371600"/>
          <a:ext cx="7772401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pivot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2451984"/>
              </p:ext>
            </p:extLst>
          </p:nvPr>
        </p:nvGraphicFramePr>
        <p:xfrm>
          <a:off x="914400" y="2286000"/>
          <a:ext cx="7772401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pivot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6645144"/>
              </p:ext>
            </p:extLst>
          </p:nvPr>
        </p:nvGraphicFramePr>
        <p:xfrm>
          <a:off x="914400" y="3200400"/>
          <a:ext cx="7772401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pivot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8350009"/>
              </p:ext>
            </p:extLst>
          </p:nvPr>
        </p:nvGraphicFramePr>
        <p:xfrm>
          <a:off x="914400" y="4114800"/>
          <a:ext cx="7772401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pivot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8372081"/>
              </p:ext>
            </p:extLst>
          </p:nvPr>
        </p:nvGraphicFramePr>
        <p:xfrm>
          <a:off x="914400" y="5029200"/>
          <a:ext cx="7772401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pivot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5842190"/>
              </p:ext>
            </p:extLst>
          </p:nvPr>
        </p:nvGraphicFramePr>
        <p:xfrm>
          <a:off x="914400" y="5867400"/>
          <a:ext cx="7772401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pivot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5509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Quick-Sort</a:t>
            </a:r>
          </a:p>
        </p:txBody>
      </p:sp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5D8FC2B-C19C-2845-97C6-835A6476A871}" type="slidenum">
              <a:rPr lang="en-US" sz="1400"/>
              <a:pPr eaLnBrk="1" hangingPunct="1"/>
              <a:t>16</a:t>
            </a:fld>
            <a:endParaRPr lang="en-US" sz="140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In-Place Quick-Sort</a:t>
            </a:r>
          </a:p>
        </p:txBody>
      </p:sp>
      <p:sp>
        <p:nvSpPr>
          <p:cNvPr id="31749" name="Text Box 4"/>
          <p:cNvSpPr txBox="1">
            <a:spLocks noChangeArrowheads="1"/>
          </p:cNvSpPr>
          <p:nvPr/>
        </p:nvSpPr>
        <p:spPr bwMode="auto">
          <a:xfrm>
            <a:off x="914400" y="1295400"/>
            <a:ext cx="7848600" cy="51614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defTabSz="3429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42900" defTabSz="3429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3429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3429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3429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Algorithm</a:t>
            </a:r>
            <a:r>
              <a:rPr lang="en-US" sz="1800" dirty="0">
                <a:latin typeface="Times New Roman" charset="0"/>
              </a:rPr>
              <a:t> </a:t>
            </a:r>
            <a:r>
              <a:rPr lang="en-US" sz="1800" b="1" i="1" dirty="0" err="1">
                <a:solidFill>
                  <a:schemeClr val="tx2"/>
                </a:solidFill>
                <a:latin typeface="Times New Roman" charset="0"/>
              </a:rPr>
              <a:t>inPlaceQuickSort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tx2"/>
                </a:solidFill>
                <a:latin typeface="Times New Roman" charset="0"/>
              </a:rPr>
              <a:t>S,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1800" b="1" i="1" dirty="0">
                <a:solidFill>
                  <a:schemeClr val="tx2"/>
                </a:solidFill>
                <a:latin typeface="Times New Roman" charset="0"/>
              </a:rPr>
              <a:t>start,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1800" b="1" i="1" dirty="0">
                <a:solidFill>
                  <a:schemeClr val="tx2"/>
                </a:solidFill>
                <a:latin typeface="Times New Roman" charset="0"/>
              </a:rPr>
              <a:t>end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)</a:t>
            </a:r>
          </a:p>
          <a:p>
            <a:pPr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	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Input</a:t>
            </a:r>
            <a:r>
              <a:rPr lang="en-US" sz="1800" dirty="0">
                <a:latin typeface="Times New Roman" charset="0"/>
              </a:rPr>
              <a:t> 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sequence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S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,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start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 and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end 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indices</a:t>
            </a:r>
          </a:p>
          <a:p>
            <a:pPr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	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Output 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sequence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S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 sorted between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start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 and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end</a:t>
            </a:r>
            <a:br>
              <a:rPr lang="en-US" sz="1800" b="1" i="1" dirty="0">
                <a:solidFill>
                  <a:schemeClr val="accent2"/>
                </a:solidFill>
                <a:latin typeface="Times New Roman" charset="0"/>
              </a:rPr>
            </a:b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	 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if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start 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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end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  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return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left 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 start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 right 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 end – 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1           </a:t>
            </a:r>
            <a:r>
              <a:rPr lang="en-US" sz="1800" dirty="0">
                <a:solidFill>
                  <a:srgbClr val="0070C0"/>
                </a:solidFill>
                <a:latin typeface="Times New Roman" charset="0"/>
              </a:rPr>
              <a:t>// before pivot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 pivot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 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S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[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end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]             </a:t>
            </a:r>
            <a:r>
              <a:rPr lang="en-US" sz="1800" dirty="0">
                <a:solidFill>
                  <a:srgbClr val="0070C0"/>
                </a:solidFill>
                <a:latin typeface="Times New Roman" charset="0"/>
              </a:rPr>
              <a:t>// pivot is the last element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while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left &lt;= right       </a:t>
            </a:r>
            <a:r>
              <a:rPr lang="en-US" sz="1800" dirty="0">
                <a:solidFill>
                  <a:srgbClr val="0070C0"/>
                </a:solidFill>
                <a:latin typeface="Times New Roman" charset="0"/>
              </a:rPr>
              <a:t>// still have elements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</a:pP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     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while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 (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left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 &lt;= 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right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 &amp; 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S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[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left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] &lt; 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pivot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) </a:t>
            </a:r>
            <a:r>
              <a:rPr lang="en-US" sz="1800" dirty="0">
                <a:solidFill>
                  <a:srgbClr val="0070C0"/>
                </a:solidFill>
                <a:latin typeface="Times New Roman" charset="0"/>
              </a:rPr>
              <a:t>// find element larger than pivot</a:t>
            </a:r>
            <a:endParaRPr lang="en-US" sz="1800" dirty="0">
              <a:solidFill>
                <a:srgbClr val="000000"/>
              </a:solidFill>
              <a:latin typeface="Times New Roman" charset="0"/>
            </a:endParaRP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          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left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++                 </a:t>
            </a:r>
            <a:endParaRPr lang="en-US" sz="1800" dirty="0">
              <a:solidFill>
                <a:srgbClr val="0070C0"/>
              </a:solidFill>
              <a:latin typeface="Times New Roman" charset="0"/>
            </a:endParaRP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70C0"/>
                </a:solidFill>
                <a:latin typeface="Times New Roman" charset="0"/>
              </a:rPr>
              <a:t>     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while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 (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left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 &lt;= 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right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 &amp; 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S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[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right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] &gt;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pivot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) </a:t>
            </a:r>
            <a:r>
              <a:rPr lang="en-US" sz="1800" dirty="0">
                <a:solidFill>
                  <a:srgbClr val="0070C0"/>
                </a:solidFill>
                <a:latin typeface="Times New Roman" charset="0"/>
              </a:rPr>
              <a:t>// find element smaller than pivot</a:t>
            </a:r>
            <a:endParaRPr lang="en-US" sz="1800" dirty="0">
              <a:solidFill>
                <a:srgbClr val="000000"/>
              </a:solidFill>
              <a:latin typeface="Times New Roman" charset="0"/>
            </a:endParaRP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</a:pP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          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right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--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    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 if 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(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left 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&lt;= 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right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)      </a:t>
            </a:r>
            <a:r>
              <a:rPr lang="en-US" sz="1800" dirty="0">
                <a:solidFill>
                  <a:srgbClr val="0070C0"/>
                </a:solidFill>
                <a:latin typeface="Times New Roman" charset="0"/>
              </a:rPr>
              <a:t>            // put the two elements in the correct partitions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          swap 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S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[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left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] and 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S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[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right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]; 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left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++; 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right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—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Swap 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S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[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end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] and 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S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[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left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</a:rPr>
              <a:t>]</a:t>
            </a:r>
            <a:r>
              <a:rPr lang="en-US" sz="1800" i="1" dirty="0">
                <a:solidFill>
                  <a:srgbClr val="000000"/>
                </a:solidFill>
                <a:latin typeface="Times New Roman" charset="0"/>
              </a:rPr>
              <a:t>          </a:t>
            </a:r>
            <a:r>
              <a:rPr lang="en-US" sz="1800" dirty="0">
                <a:solidFill>
                  <a:srgbClr val="0070C0"/>
                </a:solidFill>
                <a:latin typeface="Times New Roman" charset="0"/>
              </a:rPr>
              <a:t>// put pivot at the correct spot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inPlaceQuickSort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S,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start,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left </a:t>
            </a:r>
            <a:r>
              <a:rPr lang="en-US" sz="1800" dirty="0">
                <a:solidFill>
                  <a:schemeClr val="accent2"/>
                </a:solidFill>
                <a:latin typeface="Symbol" charset="0"/>
                <a:sym typeface="Symbol" charset="0"/>
              </a:rPr>
              <a:t>-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1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inPlaceQuickSort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S,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left + 1, end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</p:txBody>
      </p:sp>
      <p:graphicFrame>
        <p:nvGraphicFramePr>
          <p:cNvPr id="31750" name="Object 5"/>
          <p:cNvGraphicFramePr>
            <a:graphicFrameLocks noChangeAspect="1"/>
          </p:cNvGraphicFramePr>
          <p:nvPr/>
        </p:nvGraphicFramePr>
        <p:xfrm>
          <a:off x="6934200" y="228600"/>
          <a:ext cx="1827213" cy="171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1828800" imgH="1719590" progId="MS_ClipArt_Gallery.5">
                  <p:embed/>
                </p:oleObj>
              </mc:Choice>
              <mc:Fallback>
                <p:oleObj name="Clip" r:id="rId2" imgW="1828800" imgH="1719590" progId="MS_ClipArt_Gallery.5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228600"/>
                        <a:ext cx="1827213" cy="171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Quick-Sort</a:t>
            </a:r>
          </a:p>
        </p:txBody>
      </p:sp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E5C3B1D-C3B5-BC44-A4A7-30719CD8F0AF}" type="slidenum">
              <a:rPr lang="en-US" sz="1400"/>
              <a:pPr eaLnBrk="1" hangingPunct="1"/>
              <a:t>17</a:t>
            </a:fld>
            <a:endParaRPr lang="en-US" sz="140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Worst-case Time Complexity</a:t>
            </a:r>
          </a:p>
        </p:txBody>
      </p:sp>
      <p:sp>
        <p:nvSpPr>
          <p:cNvPr id="2867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8001000" cy="22860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ahoma" charset="0"/>
              </a:rPr>
              <a:t>The worst case for quick-sort occurs when the pivot is the unique minimum or maximum element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One of </a:t>
            </a:r>
            <a:r>
              <a:rPr lang="en-US" sz="2000" b="1" i="1" dirty="0">
                <a:latin typeface="Times New Roman" charset="0"/>
              </a:rPr>
              <a:t>L</a:t>
            </a:r>
            <a:r>
              <a:rPr lang="en-US" sz="2000" dirty="0">
                <a:latin typeface="Tahoma" charset="0"/>
              </a:rPr>
              <a:t> and </a:t>
            </a:r>
            <a:r>
              <a:rPr lang="en-US" sz="2000" b="1" i="1" dirty="0">
                <a:latin typeface="Times New Roman" charset="0"/>
              </a:rPr>
              <a:t>G</a:t>
            </a:r>
            <a:r>
              <a:rPr lang="en-US" sz="2000" dirty="0">
                <a:latin typeface="Tahoma" charset="0"/>
              </a:rPr>
              <a:t> has size </a:t>
            </a:r>
            <a:r>
              <a:rPr lang="en-US" sz="2000" b="1" i="1" dirty="0">
                <a:latin typeface="Times New Roman" charset="0"/>
              </a:rPr>
              <a:t>n </a:t>
            </a:r>
            <a:r>
              <a:rPr lang="en-US" sz="2000" dirty="0">
                <a:latin typeface="Symbol" charset="0"/>
              </a:rPr>
              <a:t>- </a:t>
            </a:r>
            <a:r>
              <a:rPr lang="en-US" sz="2000" dirty="0">
                <a:latin typeface="Times New Roman" charset="0"/>
              </a:rPr>
              <a:t>1 </a:t>
            </a:r>
            <a:r>
              <a:rPr lang="en-US" sz="2000" dirty="0">
                <a:latin typeface="Tahoma" charset="0"/>
              </a:rPr>
              <a:t>and the other has size </a:t>
            </a:r>
            <a:r>
              <a:rPr lang="en-US" sz="2000" dirty="0">
                <a:latin typeface="Times New Roman" charset="0"/>
              </a:rPr>
              <a:t>0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The running time </a:t>
            </a:r>
            <a:r>
              <a:rPr lang="en-US" sz="2000">
                <a:latin typeface="Tahoma" charset="0"/>
              </a:rPr>
              <a:t>(comparisons) is </a:t>
            </a:r>
            <a:r>
              <a:rPr lang="en-US" sz="2000" dirty="0">
                <a:latin typeface="Tahoma" charset="0"/>
              </a:rPr>
              <a:t>proportional to the sum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000" dirty="0">
                <a:latin typeface="Times New Roman" charset="0"/>
                <a:sym typeface="Symbol" charset="0"/>
              </a:rPr>
              <a:t>(</a:t>
            </a:r>
            <a:r>
              <a:rPr lang="en-US" sz="2000" b="1" i="1" dirty="0">
                <a:latin typeface="Times New Roman" charset="0"/>
                <a:sym typeface="Symbol" charset="0"/>
              </a:rPr>
              <a:t>n</a:t>
            </a:r>
            <a:r>
              <a:rPr lang="en-US" sz="2000" dirty="0">
                <a:latin typeface="Times New Roman" charset="0"/>
                <a:sym typeface="Symbol" charset="0"/>
              </a:rPr>
              <a:t> </a:t>
            </a:r>
            <a:r>
              <a:rPr lang="en-US" sz="2000" dirty="0">
                <a:latin typeface="Symbol" charset="0"/>
                <a:sym typeface="Symbol" charset="0"/>
              </a:rPr>
              <a:t>-</a:t>
            </a:r>
            <a:r>
              <a:rPr lang="en-US" sz="2000" dirty="0">
                <a:latin typeface="Times New Roman" charset="0"/>
                <a:sym typeface="Symbol" charset="0"/>
              </a:rPr>
              <a:t> 1) </a:t>
            </a:r>
            <a:r>
              <a:rPr lang="en-US" sz="2000" dirty="0">
                <a:latin typeface="Symbol" charset="0"/>
                <a:sym typeface="Symbol" charset="0"/>
              </a:rPr>
              <a:t>+ </a:t>
            </a:r>
            <a:r>
              <a:rPr lang="en-US" sz="2000" dirty="0">
                <a:latin typeface="Times New Roman" charset="0"/>
                <a:sym typeface="Symbol" charset="0"/>
              </a:rPr>
              <a:t>… </a:t>
            </a:r>
            <a:r>
              <a:rPr lang="en-US" sz="2000" dirty="0">
                <a:latin typeface="Symbol" charset="0"/>
                <a:sym typeface="Symbol" charset="0"/>
              </a:rPr>
              <a:t>+</a:t>
            </a:r>
            <a:r>
              <a:rPr lang="en-US" sz="2000" dirty="0">
                <a:latin typeface="Times New Roman" charset="0"/>
                <a:sym typeface="Symbol" charset="0"/>
              </a:rPr>
              <a:t> 2 </a:t>
            </a:r>
            <a:r>
              <a:rPr lang="en-US" sz="2000" dirty="0">
                <a:latin typeface="Symbol" charset="0"/>
                <a:sym typeface="Symbol" charset="0"/>
              </a:rPr>
              <a:t>+ 1</a:t>
            </a:r>
            <a:endParaRPr lang="en-US" sz="2000" dirty="0">
              <a:latin typeface="Tahoma" charset="0"/>
            </a:endParaRPr>
          </a:p>
          <a:p>
            <a:pPr eaLnBrk="1" hangingPunct="1"/>
            <a:r>
              <a:rPr lang="en-US" sz="2000" dirty="0">
                <a:latin typeface="Tahoma" charset="0"/>
              </a:rPr>
              <a:t>Thus, the worst-case running time of quick-sort is </a:t>
            </a:r>
            <a:r>
              <a:rPr lang="en-US" sz="2000" b="1" i="1" dirty="0">
                <a:latin typeface="Times New Roman" charset="0"/>
              </a:rPr>
              <a:t>O</a:t>
            </a:r>
            <a:r>
              <a:rPr lang="en-US" sz="2000" dirty="0">
                <a:latin typeface="Times New Roman" charset="0"/>
              </a:rPr>
              <a:t>(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baseline="30000" dirty="0">
                <a:latin typeface="Times New Roman" charset="0"/>
              </a:rPr>
              <a:t>2</a:t>
            </a:r>
            <a:r>
              <a:rPr lang="en-US" sz="2000" dirty="0">
                <a:latin typeface="Times New Roman" charset="0"/>
              </a:rPr>
              <a:t>)</a:t>
            </a:r>
          </a:p>
        </p:txBody>
      </p:sp>
      <p:sp>
        <p:nvSpPr>
          <p:cNvPr id="28677" name="AutoShape 11"/>
          <p:cNvSpPr>
            <a:spLocks noChangeArrowheads="1"/>
          </p:cNvSpPr>
          <p:nvPr/>
        </p:nvSpPr>
        <p:spPr bwMode="auto">
          <a:xfrm>
            <a:off x="5992813" y="4791075"/>
            <a:ext cx="1304925" cy="2174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800">
              <a:solidFill>
                <a:schemeClr val="accent1"/>
              </a:solidFill>
            </a:endParaRPr>
          </a:p>
        </p:txBody>
      </p:sp>
      <p:sp>
        <p:nvSpPr>
          <p:cNvPr id="28678" name="AutoShape 16"/>
          <p:cNvSpPr>
            <a:spLocks noChangeArrowheads="1"/>
          </p:cNvSpPr>
          <p:nvPr/>
        </p:nvSpPr>
        <p:spPr bwMode="auto">
          <a:xfrm>
            <a:off x="7340600" y="5600700"/>
            <a:ext cx="762000" cy="2174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800">
              <a:solidFill>
                <a:schemeClr val="accent1"/>
              </a:solidFill>
            </a:endParaRPr>
          </a:p>
        </p:txBody>
      </p:sp>
      <p:sp>
        <p:nvSpPr>
          <p:cNvPr id="28679" name="AutoShape 20"/>
          <p:cNvSpPr>
            <a:spLocks noChangeArrowheads="1"/>
          </p:cNvSpPr>
          <p:nvPr/>
        </p:nvSpPr>
        <p:spPr bwMode="auto">
          <a:xfrm>
            <a:off x="4191000" y="4791075"/>
            <a:ext cx="360363" cy="217488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800">
              <a:solidFill>
                <a:schemeClr val="folHlink"/>
              </a:solidFill>
            </a:endParaRPr>
          </a:p>
        </p:txBody>
      </p:sp>
      <p:sp>
        <p:nvSpPr>
          <p:cNvPr id="28680" name="AutoShape 23"/>
          <p:cNvSpPr>
            <a:spLocks noChangeArrowheads="1"/>
          </p:cNvSpPr>
          <p:nvPr/>
        </p:nvSpPr>
        <p:spPr bwMode="auto">
          <a:xfrm>
            <a:off x="5943600" y="5327650"/>
            <a:ext cx="352425" cy="217488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800">
              <a:solidFill>
                <a:schemeClr val="folHlink"/>
              </a:solidFill>
            </a:endParaRPr>
          </a:p>
        </p:txBody>
      </p:sp>
      <p:sp>
        <p:nvSpPr>
          <p:cNvPr id="28681" name="AutoShape 24"/>
          <p:cNvSpPr>
            <a:spLocks noChangeArrowheads="1"/>
          </p:cNvSpPr>
          <p:nvPr/>
        </p:nvSpPr>
        <p:spPr bwMode="auto">
          <a:xfrm>
            <a:off x="7297738" y="6107113"/>
            <a:ext cx="358775" cy="21748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800">
              <a:solidFill>
                <a:schemeClr val="folHlink"/>
              </a:solidFill>
            </a:endParaRPr>
          </a:p>
        </p:txBody>
      </p:sp>
      <p:sp>
        <p:nvSpPr>
          <p:cNvPr id="28682" name="AutoShape 25"/>
          <p:cNvSpPr>
            <a:spLocks noChangeArrowheads="1"/>
          </p:cNvSpPr>
          <p:nvPr/>
        </p:nvSpPr>
        <p:spPr bwMode="auto">
          <a:xfrm>
            <a:off x="7802563" y="6107113"/>
            <a:ext cx="350837" cy="21748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800">
              <a:solidFill>
                <a:schemeClr val="folHlink"/>
              </a:solidFill>
            </a:endParaRPr>
          </a:p>
        </p:txBody>
      </p:sp>
      <p:cxnSp>
        <p:nvCxnSpPr>
          <p:cNvPr id="28683" name="AutoShape 26"/>
          <p:cNvCxnSpPr>
            <a:cxnSpLocks noChangeShapeType="1"/>
            <a:stCxn id="28680" idx="0"/>
            <a:endCxn id="28677" idx="2"/>
          </p:cNvCxnSpPr>
          <p:nvPr/>
        </p:nvCxnSpPr>
        <p:spPr bwMode="auto">
          <a:xfrm flipV="1">
            <a:off x="6119813" y="5008563"/>
            <a:ext cx="525462" cy="3190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684" name="AutoShape 27"/>
          <p:cNvCxnSpPr>
            <a:cxnSpLocks noChangeShapeType="1"/>
            <a:endCxn id="28677" idx="2"/>
          </p:cNvCxnSpPr>
          <p:nvPr/>
        </p:nvCxnSpPr>
        <p:spPr bwMode="auto">
          <a:xfrm flipH="1" flipV="1">
            <a:off x="6645275" y="5008563"/>
            <a:ext cx="593725" cy="2778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685" name="AutoShape 29"/>
          <p:cNvCxnSpPr>
            <a:cxnSpLocks noChangeShapeType="1"/>
            <a:stCxn id="28681" idx="0"/>
            <a:endCxn id="28678" idx="2"/>
          </p:cNvCxnSpPr>
          <p:nvPr/>
        </p:nvCxnSpPr>
        <p:spPr bwMode="auto">
          <a:xfrm flipV="1">
            <a:off x="7477125" y="5818188"/>
            <a:ext cx="244475" cy="2889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686" name="AutoShape 31"/>
          <p:cNvCxnSpPr>
            <a:cxnSpLocks noChangeShapeType="1"/>
            <a:stCxn id="28678" idx="2"/>
            <a:endCxn id="28682" idx="0"/>
          </p:cNvCxnSpPr>
          <p:nvPr/>
        </p:nvCxnSpPr>
        <p:spPr bwMode="auto">
          <a:xfrm>
            <a:off x="7721600" y="5818188"/>
            <a:ext cx="257175" cy="2889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87" name="AutoShape 32"/>
          <p:cNvSpPr>
            <a:spLocks noChangeArrowheads="1"/>
          </p:cNvSpPr>
          <p:nvPr/>
        </p:nvSpPr>
        <p:spPr bwMode="auto">
          <a:xfrm>
            <a:off x="4283075" y="4267200"/>
            <a:ext cx="2482850" cy="2190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800">
              <a:solidFill>
                <a:schemeClr val="accent1"/>
              </a:solidFill>
            </a:endParaRPr>
          </a:p>
        </p:txBody>
      </p:sp>
      <p:cxnSp>
        <p:nvCxnSpPr>
          <p:cNvPr id="28688" name="AutoShape 33"/>
          <p:cNvCxnSpPr>
            <a:cxnSpLocks noChangeShapeType="1"/>
            <a:stCxn id="28679" idx="0"/>
            <a:endCxn id="28687" idx="2"/>
          </p:cNvCxnSpPr>
          <p:nvPr/>
        </p:nvCxnSpPr>
        <p:spPr bwMode="auto">
          <a:xfrm flipV="1">
            <a:off x="4371975" y="4486275"/>
            <a:ext cx="1152525" cy="3048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689" name="AutoShape 34"/>
          <p:cNvCxnSpPr>
            <a:cxnSpLocks noChangeShapeType="1"/>
            <a:stCxn id="28677" idx="0"/>
            <a:endCxn id="28687" idx="2"/>
          </p:cNvCxnSpPr>
          <p:nvPr/>
        </p:nvCxnSpPr>
        <p:spPr bwMode="auto">
          <a:xfrm flipH="1" flipV="1">
            <a:off x="5524500" y="4486275"/>
            <a:ext cx="1120775" cy="3048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62010" name="Group 2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776080"/>
              </p:ext>
            </p:extLst>
          </p:nvPr>
        </p:nvGraphicFramePr>
        <p:xfrm>
          <a:off x="2438400" y="3810000"/>
          <a:ext cx="1371600" cy="2590801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7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depth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time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n - 1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sym typeface="Symbol" charset="0"/>
                        </a:rPr>
                        <a:t>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sym typeface="Symbo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charset="0"/>
                          <a:ea typeface="ＭＳ Ｐゴシック" charset="0"/>
                          <a:sym typeface="Symbol" charset="0"/>
                        </a:rPr>
                        <a:t>-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sym typeface="Symbol" charset="0"/>
                        </a:rPr>
                        <a:t> 2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21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…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…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7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sym typeface="Symbol" charset="0"/>
                        </a:rPr>
                        <a:t>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sym typeface="Symbo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charset="0"/>
                          <a:ea typeface="ＭＳ Ｐゴシック" charset="0"/>
                          <a:sym typeface="Symbol" charset="0"/>
                        </a:rPr>
                        <a:t>-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sym typeface="Symbol" charset="0"/>
                        </a:rPr>
                        <a:t> 2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8701" name="Text Box 167"/>
          <p:cNvSpPr txBox="1">
            <a:spLocks noChangeArrowheads="1"/>
          </p:cNvSpPr>
          <p:nvPr/>
        </p:nvSpPr>
        <p:spPr bwMode="auto">
          <a:xfrm rot="2305880">
            <a:off x="7250113" y="5138738"/>
            <a:ext cx="433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…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Expected Time Complexity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O(n log n)</a:t>
            </a:r>
          </a:p>
          <a:p>
            <a:endParaRPr lang="en-US" sz="2400" dirty="0"/>
          </a:p>
          <a:p>
            <a:r>
              <a:rPr lang="en-US" sz="2400" dirty="0"/>
              <a:t>Proof in the book</a:t>
            </a:r>
          </a:p>
          <a:p>
            <a:pPr lvl="1"/>
            <a:r>
              <a:rPr lang="en-US" sz="2400" dirty="0"/>
              <a:t>And skipped slides at the end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Quick-Sort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33DC23-B427-2549-8256-65207EC91961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6531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Selection of Pivots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05000"/>
            <a:ext cx="8001000" cy="4114800"/>
          </a:xfrm>
        </p:spPr>
        <p:txBody>
          <a:bodyPr/>
          <a:lstStyle/>
          <a:p>
            <a:r>
              <a:rPr lang="en-US" sz="2400" dirty="0"/>
              <a:t>Last element (or first element)</a:t>
            </a:r>
          </a:p>
          <a:p>
            <a:pPr lvl="1"/>
            <a:r>
              <a:rPr lang="en-US" sz="2400" dirty="0"/>
              <a:t>If the list is partially sorted</a:t>
            </a:r>
          </a:p>
          <a:p>
            <a:pPr lvl="2"/>
            <a:r>
              <a:rPr lang="en-US" dirty="0"/>
              <a:t>might be the smallest/largest element</a:t>
            </a:r>
          </a:p>
          <a:p>
            <a:pPr lvl="3"/>
            <a:r>
              <a:rPr lang="en-US" sz="2400" dirty="0"/>
              <a:t>the worst-case scenario</a:t>
            </a:r>
          </a:p>
          <a:p>
            <a:r>
              <a:rPr lang="en-US" sz="2400"/>
              <a:t>Ideas?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Quick-Sort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38D063-FF14-F341-A122-38D55948A44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825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Quick-Sort</a:t>
            </a:r>
          </a:p>
        </p:txBody>
      </p:sp>
      <p:sp>
        <p:nvSpPr>
          <p:cNvPr id="1741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B36ADF6-E9A1-D944-8BF4-AE00DEAD12DF}" type="slidenum">
              <a:rPr lang="en-US" sz="1400"/>
              <a:pPr eaLnBrk="1" hangingPunct="1"/>
              <a:t>2</a:t>
            </a:fld>
            <a:endParaRPr lang="en-US" sz="1400"/>
          </a:p>
        </p:txBody>
      </p:sp>
      <p:sp>
        <p:nvSpPr>
          <p:cNvPr id="17411" name="Rectangle 50"/>
          <p:cNvSpPr>
            <a:spLocks noChangeArrowheads="1"/>
          </p:cNvSpPr>
          <p:nvPr/>
        </p:nvSpPr>
        <p:spPr bwMode="auto">
          <a:xfrm>
            <a:off x="5816600" y="5670550"/>
            <a:ext cx="228600" cy="342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Quick-Sort</a:t>
            </a:r>
          </a:p>
        </p:txBody>
      </p:sp>
      <p:sp>
        <p:nvSpPr>
          <p:cNvPr id="1741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676400"/>
            <a:ext cx="4114800" cy="4572000"/>
          </a:xfrm>
        </p:spPr>
        <p:txBody>
          <a:bodyPr/>
          <a:lstStyle/>
          <a:p>
            <a:pPr eaLnBrk="1" hangingPunct="1"/>
            <a:r>
              <a:rPr lang="en-US" sz="2400">
                <a:solidFill>
                  <a:schemeClr val="tx2"/>
                </a:solidFill>
                <a:latin typeface="Tahoma" charset="0"/>
              </a:rPr>
              <a:t>Quick-sort</a:t>
            </a:r>
            <a:r>
              <a:rPr lang="en-US" sz="2400">
                <a:latin typeface="Tahoma" charset="0"/>
              </a:rPr>
              <a:t> is a randomized sorting algorithm based on the divide-and-conquer paradigm:</a:t>
            </a:r>
          </a:p>
          <a:p>
            <a:pPr lvl="1" eaLnBrk="1" hangingPunct="1"/>
            <a:r>
              <a:rPr lang="en-US" sz="2000">
                <a:solidFill>
                  <a:schemeClr val="tx2"/>
                </a:solidFill>
                <a:latin typeface="Tahoma" charset="0"/>
              </a:rPr>
              <a:t>Divide</a:t>
            </a:r>
            <a:r>
              <a:rPr lang="en-US" sz="2000">
                <a:latin typeface="Tahoma" charset="0"/>
              </a:rPr>
              <a:t>: pick a random element </a:t>
            </a:r>
            <a:r>
              <a:rPr lang="en-US" sz="2000" b="1" i="1">
                <a:latin typeface="Times New Roman" charset="0"/>
              </a:rPr>
              <a:t>x</a:t>
            </a:r>
            <a:r>
              <a:rPr lang="en-US" sz="2000">
                <a:latin typeface="Tahoma" charset="0"/>
              </a:rPr>
              <a:t> (called </a:t>
            </a:r>
            <a:r>
              <a:rPr lang="en-US" sz="2000">
                <a:solidFill>
                  <a:schemeClr val="tx2"/>
                </a:solidFill>
                <a:latin typeface="Tahoma" charset="0"/>
              </a:rPr>
              <a:t>pivot</a:t>
            </a:r>
            <a:r>
              <a:rPr lang="en-US" sz="2000">
                <a:latin typeface="Tahoma" charset="0"/>
              </a:rPr>
              <a:t>) and partition </a:t>
            </a:r>
            <a:r>
              <a:rPr lang="en-US" sz="2000" b="1" i="1">
                <a:latin typeface="Times New Roman" charset="0"/>
              </a:rPr>
              <a:t>S</a:t>
            </a:r>
            <a:r>
              <a:rPr lang="en-US" sz="2000">
                <a:latin typeface="Tahoma" charset="0"/>
              </a:rPr>
              <a:t> into </a:t>
            </a:r>
          </a:p>
          <a:p>
            <a:pPr lvl="2" eaLnBrk="1" hangingPunct="1"/>
            <a:r>
              <a:rPr lang="en-US" sz="1800" b="1" i="1">
                <a:latin typeface="Times New Roman" charset="0"/>
              </a:rPr>
              <a:t>L </a:t>
            </a:r>
            <a:r>
              <a:rPr lang="en-US" sz="1800">
                <a:latin typeface="Tahoma" charset="0"/>
              </a:rPr>
              <a:t>elements less than </a:t>
            </a:r>
            <a:r>
              <a:rPr lang="en-US" sz="1800" b="1" i="1">
                <a:latin typeface="Times New Roman" charset="0"/>
              </a:rPr>
              <a:t>x</a:t>
            </a:r>
          </a:p>
          <a:p>
            <a:pPr lvl="2" eaLnBrk="1" hangingPunct="1"/>
            <a:r>
              <a:rPr lang="en-US" sz="1800" b="1" i="1">
                <a:latin typeface="Times New Roman" charset="0"/>
              </a:rPr>
              <a:t>E </a:t>
            </a:r>
            <a:r>
              <a:rPr lang="en-US" sz="1800">
                <a:latin typeface="Tahoma" charset="0"/>
              </a:rPr>
              <a:t>elements equal </a:t>
            </a:r>
            <a:r>
              <a:rPr lang="en-US" sz="1800" b="1" i="1">
                <a:latin typeface="Times New Roman" charset="0"/>
              </a:rPr>
              <a:t>x</a:t>
            </a:r>
            <a:endParaRPr lang="en-US" sz="1800">
              <a:latin typeface="Tahoma" charset="0"/>
            </a:endParaRPr>
          </a:p>
          <a:p>
            <a:pPr lvl="2" eaLnBrk="1" hangingPunct="1"/>
            <a:r>
              <a:rPr lang="en-US" sz="1800" b="1" i="1">
                <a:latin typeface="Times New Roman" charset="0"/>
              </a:rPr>
              <a:t>G </a:t>
            </a:r>
            <a:r>
              <a:rPr lang="en-US" sz="1800">
                <a:latin typeface="Tahoma" charset="0"/>
              </a:rPr>
              <a:t>elements greater than </a:t>
            </a:r>
            <a:r>
              <a:rPr lang="en-US" sz="1800" b="1" i="1">
                <a:latin typeface="Times New Roman" charset="0"/>
              </a:rPr>
              <a:t>x</a:t>
            </a:r>
            <a:endParaRPr lang="en-US" sz="1800">
              <a:latin typeface="Tahoma" charset="0"/>
            </a:endParaRPr>
          </a:p>
          <a:p>
            <a:pPr lvl="1" eaLnBrk="1" hangingPunct="1"/>
            <a:r>
              <a:rPr lang="en-US" sz="2000">
                <a:solidFill>
                  <a:schemeClr val="tx2"/>
                </a:solidFill>
                <a:latin typeface="Tahoma" charset="0"/>
              </a:rPr>
              <a:t>Recur</a:t>
            </a:r>
            <a:r>
              <a:rPr lang="en-US" sz="2000">
                <a:latin typeface="Tahoma" charset="0"/>
              </a:rPr>
              <a:t>: sort </a:t>
            </a:r>
            <a:r>
              <a:rPr lang="en-US" sz="2000" b="1" i="1">
                <a:latin typeface="Times New Roman" charset="0"/>
              </a:rPr>
              <a:t>L </a:t>
            </a:r>
            <a:r>
              <a:rPr lang="en-US" sz="2000">
                <a:latin typeface="Tahoma" charset="0"/>
              </a:rPr>
              <a:t>and </a:t>
            </a:r>
            <a:r>
              <a:rPr lang="en-US" sz="2000" b="1" i="1">
                <a:latin typeface="Times New Roman" charset="0"/>
              </a:rPr>
              <a:t>G</a:t>
            </a:r>
            <a:endParaRPr lang="en-US" sz="2000">
              <a:latin typeface="Tahoma" charset="0"/>
            </a:endParaRPr>
          </a:p>
          <a:p>
            <a:pPr lvl="1" eaLnBrk="1" hangingPunct="1"/>
            <a:r>
              <a:rPr lang="en-US" sz="2000">
                <a:solidFill>
                  <a:schemeClr val="tx2"/>
                </a:solidFill>
                <a:latin typeface="Tahoma" charset="0"/>
              </a:rPr>
              <a:t>Conquer</a:t>
            </a:r>
            <a:r>
              <a:rPr lang="en-US" sz="2000">
                <a:latin typeface="Tahoma" charset="0"/>
              </a:rPr>
              <a:t>: join </a:t>
            </a:r>
            <a:r>
              <a:rPr lang="en-US" sz="2000" b="1" i="1">
                <a:latin typeface="Times New Roman" charset="0"/>
              </a:rPr>
              <a:t>L</a:t>
            </a:r>
            <a:r>
              <a:rPr lang="en-US" sz="2000">
                <a:latin typeface="Tahoma" charset="0"/>
              </a:rPr>
              <a:t>, </a:t>
            </a:r>
            <a:r>
              <a:rPr lang="en-US" sz="2000" b="1" i="1">
                <a:latin typeface="Times New Roman" charset="0"/>
              </a:rPr>
              <a:t>E</a:t>
            </a:r>
            <a:r>
              <a:rPr lang="en-US" sz="2000" b="1" i="1">
                <a:latin typeface="Tahoma" charset="0"/>
              </a:rPr>
              <a:t> </a:t>
            </a:r>
            <a:r>
              <a:rPr lang="en-US" sz="2000">
                <a:latin typeface="Tahoma" charset="0"/>
              </a:rPr>
              <a:t>and </a:t>
            </a:r>
            <a:r>
              <a:rPr lang="en-US" sz="2000" b="1" i="1">
                <a:latin typeface="Times New Roman" charset="0"/>
              </a:rPr>
              <a:t>G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5410200" y="1635125"/>
            <a:ext cx="228600" cy="106045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5816600" y="2238375"/>
            <a:ext cx="228600" cy="4572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6" name="Rectangle 9"/>
          <p:cNvSpPr>
            <a:spLocks noChangeArrowheads="1"/>
          </p:cNvSpPr>
          <p:nvPr/>
        </p:nvSpPr>
        <p:spPr bwMode="auto">
          <a:xfrm>
            <a:off x="6629400" y="2409825"/>
            <a:ext cx="228600" cy="28575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7" name="Rectangle 10"/>
          <p:cNvSpPr>
            <a:spLocks noChangeArrowheads="1"/>
          </p:cNvSpPr>
          <p:nvPr/>
        </p:nvSpPr>
        <p:spPr bwMode="auto">
          <a:xfrm>
            <a:off x="7035800" y="2066925"/>
            <a:ext cx="228600" cy="628650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 b="1" i="1">
                <a:latin typeface="Times New Roman" charset="0"/>
              </a:rPr>
              <a:t>x</a:t>
            </a:r>
          </a:p>
        </p:txBody>
      </p:sp>
      <p:sp>
        <p:nvSpPr>
          <p:cNvPr id="17418" name="Rectangle 11"/>
          <p:cNvSpPr>
            <a:spLocks noChangeArrowheads="1"/>
          </p:cNvSpPr>
          <p:nvPr/>
        </p:nvSpPr>
        <p:spPr bwMode="auto">
          <a:xfrm>
            <a:off x="7442200" y="1724025"/>
            <a:ext cx="228600" cy="97155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Rectangle 12"/>
          <p:cNvSpPr>
            <a:spLocks noChangeArrowheads="1"/>
          </p:cNvSpPr>
          <p:nvPr/>
        </p:nvSpPr>
        <p:spPr bwMode="auto">
          <a:xfrm>
            <a:off x="7848600" y="2352675"/>
            <a:ext cx="228600" cy="342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Rectangle 23"/>
          <p:cNvSpPr>
            <a:spLocks noChangeArrowheads="1"/>
          </p:cNvSpPr>
          <p:nvPr/>
        </p:nvSpPr>
        <p:spPr bwMode="auto">
          <a:xfrm>
            <a:off x="6223000" y="1895475"/>
            <a:ext cx="228600" cy="8001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Rectangle 24"/>
          <p:cNvSpPr>
            <a:spLocks noChangeArrowheads="1"/>
          </p:cNvSpPr>
          <p:nvPr/>
        </p:nvSpPr>
        <p:spPr bwMode="auto">
          <a:xfrm>
            <a:off x="7543800" y="3095625"/>
            <a:ext cx="228600" cy="106045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Rectangle 25"/>
          <p:cNvSpPr>
            <a:spLocks noChangeArrowheads="1"/>
          </p:cNvSpPr>
          <p:nvPr/>
        </p:nvSpPr>
        <p:spPr bwMode="auto">
          <a:xfrm>
            <a:off x="8382000" y="3184525"/>
            <a:ext cx="228600" cy="97155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Rectangle 26"/>
          <p:cNvSpPr>
            <a:spLocks noChangeArrowheads="1"/>
          </p:cNvSpPr>
          <p:nvPr/>
        </p:nvSpPr>
        <p:spPr bwMode="auto">
          <a:xfrm>
            <a:off x="7962900" y="3355975"/>
            <a:ext cx="228600" cy="8001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7424" name="Group 31"/>
          <p:cNvGrpSpPr>
            <a:grpSpLocks/>
          </p:cNvGrpSpPr>
          <p:nvPr/>
        </p:nvGrpSpPr>
        <p:grpSpPr bwMode="auto">
          <a:xfrm>
            <a:off x="5111750" y="3705225"/>
            <a:ext cx="1054100" cy="457200"/>
            <a:chOff x="3320" y="2304"/>
            <a:chExt cx="664" cy="384"/>
          </a:xfrm>
        </p:grpSpPr>
        <p:sp>
          <p:nvSpPr>
            <p:cNvPr id="17435" name="Rectangle 27"/>
            <p:cNvSpPr>
              <a:spLocks noChangeArrowheads="1"/>
            </p:cNvSpPr>
            <p:nvPr/>
          </p:nvSpPr>
          <p:spPr bwMode="auto">
            <a:xfrm>
              <a:off x="3320" y="2304"/>
              <a:ext cx="144" cy="384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6" name="Rectangle 28"/>
            <p:cNvSpPr>
              <a:spLocks noChangeArrowheads="1"/>
            </p:cNvSpPr>
            <p:nvPr/>
          </p:nvSpPr>
          <p:spPr bwMode="auto">
            <a:xfrm>
              <a:off x="3580" y="2448"/>
              <a:ext cx="144" cy="24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7" name="Rectangle 29"/>
            <p:cNvSpPr>
              <a:spLocks noChangeArrowheads="1"/>
            </p:cNvSpPr>
            <p:nvPr/>
          </p:nvSpPr>
          <p:spPr bwMode="auto">
            <a:xfrm>
              <a:off x="3840" y="2400"/>
              <a:ext cx="144" cy="288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425" name="Rectangle 30"/>
          <p:cNvSpPr>
            <a:spLocks noChangeArrowheads="1"/>
          </p:cNvSpPr>
          <p:nvPr/>
        </p:nvSpPr>
        <p:spPr bwMode="auto">
          <a:xfrm>
            <a:off x="6743700" y="3533775"/>
            <a:ext cx="228600" cy="628650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 b="1" i="1">
                <a:latin typeface="Times New Roman" charset="0"/>
              </a:rPr>
              <a:t>x</a:t>
            </a:r>
          </a:p>
        </p:txBody>
      </p:sp>
      <p:sp>
        <p:nvSpPr>
          <p:cNvPr id="17426" name="AutoShape 33"/>
          <p:cNvSpPr>
            <a:spLocks/>
          </p:cNvSpPr>
          <p:nvPr/>
        </p:nvSpPr>
        <p:spPr bwMode="auto">
          <a:xfrm rot="-5400000">
            <a:off x="5486400" y="3686175"/>
            <a:ext cx="304800" cy="1219200"/>
          </a:xfrm>
          <a:prstGeom prst="leftBrace">
            <a:avLst>
              <a:gd name="adj1" fmla="val 33333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tIns="0" rIns="548640" bIns="0"/>
          <a:lstStyle/>
          <a:p>
            <a:r>
              <a:rPr lang="en-US" sz="2000" b="1" i="1">
                <a:latin typeface="Times New Roman" charset="0"/>
              </a:rPr>
              <a:t>L</a:t>
            </a:r>
          </a:p>
        </p:txBody>
      </p:sp>
      <p:sp>
        <p:nvSpPr>
          <p:cNvPr id="17427" name="AutoShape 35"/>
          <p:cNvSpPr>
            <a:spLocks/>
          </p:cNvSpPr>
          <p:nvPr/>
        </p:nvSpPr>
        <p:spPr bwMode="auto">
          <a:xfrm rot="-5400000">
            <a:off x="7924800" y="3686175"/>
            <a:ext cx="304800" cy="1219200"/>
          </a:xfrm>
          <a:prstGeom prst="leftBrace">
            <a:avLst>
              <a:gd name="adj1" fmla="val 33333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tIns="0" rIns="548640" bIns="0"/>
          <a:lstStyle/>
          <a:p>
            <a:r>
              <a:rPr lang="en-US" sz="2000" b="1" i="1">
                <a:latin typeface="Times New Roman" charset="0"/>
              </a:rPr>
              <a:t>G</a:t>
            </a:r>
          </a:p>
        </p:txBody>
      </p:sp>
      <p:sp>
        <p:nvSpPr>
          <p:cNvPr id="17428" name="AutoShape 36"/>
          <p:cNvSpPr>
            <a:spLocks/>
          </p:cNvSpPr>
          <p:nvPr/>
        </p:nvSpPr>
        <p:spPr bwMode="auto">
          <a:xfrm rot="-5400000">
            <a:off x="6705600" y="3990975"/>
            <a:ext cx="304800" cy="609600"/>
          </a:xfrm>
          <a:prstGeom prst="leftBrace">
            <a:avLst>
              <a:gd name="adj1" fmla="val 16667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tIns="0" rIns="548640" bIns="0"/>
          <a:lstStyle/>
          <a:p>
            <a:r>
              <a:rPr lang="en-US" sz="2000" b="1" i="1">
                <a:latin typeface="Times New Roman" charset="0"/>
              </a:rPr>
              <a:t>E</a:t>
            </a:r>
          </a:p>
        </p:txBody>
      </p:sp>
      <p:sp>
        <p:nvSpPr>
          <p:cNvPr id="17429" name="Rectangle 38"/>
          <p:cNvSpPr>
            <a:spLocks noChangeArrowheads="1"/>
          </p:cNvSpPr>
          <p:nvPr/>
        </p:nvSpPr>
        <p:spPr bwMode="auto">
          <a:xfrm>
            <a:off x="7442200" y="5041900"/>
            <a:ext cx="228600" cy="97155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30" name="Rectangle 39"/>
          <p:cNvSpPr>
            <a:spLocks noChangeArrowheads="1"/>
          </p:cNvSpPr>
          <p:nvPr/>
        </p:nvSpPr>
        <p:spPr bwMode="auto">
          <a:xfrm>
            <a:off x="7848600" y="4953000"/>
            <a:ext cx="228600" cy="106045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31" name="Rectangle 42"/>
          <p:cNvSpPr>
            <a:spLocks noChangeArrowheads="1"/>
          </p:cNvSpPr>
          <p:nvPr/>
        </p:nvSpPr>
        <p:spPr bwMode="auto">
          <a:xfrm>
            <a:off x="6223000" y="5556250"/>
            <a:ext cx="228600" cy="4572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32" name="Rectangle 45"/>
          <p:cNvSpPr>
            <a:spLocks noChangeArrowheads="1"/>
          </p:cNvSpPr>
          <p:nvPr/>
        </p:nvSpPr>
        <p:spPr bwMode="auto">
          <a:xfrm>
            <a:off x="6629400" y="5384800"/>
            <a:ext cx="228600" cy="628650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 b="1" i="1">
                <a:latin typeface="Times New Roman" charset="0"/>
              </a:rPr>
              <a:t>x</a:t>
            </a:r>
          </a:p>
        </p:txBody>
      </p:sp>
      <p:sp>
        <p:nvSpPr>
          <p:cNvPr id="17433" name="Rectangle 49"/>
          <p:cNvSpPr>
            <a:spLocks noChangeArrowheads="1"/>
          </p:cNvSpPr>
          <p:nvPr/>
        </p:nvSpPr>
        <p:spPr bwMode="auto">
          <a:xfrm>
            <a:off x="5410200" y="5727700"/>
            <a:ext cx="228600" cy="28575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34" name="Rectangle 51"/>
          <p:cNvSpPr>
            <a:spLocks noChangeArrowheads="1"/>
          </p:cNvSpPr>
          <p:nvPr/>
        </p:nvSpPr>
        <p:spPr bwMode="auto">
          <a:xfrm>
            <a:off x="7035800" y="5213350"/>
            <a:ext cx="228600" cy="8001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Selection of Pivots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05000"/>
            <a:ext cx="8001000" cy="4114800"/>
          </a:xfrm>
        </p:spPr>
        <p:txBody>
          <a:bodyPr/>
          <a:lstStyle/>
          <a:p>
            <a:r>
              <a:rPr lang="en-US" sz="2400" dirty="0"/>
              <a:t>Last element (or first element)</a:t>
            </a:r>
          </a:p>
          <a:p>
            <a:pPr lvl="1"/>
            <a:r>
              <a:rPr lang="en-US" sz="2400" dirty="0"/>
              <a:t>If the list is partially sorted</a:t>
            </a:r>
          </a:p>
          <a:p>
            <a:pPr lvl="2"/>
            <a:r>
              <a:rPr lang="en-US" dirty="0"/>
              <a:t>might be the smallest/largest element</a:t>
            </a:r>
          </a:p>
          <a:p>
            <a:pPr lvl="3"/>
            <a:r>
              <a:rPr lang="en-US" sz="2400" dirty="0"/>
              <a:t>the worst-case scenario</a:t>
            </a:r>
          </a:p>
          <a:p>
            <a:r>
              <a:rPr lang="en-US" sz="2400" dirty="0"/>
              <a:t>Random element</a:t>
            </a:r>
          </a:p>
          <a:p>
            <a:pPr lvl="1"/>
            <a:r>
              <a:rPr lang="en-US" sz="2400" dirty="0"/>
              <a:t>But calling random() has time overhead</a:t>
            </a:r>
          </a:p>
          <a:p>
            <a:r>
              <a:rPr lang="en-US" sz="2400" dirty="0"/>
              <a:t>Median-of-three</a:t>
            </a:r>
          </a:p>
          <a:p>
            <a:pPr lvl="1"/>
            <a:r>
              <a:rPr lang="en-US" sz="2400" dirty="0"/>
              <a:t>Median of first, last, and middle elements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Quick-Sort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38D063-FF14-F341-A122-38D55948A44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2314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Quick-Sort</a:t>
            </a:r>
          </a:p>
        </p:txBody>
      </p:sp>
      <p:sp>
        <p:nvSpPr>
          <p:cNvPr id="3379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666AA75-8AA0-1541-805C-CC92DE0347E0}" type="slidenum">
              <a:rPr lang="en-US" sz="1400"/>
              <a:pPr eaLnBrk="1" hangingPunct="1"/>
              <a:t>21</a:t>
            </a:fld>
            <a:endParaRPr lang="en-US" sz="1400"/>
          </a:p>
        </p:txBody>
      </p:sp>
      <p:sp>
        <p:nvSpPr>
          <p:cNvPr id="33795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0772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Summary of Sorting Algorithms</a:t>
            </a:r>
          </a:p>
        </p:txBody>
      </p:sp>
      <p:graphicFrame>
        <p:nvGraphicFramePr>
          <p:cNvPr id="144644" name="Group 1284"/>
          <p:cNvGraphicFramePr>
            <a:graphicFrameLocks noGrp="1"/>
          </p:cNvGraphicFramePr>
          <p:nvPr/>
        </p:nvGraphicFramePr>
        <p:xfrm>
          <a:off x="857250" y="1628775"/>
          <a:ext cx="7905750" cy="4564063"/>
        </p:xfrm>
        <a:graphic>
          <a:graphicData uri="http://schemas.openxmlformats.org/drawingml/2006/table">
            <a:tbl>
              <a:tblPr/>
              <a:tblGrid>
                <a:gridCol w="2376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5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33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Algorithm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Notes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650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selection-sort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10000"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in-place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10000"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slow (good for small inputs)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4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insertion-sort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10000"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in-place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10000"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slow (good for small inputs)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30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quick-sort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log 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  <a:b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</a:b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expected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10000"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in-place, randomized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10000"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fastest (good for large inputs)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650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heap-sort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log 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10000"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in-place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10000"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fast (good for large inputs)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4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merge-sort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log 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10000"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sequential data access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10000"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fast  (good for huge inputs)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Skipping the rest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Quick-Sort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33DC23-B427-2549-8256-65207EC91961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5375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Quick-Sort</a:t>
            </a:r>
          </a:p>
        </p:txBody>
      </p:sp>
      <p:sp>
        <p:nvSpPr>
          <p:cNvPr id="2969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8A5A0AE-46C1-D249-BFEE-55CBD67230E2}" type="slidenum">
              <a:rPr lang="en-US" sz="1400"/>
              <a:pPr eaLnBrk="1" hangingPunct="1"/>
              <a:t>23</a:t>
            </a:fld>
            <a:endParaRPr lang="en-US" sz="140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Expected Running Time</a:t>
            </a:r>
          </a:p>
        </p:txBody>
      </p:sp>
      <p:sp>
        <p:nvSpPr>
          <p:cNvPr id="2970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733425" y="1600200"/>
            <a:ext cx="8029575" cy="1752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Consider a recursive call of quick-sort on a sequence of size </a:t>
            </a:r>
            <a:r>
              <a:rPr lang="en-US" sz="2000" b="1" i="1">
                <a:latin typeface="Times New Roman" charset="0"/>
              </a:rPr>
              <a:t>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b="1">
                <a:solidFill>
                  <a:schemeClr val="tx2"/>
                </a:solidFill>
                <a:latin typeface="Tahoma" charset="0"/>
              </a:rPr>
              <a:t>Good call</a:t>
            </a:r>
            <a:r>
              <a:rPr lang="en-US" sz="1800" b="1">
                <a:latin typeface="Tahoma" charset="0"/>
              </a:rPr>
              <a:t>:</a:t>
            </a:r>
            <a:r>
              <a:rPr lang="en-US" sz="1800">
                <a:latin typeface="Tahoma" charset="0"/>
              </a:rPr>
              <a:t> the sizes of </a:t>
            </a:r>
            <a:r>
              <a:rPr lang="en-US" sz="1800" b="1" i="1">
                <a:latin typeface="Times New Roman" charset="0"/>
              </a:rPr>
              <a:t>L</a:t>
            </a:r>
            <a:r>
              <a:rPr lang="en-US" sz="1800">
                <a:latin typeface="Tahoma" charset="0"/>
              </a:rPr>
              <a:t> and </a:t>
            </a:r>
            <a:r>
              <a:rPr lang="en-US" sz="1800" b="1" i="1">
                <a:latin typeface="Times New Roman" charset="0"/>
              </a:rPr>
              <a:t>G</a:t>
            </a:r>
            <a:r>
              <a:rPr lang="en-US" sz="1800">
                <a:latin typeface="Tahoma" charset="0"/>
              </a:rPr>
              <a:t> are each less than </a:t>
            </a:r>
            <a:r>
              <a:rPr lang="en-US" sz="1800">
                <a:latin typeface="Times New Roman" charset="0"/>
              </a:rPr>
              <a:t>3</a:t>
            </a:r>
            <a:r>
              <a:rPr lang="en-US" sz="1800" b="1" i="1">
                <a:latin typeface="Times New Roman" charset="0"/>
              </a:rPr>
              <a:t>s</a:t>
            </a:r>
            <a:r>
              <a:rPr lang="en-US" sz="1800">
                <a:latin typeface="Symbol" charset="0"/>
              </a:rPr>
              <a:t>/</a:t>
            </a:r>
            <a:r>
              <a:rPr lang="en-US" sz="1800">
                <a:latin typeface="Times New Roman" charset="0"/>
              </a:rPr>
              <a:t>4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b="1">
                <a:solidFill>
                  <a:schemeClr val="tx2"/>
                </a:solidFill>
                <a:latin typeface="Tahoma" charset="0"/>
              </a:rPr>
              <a:t>Bad call</a:t>
            </a:r>
            <a:r>
              <a:rPr lang="en-US" sz="1800" b="1">
                <a:latin typeface="Tahoma" charset="0"/>
              </a:rPr>
              <a:t>:</a:t>
            </a:r>
            <a:r>
              <a:rPr lang="en-US" sz="1800">
                <a:latin typeface="Tahoma" charset="0"/>
              </a:rPr>
              <a:t> one of </a:t>
            </a:r>
            <a:r>
              <a:rPr lang="en-US" sz="1800" b="1" i="1">
                <a:latin typeface="Times New Roman" charset="0"/>
              </a:rPr>
              <a:t>L</a:t>
            </a:r>
            <a:r>
              <a:rPr lang="en-US" sz="1800">
                <a:latin typeface="Tahoma" charset="0"/>
              </a:rPr>
              <a:t> and </a:t>
            </a:r>
            <a:r>
              <a:rPr lang="en-US" sz="1800" b="1" i="1">
                <a:latin typeface="Times New Roman" charset="0"/>
              </a:rPr>
              <a:t>G</a:t>
            </a:r>
            <a:r>
              <a:rPr lang="en-US" sz="1800">
                <a:latin typeface="Tahoma" charset="0"/>
              </a:rPr>
              <a:t> has size greater than </a:t>
            </a:r>
            <a:r>
              <a:rPr lang="en-US" sz="1800">
                <a:latin typeface="Times New Roman" charset="0"/>
              </a:rPr>
              <a:t>3</a:t>
            </a:r>
            <a:r>
              <a:rPr lang="en-US" sz="1800" b="1" i="1">
                <a:latin typeface="Times New Roman" charset="0"/>
              </a:rPr>
              <a:t>s</a:t>
            </a:r>
            <a:r>
              <a:rPr lang="en-US" sz="1800">
                <a:latin typeface="Symbol" charset="0"/>
              </a:rPr>
              <a:t>/</a:t>
            </a:r>
            <a:r>
              <a:rPr lang="en-US" sz="1800">
                <a:latin typeface="Times New Roman" charset="0"/>
              </a:rPr>
              <a:t>4</a:t>
            </a: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A call is </a:t>
            </a:r>
            <a:r>
              <a:rPr lang="en-US" sz="2000">
                <a:solidFill>
                  <a:schemeClr val="tx2"/>
                </a:solidFill>
                <a:latin typeface="Tahoma" charset="0"/>
              </a:rPr>
              <a:t>good</a:t>
            </a:r>
            <a:r>
              <a:rPr lang="en-US" sz="2000">
                <a:latin typeface="Tahoma" charset="0"/>
              </a:rPr>
              <a:t> with probability </a:t>
            </a:r>
            <a:r>
              <a:rPr lang="en-US" sz="2000">
                <a:latin typeface="Times New Roman" charset="0"/>
              </a:rPr>
              <a:t>1</a:t>
            </a:r>
            <a:r>
              <a:rPr lang="en-US" sz="2000">
                <a:latin typeface="Symbol" charset="0"/>
              </a:rPr>
              <a:t>/</a:t>
            </a:r>
            <a:r>
              <a:rPr lang="en-US" sz="2000">
                <a:latin typeface="Times New Roman" charset="0"/>
              </a:rPr>
              <a:t>2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Tahoma" charset="0"/>
              </a:rPr>
              <a:t>1/2 of the possible pivots cause good calls:</a:t>
            </a:r>
          </a:p>
        </p:txBody>
      </p:sp>
      <p:sp>
        <p:nvSpPr>
          <p:cNvPr id="29701" name="AutoShape 6"/>
          <p:cNvSpPr>
            <a:spLocks noChangeArrowheads="1"/>
          </p:cNvSpPr>
          <p:nvPr/>
        </p:nvSpPr>
        <p:spPr bwMode="auto">
          <a:xfrm>
            <a:off x="3390900" y="3286125"/>
            <a:ext cx="1257300" cy="2254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200"/>
              <a:t>7  9  7</a:t>
            </a:r>
            <a:r>
              <a:rPr lang="en-US" sz="1200">
                <a:solidFill>
                  <a:schemeClr val="accent1"/>
                </a:solidFill>
              </a:rPr>
              <a:t>  1  </a:t>
            </a:r>
            <a:r>
              <a:rPr lang="en-US" sz="1200" b="1">
                <a:solidFill>
                  <a:schemeClr val="accent1"/>
                </a:solidFill>
                <a:sym typeface="Symbol" charset="0"/>
              </a:rPr>
              <a:t></a:t>
            </a:r>
            <a:r>
              <a:rPr lang="en-US" sz="1200">
                <a:solidFill>
                  <a:schemeClr val="accent1"/>
                </a:solidFill>
              </a:rPr>
              <a:t>  1</a:t>
            </a:r>
          </a:p>
        </p:txBody>
      </p:sp>
      <p:sp>
        <p:nvSpPr>
          <p:cNvPr id="29702" name="AutoShape 7"/>
          <p:cNvSpPr>
            <a:spLocks noChangeArrowheads="1"/>
          </p:cNvSpPr>
          <p:nvPr/>
        </p:nvSpPr>
        <p:spPr bwMode="auto">
          <a:xfrm>
            <a:off x="1744663" y="2743200"/>
            <a:ext cx="2392362" cy="2270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200"/>
              <a:t>7  2  9  4 3  7  </a:t>
            </a:r>
            <a:r>
              <a:rPr lang="en-US" sz="1200" u="sng">
                <a:solidFill>
                  <a:srgbClr val="000000"/>
                </a:solidFill>
              </a:rPr>
              <a:t>6</a:t>
            </a:r>
            <a:r>
              <a:rPr lang="en-US" sz="1200"/>
              <a:t>  1</a:t>
            </a:r>
            <a:r>
              <a:rPr lang="en-US" sz="1200">
                <a:solidFill>
                  <a:schemeClr val="accent1"/>
                </a:solidFill>
              </a:rPr>
              <a:t> 9</a:t>
            </a:r>
          </a:p>
        </p:txBody>
      </p:sp>
      <p:cxnSp>
        <p:nvCxnSpPr>
          <p:cNvPr id="29703" name="AutoShape 8"/>
          <p:cNvCxnSpPr>
            <a:cxnSpLocks noChangeShapeType="1"/>
            <a:stCxn id="29705" idx="0"/>
            <a:endCxn id="29702" idx="2"/>
          </p:cNvCxnSpPr>
          <p:nvPr/>
        </p:nvCxnSpPr>
        <p:spPr bwMode="auto">
          <a:xfrm flipV="1">
            <a:off x="1852613" y="2974975"/>
            <a:ext cx="1087437" cy="3063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04" name="AutoShape 9"/>
          <p:cNvCxnSpPr>
            <a:cxnSpLocks noChangeShapeType="1"/>
            <a:stCxn id="29701" idx="0"/>
            <a:endCxn id="29702" idx="2"/>
          </p:cNvCxnSpPr>
          <p:nvPr/>
        </p:nvCxnSpPr>
        <p:spPr bwMode="auto">
          <a:xfrm flipH="1" flipV="1">
            <a:off x="2941638" y="2979738"/>
            <a:ext cx="1077912" cy="2968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05" name="AutoShape 10"/>
          <p:cNvSpPr>
            <a:spLocks noChangeArrowheads="1"/>
          </p:cNvSpPr>
          <p:nvPr/>
        </p:nvSpPr>
        <p:spPr bwMode="auto">
          <a:xfrm>
            <a:off x="1223963" y="3286125"/>
            <a:ext cx="1257300" cy="2254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r>
              <a:rPr lang="en-US" sz="1200"/>
              <a:t>2  4  3  1 </a:t>
            </a: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29706" name="Line 11"/>
          <p:cNvSpPr>
            <a:spLocks noChangeShapeType="1"/>
          </p:cNvSpPr>
          <p:nvPr/>
        </p:nvSpPr>
        <p:spPr bwMode="auto">
          <a:xfrm>
            <a:off x="3576638" y="3025775"/>
            <a:ext cx="336550" cy="1206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Line 12"/>
          <p:cNvSpPr>
            <a:spLocks noChangeShapeType="1"/>
          </p:cNvSpPr>
          <p:nvPr/>
        </p:nvSpPr>
        <p:spPr bwMode="auto">
          <a:xfrm flipH="1">
            <a:off x="2006600" y="3025775"/>
            <a:ext cx="336550" cy="1206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AutoShape 14"/>
          <p:cNvSpPr>
            <a:spLocks noChangeArrowheads="1"/>
          </p:cNvSpPr>
          <p:nvPr/>
        </p:nvSpPr>
        <p:spPr bwMode="auto">
          <a:xfrm>
            <a:off x="7153275" y="3267075"/>
            <a:ext cx="1304925" cy="2174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200"/>
              <a:t>7 2 9 4 3 7 6</a:t>
            </a:r>
          </a:p>
        </p:txBody>
      </p:sp>
      <p:sp>
        <p:nvSpPr>
          <p:cNvPr id="29709" name="AutoShape 15"/>
          <p:cNvSpPr>
            <a:spLocks noChangeArrowheads="1"/>
          </p:cNvSpPr>
          <p:nvPr/>
        </p:nvSpPr>
        <p:spPr bwMode="auto">
          <a:xfrm>
            <a:off x="5351463" y="3267075"/>
            <a:ext cx="360362" cy="217488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200"/>
              <a:t>1</a:t>
            </a:r>
          </a:p>
        </p:txBody>
      </p:sp>
      <p:sp>
        <p:nvSpPr>
          <p:cNvPr id="29710" name="AutoShape 16"/>
          <p:cNvSpPr>
            <a:spLocks noChangeArrowheads="1"/>
          </p:cNvSpPr>
          <p:nvPr/>
        </p:nvSpPr>
        <p:spPr bwMode="auto">
          <a:xfrm>
            <a:off x="5443538" y="2743200"/>
            <a:ext cx="2482850" cy="2190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200"/>
              <a:t>7  </a:t>
            </a:r>
            <a:r>
              <a:rPr lang="en-US" sz="1200" u="sng">
                <a:solidFill>
                  <a:srgbClr val="000000"/>
                </a:solidFill>
              </a:rPr>
              <a:t>2 </a:t>
            </a:r>
            <a:r>
              <a:rPr lang="en-US" sz="1200"/>
              <a:t> 9  4 3  7  6  1</a:t>
            </a:r>
            <a:endParaRPr lang="en-US" sz="1200" b="1">
              <a:solidFill>
                <a:schemeClr val="accent1"/>
              </a:solidFill>
              <a:sym typeface="Symbol" charset="0"/>
            </a:endParaRPr>
          </a:p>
        </p:txBody>
      </p:sp>
      <p:cxnSp>
        <p:nvCxnSpPr>
          <p:cNvPr id="29711" name="AutoShape 17"/>
          <p:cNvCxnSpPr>
            <a:cxnSpLocks noChangeShapeType="1"/>
            <a:stCxn id="29709" idx="0"/>
            <a:endCxn id="29710" idx="2"/>
          </p:cNvCxnSpPr>
          <p:nvPr/>
        </p:nvCxnSpPr>
        <p:spPr bwMode="auto">
          <a:xfrm flipV="1">
            <a:off x="5532438" y="2962275"/>
            <a:ext cx="1152525" cy="3048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12" name="AutoShape 18"/>
          <p:cNvCxnSpPr>
            <a:cxnSpLocks noChangeShapeType="1"/>
            <a:stCxn id="29708" idx="0"/>
            <a:endCxn id="29710" idx="2"/>
          </p:cNvCxnSpPr>
          <p:nvPr/>
        </p:nvCxnSpPr>
        <p:spPr bwMode="auto">
          <a:xfrm flipH="1" flipV="1">
            <a:off x="6684963" y="2962275"/>
            <a:ext cx="1120775" cy="3048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13" name="Line 19"/>
          <p:cNvSpPr>
            <a:spLocks noChangeShapeType="1"/>
          </p:cNvSpPr>
          <p:nvPr/>
        </p:nvSpPr>
        <p:spPr bwMode="auto">
          <a:xfrm>
            <a:off x="7435850" y="3048000"/>
            <a:ext cx="336550" cy="1206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Line 20"/>
          <p:cNvSpPr>
            <a:spLocks noChangeShapeType="1"/>
          </p:cNvSpPr>
          <p:nvPr/>
        </p:nvSpPr>
        <p:spPr bwMode="auto">
          <a:xfrm flipH="1">
            <a:off x="5759450" y="3003550"/>
            <a:ext cx="336550" cy="1206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5" name="Text Box 21"/>
          <p:cNvSpPr txBox="1">
            <a:spLocks noChangeArrowheads="1"/>
          </p:cNvSpPr>
          <p:nvPr/>
        </p:nvSpPr>
        <p:spPr bwMode="auto">
          <a:xfrm>
            <a:off x="2209800" y="3657600"/>
            <a:ext cx="12414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/>
              <a:t>Good call</a:t>
            </a:r>
          </a:p>
        </p:txBody>
      </p:sp>
      <p:sp>
        <p:nvSpPr>
          <p:cNvPr id="29716" name="Text Box 22"/>
          <p:cNvSpPr txBox="1">
            <a:spLocks noChangeArrowheads="1"/>
          </p:cNvSpPr>
          <p:nvPr/>
        </p:nvSpPr>
        <p:spPr bwMode="auto">
          <a:xfrm>
            <a:off x="6096000" y="3657600"/>
            <a:ext cx="1082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/>
              <a:t>Bad call</a:t>
            </a:r>
          </a:p>
        </p:txBody>
      </p:sp>
      <p:grpSp>
        <p:nvGrpSpPr>
          <p:cNvPr id="29717" name="Group 27"/>
          <p:cNvGrpSpPr>
            <a:grpSpLocks/>
          </p:cNvGrpSpPr>
          <p:nvPr/>
        </p:nvGrpSpPr>
        <p:grpSpPr bwMode="auto">
          <a:xfrm>
            <a:off x="2819400" y="4953000"/>
            <a:ext cx="4343400" cy="381000"/>
            <a:chOff x="1776" y="3264"/>
            <a:chExt cx="2736" cy="240"/>
          </a:xfrm>
        </p:grpSpPr>
        <p:sp>
          <p:nvSpPr>
            <p:cNvPr id="29724" name="AutoShape 25"/>
            <p:cNvSpPr>
              <a:spLocks noChangeArrowheads="1"/>
            </p:cNvSpPr>
            <p:nvPr/>
          </p:nvSpPr>
          <p:spPr bwMode="auto">
            <a:xfrm>
              <a:off x="3600" y="3264"/>
              <a:ext cx="912" cy="240"/>
            </a:xfrm>
            <a:prstGeom prst="roundRect">
              <a:avLst>
                <a:gd name="adj" fmla="val 16667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5" name="AutoShape 24"/>
            <p:cNvSpPr>
              <a:spLocks noChangeArrowheads="1"/>
            </p:cNvSpPr>
            <p:nvPr/>
          </p:nvSpPr>
          <p:spPr bwMode="auto">
            <a:xfrm>
              <a:off x="1776" y="3264"/>
              <a:ext cx="624" cy="240"/>
            </a:xfrm>
            <a:prstGeom prst="roundRect">
              <a:avLst>
                <a:gd name="adj" fmla="val 16667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6" name="Rectangle 26"/>
            <p:cNvSpPr>
              <a:spLocks noChangeArrowheads="1"/>
            </p:cNvSpPr>
            <p:nvPr/>
          </p:nvSpPr>
          <p:spPr bwMode="auto">
            <a:xfrm>
              <a:off x="2352" y="3264"/>
              <a:ext cx="1296" cy="24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7" name="AutoShape 23"/>
            <p:cNvSpPr>
              <a:spLocks noChangeArrowheads="1"/>
            </p:cNvSpPr>
            <p:nvPr/>
          </p:nvSpPr>
          <p:spPr bwMode="auto">
            <a:xfrm>
              <a:off x="1776" y="3264"/>
              <a:ext cx="2736" cy="240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en-US" sz="1800"/>
                <a:t>1 2 3 4 5 6 7 8 9 10 11 12 13 14 15 16</a:t>
              </a:r>
              <a:endParaRPr lang="en-US" sz="1800">
                <a:solidFill>
                  <a:schemeClr val="accent1"/>
                </a:solidFill>
              </a:endParaRPr>
            </a:p>
          </p:txBody>
        </p:sp>
      </p:grpSp>
      <p:sp>
        <p:nvSpPr>
          <p:cNvPr id="29718" name="Text Box 28"/>
          <p:cNvSpPr txBox="1">
            <a:spLocks noChangeArrowheads="1"/>
          </p:cNvSpPr>
          <p:nvPr/>
        </p:nvSpPr>
        <p:spPr bwMode="auto">
          <a:xfrm>
            <a:off x="3963988" y="5638800"/>
            <a:ext cx="1546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/>
              <a:t>Good pivots</a:t>
            </a:r>
          </a:p>
        </p:txBody>
      </p:sp>
      <p:sp>
        <p:nvSpPr>
          <p:cNvPr id="29719" name="Text Box 29"/>
          <p:cNvSpPr txBox="1">
            <a:spLocks noChangeArrowheads="1"/>
          </p:cNvSpPr>
          <p:nvPr/>
        </p:nvSpPr>
        <p:spPr bwMode="auto">
          <a:xfrm>
            <a:off x="2438400" y="5638800"/>
            <a:ext cx="1387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/>
              <a:t>Bad pivots</a:t>
            </a:r>
          </a:p>
        </p:txBody>
      </p:sp>
      <p:sp>
        <p:nvSpPr>
          <p:cNvPr id="29720" name="Text Box 30"/>
          <p:cNvSpPr txBox="1">
            <a:spLocks noChangeArrowheads="1"/>
          </p:cNvSpPr>
          <p:nvPr/>
        </p:nvSpPr>
        <p:spPr bwMode="auto">
          <a:xfrm>
            <a:off x="5775325" y="5638800"/>
            <a:ext cx="1387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/>
              <a:t>Bad pivots</a:t>
            </a:r>
          </a:p>
        </p:txBody>
      </p:sp>
      <p:sp>
        <p:nvSpPr>
          <p:cNvPr id="29721" name="AutoShape 31"/>
          <p:cNvSpPr>
            <a:spLocks/>
          </p:cNvSpPr>
          <p:nvPr/>
        </p:nvSpPr>
        <p:spPr bwMode="auto">
          <a:xfrm rot="-5400000">
            <a:off x="4610100" y="4533900"/>
            <a:ext cx="228600" cy="1981200"/>
          </a:xfrm>
          <a:prstGeom prst="leftBrace">
            <a:avLst>
              <a:gd name="adj1" fmla="val 72222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22" name="AutoShape 32"/>
          <p:cNvSpPr>
            <a:spLocks/>
          </p:cNvSpPr>
          <p:nvPr/>
        </p:nvSpPr>
        <p:spPr bwMode="auto">
          <a:xfrm rot="-5400000">
            <a:off x="3124200" y="5105400"/>
            <a:ext cx="228600" cy="838200"/>
          </a:xfrm>
          <a:prstGeom prst="leftBrace">
            <a:avLst>
              <a:gd name="adj1" fmla="val 30556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23" name="AutoShape 33"/>
          <p:cNvSpPr>
            <a:spLocks/>
          </p:cNvSpPr>
          <p:nvPr/>
        </p:nvSpPr>
        <p:spPr bwMode="auto">
          <a:xfrm rot="-5400000">
            <a:off x="6400800" y="4876800"/>
            <a:ext cx="228600" cy="1295400"/>
          </a:xfrm>
          <a:prstGeom prst="leftBrace">
            <a:avLst>
              <a:gd name="adj1" fmla="val 47222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Quick-Sort</a:t>
            </a:r>
          </a:p>
        </p:txBody>
      </p:sp>
      <p:sp>
        <p:nvSpPr>
          <p:cNvPr id="3072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E7F16E6-7A43-2445-B9BD-F74FCC559B93}" type="slidenum">
              <a:rPr lang="en-US" sz="1400"/>
              <a:pPr eaLnBrk="1" hangingPunct="1"/>
              <a:t>24</a:t>
            </a:fld>
            <a:endParaRPr lang="en-US" sz="140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0772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Expected Running Time, Part 2</a:t>
            </a:r>
          </a:p>
        </p:txBody>
      </p:sp>
      <p:sp>
        <p:nvSpPr>
          <p:cNvPr id="3072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581025" y="1524000"/>
            <a:ext cx="8105775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>
                <a:solidFill>
                  <a:schemeClr val="tx2"/>
                </a:solidFill>
                <a:latin typeface="Tahoma" charset="0"/>
              </a:rPr>
              <a:t>Probabilistic Fact:</a:t>
            </a:r>
            <a:r>
              <a:rPr lang="en-US" sz="2000">
                <a:latin typeface="Tahoma" charset="0"/>
              </a:rPr>
              <a:t> The expected number of coin tosses required in order to get </a:t>
            </a:r>
            <a:r>
              <a:rPr lang="en-US" sz="2000" b="1" i="1">
                <a:latin typeface="Times New Roman" charset="0"/>
              </a:rPr>
              <a:t>k</a:t>
            </a:r>
            <a:r>
              <a:rPr lang="en-US" sz="2000">
                <a:latin typeface="Tahoma" charset="0"/>
              </a:rPr>
              <a:t> heads is </a:t>
            </a:r>
            <a:r>
              <a:rPr lang="en-US" sz="2000">
                <a:latin typeface="Times New Roman" charset="0"/>
              </a:rPr>
              <a:t>2</a:t>
            </a:r>
            <a:r>
              <a:rPr lang="en-US" sz="2000" b="1" i="1">
                <a:latin typeface="Times New Roman" charset="0"/>
              </a:rPr>
              <a:t>k</a:t>
            </a: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For a node of depth </a:t>
            </a:r>
            <a:r>
              <a:rPr lang="en-US" sz="2000" b="1" i="1">
                <a:latin typeface="Times New Roman" charset="0"/>
              </a:rPr>
              <a:t>i</a:t>
            </a:r>
            <a:r>
              <a:rPr lang="en-US" sz="2000">
                <a:latin typeface="Tahoma" charset="0"/>
              </a:rPr>
              <a:t>, we expect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b="1" i="1">
                <a:latin typeface="Times New Roman" charset="0"/>
              </a:rPr>
              <a:t>i</a:t>
            </a:r>
            <a:r>
              <a:rPr lang="en-US" sz="1800">
                <a:latin typeface="Symbol" charset="0"/>
              </a:rPr>
              <a:t>/</a:t>
            </a:r>
            <a:r>
              <a:rPr lang="en-US" sz="1800">
                <a:latin typeface="Times New Roman" charset="0"/>
              </a:rPr>
              <a:t>2 </a:t>
            </a:r>
            <a:r>
              <a:rPr lang="en-US" sz="1800">
                <a:latin typeface="Tahoma" charset="0"/>
              </a:rPr>
              <a:t>ancestors are good calls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Tahoma" charset="0"/>
              </a:rPr>
              <a:t>The size of the input sequence for the current call is at most (</a:t>
            </a:r>
            <a:r>
              <a:rPr lang="en-US" sz="1800">
                <a:latin typeface="Times New Roman" charset="0"/>
              </a:rPr>
              <a:t>3</a:t>
            </a:r>
            <a:r>
              <a:rPr lang="en-US" sz="1800">
                <a:latin typeface="Symbol" charset="0"/>
              </a:rPr>
              <a:t>/</a:t>
            </a:r>
            <a:r>
              <a:rPr lang="en-US" sz="1800">
                <a:latin typeface="Times New Roman" charset="0"/>
              </a:rPr>
              <a:t>4</a:t>
            </a:r>
            <a:r>
              <a:rPr lang="en-US" sz="1800">
                <a:latin typeface="Tahoma" charset="0"/>
              </a:rPr>
              <a:t>)</a:t>
            </a:r>
            <a:r>
              <a:rPr lang="en-US" sz="1800" b="1" i="1" baseline="30000">
                <a:latin typeface="Times New Roman" charset="0"/>
              </a:rPr>
              <a:t>i</a:t>
            </a:r>
            <a:r>
              <a:rPr lang="en-US" sz="1800" baseline="30000">
                <a:latin typeface="Symbol" charset="0"/>
              </a:rPr>
              <a:t>/</a:t>
            </a:r>
            <a:r>
              <a:rPr lang="en-US" sz="1800" baseline="30000">
                <a:latin typeface="Times New Roman" charset="0"/>
              </a:rPr>
              <a:t>2</a:t>
            </a:r>
            <a:r>
              <a:rPr lang="en-US" sz="1800" b="1" i="1">
                <a:latin typeface="Times New Roman" charset="0"/>
              </a:rPr>
              <a:t>n</a:t>
            </a:r>
          </a:p>
        </p:txBody>
      </p:sp>
      <p:graphicFrame>
        <p:nvGraphicFramePr>
          <p:cNvPr id="30725" name="Object 6"/>
          <p:cNvGraphicFramePr>
            <a:graphicFrameLocks noChangeAspect="1"/>
          </p:cNvGraphicFramePr>
          <p:nvPr/>
        </p:nvGraphicFramePr>
        <p:xfrm>
          <a:off x="4495800" y="3200400"/>
          <a:ext cx="4876800" cy="305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7510680" imgH="4271040" progId="Visio.Drawing.6">
                  <p:embed/>
                </p:oleObj>
              </mc:Choice>
              <mc:Fallback>
                <p:oleObj name="VISIO" r:id="rId2" imgW="7510680" imgH="4271040" progId="Visio.Drawing.6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200400"/>
                        <a:ext cx="4876800" cy="305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6" name="Rectangle 7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09600" y="3124200"/>
            <a:ext cx="41910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Blip>
                <a:blip r:embed="rId4"/>
              </a:buBlip>
            </a:pPr>
            <a:r>
              <a:rPr lang="en-US" sz="2000"/>
              <a:t>Therefore, we have</a:t>
            </a:r>
          </a:p>
          <a:p>
            <a:pPr marL="742950" lvl="1" indent="-285750" algn="l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charset="0"/>
              <a:buChar char="n"/>
            </a:pPr>
            <a:r>
              <a:rPr lang="en-US" sz="1800"/>
              <a:t>For a node of depth </a:t>
            </a:r>
            <a:r>
              <a:rPr lang="en-US" sz="1800">
                <a:latin typeface="Times New Roman" charset="0"/>
              </a:rPr>
              <a:t>2log</a:t>
            </a:r>
            <a:r>
              <a:rPr lang="en-US" sz="1800" baseline="-25000">
                <a:latin typeface="Times New Roman" charset="0"/>
              </a:rPr>
              <a:t>4</a:t>
            </a:r>
            <a:r>
              <a:rPr lang="en-US" sz="1800" baseline="-25000">
                <a:latin typeface="Symbol" charset="0"/>
              </a:rPr>
              <a:t>/</a:t>
            </a:r>
            <a:r>
              <a:rPr lang="en-US" sz="1800" baseline="-25000">
                <a:latin typeface="Times New Roman" charset="0"/>
              </a:rPr>
              <a:t>3</a:t>
            </a:r>
            <a:r>
              <a:rPr lang="en-US" sz="1800" b="1" i="1">
                <a:latin typeface="Times New Roman" charset="0"/>
              </a:rPr>
              <a:t>n</a:t>
            </a:r>
            <a:r>
              <a:rPr lang="en-US" sz="1800"/>
              <a:t>, the expected input size is one</a:t>
            </a:r>
          </a:p>
          <a:p>
            <a:pPr marL="742950" lvl="1" indent="-285750" algn="l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charset="0"/>
              <a:buChar char="n"/>
            </a:pPr>
            <a:r>
              <a:rPr lang="en-US" sz="1800"/>
              <a:t>The expected height of the quick-sort tree is </a:t>
            </a:r>
            <a:r>
              <a:rPr lang="en-US" sz="1800" b="1" i="1">
                <a:latin typeface="Times New Roman" charset="0"/>
              </a:rPr>
              <a:t>O</a:t>
            </a:r>
            <a:r>
              <a:rPr lang="en-US" sz="1800">
                <a:latin typeface="Times New Roman" charset="0"/>
              </a:rPr>
              <a:t>(log </a:t>
            </a:r>
            <a:r>
              <a:rPr lang="en-US" sz="1800" b="1" i="1">
                <a:latin typeface="Times New Roman" charset="0"/>
              </a:rPr>
              <a:t>n</a:t>
            </a:r>
            <a:r>
              <a:rPr lang="en-US" sz="1800">
                <a:latin typeface="Times New Roman" charset="0"/>
              </a:rPr>
              <a:t>)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Blip>
                <a:blip r:embed="rId4"/>
              </a:buBlip>
            </a:pPr>
            <a:r>
              <a:rPr lang="en-US" sz="2000"/>
              <a:t>The amount or work done at the nodes of the same depth is </a:t>
            </a:r>
            <a:r>
              <a:rPr lang="en-US" sz="2000" b="1" i="1">
                <a:latin typeface="Times New Roman" charset="0"/>
              </a:rPr>
              <a:t>O</a:t>
            </a:r>
            <a:r>
              <a:rPr lang="en-US" sz="2000">
                <a:latin typeface="Times New Roman" charset="0"/>
              </a:rPr>
              <a:t>(</a:t>
            </a:r>
            <a:r>
              <a:rPr lang="en-US" sz="2000" b="1" i="1">
                <a:latin typeface="Times New Roman" charset="0"/>
              </a:rPr>
              <a:t>n</a:t>
            </a:r>
            <a:r>
              <a:rPr lang="en-US" sz="2000">
                <a:latin typeface="Times New Roman" charset="0"/>
              </a:rPr>
              <a:t>)</a:t>
            </a:r>
            <a:endParaRPr lang="en-US" sz="2000"/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Blip>
                <a:blip r:embed="rId4"/>
              </a:buBlip>
            </a:pPr>
            <a:r>
              <a:rPr lang="en-US" sz="2000"/>
              <a:t>Thus, the expected running time of quick-sort is </a:t>
            </a:r>
            <a:r>
              <a:rPr lang="en-US" sz="2000" b="1" i="1">
                <a:latin typeface="Times New Roman" charset="0"/>
              </a:rPr>
              <a:t>O</a:t>
            </a:r>
            <a:r>
              <a:rPr lang="en-US" sz="2000">
                <a:latin typeface="Times New Roman" charset="0"/>
              </a:rPr>
              <a:t>(</a:t>
            </a:r>
            <a:r>
              <a:rPr lang="en-US" sz="2000" b="1" i="1">
                <a:latin typeface="Times New Roman" charset="0"/>
              </a:rPr>
              <a:t>n </a:t>
            </a:r>
            <a:r>
              <a:rPr lang="en-US" sz="2000">
                <a:latin typeface="Times New Roman" charset="0"/>
              </a:rPr>
              <a:t>log </a:t>
            </a:r>
            <a:r>
              <a:rPr lang="en-US" sz="2000" b="1" i="1">
                <a:latin typeface="Times New Roman" charset="0"/>
              </a:rPr>
              <a:t>n</a:t>
            </a:r>
            <a:r>
              <a:rPr lang="en-US" sz="2000">
                <a:latin typeface="Times New Roman" charset="0"/>
              </a:rPr>
              <a:t>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Quick-Sort</a:t>
            </a:r>
          </a:p>
        </p:txBody>
      </p:sp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4251465-C792-904A-BA88-DA5B4F233F82}" type="slidenum">
              <a:rPr lang="en-US" sz="1400"/>
              <a:pPr eaLnBrk="1" hangingPunct="1"/>
              <a:t>25</a:t>
            </a:fld>
            <a:endParaRPr lang="en-US" sz="140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Quick-Sort Tree</a:t>
            </a:r>
          </a:p>
        </p:txBody>
      </p:sp>
      <p:sp>
        <p:nvSpPr>
          <p:cNvPr id="2048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924800" cy="2286000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Tahoma" charset="0"/>
              </a:rPr>
              <a:t>An execution depicted by a binary tree</a:t>
            </a:r>
          </a:p>
          <a:p>
            <a:pPr lvl="1" eaLnBrk="1" hangingPunct="1"/>
            <a:r>
              <a:rPr lang="en-US" sz="2000" dirty="0">
                <a:latin typeface="Tahoma" charset="0"/>
              </a:rPr>
              <a:t>Each node represents a recursive call of quick-sort and stores</a:t>
            </a:r>
          </a:p>
          <a:p>
            <a:pPr lvl="2" eaLnBrk="1" hangingPunct="1"/>
            <a:r>
              <a:rPr lang="en-US" sz="1800" dirty="0">
                <a:latin typeface="Tahoma" charset="0"/>
              </a:rPr>
              <a:t>Unsorted sequence before the execution and its pivot</a:t>
            </a:r>
          </a:p>
          <a:p>
            <a:pPr lvl="2" eaLnBrk="1" hangingPunct="1"/>
            <a:r>
              <a:rPr lang="en-US" sz="1800" dirty="0">
                <a:latin typeface="Tahoma" charset="0"/>
              </a:rPr>
              <a:t>Sorted sequence at the end of the execution</a:t>
            </a:r>
          </a:p>
          <a:p>
            <a:pPr lvl="1" eaLnBrk="1" hangingPunct="1"/>
            <a:r>
              <a:rPr lang="en-US" sz="2000" dirty="0">
                <a:latin typeface="Tahoma" charset="0"/>
              </a:rPr>
              <a:t>The root is the initial call </a:t>
            </a:r>
          </a:p>
          <a:p>
            <a:pPr lvl="1" eaLnBrk="1" hangingPunct="1"/>
            <a:r>
              <a:rPr lang="en-US" sz="2000" dirty="0">
                <a:latin typeface="Tahoma" charset="0"/>
              </a:rPr>
              <a:t>The leaves are calls on subsequences of size 0 or 1</a:t>
            </a:r>
            <a:endParaRPr lang="en-US" sz="2400" dirty="0">
              <a:latin typeface="Tahoma" charset="0"/>
            </a:endParaRPr>
          </a:p>
        </p:txBody>
      </p:sp>
      <p:sp>
        <p:nvSpPr>
          <p:cNvPr id="20485" name="AutoShape 4"/>
          <p:cNvSpPr>
            <a:spLocks noChangeArrowheads="1"/>
          </p:cNvSpPr>
          <p:nvPr/>
        </p:nvSpPr>
        <p:spPr bwMode="auto">
          <a:xfrm>
            <a:off x="2425700" y="3962400"/>
            <a:ext cx="4267200" cy="457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7  4  9  </a:t>
            </a:r>
            <a:r>
              <a:rPr lang="en-US" u="sng">
                <a:solidFill>
                  <a:srgbClr val="000000"/>
                </a:solidFill>
              </a:rPr>
              <a:t>6</a:t>
            </a:r>
            <a:r>
              <a:rPr lang="en-US"/>
              <a:t>  2  </a:t>
            </a:r>
            <a:r>
              <a:rPr lang="en-US" b="1">
                <a:solidFill>
                  <a:srgbClr val="000000"/>
                </a:solidFill>
                <a:sym typeface="Symbol" charset="0"/>
              </a:rPr>
              <a:t></a:t>
            </a:r>
            <a:r>
              <a:rPr lang="en-US"/>
              <a:t>  </a:t>
            </a:r>
            <a:r>
              <a:rPr lang="en-US">
                <a:solidFill>
                  <a:schemeClr val="tx2"/>
                </a:solidFill>
              </a:rPr>
              <a:t>2  4  </a:t>
            </a:r>
            <a:r>
              <a:rPr lang="en-US" u="sng">
                <a:solidFill>
                  <a:srgbClr val="000000"/>
                </a:solidFill>
              </a:rPr>
              <a:t>6</a:t>
            </a:r>
            <a:r>
              <a:rPr lang="en-US">
                <a:solidFill>
                  <a:schemeClr val="tx2"/>
                </a:solidFill>
              </a:rPr>
              <a:t>  7  9</a:t>
            </a:r>
          </a:p>
        </p:txBody>
      </p:sp>
      <p:sp>
        <p:nvSpPr>
          <p:cNvPr id="20486" name="AutoShape 5"/>
          <p:cNvSpPr>
            <a:spLocks noChangeArrowheads="1"/>
          </p:cNvSpPr>
          <p:nvPr/>
        </p:nvSpPr>
        <p:spPr bwMode="auto">
          <a:xfrm>
            <a:off x="1981200" y="4876800"/>
            <a:ext cx="2133600" cy="457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u="sng">
                <a:solidFill>
                  <a:srgbClr val="000000"/>
                </a:solidFill>
              </a:rPr>
              <a:t>4</a:t>
            </a:r>
            <a:r>
              <a:rPr lang="en-US"/>
              <a:t>  2  </a:t>
            </a:r>
            <a:r>
              <a:rPr lang="en-US" b="1">
                <a:solidFill>
                  <a:srgbClr val="000000"/>
                </a:solidFill>
                <a:sym typeface="Symbol" charset="0"/>
              </a:rPr>
              <a:t></a:t>
            </a:r>
            <a:r>
              <a:rPr lang="en-US"/>
              <a:t>  </a:t>
            </a:r>
            <a:r>
              <a:rPr lang="en-US">
                <a:solidFill>
                  <a:schemeClr val="tx2"/>
                </a:solidFill>
              </a:rPr>
              <a:t>2  </a:t>
            </a:r>
            <a:r>
              <a:rPr lang="en-US" u="sng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0487" name="AutoShape 6"/>
          <p:cNvSpPr>
            <a:spLocks noChangeArrowheads="1"/>
          </p:cNvSpPr>
          <p:nvPr/>
        </p:nvSpPr>
        <p:spPr bwMode="auto">
          <a:xfrm>
            <a:off x="5029200" y="4876800"/>
            <a:ext cx="2133600" cy="457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u="sng">
                <a:solidFill>
                  <a:srgbClr val="000000"/>
                </a:solidFill>
              </a:rPr>
              <a:t>7</a:t>
            </a:r>
            <a:r>
              <a:rPr lang="en-US"/>
              <a:t>  9  </a:t>
            </a:r>
            <a:r>
              <a:rPr lang="en-US" b="1">
                <a:solidFill>
                  <a:srgbClr val="000000"/>
                </a:solidFill>
                <a:sym typeface="Symbol" charset="0"/>
              </a:rPr>
              <a:t></a:t>
            </a:r>
            <a:r>
              <a:rPr lang="en-US"/>
              <a:t>  </a:t>
            </a:r>
            <a:r>
              <a:rPr lang="en-US" u="sng">
                <a:solidFill>
                  <a:srgbClr val="000000"/>
                </a:solidFill>
              </a:rPr>
              <a:t>7</a:t>
            </a:r>
            <a:r>
              <a:rPr lang="en-US">
                <a:solidFill>
                  <a:schemeClr val="tx2"/>
                </a:solidFill>
              </a:rPr>
              <a:t>  9</a:t>
            </a:r>
          </a:p>
        </p:txBody>
      </p:sp>
      <p:sp>
        <p:nvSpPr>
          <p:cNvPr id="20488" name="AutoShape 7"/>
          <p:cNvSpPr>
            <a:spLocks noChangeArrowheads="1"/>
          </p:cNvSpPr>
          <p:nvPr/>
        </p:nvSpPr>
        <p:spPr bwMode="auto">
          <a:xfrm>
            <a:off x="1866900" y="5791200"/>
            <a:ext cx="1028700" cy="4572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2 </a:t>
            </a:r>
            <a:r>
              <a:rPr lang="en-US" b="1">
                <a:solidFill>
                  <a:srgbClr val="000000"/>
                </a:solidFill>
                <a:sym typeface="Symbol" charset="0"/>
              </a:rPr>
              <a:t></a:t>
            </a:r>
            <a:r>
              <a:rPr lang="en-US"/>
              <a:t> </a:t>
            </a:r>
            <a:r>
              <a:rPr lang="en-US">
                <a:solidFill>
                  <a:schemeClr val="tx2"/>
                </a:solidFill>
              </a:rPr>
              <a:t>2</a:t>
            </a:r>
          </a:p>
        </p:txBody>
      </p:sp>
      <p:sp>
        <p:nvSpPr>
          <p:cNvPr id="20489" name="AutoShape 8"/>
          <p:cNvSpPr>
            <a:spLocks noChangeArrowheads="1"/>
          </p:cNvSpPr>
          <p:nvPr/>
        </p:nvSpPr>
        <p:spPr bwMode="auto">
          <a:xfrm>
            <a:off x="3276600" y="5791200"/>
            <a:ext cx="990600" cy="4572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20490" name="AutoShape 9"/>
          <p:cNvSpPr>
            <a:spLocks noChangeArrowheads="1"/>
          </p:cNvSpPr>
          <p:nvPr/>
        </p:nvSpPr>
        <p:spPr bwMode="auto">
          <a:xfrm>
            <a:off x="4905375" y="5791200"/>
            <a:ext cx="1009650" cy="4572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20491" name="AutoShape 10"/>
          <p:cNvSpPr>
            <a:spLocks noChangeArrowheads="1"/>
          </p:cNvSpPr>
          <p:nvPr/>
        </p:nvSpPr>
        <p:spPr bwMode="auto">
          <a:xfrm>
            <a:off x="6324600" y="5791200"/>
            <a:ext cx="981075" cy="4572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9 </a:t>
            </a:r>
            <a:r>
              <a:rPr lang="en-US" b="1">
                <a:solidFill>
                  <a:srgbClr val="000000"/>
                </a:solidFill>
                <a:sym typeface="Symbol" charset="0"/>
              </a:rPr>
              <a:t></a:t>
            </a:r>
            <a:r>
              <a:rPr lang="en-US"/>
              <a:t> </a:t>
            </a:r>
            <a:r>
              <a:rPr lang="en-US">
                <a:solidFill>
                  <a:schemeClr val="tx2"/>
                </a:solidFill>
              </a:rPr>
              <a:t>9</a:t>
            </a:r>
          </a:p>
        </p:txBody>
      </p:sp>
      <p:cxnSp>
        <p:nvCxnSpPr>
          <p:cNvPr id="20492" name="AutoShape 11"/>
          <p:cNvCxnSpPr>
            <a:cxnSpLocks noChangeShapeType="1"/>
            <a:stCxn id="20486" idx="0"/>
            <a:endCxn id="20485" idx="2"/>
          </p:cNvCxnSpPr>
          <p:nvPr/>
        </p:nvCxnSpPr>
        <p:spPr bwMode="auto">
          <a:xfrm flipV="1">
            <a:off x="3048000" y="4429125"/>
            <a:ext cx="1511300" cy="4381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3" name="AutoShape 12"/>
          <p:cNvCxnSpPr>
            <a:cxnSpLocks noChangeShapeType="1"/>
            <a:stCxn id="20487" idx="0"/>
            <a:endCxn id="20485" idx="2"/>
          </p:cNvCxnSpPr>
          <p:nvPr/>
        </p:nvCxnSpPr>
        <p:spPr bwMode="auto">
          <a:xfrm flipH="1" flipV="1">
            <a:off x="4559300" y="4429125"/>
            <a:ext cx="1536700" cy="4381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4" name="AutoShape 13"/>
          <p:cNvCxnSpPr>
            <a:cxnSpLocks noChangeShapeType="1"/>
            <a:stCxn id="20488" idx="0"/>
            <a:endCxn id="20486" idx="2"/>
          </p:cNvCxnSpPr>
          <p:nvPr/>
        </p:nvCxnSpPr>
        <p:spPr bwMode="auto">
          <a:xfrm flipV="1">
            <a:off x="2381250" y="5343525"/>
            <a:ext cx="666750" cy="4381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5" name="AutoShape 14"/>
          <p:cNvCxnSpPr>
            <a:cxnSpLocks noChangeShapeType="1"/>
            <a:stCxn id="20490" idx="0"/>
            <a:endCxn id="20487" idx="2"/>
          </p:cNvCxnSpPr>
          <p:nvPr/>
        </p:nvCxnSpPr>
        <p:spPr bwMode="auto">
          <a:xfrm flipV="1">
            <a:off x="5410200" y="5343525"/>
            <a:ext cx="685800" cy="4381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6" name="AutoShape 15"/>
          <p:cNvCxnSpPr>
            <a:cxnSpLocks noChangeShapeType="1"/>
            <a:stCxn id="20486" idx="2"/>
            <a:endCxn id="20489" idx="0"/>
          </p:cNvCxnSpPr>
          <p:nvPr/>
        </p:nvCxnSpPr>
        <p:spPr bwMode="auto">
          <a:xfrm>
            <a:off x="3048000" y="5343525"/>
            <a:ext cx="723900" cy="4381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7" name="AutoShape 16"/>
          <p:cNvCxnSpPr>
            <a:cxnSpLocks noChangeShapeType="1"/>
            <a:stCxn id="20487" idx="2"/>
            <a:endCxn id="20491" idx="0"/>
          </p:cNvCxnSpPr>
          <p:nvPr/>
        </p:nvCxnSpPr>
        <p:spPr bwMode="auto">
          <a:xfrm>
            <a:off x="6096000" y="5343525"/>
            <a:ext cx="719138" cy="4381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Quick-Sort</a:t>
            </a:r>
          </a:p>
        </p:txBody>
      </p:sp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9E1DD67-0595-974D-8EE4-3B3B47CDD392}" type="slidenum">
              <a:rPr lang="en-US" sz="1400"/>
              <a:pPr eaLnBrk="1" hangingPunct="1"/>
              <a:t>26</a:t>
            </a:fld>
            <a:endParaRPr lang="en-US" sz="140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Execution Example</a:t>
            </a:r>
          </a:p>
        </p:txBody>
      </p:sp>
      <p:sp>
        <p:nvSpPr>
          <p:cNvPr id="2150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7772400" cy="6858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Pivot selection</a:t>
            </a:r>
          </a:p>
        </p:txBody>
      </p:sp>
      <p:cxnSp>
        <p:nvCxnSpPr>
          <p:cNvPr id="21509" name="AutoShape 4"/>
          <p:cNvCxnSpPr>
            <a:cxnSpLocks noChangeShapeType="1"/>
            <a:stCxn id="21512" idx="0"/>
            <a:endCxn id="21511" idx="2"/>
          </p:cNvCxnSpPr>
          <p:nvPr/>
        </p:nvCxnSpPr>
        <p:spPr bwMode="auto">
          <a:xfrm flipV="1">
            <a:off x="1414463" y="4054475"/>
            <a:ext cx="1090612" cy="5842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10" name="AutoShape 5"/>
          <p:cNvCxnSpPr>
            <a:cxnSpLocks noChangeShapeType="1"/>
            <a:stCxn id="21523" idx="0"/>
            <a:endCxn id="21511" idx="2"/>
          </p:cNvCxnSpPr>
          <p:nvPr/>
        </p:nvCxnSpPr>
        <p:spPr bwMode="auto">
          <a:xfrm flipH="1" flipV="1">
            <a:off x="2505075" y="4054475"/>
            <a:ext cx="1066800" cy="5794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11" name="AutoShape 11"/>
          <p:cNvSpPr>
            <a:spLocks noChangeArrowheads="1"/>
          </p:cNvSpPr>
          <p:nvPr/>
        </p:nvSpPr>
        <p:spPr bwMode="auto">
          <a:xfrm>
            <a:off x="1223963" y="3617913"/>
            <a:ext cx="2562225" cy="4270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accent1"/>
                </a:solidFill>
              </a:rPr>
              <a:t>7  2  9  4  </a:t>
            </a:r>
            <a:r>
              <a:rPr lang="en-US" sz="1800" b="1">
                <a:solidFill>
                  <a:schemeClr val="accent1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accent1"/>
                </a:solidFill>
              </a:rPr>
              <a:t>  2  4  7  9</a:t>
            </a:r>
          </a:p>
        </p:txBody>
      </p:sp>
      <p:sp>
        <p:nvSpPr>
          <p:cNvPr id="21512" name="AutoShape 20"/>
          <p:cNvSpPr>
            <a:spLocks noChangeArrowheads="1"/>
          </p:cNvSpPr>
          <p:nvPr/>
        </p:nvSpPr>
        <p:spPr bwMode="auto">
          <a:xfrm>
            <a:off x="1066800" y="4648200"/>
            <a:ext cx="693738" cy="427038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folHlink"/>
                </a:solidFill>
              </a:rPr>
              <a:t>2 </a:t>
            </a:r>
            <a:r>
              <a:rPr lang="en-US" sz="1800" b="1">
                <a:solidFill>
                  <a:schemeClr val="folHlink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folHlink"/>
                </a:solidFill>
              </a:rPr>
              <a:t> 2</a:t>
            </a:r>
          </a:p>
        </p:txBody>
      </p:sp>
      <p:sp>
        <p:nvSpPr>
          <p:cNvPr id="21513" name="AutoShape 33"/>
          <p:cNvSpPr>
            <a:spLocks noChangeArrowheads="1"/>
          </p:cNvSpPr>
          <p:nvPr/>
        </p:nvSpPr>
        <p:spPr bwMode="auto">
          <a:xfrm>
            <a:off x="2286000" y="2590800"/>
            <a:ext cx="4876800" cy="4302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7  2  9  4 3  7  </a:t>
            </a:r>
            <a:r>
              <a:rPr lang="en-US" sz="1800" u="sng">
                <a:solidFill>
                  <a:srgbClr val="000000"/>
                </a:solidFill>
              </a:rPr>
              <a:t>6</a:t>
            </a:r>
            <a:r>
              <a:rPr lang="en-US" sz="1800"/>
              <a:t>  1</a:t>
            </a:r>
            <a:r>
              <a:rPr lang="en-US" sz="1800">
                <a:solidFill>
                  <a:schemeClr val="accent1"/>
                </a:solidFill>
              </a:rPr>
              <a:t>  </a:t>
            </a:r>
            <a:r>
              <a:rPr lang="en-US" sz="1800" b="1">
                <a:solidFill>
                  <a:schemeClr val="accent1"/>
                </a:solidFill>
                <a:sym typeface="Symbol" charset="0"/>
              </a:rPr>
              <a:t></a:t>
            </a:r>
            <a:r>
              <a:rPr lang="en-US" sz="1800"/>
              <a:t>  </a:t>
            </a:r>
            <a:r>
              <a:rPr lang="en-US" sz="1800">
                <a:solidFill>
                  <a:schemeClr val="accent1"/>
                </a:solidFill>
              </a:rPr>
              <a:t>1  2  3  4  6  7  8  9</a:t>
            </a:r>
          </a:p>
        </p:txBody>
      </p:sp>
      <p:cxnSp>
        <p:nvCxnSpPr>
          <p:cNvPr id="21514" name="AutoShape 34"/>
          <p:cNvCxnSpPr>
            <a:cxnSpLocks noChangeShapeType="1"/>
            <a:stCxn id="21511" idx="0"/>
            <a:endCxn id="21513" idx="2"/>
          </p:cNvCxnSpPr>
          <p:nvPr/>
        </p:nvCxnSpPr>
        <p:spPr bwMode="auto">
          <a:xfrm flipV="1">
            <a:off x="2505075" y="3040063"/>
            <a:ext cx="2219325" cy="5683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15" name="AutoShape 35"/>
          <p:cNvCxnSpPr>
            <a:cxnSpLocks noChangeShapeType="1"/>
            <a:stCxn id="21516" idx="0"/>
            <a:endCxn id="21513" idx="2"/>
          </p:cNvCxnSpPr>
          <p:nvPr/>
        </p:nvCxnSpPr>
        <p:spPr bwMode="auto">
          <a:xfrm flipH="1" flipV="1">
            <a:off x="4724400" y="3040063"/>
            <a:ext cx="2200275" cy="5683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16" name="AutoShape 36"/>
          <p:cNvSpPr>
            <a:spLocks noChangeArrowheads="1"/>
          </p:cNvSpPr>
          <p:nvPr/>
        </p:nvSpPr>
        <p:spPr bwMode="auto">
          <a:xfrm>
            <a:off x="5643563" y="3617913"/>
            <a:ext cx="2562225" cy="4270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accent1"/>
                </a:solidFill>
              </a:rPr>
              <a:t>3  8  6  1  </a:t>
            </a:r>
            <a:r>
              <a:rPr lang="en-US" sz="1800" b="1">
                <a:solidFill>
                  <a:schemeClr val="accent1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accent1"/>
                </a:solidFill>
              </a:rPr>
              <a:t>  1  3  8  6</a:t>
            </a:r>
          </a:p>
        </p:txBody>
      </p:sp>
      <p:sp>
        <p:nvSpPr>
          <p:cNvPr id="21517" name="AutoShape 37"/>
          <p:cNvSpPr>
            <a:spLocks noChangeArrowheads="1"/>
          </p:cNvSpPr>
          <p:nvPr/>
        </p:nvSpPr>
        <p:spPr bwMode="auto">
          <a:xfrm>
            <a:off x="5486400" y="4646613"/>
            <a:ext cx="720725" cy="4270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folHlink"/>
                </a:solidFill>
              </a:rPr>
              <a:t>3 </a:t>
            </a:r>
            <a:r>
              <a:rPr lang="en-US" sz="1800" b="1">
                <a:solidFill>
                  <a:schemeClr val="folHlink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folHlink"/>
                </a:solidFill>
              </a:rPr>
              <a:t> 3</a:t>
            </a:r>
          </a:p>
        </p:txBody>
      </p:sp>
      <p:sp>
        <p:nvSpPr>
          <p:cNvPr id="21518" name="AutoShape 38"/>
          <p:cNvSpPr>
            <a:spLocks noChangeArrowheads="1"/>
          </p:cNvSpPr>
          <p:nvPr/>
        </p:nvSpPr>
        <p:spPr bwMode="auto">
          <a:xfrm>
            <a:off x="7620000" y="4646613"/>
            <a:ext cx="693738" cy="4270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folHlink"/>
                </a:solidFill>
              </a:rPr>
              <a:t>8 </a:t>
            </a:r>
            <a:r>
              <a:rPr lang="en-US" sz="1800" b="1">
                <a:solidFill>
                  <a:schemeClr val="folHlink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folHlink"/>
                </a:solidFill>
              </a:rPr>
              <a:t> 8</a:t>
            </a:r>
          </a:p>
        </p:txBody>
      </p:sp>
      <p:cxnSp>
        <p:nvCxnSpPr>
          <p:cNvPr id="21519" name="AutoShape 39"/>
          <p:cNvCxnSpPr>
            <a:cxnSpLocks noChangeShapeType="1"/>
            <a:stCxn id="21517" idx="0"/>
            <a:endCxn id="21516" idx="2"/>
          </p:cNvCxnSpPr>
          <p:nvPr/>
        </p:nvCxnSpPr>
        <p:spPr bwMode="auto">
          <a:xfrm flipV="1">
            <a:off x="5846763" y="4054475"/>
            <a:ext cx="1077912" cy="582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20" name="AutoShape 40"/>
          <p:cNvCxnSpPr>
            <a:cxnSpLocks noChangeShapeType="1"/>
            <a:stCxn id="21518" idx="0"/>
            <a:endCxn id="21516" idx="2"/>
          </p:cNvCxnSpPr>
          <p:nvPr/>
        </p:nvCxnSpPr>
        <p:spPr bwMode="auto">
          <a:xfrm flipH="1" flipV="1">
            <a:off x="6924675" y="4054475"/>
            <a:ext cx="1042988" cy="582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21" name="AutoShape 41"/>
          <p:cNvCxnSpPr>
            <a:cxnSpLocks noChangeShapeType="1"/>
            <a:stCxn id="21524" idx="0"/>
            <a:endCxn id="21523" idx="2"/>
          </p:cNvCxnSpPr>
          <p:nvPr/>
        </p:nvCxnSpPr>
        <p:spPr bwMode="auto">
          <a:xfrm flipV="1">
            <a:off x="3092450" y="5080000"/>
            <a:ext cx="479425" cy="5794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22" name="AutoShape 42"/>
          <p:cNvCxnSpPr>
            <a:cxnSpLocks noChangeShapeType="1"/>
            <a:stCxn id="21523" idx="2"/>
            <a:endCxn id="21525" idx="0"/>
          </p:cNvCxnSpPr>
          <p:nvPr/>
        </p:nvCxnSpPr>
        <p:spPr bwMode="auto">
          <a:xfrm>
            <a:off x="3571875" y="5080000"/>
            <a:ext cx="504825" cy="5794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23" name="AutoShape 43"/>
          <p:cNvSpPr>
            <a:spLocks noChangeArrowheads="1"/>
          </p:cNvSpPr>
          <p:nvPr/>
        </p:nvSpPr>
        <p:spPr bwMode="auto">
          <a:xfrm>
            <a:off x="2824163" y="4643438"/>
            <a:ext cx="1495425" cy="4270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accent1"/>
                </a:solidFill>
              </a:rPr>
              <a:t>9  4  </a:t>
            </a:r>
            <a:r>
              <a:rPr lang="en-US" sz="1800" b="1">
                <a:solidFill>
                  <a:schemeClr val="accent1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accent1"/>
                </a:solidFill>
              </a:rPr>
              <a:t>  4  9</a:t>
            </a:r>
          </a:p>
        </p:txBody>
      </p:sp>
      <p:sp>
        <p:nvSpPr>
          <p:cNvPr id="21524" name="AutoShape 44"/>
          <p:cNvSpPr>
            <a:spLocks noChangeArrowheads="1"/>
          </p:cNvSpPr>
          <p:nvPr/>
        </p:nvSpPr>
        <p:spPr bwMode="auto">
          <a:xfrm>
            <a:off x="2738438" y="5668963"/>
            <a:ext cx="706437" cy="4270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folHlink"/>
                </a:solidFill>
              </a:rPr>
              <a:t>9 </a:t>
            </a:r>
            <a:r>
              <a:rPr lang="en-US" sz="1800" b="1">
                <a:solidFill>
                  <a:schemeClr val="folHlink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folHlink"/>
                </a:solidFill>
              </a:rPr>
              <a:t> 9</a:t>
            </a:r>
          </a:p>
        </p:txBody>
      </p:sp>
      <p:sp>
        <p:nvSpPr>
          <p:cNvPr id="21525" name="AutoShape 45"/>
          <p:cNvSpPr>
            <a:spLocks noChangeArrowheads="1"/>
          </p:cNvSpPr>
          <p:nvPr/>
        </p:nvSpPr>
        <p:spPr bwMode="auto">
          <a:xfrm>
            <a:off x="3732213" y="5668963"/>
            <a:ext cx="687387" cy="4270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folHlink"/>
                </a:solidFill>
              </a:rPr>
              <a:t>4 </a:t>
            </a:r>
            <a:r>
              <a:rPr lang="en-US" sz="1800" b="1">
                <a:solidFill>
                  <a:schemeClr val="folHlink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folHlink"/>
                </a:solidFill>
              </a:rPr>
              <a:t> 4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Quick-Sort</a:t>
            </a:r>
          </a:p>
        </p:txBody>
      </p:sp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5A302DD-3B05-8149-81F1-4C9C6764E09A}" type="slidenum">
              <a:rPr lang="en-US" sz="1400"/>
              <a:pPr eaLnBrk="1" hangingPunct="1"/>
              <a:t>27</a:t>
            </a:fld>
            <a:endParaRPr lang="en-US" sz="140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Execution Example (cont.)</a:t>
            </a:r>
          </a:p>
        </p:txBody>
      </p:sp>
      <p:sp>
        <p:nvSpPr>
          <p:cNvPr id="2253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772400" cy="762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Partition, recursive call, pivot selection</a:t>
            </a:r>
          </a:p>
        </p:txBody>
      </p:sp>
      <p:cxnSp>
        <p:nvCxnSpPr>
          <p:cNvPr id="22533" name="AutoShape 4"/>
          <p:cNvCxnSpPr>
            <a:cxnSpLocks noChangeShapeType="1"/>
            <a:stCxn id="22550" idx="0"/>
            <a:endCxn id="22537" idx="2"/>
          </p:cNvCxnSpPr>
          <p:nvPr/>
        </p:nvCxnSpPr>
        <p:spPr bwMode="auto">
          <a:xfrm flipV="1">
            <a:off x="1414463" y="4064000"/>
            <a:ext cx="1090612" cy="5746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34" name="AutoShape 5"/>
          <p:cNvCxnSpPr>
            <a:cxnSpLocks noChangeShapeType="1"/>
            <a:stCxn id="22538" idx="0"/>
            <a:endCxn id="22537" idx="2"/>
          </p:cNvCxnSpPr>
          <p:nvPr/>
        </p:nvCxnSpPr>
        <p:spPr bwMode="auto">
          <a:xfrm flipH="1" flipV="1">
            <a:off x="2505075" y="4064000"/>
            <a:ext cx="1066800" cy="5699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35" name="AutoShape 7"/>
          <p:cNvCxnSpPr>
            <a:cxnSpLocks noChangeShapeType="1"/>
            <a:stCxn id="22539" idx="0"/>
            <a:endCxn id="22538" idx="2"/>
          </p:cNvCxnSpPr>
          <p:nvPr/>
        </p:nvCxnSpPr>
        <p:spPr bwMode="auto">
          <a:xfrm flipV="1">
            <a:off x="3092450" y="5080000"/>
            <a:ext cx="479425" cy="5794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36" name="AutoShape 9"/>
          <p:cNvCxnSpPr>
            <a:cxnSpLocks noChangeShapeType="1"/>
            <a:stCxn id="22538" idx="2"/>
            <a:endCxn id="22540" idx="0"/>
          </p:cNvCxnSpPr>
          <p:nvPr/>
        </p:nvCxnSpPr>
        <p:spPr bwMode="auto">
          <a:xfrm>
            <a:off x="3571875" y="5080000"/>
            <a:ext cx="504825" cy="5794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37" name="AutoShape 11"/>
          <p:cNvSpPr>
            <a:spLocks noChangeArrowheads="1"/>
          </p:cNvSpPr>
          <p:nvPr/>
        </p:nvSpPr>
        <p:spPr bwMode="auto">
          <a:xfrm>
            <a:off x="1223963" y="3617913"/>
            <a:ext cx="2562225" cy="4270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 </a:t>
            </a:r>
            <a:r>
              <a:rPr lang="en-US" sz="1800" u="sng">
                <a:solidFill>
                  <a:srgbClr val="000000"/>
                </a:solidFill>
              </a:rPr>
              <a:t>2</a:t>
            </a:r>
            <a:r>
              <a:rPr lang="en-US" sz="1800"/>
              <a:t>  4  3  1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 b="1">
                <a:solidFill>
                  <a:schemeClr val="accent1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accent1"/>
                </a:solidFill>
              </a:rPr>
              <a:t>  2  4  7  9</a:t>
            </a:r>
          </a:p>
        </p:txBody>
      </p:sp>
      <p:sp>
        <p:nvSpPr>
          <p:cNvPr id="22538" name="AutoShape 15"/>
          <p:cNvSpPr>
            <a:spLocks noChangeArrowheads="1"/>
          </p:cNvSpPr>
          <p:nvPr/>
        </p:nvSpPr>
        <p:spPr bwMode="auto">
          <a:xfrm>
            <a:off x="2824163" y="4643438"/>
            <a:ext cx="1495425" cy="4270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accent1"/>
                </a:solidFill>
              </a:rPr>
              <a:t>9  4  </a:t>
            </a:r>
            <a:r>
              <a:rPr lang="en-US" sz="1800" b="1">
                <a:solidFill>
                  <a:schemeClr val="accent1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accent1"/>
                </a:solidFill>
              </a:rPr>
              <a:t>  4  9</a:t>
            </a:r>
          </a:p>
        </p:txBody>
      </p:sp>
      <p:sp>
        <p:nvSpPr>
          <p:cNvPr id="22539" name="AutoShape 21"/>
          <p:cNvSpPr>
            <a:spLocks noChangeArrowheads="1"/>
          </p:cNvSpPr>
          <p:nvPr/>
        </p:nvSpPr>
        <p:spPr bwMode="auto">
          <a:xfrm>
            <a:off x="2738438" y="5668963"/>
            <a:ext cx="706437" cy="4270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folHlink"/>
                </a:solidFill>
              </a:rPr>
              <a:t>9 </a:t>
            </a:r>
            <a:r>
              <a:rPr lang="en-US" sz="1800" b="1">
                <a:solidFill>
                  <a:schemeClr val="folHlink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folHlink"/>
                </a:solidFill>
              </a:rPr>
              <a:t> 9</a:t>
            </a:r>
          </a:p>
        </p:txBody>
      </p:sp>
      <p:sp>
        <p:nvSpPr>
          <p:cNvPr id="22540" name="AutoShape 22"/>
          <p:cNvSpPr>
            <a:spLocks noChangeArrowheads="1"/>
          </p:cNvSpPr>
          <p:nvPr/>
        </p:nvSpPr>
        <p:spPr bwMode="auto">
          <a:xfrm>
            <a:off x="3732213" y="5668963"/>
            <a:ext cx="687387" cy="4270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folHlink"/>
                </a:solidFill>
              </a:rPr>
              <a:t>4 </a:t>
            </a:r>
            <a:r>
              <a:rPr lang="en-US" sz="1800" b="1">
                <a:solidFill>
                  <a:schemeClr val="folHlink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folHlink"/>
                </a:solidFill>
              </a:rPr>
              <a:t> 4</a:t>
            </a:r>
          </a:p>
        </p:txBody>
      </p:sp>
      <p:sp>
        <p:nvSpPr>
          <p:cNvPr id="22541" name="AutoShape 33"/>
          <p:cNvSpPr>
            <a:spLocks noChangeArrowheads="1"/>
          </p:cNvSpPr>
          <p:nvPr/>
        </p:nvSpPr>
        <p:spPr bwMode="auto">
          <a:xfrm>
            <a:off x="2286000" y="2590800"/>
            <a:ext cx="4876800" cy="4302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7  2  9  4  3  7  </a:t>
            </a:r>
            <a:r>
              <a:rPr lang="en-US" sz="1800" u="sng">
                <a:solidFill>
                  <a:srgbClr val="000000"/>
                </a:solidFill>
              </a:rPr>
              <a:t>6</a:t>
            </a:r>
            <a:r>
              <a:rPr lang="en-US" sz="1800"/>
              <a:t>  1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 b="1">
                <a:solidFill>
                  <a:schemeClr val="accent1"/>
                </a:solidFill>
                <a:sym typeface="Symbol" charset="0"/>
              </a:rPr>
              <a:t></a:t>
            </a:r>
            <a:r>
              <a:rPr lang="en-US" sz="1800"/>
              <a:t>  </a:t>
            </a:r>
            <a:r>
              <a:rPr lang="en-US" sz="1800">
                <a:solidFill>
                  <a:schemeClr val="accent1"/>
                </a:solidFill>
              </a:rPr>
              <a:t>1  2  3  4  6  7  8  9</a:t>
            </a:r>
          </a:p>
        </p:txBody>
      </p:sp>
      <p:cxnSp>
        <p:nvCxnSpPr>
          <p:cNvPr id="22542" name="AutoShape 34"/>
          <p:cNvCxnSpPr>
            <a:cxnSpLocks noChangeShapeType="1"/>
            <a:stCxn id="22537" idx="0"/>
            <a:endCxn id="22541" idx="2"/>
          </p:cNvCxnSpPr>
          <p:nvPr/>
        </p:nvCxnSpPr>
        <p:spPr bwMode="auto">
          <a:xfrm flipV="1">
            <a:off x="2505075" y="3030538"/>
            <a:ext cx="2219325" cy="5683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3" name="AutoShape 35"/>
          <p:cNvCxnSpPr>
            <a:cxnSpLocks noChangeShapeType="1"/>
            <a:stCxn id="22545" idx="0"/>
            <a:endCxn id="22541" idx="2"/>
          </p:cNvCxnSpPr>
          <p:nvPr/>
        </p:nvCxnSpPr>
        <p:spPr bwMode="auto">
          <a:xfrm flipH="1" flipV="1">
            <a:off x="4724400" y="3030538"/>
            <a:ext cx="2200275" cy="5778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4" name="Line 37"/>
          <p:cNvSpPr>
            <a:spLocks noChangeShapeType="1"/>
          </p:cNvSpPr>
          <p:nvPr/>
        </p:nvSpPr>
        <p:spPr bwMode="auto">
          <a:xfrm flipH="1">
            <a:off x="2438400" y="3200400"/>
            <a:ext cx="533400" cy="1524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5" name="AutoShape 39"/>
          <p:cNvSpPr>
            <a:spLocks noChangeArrowheads="1"/>
          </p:cNvSpPr>
          <p:nvPr/>
        </p:nvSpPr>
        <p:spPr bwMode="auto">
          <a:xfrm>
            <a:off x="5643563" y="3617913"/>
            <a:ext cx="2562225" cy="4270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accent1"/>
                </a:solidFill>
              </a:rPr>
              <a:t>3  8  6  1  </a:t>
            </a:r>
            <a:r>
              <a:rPr lang="en-US" sz="1800" b="1">
                <a:solidFill>
                  <a:schemeClr val="accent1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accent1"/>
                </a:solidFill>
              </a:rPr>
              <a:t>  1  3  8  6</a:t>
            </a:r>
          </a:p>
        </p:txBody>
      </p:sp>
      <p:sp>
        <p:nvSpPr>
          <p:cNvPr id="22546" name="AutoShape 40"/>
          <p:cNvSpPr>
            <a:spLocks noChangeArrowheads="1"/>
          </p:cNvSpPr>
          <p:nvPr/>
        </p:nvSpPr>
        <p:spPr bwMode="auto">
          <a:xfrm>
            <a:off x="5486400" y="4646613"/>
            <a:ext cx="720725" cy="4270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folHlink"/>
                </a:solidFill>
              </a:rPr>
              <a:t>3 </a:t>
            </a:r>
            <a:r>
              <a:rPr lang="en-US" sz="1800" b="1">
                <a:solidFill>
                  <a:schemeClr val="folHlink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folHlink"/>
                </a:solidFill>
              </a:rPr>
              <a:t> 3</a:t>
            </a:r>
          </a:p>
        </p:txBody>
      </p:sp>
      <p:sp>
        <p:nvSpPr>
          <p:cNvPr id="22547" name="AutoShape 41"/>
          <p:cNvSpPr>
            <a:spLocks noChangeArrowheads="1"/>
          </p:cNvSpPr>
          <p:nvPr/>
        </p:nvSpPr>
        <p:spPr bwMode="auto">
          <a:xfrm>
            <a:off x="7620000" y="4646613"/>
            <a:ext cx="693738" cy="4270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folHlink"/>
                </a:solidFill>
              </a:rPr>
              <a:t>8 </a:t>
            </a:r>
            <a:r>
              <a:rPr lang="en-US" sz="1800" b="1">
                <a:solidFill>
                  <a:schemeClr val="folHlink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folHlink"/>
                </a:solidFill>
              </a:rPr>
              <a:t> 8</a:t>
            </a:r>
          </a:p>
        </p:txBody>
      </p:sp>
      <p:cxnSp>
        <p:nvCxnSpPr>
          <p:cNvPr id="22548" name="AutoShape 42"/>
          <p:cNvCxnSpPr>
            <a:cxnSpLocks noChangeShapeType="1"/>
            <a:stCxn id="22546" idx="0"/>
            <a:endCxn id="22545" idx="2"/>
          </p:cNvCxnSpPr>
          <p:nvPr/>
        </p:nvCxnSpPr>
        <p:spPr bwMode="auto">
          <a:xfrm flipV="1">
            <a:off x="5846763" y="4054475"/>
            <a:ext cx="1077912" cy="582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9" name="AutoShape 43"/>
          <p:cNvCxnSpPr>
            <a:cxnSpLocks noChangeShapeType="1"/>
            <a:stCxn id="22547" idx="0"/>
            <a:endCxn id="22545" idx="2"/>
          </p:cNvCxnSpPr>
          <p:nvPr/>
        </p:nvCxnSpPr>
        <p:spPr bwMode="auto">
          <a:xfrm flipH="1" flipV="1">
            <a:off x="6924675" y="4054475"/>
            <a:ext cx="1042988" cy="582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50" name="AutoShape 44"/>
          <p:cNvSpPr>
            <a:spLocks noChangeArrowheads="1"/>
          </p:cNvSpPr>
          <p:nvPr/>
        </p:nvSpPr>
        <p:spPr bwMode="auto">
          <a:xfrm>
            <a:off x="1066800" y="4648200"/>
            <a:ext cx="693738" cy="427038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folHlink"/>
                </a:solidFill>
              </a:rPr>
              <a:t>2 </a:t>
            </a:r>
            <a:r>
              <a:rPr lang="en-US" sz="1800" b="1">
                <a:solidFill>
                  <a:schemeClr val="folHlink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folHlink"/>
                </a:solidFill>
              </a:rPr>
              <a:t> 2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Quick-Sort</a:t>
            </a:r>
          </a:p>
        </p:txBody>
      </p:sp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24158B2-DBC0-6248-83E1-EEB9C92ADA80}" type="slidenum">
              <a:rPr lang="en-US" sz="1400"/>
              <a:pPr eaLnBrk="1" hangingPunct="1"/>
              <a:t>28</a:t>
            </a:fld>
            <a:endParaRPr lang="en-US" sz="140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Execution Example (cont.)</a:t>
            </a:r>
          </a:p>
        </p:txBody>
      </p:sp>
      <p:sp>
        <p:nvSpPr>
          <p:cNvPr id="2355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772400" cy="6858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Partition, recursive call, base case</a:t>
            </a:r>
          </a:p>
        </p:txBody>
      </p:sp>
      <p:cxnSp>
        <p:nvCxnSpPr>
          <p:cNvPr id="23557" name="AutoShape 4"/>
          <p:cNvCxnSpPr>
            <a:cxnSpLocks noChangeShapeType="1"/>
            <a:stCxn id="23562" idx="0"/>
            <a:endCxn id="23561" idx="2"/>
          </p:cNvCxnSpPr>
          <p:nvPr/>
        </p:nvCxnSpPr>
        <p:spPr bwMode="auto">
          <a:xfrm flipV="1">
            <a:off x="1524000" y="4054475"/>
            <a:ext cx="981075" cy="5699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58" name="AutoShape 5"/>
          <p:cNvCxnSpPr>
            <a:cxnSpLocks noChangeShapeType="1"/>
            <a:stCxn id="23563" idx="0"/>
            <a:endCxn id="23561" idx="2"/>
          </p:cNvCxnSpPr>
          <p:nvPr/>
        </p:nvCxnSpPr>
        <p:spPr bwMode="auto">
          <a:xfrm flipH="1" flipV="1">
            <a:off x="2505075" y="4054475"/>
            <a:ext cx="1066800" cy="5794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59" name="AutoShape 7"/>
          <p:cNvCxnSpPr>
            <a:cxnSpLocks noChangeShapeType="1"/>
            <a:stCxn id="23564" idx="0"/>
            <a:endCxn id="23563" idx="2"/>
          </p:cNvCxnSpPr>
          <p:nvPr/>
        </p:nvCxnSpPr>
        <p:spPr bwMode="auto">
          <a:xfrm flipV="1">
            <a:off x="3092450" y="5080000"/>
            <a:ext cx="479425" cy="5794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0" name="AutoShape 9"/>
          <p:cNvCxnSpPr>
            <a:cxnSpLocks noChangeShapeType="1"/>
            <a:stCxn id="23563" idx="2"/>
            <a:endCxn id="23565" idx="0"/>
          </p:cNvCxnSpPr>
          <p:nvPr/>
        </p:nvCxnSpPr>
        <p:spPr bwMode="auto">
          <a:xfrm>
            <a:off x="3571875" y="5080000"/>
            <a:ext cx="504825" cy="5794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561" name="AutoShape 10"/>
          <p:cNvSpPr>
            <a:spLocks noChangeArrowheads="1"/>
          </p:cNvSpPr>
          <p:nvPr/>
        </p:nvSpPr>
        <p:spPr bwMode="auto">
          <a:xfrm>
            <a:off x="1223963" y="3617913"/>
            <a:ext cx="2562225" cy="4270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  </a:t>
            </a:r>
            <a:r>
              <a:rPr lang="en-US" sz="1800" u="sng">
                <a:solidFill>
                  <a:srgbClr val="000000"/>
                </a:solidFill>
              </a:rPr>
              <a:t>2</a:t>
            </a:r>
            <a:r>
              <a:rPr lang="en-US" sz="1800"/>
              <a:t>  4  3  1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 b="1">
                <a:solidFill>
                  <a:schemeClr val="accent1"/>
                </a:solidFill>
                <a:sym typeface="Symbol" charset="0"/>
              </a:rPr>
              <a:t></a:t>
            </a:r>
            <a:r>
              <a:rPr lang="en-US" sz="1800">
                <a:solidFill>
                  <a:schemeClr val="accent1"/>
                </a:solidFill>
              </a:rPr>
              <a:t>  2  4  7  </a:t>
            </a:r>
          </a:p>
        </p:txBody>
      </p:sp>
      <p:sp>
        <p:nvSpPr>
          <p:cNvPr id="23562" name="AutoShape 13"/>
          <p:cNvSpPr>
            <a:spLocks noChangeArrowheads="1"/>
          </p:cNvSpPr>
          <p:nvPr/>
        </p:nvSpPr>
        <p:spPr bwMode="auto">
          <a:xfrm>
            <a:off x="1066800" y="4643438"/>
            <a:ext cx="914400" cy="4270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1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 b="1">
                <a:solidFill>
                  <a:srgbClr val="000000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23563" name="AutoShape 14"/>
          <p:cNvSpPr>
            <a:spLocks noChangeArrowheads="1"/>
          </p:cNvSpPr>
          <p:nvPr/>
        </p:nvSpPr>
        <p:spPr bwMode="auto">
          <a:xfrm>
            <a:off x="2824163" y="4643438"/>
            <a:ext cx="1495425" cy="4270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accent1"/>
                </a:solidFill>
              </a:rPr>
              <a:t>9  4  </a:t>
            </a:r>
            <a:r>
              <a:rPr lang="en-US" sz="1800" b="1">
                <a:solidFill>
                  <a:schemeClr val="accent1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accent1"/>
                </a:solidFill>
              </a:rPr>
              <a:t>  4  9</a:t>
            </a:r>
          </a:p>
        </p:txBody>
      </p:sp>
      <p:sp>
        <p:nvSpPr>
          <p:cNvPr id="23564" name="AutoShape 20"/>
          <p:cNvSpPr>
            <a:spLocks noChangeArrowheads="1"/>
          </p:cNvSpPr>
          <p:nvPr/>
        </p:nvSpPr>
        <p:spPr bwMode="auto">
          <a:xfrm>
            <a:off x="2738438" y="5668963"/>
            <a:ext cx="706437" cy="4270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folHlink"/>
                </a:solidFill>
              </a:rPr>
              <a:t>9 </a:t>
            </a:r>
            <a:r>
              <a:rPr lang="en-US" sz="1800" b="1">
                <a:solidFill>
                  <a:schemeClr val="folHlink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folHlink"/>
                </a:solidFill>
              </a:rPr>
              <a:t> 9</a:t>
            </a:r>
          </a:p>
        </p:txBody>
      </p:sp>
      <p:sp>
        <p:nvSpPr>
          <p:cNvPr id="23565" name="AutoShape 21"/>
          <p:cNvSpPr>
            <a:spLocks noChangeArrowheads="1"/>
          </p:cNvSpPr>
          <p:nvPr/>
        </p:nvSpPr>
        <p:spPr bwMode="auto">
          <a:xfrm>
            <a:off x="3732213" y="5668963"/>
            <a:ext cx="687387" cy="4270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folHlink"/>
                </a:solidFill>
              </a:rPr>
              <a:t>4 </a:t>
            </a:r>
            <a:r>
              <a:rPr lang="en-US" sz="1800" b="1">
                <a:solidFill>
                  <a:schemeClr val="folHlink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folHlink"/>
                </a:solidFill>
              </a:rPr>
              <a:t> 4</a:t>
            </a:r>
          </a:p>
        </p:txBody>
      </p:sp>
      <p:sp>
        <p:nvSpPr>
          <p:cNvPr id="23566" name="AutoShape 32"/>
          <p:cNvSpPr>
            <a:spLocks noChangeArrowheads="1"/>
          </p:cNvSpPr>
          <p:nvPr/>
        </p:nvSpPr>
        <p:spPr bwMode="auto">
          <a:xfrm>
            <a:off x="2286000" y="2590800"/>
            <a:ext cx="4876800" cy="4302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7  2  9  4 3  7  </a:t>
            </a:r>
            <a:r>
              <a:rPr lang="en-US" sz="1800" u="sng">
                <a:solidFill>
                  <a:srgbClr val="000000"/>
                </a:solidFill>
              </a:rPr>
              <a:t>6</a:t>
            </a:r>
            <a:r>
              <a:rPr lang="en-US" sz="1800"/>
              <a:t>  1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 b="1">
                <a:solidFill>
                  <a:schemeClr val="accent1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 b="1">
                <a:solidFill>
                  <a:schemeClr val="accent1"/>
                </a:solidFill>
                <a:sym typeface="Symbol" charset="0"/>
              </a:rPr>
              <a:t></a:t>
            </a:r>
            <a:r>
              <a:rPr lang="en-US" sz="1800"/>
              <a:t>  </a:t>
            </a:r>
            <a:r>
              <a:rPr lang="en-US" sz="1800">
                <a:solidFill>
                  <a:schemeClr val="accent1"/>
                </a:solidFill>
              </a:rPr>
              <a:t>1  2  3  4  6  7  8  9</a:t>
            </a:r>
          </a:p>
        </p:txBody>
      </p:sp>
      <p:cxnSp>
        <p:nvCxnSpPr>
          <p:cNvPr id="23567" name="AutoShape 33"/>
          <p:cNvCxnSpPr>
            <a:cxnSpLocks noChangeShapeType="1"/>
            <a:stCxn id="23561" idx="0"/>
            <a:endCxn id="23566" idx="2"/>
          </p:cNvCxnSpPr>
          <p:nvPr/>
        </p:nvCxnSpPr>
        <p:spPr bwMode="auto">
          <a:xfrm flipV="1">
            <a:off x="2505075" y="3030538"/>
            <a:ext cx="2219325" cy="5778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8" name="AutoShape 34"/>
          <p:cNvCxnSpPr>
            <a:cxnSpLocks noChangeShapeType="1"/>
            <a:stCxn id="23570" idx="0"/>
            <a:endCxn id="23566" idx="2"/>
          </p:cNvCxnSpPr>
          <p:nvPr/>
        </p:nvCxnSpPr>
        <p:spPr bwMode="auto">
          <a:xfrm flipH="1" flipV="1">
            <a:off x="4724400" y="3030538"/>
            <a:ext cx="2200275" cy="5778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569" name="Line 35"/>
          <p:cNvSpPr>
            <a:spLocks noChangeShapeType="1"/>
          </p:cNvSpPr>
          <p:nvPr/>
        </p:nvSpPr>
        <p:spPr bwMode="auto">
          <a:xfrm flipH="1">
            <a:off x="1219200" y="4191000"/>
            <a:ext cx="53340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0" name="AutoShape 36"/>
          <p:cNvSpPr>
            <a:spLocks noChangeArrowheads="1"/>
          </p:cNvSpPr>
          <p:nvPr/>
        </p:nvSpPr>
        <p:spPr bwMode="auto">
          <a:xfrm>
            <a:off x="5643563" y="3617913"/>
            <a:ext cx="2562225" cy="4270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accent1"/>
                </a:solidFill>
              </a:rPr>
              <a:t>3  8  6  1  </a:t>
            </a:r>
            <a:r>
              <a:rPr lang="en-US" sz="1800" b="1">
                <a:solidFill>
                  <a:schemeClr val="accent1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accent1"/>
                </a:solidFill>
              </a:rPr>
              <a:t>  1  3  8  6</a:t>
            </a:r>
          </a:p>
        </p:txBody>
      </p:sp>
      <p:sp>
        <p:nvSpPr>
          <p:cNvPr id="23571" name="AutoShape 37"/>
          <p:cNvSpPr>
            <a:spLocks noChangeArrowheads="1"/>
          </p:cNvSpPr>
          <p:nvPr/>
        </p:nvSpPr>
        <p:spPr bwMode="auto">
          <a:xfrm>
            <a:off x="5486400" y="4646613"/>
            <a:ext cx="720725" cy="4270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folHlink"/>
                </a:solidFill>
              </a:rPr>
              <a:t>3 </a:t>
            </a:r>
            <a:r>
              <a:rPr lang="en-US" sz="1800" b="1">
                <a:solidFill>
                  <a:schemeClr val="folHlink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folHlink"/>
                </a:solidFill>
              </a:rPr>
              <a:t> 3</a:t>
            </a:r>
          </a:p>
        </p:txBody>
      </p:sp>
      <p:sp>
        <p:nvSpPr>
          <p:cNvPr id="23572" name="AutoShape 38"/>
          <p:cNvSpPr>
            <a:spLocks noChangeArrowheads="1"/>
          </p:cNvSpPr>
          <p:nvPr/>
        </p:nvSpPr>
        <p:spPr bwMode="auto">
          <a:xfrm>
            <a:off x="7620000" y="4646613"/>
            <a:ext cx="693738" cy="4270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folHlink"/>
                </a:solidFill>
              </a:rPr>
              <a:t>8 </a:t>
            </a:r>
            <a:r>
              <a:rPr lang="en-US" sz="1800" b="1">
                <a:solidFill>
                  <a:schemeClr val="folHlink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folHlink"/>
                </a:solidFill>
              </a:rPr>
              <a:t> 8</a:t>
            </a:r>
          </a:p>
        </p:txBody>
      </p:sp>
      <p:cxnSp>
        <p:nvCxnSpPr>
          <p:cNvPr id="23573" name="AutoShape 39"/>
          <p:cNvCxnSpPr>
            <a:cxnSpLocks noChangeShapeType="1"/>
            <a:stCxn id="23571" idx="0"/>
            <a:endCxn id="23570" idx="2"/>
          </p:cNvCxnSpPr>
          <p:nvPr/>
        </p:nvCxnSpPr>
        <p:spPr bwMode="auto">
          <a:xfrm flipV="1">
            <a:off x="5846763" y="4054475"/>
            <a:ext cx="1077912" cy="582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74" name="AutoShape 40"/>
          <p:cNvCxnSpPr>
            <a:cxnSpLocks noChangeShapeType="1"/>
            <a:stCxn id="23572" idx="0"/>
            <a:endCxn id="23570" idx="2"/>
          </p:cNvCxnSpPr>
          <p:nvPr/>
        </p:nvCxnSpPr>
        <p:spPr bwMode="auto">
          <a:xfrm flipH="1" flipV="1">
            <a:off x="6924675" y="4054475"/>
            <a:ext cx="1042988" cy="582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Quick-Sort</a:t>
            </a:r>
          </a:p>
        </p:txBody>
      </p:sp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2494D8A-03CB-5044-AB2A-A846780BC5F7}" type="slidenum">
              <a:rPr lang="en-US" sz="1400"/>
              <a:pPr eaLnBrk="1" hangingPunct="1"/>
              <a:t>29</a:t>
            </a:fld>
            <a:endParaRPr lang="en-US" sz="140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Execution Example (cont.)</a:t>
            </a:r>
          </a:p>
        </p:txBody>
      </p:sp>
      <p:sp>
        <p:nvSpPr>
          <p:cNvPr id="2458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772400" cy="6858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Recursive call, …, base case, join</a:t>
            </a:r>
          </a:p>
        </p:txBody>
      </p:sp>
      <p:sp>
        <p:nvSpPr>
          <p:cNvPr id="24581" name="AutoShape 11"/>
          <p:cNvSpPr>
            <a:spLocks noChangeArrowheads="1"/>
          </p:cNvSpPr>
          <p:nvPr/>
        </p:nvSpPr>
        <p:spPr bwMode="auto">
          <a:xfrm>
            <a:off x="5643563" y="3617913"/>
            <a:ext cx="2562225" cy="4270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accent1"/>
                </a:solidFill>
              </a:rPr>
              <a:t>3  8  6  1  </a:t>
            </a:r>
            <a:r>
              <a:rPr lang="en-US" sz="1800" b="1">
                <a:solidFill>
                  <a:schemeClr val="accent1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accent1"/>
                </a:solidFill>
              </a:rPr>
              <a:t>  1  3  8  6</a:t>
            </a:r>
          </a:p>
        </p:txBody>
      </p:sp>
      <p:sp>
        <p:nvSpPr>
          <p:cNvPr id="24582" name="AutoShape 22"/>
          <p:cNvSpPr>
            <a:spLocks noChangeArrowheads="1"/>
          </p:cNvSpPr>
          <p:nvPr/>
        </p:nvSpPr>
        <p:spPr bwMode="auto">
          <a:xfrm>
            <a:off x="5486400" y="4646613"/>
            <a:ext cx="720725" cy="4270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folHlink"/>
                </a:solidFill>
              </a:rPr>
              <a:t>3 </a:t>
            </a:r>
            <a:r>
              <a:rPr lang="en-US" sz="1800" b="1">
                <a:solidFill>
                  <a:schemeClr val="folHlink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folHlink"/>
                </a:solidFill>
              </a:rPr>
              <a:t> 3</a:t>
            </a:r>
          </a:p>
        </p:txBody>
      </p:sp>
      <p:sp>
        <p:nvSpPr>
          <p:cNvPr id="24583" name="AutoShape 23"/>
          <p:cNvSpPr>
            <a:spLocks noChangeArrowheads="1"/>
          </p:cNvSpPr>
          <p:nvPr/>
        </p:nvSpPr>
        <p:spPr bwMode="auto">
          <a:xfrm>
            <a:off x="7620000" y="4646613"/>
            <a:ext cx="693738" cy="4270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folHlink"/>
                </a:solidFill>
              </a:rPr>
              <a:t>8 </a:t>
            </a:r>
            <a:r>
              <a:rPr lang="en-US" sz="1800" b="1">
                <a:solidFill>
                  <a:schemeClr val="folHlink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folHlink"/>
                </a:solidFill>
              </a:rPr>
              <a:t> 8</a:t>
            </a:r>
          </a:p>
        </p:txBody>
      </p:sp>
      <p:cxnSp>
        <p:nvCxnSpPr>
          <p:cNvPr id="24584" name="AutoShape 26"/>
          <p:cNvCxnSpPr>
            <a:cxnSpLocks noChangeShapeType="1"/>
            <a:stCxn id="24582" idx="0"/>
            <a:endCxn id="24581" idx="2"/>
          </p:cNvCxnSpPr>
          <p:nvPr/>
        </p:nvCxnSpPr>
        <p:spPr bwMode="auto">
          <a:xfrm flipV="1">
            <a:off x="5846763" y="4054475"/>
            <a:ext cx="1077912" cy="582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85" name="AutoShape 27"/>
          <p:cNvCxnSpPr>
            <a:cxnSpLocks noChangeShapeType="1"/>
            <a:stCxn id="24583" idx="0"/>
            <a:endCxn id="24581" idx="2"/>
          </p:cNvCxnSpPr>
          <p:nvPr/>
        </p:nvCxnSpPr>
        <p:spPr bwMode="auto">
          <a:xfrm flipH="1" flipV="1">
            <a:off x="6924675" y="4054475"/>
            <a:ext cx="1042988" cy="582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586" name="AutoShape 32"/>
          <p:cNvSpPr>
            <a:spLocks noChangeArrowheads="1"/>
          </p:cNvSpPr>
          <p:nvPr/>
        </p:nvSpPr>
        <p:spPr bwMode="auto">
          <a:xfrm>
            <a:off x="2286000" y="2590800"/>
            <a:ext cx="4876800" cy="4302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7  2  9  4 3  7  </a:t>
            </a:r>
            <a:r>
              <a:rPr lang="en-US" sz="1800" u="sng">
                <a:solidFill>
                  <a:srgbClr val="000000"/>
                </a:solidFill>
              </a:rPr>
              <a:t>6</a:t>
            </a:r>
            <a:r>
              <a:rPr lang="en-US" sz="1800"/>
              <a:t>  1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 b="1">
                <a:solidFill>
                  <a:schemeClr val="accent1"/>
                </a:solidFill>
                <a:sym typeface="Symbol" charset="0"/>
              </a:rPr>
              <a:t></a:t>
            </a:r>
            <a:r>
              <a:rPr lang="en-US" sz="1800"/>
              <a:t>  </a:t>
            </a:r>
            <a:r>
              <a:rPr lang="en-US" sz="1800">
                <a:solidFill>
                  <a:schemeClr val="accent1"/>
                </a:solidFill>
              </a:rPr>
              <a:t>1  2  3  4  6  7  8  9</a:t>
            </a:r>
          </a:p>
        </p:txBody>
      </p:sp>
      <p:cxnSp>
        <p:nvCxnSpPr>
          <p:cNvPr id="24587" name="AutoShape 33"/>
          <p:cNvCxnSpPr>
            <a:cxnSpLocks noChangeShapeType="1"/>
            <a:stCxn id="24593" idx="0"/>
            <a:endCxn id="24586" idx="2"/>
          </p:cNvCxnSpPr>
          <p:nvPr/>
        </p:nvCxnSpPr>
        <p:spPr bwMode="auto">
          <a:xfrm flipV="1">
            <a:off x="2505075" y="3030538"/>
            <a:ext cx="2219325" cy="5683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88" name="AutoShape 34"/>
          <p:cNvCxnSpPr>
            <a:cxnSpLocks noChangeShapeType="1"/>
            <a:stCxn id="24581" idx="0"/>
            <a:endCxn id="24586" idx="2"/>
          </p:cNvCxnSpPr>
          <p:nvPr/>
        </p:nvCxnSpPr>
        <p:spPr bwMode="auto">
          <a:xfrm flipH="1" flipV="1">
            <a:off x="4724400" y="3030538"/>
            <a:ext cx="2200275" cy="5778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89" name="AutoShape 36"/>
          <p:cNvCxnSpPr>
            <a:cxnSpLocks noChangeShapeType="1"/>
            <a:stCxn id="24594" idx="0"/>
            <a:endCxn id="24593" idx="2"/>
          </p:cNvCxnSpPr>
          <p:nvPr/>
        </p:nvCxnSpPr>
        <p:spPr bwMode="auto">
          <a:xfrm flipV="1">
            <a:off x="1524000" y="4064000"/>
            <a:ext cx="981075" cy="5715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90" name="AutoShape 37"/>
          <p:cNvCxnSpPr>
            <a:cxnSpLocks noChangeShapeType="1"/>
            <a:stCxn id="24595" idx="0"/>
            <a:endCxn id="24593" idx="2"/>
          </p:cNvCxnSpPr>
          <p:nvPr/>
        </p:nvCxnSpPr>
        <p:spPr bwMode="auto">
          <a:xfrm flipH="1" flipV="1">
            <a:off x="2505075" y="4064000"/>
            <a:ext cx="1066800" cy="5715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91" name="AutoShape 38"/>
          <p:cNvCxnSpPr>
            <a:cxnSpLocks noChangeShapeType="1"/>
            <a:stCxn id="24596" idx="0"/>
            <a:endCxn id="24595" idx="2"/>
          </p:cNvCxnSpPr>
          <p:nvPr/>
        </p:nvCxnSpPr>
        <p:spPr bwMode="auto">
          <a:xfrm flipV="1">
            <a:off x="3092450" y="5081588"/>
            <a:ext cx="479425" cy="5778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92" name="AutoShape 39"/>
          <p:cNvCxnSpPr>
            <a:cxnSpLocks noChangeShapeType="1"/>
            <a:stCxn id="24595" idx="2"/>
            <a:endCxn id="24597" idx="0"/>
          </p:cNvCxnSpPr>
          <p:nvPr/>
        </p:nvCxnSpPr>
        <p:spPr bwMode="auto">
          <a:xfrm>
            <a:off x="3571875" y="5081588"/>
            <a:ext cx="504825" cy="5778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593" name="AutoShape 40"/>
          <p:cNvSpPr>
            <a:spLocks noChangeArrowheads="1"/>
          </p:cNvSpPr>
          <p:nvPr/>
        </p:nvSpPr>
        <p:spPr bwMode="auto">
          <a:xfrm>
            <a:off x="1223963" y="3617913"/>
            <a:ext cx="2562225" cy="4270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rgbClr val="000000"/>
                </a:solidFill>
              </a:rPr>
              <a:t>2</a:t>
            </a:r>
            <a:r>
              <a:rPr lang="en-US" sz="1800"/>
              <a:t>  4  3  1 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 b="1">
                <a:solidFill>
                  <a:srgbClr val="000000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tx2"/>
                </a:solidFill>
              </a:rPr>
              <a:t>  1  </a:t>
            </a:r>
            <a:r>
              <a:rPr lang="en-US" sz="1800" u="sng">
                <a:solidFill>
                  <a:srgbClr val="000000"/>
                </a:solidFill>
              </a:rPr>
              <a:t>2</a:t>
            </a:r>
            <a:r>
              <a:rPr lang="en-US" sz="1800">
                <a:solidFill>
                  <a:srgbClr val="000000"/>
                </a:solidFill>
              </a:rPr>
              <a:t> </a:t>
            </a:r>
            <a:r>
              <a:rPr lang="en-US" sz="1800">
                <a:solidFill>
                  <a:schemeClr val="tx2"/>
                </a:solidFill>
              </a:rPr>
              <a:t> 3  4</a:t>
            </a:r>
          </a:p>
        </p:txBody>
      </p:sp>
      <p:sp>
        <p:nvSpPr>
          <p:cNvPr id="24594" name="AutoShape 41"/>
          <p:cNvSpPr>
            <a:spLocks noChangeArrowheads="1"/>
          </p:cNvSpPr>
          <p:nvPr/>
        </p:nvSpPr>
        <p:spPr bwMode="auto">
          <a:xfrm>
            <a:off x="1066800" y="4645025"/>
            <a:ext cx="914400" cy="427038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1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 b="1">
                <a:solidFill>
                  <a:srgbClr val="000000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24595" name="AutoShape 42"/>
          <p:cNvSpPr>
            <a:spLocks noChangeArrowheads="1"/>
          </p:cNvSpPr>
          <p:nvPr/>
        </p:nvSpPr>
        <p:spPr bwMode="auto">
          <a:xfrm>
            <a:off x="2824163" y="4645025"/>
            <a:ext cx="1495425" cy="42703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4  </a:t>
            </a:r>
            <a:r>
              <a:rPr lang="en-US" sz="1800" u="sng">
                <a:solidFill>
                  <a:srgbClr val="000000"/>
                </a:solidFill>
              </a:rPr>
              <a:t>3</a:t>
            </a:r>
            <a:r>
              <a:rPr lang="en-US" sz="1800"/>
              <a:t>  </a:t>
            </a:r>
            <a:r>
              <a:rPr lang="en-US" sz="1800" b="1">
                <a:solidFill>
                  <a:srgbClr val="000000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>
                <a:solidFill>
                  <a:srgbClr val="000000"/>
                </a:solidFill>
              </a:rPr>
              <a:t> </a:t>
            </a:r>
            <a:r>
              <a:rPr lang="en-US" sz="1800" u="sng">
                <a:solidFill>
                  <a:srgbClr val="000000"/>
                </a:solidFill>
              </a:rPr>
              <a:t>3</a:t>
            </a:r>
            <a:r>
              <a:rPr lang="en-US" sz="1800">
                <a:solidFill>
                  <a:srgbClr val="000000"/>
                </a:solidFill>
              </a:rPr>
              <a:t>  </a:t>
            </a:r>
            <a:r>
              <a:rPr lang="en-US" sz="1800">
                <a:solidFill>
                  <a:schemeClr val="tx2"/>
                </a:solidFill>
              </a:rPr>
              <a:t>4</a:t>
            </a:r>
          </a:p>
        </p:txBody>
      </p:sp>
      <p:sp>
        <p:nvSpPr>
          <p:cNvPr id="24596" name="AutoShape 43"/>
          <p:cNvSpPr>
            <a:spLocks noChangeArrowheads="1"/>
          </p:cNvSpPr>
          <p:nvPr/>
        </p:nvSpPr>
        <p:spPr bwMode="auto">
          <a:xfrm>
            <a:off x="2738438" y="5668963"/>
            <a:ext cx="706437" cy="4270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folHlink"/>
                </a:solidFill>
              </a:rPr>
              <a:t>9 </a:t>
            </a:r>
            <a:r>
              <a:rPr lang="en-US" sz="1800" b="1">
                <a:solidFill>
                  <a:schemeClr val="folHlink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folHlink"/>
                </a:solidFill>
              </a:rPr>
              <a:t> 9</a:t>
            </a:r>
          </a:p>
        </p:txBody>
      </p:sp>
      <p:sp>
        <p:nvSpPr>
          <p:cNvPr id="24597" name="AutoShape 44"/>
          <p:cNvSpPr>
            <a:spLocks noChangeArrowheads="1"/>
          </p:cNvSpPr>
          <p:nvPr/>
        </p:nvSpPr>
        <p:spPr bwMode="auto">
          <a:xfrm>
            <a:off x="3732213" y="5668963"/>
            <a:ext cx="687387" cy="4270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4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 b="1">
                <a:solidFill>
                  <a:srgbClr val="000000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>
                <a:solidFill>
                  <a:schemeClr val="tx2"/>
                </a:solidFill>
              </a:rPr>
              <a:t>4</a:t>
            </a:r>
          </a:p>
        </p:txBody>
      </p:sp>
      <p:sp>
        <p:nvSpPr>
          <p:cNvPr id="24598" name="Line 46"/>
          <p:cNvSpPr>
            <a:spLocks noChangeShapeType="1"/>
          </p:cNvSpPr>
          <p:nvPr/>
        </p:nvSpPr>
        <p:spPr bwMode="auto">
          <a:xfrm flipH="1">
            <a:off x="1143000" y="4191000"/>
            <a:ext cx="609600" cy="30480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9" name="Line 47"/>
          <p:cNvSpPr>
            <a:spLocks noChangeShapeType="1"/>
          </p:cNvSpPr>
          <p:nvPr/>
        </p:nvSpPr>
        <p:spPr bwMode="auto">
          <a:xfrm>
            <a:off x="3276600" y="4191000"/>
            <a:ext cx="609600" cy="30480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Quick-Sort</a:t>
            </a:r>
          </a:p>
        </p:txBody>
      </p:sp>
      <p:sp>
        <p:nvSpPr>
          <p:cNvPr id="1741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B36ADF6-E9A1-D944-8BF4-AE00DEAD12DF}" type="slidenum">
              <a:rPr lang="en-US" sz="1400"/>
              <a:pPr eaLnBrk="1" hangingPunct="1"/>
              <a:t>3</a:t>
            </a:fld>
            <a:endParaRPr lang="en-US" sz="1400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Importance of Partitioning</a:t>
            </a:r>
          </a:p>
        </p:txBody>
      </p:sp>
      <p:sp>
        <p:nvSpPr>
          <p:cNvPr id="1741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676400"/>
            <a:ext cx="4114800" cy="4572000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Times New Roman" charset="0"/>
              </a:rPr>
              <a:t>After partitioning</a:t>
            </a:r>
          </a:p>
          <a:p>
            <a:pPr lvl="1" eaLnBrk="1" hangingPunct="1"/>
            <a:r>
              <a:rPr lang="en-US" dirty="0">
                <a:latin typeface="Times New Roman" charset="0"/>
              </a:rPr>
              <a:t>What can you say about the position of the pivot?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5410200" y="1635125"/>
            <a:ext cx="228600" cy="106045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5816600" y="2238375"/>
            <a:ext cx="228600" cy="4572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6" name="Rectangle 9"/>
          <p:cNvSpPr>
            <a:spLocks noChangeArrowheads="1"/>
          </p:cNvSpPr>
          <p:nvPr/>
        </p:nvSpPr>
        <p:spPr bwMode="auto">
          <a:xfrm>
            <a:off x="6629400" y="2409825"/>
            <a:ext cx="228600" cy="28575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7" name="Rectangle 10"/>
          <p:cNvSpPr>
            <a:spLocks noChangeArrowheads="1"/>
          </p:cNvSpPr>
          <p:nvPr/>
        </p:nvSpPr>
        <p:spPr bwMode="auto">
          <a:xfrm>
            <a:off x="7035800" y="2066925"/>
            <a:ext cx="228600" cy="628650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 b="1" i="1">
                <a:latin typeface="Times New Roman" charset="0"/>
              </a:rPr>
              <a:t>x</a:t>
            </a:r>
          </a:p>
        </p:txBody>
      </p:sp>
      <p:sp>
        <p:nvSpPr>
          <p:cNvPr id="17418" name="Rectangle 11"/>
          <p:cNvSpPr>
            <a:spLocks noChangeArrowheads="1"/>
          </p:cNvSpPr>
          <p:nvPr/>
        </p:nvSpPr>
        <p:spPr bwMode="auto">
          <a:xfrm>
            <a:off x="7442200" y="1724025"/>
            <a:ext cx="228600" cy="97155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Rectangle 12"/>
          <p:cNvSpPr>
            <a:spLocks noChangeArrowheads="1"/>
          </p:cNvSpPr>
          <p:nvPr/>
        </p:nvSpPr>
        <p:spPr bwMode="auto">
          <a:xfrm>
            <a:off x="7848600" y="2352675"/>
            <a:ext cx="228600" cy="342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Rectangle 23"/>
          <p:cNvSpPr>
            <a:spLocks noChangeArrowheads="1"/>
          </p:cNvSpPr>
          <p:nvPr/>
        </p:nvSpPr>
        <p:spPr bwMode="auto">
          <a:xfrm>
            <a:off x="6223000" y="1895475"/>
            <a:ext cx="228600" cy="8001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Rectangle 24"/>
          <p:cNvSpPr>
            <a:spLocks noChangeArrowheads="1"/>
          </p:cNvSpPr>
          <p:nvPr/>
        </p:nvSpPr>
        <p:spPr bwMode="auto">
          <a:xfrm>
            <a:off x="7543800" y="3095625"/>
            <a:ext cx="228600" cy="106045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Rectangle 25"/>
          <p:cNvSpPr>
            <a:spLocks noChangeArrowheads="1"/>
          </p:cNvSpPr>
          <p:nvPr/>
        </p:nvSpPr>
        <p:spPr bwMode="auto">
          <a:xfrm>
            <a:off x="8382000" y="3184525"/>
            <a:ext cx="228600" cy="97155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Rectangle 26"/>
          <p:cNvSpPr>
            <a:spLocks noChangeArrowheads="1"/>
          </p:cNvSpPr>
          <p:nvPr/>
        </p:nvSpPr>
        <p:spPr bwMode="auto">
          <a:xfrm>
            <a:off x="7962900" y="3355975"/>
            <a:ext cx="228600" cy="8001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7424" name="Group 31"/>
          <p:cNvGrpSpPr>
            <a:grpSpLocks/>
          </p:cNvGrpSpPr>
          <p:nvPr/>
        </p:nvGrpSpPr>
        <p:grpSpPr bwMode="auto">
          <a:xfrm>
            <a:off x="5111750" y="3705225"/>
            <a:ext cx="1054100" cy="457200"/>
            <a:chOff x="3320" y="2304"/>
            <a:chExt cx="664" cy="384"/>
          </a:xfrm>
        </p:grpSpPr>
        <p:sp>
          <p:nvSpPr>
            <p:cNvPr id="17435" name="Rectangle 27"/>
            <p:cNvSpPr>
              <a:spLocks noChangeArrowheads="1"/>
            </p:cNvSpPr>
            <p:nvPr/>
          </p:nvSpPr>
          <p:spPr bwMode="auto">
            <a:xfrm>
              <a:off x="3320" y="2304"/>
              <a:ext cx="144" cy="384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6" name="Rectangle 28"/>
            <p:cNvSpPr>
              <a:spLocks noChangeArrowheads="1"/>
            </p:cNvSpPr>
            <p:nvPr/>
          </p:nvSpPr>
          <p:spPr bwMode="auto">
            <a:xfrm>
              <a:off x="3580" y="2448"/>
              <a:ext cx="144" cy="24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7" name="Rectangle 29"/>
            <p:cNvSpPr>
              <a:spLocks noChangeArrowheads="1"/>
            </p:cNvSpPr>
            <p:nvPr/>
          </p:nvSpPr>
          <p:spPr bwMode="auto">
            <a:xfrm>
              <a:off x="3840" y="2400"/>
              <a:ext cx="144" cy="288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425" name="Rectangle 30"/>
          <p:cNvSpPr>
            <a:spLocks noChangeArrowheads="1"/>
          </p:cNvSpPr>
          <p:nvPr/>
        </p:nvSpPr>
        <p:spPr bwMode="auto">
          <a:xfrm>
            <a:off x="6743700" y="3533775"/>
            <a:ext cx="228600" cy="628650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 b="1" i="1">
                <a:latin typeface="Times New Roman" charset="0"/>
              </a:rPr>
              <a:t>x</a:t>
            </a:r>
          </a:p>
        </p:txBody>
      </p:sp>
      <p:sp>
        <p:nvSpPr>
          <p:cNvPr id="17426" name="AutoShape 33"/>
          <p:cNvSpPr>
            <a:spLocks/>
          </p:cNvSpPr>
          <p:nvPr/>
        </p:nvSpPr>
        <p:spPr bwMode="auto">
          <a:xfrm rot="-5400000">
            <a:off x="5486400" y="3686175"/>
            <a:ext cx="304800" cy="1219200"/>
          </a:xfrm>
          <a:prstGeom prst="leftBrace">
            <a:avLst>
              <a:gd name="adj1" fmla="val 33333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tIns="0" rIns="548640" bIns="0"/>
          <a:lstStyle/>
          <a:p>
            <a:r>
              <a:rPr lang="en-US" sz="2000" b="1" i="1">
                <a:latin typeface="Times New Roman" charset="0"/>
              </a:rPr>
              <a:t>L</a:t>
            </a:r>
          </a:p>
        </p:txBody>
      </p:sp>
      <p:sp>
        <p:nvSpPr>
          <p:cNvPr id="17427" name="AutoShape 35"/>
          <p:cNvSpPr>
            <a:spLocks/>
          </p:cNvSpPr>
          <p:nvPr/>
        </p:nvSpPr>
        <p:spPr bwMode="auto">
          <a:xfrm rot="-5400000">
            <a:off x="7924800" y="3686175"/>
            <a:ext cx="304800" cy="1219200"/>
          </a:xfrm>
          <a:prstGeom prst="leftBrace">
            <a:avLst>
              <a:gd name="adj1" fmla="val 33333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tIns="0" rIns="548640" bIns="0"/>
          <a:lstStyle/>
          <a:p>
            <a:r>
              <a:rPr lang="en-US" sz="2000" b="1" i="1">
                <a:latin typeface="Times New Roman" charset="0"/>
              </a:rPr>
              <a:t>G</a:t>
            </a:r>
          </a:p>
        </p:txBody>
      </p:sp>
      <p:sp>
        <p:nvSpPr>
          <p:cNvPr id="17428" name="AutoShape 36"/>
          <p:cNvSpPr>
            <a:spLocks/>
          </p:cNvSpPr>
          <p:nvPr/>
        </p:nvSpPr>
        <p:spPr bwMode="auto">
          <a:xfrm rot="-5400000">
            <a:off x="6705600" y="3990975"/>
            <a:ext cx="304800" cy="609600"/>
          </a:xfrm>
          <a:prstGeom prst="leftBrace">
            <a:avLst>
              <a:gd name="adj1" fmla="val 16667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tIns="0" rIns="548640" bIns="0"/>
          <a:lstStyle/>
          <a:p>
            <a:r>
              <a:rPr lang="en-US" sz="2000" b="1" i="1">
                <a:latin typeface="Times New Roman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12615566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Quick-Sort</a:t>
            </a:r>
          </a:p>
        </p:txBody>
      </p:sp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9BCF54D-88EA-5545-942C-8B129BA4C5B4}" type="slidenum">
              <a:rPr lang="en-US" sz="1400"/>
              <a:pPr eaLnBrk="1" hangingPunct="1"/>
              <a:t>30</a:t>
            </a:fld>
            <a:endParaRPr lang="en-US" sz="140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Execution Example (cont.)</a:t>
            </a:r>
          </a:p>
        </p:txBody>
      </p:sp>
      <p:sp>
        <p:nvSpPr>
          <p:cNvPr id="2560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7772400" cy="6858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Recursive call, pivot selection</a:t>
            </a:r>
          </a:p>
        </p:txBody>
      </p:sp>
      <p:sp>
        <p:nvSpPr>
          <p:cNvPr id="25605" name="AutoShape 36"/>
          <p:cNvSpPr>
            <a:spLocks noChangeArrowheads="1"/>
          </p:cNvSpPr>
          <p:nvPr/>
        </p:nvSpPr>
        <p:spPr bwMode="auto">
          <a:xfrm>
            <a:off x="5643563" y="3617913"/>
            <a:ext cx="2562225" cy="4270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7  9  </a:t>
            </a:r>
            <a:r>
              <a:rPr lang="en-US" sz="1800" u="sng">
                <a:solidFill>
                  <a:srgbClr val="000000"/>
                </a:solidFill>
              </a:rPr>
              <a:t>7</a:t>
            </a:r>
            <a:r>
              <a:rPr lang="en-US" sz="1800">
                <a:solidFill>
                  <a:schemeClr val="accent1"/>
                </a:solidFill>
              </a:rPr>
              <a:t>  1  </a:t>
            </a:r>
            <a:r>
              <a:rPr lang="en-US" sz="1800" b="1">
                <a:solidFill>
                  <a:schemeClr val="accent1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accent1"/>
                </a:solidFill>
              </a:rPr>
              <a:t>  1  3  8  6</a:t>
            </a:r>
          </a:p>
        </p:txBody>
      </p:sp>
      <p:sp>
        <p:nvSpPr>
          <p:cNvPr id="25606" name="AutoShape 40"/>
          <p:cNvSpPr>
            <a:spLocks noChangeArrowheads="1"/>
          </p:cNvSpPr>
          <p:nvPr/>
        </p:nvSpPr>
        <p:spPr bwMode="auto">
          <a:xfrm>
            <a:off x="5486400" y="4643438"/>
            <a:ext cx="693738" cy="4270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folHlink"/>
                </a:solidFill>
              </a:rPr>
              <a:t>8 </a:t>
            </a:r>
            <a:r>
              <a:rPr lang="en-US" sz="1800" b="1">
                <a:solidFill>
                  <a:schemeClr val="folHlink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folHlink"/>
                </a:solidFill>
              </a:rPr>
              <a:t> 8</a:t>
            </a:r>
          </a:p>
        </p:txBody>
      </p:sp>
      <p:cxnSp>
        <p:nvCxnSpPr>
          <p:cNvPr id="25607" name="AutoShape 43"/>
          <p:cNvCxnSpPr>
            <a:cxnSpLocks noChangeShapeType="1"/>
            <a:stCxn id="25606" idx="0"/>
            <a:endCxn id="25605" idx="2"/>
          </p:cNvCxnSpPr>
          <p:nvPr/>
        </p:nvCxnSpPr>
        <p:spPr bwMode="auto">
          <a:xfrm flipV="1">
            <a:off x="5834063" y="4064000"/>
            <a:ext cx="1090612" cy="5699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08" name="AutoShape 44"/>
          <p:cNvCxnSpPr>
            <a:cxnSpLocks noChangeShapeType="1"/>
            <a:stCxn id="25622" idx="0"/>
            <a:endCxn id="25605" idx="2"/>
          </p:cNvCxnSpPr>
          <p:nvPr/>
        </p:nvCxnSpPr>
        <p:spPr bwMode="auto">
          <a:xfrm flipH="1" flipV="1">
            <a:off x="6924675" y="4064000"/>
            <a:ext cx="1042988" cy="5699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09" name="AutoShape 49"/>
          <p:cNvSpPr>
            <a:spLocks noChangeArrowheads="1"/>
          </p:cNvSpPr>
          <p:nvPr/>
        </p:nvSpPr>
        <p:spPr bwMode="auto">
          <a:xfrm>
            <a:off x="2286000" y="2590800"/>
            <a:ext cx="4876800" cy="4302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7  2  9  4 3  7  </a:t>
            </a:r>
            <a:r>
              <a:rPr lang="en-US" sz="1800" u="sng">
                <a:solidFill>
                  <a:srgbClr val="000000"/>
                </a:solidFill>
              </a:rPr>
              <a:t>6</a:t>
            </a:r>
            <a:r>
              <a:rPr lang="en-US" sz="1800"/>
              <a:t>  1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 b="1">
                <a:solidFill>
                  <a:schemeClr val="accent1"/>
                </a:solidFill>
                <a:sym typeface="Symbol" charset="0"/>
              </a:rPr>
              <a:t></a:t>
            </a:r>
            <a:r>
              <a:rPr lang="en-US" sz="1800"/>
              <a:t>  </a:t>
            </a:r>
            <a:r>
              <a:rPr lang="en-US" sz="1800">
                <a:solidFill>
                  <a:schemeClr val="accent1"/>
                </a:solidFill>
              </a:rPr>
              <a:t>1  2  3  4  6  7  8  9</a:t>
            </a:r>
          </a:p>
        </p:txBody>
      </p:sp>
      <p:cxnSp>
        <p:nvCxnSpPr>
          <p:cNvPr id="25610" name="AutoShape 50"/>
          <p:cNvCxnSpPr>
            <a:cxnSpLocks noChangeShapeType="1"/>
            <a:stCxn id="25616" idx="0"/>
            <a:endCxn id="25609" idx="2"/>
          </p:cNvCxnSpPr>
          <p:nvPr/>
        </p:nvCxnSpPr>
        <p:spPr bwMode="auto">
          <a:xfrm flipV="1">
            <a:off x="2505075" y="3030538"/>
            <a:ext cx="2219325" cy="5778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1" name="AutoShape 51"/>
          <p:cNvCxnSpPr>
            <a:cxnSpLocks noChangeShapeType="1"/>
            <a:stCxn id="25605" idx="0"/>
            <a:endCxn id="25609" idx="2"/>
          </p:cNvCxnSpPr>
          <p:nvPr/>
        </p:nvCxnSpPr>
        <p:spPr bwMode="auto">
          <a:xfrm flipH="1" flipV="1">
            <a:off x="4724400" y="3030538"/>
            <a:ext cx="2200275" cy="5683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2" name="AutoShape 52"/>
          <p:cNvCxnSpPr>
            <a:cxnSpLocks noChangeShapeType="1"/>
            <a:stCxn id="25617" idx="0"/>
            <a:endCxn id="25616" idx="2"/>
          </p:cNvCxnSpPr>
          <p:nvPr/>
        </p:nvCxnSpPr>
        <p:spPr bwMode="auto">
          <a:xfrm flipV="1">
            <a:off x="1524000" y="4054475"/>
            <a:ext cx="981075" cy="5794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3" name="AutoShape 53"/>
          <p:cNvCxnSpPr>
            <a:cxnSpLocks noChangeShapeType="1"/>
            <a:stCxn id="25618" idx="0"/>
            <a:endCxn id="25616" idx="2"/>
          </p:cNvCxnSpPr>
          <p:nvPr/>
        </p:nvCxnSpPr>
        <p:spPr bwMode="auto">
          <a:xfrm flipH="1" flipV="1">
            <a:off x="2505075" y="4054475"/>
            <a:ext cx="1066800" cy="5794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4" name="AutoShape 54"/>
          <p:cNvCxnSpPr>
            <a:cxnSpLocks noChangeShapeType="1"/>
            <a:stCxn id="25619" idx="0"/>
            <a:endCxn id="25618" idx="2"/>
          </p:cNvCxnSpPr>
          <p:nvPr/>
        </p:nvCxnSpPr>
        <p:spPr bwMode="auto">
          <a:xfrm flipV="1">
            <a:off x="3092450" y="5080000"/>
            <a:ext cx="479425" cy="5794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5" name="AutoShape 55"/>
          <p:cNvCxnSpPr>
            <a:cxnSpLocks noChangeShapeType="1"/>
            <a:stCxn id="25618" idx="2"/>
            <a:endCxn id="25620" idx="0"/>
          </p:cNvCxnSpPr>
          <p:nvPr/>
        </p:nvCxnSpPr>
        <p:spPr bwMode="auto">
          <a:xfrm>
            <a:off x="3571875" y="5080000"/>
            <a:ext cx="504825" cy="5794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16" name="AutoShape 56"/>
          <p:cNvSpPr>
            <a:spLocks noChangeArrowheads="1"/>
          </p:cNvSpPr>
          <p:nvPr/>
        </p:nvSpPr>
        <p:spPr bwMode="auto">
          <a:xfrm>
            <a:off x="1223963" y="3617913"/>
            <a:ext cx="2562225" cy="4270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u="sng">
                <a:solidFill>
                  <a:srgbClr val="000000"/>
                </a:solidFill>
              </a:rPr>
              <a:t>2</a:t>
            </a:r>
            <a:r>
              <a:rPr lang="en-US" sz="1800"/>
              <a:t>  4  3  1 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 b="1">
                <a:solidFill>
                  <a:srgbClr val="000000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tx2"/>
                </a:solidFill>
              </a:rPr>
              <a:t>  1  </a:t>
            </a:r>
            <a:r>
              <a:rPr lang="en-US" sz="1800" u="sng">
                <a:solidFill>
                  <a:srgbClr val="000000"/>
                </a:solidFill>
              </a:rPr>
              <a:t>2</a:t>
            </a:r>
            <a:r>
              <a:rPr lang="en-US" sz="1800">
                <a:solidFill>
                  <a:srgbClr val="000000"/>
                </a:solidFill>
              </a:rPr>
              <a:t> </a:t>
            </a:r>
            <a:r>
              <a:rPr lang="en-US" sz="1800">
                <a:solidFill>
                  <a:schemeClr val="tx2"/>
                </a:solidFill>
              </a:rPr>
              <a:t> 3  4</a:t>
            </a:r>
          </a:p>
        </p:txBody>
      </p:sp>
      <p:sp>
        <p:nvSpPr>
          <p:cNvPr id="25617" name="AutoShape 57"/>
          <p:cNvSpPr>
            <a:spLocks noChangeArrowheads="1"/>
          </p:cNvSpPr>
          <p:nvPr/>
        </p:nvSpPr>
        <p:spPr bwMode="auto">
          <a:xfrm>
            <a:off x="1066800" y="4643438"/>
            <a:ext cx="914400" cy="4270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1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 b="1">
                <a:solidFill>
                  <a:srgbClr val="000000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25618" name="AutoShape 58"/>
          <p:cNvSpPr>
            <a:spLocks noChangeArrowheads="1"/>
          </p:cNvSpPr>
          <p:nvPr/>
        </p:nvSpPr>
        <p:spPr bwMode="auto">
          <a:xfrm>
            <a:off x="2824163" y="4643438"/>
            <a:ext cx="1495425" cy="4270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4  </a:t>
            </a:r>
            <a:r>
              <a:rPr lang="en-US" sz="1800" u="sng">
                <a:solidFill>
                  <a:srgbClr val="000000"/>
                </a:solidFill>
              </a:rPr>
              <a:t>3</a:t>
            </a:r>
            <a:r>
              <a:rPr lang="en-US" sz="1800"/>
              <a:t>  </a:t>
            </a:r>
            <a:r>
              <a:rPr lang="en-US" sz="1800" b="1">
                <a:solidFill>
                  <a:srgbClr val="000000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>
                <a:solidFill>
                  <a:srgbClr val="000000"/>
                </a:solidFill>
              </a:rPr>
              <a:t> </a:t>
            </a:r>
            <a:r>
              <a:rPr lang="en-US" sz="1800" u="sng">
                <a:solidFill>
                  <a:srgbClr val="000000"/>
                </a:solidFill>
              </a:rPr>
              <a:t>3</a:t>
            </a:r>
            <a:r>
              <a:rPr lang="en-US" sz="1800">
                <a:solidFill>
                  <a:srgbClr val="000000"/>
                </a:solidFill>
              </a:rPr>
              <a:t>  </a:t>
            </a:r>
            <a:r>
              <a:rPr lang="en-US" sz="1800">
                <a:solidFill>
                  <a:schemeClr val="tx2"/>
                </a:solidFill>
              </a:rPr>
              <a:t>4</a:t>
            </a:r>
          </a:p>
        </p:txBody>
      </p:sp>
      <p:sp>
        <p:nvSpPr>
          <p:cNvPr id="25619" name="AutoShape 59"/>
          <p:cNvSpPr>
            <a:spLocks noChangeArrowheads="1"/>
          </p:cNvSpPr>
          <p:nvPr/>
        </p:nvSpPr>
        <p:spPr bwMode="auto">
          <a:xfrm>
            <a:off x="2738438" y="5668963"/>
            <a:ext cx="706437" cy="4270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folHlink"/>
                </a:solidFill>
              </a:rPr>
              <a:t>9 </a:t>
            </a:r>
            <a:r>
              <a:rPr lang="en-US" sz="1800" b="1">
                <a:solidFill>
                  <a:schemeClr val="folHlink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folHlink"/>
                </a:solidFill>
              </a:rPr>
              <a:t> 9</a:t>
            </a:r>
          </a:p>
        </p:txBody>
      </p:sp>
      <p:sp>
        <p:nvSpPr>
          <p:cNvPr id="25620" name="AutoShape 60"/>
          <p:cNvSpPr>
            <a:spLocks noChangeArrowheads="1"/>
          </p:cNvSpPr>
          <p:nvPr/>
        </p:nvSpPr>
        <p:spPr bwMode="auto">
          <a:xfrm>
            <a:off x="3732213" y="5668963"/>
            <a:ext cx="687387" cy="4270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4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 b="1">
                <a:solidFill>
                  <a:srgbClr val="000000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>
                <a:solidFill>
                  <a:schemeClr val="tx2"/>
                </a:solidFill>
              </a:rPr>
              <a:t>4</a:t>
            </a:r>
          </a:p>
        </p:txBody>
      </p:sp>
      <p:sp>
        <p:nvSpPr>
          <p:cNvPr id="25621" name="Line 63"/>
          <p:cNvSpPr>
            <a:spLocks noChangeShapeType="1"/>
          </p:cNvSpPr>
          <p:nvPr/>
        </p:nvSpPr>
        <p:spPr bwMode="auto">
          <a:xfrm>
            <a:off x="6019800" y="3124200"/>
            <a:ext cx="685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2" name="AutoShape 64"/>
          <p:cNvSpPr>
            <a:spLocks noChangeArrowheads="1"/>
          </p:cNvSpPr>
          <p:nvPr/>
        </p:nvSpPr>
        <p:spPr bwMode="auto">
          <a:xfrm>
            <a:off x="7620000" y="4643438"/>
            <a:ext cx="693738" cy="4270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folHlink"/>
                </a:solidFill>
              </a:rPr>
              <a:t>9 </a:t>
            </a:r>
            <a:r>
              <a:rPr lang="en-US" sz="1800" b="1">
                <a:solidFill>
                  <a:schemeClr val="folHlink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folHlink"/>
                </a:solidFill>
              </a:rPr>
              <a:t> 9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Quick-Sort</a:t>
            </a:r>
          </a:p>
        </p:txBody>
      </p:sp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E8497F9-DB7C-A641-B603-628C2CD9F453}" type="slidenum">
              <a:rPr lang="en-US" sz="1400"/>
              <a:pPr eaLnBrk="1" hangingPunct="1"/>
              <a:t>31</a:t>
            </a:fld>
            <a:endParaRPr lang="en-US" sz="140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Execution Example (cont.)</a:t>
            </a:r>
          </a:p>
        </p:txBody>
      </p:sp>
      <p:sp>
        <p:nvSpPr>
          <p:cNvPr id="2662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772400" cy="762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Partition, …, recursive call, base case</a:t>
            </a:r>
          </a:p>
        </p:txBody>
      </p:sp>
      <p:sp>
        <p:nvSpPr>
          <p:cNvPr id="26629" name="AutoShape 36"/>
          <p:cNvSpPr>
            <a:spLocks noChangeArrowheads="1"/>
          </p:cNvSpPr>
          <p:nvPr/>
        </p:nvSpPr>
        <p:spPr bwMode="auto">
          <a:xfrm>
            <a:off x="5643563" y="3617913"/>
            <a:ext cx="2562225" cy="4270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7  9  </a:t>
            </a:r>
            <a:r>
              <a:rPr lang="en-US" sz="1800" u="sng">
                <a:solidFill>
                  <a:srgbClr val="000000"/>
                </a:solidFill>
              </a:rPr>
              <a:t>7</a:t>
            </a:r>
            <a:r>
              <a:rPr lang="en-US" sz="1800">
                <a:solidFill>
                  <a:schemeClr val="accent1"/>
                </a:solidFill>
              </a:rPr>
              <a:t>  1  </a:t>
            </a:r>
            <a:r>
              <a:rPr lang="en-US" sz="1800" b="1">
                <a:solidFill>
                  <a:schemeClr val="accent1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accent1"/>
                </a:solidFill>
              </a:rPr>
              <a:t>  1  3  8  6</a:t>
            </a:r>
          </a:p>
        </p:txBody>
      </p:sp>
      <p:sp>
        <p:nvSpPr>
          <p:cNvPr id="26630" name="AutoShape 37"/>
          <p:cNvSpPr>
            <a:spLocks noChangeArrowheads="1"/>
          </p:cNvSpPr>
          <p:nvPr/>
        </p:nvSpPr>
        <p:spPr bwMode="auto">
          <a:xfrm>
            <a:off x="5486400" y="4643438"/>
            <a:ext cx="693738" cy="4270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folHlink"/>
                </a:solidFill>
              </a:rPr>
              <a:t>8 </a:t>
            </a:r>
            <a:r>
              <a:rPr lang="en-US" sz="1800" b="1">
                <a:solidFill>
                  <a:schemeClr val="folHlink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folHlink"/>
                </a:solidFill>
              </a:rPr>
              <a:t> 8</a:t>
            </a:r>
          </a:p>
        </p:txBody>
      </p:sp>
      <p:cxnSp>
        <p:nvCxnSpPr>
          <p:cNvPr id="26631" name="AutoShape 38"/>
          <p:cNvCxnSpPr>
            <a:cxnSpLocks noChangeShapeType="1"/>
            <a:stCxn id="26630" idx="0"/>
            <a:endCxn id="26629" idx="2"/>
          </p:cNvCxnSpPr>
          <p:nvPr/>
        </p:nvCxnSpPr>
        <p:spPr bwMode="auto">
          <a:xfrm flipV="1">
            <a:off x="5834063" y="4054475"/>
            <a:ext cx="1090612" cy="5794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2" name="AutoShape 39"/>
          <p:cNvCxnSpPr>
            <a:cxnSpLocks noChangeShapeType="1"/>
            <a:stCxn id="26646" idx="0"/>
            <a:endCxn id="26629" idx="2"/>
          </p:cNvCxnSpPr>
          <p:nvPr/>
        </p:nvCxnSpPr>
        <p:spPr bwMode="auto">
          <a:xfrm flipH="1" flipV="1">
            <a:off x="6924675" y="4054475"/>
            <a:ext cx="1042988" cy="5699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33" name="AutoShape 40"/>
          <p:cNvSpPr>
            <a:spLocks noChangeArrowheads="1"/>
          </p:cNvSpPr>
          <p:nvPr/>
        </p:nvSpPr>
        <p:spPr bwMode="auto">
          <a:xfrm>
            <a:off x="2286000" y="2590800"/>
            <a:ext cx="4876800" cy="4302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7  2  9  4 3  7  </a:t>
            </a:r>
            <a:r>
              <a:rPr lang="en-US" sz="1800" u="sng">
                <a:solidFill>
                  <a:srgbClr val="000000"/>
                </a:solidFill>
              </a:rPr>
              <a:t>6</a:t>
            </a:r>
            <a:r>
              <a:rPr lang="en-US" sz="1800"/>
              <a:t>  1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 b="1">
                <a:solidFill>
                  <a:schemeClr val="accent1"/>
                </a:solidFill>
                <a:sym typeface="Symbol" charset="0"/>
              </a:rPr>
              <a:t></a:t>
            </a:r>
            <a:r>
              <a:rPr lang="en-US" sz="1800"/>
              <a:t>  </a:t>
            </a:r>
            <a:r>
              <a:rPr lang="en-US" sz="1800">
                <a:solidFill>
                  <a:schemeClr val="accent1"/>
                </a:solidFill>
              </a:rPr>
              <a:t>1  2  3  4  6  7  8  9</a:t>
            </a:r>
          </a:p>
        </p:txBody>
      </p:sp>
      <p:cxnSp>
        <p:nvCxnSpPr>
          <p:cNvPr id="26634" name="AutoShape 41"/>
          <p:cNvCxnSpPr>
            <a:cxnSpLocks noChangeShapeType="1"/>
            <a:stCxn id="26640" idx="0"/>
            <a:endCxn id="26633" idx="2"/>
          </p:cNvCxnSpPr>
          <p:nvPr/>
        </p:nvCxnSpPr>
        <p:spPr bwMode="auto">
          <a:xfrm flipV="1">
            <a:off x="2505075" y="3030538"/>
            <a:ext cx="2219325" cy="5778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5" name="AutoShape 42"/>
          <p:cNvCxnSpPr>
            <a:cxnSpLocks noChangeShapeType="1"/>
            <a:stCxn id="26629" idx="0"/>
            <a:endCxn id="26633" idx="2"/>
          </p:cNvCxnSpPr>
          <p:nvPr/>
        </p:nvCxnSpPr>
        <p:spPr bwMode="auto">
          <a:xfrm flipH="1" flipV="1">
            <a:off x="4724400" y="3030538"/>
            <a:ext cx="2200275" cy="5778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6" name="AutoShape 43"/>
          <p:cNvCxnSpPr>
            <a:cxnSpLocks noChangeShapeType="1"/>
            <a:stCxn id="26641" idx="0"/>
            <a:endCxn id="26640" idx="2"/>
          </p:cNvCxnSpPr>
          <p:nvPr/>
        </p:nvCxnSpPr>
        <p:spPr bwMode="auto">
          <a:xfrm flipV="1">
            <a:off x="1524000" y="4054475"/>
            <a:ext cx="981075" cy="5794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7" name="AutoShape 44"/>
          <p:cNvCxnSpPr>
            <a:cxnSpLocks noChangeShapeType="1"/>
            <a:stCxn id="26642" idx="0"/>
            <a:endCxn id="26640" idx="2"/>
          </p:cNvCxnSpPr>
          <p:nvPr/>
        </p:nvCxnSpPr>
        <p:spPr bwMode="auto">
          <a:xfrm flipH="1" flipV="1">
            <a:off x="2505075" y="4054475"/>
            <a:ext cx="1066800" cy="5794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8" name="AutoShape 45"/>
          <p:cNvCxnSpPr>
            <a:cxnSpLocks noChangeShapeType="1"/>
            <a:stCxn id="26643" idx="0"/>
            <a:endCxn id="26642" idx="2"/>
          </p:cNvCxnSpPr>
          <p:nvPr/>
        </p:nvCxnSpPr>
        <p:spPr bwMode="auto">
          <a:xfrm flipV="1">
            <a:off x="3092450" y="5080000"/>
            <a:ext cx="479425" cy="5794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9" name="AutoShape 46"/>
          <p:cNvCxnSpPr>
            <a:cxnSpLocks noChangeShapeType="1"/>
            <a:stCxn id="26642" idx="2"/>
            <a:endCxn id="26644" idx="0"/>
          </p:cNvCxnSpPr>
          <p:nvPr/>
        </p:nvCxnSpPr>
        <p:spPr bwMode="auto">
          <a:xfrm>
            <a:off x="3571875" y="5080000"/>
            <a:ext cx="504825" cy="5794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40" name="AutoShape 47"/>
          <p:cNvSpPr>
            <a:spLocks noChangeArrowheads="1"/>
          </p:cNvSpPr>
          <p:nvPr/>
        </p:nvSpPr>
        <p:spPr bwMode="auto">
          <a:xfrm>
            <a:off x="1223963" y="3617913"/>
            <a:ext cx="2562225" cy="4270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u="sng">
                <a:solidFill>
                  <a:srgbClr val="000000"/>
                </a:solidFill>
              </a:rPr>
              <a:t>2</a:t>
            </a:r>
            <a:r>
              <a:rPr lang="en-US" sz="1800"/>
              <a:t>  4  3  1 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 b="1">
                <a:solidFill>
                  <a:srgbClr val="000000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tx2"/>
                </a:solidFill>
              </a:rPr>
              <a:t>  1  </a:t>
            </a:r>
            <a:r>
              <a:rPr lang="en-US" sz="1800" u="sng">
                <a:solidFill>
                  <a:srgbClr val="000000"/>
                </a:solidFill>
              </a:rPr>
              <a:t>2</a:t>
            </a:r>
            <a:r>
              <a:rPr lang="en-US" sz="1800">
                <a:solidFill>
                  <a:srgbClr val="000000"/>
                </a:solidFill>
              </a:rPr>
              <a:t> </a:t>
            </a:r>
            <a:r>
              <a:rPr lang="en-US" sz="1800">
                <a:solidFill>
                  <a:schemeClr val="tx2"/>
                </a:solidFill>
              </a:rPr>
              <a:t> 3  4</a:t>
            </a:r>
          </a:p>
        </p:txBody>
      </p:sp>
      <p:sp>
        <p:nvSpPr>
          <p:cNvPr id="26641" name="AutoShape 48"/>
          <p:cNvSpPr>
            <a:spLocks noChangeArrowheads="1"/>
          </p:cNvSpPr>
          <p:nvPr/>
        </p:nvSpPr>
        <p:spPr bwMode="auto">
          <a:xfrm>
            <a:off x="1066800" y="4643438"/>
            <a:ext cx="914400" cy="4270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1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 b="1">
                <a:solidFill>
                  <a:srgbClr val="000000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26642" name="AutoShape 49"/>
          <p:cNvSpPr>
            <a:spLocks noChangeArrowheads="1"/>
          </p:cNvSpPr>
          <p:nvPr/>
        </p:nvSpPr>
        <p:spPr bwMode="auto">
          <a:xfrm>
            <a:off x="2824163" y="4643438"/>
            <a:ext cx="1495425" cy="4270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4  </a:t>
            </a:r>
            <a:r>
              <a:rPr lang="en-US" sz="1800" u="sng">
                <a:solidFill>
                  <a:srgbClr val="000000"/>
                </a:solidFill>
              </a:rPr>
              <a:t>3</a:t>
            </a:r>
            <a:r>
              <a:rPr lang="en-US" sz="1800"/>
              <a:t>  </a:t>
            </a:r>
            <a:r>
              <a:rPr lang="en-US" sz="1800" b="1">
                <a:solidFill>
                  <a:srgbClr val="000000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>
                <a:solidFill>
                  <a:srgbClr val="000000"/>
                </a:solidFill>
              </a:rPr>
              <a:t> </a:t>
            </a:r>
            <a:r>
              <a:rPr lang="en-US" sz="1800" u="sng">
                <a:solidFill>
                  <a:srgbClr val="000000"/>
                </a:solidFill>
              </a:rPr>
              <a:t>3</a:t>
            </a:r>
            <a:r>
              <a:rPr lang="en-US" sz="1800">
                <a:solidFill>
                  <a:srgbClr val="000000"/>
                </a:solidFill>
              </a:rPr>
              <a:t>  </a:t>
            </a:r>
            <a:r>
              <a:rPr lang="en-US" sz="1800">
                <a:solidFill>
                  <a:schemeClr val="tx2"/>
                </a:solidFill>
              </a:rPr>
              <a:t>4</a:t>
            </a:r>
          </a:p>
        </p:txBody>
      </p:sp>
      <p:sp>
        <p:nvSpPr>
          <p:cNvPr id="26643" name="AutoShape 50"/>
          <p:cNvSpPr>
            <a:spLocks noChangeArrowheads="1"/>
          </p:cNvSpPr>
          <p:nvPr/>
        </p:nvSpPr>
        <p:spPr bwMode="auto">
          <a:xfrm>
            <a:off x="2738438" y="5668963"/>
            <a:ext cx="706437" cy="4270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folHlink"/>
                </a:solidFill>
              </a:rPr>
              <a:t>9 </a:t>
            </a:r>
            <a:r>
              <a:rPr lang="en-US" sz="1800" b="1">
                <a:solidFill>
                  <a:schemeClr val="folHlink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folHlink"/>
                </a:solidFill>
              </a:rPr>
              <a:t> 9</a:t>
            </a:r>
          </a:p>
        </p:txBody>
      </p:sp>
      <p:sp>
        <p:nvSpPr>
          <p:cNvPr id="26644" name="AutoShape 51"/>
          <p:cNvSpPr>
            <a:spLocks noChangeArrowheads="1"/>
          </p:cNvSpPr>
          <p:nvPr/>
        </p:nvSpPr>
        <p:spPr bwMode="auto">
          <a:xfrm>
            <a:off x="3732213" y="5668963"/>
            <a:ext cx="687387" cy="4270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4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 b="1">
                <a:solidFill>
                  <a:srgbClr val="000000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>
                <a:solidFill>
                  <a:schemeClr val="tx2"/>
                </a:solidFill>
              </a:rPr>
              <a:t>4</a:t>
            </a:r>
          </a:p>
        </p:txBody>
      </p:sp>
      <p:sp>
        <p:nvSpPr>
          <p:cNvPr id="26645" name="Line 52"/>
          <p:cNvSpPr>
            <a:spLocks noChangeShapeType="1"/>
          </p:cNvSpPr>
          <p:nvPr/>
        </p:nvSpPr>
        <p:spPr bwMode="auto">
          <a:xfrm rot="793333">
            <a:off x="7467600" y="4191000"/>
            <a:ext cx="685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6" name="AutoShape 53"/>
          <p:cNvSpPr>
            <a:spLocks noChangeArrowheads="1"/>
          </p:cNvSpPr>
          <p:nvPr/>
        </p:nvSpPr>
        <p:spPr bwMode="auto">
          <a:xfrm>
            <a:off x="7620000" y="4643438"/>
            <a:ext cx="693738" cy="4270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9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 b="1">
                <a:solidFill>
                  <a:srgbClr val="000000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>
                <a:solidFill>
                  <a:schemeClr val="tx2"/>
                </a:solidFill>
              </a:rPr>
              <a:t>9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Quick-Sort</a:t>
            </a:r>
          </a:p>
        </p:txBody>
      </p:sp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F8D88D4-D359-D14F-AE14-001E0FCABFC7}" type="slidenum">
              <a:rPr lang="en-US" sz="1400"/>
              <a:pPr eaLnBrk="1" hangingPunct="1"/>
              <a:t>32</a:t>
            </a:fld>
            <a:endParaRPr lang="en-US" sz="140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Execution Example (cont.)</a:t>
            </a:r>
          </a:p>
        </p:txBody>
      </p:sp>
      <p:sp>
        <p:nvSpPr>
          <p:cNvPr id="2765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772400" cy="6858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Join, join</a:t>
            </a:r>
          </a:p>
        </p:txBody>
      </p:sp>
      <p:sp>
        <p:nvSpPr>
          <p:cNvPr id="27653" name="AutoShape 35"/>
          <p:cNvSpPr>
            <a:spLocks noChangeArrowheads="1"/>
          </p:cNvSpPr>
          <p:nvPr/>
        </p:nvSpPr>
        <p:spPr bwMode="auto">
          <a:xfrm>
            <a:off x="5643563" y="3617913"/>
            <a:ext cx="2562225" cy="4270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rgbClr val="000000"/>
                </a:solidFill>
              </a:rPr>
              <a:t>7</a:t>
            </a:r>
            <a:r>
              <a:rPr lang="en-US" sz="1800"/>
              <a:t>  9  </a:t>
            </a:r>
            <a:r>
              <a:rPr lang="en-US" sz="1800" u="sng">
                <a:solidFill>
                  <a:srgbClr val="000000"/>
                </a:solidFill>
              </a:rPr>
              <a:t>7</a:t>
            </a:r>
            <a:r>
              <a:rPr lang="en-US" sz="1800">
                <a:solidFill>
                  <a:schemeClr val="accent1"/>
                </a:solidFill>
              </a:rPr>
              <a:t>  </a:t>
            </a:r>
            <a:r>
              <a:rPr lang="en-US" sz="1800">
                <a:solidFill>
                  <a:srgbClr val="000000"/>
                </a:solidFill>
              </a:rPr>
              <a:t> </a:t>
            </a:r>
            <a:r>
              <a:rPr lang="en-US" sz="1800" b="1">
                <a:solidFill>
                  <a:srgbClr val="000000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accent1"/>
                </a:solidFill>
              </a:rPr>
              <a:t>  1</a:t>
            </a:r>
            <a:r>
              <a:rPr lang="en-US" sz="1800">
                <a:solidFill>
                  <a:srgbClr val="000000"/>
                </a:solidFill>
              </a:rPr>
              <a:t>7</a:t>
            </a:r>
            <a:r>
              <a:rPr lang="en-US" sz="1800"/>
              <a:t>  </a:t>
            </a:r>
            <a:r>
              <a:rPr lang="en-US" sz="1800" u="sng">
                <a:solidFill>
                  <a:srgbClr val="000000"/>
                </a:solidFill>
              </a:rPr>
              <a:t>7</a:t>
            </a:r>
            <a:r>
              <a:rPr lang="en-US" sz="1800"/>
              <a:t>  </a:t>
            </a:r>
            <a:r>
              <a:rPr lang="en-US" sz="1800">
                <a:solidFill>
                  <a:schemeClr val="tx2"/>
                </a:solidFill>
              </a:rPr>
              <a:t>9</a:t>
            </a:r>
          </a:p>
        </p:txBody>
      </p:sp>
      <p:sp>
        <p:nvSpPr>
          <p:cNvPr id="27654" name="AutoShape 36"/>
          <p:cNvSpPr>
            <a:spLocks noChangeArrowheads="1"/>
          </p:cNvSpPr>
          <p:nvPr/>
        </p:nvSpPr>
        <p:spPr bwMode="auto">
          <a:xfrm>
            <a:off x="5486400" y="4643438"/>
            <a:ext cx="693738" cy="4270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folHlink"/>
                </a:solidFill>
              </a:rPr>
              <a:t>8 </a:t>
            </a:r>
            <a:r>
              <a:rPr lang="en-US" sz="1800" b="1">
                <a:solidFill>
                  <a:schemeClr val="folHlink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folHlink"/>
                </a:solidFill>
              </a:rPr>
              <a:t> 8</a:t>
            </a:r>
          </a:p>
        </p:txBody>
      </p:sp>
      <p:cxnSp>
        <p:nvCxnSpPr>
          <p:cNvPr id="27655" name="AutoShape 37"/>
          <p:cNvCxnSpPr>
            <a:cxnSpLocks noChangeShapeType="1"/>
            <a:stCxn id="27654" idx="0"/>
            <a:endCxn id="27653" idx="2"/>
          </p:cNvCxnSpPr>
          <p:nvPr/>
        </p:nvCxnSpPr>
        <p:spPr bwMode="auto">
          <a:xfrm flipV="1">
            <a:off x="5834063" y="4054475"/>
            <a:ext cx="1090612" cy="5794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56" name="AutoShape 38"/>
          <p:cNvCxnSpPr>
            <a:cxnSpLocks noChangeShapeType="1"/>
            <a:stCxn id="27669" idx="0"/>
            <a:endCxn id="27653" idx="2"/>
          </p:cNvCxnSpPr>
          <p:nvPr/>
        </p:nvCxnSpPr>
        <p:spPr bwMode="auto">
          <a:xfrm flipH="1" flipV="1">
            <a:off x="6924675" y="4054475"/>
            <a:ext cx="1042988" cy="5794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57" name="AutoShape 39"/>
          <p:cNvSpPr>
            <a:spLocks noChangeArrowheads="1"/>
          </p:cNvSpPr>
          <p:nvPr/>
        </p:nvSpPr>
        <p:spPr bwMode="auto">
          <a:xfrm>
            <a:off x="2286000" y="2590800"/>
            <a:ext cx="4876800" cy="4302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7  2  9  4  3  7  </a:t>
            </a:r>
            <a:r>
              <a:rPr lang="en-US" sz="1800" u="sng">
                <a:solidFill>
                  <a:srgbClr val="000000"/>
                </a:solidFill>
              </a:rPr>
              <a:t>6</a:t>
            </a:r>
            <a:r>
              <a:rPr lang="en-US" sz="1800"/>
              <a:t>  1  </a:t>
            </a:r>
            <a:r>
              <a:rPr lang="en-US" sz="1800" b="1">
                <a:solidFill>
                  <a:srgbClr val="000000"/>
                </a:solidFill>
                <a:sym typeface="Symbol" charset="0"/>
              </a:rPr>
              <a:t></a:t>
            </a:r>
            <a:r>
              <a:rPr lang="en-US" sz="1800"/>
              <a:t> </a:t>
            </a:r>
            <a:r>
              <a:rPr lang="en-US" sz="1800">
                <a:solidFill>
                  <a:schemeClr val="tx2"/>
                </a:solidFill>
              </a:rPr>
              <a:t>1  2  3  4  </a:t>
            </a:r>
            <a:r>
              <a:rPr lang="en-US" sz="1800" u="sng">
                <a:solidFill>
                  <a:srgbClr val="000000"/>
                </a:solidFill>
              </a:rPr>
              <a:t>6</a:t>
            </a:r>
            <a:r>
              <a:rPr lang="en-US" sz="1800">
                <a:solidFill>
                  <a:srgbClr val="000000"/>
                </a:solidFill>
              </a:rPr>
              <a:t>  </a:t>
            </a:r>
            <a:r>
              <a:rPr lang="en-US" sz="1800">
                <a:solidFill>
                  <a:schemeClr val="tx2"/>
                </a:solidFill>
              </a:rPr>
              <a:t>7  7  9</a:t>
            </a:r>
          </a:p>
        </p:txBody>
      </p:sp>
      <p:cxnSp>
        <p:nvCxnSpPr>
          <p:cNvPr id="27658" name="AutoShape 40"/>
          <p:cNvCxnSpPr>
            <a:cxnSpLocks noChangeShapeType="1"/>
            <a:stCxn id="27664" idx="0"/>
            <a:endCxn id="27657" idx="2"/>
          </p:cNvCxnSpPr>
          <p:nvPr/>
        </p:nvCxnSpPr>
        <p:spPr bwMode="auto">
          <a:xfrm flipV="1">
            <a:off x="2505075" y="3040063"/>
            <a:ext cx="2219325" cy="5683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59" name="AutoShape 41"/>
          <p:cNvCxnSpPr>
            <a:cxnSpLocks noChangeShapeType="1"/>
            <a:stCxn id="27653" idx="0"/>
            <a:endCxn id="27657" idx="2"/>
          </p:cNvCxnSpPr>
          <p:nvPr/>
        </p:nvCxnSpPr>
        <p:spPr bwMode="auto">
          <a:xfrm flipH="1" flipV="1">
            <a:off x="4724400" y="3040063"/>
            <a:ext cx="2200275" cy="5683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0" name="AutoShape 42"/>
          <p:cNvCxnSpPr>
            <a:cxnSpLocks noChangeShapeType="1"/>
            <a:stCxn id="27665" idx="0"/>
            <a:endCxn id="27664" idx="2"/>
          </p:cNvCxnSpPr>
          <p:nvPr/>
        </p:nvCxnSpPr>
        <p:spPr bwMode="auto">
          <a:xfrm flipV="1">
            <a:off x="1524000" y="4054475"/>
            <a:ext cx="981075" cy="5794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1" name="AutoShape 43"/>
          <p:cNvCxnSpPr>
            <a:cxnSpLocks noChangeShapeType="1"/>
            <a:stCxn id="27666" idx="0"/>
            <a:endCxn id="27664" idx="2"/>
          </p:cNvCxnSpPr>
          <p:nvPr/>
        </p:nvCxnSpPr>
        <p:spPr bwMode="auto">
          <a:xfrm flipH="1" flipV="1">
            <a:off x="2505075" y="4054475"/>
            <a:ext cx="1066800" cy="5794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2" name="AutoShape 44"/>
          <p:cNvCxnSpPr>
            <a:cxnSpLocks noChangeShapeType="1"/>
            <a:stCxn id="27667" idx="0"/>
            <a:endCxn id="27666" idx="2"/>
          </p:cNvCxnSpPr>
          <p:nvPr/>
        </p:nvCxnSpPr>
        <p:spPr bwMode="auto">
          <a:xfrm flipV="1">
            <a:off x="3092450" y="5080000"/>
            <a:ext cx="479425" cy="5794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3" name="AutoShape 45"/>
          <p:cNvCxnSpPr>
            <a:cxnSpLocks noChangeShapeType="1"/>
            <a:stCxn id="27666" idx="2"/>
            <a:endCxn id="27668" idx="0"/>
          </p:cNvCxnSpPr>
          <p:nvPr/>
        </p:nvCxnSpPr>
        <p:spPr bwMode="auto">
          <a:xfrm>
            <a:off x="3571875" y="5080000"/>
            <a:ext cx="504825" cy="5794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64" name="AutoShape 46"/>
          <p:cNvSpPr>
            <a:spLocks noChangeArrowheads="1"/>
          </p:cNvSpPr>
          <p:nvPr/>
        </p:nvSpPr>
        <p:spPr bwMode="auto">
          <a:xfrm>
            <a:off x="1223963" y="3617913"/>
            <a:ext cx="2562225" cy="4270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u="sng">
                <a:solidFill>
                  <a:srgbClr val="000000"/>
                </a:solidFill>
              </a:rPr>
              <a:t>2</a:t>
            </a:r>
            <a:r>
              <a:rPr lang="en-US" sz="1800"/>
              <a:t>  4  3  1 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 b="1">
                <a:solidFill>
                  <a:srgbClr val="000000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tx2"/>
                </a:solidFill>
              </a:rPr>
              <a:t>  1  </a:t>
            </a:r>
            <a:r>
              <a:rPr lang="en-US" sz="1800" u="sng">
                <a:solidFill>
                  <a:srgbClr val="000000"/>
                </a:solidFill>
              </a:rPr>
              <a:t>2</a:t>
            </a:r>
            <a:r>
              <a:rPr lang="en-US" sz="1800">
                <a:solidFill>
                  <a:srgbClr val="000000"/>
                </a:solidFill>
              </a:rPr>
              <a:t> </a:t>
            </a:r>
            <a:r>
              <a:rPr lang="en-US" sz="1800">
                <a:solidFill>
                  <a:schemeClr val="tx2"/>
                </a:solidFill>
              </a:rPr>
              <a:t> 3  4</a:t>
            </a:r>
          </a:p>
        </p:txBody>
      </p:sp>
      <p:sp>
        <p:nvSpPr>
          <p:cNvPr id="27665" name="AutoShape 47"/>
          <p:cNvSpPr>
            <a:spLocks noChangeArrowheads="1"/>
          </p:cNvSpPr>
          <p:nvPr/>
        </p:nvSpPr>
        <p:spPr bwMode="auto">
          <a:xfrm>
            <a:off x="1066800" y="4643438"/>
            <a:ext cx="914400" cy="4270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1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 b="1">
                <a:solidFill>
                  <a:srgbClr val="000000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27666" name="AutoShape 48"/>
          <p:cNvSpPr>
            <a:spLocks noChangeArrowheads="1"/>
          </p:cNvSpPr>
          <p:nvPr/>
        </p:nvSpPr>
        <p:spPr bwMode="auto">
          <a:xfrm>
            <a:off x="2824163" y="4643438"/>
            <a:ext cx="1495425" cy="4270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4  </a:t>
            </a:r>
            <a:r>
              <a:rPr lang="en-US" sz="1800" u="sng">
                <a:solidFill>
                  <a:srgbClr val="000000"/>
                </a:solidFill>
              </a:rPr>
              <a:t>3</a:t>
            </a:r>
            <a:r>
              <a:rPr lang="en-US" sz="1800"/>
              <a:t>  </a:t>
            </a:r>
            <a:r>
              <a:rPr lang="en-US" sz="1800" b="1">
                <a:solidFill>
                  <a:srgbClr val="000000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>
                <a:solidFill>
                  <a:srgbClr val="000000"/>
                </a:solidFill>
              </a:rPr>
              <a:t> </a:t>
            </a:r>
            <a:r>
              <a:rPr lang="en-US" sz="1800" u="sng">
                <a:solidFill>
                  <a:srgbClr val="000000"/>
                </a:solidFill>
              </a:rPr>
              <a:t>3</a:t>
            </a:r>
            <a:r>
              <a:rPr lang="en-US" sz="1800">
                <a:solidFill>
                  <a:srgbClr val="000000"/>
                </a:solidFill>
              </a:rPr>
              <a:t>  </a:t>
            </a:r>
            <a:r>
              <a:rPr lang="en-US" sz="1800">
                <a:solidFill>
                  <a:schemeClr val="tx2"/>
                </a:solidFill>
              </a:rPr>
              <a:t>4</a:t>
            </a:r>
          </a:p>
        </p:txBody>
      </p:sp>
      <p:sp>
        <p:nvSpPr>
          <p:cNvPr id="27667" name="AutoShape 49"/>
          <p:cNvSpPr>
            <a:spLocks noChangeArrowheads="1"/>
          </p:cNvSpPr>
          <p:nvPr/>
        </p:nvSpPr>
        <p:spPr bwMode="auto">
          <a:xfrm>
            <a:off x="2738438" y="5668963"/>
            <a:ext cx="706437" cy="4270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folHlink"/>
                </a:solidFill>
              </a:rPr>
              <a:t>9 </a:t>
            </a:r>
            <a:r>
              <a:rPr lang="en-US" sz="1800" b="1">
                <a:solidFill>
                  <a:schemeClr val="folHlink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folHlink"/>
                </a:solidFill>
              </a:rPr>
              <a:t> 9</a:t>
            </a:r>
          </a:p>
        </p:txBody>
      </p:sp>
      <p:sp>
        <p:nvSpPr>
          <p:cNvPr id="27668" name="AutoShape 50"/>
          <p:cNvSpPr>
            <a:spLocks noChangeArrowheads="1"/>
          </p:cNvSpPr>
          <p:nvPr/>
        </p:nvSpPr>
        <p:spPr bwMode="auto">
          <a:xfrm>
            <a:off x="3732213" y="5668963"/>
            <a:ext cx="687387" cy="4270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4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 b="1">
                <a:solidFill>
                  <a:srgbClr val="000000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>
                <a:solidFill>
                  <a:schemeClr val="tx2"/>
                </a:solidFill>
              </a:rPr>
              <a:t>4</a:t>
            </a:r>
          </a:p>
        </p:txBody>
      </p:sp>
      <p:sp>
        <p:nvSpPr>
          <p:cNvPr id="27669" name="AutoShape 52"/>
          <p:cNvSpPr>
            <a:spLocks noChangeArrowheads="1"/>
          </p:cNvSpPr>
          <p:nvPr/>
        </p:nvSpPr>
        <p:spPr bwMode="auto">
          <a:xfrm>
            <a:off x="7620000" y="4643438"/>
            <a:ext cx="693738" cy="4270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9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 b="1">
                <a:solidFill>
                  <a:srgbClr val="000000"/>
                </a:solidFill>
                <a:sym typeface="Symbol" charset="0"/>
              </a:rPr>
              <a:t></a:t>
            </a:r>
            <a:r>
              <a:rPr lang="en-US" sz="1800">
                <a:solidFill>
                  <a:schemeClr val="accent1"/>
                </a:solidFill>
              </a:rPr>
              <a:t> </a:t>
            </a:r>
            <a:r>
              <a:rPr lang="en-US" sz="1800">
                <a:solidFill>
                  <a:schemeClr val="tx2"/>
                </a:solidFill>
              </a:rPr>
              <a:t>9</a:t>
            </a:r>
          </a:p>
        </p:txBody>
      </p:sp>
      <p:sp>
        <p:nvSpPr>
          <p:cNvPr id="27670" name="Line 53"/>
          <p:cNvSpPr>
            <a:spLocks noChangeShapeType="1"/>
          </p:cNvSpPr>
          <p:nvPr/>
        </p:nvSpPr>
        <p:spPr bwMode="auto">
          <a:xfrm flipH="1">
            <a:off x="2743200" y="3124200"/>
            <a:ext cx="685800" cy="22860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1" name="Line 54"/>
          <p:cNvSpPr>
            <a:spLocks noChangeShapeType="1"/>
          </p:cNvSpPr>
          <p:nvPr/>
        </p:nvSpPr>
        <p:spPr bwMode="auto">
          <a:xfrm>
            <a:off x="6019800" y="3124200"/>
            <a:ext cx="685800" cy="22860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Quick-Sort</a:t>
            </a:r>
          </a:p>
        </p:txBody>
      </p:sp>
      <p:sp>
        <p:nvSpPr>
          <p:cNvPr id="327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4383C12-D55D-CD4E-B88A-F007EFDAD8B0}" type="slidenum">
              <a:rPr lang="en-US" sz="1400"/>
              <a:pPr eaLnBrk="1" hangingPunct="1"/>
              <a:t>33</a:t>
            </a:fld>
            <a:endParaRPr lang="en-US" sz="140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In-Place Partitioning</a:t>
            </a:r>
          </a:p>
        </p:txBody>
      </p:sp>
      <p:sp>
        <p:nvSpPr>
          <p:cNvPr id="3277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3820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Perform the partition using two indices to split S into L and E U G (a similar method can split E U G into E and G).</a:t>
            </a: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Repeat until j and k cross: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Scan j to the right until finding an element </a:t>
            </a:r>
            <a:r>
              <a:rPr lang="en-US" sz="2000" u="sng">
                <a:latin typeface="Tahoma" charset="0"/>
              </a:rPr>
              <a:t>&gt;</a:t>
            </a:r>
            <a:r>
              <a:rPr lang="en-US" sz="2000">
                <a:latin typeface="Tahoma" charset="0"/>
              </a:rPr>
              <a:t> x.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Scan k to the left until finding an element &lt; x.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Swap elements at indices j and k</a:t>
            </a:r>
          </a:p>
        </p:txBody>
      </p:sp>
      <p:graphicFrame>
        <p:nvGraphicFramePr>
          <p:cNvPr id="32773" name="Object 4"/>
          <p:cNvGraphicFramePr>
            <a:graphicFrameLocks noChangeAspect="1"/>
          </p:cNvGraphicFramePr>
          <p:nvPr/>
        </p:nvGraphicFramePr>
        <p:xfrm>
          <a:off x="7315200" y="228600"/>
          <a:ext cx="1446213" cy="1360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1828800" imgH="1719590" progId="MS_ClipArt_Gallery.5">
                  <p:embed/>
                </p:oleObj>
              </mc:Choice>
              <mc:Fallback>
                <p:oleObj name="Clip" r:id="rId2" imgW="1828800" imgH="1719590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228600"/>
                        <a:ext cx="1446213" cy="1360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4" name="AutoShape 5"/>
          <p:cNvSpPr>
            <a:spLocks noChangeArrowheads="1"/>
          </p:cNvSpPr>
          <p:nvPr/>
        </p:nvSpPr>
        <p:spPr bwMode="auto">
          <a:xfrm>
            <a:off x="1371600" y="2770188"/>
            <a:ext cx="4876800" cy="4302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3  2  5  1  0  7  3  5  9  2  7  9  8  9  7  </a:t>
            </a:r>
            <a:r>
              <a:rPr lang="en-US" sz="1800" b="1" u="sng">
                <a:solidFill>
                  <a:srgbClr val="000000"/>
                </a:solidFill>
              </a:rPr>
              <a:t>6</a:t>
            </a:r>
            <a:r>
              <a:rPr lang="en-US" sz="1800"/>
              <a:t>  9</a:t>
            </a:r>
            <a:endParaRPr lang="en-US" sz="1800">
              <a:solidFill>
                <a:schemeClr val="tx2"/>
              </a:solidFill>
            </a:endParaRPr>
          </a:p>
        </p:txBody>
      </p:sp>
      <p:sp>
        <p:nvSpPr>
          <p:cNvPr id="32775" name="Text Box 6"/>
          <p:cNvSpPr txBox="1">
            <a:spLocks noChangeArrowheads="1"/>
          </p:cNvSpPr>
          <p:nvPr/>
        </p:nvSpPr>
        <p:spPr bwMode="auto">
          <a:xfrm>
            <a:off x="1524000" y="2236788"/>
            <a:ext cx="269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j</a:t>
            </a:r>
          </a:p>
        </p:txBody>
      </p:sp>
      <p:sp>
        <p:nvSpPr>
          <p:cNvPr id="32776" name="Text Box 7"/>
          <p:cNvSpPr txBox="1">
            <a:spLocks noChangeArrowheads="1"/>
          </p:cNvSpPr>
          <p:nvPr/>
        </p:nvSpPr>
        <p:spPr bwMode="auto">
          <a:xfrm>
            <a:off x="5791200" y="2236788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k</a:t>
            </a:r>
          </a:p>
        </p:txBody>
      </p:sp>
      <p:sp>
        <p:nvSpPr>
          <p:cNvPr id="32777" name="Text Box 8"/>
          <p:cNvSpPr txBox="1">
            <a:spLocks noChangeArrowheads="1"/>
          </p:cNvSpPr>
          <p:nvPr/>
        </p:nvSpPr>
        <p:spPr bwMode="auto">
          <a:xfrm>
            <a:off x="6511925" y="2743200"/>
            <a:ext cx="1655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(pivot = 6)</a:t>
            </a:r>
          </a:p>
        </p:txBody>
      </p:sp>
      <p:sp>
        <p:nvSpPr>
          <p:cNvPr id="32778" name="AutoShape 9"/>
          <p:cNvSpPr>
            <a:spLocks noChangeArrowheads="1"/>
          </p:cNvSpPr>
          <p:nvPr/>
        </p:nvSpPr>
        <p:spPr bwMode="auto">
          <a:xfrm>
            <a:off x="1447800" y="5437188"/>
            <a:ext cx="4876800" cy="4302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3  2  5  1  0  7  3  5  9  2  7  9  8  9  7  </a:t>
            </a:r>
            <a:r>
              <a:rPr lang="en-US" sz="1800" b="1" u="sng">
                <a:solidFill>
                  <a:srgbClr val="000000"/>
                </a:solidFill>
              </a:rPr>
              <a:t>6</a:t>
            </a:r>
            <a:r>
              <a:rPr lang="en-US" sz="1800"/>
              <a:t>  9</a:t>
            </a:r>
            <a:endParaRPr lang="en-US" sz="1800">
              <a:solidFill>
                <a:schemeClr val="tx2"/>
              </a:solidFill>
            </a:endParaRPr>
          </a:p>
        </p:txBody>
      </p:sp>
      <p:sp>
        <p:nvSpPr>
          <p:cNvPr id="32779" name="Text Box 10"/>
          <p:cNvSpPr txBox="1">
            <a:spLocks noChangeArrowheads="1"/>
          </p:cNvSpPr>
          <p:nvPr/>
        </p:nvSpPr>
        <p:spPr bwMode="auto">
          <a:xfrm>
            <a:off x="2930525" y="4903788"/>
            <a:ext cx="269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j</a:t>
            </a:r>
          </a:p>
        </p:txBody>
      </p:sp>
      <p:sp>
        <p:nvSpPr>
          <p:cNvPr id="32780" name="Text Box 11"/>
          <p:cNvSpPr txBox="1">
            <a:spLocks noChangeArrowheads="1"/>
          </p:cNvSpPr>
          <p:nvPr/>
        </p:nvSpPr>
        <p:spPr bwMode="auto">
          <a:xfrm>
            <a:off x="3962400" y="4903788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k</a:t>
            </a:r>
          </a:p>
        </p:txBody>
      </p:sp>
      <p:sp>
        <p:nvSpPr>
          <p:cNvPr id="32781" name="Line 12"/>
          <p:cNvSpPr>
            <a:spLocks noChangeShapeType="1"/>
          </p:cNvSpPr>
          <p:nvPr/>
        </p:nvSpPr>
        <p:spPr bwMode="auto">
          <a:xfrm flipV="1">
            <a:off x="1600200" y="5181600"/>
            <a:ext cx="1295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Line 13"/>
          <p:cNvSpPr>
            <a:spLocks noChangeShapeType="1"/>
          </p:cNvSpPr>
          <p:nvPr/>
        </p:nvSpPr>
        <p:spPr bwMode="auto">
          <a:xfrm flipH="1">
            <a:off x="4343400" y="5181600"/>
            <a:ext cx="1676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Rectangle 14"/>
          <p:cNvSpPr>
            <a:spLocks noChangeArrowheads="1"/>
          </p:cNvSpPr>
          <p:nvPr/>
        </p:nvSpPr>
        <p:spPr bwMode="auto">
          <a:xfrm>
            <a:off x="2895600" y="5334000"/>
            <a:ext cx="304800" cy="6096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Rectangle 15"/>
          <p:cNvSpPr>
            <a:spLocks noChangeArrowheads="1"/>
          </p:cNvSpPr>
          <p:nvPr/>
        </p:nvSpPr>
        <p:spPr bwMode="auto">
          <a:xfrm>
            <a:off x="3962400" y="5334000"/>
            <a:ext cx="304800" cy="6096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Freeform 16"/>
          <p:cNvSpPr>
            <a:spLocks/>
          </p:cNvSpPr>
          <p:nvPr/>
        </p:nvSpPr>
        <p:spPr bwMode="auto">
          <a:xfrm>
            <a:off x="3276600" y="6019800"/>
            <a:ext cx="685800" cy="152400"/>
          </a:xfrm>
          <a:custGeom>
            <a:avLst/>
            <a:gdLst>
              <a:gd name="T0" fmla="*/ 0 w 432"/>
              <a:gd name="T1" fmla="*/ 0 h 96"/>
              <a:gd name="T2" fmla="*/ 483870000 w 432"/>
              <a:gd name="T3" fmla="*/ 241935000 h 96"/>
              <a:gd name="T4" fmla="*/ 1088707500 w 432"/>
              <a:gd name="T5" fmla="*/ 0 h 96"/>
              <a:gd name="T6" fmla="*/ 0 60000 65536"/>
              <a:gd name="T7" fmla="*/ 0 60000 65536"/>
              <a:gd name="T8" fmla="*/ 0 60000 65536"/>
              <a:gd name="T9" fmla="*/ 0 w 432"/>
              <a:gd name="T10" fmla="*/ 0 h 96"/>
              <a:gd name="T11" fmla="*/ 432 w 432"/>
              <a:gd name="T12" fmla="*/ 96 h 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" h="96">
                <a:moveTo>
                  <a:pt x="0" y="0"/>
                </a:moveTo>
                <a:cubicBezTo>
                  <a:pt x="60" y="48"/>
                  <a:pt x="120" y="96"/>
                  <a:pt x="192" y="96"/>
                </a:cubicBezTo>
                <a:cubicBezTo>
                  <a:pt x="264" y="96"/>
                  <a:pt x="348" y="48"/>
                  <a:pt x="432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Quick-Sort</a:t>
            </a:r>
          </a:p>
        </p:txBody>
      </p:sp>
      <p:sp>
        <p:nvSpPr>
          <p:cNvPr id="1741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B36ADF6-E9A1-D944-8BF4-AE00DEAD12DF}" type="slidenum">
              <a:rPr lang="en-US" sz="1400"/>
              <a:pPr eaLnBrk="1" hangingPunct="1"/>
              <a:t>4</a:t>
            </a:fld>
            <a:endParaRPr lang="en-US" sz="1400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Importance of Partitioning</a:t>
            </a:r>
          </a:p>
        </p:txBody>
      </p:sp>
      <p:sp>
        <p:nvSpPr>
          <p:cNvPr id="1741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676400"/>
            <a:ext cx="4114800" cy="4572000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Times New Roman" charset="0"/>
              </a:rPr>
              <a:t>After partitioning</a:t>
            </a:r>
          </a:p>
          <a:p>
            <a:pPr lvl="1" eaLnBrk="1" hangingPunct="1"/>
            <a:r>
              <a:rPr lang="en-US" dirty="0">
                <a:latin typeface="Times New Roman" charset="0"/>
              </a:rPr>
              <a:t>What can you say about the position of the pivot?</a:t>
            </a:r>
          </a:p>
          <a:p>
            <a:pPr lvl="2" eaLnBrk="1" hangingPunct="1"/>
            <a:r>
              <a:rPr lang="en-US" sz="2400" dirty="0">
                <a:latin typeface="Times New Roman" charset="0"/>
              </a:rPr>
              <a:t>The pivot is at the correct spot</a:t>
            </a:r>
          </a:p>
          <a:p>
            <a:pPr lvl="1" eaLnBrk="1" hangingPunct="1"/>
            <a:r>
              <a:rPr lang="en-US" dirty="0">
                <a:latin typeface="Times New Roman" charset="0"/>
              </a:rPr>
              <a:t>Also, two smaller </a:t>
            </a:r>
            <a:r>
              <a:rPr lang="en-US" dirty="0" err="1">
                <a:latin typeface="Times New Roman" charset="0"/>
              </a:rPr>
              <a:t>subproblems</a:t>
            </a:r>
            <a:endParaRPr lang="en-US" dirty="0">
              <a:latin typeface="Times New Roman" charset="0"/>
            </a:endParaRPr>
          </a:p>
          <a:p>
            <a:pPr lvl="2" eaLnBrk="1" hangingPunct="1"/>
            <a:r>
              <a:rPr lang="en-US" dirty="0">
                <a:latin typeface="Times New Roman" charset="0"/>
              </a:rPr>
              <a:t>Not including the pivot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5410200" y="1635125"/>
            <a:ext cx="228600" cy="106045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5816600" y="2238375"/>
            <a:ext cx="228600" cy="4572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6" name="Rectangle 9"/>
          <p:cNvSpPr>
            <a:spLocks noChangeArrowheads="1"/>
          </p:cNvSpPr>
          <p:nvPr/>
        </p:nvSpPr>
        <p:spPr bwMode="auto">
          <a:xfrm>
            <a:off x="6629400" y="2409825"/>
            <a:ext cx="228600" cy="28575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7" name="Rectangle 10"/>
          <p:cNvSpPr>
            <a:spLocks noChangeArrowheads="1"/>
          </p:cNvSpPr>
          <p:nvPr/>
        </p:nvSpPr>
        <p:spPr bwMode="auto">
          <a:xfrm>
            <a:off x="7035800" y="2066925"/>
            <a:ext cx="228600" cy="628650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 b="1" i="1">
                <a:latin typeface="Times New Roman" charset="0"/>
              </a:rPr>
              <a:t>x</a:t>
            </a:r>
          </a:p>
        </p:txBody>
      </p:sp>
      <p:sp>
        <p:nvSpPr>
          <p:cNvPr id="17418" name="Rectangle 11"/>
          <p:cNvSpPr>
            <a:spLocks noChangeArrowheads="1"/>
          </p:cNvSpPr>
          <p:nvPr/>
        </p:nvSpPr>
        <p:spPr bwMode="auto">
          <a:xfrm>
            <a:off x="7442200" y="1724025"/>
            <a:ext cx="228600" cy="97155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Rectangle 12"/>
          <p:cNvSpPr>
            <a:spLocks noChangeArrowheads="1"/>
          </p:cNvSpPr>
          <p:nvPr/>
        </p:nvSpPr>
        <p:spPr bwMode="auto">
          <a:xfrm>
            <a:off x="7848600" y="2352675"/>
            <a:ext cx="228600" cy="342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Rectangle 23"/>
          <p:cNvSpPr>
            <a:spLocks noChangeArrowheads="1"/>
          </p:cNvSpPr>
          <p:nvPr/>
        </p:nvSpPr>
        <p:spPr bwMode="auto">
          <a:xfrm>
            <a:off x="6223000" y="1895475"/>
            <a:ext cx="228600" cy="8001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Rectangle 24"/>
          <p:cNvSpPr>
            <a:spLocks noChangeArrowheads="1"/>
          </p:cNvSpPr>
          <p:nvPr/>
        </p:nvSpPr>
        <p:spPr bwMode="auto">
          <a:xfrm>
            <a:off x="7543800" y="3095625"/>
            <a:ext cx="228600" cy="106045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Rectangle 25"/>
          <p:cNvSpPr>
            <a:spLocks noChangeArrowheads="1"/>
          </p:cNvSpPr>
          <p:nvPr/>
        </p:nvSpPr>
        <p:spPr bwMode="auto">
          <a:xfrm>
            <a:off x="8382000" y="3184525"/>
            <a:ext cx="228600" cy="97155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Rectangle 26"/>
          <p:cNvSpPr>
            <a:spLocks noChangeArrowheads="1"/>
          </p:cNvSpPr>
          <p:nvPr/>
        </p:nvSpPr>
        <p:spPr bwMode="auto">
          <a:xfrm>
            <a:off x="7962900" y="3355975"/>
            <a:ext cx="228600" cy="8001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7424" name="Group 31"/>
          <p:cNvGrpSpPr>
            <a:grpSpLocks/>
          </p:cNvGrpSpPr>
          <p:nvPr/>
        </p:nvGrpSpPr>
        <p:grpSpPr bwMode="auto">
          <a:xfrm>
            <a:off x="5111750" y="3705225"/>
            <a:ext cx="1054100" cy="457200"/>
            <a:chOff x="3320" y="2304"/>
            <a:chExt cx="664" cy="384"/>
          </a:xfrm>
        </p:grpSpPr>
        <p:sp>
          <p:nvSpPr>
            <p:cNvPr id="17435" name="Rectangle 27"/>
            <p:cNvSpPr>
              <a:spLocks noChangeArrowheads="1"/>
            </p:cNvSpPr>
            <p:nvPr/>
          </p:nvSpPr>
          <p:spPr bwMode="auto">
            <a:xfrm>
              <a:off x="3320" y="2304"/>
              <a:ext cx="144" cy="384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6" name="Rectangle 28"/>
            <p:cNvSpPr>
              <a:spLocks noChangeArrowheads="1"/>
            </p:cNvSpPr>
            <p:nvPr/>
          </p:nvSpPr>
          <p:spPr bwMode="auto">
            <a:xfrm>
              <a:off x="3580" y="2448"/>
              <a:ext cx="144" cy="24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7" name="Rectangle 29"/>
            <p:cNvSpPr>
              <a:spLocks noChangeArrowheads="1"/>
            </p:cNvSpPr>
            <p:nvPr/>
          </p:nvSpPr>
          <p:spPr bwMode="auto">
            <a:xfrm>
              <a:off x="3840" y="2400"/>
              <a:ext cx="144" cy="288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425" name="Rectangle 30"/>
          <p:cNvSpPr>
            <a:spLocks noChangeArrowheads="1"/>
          </p:cNvSpPr>
          <p:nvPr/>
        </p:nvSpPr>
        <p:spPr bwMode="auto">
          <a:xfrm>
            <a:off x="6743700" y="3533775"/>
            <a:ext cx="228600" cy="628650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 b="1" i="1">
                <a:latin typeface="Times New Roman" charset="0"/>
              </a:rPr>
              <a:t>x</a:t>
            </a:r>
          </a:p>
        </p:txBody>
      </p:sp>
      <p:sp>
        <p:nvSpPr>
          <p:cNvPr id="17426" name="AutoShape 33"/>
          <p:cNvSpPr>
            <a:spLocks/>
          </p:cNvSpPr>
          <p:nvPr/>
        </p:nvSpPr>
        <p:spPr bwMode="auto">
          <a:xfrm rot="-5400000">
            <a:off x="5486400" y="3686175"/>
            <a:ext cx="304800" cy="1219200"/>
          </a:xfrm>
          <a:prstGeom prst="leftBrace">
            <a:avLst>
              <a:gd name="adj1" fmla="val 33333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tIns="0" rIns="548640" bIns="0"/>
          <a:lstStyle/>
          <a:p>
            <a:r>
              <a:rPr lang="en-US" sz="2000" b="1" i="1">
                <a:latin typeface="Times New Roman" charset="0"/>
              </a:rPr>
              <a:t>L</a:t>
            </a:r>
          </a:p>
        </p:txBody>
      </p:sp>
      <p:sp>
        <p:nvSpPr>
          <p:cNvPr id="17427" name="AutoShape 35"/>
          <p:cNvSpPr>
            <a:spLocks/>
          </p:cNvSpPr>
          <p:nvPr/>
        </p:nvSpPr>
        <p:spPr bwMode="auto">
          <a:xfrm rot="-5400000">
            <a:off x="7924800" y="3686175"/>
            <a:ext cx="304800" cy="1219200"/>
          </a:xfrm>
          <a:prstGeom prst="leftBrace">
            <a:avLst>
              <a:gd name="adj1" fmla="val 33333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tIns="0" rIns="548640" bIns="0"/>
          <a:lstStyle/>
          <a:p>
            <a:r>
              <a:rPr lang="en-US" sz="2000" b="1" i="1">
                <a:latin typeface="Times New Roman" charset="0"/>
              </a:rPr>
              <a:t>G</a:t>
            </a:r>
          </a:p>
        </p:txBody>
      </p:sp>
      <p:sp>
        <p:nvSpPr>
          <p:cNvPr id="17428" name="AutoShape 36"/>
          <p:cNvSpPr>
            <a:spLocks/>
          </p:cNvSpPr>
          <p:nvPr/>
        </p:nvSpPr>
        <p:spPr bwMode="auto">
          <a:xfrm rot="-5400000">
            <a:off x="6705600" y="3990975"/>
            <a:ext cx="304800" cy="609600"/>
          </a:xfrm>
          <a:prstGeom prst="leftBrace">
            <a:avLst>
              <a:gd name="adj1" fmla="val 16667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tIns="0" rIns="548640" bIns="0"/>
          <a:lstStyle/>
          <a:p>
            <a:r>
              <a:rPr lang="en-US" sz="2000" b="1" i="1">
                <a:latin typeface="Times New Roman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3373827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Quick-Sort</a:t>
            </a:r>
          </a:p>
        </p:txBody>
      </p:sp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840BAD2-0CC9-E54C-85C7-8037B782A140}" type="slidenum">
              <a:rPr lang="en-US" sz="1400"/>
              <a:pPr eaLnBrk="1" hangingPunct="1"/>
              <a:t>5</a:t>
            </a:fld>
            <a:endParaRPr lang="en-US" sz="140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Partition</a:t>
            </a:r>
          </a:p>
        </p:txBody>
      </p:sp>
      <p:sp>
        <p:nvSpPr>
          <p:cNvPr id="1843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595438"/>
            <a:ext cx="3886200" cy="4652962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ahoma" charset="0"/>
              </a:rPr>
              <a:t>partition an input sequence:</a:t>
            </a:r>
          </a:p>
          <a:p>
            <a:pPr lvl="1" eaLnBrk="1" hangingPunct="1"/>
            <a:r>
              <a:rPr lang="en-US" sz="1800" dirty="0">
                <a:latin typeface="Tahoma" charset="0"/>
              </a:rPr>
              <a:t>remove each element </a:t>
            </a:r>
            <a:r>
              <a:rPr lang="en-US" sz="1800" b="1" i="1" dirty="0">
                <a:latin typeface="Times New Roman" charset="0"/>
              </a:rPr>
              <a:t>y</a:t>
            </a:r>
            <a:r>
              <a:rPr lang="en-US" sz="1800" dirty="0">
                <a:latin typeface="Tahoma" charset="0"/>
              </a:rPr>
              <a:t> from </a:t>
            </a:r>
            <a:r>
              <a:rPr lang="en-US" sz="1800" b="1" i="1" dirty="0">
                <a:latin typeface="Times New Roman" charset="0"/>
              </a:rPr>
              <a:t>S</a:t>
            </a:r>
            <a:r>
              <a:rPr lang="en-US" sz="1800" dirty="0">
                <a:latin typeface="Tahoma" charset="0"/>
              </a:rPr>
              <a:t> and </a:t>
            </a:r>
          </a:p>
          <a:p>
            <a:pPr lvl="1" eaLnBrk="1" hangingPunct="1"/>
            <a:r>
              <a:rPr lang="en-US" sz="1800" dirty="0">
                <a:latin typeface="Tahoma" charset="0"/>
              </a:rPr>
              <a:t>insert </a:t>
            </a:r>
            <a:r>
              <a:rPr lang="en-US" sz="1800" b="1" i="1" dirty="0">
                <a:latin typeface="Times New Roman" charset="0"/>
              </a:rPr>
              <a:t>y</a:t>
            </a:r>
            <a:r>
              <a:rPr lang="en-US" sz="1800" dirty="0">
                <a:latin typeface="Tahoma" charset="0"/>
              </a:rPr>
              <a:t> into </a:t>
            </a:r>
            <a:r>
              <a:rPr lang="en-US" sz="1800" b="1" i="1" dirty="0">
                <a:latin typeface="Times New Roman" charset="0"/>
              </a:rPr>
              <a:t>L</a:t>
            </a:r>
            <a:r>
              <a:rPr lang="en-US" sz="1800" dirty="0">
                <a:latin typeface="Tahoma" charset="0"/>
              </a:rPr>
              <a:t>, </a:t>
            </a:r>
            <a:r>
              <a:rPr lang="en-US" sz="1800" b="1" i="1" dirty="0">
                <a:latin typeface="Times New Roman" charset="0"/>
              </a:rPr>
              <a:t>E</a:t>
            </a:r>
            <a:r>
              <a:rPr lang="en-US" sz="1800" b="1" i="1" dirty="0">
                <a:latin typeface="Tahoma" charset="0"/>
              </a:rPr>
              <a:t> </a:t>
            </a:r>
            <a:r>
              <a:rPr lang="en-US" sz="1800" dirty="0">
                <a:latin typeface="Tahoma" charset="0"/>
              </a:rPr>
              <a:t>or </a:t>
            </a:r>
            <a:r>
              <a:rPr lang="en-US" sz="1800" b="1" i="1" dirty="0">
                <a:latin typeface="Times New Roman" charset="0"/>
              </a:rPr>
              <a:t>G</a:t>
            </a:r>
            <a:r>
              <a:rPr lang="en-US" sz="1800" dirty="0">
                <a:latin typeface="Tahoma" charset="0"/>
              </a:rPr>
              <a:t>,</a:t>
            </a:r>
            <a:r>
              <a:rPr lang="en-US" sz="1800" b="1" i="1" dirty="0">
                <a:latin typeface="Times New Roman" charset="0"/>
              </a:rPr>
              <a:t> </a:t>
            </a:r>
            <a:r>
              <a:rPr lang="en-US" sz="1800" dirty="0">
                <a:latin typeface="Tahoma" charset="0"/>
              </a:rPr>
              <a:t>depending on the result of the comparison with the pivot </a:t>
            </a:r>
            <a:r>
              <a:rPr lang="en-US" sz="1800" b="1" i="1" dirty="0">
                <a:latin typeface="Times New Roman" charset="0"/>
              </a:rPr>
              <a:t>x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Each insertion and removal is at the beginning or at the end of a sequence, and hence takes </a:t>
            </a:r>
            <a:r>
              <a:rPr lang="en-US" sz="2000" b="1" i="1" dirty="0">
                <a:latin typeface="Times New Roman" charset="0"/>
              </a:rPr>
              <a:t>O</a:t>
            </a:r>
            <a:r>
              <a:rPr lang="en-US" sz="2000" dirty="0">
                <a:latin typeface="Times New Roman" charset="0"/>
              </a:rPr>
              <a:t>(1)</a:t>
            </a:r>
            <a:r>
              <a:rPr lang="en-US" sz="2000" dirty="0">
                <a:latin typeface="Tahoma" charset="0"/>
              </a:rPr>
              <a:t> time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partition step of quick-sort takes </a:t>
            </a:r>
            <a:r>
              <a:rPr lang="en-US" sz="2000" b="1" i="1" dirty="0">
                <a:latin typeface="Times New Roman" charset="0"/>
              </a:rPr>
              <a:t>O</a:t>
            </a:r>
            <a:r>
              <a:rPr lang="en-US" sz="2000" dirty="0">
                <a:latin typeface="Times New Roman" charset="0"/>
              </a:rPr>
              <a:t>(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>
                <a:latin typeface="Times New Roman" charset="0"/>
              </a:rPr>
              <a:t>)</a:t>
            </a:r>
            <a:r>
              <a:rPr lang="en-US" sz="2000" dirty="0">
                <a:latin typeface="Tahoma" charset="0"/>
              </a:rPr>
              <a:t> time</a:t>
            </a:r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4648200" y="1595438"/>
            <a:ext cx="4114800" cy="4786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3429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42900" defTabSz="3429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3429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3429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3429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>
                <a:solidFill>
                  <a:srgbClr val="000000"/>
                </a:solidFill>
                <a:latin typeface="Times New Roman" charset="0"/>
              </a:rPr>
              <a:t>Algorithm</a:t>
            </a:r>
            <a:r>
              <a:rPr lang="en-US" sz="1800">
                <a:latin typeface="Times New Roman" charset="0"/>
              </a:rPr>
              <a:t> </a:t>
            </a:r>
            <a:r>
              <a:rPr lang="en-US" sz="1800" b="1" i="1">
                <a:solidFill>
                  <a:schemeClr val="tx2"/>
                </a:solidFill>
                <a:latin typeface="Times New Roman" charset="0"/>
              </a:rPr>
              <a:t>partition</a:t>
            </a:r>
            <a:r>
              <a:rPr lang="en-US" sz="1800">
                <a:solidFill>
                  <a:schemeClr val="tx2"/>
                </a:solidFill>
                <a:latin typeface="Times New Roman" charset="0"/>
              </a:rPr>
              <a:t>(</a:t>
            </a:r>
            <a:r>
              <a:rPr lang="en-US" sz="1800" b="1" i="1">
                <a:solidFill>
                  <a:schemeClr val="tx2"/>
                </a:solidFill>
                <a:latin typeface="Times New Roman" charset="0"/>
              </a:rPr>
              <a:t>S,</a:t>
            </a:r>
            <a:r>
              <a:rPr lang="en-US" sz="180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1800" b="1" i="1">
                <a:solidFill>
                  <a:schemeClr val="tx2"/>
                </a:solidFill>
                <a:latin typeface="Times New Roman" charset="0"/>
              </a:rPr>
              <a:t>p</a:t>
            </a:r>
            <a:r>
              <a:rPr lang="en-US" sz="1800">
                <a:solidFill>
                  <a:schemeClr val="tx2"/>
                </a:solidFill>
                <a:latin typeface="Times New Roman" charset="0"/>
              </a:rPr>
              <a:t>)</a:t>
            </a:r>
          </a:p>
          <a:p>
            <a:pPr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>
                <a:solidFill>
                  <a:schemeClr val="tx2"/>
                </a:solidFill>
                <a:latin typeface="Times New Roman" charset="0"/>
              </a:rPr>
              <a:t>	</a:t>
            </a:r>
            <a:r>
              <a:rPr lang="en-US" sz="1800" b="1">
                <a:solidFill>
                  <a:srgbClr val="000000"/>
                </a:solidFill>
                <a:latin typeface="Times New Roman" charset="0"/>
              </a:rPr>
              <a:t>Input</a:t>
            </a:r>
            <a:r>
              <a:rPr lang="en-US" sz="1800">
                <a:latin typeface="Times New Roman" charset="0"/>
              </a:rPr>
              <a:t> 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sequence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S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, position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p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 of pivot </a:t>
            </a:r>
          </a:p>
          <a:p>
            <a:pPr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	</a:t>
            </a:r>
            <a:r>
              <a:rPr lang="en-US" sz="1800" b="1">
                <a:solidFill>
                  <a:srgbClr val="000000"/>
                </a:solidFill>
                <a:latin typeface="Times New Roman" charset="0"/>
              </a:rPr>
              <a:t>Output</a:t>
            </a:r>
            <a:r>
              <a:rPr lang="en-US" sz="1800">
                <a:latin typeface="Times New Roman" charset="0"/>
              </a:rPr>
              <a:t> 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subsequences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L,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E, G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 of the </a:t>
            </a:r>
            <a:br>
              <a:rPr lang="en-US" sz="1800">
                <a:solidFill>
                  <a:schemeClr val="accent2"/>
                </a:solidFill>
                <a:latin typeface="Times New Roman" charset="0"/>
              </a:rPr>
            </a:b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		elements of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S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 less than, equal to,</a:t>
            </a:r>
            <a:br>
              <a:rPr lang="en-US" sz="1800">
                <a:solidFill>
                  <a:schemeClr val="accent2"/>
                </a:solidFill>
                <a:latin typeface="Times New Roman" charset="0"/>
              </a:rPr>
            </a:b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		or greater than the pivot, resp.</a:t>
            </a:r>
          </a:p>
          <a:p>
            <a:pPr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	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L,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E, G </a:t>
            </a:r>
            <a:r>
              <a:rPr lang="en-US" sz="180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empty sequences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x </a:t>
            </a:r>
            <a:r>
              <a:rPr lang="en-US" sz="180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S.remove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p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)</a:t>
            </a:r>
            <a:r>
              <a:rPr lang="en-US" sz="1800" b="1">
                <a:solidFill>
                  <a:srgbClr val="000000"/>
                </a:solidFill>
                <a:latin typeface="Times New Roman" charset="0"/>
              </a:rPr>
              <a:t> 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>
                <a:solidFill>
                  <a:srgbClr val="000000"/>
                </a:solidFill>
                <a:latin typeface="Times New Roman" charset="0"/>
              </a:rPr>
              <a:t>while</a:t>
            </a:r>
            <a:r>
              <a:rPr lang="en-US" sz="180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1800">
                <a:solidFill>
                  <a:srgbClr val="000000"/>
                </a:solidFill>
                <a:latin typeface="Symbol" charset="0"/>
                <a:sym typeface="Symbol" charset="0"/>
              </a:rPr>
              <a:t>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S.isEmpty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()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	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y </a:t>
            </a:r>
            <a:r>
              <a:rPr lang="en-US" sz="180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S.remove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S.first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())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>
                <a:solidFill>
                  <a:schemeClr val="accent2"/>
                </a:solidFill>
                <a:latin typeface="Times New Roman" charset="0"/>
                <a:sym typeface="Symbol" charset="0"/>
              </a:rPr>
              <a:t>	</a:t>
            </a:r>
            <a:r>
              <a:rPr lang="en-US" sz="1800" b="1">
                <a:solidFill>
                  <a:srgbClr val="000000"/>
                </a:solidFill>
                <a:latin typeface="Times New Roman" charset="0"/>
              </a:rPr>
              <a:t>if</a:t>
            </a:r>
            <a:r>
              <a:rPr lang="en-US" sz="180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y</a:t>
            </a:r>
            <a:r>
              <a:rPr lang="en-US" sz="1800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1800">
                <a:solidFill>
                  <a:srgbClr val="000000"/>
                </a:solidFill>
                <a:latin typeface="Times New Roman" charset="0"/>
                <a:sym typeface="Symbol" charset="0"/>
              </a:rPr>
              <a:t>&lt;</a:t>
            </a:r>
            <a:r>
              <a:rPr lang="en-US" sz="1800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x</a:t>
            </a:r>
            <a:endParaRPr lang="en-US" sz="1800">
              <a:solidFill>
                <a:schemeClr val="accent2"/>
              </a:solidFill>
              <a:latin typeface="Times New Roman" charset="0"/>
            </a:endParaRP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		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L.addLast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y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	</a:t>
            </a:r>
            <a:r>
              <a:rPr lang="en-US" sz="1800" b="1">
                <a:solidFill>
                  <a:srgbClr val="000000"/>
                </a:solidFill>
                <a:latin typeface="Times New Roman" charset="0"/>
              </a:rPr>
              <a:t>else if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y</a:t>
            </a:r>
            <a:r>
              <a:rPr lang="en-US" sz="1800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1800">
                <a:solidFill>
                  <a:srgbClr val="000000"/>
                </a:solidFill>
                <a:latin typeface="Times New Roman" charset="0"/>
                <a:sym typeface="Symbol" charset="0"/>
              </a:rPr>
              <a:t>=</a:t>
            </a:r>
            <a:r>
              <a:rPr lang="en-US" sz="1800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x</a:t>
            </a:r>
            <a:endParaRPr lang="en-US" sz="1800">
              <a:solidFill>
                <a:schemeClr val="tx2"/>
              </a:solidFill>
              <a:latin typeface="Times New Roman" charset="0"/>
            </a:endParaRP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		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E.addLast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y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>
                <a:solidFill>
                  <a:schemeClr val="accent2"/>
                </a:solidFill>
                <a:latin typeface="Times New Roman" charset="0"/>
                <a:sym typeface="Symbol" charset="0"/>
              </a:rPr>
              <a:t>	</a:t>
            </a:r>
            <a:r>
              <a:rPr lang="en-US" sz="1800" b="1">
                <a:solidFill>
                  <a:srgbClr val="000000"/>
                </a:solidFill>
                <a:latin typeface="Times New Roman" charset="0"/>
              </a:rPr>
              <a:t>else</a:t>
            </a:r>
            <a:r>
              <a:rPr lang="en-US" sz="180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1800">
                <a:latin typeface="Times New Roman" charset="0"/>
              </a:rPr>
              <a:t>{ </a:t>
            </a:r>
            <a:r>
              <a:rPr lang="en-US" sz="1800" b="1" i="1">
                <a:latin typeface="Times New Roman" charset="0"/>
              </a:rPr>
              <a:t>y</a:t>
            </a:r>
            <a:r>
              <a:rPr lang="en-US" sz="1800">
                <a:latin typeface="Times New Roman" charset="0"/>
                <a:sym typeface="Symbol" charset="0"/>
              </a:rPr>
              <a:t> &gt; </a:t>
            </a:r>
            <a:r>
              <a:rPr lang="en-US" sz="1800" b="1" i="1">
                <a:latin typeface="Times New Roman" charset="0"/>
              </a:rPr>
              <a:t>x </a:t>
            </a:r>
            <a:r>
              <a:rPr lang="en-US" sz="1800">
                <a:latin typeface="Times New Roman" charset="0"/>
              </a:rPr>
              <a:t>}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		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G.addLast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y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>
                <a:solidFill>
                  <a:srgbClr val="000000"/>
                </a:solidFill>
                <a:latin typeface="Times New Roman" charset="0"/>
              </a:rPr>
              <a:t>return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L,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E, G</a:t>
            </a:r>
          </a:p>
        </p:txBody>
      </p:sp>
      <p:graphicFrame>
        <p:nvGraphicFramePr>
          <p:cNvPr id="18438" name="Object 5"/>
          <p:cNvGraphicFramePr>
            <a:graphicFrameLocks noChangeAspect="1"/>
          </p:cNvGraphicFramePr>
          <p:nvPr/>
        </p:nvGraphicFramePr>
        <p:xfrm>
          <a:off x="7597775" y="228600"/>
          <a:ext cx="1165225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1779705" imgH="1865621" progId="MS_ClipArt_Gallery.5">
                  <p:embed/>
                </p:oleObj>
              </mc:Choice>
              <mc:Fallback>
                <p:oleObj name="Clip" r:id="rId2" imgW="1779705" imgH="1865621" progId="MS_ClipArt_Gallery.5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7775" y="228600"/>
                        <a:ext cx="1165225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 the list recursively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741119"/>
            <a:ext cx="6934200" cy="4211180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Quick-Sort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38D063-FF14-F341-A122-38D55948A44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840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the lists and the pivot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741119"/>
            <a:ext cx="7086600" cy="4303734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Quick-Sort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38D063-FF14-F341-A122-38D55948A44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945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In-place Quick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772400" cy="4114800"/>
          </a:xfrm>
        </p:spPr>
        <p:txBody>
          <a:bodyPr/>
          <a:lstStyle/>
          <a:p>
            <a:r>
              <a:rPr lang="en-US" sz="2400" dirty="0"/>
              <a:t>O(1) extra space</a:t>
            </a:r>
          </a:p>
          <a:p>
            <a:r>
              <a:rPr lang="en-US" sz="2400" dirty="0"/>
              <a:t>Same basic algorithm</a:t>
            </a:r>
          </a:p>
          <a:p>
            <a:pPr lvl="1"/>
            <a:r>
              <a:rPr lang="en-US" sz="2400"/>
              <a:t>Partition </a:t>
            </a:r>
            <a:r>
              <a:rPr lang="en-US" sz="2400" dirty="0"/>
              <a:t>based on a pivot</a:t>
            </a:r>
          </a:p>
          <a:p>
            <a:pPr lvl="1"/>
            <a:r>
              <a:rPr lang="en-US" sz="2400" dirty="0"/>
              <a:t>Quick Sort on the two partitions</a:t>
            </a:r>
          </a:p>
          <a:p>
            <a:r>
              <a:rPr lang="en-US" sz="2400" dirty="0"/>
              <a:t>Partitioning uses O(1) extra space</a:t>
            </a:r>
          </a:p>
          <a:p>
            <a:pPr lvl="1"/>
            <a:r>
              <a:rPr lang="en-US" sz="2400" dirty="0"/>
              <a:t>Left and right indices to scan for elements on the “wrong side”:</a:t>
            </a:r>
          </a:p>
          <a:p>
            <a:pPr lvl="2"/>
            <a:r>
              <a:rPr lang="en-US" dirty="0"/>
              <a:t>Smaller elements that are on the right side</a:t>
            </a:r>
          </a:p>
          <a:p>
            <a:pPr lvl="2"/>
            <a:r>
              <a:rPr lang="en-US" dirty="0"/>
              <a:t>Larger element that are on the left side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Quick-Sort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38D063-FF14-F341-A122-38D55948A44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866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Quick-Sort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38D063-FF14-F341-A122-38D55948A44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3591144"/>
              </p:ext>
            </p:extLst>
          </p:nvPr>
        </p:nvGraphicFramePr>
        <p:xfrm>
          <a:off x="914400" y="457200"/>
          <a:ext cx="7772401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pivot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9549096"/>
      </p:ext>
    </p:extLst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">
      <a:dk1>
        <a:srgbClr val="40458C"/>
      </a:dk1>
      <a:lt1>
        <a:srgbClr val="FFFFFF"/>
      </a:lt1>
      <a:dk2>
        <a:srgbClr val="BE2D00"/>
      </a:dk2>
      <a:lt2>
        <a:srgbClr val="B7C1EB"/>
      </a:lt2>
      <a:accent1>
        <a:srgbClr val="ECD882"/>
      </a:accent1>
      <a:accent2>
        <a:srgbClr val="577052"/>
      </a:accent2>
      <a:accent3>
        <a:srgbClr val="FFFFFF"/>
      </a:accent3>
      <a:accent4>
        <a:srgbClr val="353A77"/>
      </a:accent4>
      <a:accent5>
        <a:srgbClr val="F4E9C1"/>
      </a:accent5>
      <a:accent6>
        <a:srgbClr val="4E6549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10335</TotalTime>
  <Words>2157</Words>
  <Application>Microsoft Office PowerPoint</Application>
  <PresentationFormat>On-screen Show (4:3)</PresentationFormat>
  <Paragraphs>637</Paragraphs>
  <Slides>33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41" baseType="lpstr">
      <vt:lpstr>Arial</vt:lpstr>
      <vt:lpstr>Symbol</vt:lpstr>
      <vt:lpstr>Tahoma</vt:lpstr>
      <vt:lpstr>Times New Roman</vt:lpstr>
      <vt:lpstr>Wingdings</vt:lpstr>
      <vt:lpstr>Blueprint</vt:lpstr>
      <vt:lpstr>Clip</vt:lpstr>
      <vt:lpstr>VISIO</vt:lpstr>
      <vt:lpstr>Quick-Sort</vt:lpstr>
      <vt:lpstr>Quick-Sort</vt:lpstr>
      <vt:lpstr>Importance of Partitioning</vt:lpstr>
      <vt:lpstr>Importance of Partitioning</vt:lpstr>
      <vt:lpstr>Partition</vt:lpstr>
      <vt:lpstr>Partition the list recursively</vt:lpstr>
      <vt:lpstr>Merge the lists and the pivot</vt:lpstr>
      <vt:lpstr>In-place Quick Sort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In-Place Quick-Sort</vt:lpstr>
      <vt:lpstr>Worst-case Time Complexity</vt:lpstr>
      <vt:lpstr>Expected Time Complexity</vt:lpstr>
      <vt:lpstr>Selection of Pivots</vt:lpstr>
      <vt:lpstr>Selection of Pivots</vt:lpstr>
      <vt:lpstr>Summary of Sorting Algorithms</vt:lpstr>
      <vt:lpstr>Skipping the rest</vt:lpstr>
      <vt:lpstr>Expected Running Time</vt:lpstr>
      <vt:lpstr>Expected Running Time, Part 2</vt:lpstr>
      <vt:lpstr>Quick-Sort Tree</vt:lpstr>
      <vt:lpstr>Execution Example</vt:lpstr>
      <vt:lpstr>Execution Example (cont.)</vt:lpstr>
      <vt:lpstr>Execution Example (cont.)</vt:lpstr>
      <vt:lpstr>Execution Example (cont.)</vt:lpstr>
      <vt:lpstr>Execution Example (cont.)</vt:lpstr>
      <vt:lpstr>Execution Example (cont.)</vt:lpstr>
      <vt:lpstr>Execution Example (cont.)</vt:lpstr>
      <vt:lpstr>In-Place Partitioning</vt:lpstr>
    </vt:vector>
  </TitlesOfParts>
  <Company>Brown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Analysis of Algorithms</dc:title>
  <dc:creator>Roberto Tamassia</dc:creator>
  <cp:lastModifiedBy>Philip Chan</cp:lastModifiedBy>
  <cp:revision>1169</cp:revision>
  <cp:lastPrinted>2002-04-09T17:14:33Z</cp:lastPrinted>
  <dcterms:created xsi:type="dcterms:W3CDTF">2002-01-21T02:22:10Z</dcterms:created>
  <dcterms:modified xsi:type="dcterms:W3CDTF">2024-04-22T19:17:32Z</dcterms:modified>
</cp:coreProperties>
</file>