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7"/>
  </p:notesMasterIdLst>
  <p:handoutMasterIdLst>
    <p:handoutMasterId r:id="rId78"/>
  </p:handoutMasterIdLst>
  <p:sldIdLst>
    <p:sldId id="256" r:id="rId2"/>
    <p:sldId id="411" r:id="rId3"/>
    <p:sldId id="413" r:id="rId4"/>
    <p:sldId id="414" r:id="rId5"/>
    <p:sldId id="440" r:id="rId6"/>
    <p:sldId id="441" r:id="rId7"/>
    <p:sldId id="503" r:id="rId8"/>
    <p:sldId id="504" r:id="rId9"/>
    <p:sldId id="442" r:id="rId10"/>
    <p:sldId id="515" r:id="rId11"/>
    <p:sldId id="479" r:id="rId12"/>
    <p:sldId id="516" r:id="rId13"/>
    <p:sldId id="480" r:id="rId14"/>
    <p:sldId id="517" r:id="rId15"/>
    <p:sldId id="481" r:id="rId16"/>
    <p:sldId id="482" r:id="rId17"/>
    <p:sldId id="483" r:id="rId18"/>
    <p:sldId id="443" r:id="rId19"/>
    <p:sldId id="444" r:id="rId20"/>
    <p:sldId id="445" r:id="rId21"/>
    <p:sldId id="446" r:id="rId22"/>
    <p:sldId id="507" r:id="rId23"/>
    <p:sldId id="508" r:id="rId24"/>
    <p:sldId id="509" r:id="rId25"/>
    <p:sldId id="510" r:id="rId26"/>
    <p:sldId id="448" r:id="rId27"/>
    <p:sldId id="466" r:id="rId28"/>
    <p:sldId id="449" r:id="rId29"/>
    <p:sldId id="464" r:id="rId30"/>
    <p:sldId id="463" r:id="rId31"/>
    <p:sldId id="462" r:id="rId32"/>
    <p:sldId id="461" r:id="rId33"/>
    <p:sldId id="460" r:id="rId34"/>
    <p:sldId id="459" r:id="rId35"/>
    <p:sldId id="458" r:id="rId36"/>
    <p:sldId id="450" r:id="rId37"/>
    <p:sldId id="451" r:id="rId38"/>
    <p:sldId id="453" r:id="rId39"/>
    <p:sldId id="452" r:id="rId40"/>
    <p:sldId id="518" r:id="rId41"/>
    <p:sldId id="454" r:id="rId42"/>
    <p:sldId id="467" r:id="rId43"/>
    <p:sldId id="456" r:id="rId44"/>
    <p:sldId id="457" r:id="rId45"/>
    <p:sldId id="486" r:id="rId46"/>
    <p:sldId id="488" r:id="rId47"/>
    <p:sldId id="487" r:id="rId48"/>
    <p:sldId id="484" r:id="rId49"/>
    <p:sldId id="500" r:id="rId50"/>
    <p:sldId id="468" r:id="rId51"/>
    <p:sldId id="469" r:id="rId52"/>
    <p:sldId id="470" r:id="rId53"/>
    <p:sldId id="471" r:id="rId54"/>
    <p:sldId id="472" r:id="rId55"/>
    <p:sldId id="473" r:id="rId56"/>
    <p:sldId id="474" r:id="rId57"/>
    <p:sldId id="505" r:id="rId58"/>
    <p:sldId id="475" r:id="rId59"/>
    <p:sldId id="489" r:id="rId60"/>
    <p:sldId id="490" r:id="rId61"/>
    <p:sldId id="491" r:id="rId62"/>
    <p:sldId id="492" r:id="rId63"/>
    <p:sldId id="493" r:id="rId64"/>
    <p:sldId id="494" r:id="rId65"/>
    <p:sldId id="496" r:id="rId66"/>
    <p:sldId id="498" r:id="rId67"/>
    <p:sldId id="497" r:id="rId68"/>
    <p:sldId id="499" r:id="rId69"/>
    <p:sldId id="477" r:id="rId70"/>
    <p:sldId id="511" r:id="rId71"/>
    <p:sldId id="512" r:id="rId72"/>
    <p:sldId id="513" r:id="rId73"/>
    <p:sldId id="514" r:id="rId74"/>
    <p:sldId id="476" r:id="rId75"/>
    <p:sldId id="478" r:id="rId76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66"/>
    <a:srgbClr val="66FFCC"/>
    <a:srgbClr val="FF66FF"/>
    <a:srgbClr val="FF66CC"/>
    <a:srgbClr val="5674F6"/>
    <a:srgbClr val="6289F8"/>
    <a:srgbClr val="8097F8"/>
    <a:srgbClr val="2C61F6"/>
    <a:srgbClr val="F8F0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handoutMaster" Target="handoutMasters/handoutMaster1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69.xml"/><Relationship Id="rId2" Type="http://schemas.openxmlformats.org/officeDocument/2006/relationships/slide" Target="slides/slide58.xml"/><Relationship Id="rId1" Type="http://schemas.openxmlformats.org/officeDocument/2006/relationships/slide" Target="slides/slide5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l" defTabSz="966788">
              <a:defRPr sz="14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400" smtClean="0">
                <a:cs typeface="+mn-cs"/>
              </a:defRPr>
            </a:lvl1pPr>
          </a:lstStyle>
          <a:p>
            <a:pPr>
              <a:defRPr/>
            </a:pPr>
            <a:fld id="{E9CAAE4B-569E-5D4E-8E96-3C5AEF6D14DC}" type="datetime8">
              <a:rPr lang="en-US" smtClean="0"/>
              <a:t>11/17/2025 3:30 PM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l" defTabSz="966788">
              <a:defRPr sz="14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400" smtClean="0">
                <a:cs typeface="+mn-cs"/>
              </a:defRPr>
            </a:lvl1pPr>
          </a:lstStyle>
          <a:p>
            <a:pPr>
              <a:defRPr/>
            </a:pPr>
            <a:fld id="{D9653BB6-2C91-9B48-B10F-883B0E025C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0388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l" defTabSz="966788">
              <a:defRPr sz="14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400" smtClean="0">
                <a:cs typeface="+mn-cs"/>
              </a:defRPr>
            </a:lvl1pPr>
          </a:lstStyle>
          <a:p>
            <a:pPr>
              <a:defRPr/>
            </a:pPr>
            <a:fld id="{58085429-AB76-654B-BE5F-E06A9E813263}" type="datetime8">
              <a:rPr lang="en-US" smtClean="0"/>
              <a:t>11/17/2025 3:23 PM</a:t>
            </a:fld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2313"/>
            <a:ext cx="4799012" cy="3598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l" defTabSz="966788">
              <a:defRPr sz="14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400" smtClean="0">
                <a:cs typeface="+mn-cs"/>
              </a:defRPr>
            </a:lvl1pPr>
          </a:lstStyle>
          <a:p>
            <a:pPr>
              <a:defRPr/>
            </a:pPr>
            <a:fld id="{937B4F40-DDC9-5B40-A4CA-0B7DDA4A74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41950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Dynamic Programming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DACBB0F-DEF4-D845-B0C5-F985A7CF7B5D}" type="datetime8">
              <a:rPr lang="en-US" sz="1400" smtClean="0"/>
              <a:t>11/17/2025 3:23 PM</a:t>
            </a:fld>
            <a:endParaRPr lang="en-US" sz="1400"/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81E06DD-386B-2843-999A-B847069B6787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9" name="Text Box 68"/>
          <p:cNvSpPr txBox="1">
            <a:spLocks noChangeArrowheads="1"/>
          </p:cNvSpPr>
          <p:nvPr userDrawn="1"/>
        </p:nvSpPr>
        <p:spPr bwMode="auto">
          <a:xfrm>
            <a:off x="103188" y="6400800"/>
            <a:ext cx="3402012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88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0" name="Rectangle 69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71" name="Rectangle 70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A52604B-84BE-034D-8352-F4D8D9CCF0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7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E6BD701-6A0D-7F43-82A3-237D254195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865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F49FED-05B5-E642-A2F3-A26D1494E1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512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40386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7AE697-F858-6B40-8F81-1395494459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067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87A08-E8ED-4373-9E13-0803462110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644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9D4178-663D-4D4D-9D32-6C2BC61A95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192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4567E3-8389-8E4B-9BDB-1BFB940463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196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5B2B82-1E93-144D-9892-3C5524A8D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056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8D5EE4F-7569-3946-B844-8FA967A120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239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F45B6B0-72FD-E048-85BE-308AEC6AD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01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F798162-4F7F-8244-90E7-D172662663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30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287244-28FE-3943-AD8E-41A33D5D99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432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D2F3D2F-22F3-E943-B612-2C6DA5B2D2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14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116 w 43195"/>
                  <a:gd name="T1" fmla="*/ 0 h 43200"/>
                  <a:gd name="T2" fmla="*/ 0 w 43195"/>
                  <a:gd name="T3" fmla="*/ 123 h 43200"/>
                  <a:gd name="T4" fmla="*/ 119 w 43195"/>
                  <a:gd name="T5" fmla="*/ 12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62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cs typeface="+mn-cs"/>
              </a:defRPr>
            </a:lvl1pPr>
          </a:lstStyle>
          <a:p>
            <a:pPr>
              <a:defRPr/>
            </a:pPr>
            <a:fld id="{03D22F21-D6CA-474A-8045-EF57D9C9D0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64" name="Text Box 68"/>
          <p:cNvSpPr txBox="1">
            <a:spLocks noChangeArrowheads="1"/>
          </p:cNvSpPr>
          <p:nvPr userDrawn="1"/>
        </p:nvSpPr>
        <p:spPr bwMode="auto">
          <a:xfrm>
            <a:off x="103188" y="6400800"/>
            <a:ext cx="3402012" cy="307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cs typeface="+mn-cs"/>
              </a:rPr>
              <a:t>© 2014 Goodrich, </a:t>
            </a:r>
            <a:r>
              <a:rPr lang="en-US" sz="1400" dirty="0" err="1">
                <a:cs typeface="+mn-cs"/>
              </a:rPr>
              <a:t>Tamassia</a:t>
            </a:r>
            <a:r>
              <a:rPr lang="en-US" sz="1400" dirty="0">
                <a:cs typeface="+mn-cs"/>
              </a:rPr>
              <a:t>, </a:t>
            </a:r>
            <a:r>
              <a:rPr lang="en-US" sz="1400" dirty="0" err="1">
                <a:cs typeface="+mn-cs"/>
              </a:rPr>
              <a:t>Goldwasser</a:t>
            </a:r>
            <a:endParaRPr lang="en-US" sz="1400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charset="0"/>
        <a:buBlip>
          <a:blip r:embed="rId15"/>
        </a:buBlip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0"/>
        <a:buChar char="w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0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Dynamic Programming</a:t>
            </a:r>
          </a:p>
        </p:txBody>
      </p:sp>
      <p:sp>
        <p:nvSpPr>
          <p:cNvPr id="16386" name="Rectangle 71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DFC15C7-831B-6C40-BD4B-658ADF5A9202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76400"/>
            <a:ext cx="7696200" cy="16764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Dynamic Programming--</a:t>
            </a:r>
            <a:br>
              <a:rPr lang="en-US" dirty="0">
                <a:latin typeface="Tahoma" charset="0"/>
              </a:rPr>
            </a:br>
            <a:r>
              <a:rPr lang="en-US" dirty="0">
                <a:latin typeface="Tahoma" charset="0"/>
              </a:rPr>
              <a:t>Longest Common Subsequence</a:t>
            </a:r>
          </a:p>
        </p:txBody>
      </p:sp>
      <p:pic>
        <p:nvPicPr>
          <p:cNvPr id="16388" name="Picture 397" descr="j0198956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667000"/>
            <a:ext cx="2819400" cy="276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ubtitle 1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6629400" cy="990600"/>
          </a:xfrm>
        </p:spPr>
        <p:txBody>
          <a:bodyPr>
            <a:normAutofit/>
          </a:bodyPr>
          <a:lstStyle/>
          <a:p>
            <a:r>
              <a:rPr lang="en-US" sz="1800" dirty="0"/>
              <a:t>Presentation for use with the textbook </a:t>
            </a:r>
            <a:r>
              <a:rPr lang="en-US" sz="1800" dirty="0">
                <a:solidFill>
                  <a:schemeClr val="tx2"/>
                </a:solidFill>
              </a:rPr>
              <a:t>Data Structures and Algorithms in Java, 6</a:t>
            </a:r>
            <a:r>
              <a:rPr lang="en-US" sz="1800" baseline="30000" dirty="0">
                <a:solidFill>
                  <a:schemeClr val="tx2"/>
                </a:solidFill>
              </a:rPr>
              <a:t>th</a:t>
            </a:r>
            <a:r>
              <a:rPr lang="en-US" sz="1800" dirty="0">
                <a:solidFill>
                  <a:schemeClr val="tx2"/>
                </a:solidFill>
              </a:rPr>
              <a:t> edition</a:t>
            </a:r>
            <a:r>
              <a:rPr lang="en-US" sz="1800" dirty="0"/>
              <a:t>, by M. T. Goodrich, R. Tamassia, and M. H. Goldwasser, Wiley, 2014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Skipping a letter in Y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2819400" y="17526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2819400" y="22860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33528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33528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3886200" y="17526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3886200" y="22860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44196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44196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54864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54864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9" name="Rectangle 13"/>
          <p:cNvSpPr>
            <a:spLocks noChangeArrowheads="1"/>
          </p:cNvSpPr>
          <p:nvPr/>
        </p:nvSpPr>
        <p:spPr bwMode="auto">
          <a:xfrm>
            <a:off x="6019800" y="17526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6019800" y="22860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1" name="Rectangle 15"/>
          <p:cNvSpPr>
            <a:spLocks noChangeArrowheads="1"/>
          </p:cNvSpPr>
          <p:nvPr/>
        </p:nvSpPr>
        <p:spPr bwMode="auto">
          <a:xfrm>
            <a:off x="65532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2" name="Rectangle 16"/>
          <p:cNvSpPr>
            <a:spLocks noChangeArrowheads="1"/>
          </p:cNvSpPr>
          <p:nvPr/>
        </p:nvSpPr>
        <p:spPr bwMode="auto">
          <a:xfrm>
            <a:off x="65532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3" name="Rectangle 17"/>
          <p:cNvSpPr>
            <a:spLocks noChangeArrowheads="1"/>
          </p:cNvSpPr>
          <p:nvPr/>
        </p:nvSpPr>
        <p:spPr bwMode="auto">
          <a:xfrm>
            <a:off x="7086600" y="17526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4" name="Rectangle 18"/>
          <p:cNvSpPr>
            <a:spLocks noChangeArrowheads="1"/>
          </p:cNvSpPr>
          <p:nvPr/>
        </p:nvSpPr>
        <p:spPr bwMode="auto">
          <a:xfrm>
            <a:off x="7086600" y="22860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5" name="Rectangle 19"/>
          <p:cNvSpPr>
            <a:spLocks noChangeArrowheads="1"/>
          </p:cNvSpPr>
          <p:nvPr/>
        </p:nvSpPr>
        <p:spPr bwMode="auto">
          <a:xfrm>
            <a:off x="76200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50196" name="Rectangle 20"/>
          <p:cNvSpPr>
            <a:spLocks noChangeArrowheads="1"/>
          </p:cNvSpPr>
          <p:nvPr/>
        </p:nvSpPr>
        <p:spPr bwMode="auto">
          <a:xfrm>
            <a:off x="76200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2895600" y="1905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198" name="Text Box 22"/>
          <p:cNvSpPr txBox="1">
            <a:spLocks noChangeArrowheads="1"/>
          </p:cNvSpPr>
          <p:nvPr/>
        </p:nvSpPr>
        <p:spPr bwMode="auto">
          <a:xfrm>
            <a:off x="34290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199" name="Text Box 23"/>
          <p:cNvSpPr txBox="1">
            <a:spLocks noChangeArrowheads="1"/>
          </p:cNvSpPr>
          <p:nvPr/>
        </p:nvSpPr>
        <p:spPr bwMode="auto">
          <a:xfrm>
            <a:off x="39624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G</a:t>
            </a:r>
          </a:p>
        </p:txBody>
      </p:sp>
      <p:sp>
        <p:nvSpPr>
          <p:cNvPr id="50200" name="Text Box 24"/>
          <p:cNvSpPr txBox="1">
            <a:spLocks noChangeArrowheads="1"/>
          </p:cNvSpPr>
          <p:nvPr/>
        </p:nvSpPr>
        <p:spPr bwMode="auto">
          <a:xfrm>
            <a:off x="44958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01" name="Text Box 25"/>
          <p:cNvSpPr txBox="1">
            <a:spLocks noChangeArrowheads="1"/>
          </p:cNvSpPr>
          <p:nvPr/>
        </p:nvSpPr>
        <p:spPr bwMode="auto">
          <a:xfrm>
            <a:off x="55626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02" name="Text Box 26"/>
          <p:cNvSpPr txBox="1">
            <a:spLocks noChangeArrowheads="1"/>
          </p:cNvSpPr>
          <p:nvPr/>
        </p:nvSpPr>
        <p:spPr bwMode="auto">
          <a:xfrm>
            <a:off x="60960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G</a:t>
            </a:r>
          </a:p>
        </p:txBody>
      </p:sp>
      <p:sp>
        <p:nvSpPr>
          <p:cNvPr id="50203" name="Text Box 27"/>
          <p:cNvSpPr txBox="1">
            <a:spLocks noChangeArrowheads="1"/>
          </p:cNvSpPr>
          <p:nvPr/>
        </p:nvSpPr>
        <p:spPr bwMode="auto">
          <a:xfrm>
            <a:off x="66294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04" name="Text Box 28"/>
          <p:cNvSpPr txBox="1">
            <a:spLocks noChangeArrowheads="1"/>
          </p:cNvSpPr>
          <p:nvPr/>
        </p:nvSpPr>
        <p:spPr bwMode="auto">
          <a:xfrm>
            <a:off x="71628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>
            <a:off x="76962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06" name="Text Box 30"/>
          <p:cNvSpPr txBox="1">
            <a:spLocks noChangeArrowheads="1"/>
          </p:cNvSpPr>
          <p:nvPr/>
        </p:nvSpPr>
        <p:spPr bwMode="auto">
          <a:xfrm>
            <a:off x="2895600" y="24384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07" name="Text Box 31"/>
          <p:cNvSpPr txBox="1">
            <a:spLocks noChangeArrowheads="1"/>
          </p:cNvSpPr>
          <p:nvPr/>
        </p:nvSpPr>
        <p:spPr bwMode="auto">
          <a:xfrm>
            <a:off x="34290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08" name="Text Box 32"/>
          <p:cNvSpPr txBox="1">
            <a:spLocks noChangeArrowheads="1"/>
          </p:cNvSpPr>
          <p:nvPr/>
        </p:nvSpPr>
        <p:spPr bwMode="auto">
          <a:xfrm>
            <a:off x="3962400" y="2438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209" name="Text Box 33"/>
          <p:cNvSpPr txBox="1">
            <a:spLocks noChangeArrowheads="1"/>
          </p:cNvSpPr>
          <p:nvPr/>
        </p:nvSpPr>
        <p:spPr bwMode="auto">
          <a:xfrm>
            <a:off x="44958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10" name="Text Box 34"/>
          <p:cNvSpPr txBox="1">
            <a:spLocks noChangeArrowheads="1"/>
          </p:cNvSpPr>
          <p:nvPr/>
        </p:nvSpPr>
        <p:spPr bwMode="auto">
          <a:xfrm>
            <a:off x="55626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11" name="Text Box 35"/>
          <p:cNvSpPr txBox="1">
            <a:spLocks noChangeArrowheads="1"/>
          </p:cNvSpPr>
          <p:nvPr/>
        </p:nvSpPr>
        <p:spPr bwMode="auto">
          <a:xfrm>
            <a:off x="60960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212" name="Text Box 36"/>
          <p:cNvSpPr txBox="1">
            <a:spLocks noChangeArrowheads="1"/>
          </p:cNvSpPr>
          <p:nvPr/>
        </p:nvSpPr>
        <p:spPr bwMode="auto">
          <a:xfrm>
            <a:off x="66294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13" name="Text Box 37"/>
          <p:cNvSpPr txBox="1">
            <a:spLocks noChangeArrowheads="1"/>
          </p:cNvSpPr>
          <p:nvPr/>
        </p:nvSpPr>
        <p:spPr bwMode="auto">
          <a:xfrm>
            <a:off x="71628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214" name="Text Box 38"/>
          <p:cNvSpPr txBox="1">
            <a:spLocks noChangeArrowheads="1"/>
          </p:cNvSpPr>
          <p:nvPr/>
        </p:nvSpPr>
        <p:spPr bwMode="auto">
          <a:xfrm>
            <a:off x="76962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15" name="Text Box 39"/>
          <p:cNvSpPr txBox="1">
            <a:spLocks noChangeArrowheads="1"/>
          </p:cNvSpPr>
          <p:nvPr/>
        </p:nvSpPr>
        <p:spPr bwMode="auto">
          <a:xfrm>
            <a:off x="533400" y="18288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2"/>
                </a:solidFill>
                <a:cs typeface="Arial" charset="0"/>
              </a:rPr>
              <a:t>elements of </a:t>
            </a:r>
            <a:r>
              <a:rPr lang="en-US" altLang="en-US" i="1" dirty="0">
                <a:solidFill>
                  <a:schemeClr val="tx2"/>
                </a:solidFill>
                <a:cs typeface="Arial" charset="0"/>
              </a:rPr>
              <a:t>X</a:t>
            </a:r>
            <a:endParaRPr lang="en-US" altLang="en-US" sz="2400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50216" name="Text Box 40"/>
          <p:cNvSpPr txBox="1">
            <a:spLocks noChangeArrowheads="1"/>
          </p:cNvSpPr>
          <p:nvPr/>
        </p:nvSpPr>
        <p:spPr bwMode="auto">
          <a:xfrm>
            <a:off x="533400" y="23622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2"/>
                </a:solidFill>
                <a:cs typeface="Arial" charset="0"/>
              </a:rPr>
              <a:t>elements of </a:t>
            </a:r>
            <a:r>
              <a:rPr lang="en-US" altLang="en-US" i="1" dirty="0">
                <a:solidFill>
                  <a:schemeClr val="tx2"/>
                </a:solidFill>
                <a:cs typeface="Arial" charset="0"/>
              </a:rPr>
              <a:t>Y</a:t>
            </a:r>
            <a:endParaRPr lang="en-US" altLang="en-US" sz="2400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50217" name="Rectangle 41"/>
          <p:cNvSpPr>
            <a:spLocks noChangeArrowheads="1"/>
          </p:cNvSpPr>
          <p:nvPr/>
        </p:nvSpPr>
        <p:spPr bwMode="auto">
          <a:xfrm>
            <a:off x="4953000" y="17526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218" name="Rectangle 42"/>
          <p:cNvSpPr>
            <a:spLocks noChangeArrowheads="1"/>
          </p:cNvSpPr>
          <p:nvPr/>
        </p:nvSpPr>
        <p:spPr bwMode="auto">
          <a:xfrm>
            <a:off x="4953000" y="22860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219" name="Text Box 43"/>
          <p:cNvSpPr txBox="1">
            <a:spLocks noChangeArrowheads="1"/>
          </p:cNvSpPr>
          <p:nvPr/>
        </p:nvSpPr>
        <p:spPr bwMode="auto">
          <a:xfrm>
            <a:off x="50292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20" name="Text Box 44"/>
          <p:cNvSpPr txBox="1">
            <a:spLocks noChangeArrowheads="1"/>
          </p:cNvSpPr>
          <p:nvPr/>
        </p:nvSpPr>
        <p:spPr bwMode="auto">
          <a:xfrm>
            <a:off x="5029200" y="2438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grpSp>
        <p:nvGrpSpPr>
          <p:cNvPr id="309293" name="Group 45"/>
          <p:cNvGrpSpPr>
            <a:grpSpLocks/>
          </p:cNvGrpSpPr>
          <p:nvPr/>
        </p:nvGrpSpPr>
        <p:grpSpPr bwMode="auto">
          <a:xfrm>
            <a:off x="3352800" y="1219200"/>
            <a:ext cx="533400" cy="2133600"/>
            <a:chOff x="1536" y="1392"/>
            <a:chExt cx="336" cy="1344"/>
          </a:xfrm>
        </p:grpSpPr>
        <p:sp>
          <p:nvSpPr>
            <p:cNvPr id="50272" name="Rectangle 46"/>
            <p:cNvSpPr>
              <a:spLocks noChangeArrowheads="1"/>
            </p:cNvSpPr>
            <p:nvPr/>
          </p:nvSpPr>
          <p:spPr bwMode="auto">
            <a:xfrm>
              <a:off x="1536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0273" name="Rectangle 47"/>
            <p:cNvSpPr>
              <a:spLocks noChangeArrowheads="1"/>
            </p:cNvSpPr>
            <p:nvPr/>
          </p:nvSpPr>
          <p:spPr bwMode="auto">
            <a:xfrm>
              <a:off x="1536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1</a:t>
              </a:r>
            </a:p>
          </p:txBody>
        </p:sp>
      </p:grpSp>
      <p:grpSp>
        <p:nvGrpSpPr>
          <p:cNvPr id="309296" name="Group 48"/>
          <p:cNvGrpSpPr>
            <a:grpSpLocks/>
          </p:cNvGrpSpPr>
          <p:nvPr/>
        </p:nvGrpSpPr>
        <p:grpSpPr bwMode="auto">
          <a:xfrm>
            <a:off x="2781300" y="1219200"/>
            <a:ext cx="533400" cy="2133600"/>
            <a:chOff x="1200" y="1392"/>
            <a:chExt cx="336" cy="1344"/>
          </a:xfrm>
        </p:grpSpPr>
        <p:sp>
          <p:nvSpPr>
            <p:cNvPr id="50270" name="Rectangle 49"/>
            <p:cNvSpPr>
              <a:spLocks noChangeArrowheads="1"/>
            </p:cNvSpPr>
            <p:nvPr/>
          </p:nvSpPr>
          <p:spPr bwMode="auto">
            <a:xfrm>
              <a:off x="1200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50271" name="Rectangle 50"/>
            <p:cNvSpPr>
              <a:spLocks noChangeArrowheads="1"/>
            </p:cNvSpPr>
            <p:nvPr/>
          </p:nvSpPr>
          <p:spPr bwMode="auto">
            <a:xfrm>
              <a:off x="1200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</p:grpSp>
      <p:grpSp>
        <p:nvGrpSpPr>
          <p:cNvPr id="309299" name="Group 51"/>
          <p:cNvGrpSpPr>
            <a:grpSpLocks/>
          </p:cNvGrpSpPr>
          <p:nvPr/>
        </p:nvGrpSpPr>
        <p:grpSpPr bwMode="auto">
          <a:xfrm>
            <a:off x="3886200" y="1219200"/>
            <a:ext cx="533400" cy="2133600"/>
            <a:chOff x="1872" y="1392"/>
            <a:chExt cx="336" cy="1344"/>
          </a:xfrm>
        </p:grpSpPr>
        <p:sp>
          <p:nvSpPr>
            <p:cNvPr id="50268" name="Rectangle 52"/>
            <p:cNvSpPr>
              <a:spLocks noChangeArrowheads="1"/>
            </p:cNvSpPr>
            <p:nvPr/>
          </p:nvSpPr>
          <p:spPr bwMode="auto">
            <a:xfrm>
              <a:off x="1872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0269" name="Rectangle 53"/>
            <p:cNvSpPr>
              <a:spLocks noChangeArrowheads="1"/>
            </p:cNvSpPr>
            <p:nvPr/>
          </p:nvSpPr>
          <p:spPr bwMode="auto">
            <a:xfrm>
              <a:off x="1872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</p:grpSp>
      <p:grpSp>
        <p:nvGrpSpPr>
          <p:cNvPr id="309302" name="Group 54"/>
          <p:cNvGrpSpPr>
            <a:grpSpLocks/>
          </p:cNvGrpSpPr>
          <p:nvPr/>
        </p:nvGrpSpPr>
        <p:grpSpPr bwMode="auto">
          <a:xfrm>
            <a:off x="4419600" y="1219200"/>
            <a:ext cx="533400" cy="2133600"/>
            <a:chOff x="2208" y="1392"/>
            <a:chExt cx="336" cy="1344"/>
          </a:xfrm>
        </p:grpSpPr>
        <p:sp>
          <p:nvSpPr>
            <p:cNvPr id="50266" name="Rectangle 55"/>
            <p:cNvSpPr>
              <a:spLocks noChangeArrowheads="1"/>
            </p:cNvSpPr>
            <p:nvPr/>
          </p:nvSpPr>
          <p:spPr bwMode="auto">
            <a:xfrm>
              <a:off x="2208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0267" name="Rectangle 56"/>
            <p:cNvSpPr>
              <a:spLocks noChangeArrowheads="1"/>
            </p:cNvSpPr>
            <p:nvPr/>
          </p:nvSpPr>
          <p:spPr bwMode="auto">
            <a:xfrm>
              <a:off x="2208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3</a:t>
              </a:r>
            </a:p>
          </p:txBody>
        </p:sp>
      </p:grpSp>
      <p:grpSp>
        <p:nvGrpSpPr>
          <p:cNvPr id="309305" name="Group 57"/>
          <p:cNvGrpSpPr>
            <a:grpSpLocks/>
          </p:cNvGrpSpPr>
          <p:nvPr/>
        </p:nvGrpSpPr>
        <p:grpSpPr bwMode="auto">
          <a:xfrm>
            <a:off x="4953000" y="1219200"/>
            <a:ext cx="533400" cy="2133600"/>
            <a:chOff x="2544" y="1392"/>
            <a:chExt cx="336" cy="1344"/>
          </a:xfrm>
        </p:grpSpPr>
        <p:sp>
          <p:nvSpPr>
            <p:cNvPr id="50264" name="Rectangle 58"/>
            <p:cNvSpPr>
              <a:spLocks noChangeArrowheads="1"/>
            </p:cNvSpPr>
            <p:nvPr/>
          </p:nvSpPr>
          <p:spPr bwMode="auto">
            <a:xfrm>
              <a:off x="2544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0265" name="Rectangle 59"/>
            <p:cNvSpPr>
              <a:spLocks noChangeArrowheads="1"/>
            </p:cNvSpPr>
            <p:nvPr/>
          </p:nvSpPr>
          <p:spPr bwMode="auto">
            <a:xfrm>
              <a:off x="2544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4</a:t>
              </a:r>
            </a:p>
          </p:txBody>
        </p:sp>
      </p:grpSp>
      <p:grpSp>
        <p:nvGrpSpPr>
          <p:cNvPr id="309308" name="Group 60"/>
          <p:cNvGrpSpPr>
            <a:grpSpLocks/>
          </p:cNvGrpSpPr>
          <p:nvPr/>
        </p:nvGrpSpPr>
        <p:grpSpPr bwMode="auto">
          <a:xfrm>
            <a:off x="5486400" y="1219200"/>
            <a:ext cx="533400" cy="2133600"/>
            <a:chOff x="2880" y="1392"/>
            <a:chExt cx="336" cy="1344"/>
          </a:xfrm>
        </p:grpSpPr>
        <p:sp>
          <p:nvSpPr>
            <p:cNvPr id="50262" name="Rectangle 61"/>
            <p:cNvSpPr>
              <a:spLocks noChangeArrowheads="1"/>
            </p:cNvSpPr>
            <p:nvPr/>
          </p:nvSpPr>
          <p:spPr bwMode="auto">
            <a:xfrm>
              <a:off x="2880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50263" name="Rectangle 62"/>
            <p:cNvSpPr>
              <a:spLocks noChangeArrowheads="1"/>
            </p:cNvSpPr>
            <p:nvPr/>
          </p:nvSpPr>
          <p:spPr bwMode="auto">
            <a:xfrm>
              <a:off x="2880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5</a:t>
              </a:r>
            </a:p>
          </p:txBody>
        </p:sp>
      </p:grpSp>
      <p:grpSp>
        <p:nvGrpSpPr>
          <p:cNvPr id="309311" name="Group 63"/>
          <p:cNvGrpSpPr>
            <a:grpSpLocks/>
          </p:cNvGrpSpPr>
          <p:nvPr/>
        </p:nvGrpSpPr>
        <p:grpSpPr bwMode="auto">
          <a:xfrm>
            <a:off x="6019800" y="1219200"/>
            <a:ext cx="533400" cy="2133600"/>
            <a:chOff x="3216" y="1392"/>
            <a:chExt cx="336" cy="1344"/>
          </a:xfrm>
        </p:grpSpPr>
        <p:sp>
          <p:nvSpPr>
            <p:cNvPr id="50260" name="Rectangle 64"/>
            <p:cNvSpPr>
              <a:spLocks noChangeArrowheads="1"/>
            </p:cNvSpPr>
            <p:nvPr/>
          </p:nvSpPr>
          <p:spPr bwMode="auto">
            <a:xfrm>
              <a:off x="3216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50261" name="Rectangle 65"/>
            <p:cNvSpPr>
              <a:spLocks noChangeArrowheads="1"/>
            </p:cNvSpPr>
            <p:nvPr/>
          </p:nvSpPr>
          <p:spPr bwMode="auto">
            <a:xfrm>
              <a:off x="3216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</p:grpSp>
      <p:grpSp>
        <p:nvGrpSpPr>
          <p:cNvPr id="309314" name="Group 66"/>
          <p:cNvGrpSpPr>
            <a:grpSpLocks/>
          </p:cNvGrpSpPr>
          <p:nvPr/>
        </p:nvGrpSpPr>
        <p:grpSpPr bwMode="auto">
          <a:xfrm>
            <a:off x="6553200" y="1219200"/>
            <a:ext cx="533400" cy="2133600"/>
            <a:chOff x="3552" y="1392"/>
            <a:chExt cx="336" cy="1344"/>
          </a:xfrm>
        </p:grpSpPr>
        <p:sp>
          <p:nvSpPr>
            <p:cNvPr id="50258" name="Rectangle 67"/>
            <p:cNvSpPr>
              <a:spLocks noChangeArrowheads="1"/>
            </p:cNvSpPr>
            <p:nvPr/>
          </p:nvSpPr>
          <p:spPr bwMode="auto">
            <a:xfrm>
              <a:off x="3552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6</a:t>
              </a:r>
            </a:p>
          </p:txBody>
        </p:sp>
        <p:sp>
          <p:nvSpPr>
            <p:cNvPr id="50259" name="Rectangle 68"/>
            <p:cNvSpPr>
              <a:spLocks noChangeArrowheads="1"/>
            </p:cNvSpPr>
            <p:nvPr/>
          </p:nvSpPr>
          <p:spPr bwMode="auto">
            <a:xfrm>
              <a:off x="3552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6</a:t>
              </a:r>
            </a:p>
          </p:txBody>
        </p:sp>
      </p:grpSp>
      <p:grpSp>
        <p:nvGrpSpPr>
          <p:cNvPr id="309317" name="Group 69"/>
          <p:cNvGrpSpPr>
            <a:grpSpLocks/>
          </p:cNvGrpSpPr>
          <p:nvPr/>
        </p:nvGrpSpPr>
        <p:grpSpPr bwMode="auto">
          <a:xfrm>
            <a:off x="7086600" y="1219200"/>
            <a:ext cx="533400" cy="2133600"/>
            <a:chOff x="3888" y="1392"/>
            <a:chExt cx="336" cy="1344"/>
          </a:xfrm>
        </p:grpSpPr>
        <p:sp>
          <p:nvSpPr>
            <p:cNvPr id="50256" name="Rectangle 70"/>
            <p:cNvSpPr>
              <a:spLocks noChangeArrowheads="1"/>
            </p:cNvSpPr>
            <p:nvPr/>
          </p:nvSpPr>
          <p:spPr bwMode="auto">
            <a:xfrm>
              <a:off x="3888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7</a:t>
              </a:r>
            </a:p>
          </p:txBody>
        </p:sp>
        <p:sp>
          <p:nvSpPr>
            <p:cNvPr id="50257" name="Rectangle 71"/>
            <p:cNvSpPr>
              <a:spLocks noChangeArrowheads="1"/>
            </p:cNvSpPr>
            <p:nvPr/>
          </p:nvSpPr>
          <p:spPr bwMode="auto">
            <a:xfrm>
              <a:off x="3888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6</a:t>
              </a:r>
            </a:p>
          </p:txBody>
        </p:sp>
      </p:grpSp>
      <p:grpSp>
        <p:nvGrpSpPr>
          <p:cNvPr id="309320" name="Group 72"/>
          <p:cNvGrpSpPr>
            <a:grpSpLocks/>
          </p:cNvGrpSpPr>
          <p:nvPr/>
        </p:nvGrpSpPr>
        <p:grpSpPr bwMode="auto">
          <a:xfrm>
            <a:off x="7620000" y="1219200"/>
            <a:ext cx="533400" cy="2133600"/>
            <a:chOff x="4224" y="1392"/>
            <a:chExt cx="336" cy="1344"/>
          </a:xfrm>
        </p:grpSpPr>
        <p:sp>
          <p:nvSpPr>
            <p:cNvPr id="50254" name="Rectangle 73"/>
            <p:cNvSpPr>
              <a:spLocks noChangeArrowheads="1"/>
            </p:cNvSpPr>
            <p:nvPr/>
          </p:nvSpPr>
          <p:spPr bwMode="auto">
            <a:xfrm>
              <a:off x="4224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8</a:t>
              </a:r>
            </a:p>
          </p:txBody>
        </p:sp>
        <p:sp>
          <p:nvSpPr>
            <p:cNvPr id="50255" name="Rectangle 74"/>
            <p:cNvSpPr>
              <a:spLocks noChangeArrowheads="1"/>
            </p:cNvSpPr>
            <p:nvPr/>
          </p:nvSpPr>
          <p:spPr bwMode="auto">
            <a:xfrm>
              <a:off x="4224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7</a:t>
              </a:r>
            </a:p>
          </p:txBody>
        </p:sp>
      </p:grpSp>
      <p:sp>
        <p:nvSpPr>
          <p:cNvPr id="50231" name="Text Box 75"/>
          <p:cNvSpPr txBox="1">
            <a:spLocks noChangeArrowheads="1"/>
          </p:cNvSpPr>
          <p:nvPr/>
        </p:nvSpPr>
        <p:spPr bwMode="auto">
          <a:xfrm>
            <a:off x="838200" y="28956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2400" i="1" dirty="0">
                <a:solidFill>
                  <a:schemeClr val="accent1"/>
                </a:solidFill>
                <a:cs typeface="Arial" charset="0"/>
              </a:rPr>
              <a:t>j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altLang="en-US" dirty="0">
                <a:solidFill>
                  <a:schemeClr val="accent1"/>
                </a:solidFill>
                <a:cs typeface="Arial" charset="0"/>
              </a:rPr>
              <a:t> index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:</a:t>
            </a:r>
          </a:p>
        </p:txBody>
      </p:sp>
      <p:sp>
        <p:nvSpPr>
          <p:cNvPr id="50232" name="Text Box 76"/>
          <p:cNvSpPr txBox="1">
            <a:spLocks noChangeArrowheads="1"/>
          </p:cNvSpPr>
          <p:nvPr/>
        </p:nvSpPr>
        <p:spPr bwMode="auto">
          <a:xfrm>
            <a:off x="762000" y="12954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2400" i="1" dirty="0" err="1">
                <a:solidFill>
                  <a:schemeClr val="accent1"/>
                </a:solidFill>
                <a:cs typeface="Arial" charset="0"/>
              </a:rPr>
              <a:t>i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altLang="en-US" dirty="0">
                <a:solidFill>
                  <a:schemeClr val="accent1"/>
                </a:solidFill>
                <a:cs typeface="Arial" charset="0"/>
              </a:rPr>
              <a:t> index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:</a:t>
            </a:r>
          </a:p>
        </p:txBody>
      </p:sp>
      <p:sp>
        <p:nvSpPr>
          <p:cNvPr id="50238" name="Text Box 82"/>
          <p:cNvSpPr txBox="1">
            <a:spLocks noChangeArrowheads="1"/>
          </p:cNvSpPr>
          <p:nvPr/>
        </p:nvSpPr>
        <p:spPr bwMode="auto">
          <a:xfrm>
            <a:off x="1295400" y="5562600"/>
            <a:ext cx="594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000">
              <a:solidFill>
                <a:schemeClr val="tx2"/>
              </a:solidFill>
              <a:cs typeface="Arial" charset="0"/>
            </a:endParaRPr>
          </a:p>
        </p:txBody>
      </p:sp>
      <p:grpSp>
        <p:nvGrpSpPr>
          <p:cNvPr id="309332" name="Group 84"/>
          <p:cNvGrpSpPr>
            <a:grpSpLocks/>
          </p:cNvGrpSpPr>
          <p:nvPr/>
        </p:nvGrpSpPr>
        <p:grpSpPr bwMode="auto">
          <a:xfrm>
            <a:off x="2362200" y="1219200"/>
            <a:ext cx="533400" cy="2133600"/>
            <a:chOff x="1200" y="1392"/>
            <a:chExt cx="336" cy="1344"/>
          </a:xfrm>
        </p:grpSpPr>
        <p:sp>
          <p:nvSpPr>
            <p:cNvPr id="50252" name="Rectangle 85"/>
            <p:cNvSpPr>
              <a:spLocks noChangeArrowheads="1"/>
            </p:cNvSpPr>
            <p:nvPr/>
          </p:nvSpPr>
          <p:spPr bwMode="auto">
            <a:xfrm>
              <a:off x="1200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50253" name="Rectangle 86"/>
            <p:cNvSpPr>
              <a:spLocks noChangeArrowheads="1"/>
            </p:cNvSpPr>
            <p:nvPr/>
          </p:nvSpPr>
          <p:spPr bwMode="auto">
            <a:xfrm>
              <a:off x="1200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2133600" y="3809999"/>
            <a:ext cx="6019800" cy="1569660"/>
          </a:xfrm>
          <a:prstGeom prst="rect">
            <a:avLst/>
          </a:prstGeom>
          <a:solidFill>
            <a:srgbClr val="FF66FF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Skipping a letter in Y (increment index j)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(0,0) to (0,</a:t>
            </a:r>
            <a:r>
              <a:rPr lang="en-US" dirty="0">
                <a:solidFill>
                  <a:srgbClr val="C00000"/>
                </a:solidFill>
              </a:rPr>
              <a:t>1</a:t>
            </a:r>
            <a:r>
              <a:rPr lang="en-US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(5,4) to (5,</a:t>
            </a:r>
            <a:r>
              <a:rPr lang="en-US" dirty="0">
                <a:solidFill>
                  <a:srgbClr val="C00000"/>
                </a:solidFill>
              </a:rPr>
              <a:t>5</a:t>
            </a:r>
            <a:r>
              <a:rPr lang="en-US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(6,6) to (6,</a:t>
            </a:r>
            <a:r>
              <a:rPr lang="en-US" dirty="0">
                <a:solidFill>
                  <a:srgbClr val="C00000"/>
                </a:solidFill>
              </a:rPr>
              <a:t>7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7426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9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9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458200" cy="685800"/>
          </a:xfrm>
        </p:spPr>
        <p:txBody>
          <a:bodyPr/>
          <a:lstStyle/>
          <a:p>
            <a:pPr eaLnBrk="1" hangingPunct="1"/>
            <a:r>
              <a:rPr lang="en-US" altLang="en-US" sz="3200"/>
              <a:t>Edit Graph for LCS Problem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52400" y="1500187"/>
            <a:ext cx="5638800" cy="4587875"/>
            <a:chOff x="1219200" y="1355725"/>
            <a:chExt cx="5638800" cy="4587875"/>
          </a:xfrm>
        </p:grpSpPr>
        <p:sp>
          <p:nvSpPr>
            <p:cNvPr id="51203" name="Line 3"/>
            <p:cNvSpPr>
              <a:spLocks noChangeShapeType="1"/>
            </p:cNvSpPr>
            <p:nvPr/>
          </p:nvSpPr>
          <p:spPr bwMode="auto">
            <a:xfrm rot="5400000">
              <a:off x="15628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4" name="Line 4"/>
            <p:cNvSpPr>
              <a:spLocks noChangeShapeType="1"/>
            </p:cNvSpPr>
            <p:nvPr/>
          </p:nvSpPr>
          <p:spPr bwMode="auto">
            <a:xfrm rot="5400000">
              <a:off x="15628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5" name="Line 5"/>
            <p:cNvSpPr>
              <a:spLocks noChangeShapeType="1"/>
            </p:cNvSpPr>
            <p:nvPr/>
          </p:nvSpPr>
          <p:spPr bwMode="auto">
            <a:xfrm rot="5400000">
              <a:off x="15628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6" name="Line 6"/>
            <p:cNvSpPr>
              <a:spLocks noChangeShapeType="1"/>
            </p:cNvSpPr>
            <p:nvPr/>
          </p:nvSpPr>
          <p:spPr bwMode="auto">
            <a:xfrm rot="5400000">
              <a:off x="15628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7" name="Line 7"/>
            <p:cNvSpPr>
              <a:spLocks noChangeShapeType="1"/>
            </p:cNvSpPr>
            <p:nvPr/>
          </p:nvSpPr>
          <p:spPr bwMode="auto">
            <a:xfrm rot="5400000">
              <a:off x="15628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8" name="Line 8"/>
            <p:cNvSpPr>
              <a:spLocks noChangeShapeType="1"/>
            </p:cNvSpPr>
            <p:nvPr/>
          </p:nvSpPr>
          <p:spPr bwMode="auto">
            <a:xfrm rot="5400000">
              <a:off x="15628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9" name="Line 9"/>
            <p:cNvSpPr>
              <a:spLocks noChangeShapeType="1"/>
            </p:cNvSpPr>
            <p:nvPr/>
          </p:nvSpPr>
          <p:spPr bwMode="auto">
            <a:xfrm rot="5400000">
              <a:off x="15628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0" name="Line 10"/>
            <p:cNvSpPr>
              <a:spLocks noChangeShapeType="1"/>
            </p:cNvSpPr>
            <p:nvPr/>
          </p:nvSpPr>
          <p:spPr bwMode="auto">
            <a:xfrm>
              <a:off x="18288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1" name="Line 11"/>
            <p:cNvSpPr>
              <a:spLocks noChangeShapeType="1"/>
            </p:cNvSpPr>
            <p:nvPr/>
          </p:nvSpPr>
          <p:spPr bwMode="auto">
            <a:xfrm>
              <a:off x="18288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2" name="Line 12"/>
            <p:cNvSpPr>
              <a:spLocks noChangeShapeType="1"/>
            </p:cNvSpPr>
            <p:nvPr/>
          </p:nvSpPr>
          <p:spPr bwMode="auto">
            <a:xfrm>
              <a:off x="18288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3" name="Line 13"/>
            <p:cNvSpPr>
              <a:spLocks noChangeShapeType="1"/>
            </p:cNvSpPr>
            <p:nvPr/>
          </p:nvSpPr>
          <p:spPr bwMode="auto">
            <a:xfrm>
              <a:off x="18288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4" name="Line 14"/>
            <p:cNvSpPr>
              <a:spLocks noChangeShapeType="1"/>
            </p:cNvSpPr>
            <p:nvPr/>
          </p:nvSpPr>
          <p:spPr bwMode="auto">
            <a:xfrm>
              <a:off x="18288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5" name="Line 15"/>
            <p:cNvSpPr>
              <a:spLocks noChangeShapeType="1"/>
            </p:cNvSpPr>
            <p:nvPr/>
          </p:nvSpPr>
          <p:spPr bwMode="auto">
            <a:xfrm>
              <a:off x="18288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6" name="Line 16"/>
            <p:cNvSpPr>
              <a:spLocks noChangeShapeType="1"/>
            </p:cNvSpPr>
            <p:nvPr/>
          </p:nvSpPr>
          <p:spPr bwMode="auto">
            <a:xfrm>
              <a:off x="18288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18288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8" name="Line 18"/>
            <p:cNvSpPr>
              <a:spLocks noChangeShapeType="1"/>
            </p:cNvSpPr>
            <p:nvPr/>
          </p:nvSpPr>
          <p:spPr bwMode="auto">
            <a:xfrm rot="5400000">
              <a:off x="21724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 rot="5400000">
              <a:off x="21724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0" name="Line 20"/>
            <p:cNvSpPr>
              <a:spLocks noChangeShapeType="1"/>
            </p:cNvSpPr>
            <p:nvPr/>
          </p:nvSpPr>
          <p:spPr bwMode="auto">
            <a:xfrm rot="5400000">
              <a:off x="21724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1" name="Line 21"/>
            <p:cNvSpPr>
              <a:spLocks noChangeShapeType="1"/>
            </p:cNvSpPr>
            <p:nvPr/>
          </p:nvSpPr>
          <p:spPr bwMode="auto">
            <a:xfrm rot="5400000">
              <a:off x="21724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2" name="Line 22"/>
            <p:cNvSpPr>
              <a:spLocks noChangeShapeType="1"/>
            </p:cNvSpPr>
            <p:nvPr/>
          </p:nvSpPr>
          <p:spPr bwMode="auto">
            <a:xfrm rot="5400000">
              <a:off x="21724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3" name="Line 23"/>
            <p:cNvSpPr>
              <a:spLocks noChangeShapeType="1"/>
            </p:cNvSpPr>
            <p:nvPr/>
          </p:nvSpPr>
          <p:spPr bwMode="auto">
            <a:xfrm rot="5400000">
              <a:off x="21724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4" name="Line 24"/>
            <p:cNvSpPr>
              <a:spLocks noChangeShapeType="1"/>
            </p:cNvSpPr>
            <p:nvPr/>
          </p:nvSpPr>
          <p:spPr bwMode="auto">
            <a:xfrm rot="5400000">
              <a:off x="21724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5" name="Line 25"/>
            <p:cNvSpPr>
              <a:spLocks noChangeShapeType="1"/>
            </p:cNvSpPr>
            <p:nvPr/>
          </p:nvSpPr>
          <p:spPr bwMode="auto">
            <a:xfrm>
              <a:off x="24384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6" name="Line 26"/>
            <p:cNvSpPr>
              <a:spLocks noChangeShapeType="1"/>
            </p:cNvSpPr>
            <p:nvPr/>
          </p:nvSpPr>
          <p:spPr bwMode="auto">
            <a:xfrm>
              <a:off x="24384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7" name="Line 27"/>
            <p:cNvSpPr>
              <a:spLocks noChangeShapeType="1"/>
            </p:cNvSpPr>
            <p:nvPr/>
          </p:nvSpPr>
          <p:spPr bwMode="auto">
            <a:xfrm>
              <a:off x="24384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8" name="Line 28"/>
            <p:cNvSpPr>
              <a:spLocks noChangeShapeType="1"/>
            </p:cNvSpPr>
            <p:nvPr/>
          </p:nvSpPr>
          <p:spPr bwMode="auto">
            <a:xfrm>
              <a:off x="24384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9" name="Line 29"/>
            <p:cNvSpPr>
              <a:spLocks noChangeShapeType="1"/>
            </p:cNvSpPr>
            <p:nvPr/>
          </p:nvSpPr>
          <p:spPr bwMode="auto">
            <a:xfrm>
              <a:off x="24384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0" name="Line 30"/>
            <p:cNvSpPr>
              <a:spLocks noChangeShapeType="1"/>
            </p:cNvSpPr>
            <p:nvPr/>
          </p:nvSpPr>
          <p:spPr bwMode="auto">
            <a:xfrm>
              <a:off x="24384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1" name="Line 31"/>
            <p:cNvSpPr>
              <a:spLocks noChangeShapeType="1"/>
            </p:cNvSpPr>
            <p:nvPr/>
          </p:nvSpPr>
          <p:spPr bwMode="auto">
            <a:xfrm>
              <a:off x="24384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2" name="Line 32"/>
            <p:cNvSpPr>
              <a:spLocks noChangeShapeType="1"/>
            </p:cNvSpPr>
            <p:nvPr/>
          </p:nvSpPr>
          <p:spPr bwMode="auto">
            <a:xfrm>
              <a:off x="24384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3" name="Line 33"/>
            <p:cNvSpPr>
              <a:spLocks noChangeShapeType="1"/>
            </p:cNvSpPr>
            <p:nvPr/>
          </p:nvSpPr>
          <p:spPr bwMode="auto">
            <a:xfrm rot="5400000">
              <a:off x="27820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4" name="Line 34"/>
            <p:cNvSpPr>
              <a:spLocks noChangeShapeType="1"/>
            </p:cNvSpPr>
            <p:nvPr/>
          </p:nvSpPr>
          <p:spPr bwMode="auto">
            <a:xfrm rot="5400000">
              <a:off x="27820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5" name="Line 35"/>
            <p:cNvSpPr>
              <a:spLocks noChangeShapeType="1"/>
            </p:cNvSpPr>
            <p:nvPr/>
          </p:nvSpPr>
          <p:spPr bwMode="auto">
            <a:xfrm rot="5400000">
              <a:off x="27820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6" name="Line 36"/>
            <p:cNvSpPr>
              <a:spLocks noChangeShapeType="1"/>
            </p:cNvSpPr>
            <p:nvPr/>
          </p:nvSpPr>
          <p:spPr bwMode="auto">
            <a:xfrm rot="5400000">
              <a:off x="27820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7" name="Line 37"/>
            <p:cNvSpPr>
              <a:spLocks noChangeShapeType="1"/>
            </p:cNvSpPr>
            <p:nvPr/>
          </p:nvSpPr>
          <p:spPr bwMode="auto">
            <a:xfrm rot="5400000">
              <a:off x="27820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8" name="Line 38"/>
            <p:cNvSpPr>
              <a:spLocks noChangeShapeType="1"/>
            </p:cNvSpPr>
            <p:nvPr/>
          </p:nvSpPr>
          <p:spPr bwMode="auto">
            <a:xfrm rot="5400000">
              <a:off x="27820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9" name="Line 39"/>
            <p:cNvSpPr>
              <a:spLocks noChangeShapeType="1"/>
            </p:cNvSpPr>
            <p:nvPr/>
          </p:nvSpPr>
          <p:spPr bwMode="auto">
            <a:xfrm rot="5400000">
              <a:off x="27820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0" name="Line 40"/>
            <p:cNvSpPr>
              <a:spLocks noChangeShapeType="1"/>
            </p:cNvSpPr>
            <p:nvPr/>
          </p:nvSpPr>
          <p:spPr bwMode="auto">
            <a:xfrm>
              <a:off x="30480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1" name="Line 41"/>
            <p:cNvSpPr>
              <a:spLocks noChangeShapeType="1"/>
            </p:cNvSpPr>
            <p:nvPr/>
          </p:nvSpPr>
          <p:spPr bwMode="auto">
            <a:xfrm>
              <a:off x="30480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2" name="Line 42"/>
            <p:cNvSpPr>
              <a:spLocks noChangeShapeType="1"/>
            </p:cNvSpPr>
            <p:nvPr/>
          </p:nvSpPr>
          <p:spPr bwMode="auto">
            <a:xfrm>
              <a:off x="30480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3" name="Line 43"/>
            <p:cNvSpPr>
              <a:spLocks noChangeShapeType="1"/>
            </p:cNvSpPr>
            <p:nvPr/>
          </p:nvSpPr>
          <p:spPr bwMode="auto">
            <a:xfrm>
              <a:off x="30480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4" name="Line 44"/>
            <p:cNvSpPr>
              <a:spLocks noChangeShapeType="1"/>
            </p:cNvSpPr>
            <p:nvPr/>
          </p:nvSpPr>
          <p:spPr bwMode="auto">
            <a:xfrm>
              <a:off x="30480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5" name="Line 45"/>
            <p:cNvSpPr>
              <a:spLocks noChangeShapeType="1"/>
            </p:cNvSpPr>
            <p:nvPr/>
          </p:nvSpPr>
          <p:spPr bwMode="auto">
            <a:xfrm>
              <a:off x="30480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6" name="Line 46"/>
            <p:cNvSpPr>
              <a:spLocks noChangeShapeType="1"/>
            </p:cNvSpPr>
            <p:nvPr/>
          </p:nvSpPr>
          <p:spPr bwMode="auto">
            <a:xfrm>
              <a:off x="30480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7" name="Line 47"/>
            <p:cNvSpPr>
              <a:spLocks noChangeShapeType="1"/>
            </p:cNvSpPr>
            <p:nvPr/>
          </p:nvSpPr>
          <p:spPr bwMode="auto">
            <a:xfrm>
              <a:off x="30480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8" name="Line 48"/>
            <p:cNvSpPr>
              <a:spLocks noChangeShapeType="1"/>
            </p:cNvSpPr>
            <p:nvPr/>
          </p:nvSpPr>
          <p:spPr bwMode="auto">
            <a:xfrm rot="5400000">
              <a:off x="33916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9" name="Line 49"/>
            <p:cNvSpPr>
              <a:spLocks noChangeShapeType="1"/>
            </p:cNvSpPr>
            <p:nvPr/>
          </p:nvSpPr>
          <p:spPr bwMode="auto">
            <a:xfrm rot="5400000">
              <a:off x="33916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0" name="Line 50"/>
            <p:cNvSpPr>
              <a:spLocks noChangeShapeType="1"/>
            </p:cNvSpPr>
            <p:nvPr/>
          </p:nvSpPr>
          <p:spPr bwMode="auto">
            <a:xfrm rot="5400000">
              <a:off x="33916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1" name="Line 51"/>
            <p:cNvSpPr>
              <a:spLocks noChangeShapeType="1"/>
            </p:cNvSpPr>
            <p:nvPr/>
          </p:nvSpPr>
          <p:spPr bwMode="auto">
            <a:xfrm rot="5400000">
              <a:off x="33916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2" name="Line 52"/>
            <p:cNvSpPr>
              <a:spLocks noChangeShapeType="1"/>
            </p:cNvSpPr>
            <p:nvPr/>
          </p:nvSpPr>
          <p:spPr bwMode="auto">
            <a:xfrm rot="5400000">
              <a:off x="33916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3" name="Line 53"/>
            <p:cNvSpPr>
              <a:spLocks noChangeShapeType="1"/>
            </p:cNvSpPr>
            <p:nvPr/>
          </p:nvSpPr>
          <p:spPr bwMode="auto">
            <a:xfrm rot="5400000">
              <a:off x="33916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4" name="Line 54"/>
            <p:cNvSpPr>
              <a:spLocks noChangeShapeType="1"/>
            </p:cNvSpPr>
            <p:nvPr/>
          </p:nvSpPr>
          <p:spPr bwMode="auto">
            <a:xfrm rot="5400000">
              <a:off x="33916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5" name="Line 55"/>
            <p:cNvSpPr>
              <a:spLocks noChangeShapeType="1"/>
            </p:cNvSpPr>
            <p:nvPr/>
          </p:nvSpPr>
          <p:spPr bwMode="auto">
            <a:xfrm>
              <a:off x="36576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6" name="Line 56"/>
            <p:cNvSpPr>
              <a:spLocks noChangeShapeType="1"/>
            </p:cNvSpPr>
            <p:nvPr/>
          </p:nvSpPr>
          <p:spPr bwMode="auto">
            <a:xfrm>
              <a:off x="36576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7" name="Line 57"/>
            <p:cNvSpPr>
              <a:spLocks noChangeShapeType="1"/>
            </p:cNvSpPr>
            <p:nvPr/>
          </p:nvSpPr>
          <p:spPr bwMode="auto">
            <a:xfrm>
              <a:off x="36576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8" name="Line 58"/>
            <p:cNvSpPr>
              <a:spLocks noChangeShapeType="1"/>
            </p:cNvSpPr>
            <p:nvPr/>
          </p:nvSpPr>
          <p:spPr bwMode="auto">
            <a:xfrm>
              <a:off x="36576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9" name="Line 59"/>
            <p:cNvSpPr>
              <a:spLocks noChangeShapeType="1"/>
            </p:cNvSpPr>
            <p:nvPr/>
          </p:nvSpPr>
          <p:spPr bwMode="auto">
            <a:xfrm>
              <a:off x="36576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0" name="Line 60"/>
            <p:cNvSpPr>
              <a:spLocks noChangeShapeType="1"/>
            </p:cNvSpPr>
            <p:nvPr/>
          </p:nvSpPr>
          <p:spPr bwMode="auto">
            <a:xfrm>
              <a:off x="36576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1" name="Line 61"/>
            <p:cNvSpPr>
              <a:spLocks noChangeShapeType="1"/>
            </p:cNvSpPr>
            <p:nvPr/>
          </p:nvSpPr>
          <p:spPr bwMode="auto">
            <a:xfrm>
              <a:off x="36576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2" name="Line 62"/>
            <p:cNvSpPr>
              <a:spLocks noChangeShapeType="1"/>
            </p:cNvSpPr>
            <p:nvPr/>
          </p:nvSpPr>
          <p:spPr bwMode="auto">
            <a:xfrm>
              <a:off x="36576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3" name="Line 63"/>
            <p:cNvSpPr>
              <a:spLocks noChangeShapeType="1"/>
            </p:cNvSpPr>
            <p:nvPr/>
          </p:nvSpPr>
          <p:spPr bwMode="auto">
            <a:xfrm rot="5400000">
              <a:off x="40012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4" name="Line 64"/>
            <p:cNvSpPr>
              <a:spLocks noChangeShapeType="1"/>
            </p:cNvSpPr>
            <p:nvPr/>
          </p:nvSpPr>
          <p:spPr bwMode="auto">
            <a:xfrm rot="5400000">
              <a:off x="40012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5" name="Line 65"/>
            <p:cNvSpPr>
              <a:spLocks noChangeShapeType="1"/>
            </p:cNvSpPr>
            <p:nvPr/>
          </p:nvSpPr>
          <p:spPr bwMode="auto">
            <a:xfrm rot="5400000">
              <a:off x="40012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6" name="Line 66"/>
            <p:cNvSpPr>
              <a:spLocks noChangeShapeType="1"/>
            </p:cNvSpPr>
            <p:nvPr/>
          </p:nvSpPr>
          <p:spPr bwMode="auto">
            <a:xfrm rot="5400000">
              <a:off x="40012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7" name="Line 67"/>
            <p:cNvSpPr>
              <a:spLocks noChangeShapeType="1"/>
            </p:cNvSpPr>
            <p:nvPr/>
          </p:nvSpPr>
          <p:spPr bwMode="auto">
            <a:xfrm rot="5400000">
              <a:off x="40012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8" name="Line 68"/>
            <p:cNvSpPr>
              <a:spLocks noChangeShapeType="1"/>
            </p:cNvSpPr>
            <p:nvPr/>
          </p:nvSpPr>
          <p:spPr bwMode="auto">
            <a:xfrm rot="5400000">
              <a:off x="40012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9" name="Line 69"/>
            <p:cNvSpPr>
              <a:spLocks noChangeShapeType="1"/>
            </p:cNvSpPr>
            <p:nvPr/>
          </p:nvSpPr>
          <p:spPr bwMode="auto">
            <a:xfrm rot="5400000">
              <a:off x="40012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0" name="Line 70"/>
            <p:cNvSpPr>
              <a:spLocks noChangeShapeType="1"/>
            </p:cNvSpPr>
            <p:nvPr/>
          </p:nvSpPr>
          <p:spPr bwMode="auto">
            <a:xfrm>
              <a:off x="42672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1" name="Line 71"/>
            <p:cNvSpPr>
              <a:spLocks noChangeShapeType="1"/>
            </p:cNvSpPr>
            <p:nvPr/>
          </p:nvSpPr>
          <p:spPr bwMode="auto">
            <a:xfrm>
              <a:off x="42672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2" name="Line 72"/>
            <p:cNvSpPr>
              <a:spLocks noChangeShapeType="1"/>
            </p:cNvSpPr>
            <p:nvPr/>
          </p:nvSpPr>
          <p:spPr bwMode="auto">
            <a:xfrm>
              <a:off x="42672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3" name="Line 73"/>
            <p:cNvSpPr>
              <a:spLocks noChangeShapeType="1"/>
            </p:cNvSpPr>
            <p:nvPr/>
          </p:nvSpPr>
          <p:spPr bwMode="auto">
            <a:xfrm>
              <a:off x="42672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4" name="Line 74"/>
            <p:cNvSpPr>
              <a:spLocks noChangeShapeType="1"/>
            </p:cNvSpPr>
            <p:nvPr/>
          </p:nvSpPr>
          <p:spPr bwMode="auto">
            <a:xfrm>
              <a:off x="42672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5" name="Line 75"/>
            <p:cNvSpPr>
              <a:spLocks noChangeShapeType="1"/>
            </p:cNvSpPr>
            <p:nvPr/>
          </p:nvSpPr>
          <p:spPr bwMode="auto">
            <a:xfrm>
              <a:off x="42672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6" name="Line 76"/>
            <p:cNvSpPr>
              <a:spLocks noChangeShapeType="1"/>
            </p:cNvSpPr>
            <p:nvPr/>
          </p:nvSpPr>
          <p:spPr bwMode="auto">
            <a:xfrm>
              <a:off x="42672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7" name="Line 77"/>
            <p:cNvSpPr>
              <a:spLocks noChangeShapeType="1"/>
            </p:cNvSpPr>
            <p:nvPr/>
          </p:nvSpPr>
          <p:spPr bwMode="auto">
            <a:xfrm>
              <a:off x="42672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8" name="Line 78"/>
            <p:cNvSpPr>
              <a:spLocks noChangeShapeType="1"/>
            </p:cNvSpPr>
            <p:nvPr/>
          </p:nvSpPr>
          <p:spPr bwMode="auto">
            <a:xfrm rot="5400000">
              <a:off x="46108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9" name="Line 79"/>
            <p:cNvSpPr>
              <a:spLocks noChangeShapeType="1"/>
            </p:cNvSpPr>
            <p:nvPr/>
          </p:nvSpPr>
          <p:spPr bwMode="auto">
            <a:xfrm rot="5400000">
              <a:off x="46108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0" name="Line 80"/>
            <p:cNvSpPr>
              <a:spLocks noChangeShapeType="1"/>
            </p:cNvSpPr>
            <p:nvPr/>
          </p:nvSpPr>
          <p:spPr bwMode="auto">
            <a:xfrm rot="5400000">
              <a:off x="46108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1" name="Line 81"/>
            <p:cNvSpPr>
              <a:spLocks noChangeShapeType="1"/>
            </p:cNvSpPr>
            <p:nvPr/>
          </p:nvSpPr>
          <p:spPr bwMode="auto">
            <a:xfrm rot="5400000">
              <a:off x="46108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2" name="Line 82"/>
            <p:cNvSpPr>
              <a:spLocks noChangeShapeType="1"/>
            </p:cNvSpPr>
            <p:nvPr/>
          </p:nvSpPr>
          <p:spPr bwMode="auto">
            <a:xfrm rot="5400000">
              <a:off x="46108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3" name="Line 83"/>
            <p:cNvSpPr>
              <a:spLocks noChangeShapeType="1"/>
            </p:cNvSpPr>
            <p:nvPr/>
          </p:nvSpPr>
          <p:spPr bwMode="auto">
            <a:xfrm rot="5400000">
              <a:off x="46108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4" name="Line 84"/>
            <p:cNvSpPr>
              <a:spLocks noChangeShapeType="1"/>
            </p:cNvSpPr>
            <p:nvPr/>
          </p:nvSpPr>
          <p:spPr bwMode="auto">
            <a:xfrm rot="5400000">
              <a:off x="46108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5" name="Line 85"/>
            <p:cNvSpPr>
              <a:spLocks noChangeShapeType="1"/>
            </p:cNvSpPr>
            <p:nvPr/>
          </p:nvSpPr>
          <p:spPr bwMode="auto">
            <a:xfrm>
              <a:off x="48768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6" name="Line 86"/>
            <p:cNvSpPr>
              <a:spLocks noChangeShapeType="1"/>
            </p:cNvSpPr>
            <p:nvPr/>
          </p:nvSpPr>
          <p:spPr bwMode="auto">
            <a:xfrm>
              <a:off x="48768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7" name="Line 87"/>
            <p:cNvSpPr>
              <a:spLocks noChangeShapeType="1"/>
            </p:cNvSpPr>
            <p:nvPr/>
          </p:nvSpPr>
          <p:spPr bwMode="auto">
            <a:xfrm>
              <a:off x="48768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8" name="Line 88"/>
            <p:cNvSpPr>
              <a:spLocks noChangeShapeType="1"/>
            </p:cNvSpPr>
            <p:nvPr/>
          </p:nvSpPr>
          <p:spPr bwMode="auto">
            <a:xfrm>
              <a:off x="48768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9" name="Line 89"/>
            <p:cNvSpPr>
              <a:spLocks noChangeShapeType="1"/>
            </p:cNvSpPr>
            <p:nvPr/>
          </p:nvSpPr>
          <p:spPr bwMode="auto">
            <a:xfrm>
              <a:off x="48768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0" name="Line 90"/>
            <p:cNvSpPr>
              <a:spLocks noChangeShapeType="1"/>
            </p:cNvSpPr>
            <p:nvPr/>
          </p:nvSpPr>
          <p:spPr bwMode="auto">
            <a:xfrm>
              <a:off x="48768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1" name="Line 91"/>
            <p:cNvSpPr>
              <a:spLocks noChangeShapeType="1"/>
            </p:cNvSpPr>
            <p:nvPr/>
          </p:nvSpPr>
          <p:spPr bwMode="auto">
            <a:xfrm>
              <a:off x="48768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2" name="Line 92"/>
            <p:cNvSpPr>
              <a:spLocks noChangeShapeType="1"/>
            </p:cNvSpPr>
            <p:nvPr/>
          </p:nvSpPr>
          <p:spPr bwMode="auto">
            <a:xfrm>
              <a:off x="48768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3" name="Line 93"/>
            <p:cNvSpPr>
              <a:spLocks noChangeShapeType="1"/>
            </p:cNvSpPr>
            <p:nvPr/>
          </p:nvSpPr>
          <p:spPr bwMode="auto">
            <a:xfrm rot="5400000">
              <a:off x="64396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4" name="Line 94"/>
            <p:cNvSpPr>
              <a:spLocks noChangeShapeType="1"/>
            </p:cNvSpPr>
            <p:nvPr/>
          </p:nvSpPr>
          <p:spPr bwMode="auto">
            <a:xfrm rot="5400000">
              <a:off x="64396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5" name="Line 95"/>
            <p:cNvSpPr>
              <a:spLocks noChangeShapeType="1"/>
            </p:cNvSpPr>
            <p:nvPr/>
          </p:nvSpPr>
          <p:spPr bwMode="auto">
            <a:xfrm rot="5400000">
              <a:off x="64396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6" name="Line 96"/>
            <p:cNvSpPr>
              <a:spLocks noChangeShapeType="1"/>
            </p:cNvSpPr>
            <p:nvPr/>
          </p:nvSpPr>
          <p:spPr bwMode="auto">
            <a:xfrm rot="5400000">
              <a:off x="64396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7" name="Line 97"/>
            <p:cNvSpPr>
              <a:spLocks noChangeShapeType="1"/>
            </p:cNvSpPr>
            <p:nvPr/>
          </p:nvSpPr>
          <p:spPr bwMode="auto">
            <a:xfrm rot="5400000">
              <a:off x="64396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8" name="Line 98"/>
            <p:cNvSpPr>
              <a:spLocks noChangeShapeType="1"/>
            </p:cNvSpPr>
            <p:nvPr/>
          </p:nvSpPr>
          <p:spPr bwMode="auto">
            <a:xfrm rot="5400000">
              <a:off x="64396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9" name="Line 99"/>
            <p:cNvSpPr>
              <a:spLocks noChangeShapeType="1"/>
            </p:cNvSpPr>
            <p:nvPr/>
          </p:nvSpPr>
          <p:spPr bwMode="auto">
            <a:xfrm rot="5400000">
              <a:off x="64396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0" name="Line 100"/>
            <p:cNvSpPr>
              <a:spLocks noChangeShapeType="1"/>
            </p:cNvSpPr>
            <p:nvPr/>
          </p:nvSpPr>
          <p:spPr bwMode="auto">
            <a:xfrm rot="5400000">
              <a:off x="52204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1" name="Line 101"/>
            <p:cNvSpPr>
              <a:spLocks noChangeShapeType="1"/>
            </p:cNvSpPr>
            <p:nvPr/>
          </p:nvSpPr>
          <p:spPr bwMode="auto">
            <a:xfrm rot="5400000">
              <a:off x="52204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2" name="Line 102"/>
            <p:cNvSpPr>
              <a:spLocks noChangeShapeType="1"/>
            </p:cNvSpPr>
            <p:nvPr/>
          </p:nvSpPr>
          <p:spPr bwMode="auto">
            <a:xfrm rot="5400000">
              <a:off x="52204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3" name="Line 103"/>
            <p:cNvSpPr>
              <a:spLocks noChangeShapeType="1"/>
            </p:cNvSpPr>
            <p:nvPr/>
          </p:nvSpPr>
          <p:spPr bwMode="auto">
            <a:xfrm rot="5400000">
              <a:off x="52204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4" name="Line 104"/>
            <p:cNvSpPr>
              <a:spLocks noChangeShapeType="1"/>
            </p:cNvSpPr>
            <p:nvPr/>
          </p:nvSpPr>
          <p:spPr bwMode="auto">
            <a:xfrm rot="5400000">
              <a:off x="52204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5" name="Line 105"/>
            <p:cNvSpPr>
              <a:spLocks noChangeShapeType="1"/>
            </p:cNvSpPr>
            <p:nvPr/>
          </p:nvSpPr>
          <p:spPr bwMode="auto">
            <a:xfrm rot="5400000">
              <a:off x="52204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6" name="Line 106"/>
            <p:cNvSpPr>
              <a:spLocks noChangeShapeType="1"/>
            </p:cNvSpPr>
            <p:nvPr/>
          </p:nvSpPr>
          <p:spPr bwMode="auto">
            <a:xfrm rot="5400000">
              <a:off x="52204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7" name="Line 107"/>
            <p:cNvSpPr>
              <a:spLocks noChangeShapeType="1"/>
            </p:cNvSpPr>
            <p:nvPr/>
          </p:nvSpPr>
          <p:spPr bwMode="auto">
            <a:xfrm>
              <a:off x="54864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8" name="Line 108"/>
            <p:cNvSpPr>
              <a:spLocks noChangeShapeType="1"/>
            </p:cNvSpPr>
            <p:nvPr/>
          </p:nvSpPr>
          <p:spPr bwMode="auto">
            <a:xfrm>
              <a:off x="54864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9" name="Line 109"/>
            <p:cNvSpPr>
              <a:spLocks noChangeShapeType="1"/>
            </p:cNvSpPr>
            <p:nvPr/>
          </p:nvSpPr>
          <p:spPr bwMode="auto">
            <a:xfrm>
              <a:off x="54864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0" name="Line 110"/>
            <p:cNvSpPr>
              <a:spLocks noChangeShapeType="1"/>
            </p:cNvSpPr>
            <p:nvPr/>
          </p:nvSpPr>
          <p:spPr bwMode="auto">
            <a:xfrm>
              <a:off x="54864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1" name="Line 111"/>
            <p:cNvSpPr>
              <a:spLocks noChangeShapeType="1"/>
            </p:cNvSpPr>
            <p:nvPr/>
          </p:nvSpPr>
          <p:spPr bwMode="auto">
            <a:xfrm>
              <a:off x="54864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2" name="Line 112"/>
            <p:cNvSpPr>
              <a:spLocks noChangeShapeType="1"/>
            </p:cNvSpPr>
            <p:nvPr/>
          </p:nvSpPr>
          <p:spPr bwMode="auto">
            <a:xfrm>
              <a:off x="54864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3" name="Line 113"/>
            <p:cNvSpPr>
              <a:spLocks noChangeShapeType="1"/>
            </p:cNvSpPr>
            <p:nvPr/>
          </p:nvSpPr>
          <p:spPr bwMode="auto">
            <a:xfrm>
              <a:off x="54864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4" name="Line 114"/>
            <p:cNvSpPr>
              <a:spLocks noChangeShapeType="1"/>
            </p:cNvSpPr>
            <p:nvPr/>
          </p:nvSpPr>
          <p:spPr bwMode="auto">
            <a:xfrm>
              <a:off x="54864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5" name="Line 115"/>
            <p:cNvSpPr>
              <a:spLocks noChangeShapeType="1"/>
            </p:cNvSpPr>
            <p:nvPr/>
          </p:nvSpPr>
          <p:spPr bwMode="auto">
            <a:xfrm>
              <a:off x="4876800" y="47085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6" name="Line 116"/>
            <p:cNvSpPr>
              <a:spLocks noChangeShapeType="1"/>
            </p:cNvSpPr>
            <p:nvPr/>
          </p:nvSpPr>
          <p:spPr bwMode="auto">
            <a:xfrm>
              <a:off x="3657600" y="41751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7" name="Line 117"/>
            <p:cNvSpPr>
              <a:spLocks noChangeShapeType="1"/>
            </p:cNvSpPr>
            <p:nvPr/>
          </p:nvSpPr>
          <p:spPr bwMode="auto">
            <a:xfrm rot="5400000">
              <a:off x="58300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8" name="Line 118"/>
            <p:cNvSpPr>
              <a:spLocks noChangeShapeType="1"/>
            </p:cNvSpPr>
            <p:nvPr/>
          </p:nvSpPr>
          <p:spPr bwMode="auto">
            <a:xfrm rot="5400000">
              <a:off x="58300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9" name="Line 119"/>
            <p:cNvSpPr>
              <a:spLocks noChangeShapeType="1"/>
            </p:cNvSpPr>
            <p:nvPr/>
          </p:nvSpPr>
          <p:spPr bwMode="auto">
            <a:xfrm rot="5400000">
              <a:off x="58300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0" name="Line 120"/>
            <p:cNvSpPr>
              <a:spLocks noChangeShapeType="1"/>
            </p:cNvSpPr>
            <p:nvPr/>
          </p:nvSpPr>
          <p:spPr bwMode="auto">
            <a:xfrm rot="5400000">
              <a:off x="58300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1" name="Line 121"/>
            <p:cNvSpPr>
              <a:spLocks noChangeShapeType="1"/>
            </p:cNvSpPr>
            <p:nvPr/>
          </p:nvSpPr>
          <p:spPr bwMode="auto">
            <a:xfrm rot="5400000">
              <a:off x="58300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2" name="Line 122"/>
            <p:cNvSpPr>
              <a:spLocks noChangeShapeType="1"/>
            </p:cNvSpPr>
            <p:nvPr/>
          </p:nvSpPr>
          <p:spPr bwMode="auto">
            <a:xfrm rot="5400000">
              <a:off x="58300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3" name="Line 123"/>
            <p:cNvSpPr>
              <a:spLocks noChangeShapeType="1"/>
            </p:cNvSpPr>
            <p:nvPr/>
          </p:nvSpPr>
          <p:spPr bwMode="auto">
            <a:xfrm rot="5400000">
              <a:off x="58300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4" name="Line 124"/>
            <p:cNvSpPr>
              <a:spLocks noChangeShapeType="1"/>
            </p:cNvSpPr>
            <p:nvPr/>
          </p:nvSpPr>
          <p:spPr bwMode="auto">
            <a:xfrm>
              <a:off x="60960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5" name="Line 125"/>
            <p:cNvSpPr>
              <a:spLocks noChangeShapeType="1"/>
            </p:cNvSpPr>
            <p:nvPr/>
          </p:nvSpPr>
          <p:spPr bwMode="auto">
            <a:xfrm>
              <a:off x="60960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6" name="Line 126"/>
            <p:cNvSpPr>
              <a:spLocks noChangeShapeType="1"/>
            </p:cNvSpPr>
            <p:nvPr/>
          </p:nvSpPr>
          <p:spPr bwMode="auto">
            <a:xfrm>
              <a:off x="60960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7" name="Line 127"/>
            <p:cNvSpPr>
              <a:spLocks noChangeShapeType="1"/>
            </p:cNvSpPr>
            <p:nvPr/>
          </p:nvSpPr>
          <p:spPr bwMode="auto">
            <a:xfrm>
              <a:off x="60960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8" name="Line 128"/>
            <p:cNvSpPr>
              <a:spLocks noChangeShapeType="1"/>
            </p:cNvSpPr>
            <p:nvPr/>
          </p:nvSpPr>
          <p:spPr bwMode="auto">
            <a:xfrm>
              <a:off x="60960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9" name="Line 129"/>
            <p:cNvSpPr>
              <a:spLocks noChangeShapeType="1"/>
            </p:cNvSpPr>
            <p:nvPr/>
          </p:nvSpPr>
          <p:spPr bwMode="auto">
            <a:xfrm>
              <a:off x="60960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0" name="Line 130"/>
            <p:cNvSpPr>
              <a:spLocks noChangeShapeType="1"/>
            </p:cNvSpPr>
            <p:nvPr/>
          </p:nvSpPr>
          <p:spPr bwMode="auto">
            <a:xfrm>
              <a:off x="60960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1" name="Line 131"/>
            <p:cNvSpPr>
              <a:spLocks noChangeShapeType="1"/>
            </p:cNvSpPr>
            <p:nvPr/>
          </p:nvSpPr>
          <p:spPr bwMode="auto">
            <a:xfrm>
              <a:off x="60960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2" name="Line 132"/>
            <p:cNvSpPr>
              <a:spLocks noChangeShapeType="1"/>
            </p:cNvSpPr>
            <p:nvPr/>
          </p:nvSpPr>
          <p:spPr bwMode="auto">
            <a:xfrm>
              <a:off x="6096000" y="52419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3" name="Line 133"/>
            <p:cNvSpPr>
              <a:spLocks noChangeShapeType="1"/>
            </p:cNvSpPr>
            <p:nvPr/>
          </p:nvSpPr>
          <p:spPr bwMode="auto">
            <a:xfrm>
              <a:off x="3048000" y="31083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4" name="Line 134"/>
            <p:cNvSpPr>
              <a:spLocks noChangeShapeType="1"/>
            </p:cNvSpPr>
            <p:nvPr/>
          </p:nvSpPr>
          <p:spPr bwMode="auto">
            <a:xfrm>
              <a:off x="2438400" y="20415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5" name="Line 135"/>
            <p:cNvSpPr>
              <a:spLocks noChangeShapeType="1"/>
            </p:cNvSpPr>
            <p:nvPr/>
          </p:nvSpPr>
          <p:spPr bwMode="auto">
            <a:xfrm>
              <a:off x="1828800" y="2041525"/>
              <a:ext cx="609600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6" name="Line 136"/>
            <p:cNvSpPr>
              <a:spLocks noChangeShapeType="1"/>
            </p:cNvSpPr>
            <p:nvPr/>
          </p:nvSpPr>
          <p:spPr bwMode="auto">
            <a:xfrm>
              <a:off x="4267200" y="4708525"/>
              <a:ext cx="609600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7" name="Line 137"/>
            <p:cNvSpPr>
              <a:spLocks noChangeShapeType="1"/>
            </p:cNvSpPr>
            <p:nvPr/>
          </p:nvSpPr>
          <p:spPr bwMode="auto">
            <a:xfrm>
              <a:off x="5486400" y="5241925"/>
              <a:ext cx="609600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8" name="Line 138"/>
            <p:cNvSpPr>
              <a:spLocks noChangeShapeType="1"/>
            </p:cNvSpPr>
            <p:nvPr/>
          </p:nvSpPr>
          <p:spPr bwMode="auto">
            <a:xfrm rot="5400000">
              <a:off x="2782094" y="2840831"/>
              <a:ext cx="533400" cy="1588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9" name="Line 139"/>
            <p:cNvSpPr>
              <a:spLocks noChangeShapeType="1"/>
            </p:cNvSpPr>
            <p:nvPr/>
          </p:nvSpPr>
          <p:spPr bwMode="auto">
            <a:xfrm rot="5400000">
              <a:off x="3391694" y="3907631"/>
              <a:ext cx="533400" cy="1588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0" name="Text Box 140"/>
            <p:cNvSpPr txBox="1">
              <a:spLocks noChangeArrowheads="1"/>
            </p:cNvSpPr>
            <p:nvPr/>
          </p:nvSpPr>
          <p:spPr bwMode="auto">
            <a:xfrm>
              <a:off x="1219200" y="23304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41" name="Text Box 141"/>
            <p:cNvSpPr txBox="1">
              <a:spLocks noChangeArrowheads="1"/>
            </p:cNvSpPr>
            <p:nvPr/>
          </p:nvSpPr>
          <p:spPr bwMode="auto">
            <a:xfrm>
              <a:off x="1219200" y="28638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chemeClr val="accent1"/>
                  </a:solidFill>
                  <a:cs typeface="Arial" charset="0"/>
                </a:rPr>
                <a:t>G</a:t>
              </a:r>
            </a:p>
          </p:txBody>
        </p:sp>
        <p:sp>
          <p:nvSpPr>
            <p:cNvPr id="51342" name="Text Box 142"/>
            <p:cNvSpPr txBox="1">
              <a:spLocks noChangeArrowheads="1"/>
            </p:cNvSpPr>
            <p:nvPr/>
          </p:nvSpPr>
          <p:spPr bwMode="auto">
            <a:xfrm>
              <a:off x="1219200" y="33972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33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43" name="Text Box 143"/>
            <p:cNvSpPr txBox="1">
              <a:spLocks noChangeArrowheads="1"/>
            </p:cNvSpPr>
            <p:nvPr/>
          </p:nvSpPr>
          <p:spPr bwMode="auto">
            <a:xfrm>
              <a:off x="1219200" y="39306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44" name="Text Box 144"/>
            <p:cNvSpPr txBox="1">
              <a:spLocks noChangeArrowheads="1"/>
            </p:cNvSpPr>
            <p:nvPr/>
          </p:nvSpPr>
          <p:spPr bwMode="auto">
            <a:xfrm>
              <a:off x="1219200" y="44799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45" name="Text Box 145"/>
            <p:cNvSpPr txBox="1">
              <a:spLocks noChangeArrowheads="1"/>
            </p:cNvSpPr>
            <p:nvPr/>
          </p:nvSpPr>
          <p:spPr bwMode="auto">
            <a:xfrm>
              <a:off x="1219200" y="50133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46" name="Text Box 146"/>
            <p:cNvSpPr txBox="1">
              <a:spLocks noChangeArrowheads="1"/>
            </p:cNvSpPr>
            <p:nvPr/>
          </p:nvSpPr>
          <p:spPr bwMode="auto">
            <a:xfrm>
              <a:off x="1219200" y="5546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33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47" name="Text Box 147"/>
            <p:cNvSpPr txBox="1">
              <a:spLocks noChangeArrowheads="1"/>
            </p:cNvSpPr>
            <p:nvPr/>
          </p:nvSpPr>
          <p:spPr bwMode="auto">
            <a:xfrm>
              <a:off x="1447800" y="24066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51348" name="Text Box 148"/>
            <p:cNvSpPr txBox="1">
              <a:spLocks noChangeArrowheads="1"/>
            </p:cNvSpPr>
            <p:nvPr/>
          </p:nvSpPr>
          <p:spPr bwMode="auto">
            <a:xfrm>
              <a:off x="1447800" y="29400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1349" name="Text Box 149"/>
            <p:cNvSpPr txBox="1">
              <a:spLocks noChangeArrowheads="1"/>
            </p:cNvSpPr>
            <p:nvPr/>
          </p:nvSpPr>
          <p:spPr bwMode="auto">
            <a:xfrm>
              <a:off x="1447800" y="34734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1350" name="Text Box 150"/>
            <p:cNvSpPr txBox="1">
              <a:spLocks noChangeArrowheads="1"/>
            </p:cNvSpPr>
            <p:nvPr/>
          </p:nvSpPr>
          <p:spPr bwMode="auto">
            <a:xfrm>
              <a:off x="1447800" y="40068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51351" name="Text Box 151"/>
            <p:cNvSpPr txBox="1">
              <a:spLocks noChangeArrowheads="1"/>
            </p:cNvSpPr>
            <p:nvPr/>
          </p:nvSpPr>
          <p:spPr bwMode="auto">
            <a:xfrm>
              <a:off x="1447800" y="45561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51352" name="Text Box 152"/>
            <p:cNvSpPr txBox="1">
              <a:spLocks noChangeArrowheads="1"/>
            </p:cNvSpPr>
            <p:nvPr/>
          </p:nvSpPr>
          <p:spPr bwMode="auto">
            <a:xfrm>
              <a:off x="1447800" y="50895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6</a:t>
              </a:r>
            </a:p>
          </p:txBody>
        </p:sp>
        <p:sp>
          <p:nvSpPr>
            <p:cNvPr id="51353" name="Text Box 153"/>
            <p:cNvSpPr txBox="1">
              <a:spLocks noChangeArrowheads="1"/>
            </p:cNvSpPr>
            <p:nvPr/>
          </p:nvSpPr>
          <p:spPr bwMode="auto">
            <a:xfrm>
              <a:off x="1447800" y="56229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7</a:t>
              </a:r>
            </a:p>
          </p:txBody>
        </p:sp>
        <p:sp>
          <p:nvSpPr>
            <p:cNvPr id="51354" name="Text Box 154"/>
            <p:cNvSpPr txBox="1">
              <a:spLocks noChangeArrowheads="1"/>
            </p:cNvSpPr>
            <p:nvPr/>
          </p:nvSpPr>
          <p:spPr bwMode="auto">
            <a:xfrm>
              <a:off x="1447800" y="1919288"/>
              <a:ext cx="3048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51355" name="Text Box 155"/>
            <p:cNvSpPr txBox="1">
              <a:spLocks noChangeArrowheads="1"/>
            </p:cNvSpPr>
            <p:nvPr/>
          </p:nvSpPr>
          <p:spPr bwMode="auto">
            <a:xfrm>
              <a:off x="1295400" y="1919288"/>
              <a:ext cx="3048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i</a:t>
              </a:r>
            </a:p>
          </p:txBody>
        </p:sp>
        <p:sp>
          <p:nvSpPr>
            <p:cNvPr id="51356" name="Text Box 156"/>
            <p:cNvSpPr txBox="1">
              <a:spLocks noChangeArrowheads="1"/>
            </p:cNvSpPr>
            <p:nvPr/>
          </p:nvSpPr>
          <p:spPr bwMode="auto">
            <a:xfrm>
              <a:off x="22098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57" name="Text Box 157"/>
            <p:cNvSpPr txBox="1">
              <a:spLocks noChangeArrowheads="1"/>
            </p:cNvSpPr>
            <p:nvPr/>
          </p:nvSpPr>
          <p:spPr bwMode="auto">
            <a:xfrm>
              <a:off x="28194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58" name="Text Box 158"/>
            <p:cNvSpPr txBox="1">
              <a:spLocks noChangeArrowheads="1"/>
            </p:cNvSpPr>
            <p:nvPr/>
          </p:nvSpPr>
          <p:spPr bwMode="auto">
            <a:xfrm>
              <a:off x="34290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33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59" name="Text Box 159"/>
            <p:cNvSpPr txBox="1">
              <a:spLocks noChangeArrowheads="1"/>
            </p:cNvSpPr>
            <p:nvPr/>
          </p:nvSpPr>
          <p:spPr bwMode="auto">
            <a:xfrm>
              <a:off x="40386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60" name="Text Box 160"/>
            <p:cNvSpPr txBox="1">
              <a:spLocks noChangeArrowheads="1"/>
            </p:cNvSpPr>
            <p:nvPr/>
          </p:nvSpPr>
          <p:spPr bwMode="auto">
            <a:xfrm>
              <a:off x="46482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chemeClr val="accent1"/>
                  </a:solidFill>
                  <a:cs typeface="Arial" charset="0"/>
                </a:rPr>
                <a:t>G</a:t>
              </a:r>
            </a:p>
          </p:txBody>
        </p:sp>
        <p:sp>
          <p:nvSpPr>
            <p:cNvPr id="51361" name="Text Box 161"/>
            <p:cNvSpPr txBox="1">
              <a:spLocks noChangeArrowheads="1"/>
            </p:cNvSpPr>
            <p:nvPr/>
          </p:nvSpPr>
          <p:spPr bwMode="auto">
            <a:xfrm>
              <a:off x="52578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62" name="Text Box 162"/>
            <p:cNvSpPr txBox="1">
              <a:spLocks noChangeArrowheads="1"/>
            </p:cNvSpPr>
            <p:nvPr/>
          </p:nvSpPr>
          <p:spPr bwMode="auto">
            <a:xfrm>
              <a:off x="58674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63" name="Text Box 163"/>
            <p:cNvSpPr txBox="1">
              <a:spLocks noChangeArrowheads="1"/>
            </p:cNvSpPr>
            <p:nvPr/>
          </p:nvSpPr>
          <p:spPr bwMode="auto">
            <a:xfrm>
              <a:off x="64770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00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64" name="Text Box 164"/>
            <p:cNvSpPr txBox="1">
              <a:spLocks noChangeArrowheads="1"/>
            </p:cNvSpPr>
            <p:nvPr/>
          </p:nvSpPr>
          <p:spPr bwMode="auto">
            <a:xfrm>
              <a:off x="16764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51365" name="Text Box 165"/>
            <p:cNvSpPr txBox="1">
              <a:spLocks noChangeArrowheads="1"/>
            </p:cNvSpPr>
            <p:nvPr/>
          </p:nvSpPr>
          <p:spPr bwMode="auto">
            <a:xfrm>
              <a:off x="22860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51366" name="Text Box 166"/>
            <p:cNvSpPr txBox="1">
              <a:spLocks noChangeArrowheads="1"/>
            </p:cNvSpPr>
            <p:nvPr/>
          </p:nvSpPr>
          <p:spPr bwMode="auto">
            <a:xfrm>
              <a:off x="28956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1367" name="Text Box 167"/>
            <p:cNvSpPr txBox="1">
              <a:spLocks noChangeArrowheads="1"/>
            </p:cNvSpPr>
            <p:nvPr/>
          </p:nvSpPr>
          <p:spPr bwMode="auto">
            <a:xfrm>
              <a:off x="35052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1368" name="Text Box 168"/>
            <p:cNvSpPr txBox="1">
              <a:spLocks noChangeArrowheads="1"/>
            </p:cNvSpPr>
            <p:nvPr/>
          </p:nvSpPr>
          <p:spPr bwMode="auto">
            <a:xfrm>
              <a:off x="41148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51369" name="Text Box 169"/>
            <p:cNvSpPr txBox="1">
              <a:spLocks noChangeArrowheads="1"/>
            </p:cNvSpPr>
            <p:nvPr/>
          </p:nvSpPr>
          <p:spPr bwMode="auto">
            <a:xfrm>
              <a:off x="47244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51370" name="Text Box 170"/>
            <p:cNvSpPr txBox="1">
              <a:spLocks noChangeArrowheads="1"/>
            </p:cNvSpPr>
            <p:nvPr/>
          </p:nvSpPr>
          <p:spPr bwMode="auto">
            <a:xfrm>
              <a:off x="53340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6</a:t>
              </a:r>
            </a:p>
          </p:txBody>
        </p:sp>
        <p:sp>
          <p:nvSpPr>
            <p:cNvPr id="51371" name="Text Box 171"/>
            <p:cNvSpPr txBox="1">
              <a:spLocks noChangeArrowheads="1"/>
            </p:cNvSpPr>
            <p:nvPr/>
          </p:nvSpPr>
          <p:spPr bwMode="auto">
            <a:xfrm>
              <a:off x="59436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7</a:t>
              </a:r>
            </a:p>
          </p:txBody>
        </p:sp>
        <p:sp>
          <p:nvSpPr>
            <p:cNvPr id="51372" name="Text Box 172"/>
            <p:cNvSpPr txBox="1">
              <a:spLocks noChangeArrowheads="1"/>
            </p:cNvSpPr>
            <p:nvPr/>
          </p:nvSpPr>
          <p:spPr bwMode="auto">
            <a:xfrm>
              <a:off x="65532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8</a:t>
              </a:r>
            </a:p>
          </p:txBody>
        </p:sp>
        <p:sp>
          <p:nvSpPr>
            <p:cNvPr id="51373" name="Text Box 173"/>
            <p:cNvSpPr txBox="1">
              <a:spLocks noChangeArrowheads="1"/>
            </p:cNvSpPr>
            <p:nvPr/>
          </p:nvSpPr>
          <p:spPr bwMode="auto">
            <a:xfrm>
              <a:off x="1676400" y="14319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j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648200" y="1101800"/>
            <a:ext cx="4495800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Going right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Increment the column index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But not the row index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FF0000"/>
                </a:solidFill>
              </a:rPr>
              <a:t>Ie</a:t>
            </a:r>
            <a:r>
              <a:rPr lang="en-US" dirty="0">
                <a:solidFill>
                  <a:srgbClr val="FF0000"/>
                </a:solidFill>
              </a:rPr>
              <a:t>, skipping a col char</a:t>
            </a:r>
          </a:p>
        </p:txBody>
      </p:sp>
    </p:spTree>
    <p:extLst>
      <p:ext uri="{BB962C8B-B14F-4D97-AF65-F5344CB8AC3E}">
        <p14:creationId xmlns:p14="http://schemas.microsoft.com/office/powerpoint/2010/main" val="2930814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Skipping a letter in X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2819400" y="17526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2819400" y="22860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33528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33528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3886200" y="17526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3886200" y="22860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44196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44196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54864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54864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9" name="Rectangle 13"/>
          <p:cNvSpPr>
            <a:spLocks noChangeArrowheads="1"/>
          </p:cNvSpPr>
          <p:nvPr/>
        </p:nvSpPr>
        <p:spPr bwMode="auto">
          <a:xfrm>
            <a:off x="6019800" y="17526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6019800" y="22860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1" name="Rectangle 15"/>
          <p:cNvSpPr>
            <a:spLocks noChangeArrowheads="1"/>
          </p:cNvSpPr>
          <p:nvPr/>
        </p:nvSpPr>
        <p:spPr bwMode="auto">
          <a:xfrm>
            <a:off x="65532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2" name="Rectangle 16"/>
          <p:cNvSpPr>
            <a:spLocks noChangeArrowheads="1"/>
          </p:cNvSpPr>
          <p:nvPr/>
        </p:nvSpPr>
        <p:spPr bwMode="auto">
          <a:xfrm>
            <a:off x="65532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3" name="Rectangle 17"/>
          <p:cNvSpPr>
            <a:spLocks noChangeArrowheads="1"/>
          </p:cNvSpPr>
          <p:nvPr/>
        </p:nvSpPr>
        <p:spPr bwMode="auto">
          <a:xfrm>
            <a:off x="7086600" y="17526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4" name="Rectangle 18"/>
          <p:cNvSpPr>
            <a:spLocks noChangeArrowheads="1"/>
          </p:cNvSpPr>
          <p:nvPr/>
        </p:nvSpPr>
        <p:spPr bwMode="auto">
          <a:xfrm>
            <a:off x="7086600" y="22860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5" name="Rectangle 19"/>
          <p:cNvSpPr>
            <a:spLocks noChangeArrowheads="1"/>
          </p:cNvSpPr>
          <p:nvPr/>
        </p:nvSpPr>
        <p:spPr bwMode="auto">
          <a:xfrm>
            <a:off x="76200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50196" name="Rectangle 20"/>
          <p:cNvSpPr>
            <a:spLocks noChangeArrowheads="1"/>
          </p:cNvSpPr>
          <p:nvPr/>
        </p:nvSpPr>
        <p:spPr bwMode="auto">
          <a:xfrm>
            <a:off x="76200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2895600" y="1905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198" name="Text Box 22"/>
          <p:cNvSpPr txBox="1">
            <a:spLocks noChangeArrowheads="1"/>
          </p:cNvSpPr>
          <p:nvPr/>
        </p:nvSpPr>
        <p:spPr bwMode="auto">
          <a:xfrm>
            <a:off x="34290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199" name="Text Box 23"/>
          <p:cNvSpPr txBox="1">
            <a:spLocks noChangeArrowheads="1"/>
          </p:cNvSpPr>
          <p:nvPr/>
        </p:nvSpPr>
        <p:spPr bwMode="auto">
          <a:xfrm>
            <a:off x="39624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G</a:t>
            </a:r>
          </a:p>
        </p:txBody>
      </p:sp>
      <p:sp>
        <p:nvSpPr>
          <p:cNvPr id="50200" name="Text Box 24"/>
          <p:cNvSpPr txBox="1">
            <a:spLocks noChangeArrowheads="1"/>
          </p:cNvSpPr>
          <p:nvPr/>
        </p:nvSpPr>
        <p:spPr bwMode="auto">
          <a:xfrm>
            <a:off x="44958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01" name="Text Box 25"/>
          <p:cNvSpPr txBox="1">
            <a:spLocks noChangeArrowheads="1"/>
          </p:cNvSpPr>
          <p:nvPr/>
        </p:nvSpPr>
        <p:spPr bwMode="auto">
          <a:xfrm>
            <a:off x="55626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02" name="Text Box 26"/>
          <p:cNvSpPr txBox="1">
            <a:spLocks noChangeArrowheads="1"/>
          </p:cNvSpPr>
          <p:nvPr/>
        </p:nvSpPr>
        <p:spPr bwMode="auto">
          <a:xfrm>
            <a:off x="60960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G</a:t>
            </a:r>
          </a:p>
        </p:txBody>
      </p:sp>
      <p:sp>
        <p:nvSpPr>
          <p:cNvPr id="50203" name="Text Box 27"/>
          <p:cNvSpPr txBox="1">
            <a:spLocks noChangeArrowheads="1"/>
          </p:cNvSpPr>
          <p:nvPr/>
        </p:nvSpPr>
        <p:spPr bwMode="auto">
          <a:xfrm>
            <a:off x="66294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04" name="Text Box 28"/>
          <p:cNvSpPr txBox="1">
            <a:spLocks noChangeArrowheads="1"/>
          </p:cNvSpPr>
          <p:nvPr/>
        </p:nvSpPr>
        <p:spPr bwMode="auto">
          <a:xfrm>
            <a:off x="71628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>
            <a:off x="76962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06" name="Text Box 30"/>
          <p:cNvSpPr txBox="1">
            <a:spLocks noChangeArrowheads="1"/>
          </p:cNvSpPr>
          <p:nvPr/>
        </p:nvSpPr>
        <p:spPr bwMode="auto">
          <a:xfrm>
            <a:off x="2895600" y="24384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07" name="Text Box 31"/>
          <p:cNvSpPr txBox="1">
            <a:spLocks noChangeArrowheads="1"/>
          </p:cNvSpPr>
          <p:nvPr/>
        </p:nvSpPr>
        <p:spPr bwMode="auto">
          <a:xfrm>
            <a:off x="34290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08" name="Text Box 32"/>
          <p:cNvSpPr txBox="1">
            <a:spLocks noChangeArrowheads="1"/>
          </p:cNvSpPr>
          <p:nvPr/>
        </p:nvSpPr>
        <p:spPr bwMode="auto">
          <a:xfrm>
            <a:off x="3962400" y="2438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209" name="Text Box 33"/>
          <p:cNvSpPr txBox="1">
            <a:spLocks noChangeArrowheads="1"/>
          </p:cNvSpPr>
          <p:nvPr/>
        </p:nvSpPr>
        <p:spPr bwMode="auto">
          <a:xfrm>
            <a:off x="44958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10" name="Text Box 34"/>
          <p:cNvSpPr txBox="1">
            <a:spLocks noChangeArrowheads="1"/>
          </p:cNvSpPr>
          <p:nvPr/>
        </p:nvSpPr>
        <p:spPr bwMode="auto">
          <a:xfrm>
            <a:off x="55626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11" name="Text Box 35"/>
          <p:cNvSpPr txBox="1">
            <a:spLocks noChangeArrowheads="1"/>
          </p:cNvSpPr>
          <p:nvPr/>
        </p:nvSpPr>
        <p:spPr bwMode="auto">
          <a:xfrm>
            <a:off x="60960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212" name="Text Box 36"/>
          <p:cNvSpPr txBox="1">
            <a:spLocks noChangeArrowheads="1"/>
          </p:cNvSpPr>
          <p:nvPr/>
        </p:nvSpPr>
        <p:spPr bwMode="auto">
          <a:xfrm>
            <a:off x="66294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13" name="Text Box 37"/>
          <p:cNvSpPr txBox="1">
            <a:spLocks noChangeArrowheads="1"/>
          </p:cNvSpPr>
          <p:nvPr/>
        </p:nvSpPr>
        <p:spPr bwMode="auto">
          <a:xfrm>
            <a:off x="71628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214" name="Text Box 38"/>
          <p:cNvSpPr txBox="1">
            <a:spLocks noChangeArrowheads="1"/>
          </p:cNvSpPr>
          <p:nvPr/>
        </p:nvSpPr>
        <p:spPr bwMode="auto">
          <a:xfrm>
            <a:off x="76962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15" name="Text Box 39"/>
          <p:cNvSpPr txBox="1">
            <a:spLocks noChangeArrowheads="1"/>
          </p:cNvSpPr>
          <p:nvPr/>
        </p:nvSpPr>
        <p:spPr bwMode="auto">
          <a:xfrm>
            <a:off x="533400" y="18288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2"/>
                </a:solidFill>
                <a:cs typeface="Arial" charset="0"/>
              </a:rPr>
              <a:t>elements of </a:t>
            </a:r>
            <a:r>
              <a:rPr lang="en-US" altLang="en-US" i="1" dirty="0">
                <a:solidFill>
                  <a:schemeClr val="tx2"/>
                </a:solidFill>
                <a:cs typeface="Arial" charset="0"/>
              </a:rPr>
              <a:t>X</a:t>
            </a:r>
            <a:endParaRPr lang="en-US" altLang="en-US" sz="2400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50216" name="Text Box 40"/>
          <p:cNvSpPr txBox="1">
            <a:spLocks noChangeArrowheads="1"/>
          </p:cNvSpPr>
          <p:nvPr/>
        </p:nvSpPr>
        <p:spPr bwMode="auto">
          <a:xfrm>
            <a:off x="533400" y="23622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2"/>
                </a:solidFill>
                <a:cs typeface="Arial" charset="0"/>
              </a:rPr>
              <a:t>elements of </a:t>
            </a:r>
            <a:r>
              <a:rPr lang="en-US" altLang="en-US" i="1" dirty="0">
                <a:solidFill>
                  <a:schemeClr val="tx2"/>
                </a:solidFill>
                <a:cs typeface="Arial" charset="0"/>
              </a:rPr>
              <a:t>Y</a:t>
            </a:r>
            <a:endParaRPr lang="en-US" altLang="en-US" sz="2400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50217" name="Rectangle 41"/>
          <p:cNvSpPr>
            <a:spLocks noChangeArrowheads="1"/>
          </p:cNvSpPr>
          <p:nvPr/>
        </p:nvSpPr>
        <p:spPr bwMode="auto">
          <a:xfrm>
            <a:off x="4953000" y="17526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218" name="Rectangle 42"/>
          <p:cNvSpPr>
            <a:spLocks noChangeArrowheads="1"/>
          </p:cNvSpPr>
          <p:nvPr/>
        </p:nvSpPr>
        <p:spPr bwMode="auto">
          <a:xfrm>
            <a:off x="4953000" y="22860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219" name="Text Box 43"/>
          <p:cNvSpPr txBox="1">
            <a:spLocks noChangeArrowheads="1"/>
          </p:cNvSpPr>
          <p:nvPr/>
        </p:nvSpPr>
        <p:spPr bwMode="auto">
          <a:xfrm>
            <a:off x="50292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20" name="Text Box 44"/>
          <p:cNvSpPr txBox="1">
            <a:spLocks noChangeArrowheads="1"/>
          </p:cNvSpPr>
          <p:nvPr/>
        </p:nvSpPr>
        <p:spPr bwMode="auto">
          <a:xfrm>
            <a:off x="5029200" y="2438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grpSp>
        <p:nvGrpSpPr>
          <p:cNvPr id="309293" name="Group 45"/>
          <p:cNvGrpSpPr>
            <a:grpSpLocks/>
          </p:cNvGrpSpPr>
          <p:nvPr/>
        </p:nvGrpSpPr>
        <p:grpSpPr bwMode="auto">
          <a:xfrm>
            <a:off x="3352800" y="1219200"/>
            <a:ext cx="533400" cy="2133600"/>
            <a:chOff x="1536" y="1392"/>
            <a:chExt cx="336" cy="1344"/>
          </a:xfrm>
        </p:grpSpPr>
        <p:sp>
          <p:nvSpPr>
            <p:cNvPr id="50272" name="Rectangle 46"/>
            <p:cNvSpPr>
              <a:spLocks noChangeArrowheads="1"/>
            </p:cNvSpPr>
            <p:nvPr/>
          </p:nvSpPr>
          <p:spPr bwMode="auto">
            <a:xfrm>
              <a:off x="1536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0273" name="Rectangle 47"/>
            <p:cNvSpPr>
              <a:spLocks noChangeArrowheads="1"/>
            </p:cNvSpPr>
            <p:nvPr/>
          </p:nvSpPr>
          <p:spPr bwMode="auto">
            <a:xfrm>
              <a:off x="1536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1</a:t>
              </a:r>
            </a:p>
          </p:txBody>
        </p:sp>
      </p:grpSp>
      <p:grpSp>
        <p:nvGrpSpPr>
          <p:cNvPr id="309296" name="Group 48"/>
          <p:cNvGrpSpPr>
            <a:grpSpLocks/>
          </p:cNvGrpSpPr>
          <p:nvPr/>
        </p:nvGrpSpPr>
        <p:grpSpPr bwMode="auto">
          <a:xfrm>
            <a:off x="2781300" y="1219200"/>
            <a:ext cx="533400" cy="2133600"/>
            <a:chOff x="1200" y="1392"/>
            <a:chExt cx="336" cy="1344"/>
          </a:xfrm>
        </p:grpSpPr>
        <p:sp>
          <p:nvSpPr>
            <p:cNvPr id="50270" name="Rectangle 49"/>
            <p:cNvSpPr>
              <a:spLocks noChangeArrowheads="1"/>
            </p:cNvSpPr>
            <p:nvPr/>
          </p:nvSpPr>
          <p:spPr bwMode="auto">
            <a:xfrm>
              <a:off x="1200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50271" name="Rectangle 50"/>
            <p:cNvSpPr>
              <a:spLocks noChangeArrowheads="1"/>
            </p:cNvSpPr>
            <p:nvPr/>
          </p:nvSpPr>
          <p:spPr bwMode="auto">
            <a:xfrm>
              <a:off x="1200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</p:grpSp>
      <p:grpSp>
        <p:nvGrpSpPr>
          <p:cNvPr id="309299" name="Group 51"/>
          <p:cNvGrpSpPr>
            <a:grpSpLocks/>
          </p:cNvGrpSpPr>
          <p:nvPr/>
        </p:nvGrpSpPr>
        <p:grpSpPr bwMode="auto">
          <a:xfrm>
            <a:off x="3886200" y="1219200"/>
            <a:ext cx="533400" cy="2133600"/>
            <a:chOff x="1872" y="1392"/>
            <a:chExt cx="336" cy="1344"/>
          </a:xfrm>
        </p:grpSpPr>
        <p:sp>
          <p:nvSpPr>
            <p:cNvPr id="50268" name="Rectangle 52"/>
            <p:cNvSpPr>
              <a:spLocks noChangeArrowheads="1"/>
            </p:cNvSpPr>
            <p:nvPr/>
          </p:nvSpPr>
          <p:spPr bwMode="auto">
            <a:xfrm>
              <a:off x="1872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0269" name="Rectangle 53"/>
            <p:cNvSpPr>
              <a:spLocks noChangeArrowheads="1"/>
            </p:cNvSpPr>
            <p:nvPr/>
          </p:nvSpPr>
          <p:spPr bwMode="auto">
            <a:xfrm>
              <a:off x="1872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</p:grpSp>
      <p:grpSp>
        <p:nvGrpSpPr>
          <p:cNvPr id="309302" name="Group 54"/>
          <p:cNvGrpSpPr>
            <a:grpSpLocks/>
          </p:cNvGrpSpPr>
          <p:nvPr/>
        </p:nvGrpSpPr>
        <p:grpSpPr bwMode="auto">
          <a:xfrm>
            <a:off x="4419600" y="1219200"/>
            <a:ext cx="533400" cy="2133600"/>
            <a:chOff x="2208" y="1392"/>
            <a:chExt cx="336" cy="1344"/>
          </a:xfrm>
        </p:grpSpPr>
        <p:sp>
          <p:nvSpPr>
            <p:cNvPr id="50266" name="Rectangle 55"/>
            <p:cNvSpPr>
              <a:spLocks noChangeArrowheads="1"/>
            </p:cNvSpPr>
            <p:nvPr/>
          </p:nvSpPr>
          <p:spPr bwMode="auto">
            <a:xfrm>
              <a:off x="2208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0267" name="Rectangle 56"/>
            <p:cNvSpPr>
              <a:spLocks noChangeArrowheads="1"/>
            </p:cNvSpPr>
            <p:nvPr/>
          </p:nvSpPr>
          <p:spPr bwMode="auto">
            <a:xfrm>
              <a:off x="2208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3</a:t>
              </a:r>
            </a:p>
          </p:txBody>
        </p:sp>
      </p:grpSp>
      <p:grpSp>
        <p:nvGrpSpPr>
          <p:cNvPr id="309305" name="Group 57"/>
          <p:cNvGrpSpPr>
            <a:grpSpLocks/>
          </p:cNvGrpSpPr>
          <p:nvPr/>
        </p:nvGrpSpPr>
        <p:grpSpPr bwMode="auto">
          <a:xfrm>
            <a:off x="4953000" y="1219200"/>
            <a:ext cx="533400" cy="2133600"/>
            <a:chOff x="2544" y="1392"/>
            <a:chExt cx="336" cy="1344"/>
          </a:xfrm>
        </p:grpSpPr>
        <p:sp>
          <p:nvSpPr>
            <p:cNvPr id="50264" name="Rectangle 58"/>
            <p:cNvSpPr>
              <a:spLocks noChangeArrowheads="1"/>
            </p:cNvSpPr>
            <p:nvPr/>
          </p:nvSpPr>
          <p:spPr bwMode="auto">
            <a:xfrm>
              <a:off x="2544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0265" name="Rectangle 59"/>
            <p:cNvSpPr>
              <a:spLocks noChangeArrowheads="1"/>
            </p:cNvSpPr>
            <p:nvPr/>
          </p:nvSpPr>
          <p:spPr bwMode="auto">
            <a:xfrm>
              <a:off x="2544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4</a:t>
              </a:r>
            </a:p>
          </p:txBody>
        </p:sp>
      </p:grpSp>
      <p:grpSp>
        <p:nvGrpSpPr>
          <p:cNvPr id="309308" name="Group 60"/>
          <p:cNvGrpSpPr>
            <a:grpSpLocks/>
          </p:cNvGrpSpPr>
          <p:nvPr/>
        </p:nvGrpSpPr>
        <p:grpSpPr bwMode="auto">
          <a:xfrm>
            <a:off x="5486400" y="1219200"/>
            <a:ext cx="533400" cy="2133600"/>
            <a:chOff x="2880" y="1392"/>
            <a:chExt cx="336" cy="1344"/>
          </a:xfrm>
        </p:grpSpPr>
        <p:sp>
          <p:nvSpPr>
            <p:cNvPr id="50262" name="Rectangle 61"/>
            <p:cNvSpPr>
              <a:spLocks noChangeArrowheads="1"/>
            </p:cNvSpPr>
            <p:nvPr/>
          </p:nvSpPr>
          <p:spPr bwMode="auto">
            <a:xfrm>
              <a:off x="2880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50263" name="Rectangle 62"/>
            <p:cNvSpPr>
              <a:spLocks noChangeArrowheads="1"/>
            </p:cNvSpPr>
            <p:nvPr/>
          </p:nvSpPr>
          <p:spPr bwMode="auto">
            <a:xfrm>
              <a:off x="2880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5</a:t>
              </a:r>
            </a:p>
          </p:txBody>
        </p:sp>
      </p:grpSp>
      <p:grpSp>
        <p:nvGrpSpPr>
          <p:cNvPr id="309311" name="Group 63"/>
          <p:cNvGrpSpPr>
            <a:grpSpLocks/>
          </p:cNvGrpSpPr>
          <p:nvPr/>
        </p:nvGrpSpPr>
        <p:grpSpPr bwMode="auto">
          <a:xfrm>
            <a:off x="6019800" y="1219200"/>
            <a:ext cx="533400" cy="2133600"/>
            <a:chOff x="3216" y="1392"/>
            <a:chExt cx="336" cy="1344"/>
          </a:xfrm>
        </p:grpSpPr>
        <p:sp>
          <p:nvSpPr>
            <p:cNvPr id="50260" name="Rectangle 64"/>
            <p:cNvSpPr>
              <a:spLocks noChangeArrowheads="1"/>
            </p:cNvSpPr>
            <p:nvPr/>
          </p:nvSpPr>
          <p:spPr bwMode="auto">
            <a:xfrm>
              <a:off x="3216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50261" name="Rectangle 65"/>
            <p:cNvSpPr>
              <a:spLocks noChangeArrowheads="1"/>
            </p:cNvSpPr>
            <p:nvPr/>
          </p:nvSpPr>
          <p:spPr bwMode="auto">
            <a:xfrm>
              <a:off x="3216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</p:grpSp>
      <p:grpSp>
        <p:nvGrpSpPr>
          <p:cNvPr id="309314" name="Group 66"/>
          <p:cNvGrpSpPr>
            <a:grpSpLocks/>
          </p:cNvGrpSpPr>
          <p:nvPr/>
        </p:nvGrpSpPr>
        <p:grpSpPr bwMode="auto">
          <a:xfrm>
            <a:off x="6553200" y="1219200"/>
            <a:ext cx="533400" cy="2133600"/>
            <a:chOff x="3552" y="1392"/>
            <a:chExt cx="336" cy="1344"/>
          </a:xfrm>
        </p:grpSpPr>
        <p:sp>
          <p:nvSpPr>
            <p:cNvPr id="50258" name="Rectangle 67"/>
            <p:cNvSpPr>
              <a:spLocks noChangeArrowheads="1"/>
            </p:cNvSpPr>
            <p:nvPr/>
          </p:nvSpPr>
          <p:spPr bwMode="auto">
            <a:xfrm>
              <a:off x="3552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6</a:t>
              </a:r>
            </a:p>
          </p:txBody>
        </p:sp>
        <p:sp>
          <p:nvSpPr>
            <p:cNvPr id="50259" name="Rectangle 68"/>
            <p:cNvSpPr>
              <a:spLocks noChangeArrowheads="1"/>
            </p:cNvSpPr>
            <p:nvPr/>
          </p:nvSpPr>
          <p:spPr bwMode="auto">
            <a:xfrm>
              <a:off x="3552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6</a:t>
              </a:r>
            </a:p>
          </p:txBody>
        </p:sp>
      </p:grpSp>
      <p:grpSp>
        <p:nvGrpSpPr>
          <p:cNvPr id="309317" name="Group 69"/>
          <p:cNvGrpSpPr>
            <a:grpSpLocks/>
          </p:cNvGrpSpPr>
          <p:nvPr/>
        </p:nvGrpSpPr>
        <p:grpSpPr bwMode="auto">
          <a:xfrm>
            <a:off x="7086600" y="1219200"/>
            <a:ext cx="533400" cy="2133600"/>
            <a:chOff x="3888" y="1392"/>
            <a:chExt cx="336" cy="1344"/>
          </a:xfrm>
        </p:grpSpPr>
        <p:sp>
          <p:nvSpPr>
            <p:cNvPr id="50256" name="Rectangle 70"/>
            <p:cNvSpPr>
              <a:spLocks noChangeArrowheads="1"/>
            </p:cNvSpPr>
            <p:nvPr/>
          </p:nvSpPr>
          <p:spPr bwMode="auto">
            <a:xfrm>
              <a:off x="3888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7</a:t>
              </a:r>
            </a:p>
          </p:txBody>
        </p:sp>
        <p:sp>
          <p:nvSpPr>
            <p:cNvPr id="50257" name="Rectangle 71"/>
            <p:cNvSpPr>
              <a:spLocks noChangeArrowheads="1"/>
            </p:cNvSpPr>
            <p:nvPr/>
          </p:nvSpPr>
          <p:spPr bwMode="auto">
            <a:xfrm>
              <a:off x="3888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6</a:t>
              </a:r>
            </a:p>
          </p:txBody>
        </p:sp>
      </p:grpSp>
      <p:grpSp>
        <p:nvGrpSpPr>
          <p:cNvPr id="309320" name="Group 72"/>
          <p:cNvGrpSpPr>
            <a:grpSpLocks/>
          </p:cNvGrpSpPr>
          <p:nvPr/>
        </p:nvGrpSpPr>
        <p:grpSpPr bwMode="auto">
          <a:xfrm>
            <a:off x="7620000" y="1219200"/>
            <a:ext cx="533400" cy="2133600"/>
            <a:chOff x="4224" y="1392"/>
            <a:chExt cx="336" cy="1344"/>
          </a:xfrm>
        </p:grpSpPr>
        <p:sp>
          <p:nvSpPr>
            <p:cNvPr id="50254" name="Rectangle 73"/>
            <p:cNvSpPr>
              <a:spLocks noChangeArrowheads="1"/>
            </p:cNvSpPr>
            <p:nvPr/>
          </p:nvSpPr>
          <p:spPr bwMode="auto">
            <a:xfrm>
              <a:off x="4224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8</a:t>
              </a:r>
            </a:p>
          </p:txBody>
        </p:sp>
        <p:sp>
          <p:nvSpPr>
            <p:cNvPr id="50255" name="Rectangle 74"/>
            <p:cNvSpPr>
              <a:spLocks noChangeArrowheads="1"/>
            </p:cNvSpPr>
            <p:nvPr/>
          </p:nvSpPr>
          <p:spPr bwMode="auto">
            <a:xfrm>
              <a:off x="4224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7</a:t>
              </a:r>
            </a:p>
          </p:txBody>
        </p:sp>
      </p:grpSp>
      <p:sp>
        <p:nvSpPr>
          <p:cNvPr id="50231" name="Text Box 75"/>
          <p:cNvSpPr txBox="1">
            <a:spLocks noChangeArrowheads="1"/>
          </p:cNvSpPr>
          <p:nvPr/>
        </p:nvSpPr>
        <p:spPr bwMode="auto">
          <a:xfrm>
            <a:off x="838200" y="28956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2400" i="1" dirty="0">
                <a:solidFill>
                  <a:schemeClr val="accent1"/>
                </a:solidFill>
                <a:cs typeface="Arial" charset="0"/>
              </a:rPr>
              <a:t>j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altLang="en-US" dirty="0">
                <a:solidFill>
                  <a:schemeClr val="accent1"/>
                </a:solidFill>
                <a:cs typeface="Arial" charset="0"/>
              </a:rPr>
              <a:t> index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:</a:t>
            </a:r>
          </a:p>
        </p:txBody>
      </p:sp>
      <p:sp>
        <p:nvSpPr>
          <p:cNvPr id="50232" name="Text Box 76"/>
          <p:cNvSpPr txBox="1">
            <a:spLocks noChangeArrowheads="1"/>
          </p:cNvSpPr>
          <p:nvPr/>
        </p:nvSpPr>
        <p:spPr bwMode="auto">
          <a:xfrm>
            <a:off x="762000" y="12954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2400" i="1" dirty="0" err="1">
                <a:solidFill>
                  <a:schemeClr val="accent1"/>
                </a:solidFill>
                <a:cs typeface="Arial" charset="0"/>
              </a:rPr>
              <a:t>i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altLang="en-US" dirty="0">
                <a:solidFill>
                  <a:schemeClr val="accent1"/>
                </a:solidFill>
                <a:cs typeface="Arial" charset="0"/>
              </a:rPr>
              <a:t> index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:</a:t>
            </a:r>
          </a:p>
        </p:txBody>
      </p:sp>
      <p:sp>
        <p:nvSpPr>
          <p:cNvPr id="50238" name="Text Box 82"/>
          <p:cNvSpPr txBox="1">
            <a:spLocks noChangeArrowheads="1"/>
          </p:cNvSpPr>
          <p:nvPr/>
        </p:nvSpPr>
        <p:spPr bwMode="auto">
          <a:xfrm>
            <a:off x="1295400" y="5562600"/>
            <a:ext cx="594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000">
              <a:solidFill>
                <a:schemeClr val="tx2"/>
              </a:solidFill>
              <a:cs typeface="Arial" charset="0"/>
            </a:endParaRPr>
          </a:p>
        </p:txBody>
      </p:sp>
      <p:grpSp>
        <p:nvGrpSpPr>
          <p:cNvPr id="309332" name="Group 84"/>
          <p:cNvGrpSpPr>
            <a:grpSpLocks/>
          </p:cNvGrpSpPr>
          <p:nvPr/>
        </p:nvGrpSpPr>
        <p:grpSpPr bwMode="auto">
          <a:xfrm>
            <a:off x="2362200" y="1219200"/>
            <a:ext cx="533400" cy="2133600"/>
            <a:chOff x="1200" y="1392"/>
            <a:chExt cx="336" cy="1344"/>
          </a:xfrm>
        </p:grpSpPr>
        <p:sp>
          <p:nvSpPr>
            <p:cNvPr id="50252" name="Rectangle 85"/>
            <p:cNvSpPr>
              <a:spLocks noChangeArrowheads="1"/>
            </p:cNvSpPr>
            <p:nvPr/>
          </p:nvSpPr>
          <p:spPr bwMode="auto">
            <a:xfrm>
              <a:off x="1200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50253" name="Rectangle 86"/>
            <p:cNvSpPr>
              <a:spLocks noChangeArrowheads="1"/>
            </p:cNvSpPr>
            <p:nvPr/>
          </p:nvSpPr>
          <p:spPr bwMode="auto">
            <a:xfrm>
              <a:off x="1200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2133600" y="3809999"/>
            <a:ext cx="6019800" cy="1569660"/>
          </a:xfrm>
          <a:prstGeom prst="rect">
            <a:avLst/>
          </a:prstGeom>
          <a:solidFill>
            <a:srgbClr val="66FFCC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Skipping a letter in X (increment index 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(1,2) to (</a:t>
            </a:r>
            <a:r>
              <a:rPr lang="en-US" dirty="0">
                <a:solidFill>
                  <a:srgbClr val="C00000"/>
                </a:solidFill>
              </a:rPr>
              <a:t>2</a:t>
            </a:r>
            <a:r>
              <a:rPr lang="en-US" dirty="0">
                <a:solidFill>
                  <a:srgbClr val="00B050"/>
                </a:solidFill>
              </a:rPr>
              <a:t>,</a:t>
            </a:r>
            <a:r>
              <a:rPr lang="en-US" dirty="0"/>
              <a:t>2)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(3,3) to (</a:t>
            </a:r>
            <a:r>
              <a:rPr lang="en-US" dirty="0">
                <a:solidFill>
                  <a:srgbClr val="C00000"/>
                </a:solidFill>
              </a:rPr>
              <a:t>4</a:t>
            </a:r>
            <a:r>
              <a:rPr lang="en-US" dirty="0"/>
              <a:t>,3)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26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9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9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458200" cy="685800"/>
          </a:xfrm>
        </p:spPr>
        <p:txBody>
          <a:bodyPr/>
          <a:lstStyle/>
          <a:p>
            <a:pPr eaLnBrk="1" hangingPunct="1"/>
            <a:r>
              <a:rPr lang="en-US" altLang="en-US" sz="3200"/>
              <a:t>Edit Graph for LCS Problem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52400" y="1500187"/>
            <a:ext cx="5638800" cy="4587875"/>
            <a:chOff x="1219200" y="1355725"/>
            <a:chExt cx="5638800" cy="4587875"/>
          </a:xfrm>
        </p:grpSpPr>
        <p:sp>
          <p:nvSpPr>
            <p:cNvPr id="51203" name="Line 3"/>
            <p:cNvSpPr>
              <a:spLocks noChangeShapeType="1"/>
            </p:cNvSpPr>
            <p:nvPr/>
          </p:nvSpPr>
          <p:spPr bwMode="auto">
            <a:xfrm rot="5400000">
              <a:off x="15628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4" name="Line 4"/>
            <p:cNvSpPr>
              <a:spLocks noChangeShapeType="1"/>
            </p:cNvSpPr>
            <p:nvPr/>
          </p:nvSpPr>
          <p:spPr bwMode="auto">
            <a:xfrm rot="5400000">
              <a:off x="15628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5" name="Line 5"/>
            <p:cNvSpPr>
              <a:spLocks noChangeShapeType="1"/>
            </p:cNvSpPr>
            <p:nvPr/>
          </p:nvSpPr>
          <p:spPr bwMode="auto">
            <a:xfrm rot="5400000">
              <a:off x="15628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6" name="Line 6"/>
            <p:cNvSpPr>
              <a:spLocks noChangeShapeType="1"/>
            </p:cNvSpPr>
            <p:nvPr/>
          </p:nvSpPr>
          <p:spPr bwMode="auto">
            <a:xfrm rot="5400000">
              <a:off x="15628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7" name="Line 7"/>
            <p:cNvSpPr>
              <a:spLocks noChangeShapeType="1"/>
            </p:cNvSpPr>
            <p:nvPr/>
          </p:nvSpPr>
          <p:spPr bwMode="auto">
            <a:xfrm rot="5400000">
              <a:off x="15628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8" name="Line 8"/>
            <p:cNvSpPr>
              <a:spLocks noChangeShapeType="1"/>
            </p:cNvSpPr>
            <p:nvPr/>
          </p:nvSpPr>
          <p:spPr bwMode="auto">
            <a:xfrm rot="5400000">
              <a:off x="15628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9" name="Line 9"/>
            <p:cNvSpPr>
              <a:spLocks noChangeShapeType="1"/>
            </p:cNvSpPr>
            <p:nvPr/>
          </p:nvSpPr>
          <p:spPr bwMode="auto">
            <a:xfrm rot="5400000">
              <a:off x="15628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0" name="Line 10"/>
            <p:cNvSpPr>
              <a:spLocks noChangeShapeType="1"/>
            </p:cNvSpPr>
            <p:nvPr/>
          </p:nvSpPr>
          <p:spPr bwMode="auto">
            <a:xfrm>
              <a:off x="18288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1" name="Line 11"/>
            <p:cNvSpPr>
              <a:spLocks noChangeShapeType="1"/>
            </p:cNvSpPr>
            <p:nvPr/>
          </p:nvSpPr>
          <p:spPr bwMode="auto">
            <a:xfrm>
              <a:off x="18288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2" name="Line 12"/>
            <p:cNvSpPr>
              <a:spLocks noChangeShapeType="1"/>
            </p:cNvSpPr>
            <p:nvPr/>
          </p:nvSpPr>
          <p:spPr bwMode="auto">
            <a:xfrm>
              <a:off x="18288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3" name="Line 13"/>
            <p:cNvSpPr>
              <a:spLocks noChangeShapeType="1"/>
            </p:cNvSpPr>
            <p:nvPr/>
          </p:nvSpPr>
          <p:spPr bwMode="auto">
            <a:xfrm>
              <a:off x="18288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4" name="Line 14"/>
            <p:cNvSpPr>
              <a:spLocks noChangeShapeType="1"/>
            </p:cNvSpPr>
            <p:nvPr/>
          </p:nvSpPr>
          <p:spPr bwMode="auto">
            <a:xfrm>
              <a:off x="18288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5" name="Line 15"/>
            <p:cNvSpPr>
              <a:spLocks noChangeShapeType="1"/>
            </p:cNvSpPr>
            <p:nvPr/>
          </p:nvSpPr>
          <p:spPr bwMode="auto">
            <a:xfrm>
              <a:off x="18288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6" name="Line 16"/>
            <p:cNvSpPr>
              <a:spLocks noChangeShapeType="1"/>
            </p:cNvSpPr>
            <p:nvPr/>
          </p:nvSpPr>
          <p:spPr bwMode="auto">
            <a:xfrm>
              <a:off x="18288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18288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8" name="Line 18"/>
            <p:cNvSpPr>
              <a:spLocks noChangeShapeType="1"/>
            </p:cNvSpPr>
            <p:nvPr/>
          </p:nvSpPr>
          <p:spPr bwMode="auto">
            <a:xfrm rot="5400000">
              <a:off x="21724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 rot="5400000">
              <a:off x="21724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0" name="Line 20"/>
            <p:cNvSpPr>
              <a:spLocks noChangeShapeType="1"/>
            </p:cNvSpPr>
            <p:nvPr/>
          </p:nvSpPr>
          <p:spPr bwMode="auto">
            <a:xfrm rot="5400000">
              <a:off x="21724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1" name="Line 21"/>
            <p:cNvSpPr>
              <a:spLocks noChangeShapeType="1"/>
            </p:cNvSpPr>
            <p:nvPr/>
          </p:nvSpPr>
          <p:spPr bwMode="auto">
            <a:xfrm rot="5400000">
              <a:off x="21724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2" name="Line 22"/>
            <p:cNvSpPr>
              <a:spLocks noChangeShapeType="1"/>
            </p:cNvSpPr>
            <p:nvPr/>
          </p:nvSpPr>
          <p:spPr bwMode="auto">
            <a:xfrm rot="5400000">
              <a:off x="21724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3" name="Line 23"/>
            <p:cNvSpPr>
              <a:spLocks noChangeShapeType="1"/>
            </p:cNvSpPr>
            <p:nvPr/>
          </p:nvSpPr>
          <p:spPr bwMode="auto">
            <a:xfrm rot="5400000">
              <a:off x="21724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4" name="Line 24"/>
            <p:cNvSpPr>
              <a:spLocks noChangeShapeType="1"/>
            </p:cNvSpPr>
            <p:nvPr/>
          </p:nvSpPr>
          <p:spPr bwMode="auto">
            <a:xfrm rot="5400000">
              <a:off x="21724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5" name="Line 25"/>
            <p:cNvSpPr>
              <a:spLocks noChangeShapeType="1"/>
            </p:cNvSpPr>
            <p:nvPr/>
          </p:nvSpPr>
          <p:spPr bwMode="auto">
            <a:xfrm>
              <a:off x="24384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6" name="Line 26"/>
            <p:cNvSpPr>
              <a:spLocks noChangeShapeType="1"/>
            </p:cNvSpPr>
            <p:nvPr/>
          </p:nvSpPr>
          <p:spPr bwMode="auto">
            <a:xfrm>
              <a:off x="24384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7" name="Line 27"/>
            <p:cNvSpPr>
              <a:spLocks noChangeShapeType="1"/>
            </p:cNvSpPr>
            <p:nvPr/>
          </p:nvSpPr>
          <p:spPr bwMode="auto">
            <a:xfrm>
              <a:off x="24384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8" name="Line 28"/>
            <p:cNvSpPr>
              <a:spLocks noChangeShapeType="1"/>
            </p:cNvSpPr>
            <p:nvPr/>
          </p:nvSpPr>
          <p:spPr bwMode="auto">
            <a:xfrm>
              <a:off x="24384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9" name="Line 29"/>
            <p:cNvSpPr>
              <a:spLocks noChangeShapeType="1"/>
            </p:cNvSpPr>
            <p:nvPr/>
          </p:nvSpPr>
          <p:spPr bwMode="auto">
            <a:xfrm>
              <a:off x="24384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0" name="Line 30"/>
            <p:cNvSpPr>
              <a:spLocks noChangeShapeType="1"/>
            </p:cNvSpPr>
            <p:nvPr/>
          </p:nvSpPr>
          <p:spPr bwMode="auto">
            <a:xfrm>
              <a:off x="24384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1" name="Line 31"/>
            <p:cNvSpPr>
              <a:spLocks noChangeShapeType="1"/>
            </p:cNvSpPr>
            <p:nvPr/>
          </p:nvSpPr>
          <p:spPr bwMode="auto">
            <a:xfrm>
              <a:off x="24384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2" name="Line 32"/>
            <p:cNvSpPr>
              <a:spLocks noChangeShapeType="1"/>
            </p:cNvSpPr>
            <p:nvPr/>
          </p:nvSpPr>
          <p:spPr bwMode="auto">
            <a:xfrm>
              <a:off x="24384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3" name="Line 33"/>
            <p:cNvSpPr>
              <a:spLocks noChangeShapeType="1"/>
            </p:cNvSpPr>
            <p:nvPr/>
          </p:nvSpPr>
          <p:spPr bwMode="auto">
            <a:xfrm rot="5400000">
              <a:off x="27820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4" name="Line 34"/>
            <p:cNvSpPr>
              <a:spLocks noChangeShapeType="1"/>
            </p:cNvSpPr>
            <p:nvPr/>
          </p:nvSpPr>
          <p:spPr bwMode="auto">
            <a:xfrm rot="5400000">
              <a:off x="27820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5" name="Line 35"/>
            <p:cNvSpPr>
              <a:spLocks noChangeShapeType="1"/>
            </p:cNvSpPr>
            <p:nvPr/>
          </p:nvSpPr>
          <p:spPr bwMode="auto">
            <a:xfrm rot="5400000">
              <a:off x="27820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6" name="Line 36"/>
            <p:cNvSpPr>
              <a:spLocks noChangeShapeType="1"/>
            </p:cNvSpPr>
            <p:nvPr/>
          </p:nvSpPr>
          <p:spPr bwMode="auto">
            <a:xfrm rot="5400000">
              <a:off x="27820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7" name="Line 37"/>
            <p:cNvSpPr>
              <a:spLocks noChangeShapeType="1"/>
            </p:cNvSpPr>
            <p:nvPr/>
          </p:nvSpPr>
          <p:spPr bwMode="auto">
            <a:xfrm rot="5400000">
              <a:off x="27820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8" name="Line 38"/>
            <p:cNvSpPr>
              <a:spLocks noChangeShapeType="1"/>
            </p:cNvSpPr>
            <p:nvPr/>
          </p:nvSpPr>
          <p:spPr bwMode="auto">
            <a:xfrm rot="5400000">
              <a:off x="27820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9" name="Line 39"/>
            <p:cNvSpPr>
              <a:spLocks noChangeShapeType="1"/>
            </p:cNvSpPr>
            <p:nvPr/>
          </p:nvSpPr>
          <p:spPr bwMode="auto">
            <a:xfrm rot="5400000">
              <a:off x="27820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0" name="Line 40"/>
            <p:cNvSpPr>
              <a:spLocks noChangeShapeType="1"/>
            </p:cNvSpPr>
            <p:nvPr/>
          </p:nvSpPr>
          <p:spPr bwMode="auto">
            <a:xfrm>
              <a:off x="30480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1" name="Line 41"/>
            <p:cNvSpPr>
              <a:spLocks noChangeShapeType="1"/>
            </p:cNvSpPr>
            <p:nvPr/>
          </p:nvSpPr>
          <p:spPr bwMode="auto">
            <a:xfrm>
              <a:off x="30480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2" name="Line 42"/>
            <p:cNvSpPr>
              <a:spLocks noChangeShapeType="1"/>
            </p:cNvSpPr>
            <p:nvPr/>
          </p:nvSpPr>
          <p:spPr bwMode="auto">
            <a:xfrm>
              <a:off x="30480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3" name="Line 43"/>
            <p:cNvSpPr>
              <a:spLocks noChangeShapeType="1"/>
            </p:cNvSpPr>
            <p:nvPr/>
          </p:nvSpPr>
          <p:spPr bwMode="auto">
            <a:xfrm>
              <a:off x="30480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4" name="Line 44"/>
            <p:cNvSpPr>
              <a:spLocks noChangeShapeType="1"/>
            </p:cNvSpPr>
            <p:nvPr/>
          </p:nvSpPr>
          <p:spPr bwMode="auto">
            <a:xfrm>
              <a:off x="30480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5" name="Line 45"/>
            <p:cNvSpPr>
              <a:spLocks noChangeShapeType="1"/>
            </p:cNvSpPr>
            <p:nvPr/>
          </p:nvSpPr>
          <p:spPr bwMode="auto">
            <a:xfrm>
              <a:off x="30480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6" name="Line 46"/>
            <p:cNvSpPr>
              <a:spLocks noChangeShapeType="1"/>
            </p:cNvSpPr>
            <p:nvPr/>
          </p:nvSpPr>
          <p:spPr bwMode="auto">
            <a:xfrm>
              <a:off x="30480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7" name="Line 47"/>
            <p:cNvSpPr>
              <a:spLocks noChangeShapeType="1"/>
            </p:cNvSpPr>
            <p:nvPr/>
          </p:nvSpPr>
          <p:spPr bwMode="auto">
            <a:xfrm>
              <a:off x="30480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8" name="Line 48"/>
            <p:cNvSpPr>
              <a:spLocks noChangeShapeType="1"/>
            </p:cNvSpPr>
            <p:nvPr/>
          </p:nvSpPr>
          <p:spPr bwMode="auto">
            <a:xfrm rot="5400000">
              <a:off x="33916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9" name="Line 49"/>
            <p:cNvSpPr>
              <a:spLocks noChangeShapeType="1"/>
            </p:cNvSpPr>
            <p:nvPr/>
          </p:nvSpPr>
          <p:spPr bwMode="auto">
            <a:xfrm rot="5400000">
              <a:off x="33916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0" name="Line 50"/>
            <p:cNvSpPr>
              <a:spLocks noChangeShapeType="1"/>
            </p:cNvSpPr>
            <p:nvPr/>
          </p:nvSpPr>
          <p:spPr bwMode="auto">
            <a:xfrm rot="5400000">
              <a:off x="33916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1" name="Line 51"/>
            <p:cNvSpPr>
              <a:spLocks noChangeShapeType="1"/>
            </p:cNvSpPr>
            <p:nvPr/>
          </p:nvSpPr>
          <p:spPr bwMode="auto">
            <a:xfrm rot="5400000">
              <a:off x="33916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2" name="Line 52"/>
            <p:cNvSpPr>
              <a:spLocks noChangeShapeType="1"/>
            </p:cNvSpPr>
            <p:nvPr/>
          </p:nvSpPr>
          <p:spPr bwMode="auto">
            <a:xfrm rot="5400000">
              <a:off x="33916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3" name="Line 53"/>
            <p:cNvSpPr>
              <a:spLocks noChangeShapeType="1"/>
            </p:cNvSpPr>
            <p:nvPr/>
          </p:nvSpPr>
          <p:spPr bwMode="auto">
            <a:xfrm rot="5400000">
              <a:off x="33916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4" name="Line 54"/>
            <p:cNvSpPr>
              <a:spLocks noChangeShapeType="1"/>
            </p:cNvSpPr>
            <p:nvPr/>
          </p:nvSpPr>
          <p:spPr bwMode="auto">
            <a:xfrm rot="5400000">
              <a:off x="33916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5" name="Line 55"/>
            <p:cNvSpPr>
              <a:spLocks noChangeShapeType="1"/>
            </p:cNvSpPr>
            <p:nvPr/>
          </p:nvSpPr>
          <p:spPr bwMode="auto">
            <a:xfrm>
              <a:off x="36576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6" name="Line 56"/>
            <p:cNvSpPr>
              <a:spLocks noChangeShapeType="1"/>
            </p:cNvSpPr>
            <p:nvPr/>
          </p:nvSpPr>
          <p:spPr bwMode="auto">
            <a:xfrm>
              <a:off x="36576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7" name="Line 57"/>
            <p:cNvSpPr>
              <a:spLocks noChangeShapeType="1"/>
            </p:cNvSpPr>
            <p:nvPr/>
          </p:nvSpPr>
          <p:spPr bwMode="auto">
            <a:xfrm>
              <a:off x="36576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8" name="Line 58"/>
            <p:cNvSpPr>
              <a:spLocks noChangeShapeType="1"/>
            </p:cNvSpPr>
            <p:nvPr/>
          </p:nvSpPr>
          <p:spPr bwMode="auto">
            <a:xfrm>
              <a:off x="36576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9" name="Line 59"/>
            <p:cNvSpPr>
              <a:spLocks noChangeShapeType="1"/>
            </p:cNvSpPr>
            <p:nvPr/>
          </p:nvSpPr>
          <p:spPr bwMode="auto">
            <a:xfrm>
              <a:off x="36576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0" name="Line 60"/>
            <p:cNvSpPr>
              <a:spLocks noChangeShapeType="1"/>
            </p:cNvSpPr>
            <p:nvPr/>
          </p:nvSpPr>
          <p:spPr bwMode="auto">
            <a:xfrm>
              <a:off x="36576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1" name="Line 61"/>
            <p:cNvSpPr>
              <a:spLocks noChangeShapeType="1"/>
            </p:cNvSpPr>
            <p:nvPr/>
          </p:nvSpPr>
          <p:spPr bwMode="auto">
            <a:xfrm>
              <a:off x="36576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2" name="Line 62"/>
            <p:cNvSpPr>
              <a:spLocks noChangeShapeType="1"/>
            </p:cNvSpPr>
            <p:nvPr/>
          </p:nvSpPr>
          <p:spPr bwMode="auto">
            <a:xfrm>
              <a:off x="36576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3" name="Line 63"/>
            <p:cNvSpPr>
              <a:spLocks noChangeShapeType="1"/>
            </p:cNvSpPr>
            <p:nvPr/>
          </p:nvSpPr>
          <p:spPr bwMode="auto">
            <a:xfrm rot="5400000">
              <a:off x="40012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4" name="Line 64"/>
            <p:cNvSpPr>
              <a:spLocks noChangeShapeType="1"/>
            </p:cNvSpPr>
            <p:nvPr/>
          </p:nvSpPr>
          <p:spPr bwMode="auto">
            <a:xfrm rot="5400000">
              <a:off x="40012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5" name="Line 65"/>
            <p:cNvSpPr>
              <a:spLocks noChangeShapeType="1"/>
            </p:cNvSpPr>
            <p:nvPr/>
          </p:nvSpPr>
          <p:spPr bwMode="auto">
            <a:xfrm rot="5400000">
              <a:off x="40012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6" name="Line 66"/>
            <p:cNvSpPr>
              <a:spLocks noChangeShapeType="1"/>
            </p:cNvSpPr>
            <p:nvPr/>
          </p:nvSpPr>
          <p:spPr bwMode="auto">
            <a:xfrm rot="5400000">
              <a:off x="40012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7" name="Line 67"/>
            <p:cNvSpPr>
              <a:spLocks noChangeShapeType="1"/>
            </p:cNvSpPr>
            <p:nvPr/>
          </p:nvSpPr>
          <p:spPr bwMode="auto">
            <a:xfrm rot="5400000">
              <a:off x="40012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8" name="Line 68"/>
            <p:cNvSpPr>
              <a:spLocks noChangeShapeType="1"/>
            </p:cNvSpPr>
            <p:nvPr/>
          </p:nvSpPr>
          <p:spPr bwMode="auto">
            <a:xfrm rot="5400000">
              <a:off x="40012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9" name="Line 69"/>
            <p:cNvSpPr>
              <a:spLocks noChangeShapeType="1"/>
            </p:cNvSpPr>
            <p:nvPr/>
          </p:nvSpPr>
          <p:spPr bwMode="auto">
            <a:xfrm rot="5400000">
              <a:off x="40012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0" name="Line 70"/>
            <p:cNvSpPr>
              <a:spLocks noChangeShapeType="1"/>
            </p:cNvSpPr>
            <p:nvPr/>
          </p:nvSpPr>
          <p:spPr bwMode="auto">
            <a:xfrm>
              <a:off x="42672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1" name="Line 71"/>
            <p:cNvSpPr>
              <a:spLocks noChangeShapeType="1"/>
            </p:cNvSpPr>
            <p:nvPr/>
          </p:nvSpPr>
          <p:spPr bwMode="auto">
            <a:xfrm>
              <a:off x="42672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2" name="Line 72"/>
            <p:cNvSpPr>
              <a:spLocks noChangeShapeType="1"/>
            </p:cNvSpPr>
            <p:nvPr/>
          </p:nvSpPr>
          <p:spPr bwMode="auto">
            <a:xfrm>
              <a:off x="42672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3" name="Line 73"/>
            <p:cNvSpPr>
              <a:spLocks noChangeShapeType="1"/>
            </p:cNvSpPr>
            <p:nvPr/>
          </p:nvSpPr>
          <p:spPr bwMode="auto">
            <a:xfrm>
              <a:off x="42672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4" name="Line 74"/>
            <p:cNvSpPr>
              <a:spLocks noChangeShapeType="1"/>
            </p:cNvSpPr>
            <p:nvPr/>
          </p:nvSpPr>
          <p:spPr bwMode="auto">
            <a:xfrm>
              <a:off x="42672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5" name="Line 75"/>
            <p:cNvSpPr>
              <a:spLocks noChangeShapeType="1"/>
            </p:cNvSpPr>
            <p:nvPr/>
          </p:nvSpPr>
          <p:spPr bwMode="auto">
            <a:xfrm>
              <a:off x="42672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6" name="Line 76"/>
            <p:cNvSpPr>
              <a:spLocks noChangeShapeType="1"/>
            </p:cNvSpPr>
            <p:nvPr/>
          </p:nvSpPr>
          <p:spPr bwMode="auto">
            <a:xfrm>
              <a:off x="42672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7" name="Line 77"/>
            <p:cNvSpPr>
              <a:spLocks noChangeShapeType="1"/>
            </p:cNvSpPr>
            <p:nvPr/>
          </p:nvSpPr>
          <p:spPr bwMode="auto">
            <a:xfrm>
              <a:off x="42672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8" name="Line 78"/>
            <p:cNvSpPr>
              <a:spLocks noChangeShapeType="1"/>
            </p:cNvSpPr>
            <p:nvPr/>
          </p:nvSpPr>
          <p:spPr bwMode="auto">
            <a:xfrm rot="5400000">
              <a:off x="46108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9" name="Line 79"/>
            <p:cNvSpPr>
              <a:spLocks noChangeShapeType="1"/>
            </p:cNvSpPr>
            <p:nvPr/>
          </p:nvSpPr>
          <p:spPr bwMode="auto">
            <a:xfrm rot="5400000">
              <a:off x="46108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0" name="Line 80"/>
            <p:cNvSpPr>
              <a:spLocks noChangeShapeType="1"/>
            </p:cNvSpPr>
            <p:nvPr/>
          </p:nvSpPr>
          <p:spPr bwMode="auto">
            <a:xfrm rot="5400000">
              <a:off x="46108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1" name="Line 81"/>
            <p:cNvSpPr>
              <a:spLocks noChangeShapeType="1"/>
            </p:cNvSpPr>
            <p:nvPr/>
          </p:nvSpPr>
          <p:spPr bwMode="auto">
            <a:xfrm rot="5400000">
              <a:off x="46108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2" name="Line 82"/>
            <p:cNvSpPr>
              <a:spLocks noChangeShapeType="1"/>
            </p:cNvSpPr>
            <p:nvPr/>
          </p:nvSpPr>
          <p:spPr bwMode="auto">
            <a:xfrm rot="5400000">
              <a:off x="46108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3" name="Line 83"/>
            <p:cNvSpPr>
              <a:spLocks noChangeShapeType="1"/>
            </p:cNvSpPr>
            <p:nvPr/>
          </p:nvSpPr>
          <p:spPr bwMode="auto">
            <a:xfrm rot="5400000">
              <a:off x="46108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4" name="Line 84"/>
            <p:cNvSpPr>
              <a:spLocks noChangeShapeType="1"/>
            </p:cNvSpPr>
            <p:nvPr/>
          </p:nvSpPr>
          <p:spPr bwMode="auto">
            <a:xfrm rot="5400000">
              <a:off x="46108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5" name="Line 85"/>
            <p:cNvSpPr>
              <a:spLocks noChangeShapeType="1"/>
            </p:cNvSpPr>
            <p:nvPr/>
          </p:nvSpPr>
          <p:spPr bwMode="auto">
            <a:xfrm>
              <a:off x="48768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6" name="Line 86"/>
            <p:cNvSpPr>
              <a:spLocks noChangeShapeType="1"/>
            </p:cNvSpPr>
            <p:nvPr/>
          </p:nvSpPr>
          <p:spPr bwMode="auto">
            <a:xfrm>
              <a:off x="48768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7" name="Line 87"/>
            <p:cNvSpPr>
              <a:spLocks noChangeShapeType="1"/>
            </p:cNvSpPr>
            <p:nvPr/>
          </p:nvSpPr>
          <p:spPr bwMode="auto">
            <a:xfrm>
              <a:off x="48768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8" name="Line 88"/>
            <p:cNvSpPr>
              <a:spLocks noChangeShapeType="1"/>
            </p:cNvSpPr>
            <p:nvPr/>
          </p:nvSpPr>
          <p:spPr bwMode="auto">
            <a:xfrm>
              <a:off x="48768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9" name="Line 89"/>
            <p:cNvSpPr>
              <a:spLocks noChangeShapeType="1"/>
            </p:cNvSpPr>
            <p:nvPr/>
          </p:nvSpPr>
          <p:spPr bwMode="auto">
            <a:xfrm>
              <a:off x="48768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0" name="Line 90"/>
            <p:cNvSpPr>
              <a:spLocks noChangeShapeType="1"/>
            </p:cNvSpPr>
            <p:nvPr/>
          </p:nvSpPr>
          <p:spPr bwMode="auto">
            <a:xfrm>
              <a:off x="48768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1" name="Line 91"/>
            <p:cNvSpPr>
              <a:spLocks noChangeShapeType="1"/>
            </p:cNvSpPr>
            <p:nvPr/>
          </p:nvSpPr>
          <p:spPr bwMode="auto">
            <a:xfrm>
              <a:off x="48768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2" name="Line 92"/>
            <p:cNvSpPr>
              <a:spLocks noChangeShapeType="1"/>
            </p:cNvSpPr>
            <p:nvPr/>
          </p:nvSpPr>
          <p:spPr bwMode="auto">
            <a:xfrm>
              <a:off x="48768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3" name="Line 93"/>
            <p:cNvSpPr>
              <a:spLocks noChangeShapeType="1"/>
            </p:cNvSpPr>
            <p:nvPr/>
          </p:nvSpPr>
          <p:spPr bwMode="auto">
            <a:xfrm rot="5400000">
              <a:off x="64396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4" name="Line 94"/>
            <p:cNvSpPr>
              <a:spLocks noChangeShapeType="1"/>
            </p:cNvSpPr>
            <p:nvPr/>
          </p:nvSpPr>
          <p:spPr bwMode="auto">
            <a:xfrm rot="5400000">
              <a:off x="64396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5" name="Line 95"/>
            <p:cNvSpPr>
              <a:spLocks noChangeShapeType="1"/>
            </p:cNvSpPr>
            <p:nvPr/>
          </p:nvSpPr>
          <p:spPr bwMode="auto">
            <a:xfrm rot="5400000">
              <a:off x="64396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6" name="Line 96"/>
            <p:cNvSpPr>
              <a:spLocks noChangeShapeType="1"/>
            </p:cNvSpPr>
            <p:nvPr/>
          </p:nvSpPr>
          <p:spPr bwMode="auto">
            <a:xfrm rot="5400000">
              <a:off x="64396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7" name="Line 97"/>
            <p:cNvSpPr>
              <a:spLocks noChangeShapeType="1"/>
            </p:cNvSpPr>
            <p:nvPr/>
          </p:nvSpPr>
          <p:spPr bwMode="auto">
            <a:xfrm rot="5400000">
              <a:off x="64396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8" name="Line 98"/>
            <p:cNvSpPr>
              <a:spLocks noChangeShapeType="1"/>
            </p:cNvSpPr>
            <p:nvPr/>
          </p:nvSpPr>
          <p:spPr bwMode="auto">
            <a:xfrm rot="5400000">
              <a:off x="64396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9" name="Line 99"/>
            <p:cNvSpPr>
              <a:spLocks noChangeShapeType="1"/>
            </p:cNvSpPr>
            <p:nvPr/>
          </p:nvSpPr>
          <p:spPr bwMode="auto">
            <a:xfrm rot="5400000">
              <a:off x="64396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0" name="Line 100"/>
            <p:cNvSpPr>
              <a:spLocks noChangeShapeType="1"/>
            </p:cNvSpPr>
            <p:nvPr/>
          </p:nvSpPr>
          <p:spPr bwMode="auto">
            <a:xfrm rot="5400000">
              <a:off x="52204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1" name="Line 101"/>
            <p:cNvSpPr>
              <a:spLocks noChangeShapeType="1"/>
            </p:cNvSpPr>
            <p:nvPr/>
          </p:nvSpPr>
          <p:spPr bwMode="auto">
            <a:xfrm rot="5400000">
              <a:off x="52204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2" name="Line 102"/>
            <p:cNvSpPr>
              <a:spLocks noChangeShapeType="1"/>
            </p:cNvSpPr>
            <p:nvPr/>
          </p:nvSpPr>
          <p:spPr bwMode="auto">
            <a:xfrm rot="5400000">
              <a:off x="52204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3" name="Line 103"/>
            <p:cNvSpPr>
              <a:spLocks noChangeShapeType="1"/>
            </p:cNvSpPr>
            <p:nvPr/>
          </p:nvSpPr>
          <p:spPr bwMode="auto">
            <a:xfrm rot="5400000">
              <a:off x="52204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4" name="Line 104"/>
            <p:cNvSpPr>
              <a:spLocks noChangeShapeType="1"/>
            </p:cNvSpPr>
            <p:nvPr/>
          </p:nvSpPr>
          <p:spPr bwMode="auto">
            <a:xfrm rot="5400000">
              <a:off x="52204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5" name="Line 105"/>
            <p:cNvSpPr>
              <a:spLocks noChangeShapeType="1"/>
            </p:cNvSpPr>
            <p:nvPr/>
          </p:nvSpPr>
          <p:spPr bwMode="auto">
            <a:xfrm rot="5400000">
              <a:off x="52204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6" name="Line 106"/>
            <p:cNvSpPr>
              <a:spLocks noChangeShapeType="1"/>
            </p:cNvSpPr>
            <p:nvPr/>
          </p:nvSpPr>
          <p:spPr bwMode="auto">
            <a:xfrm rot="5400000">
              <a:off x="52204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7" name="Line 107"/>
            <p:cNvSpPr>
              <a:spLocks noChangeShapeType="1"/>
            </p:cNvSpPr>
            <p:nvPr/>
          </p:nvSpPr>
          <p:spPr bwMode="auto">
            <a:xfrm>
              <a:off x="54864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8" name="Line 108"/>
            <p:cNvSpPr>
              <a:spLocks noChangeShapeType="1"/>
            </p:cNvSpPr>
            <p:nvPr/>
          </p:nvSpPr>
          <p:spPr bwMode="auto">
            <a:xfrm>
              <a:off x="54864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9" name="Line 109"/>
            <p:cNvSpPr>
              <a:spLocks noChangeShapeType="1"/>
            </p:cNvSpPr>
            <p:nvPr/>
          </p:nvSpPr>
          <p:spPr bwMode="auto">
            <a:xfrm>
              <a:off x="54864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0" name="Line 110"/>
            <p:cNvSpPr>
              <a:spLocks noChangeShapeType="1"/>
            </p:cNvSpPr>
            <p:nvPr/>
          </p:nvSpPr>
          <p:spPr bwMode="auto">
            <a:xfrm>
              <a:off x="54864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1" name="Line 111"/>
            <p:cNvSpPr>
              <a:spLocks noChangeShapeType="1"/>
            </p:cNvSpPr>
            <p:nvPr/>
          </p:nvSpPr>
          <p:spPr bwMode="auto">
            <a:xfrm>
              <a:off x="54864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2" name="Line 112"/>
            <p:cNvSpPr>
              <a:spLocks noChangeShapeType="1"/>
            </p:cNvSpPr>
            <p:nvPr/>
          </p:nvSpPr>
          <p:spPr bwMode="auto">
            <a:xfrm>
              <a:off x="54864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3" name="Line 113"/>
            <p:cNvSpPr>
              <a:spLocks noChangeShapeType="1"/>
            </p:cNvSpPr>
            <p:nvPr/>
          </p:nvSpPr>
          <p:spPr bwMode="auto">
            <a:xfrm>
              <a:off x="54864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4" name="Line 114"/>
            <p:cNvSpPr>
              <a:spLocks noChangeShapeType="1"/>
            </p:cNvSpPr>
            <p:nvPr/>
          </p:nvSpPr>
          <p:spPr bwMode="auto">
            <a:xfrm>
              <a:off x="54864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5" name="Line 115"/>
            <p:cNvSpPr>
              <a:spLocks noChangeShapeType="1"/>
            </p:cNvSpPr>
            <p:nvPr/>
          </p:nvSpPr>
          <p:spPr bwMode="auto">
            <a:xfrm>
              <a:off x="4876800" y="47085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6" name="Line 116"/>
            <p:cNvSpPr>
              <a:spLocks noChangeShapeType="1"/>
            </p:cNvSpPr>
            <p:nvPr/>
          </p:nvSpPr>
          <p:spPr bwMode="auto">
            <a:xfrm>
              <a:off x="3657600" y="41751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7" name="Line 117"/>
            <p:cNvSpPr>
              <a:spLocks noChangeShapeType="1"/>
            </p:cNvSpPr>
            <p:nvPr/>
          </p:nvSpPr>
          <p:spPr bwMode="auto">
            <a:xfrm rot="5400000">
              <a:off x="58300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8" name="Line 118"/>
            <p:cNvSpPr>
              <a:spLocks noChangeShapeType="1"/>
            </p:cNvSpPr>
            <p:nvPr/>
          </p:nvSpPr>
          <p:spPr bwMode="auto">
            <a:xfrm rot="5400000">
              <a:off x="58300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9" name="Line 119"/>
            <p:cNvSpPr>
              <a:spLocks noChangeShapeType="1"/>
            </p:cNvSpPr>
            <p:nvPr/>
          </p:nvSpPr>
          <p:spPr bwMode="auto">
            <a:xfrm rot="5400000">
              <a:off x="58300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0" name="Line 120"/>
            <p:cNvSpPr>
              <a:spLocks noChangeShapeType="1"/>
            </p:cNvSpPr>
            <p:nvPr/>
          </p:nvSpPr>
          <p:spPr bwMode="auto">
            <a:xfrm rot="5400000">
              <a:off x="58300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1" name="Line 121"/>
            <p:cNvSpPr>
              <a:spLocks noChangeShapeType="1"/>
            </p:cNvSpPr>
            <p:nvPr/>
          </p:nvSpPr>
          <p:spPr bwMode="auto">
            <a:xfrm rot="5400000">
              <a:off x="58300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2" name="Line 122"/>
            <p:cNvSpPr>
              <a:spLocks noChangeShapeType="1"/>
            </p:cNvSpPr>
            <p:nvPr/>
          </p:nvSpPr>
          <p:spPr bwMode="auto">
            <a:xfrm rot="5400000">
              <a:off x="58300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3" name="Line 123"/>
            <p:cNvSpPr>
              <a:spLocks noChangeShapeType="1"/>
            </p:cNvSpPr>
            <p:nvPr/>
          </p:nvSpPr>
          <p:spPr bwMode="auto">
            <a:xfrm rot="5400000">
              <a:off x="58300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4" name="Line 124"/>
            <p:cNvSpPr>
              <a:spLocks noChangeShapeType="1"/>
            </p:cNvSpPr>
            <p:nvPr/>
          </p:nvSpPr>
          <p:spPr bwMode="auto">
            <a:xfrm>
              <a:off x="60960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5" name="Line 125"/>
            <p:cNvSpPr>
              <a:spLocks noChangeShapeType="1"/>
            </p:cNvSpPr>
            <p:nvPr/>
          </p:nvSpPr>
          <p:spPr bwMode="auto">
            <a:xfrm>
              <a:off x="60960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6" name="Line 126"/>
            <p:cNvSpPr>
              <a:spLocks noChangeShapeType="1"/>
            </p:cNvSpPr>
            <p:nvPr/>
          </p:nvSpPr>
          <p:spPr bwMode="auto">
            <a:xfrm>
              <a:off x="60960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7" name="Line 127"/>
            <p:cNvSpPr>
              <a:spLocks noChangeShapeType="1"/>
            </p:cNvSpPr>
            <p:nvPr/>
          </p:nvSpPr>
          <p:spPr bwMode="auto">
            <a:xfrm>
              <a:off x="60960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8" name="Line 128"/>
            <p:cNvSpPr>
              <a:spLocks noChangeShapeType="1"/>
            </p:cNvSpPr>
            <p:nvPr/>
          </p:nvSpPr>
          <p:spPr bwMode="auto">
            <a:xfrm>
              <a:off x="60960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9" name="Line 129"/>
            <p:cNvSpPr>
              <a:spLocks noChangeShapeType="1"/>
            </p:cNvSpPr>
            <p:nvPr/>
          </p:nvSpPr>
          <p:spPr bwMode="auto">
            <a:xfrm>
              <a:off x="60960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0" name="Line 130"/>
            <p:cNvSpPr>
              <a:spLocks noChangeShapeType="1"/>
            </p:cNvSpPr>
            <p:nvPr/>
          </p:nvSpPr>
          <p:spPr bwMode="auto">
            <a:xfrm>
              <a:off x="60960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1" name="Line 131"/>
            <p:cNvSpPr>
              <a:spLocks noChangeShapeType="1"/>
            </p:cNvSpPr>
            <p:nvPr/>
          </p:nvSpPr>
          <p:spPr bwMode="auto">
            <a:xfrm>
              <a:off x="60960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2" name="Line 132"/>
            <p:cNvSpPr>
              <a:spLocks noChangeShapeType="1"/>
            </p:cNvSpPr>
            <p:nvPr/>
          </p:nvSpPr>
          <p:spPr bwMode="auto">
            <a:xfrm>
              <a:off x="6096000" y="52419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3" name="Line 133"/>
            <p:cNvSpPr>
              <a:spLocks noChangeShapeType="1"/>
            </p:cNvSpPr>
            <p:nvPr/>
          </p:nvSpPr>
          <p:spPr bwMode="auto">
            <a:xfrm>
              <a:off x="3048000" y="31083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4" name="Line 134"/>
            <p:cNvSpPr>
              <a:spLocks noChangeShapeType="1"/>
            </p:cNvSpPr>
            <p:nvPr/>
          </p:nvSpPr>
          <p:spPr bwMode="auto">
            <a:xfrm>
              <a:off x="2438400" y="20415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5" name="Line 135"/>
            <p:cNvSpPr>
              <a:spLocks noChangeShapeType="1"/>
            </p:cNvSpPr>
            <p:nvPr/>
          </p:nvSpPr>
          <p:spPr bwMode="auto">
            <a:xfrm>
              <a:off x="1828800" y="2041525"/>
              <a:ext cx="609600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6" name="Line 136"/>
            <p:cNvSpPr>
              <a:spLocks noChangeShapeType="1"/>
            </p:cNvSpPr>
            <p:nvPr/>
          </p:nvSpPr>
          <p:spPr bwMode="auto">
            <a:xfrm>
              <a:off x="4267200" y="4708525"/>
              <a:ext cx="609600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7" name="Line 137"/>
            <p:cNvSpPr>
              <a:spLocks noChangeShapeType="1"/>
            </p:cNvSpPr>
            <p:nvPr/>
          </p:nvSpPr>
          <p:spPr bwMode="auto">
            <a:xfrm>
              <a:off x="5486400" y="5241925"/>
              <a:ext cx="609600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8" name="Line 138"/>
            <p:cNvSpPr>
              <a:spLocks noChangeShapeType="1"/>
            </p:cNvSpPr>
            <p:nvPr/>
          </p:nvSpPr>
          <p:spPr bwMode="auto">
            <a:xfrm rot="5400000">
              <a:off x="2782094" y="2840831"/>
              <a:ext cx="533400" cy="1588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9" name="Line 139"/>
            <p:cNvSpPr>
              <a:spLocks noChangeShapeType="1"/>
            </p:cNvSpPr>
            <p:nvPr/>
          </p:nvSpPr>
          <p:spPr bwMode="auto">
            <a:xfrm rot="5400000">
              <a:off x="3391694" y="3907631"/>
              <a:ext cx="533400" cy="1588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0" name="Text Box 140"/>
            <p:cNvSpPr txBox="1">
              <a:spLocks noChangeArrowheads="1"/>
            </p:cNvSpPr>
            <p:nvPr/>
          </p:nvSpPr>
          <p:spPr bwMode="auto">
            <a:xfrm>
              <a:off x="1219200" y="23304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41" name="Text Box 141"/>
            <p:cNvSpPr txBox="1">
              <a:spLocks noChangeArrowheads="1"/>
            </p:cNvSpPr>
            <p:nvPr/>
          </p:nvSpPr>
          <p:spPr bwMode="auto">
            <a:xfrm>
              <a:off x="1219200" y="28638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chemeClr val="accent1"/>
                  </a:solidFill>
                  <a:cs typeface="Arial" charset="0"/>
                </a:rPr>
                <a:t>G</a:t>
              </a:r>
            </a:p>
          </p:txBody>
        </p:sp>
        <p:sp>
          <p:nvSpPr>
            <p:cNvPr id="51342" name="Text Box 142"/>
            <p:cNvSpPr txBox="1">
              <a:spLocks noChangeArrowheads="1"/>
            </p:cNvSpPr>
            <p:nvPr/>
          </p:nvSpPr>
          <p:spPr bwMode="auto">
            <a:xfrm>
              <a:off x="1219200" y="33972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33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43" name="Text Box 143"/>
            <p:cNvSpPr txBox="1">
              <a:spLocks noChangeArrowheads="1"/>
            </p:cNvSpPr>
            <p:nvPr/>
          </p:nvSpPr>
          <p:spPr bwMode="auto">
            <a:xfrm>
              <a:off x="1219200" y="39306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44" name="Text Box 144"/>
            <p:cNvSpPr txBox="1">
              <a:spLocks noChangeArrowheads="1"/>
            </p:cNvSpPr>
            <p:nvPr/>
          </p:nvSpPr>
          <p:spPr bwMode="auto">
            <a:xfrm>
              <a:off x="1219200" y="44799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45" name="Text Box 145"/>
            <p:cNvSpPr txBox="1">
              <a:spLocks noChangeArrowheads="1"/>
            </p:cNvSpPr>
            <p:nvPr/>
          </p:nvSpPr>
          <p:spPr bwMode="auto">
            <a:xfrm>
              <a:off x="1219200" y="50133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46" name="Text Box 146"/>
            <p:cNvSpPr txBox="1">
              <a:spLocks noChangeArrowheads="1"/>
            </p:cNvSpPr>
            <p:nvPr/>
          </p:nvSpPr>
          <p:spPr bwMode="auto">
            <a:xfrm>
              <a:off x="1219200" y="5546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33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47" name="Text Box 147"/>
            <p:cNvSpPr txBox="1">
              <a:spLocks noChangeArrowheads="1"/>
            </p:cNvSpPr>
            <p:nvPr/>
          </p:nvSpPr>
          <p:spPr bwMode="auto">
            <a:xfrm>
              <a:off x="1447800" y="24066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51348" name="Text Box 148"/>
            <p:cNvSpPr txBox="1">
              <a:spLocks noChangeArrowheads="1"/>
            </p:cNvSpPr>
            <p:nvPr/>
          </p:nvSpPr>
          <p:spPr bwMode="auto">
            <a:xfrm>
              <a:off x="1447800" y="29400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1349" name="Text Box 149"/>
            <p:cNvSpPr txBox="1">
              <a:spLocks noChangeArrowheads="1"/>
            </p:cNvSpPr>
            <p:nvPr/>
          </p:nvSpPr>
          <p:spPr bwMode="auto">
            <a:xfrm>
              <a:off x="1447800" y="34734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1350" name="Text Box 150"/>
            <p:cNvSpPr txBox="1">
              <a:spLocks noChangeArrowheads="1"/>
            </p:cNvSpPr>
            <p:nvPr/>
          </p:nvSpPr>
          <p:spPr bwMode="auto">
            <a:xfrm>
              <a:off x="1447800" y="40068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51351" name="Text Box 151"/>
            <p:cNvSpPr txBox="1">
              <a:spLocks noChangeArrowheads="1"/>
            </p:cNvSpPr>
            <p:nvPr/>
          </p:nvSpPr>
          <p:spPr bwMode="auto">
            <a:xfrm>
              <a:off x="1447800" y="45561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51352" name="Text Box 152"/>
            <p:cNvSpPr txBox="1">
              <a:spLocks noChangeArrowheads="1"/>
            </p:cNvSpPr>
            <p:nvPr/>
          </p:nvSpPr>
          <p:spPr bwMode="auto">
            <a:xfrm>
              <a:off x="1447800" y="50895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6</a:t>
              </a:r>
            </a:p>
          </p:txBody>
        </p:sp>
        <p:sp>
          <p:nvSpPr>
            <p:cNvPr id="51353" name="Text Box 153"/>
            <p:cNvSpPr txBox="1">
              <a:spLocks noChangeArrowheads="1"/>
            </p:cNvSpPr>
            <p:nvPr/>
          </p:nvSpPr>
          <p:spPr bwMode="auto">
            <a:xfrm>
              <a:off x="1447800" y="56229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7</a:t>
              </a:r>
            </a:p>
          </p:txBody>
        </p:sp>
        <p:sp>
          <p:nvSpPr>
            <p:cNvPr id="51354" name="Text Box 154"/>
            <p:cNvSpPr txBox="1">
              <a:spLocks noChangeArrowheads="1"/>
            </p:cNvSpPr>
            <p:nvPr/>
          </p:nvSpPr>
          <p:spPr bwMode="auto">
            <a:xfrm>
              <a:off x="1447800" y="1919288"/>
              <a:ext cx="3048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51355" name="Text Box 155"/>
            <p:cNvSpPr txBox="1">
              <a:spLocks noChangeArrowheads="1"/>
            </p:cNvSpPr>
            <p:nvPr/>
          </p:nvSpPr>
          <p:spPr bwMode="auto">
            <a:xfrm>
              <a:off x="1295400" y="1919288"/>
              <a:ext cx="3048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i</a:t>
              </a:r>
            </a:p>
          </p:txBody>
        </p:sp>
        <p:sp>
          <p:nvSpPr>
            <p:cNvPr id="51356" name="Text Box 156"/>
            <p:cNvSpPr txBox="1">
              <a:spLocks noChangeArrowheads="1"/>
            </p:cNvSpPr>
            <p:nvPr/>
          </p:nvSpPr>
          <p:spPr bwMode="auto">
            <a:xfrm>
              <a:off x="22098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57" name="Text Box 157"/>
            <p:cNvSpPr txBox="1">
              <a:spLocks noChangeArrowheads="1"/>
            </p:cNvSpPr>
            <p:nvPr/>
          </p:nvSpPr>
          <p:spPr bwMode="auto">
            <a:xfrm>
              <a:off x="28194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58" name="Text Box 158"/>
            <p:cNvSpPr txBox="1">
              <a:spLocks noChangeArrowheads="1"/>
            </p:cNvSpPr>
            <p:nvPr/>
          </p:nvSpPr>
          <p:spPr bwMode="auto">
            <a:xfrm>
              <a:off x="34290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33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59" name="Text Box 159"/>
            <p:cNvSpPr txBox="1">
              <a:spLocks noChangeArrowheads="1"/>
            </p:cNvSpPr>
            <p:nvPr/>
          </p:nvSpPr>
          <p:spPr bwMode="auto">
            <a:xfrm>
              <a:off x="40386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60" name="Text Box 160"/>
            <p:cNvSpPr txBox="1">
              <a:spLocks noChangeArrowheads="1"/>
            </p:cNvSpPr>
            <p:nvPr/>
          </p:nvSpPr>
          <p:spPr bwMode="auto">
            <a:xfrm>
              <a:off x="46482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chemeClr val="accent1"/>
                  </a:solidFill>
                  <a:cs typeface="Arial" charset="0"/>
                </a:rPr>
                <a:t>G</a:t>
              </a:r>
            </a:p>
          </p:txBody>
        </p:sp>
        <p:sp>
          <p:nvSpPr>
            <p:cNvPr id="51361" name="Text Box 161"/>
            <p:cNvSpPr txBox="1">
              <a:spLocks noChangeArrowheads="1"/>
            </p:cNvSpPr>
            <p:nvPr/>
          </p:nvSpPr>
          <p:spPr bwMode="auto">
            <a:xfrm>
              <a:off x="52578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62" name="Text Box 162"/>
            <p:cNvSpPr txBox="1">
              <a:spLocks noChangeArrowheads="1"/>
            </p:cNvSpPr>
            <p:nvPr/>
          </p:nvSpPr>
          <p:spPr bwMode="auto">
            <a:xfrm>
              <a:off x="58674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63" name="Text Box 163"/>
            <p:cNvSpPr txBox="1">
              <a:spLocks noChangeArrowheads="1"/>
            </p:cNvSpPr>
            <p:nvPr/>
          </p:nvSpPr>
          <p:spPr bwMode="auto">
            <a:xfrm>
              <a:off x="64770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00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64" name="Text Box 164"/>
            <p:cNvSpPr txBox="1">
              <a:spLocks noChangeArrowheads="1"/>
            </p:cNvSpPr>
            <p:nvPr/>
          </p:nvSpPr>
          <p:spPr bwMode="auto">
            <a:xfrm>
              <a:off x="16764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51365" name="Text Box 165"/>
            <p:cNvSpPr txBox="1">
              <a:spLocks noChangeArrowheads="1"/>
            </p:cNvSpPr>
            <p:nvPr/>
          </p:nvSpPr>
          <p:spPr bwMode="auto">
            <a:xfrm>
              <a:off x="22860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51366" name="Text Box 166"/>
            <p:cNvSpPr txBox="1">
              <a:spLocks noChangeArrowheads="1"/>
            </p:cNvSpPr>
            <p:nvPr/>
          </p:nvSpPr>
          <p:spPr bwMode="auto">
            <a:xfrm>
              <a:off x="28956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1367" name="Text Box 167"/>
            <p:cNvSpPr txBox="1">
              <a:spLocks noChangeArrowheads="1"/>
            </p:cNvSpPr>
            <p:nvPr/>
          </p:nvSpPr>
          <p:spPr bwMode="auto">
            <a:xfrm>
              <a:off x="35052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1368" name="Text Box 168"/>
            <p:cNvSpPr txBox="1">
              <a:spLocks noChangeArrowheads="1"/>
            </p:cNvSpPr>
            <p:nvPr/>
          </p:nvSpPr>
          <p:spPr bwMode="auto">
            <a:xfrm>
              <a:off x="41148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51369" name="Text Box 169"/>
            <p:cNvSpPr txBox="1">
              <a:spLocks noChangeArrowheads="1"/>
            </p:cNvSpPr>
            <p:nvPr/>
          </p:nvSpPr>
          <p:spPr bwMode="auto">
            <a:xfrm>
              <a:off x="47244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51370" name="Text Box 170"/>
            <p:cNvSpPr txBox="1">
              <a:spLocks noChangeArrowheads="1"/>
            </p:cNvSpPr>
            <p:nvPr/>
          </p:nvSpPr>
          <p:spPr bwMode="auto">
            <a:xfrm>
              <a:off x="53340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6</a:t>
              </a:r>
            </a:p>
          </p:txBody>
        </p:sp>
        <p:sp>
          <p:nvSpPr>
            <p:cNvPr id="51371" name="Text Box 171"/>
            <p:cNvSpPr txBox="1">
              <a:spLocks noChangeArrowheads="1"/>
            </p:cNvSpPr>
            <p:nvPr/>
          </p:nvSpPr>
          <p:spPr bwMode="auto">
            <a:xfrm>
              <a:off x="59436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7</a:t>
              </a:r>
            </a:p>
          </p:txBody>
        </p:sp>
        <p:sp>
          <p:nvSpPr>
            <p:cNvPr id="51372" name="Text Box 172"/>
            <p:cNvSpPr txBox="1">
              <a:spLocks noChangeArrowheads="1"/>
            </p:cNvSpPr>
            <p:nvPr/>
          </p:nvSpPr>
          <p:spPr bwMode="auto">
            <a:xfrm>
              <a:off x="65532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8</a:t>
              </a:r>
            </a:p>
          </p:txBody>
        </p:sp>
        <p:sp>
          <p:nvSpPr>
            <p:cNvPr id="51373" name="Text Box 173"/>
            <p:cNvSpPr txBox="1">
              <a:spLocks noChangeArrowheads="1"/>
            </p:cNvSpPr>
            <p:nvPr/>
          </p:nvSpPr>
          <p:spPr bwMode="auto">
            <a:xfrm>
              <a:off x="1676400" y="14319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j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419600" y="2452687"/>
            <a:ext cx="4495800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Going down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Increment the row index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But not the column index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FF0000"/>
                </a:solidFill>
              </a:rPr>
              <a:t>Ie</a:t>
            </a:r>
            <a:r>
              <a:rPr lang="en-US" dirty="0">
                <a:solidFill>
                  <a:srgbClr val="FF0000"/>
                </a:solidFill>
              </a:rPr>
              <a:t>, skipping a row char</a:t>
            </a:r>
          </a:p>
        </p:txBody>
      </p:sp>
    </p:spTree>
    <p:extLst>
      <p:ext uri="{BB962C8B-B14F-4D97-AF65-F5344CB8AC3E}">
        <p14:creationId xmlns:p14="http://schemas.microsoft.com/office/powerpoint/2010/main" val="1257681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Matching a letter in X and Y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2819400" y="17526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2819400" y="22860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33528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33528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3886200" y="17526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3886200" y="22860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44196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44196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54864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54864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9" name="Rectangle 13"/>
          <p:cNvSpPr>
            <a:spLocks noChangeArrowheads="1"/>
          </p:cNvSpPr>
          <p:nvPr/>
        </p:nvSpPr>
        <p:spPr bwMode="auto">
          <a:xfrm>
            <a:off x="6019800" y="17526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6019800" y="22860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1" name="Rectangle 15"/>
          <p:cNvSpPr>
            <a:spLocks noChangeArrowheads="1"/>
          </p:cNvSpPr>
          <p:nvPr/>
        </p:nvSpPr>
        <p:spPr bwMode="auto">
          <a:xfrm>
            <a:off x="65532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2" name="Rectangle 16"/>
          <p:cNvSpPr>
            <a:spLocks noChangeArrowheads="1"/>
          </p:cNvSpPr>
          <p:nvPr/>
        </p:nvSpPr>
        <p:spPr bwMode="auto">
          <a:xfrm>
            <a:off x="65532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3" name="Rectangle 17"/>
          <p:cNvSpPr>
            <a:spLocks noChangeArrowheads="1"/>
          </p:cNvSpPr>
          <p:nvPr/>
        </p:nvSpPr>
        <p:spPr bwMode="auto">
          <a:xfrm>
            <a:off x="7086600" y="17526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4" name="Rectangle 18"/>
          <p:cNvSpPr>
            <a:spLocks noChangeArrowheads="1"/>
          </p:cNvSpPr>
          <p:nvPr/>
        </p:nvSpPr>
        <p:spPr bwMode="auto">
          <a:xfrm>
            <a:off x="7086600" y="22860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5" name="Rectangle 19"/>
          <p:cNvSpPr>
            <a:spLocks noChangeArrowheads="1"/>
          </p:cNvSpPr>
          <p:nvPr/>
        </p:nvSpPr>
        <p:spPr bwMode="auto">
          <a:xfrm>
            <a:off x="76200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50196" name="Rectangle 20"/>
          <p:cNvSpPr>
            <a:spLocks noChangeArrowheads="1"/>
          </p:cNvSpPr>
          <p:nvPr/>
        </p:nvSpPr>
        <p:spPr bwMode="auto">
          <a:xfrm>
            <a:off x="76200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2895600" y="1905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198" name="Text Box 22"/>
          <p:cNvSpPr txBox="1">
            <a:spLocks noChangeArrowheads="1"/>
          </p:cNvSpPr>
          <p:nvPr/>
        </p:nvSpPr>
        <p:spPr bwMode="auto">
          <a:xfrm>
            <a:off x="34290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199" name="Text Box 23"/>
          <p:cNvSpPr txBox="1">
            <a:spLocks noChangeArrowheads="1"/>
          </p:cNvSpPr>
          <p:nvPr/>
        </p:nvSpPr>
        <p:spPr bwMode="auto">
          <a:xfrm>
            <a:off x="39624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G</a:t>
            </a:r>
          </a:p>
        </p:txBody>
      </p:sp>
      <p:sp>
        <p:nvSpPr>
          <p:cNvPr id="50200" name="Text Box 24"/>
          <p:cNvSpPr txBox="1">
            <a:spLocks noChangeArrowheads="1"/>
          </p:cNvSpPr>
          <p:nvPr/>
        </p:nvSpPr>
        <p:spPr bwMode="auto">
          <a:xfrm>
            <a:off x="44958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01" name="Text Box 25"/>
          <p:cNvSpPr txBox="1">
            <a:spLocks noChangeArrowheads="1"/>
          </p:cNvSpPr>
          <p:nvPr/>
        </p:nvSpPr>
        <p:spPr bwMode="auto">
          <a:xfrm>
            <a:off x="55626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02" name="Text Box 26"/>
          <p:cNvSpPr txBox="1">
            <a:spLocks noChangeArrowheads="1"/>
          </p:cNvSpPr>
          <p:nvPr/>
        </p:nvSpPr>
        <p:spPr bwMode="auto">
          <a:xfrm>
            <a:off x="60960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G</a:t>
            </a:r>
          </a:p>
        </p:txBody>
      </p:sp>
      <p:sp>
        <p:nvSpPr>
          <p:cNvPr id="50203" name="Text Box 27"/>
          <p:cNvSpPr txBox="1">
            <a:spLocks noChangeArrowheads="1"/>
          </p:cNvSpPr>
          <p:nvPr/>
        </p:nvSpPr>
        <p:spPr bwMode="auto">
          <a:xfrm>
            <a:off x="66294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04" name="Text Box 28"/>
          <p:cNvSpPr txBox="1">
            <a:spLocks noChangeArrowheads="1"/>
          </p:cNvSpPr>
          <p:nvPr/>
        </p:nvSpPr>
        <p:spPr bwMode="auto">
          <a:xfrm>
            <a:off x="71628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>
            <a:off x="76962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06" name="Text Box 30"/>
          <p:cNvSpPr txBox="1">
            <a:spLocks noChangeArrowheads="1"/>
          </p:cNvSpPr>
          <p:nvPr/>
        </p:nvSpPr>
        <p:spPr bwMode="auto">
          <a:xfrm>
            <a:off x="2895600" y="24384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07" name="Text Box 31"/>
          <p:cNvSpPr txBox="1">
            <a:spLocks noChangeArrowheads="1"/>
          </p:cNvSpPr>
          <p:nvPr/>
        </p:nvSpPr>
        <p:spPr bwMode="auto">
          <a:xfrm>
            <a:off x="34290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08" name="Text Box 32"/>
          <p:cNvSpPr txBox="1">
            <a:spLocks noChangeArrowheads="1"/>
          </p:cNvSpPr>
          <p:nvPr/>
        </p:nvSpPr>
        <p:spPr bwMode="auto">
          <a:xfrm>
            <a:off x="3962400" y="2438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209" name="Text Box 33"/>
          <p:cNvSpPr txBox="1">
            <a:spLocks noChangeArrowheads="1"/>
          </p:cNvSpPr>
          <p:nvPr/>
        </p:nvSpPr>
        <p:spPr bwMode="auto">
          <a:xfrm>
            <a:off x="44958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10" name="Text Box 34"/>
          <p:cNvSpPr txBox="1">
            <a:spLocks noChangeArrowheads="1"/>
          </p:cNvSpPr>
          <p:nvPr/>
        </p:nvSpPr>
        <p:spPr bwMode="auto">
          <a:xfrm>
            <a:off x="55626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11" name="Text Box 35"/>
          <p:cNvSpPr txBox="1">
            <a:spLocks noChangeArrowheads="1"/>
          </p:cNvSpPr>
          <p:nvPr/>
        </p:nvSpPr>
        <p:spPr bwMode="auto">
          <a:xfrm>
            <a:off x="60960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212" name="Text Box 36"/>
          <p:cNvSpPr txBox="1">
            <a:spLocks noChangeArrowheads="1"/>
          </p:cNvSpPr>
          <p:nvPr/>
        </p:nvSpPr>
        <p:spPr bwMode="auto">
          <a:xfrm>
            <a:off x="66294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13" name="Text Box 37"/>
          <p:cNvSpPr txBox="1">
            <a:spLocks noChangeArrowheads="1"/>
          </p:cNvSpPr>
          <p:nvPr/>
        </p:nvSpPr>
        <p:spPr bwMode="auto">
          <a:xfrm>
            <a:off x="71628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214" name="Text Box 38"/>
          <p:cNvSpPr txBox="1">
            <a:spLocks noChangeArrowheads="1"/>
          </p:cNvSpPr>
          <p:nvPr/>
        </p:nvSpPr>
        <p:spPr bwMode="auto">
          <a:xfrm>
            <a:off x="76962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15" name="Text Box 39"/>
          <p:cNvSpPr txBox="1">
            <a:spLocks noChangeArrowheads="1"/>
          </p:cNvSpPr>
          <p:nvPr/>
        </p:nvSpPr>
        <p:spPr bwMode="auto">
          <a:xfrm>
            <a:off x="533400" y="18288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2"/>
                </a:solidFill>
                <a:cs typeface="Arial" charset="0"/>
              </a:rPr>
              <a:t>elements of </a:t>
            </a:r>
            <a:r>
              <a:rPr lang="en-US" altLang="en-US" i="1" dirty="0">
                <a:solidFill>
                  <a:schemeClr val="tx2"/>
                </a:solidFill>
                <a:cs typeface="Arial" charset="0"/>
              </a:rPr>
              <a:t>X</a:t>
            </a:r>
            <a:endParaRPr lang="en-US" altLang="en-US" sz="2400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50216" name="Text Box 40"/>
          <p:cNvSpPr txBox="1">
            <a:spLocks noChangeArrowheads="1"/>
          </p:cNvSpPr>
          <p:nvPr/>
        </p:nvSpPr>
        <p:spPr bwMode="auto">
          <a:xfrm>
            <a:off x="533400" y="23622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2"/>
                </a:solidFill>
                <a:cs typeface="Arial" charset="0"/>
              </a:rPr>
              <a:t>elements of </a:t>
            </a:r>
            <a:r>
              <a:rPr lang="en-US" altLang="en-US" i="1" dirty="0">
                <a:solidFill>
                  <a:schemeClr val="tx2"/>
                </a:solidFill>
                <a:cs typeface="Arial" charset="0"/>
              </a:rPr>
              <a:t>Y</a:t>
            </a:r>
            <a:endParaRPr lang="en-US" altLang="en-US" sz="2400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50217" name="Rectangle 41"/>
          <p:cNvSpPr>
            <a:spLocks noChangeArrowheads="1"/>
          </p:cNvSpPr>
          <p:nvPr/>
        </p:nvSpPr>
        <p:spPr bwMode="auto">
          <a:xfrm>
            <a:off x="4953000" y="17526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218" name="Rectangle 42"/>
          <p:cNvSpPr>
            <a:spLocks noChangeArrowheads="1"/>
          </p:cNvSpPr>
          <p:nvPr/>
        </p:nvSpPr>
        <p:spPr bwMode="auto">
          <a:xfrm>
            <a:off x="4953000" y="22860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219" name="Text Box 43"/>
          <p:cNvSpPr txBox="1">
            <a:spLocks noChangeArrowheads="1"/>
          </p:cNvSpPr>
          <p:nvPr/>
        </p:nvSpPr>
        <p:spPr bwMode="auto">
          <a:xfrm>
            <a:off x="50292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20" name="Text Box 44"/>
          <p:cNvSpPr txBox="1">
            <a:spLocks noChangeArrowheads="1"/>
          </p:cNvSpPr>
          <p:nvPr/>
        </p:nvSpPr>
        <p:spPr bwMode="auto">
          <a:xfrm>
            <a:off x="5029200" y="2438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grpSp>
        <p:nvGrpSpPr>
          <p:cNvPr id="309293" name="Group 45"/>
          <p:cNvGrpSpPr>
            <a:grpSpLocks/>
          </p:cNvGrpSpPr>
          <p:nvPr/>
        </p:nvGrpSpPr>
        <p:grpSpPr bwMode="auto">
          <a:xfrm>
            <a:off x="3352800" y="1219200"/>
            <a:ext cx="533400" cy="2133600"/>
            <a:chOff x="1536" y="1392"/>
            <a:chExt cx="336" cy="1344"/>
          </a:xfrm>
        </p:grpSpPr>
        <p:sp>
          <p:nvSpPr>
            <p:cNvPr id="50272" name="Rectangle 46"/>
            <p:cNvSpPr>
              <a:spLocks noChangeArrowheads="1"/>
            </p:cNvSpPr>
            <p:nvPr/>
          </p:nvSpPr>
          <p:spPr bwMode="auto">
            <a:xfrm>
              <a:off x="1536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0273" name="Rectangle 47"/>
            <p:cNvSpPr>
              <a:spLocks noChangeArrowheads="1"/>
            </p:cNvSpPr>
            <p:nvPr/>
          </p:nvSpPr>
          <p:spPr bwMode="auto">
            <a:xfrm>
              <a:off x="1536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1</a:t>
              </a:r>
            </a:p>
          </p:txBody>
        </p:sp>
      </p:grpSp>
      <p:grpSp>
        <p:nvGrpSpPr>
          <p:cNvPr id="309296" name="Group 48"/>
          <p:cNvGrpSpPr>
            <a:grpSpLocks/>
          </p:cNvGrpSpPr>
          <p:nvPr/>
        </p:nvGrpSpPr>
        <p:grpSpPr bwMode="auto">
          <a:xfrm>
            <a:off x="2781300" y="1219200"/>
            <a:ext cx="533400" cy="2133600"/>
            <a:chOff x="1200" y="1392"/>
            <a:chExt cx="336" cy="1344"/>
          </a:xfrm>
        </p:grpSpPr>
        <p:sp>
          <p:nvSpPr>
            <p:cNvPr id="50270" name="Rectangle 49"/>
            <p:cNvSpPr>
              <a:spLocks noChangeArrowheads="1"/>
            </p:cNvSpPr>
            <p:nvPr/>
          </p:nvSpPr>
          <p:spPr bwMode="auto">
            <a:xfrm>
              <a:off x="1200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50271" name="Rectangle 50"/>
            <p:cNvSpPr>
              <a:spLocks noChangeArrowheads="1"/>
            </p:cNvSpPr>
            <p:nvPr/>
          </p:nvSpPr>
          <p:spPr bwMode="auto">
            <a:xfrm>
              <a:off x="1200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</p:grpSp>
      <p:grpSp>
        <p:nvGrpSpPr>
          <p:cNvPr id="309299" name="Group 51"/>
          <p:cNvGrpSpPr>
            <a:grpSpLocks/>
          </p:cNvGrpSpPr>
          <p:nvPr/>
        </p:nvGrpSpPr>
        <p:grpSpPr bwMode="auto">
          <a:xfrm>
            <a:off x="3886200" y="1219200"/>
            <a:ext cx="533400" cy="2133600"/>
            <a:chOff x="1872" y="1392"/>
            <a:chExt cx="336" cy="1344"/>
          </a:xfrm>
        </p:grpSpPr>
        <p:sp>
          <p:nvSpPr>
            <p:cNvPr id="50268" name="Rectangle 52"/>
            <p:cNvSpPr>
              <a:spLocks noChangeArrowheads="1"/>
            </p:cNvSpPr>
            <p:nvPr/>
          </p:nvSpPr>
          <p:spPr bwMode="auto">
            <a:xfrm>
              <a:off x="1872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0269" name="Rectangle 53"/>
            <p:cNvSpPr>
              <a:spLocks noChangeArrowheads="1"/>
            </p:cNvSpPr>
            <p:nvPr/>
          </p:nvSpPr>
          <p:spPr bwMode="auto">
            <a:xfrm>
              <a:off x="1872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</p:grpSp>
      <p:grpSp>
        <p:nvGrpSpPr>
          <p:cNvPr id="309302" name="Group 54"/>
          <p:cNvGrpSpPr>
            <a:grpSpLocks/>
          </p:cNvGrpSpPr>
          <p:nvPr/>
        </p:nvGrpSpPr>
        <p:grpSpPr bwMode="auto">
          <a:xfrm>
            <a:off x="4419600" y="1219200"/>
            <a:ext cx="533400" cy="2133600"/>
            <a:chOff x="2208" y="1392"/>
            <a:chExt cx="336" cy="1344"/>
          </a:xfrm>
        </p:grpSpPr>
        <p:sp>
          <p:nvSpPr>
            <p:cNvPr id="50266" name="Rectangle 55"/>
            <p:cNvSpPr>
              <a:spLocks noChangeArrowheads="1"/>
            </p:cNvSpPr>
            <p:nvPr/>
          </p:nvSpPr>
          <p:spPr bwMode="auto">
            <a:xfrm>
              <a:off x="2208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0267" name="Rectangle 56"/>
            <p:cNvSpPr>
              <a:spLocks noChangeArrowheads="1"/>
            </p:cNvSpPr>
            <p:nvPr/>
          </p:nvSpPr>
          <p:spPr bwMode="auto">
            <a:xfrm>
              <a:off x="2208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3</a:t>
              </a:r>
            </a:p>
          </p:txBody>
        </p:sp>
      </p:grpSp>
      <p:grpSp>
        <p:nvGrpSpPr>
          <p:cNvPr id="309305" name="Group 57"/>
          <p:cNvGrpSpPr>
            <a:grpSpLocks/>
          </p:cNvGrpSpPr>
          <p:nvPr/>
        </p:nvGrpSpPr>
        <p:grpSpPr bwMode="auto">
          <a:xfrm>
            <a:off x="4953000" y="1219200"/>
            <a:ext cx="533400" cy="2133600"/>
            <a:chOff x="2544" y="1392"/>
            <a:chExt cx="336" cy="1344"/>
          </a:xfrm>
        </p:grpSpPr>
        <p:sp>
          <p:nvSpPr>
            <p:cNvPr id="50264" name="Rectangle 58"/>
            <p:cNvSpPr>
              <a:spLocks noChangeArrowheads="1"/>
            </p:cNvSpPr>
            <p:nvPr/>
          </p:nvSpPr>
          <p:spPr bwMode="auto">
            <a:xfrm>
              <a:off x="2544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0265" name="Rectangle 59"/>
            <p:cNvSpPr>
              <a:spLocks noChangeArrowheads="1"/>
            </p:cNvSpPr>
            <p:nvPr/>
          </p:nvSpPr>
          <p:spPr bwMode="auto">
            <a:xfrm>
              <a:off x="2544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4</a:t>
              </a:r>
            </a:p>
          </p:txBody>
        </p:sp>
      </p:grpSp>
      <p:grpSp>
        <p:nvGrpSpPr>
          <p:cNvPr id="309308" name="Group 60"/>
          <p:cNvGrpSpPr>
            <a:grpSpLocks/>
          </p:cNvGrpSpPr>
          <p:nvPr/>
        </p:nvGrpSpPr>
        <p:grpSpPr bwMode="auto">
          <a:xfrm>
            <a:off x="5486400" y="1219200"/>
            <a:ext cx="533400" cy="2133600"/>
            <a:chOff x="2880" y="1392"/>
            <a:chExt cx="336" cy="1344"/>
          </a:xfrm>
        </p:grpSpPr>
        <p:sp>
          <p:nvSpPr>
            <p:cNvPr id="50262" name="Rectangle 61"/>
            <p:cNvSpPr>
              <a:spLocks noChangeArrowheads="1"/>
            </p:cNvSpPr>
            <p:nvPr/>
          </p:nvSpPr>
          <p:spPr bwMode="auto">
            <a:xfrm>
              <a:off x="2880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50263" name="Rectangle 62"/>
            <p:cNvSpPr>
              <a:spLocks noChangeArrowheads="1"/>
            </p:cNvSpPr>
            <p:nvPr/>
          </p:nvSpPr>
          <p:spPr bwMode="auto">
            <a:xfrm>
              <a:off x="2880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5</a:t>
              </a:r>
            </a:p>
          </p:txBody>
        </p:sp>
      </p:grpSp>
      <p:grpSp>
        <p:nvGrpSpPr>
          <p:cNvPr id="309311" name="Group 63"/>
          <p:cNvGrpSpPr>
            <a:grpSpLocks/>
          </p:cNvGrpSpPr>
          <p:nvPr/>
        </p:nvGrpSpPr>
        <p:grpSpPr bwMode="auto">
          <a:xfrm>
            <a:off x="6019800" y="1219200"/>
            <a:ext cx="533400" cy="2133600"/>
            <a:chOff x="3216" y="1392"/>
            <a:chExt cx="336" cy="1344"/>
          </a:xfrm>
        </p:grpSpPr>
        <p:sp>
          <p:nvSpPr>
            <p:cNvPr id="50260" name="Rectangle 64"/>
            <p:cNvSpPr>
              <a:spLocks noChangeArrowheads="1"/>
            </p:cNvSpPr>
            <p:nvPr/>
          </p:nvSpPr>
          <p:spPr bwMode="auto">
            <a:xfrm>
              <a:off x="3216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50261" name="Rectangle 65"/>
            <p:cNvSpPr>
              <a:spLocks noChangeArrowheads="1"/>
            </p:cNvSpPr>
            <p:nvPr/>
          </p:nvSpPr>
          <p:spPr bwMode="auto">
            <a:xfrm>
              <a:off x="3216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</p:grpSp>
      <p:grpSp>
        <p:nvGrpSpPr>
          <p:cNvPr id="309314" name="Group 66"/>
          <p:cNvGrpSpPr>
            <a:grpSpLocks/>
          </p:cNvGrpSpPr>
          <p:nvPr/>
        </p:nvGrpSpPr>
        <p:grpSpPr bwMode="auto">
          <a:xfrm>
            <a:off x="6553200" y="1219200"/>
            <a:ext cx="533400" cy="2133600"/>
            <a:chOff x="3552" y="1392"/>
            <a:chExt cx="336" cy="1344"/>
          </a:xfrm>
        </p:grpSpPr>
        <p:sp>
          <p:nvSpPr>
            <p:cNvPr id="50258" name="Rectangle 67"/>
            <p:cNvSpPr>
              <a:spLocks noChangeArrowheads="1"/>
            </p:cNvSpPr>
            <p:nvPr/>
          </p:nvSpPr>
          <p:spPr bwMode="auto">
            <a:xfrm>
              <a:off x="3552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6</a:t>
              </a:r>
            </a:p>
          </p:txBody>
        </p:sp>
        <p:sp>
          <p:nvSpPr>
            <p:cNvPr id="50259" name="Rectangle 68"/>
            <p:cNvSpPr>
              <a:spLocks noChangeArrowheads="1"/>
            </p:cNvSpPr>
            <p:nvPr/>
          </p:nvSpPr>
          <p:spPr bwMode="auto">
            <a:xfrm>
              <a:off x="3552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6</a:t>
              </a:r>
            </a:p>
          </p:txBody>
        </p:sp>
      </p:grpSp>
      <p:grpSp>
        <p:nvGrpSpPr>
          <p:cNvPr id="309317" name="Group 69"/>
          <p:cNvGrpSpPr>
            <a:grpSpLocks/>
          </p:cNvGrpSpPr>
          <p:nvPr/>
        </p:nvGrpSpPr>
        <p:grpSpPr bwMode="auto">
          <a:xfrm>
            <a:off x="7086600" y="1219200"/>
            <a:ext cx="533400" cy="2133600"/>
            <a:chOff x="3888" y="1392"/>
            <a:chExt cx="336" cy="1344"/>
          </a:xfrm>
        </p:grpSpPr>
        <p:sp>
          <p:nvSpPr>
            <p:cNvPr id="50256" name="Rectangle 70"/>
            <p:cNvSpPr>
              <a:spLocks noChangeArrowheads="1"/>
            </p:cNvSpPr>
            <p:nvPr/>
          </p:nvSpPr>
          <p:spPr bwMode="auto">
            <a:xfrm>
              <a:off x="3888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7</a:t>
              </a:r>
            </a:p>
          </p:txBody>
        </p:sp>
        <p:sp>
          <p:nvSpPr>
            <p:cNvPr id="50257" name="Rectangle 71"/>
            <p:cNvSpPr>
              <a:spLocks noChangeArrowheads="1"/>
            </p:cNvSpPr>
            <p:nvPr/>
          </p:nvSpPr>
          <p:spPr bwMode="auto">
            <a:xfrm>
              <a:off x="3888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6</a:t>
              </a:r>
            </a:p>
          </p:txBody>
        </p:sp>
      </p:grpSp>
      <p:grpSp>
        <p:nvGrpSpPr>
          <p:cNvPr id="309320" name="Group 72"/>
          <p:cNvGrpSpPr>
            <a:grpSpLocks/>
          </p:cNvGrpSpPr>
          <p:nvPr/>
        </p:nvGrpSpPr>
        <p:grpSpPr bwMode="auto">
          <a:xfrm>
            <a:off x="7620000" y="1219200"/>
            <a:ext cx="533400" cy="2133600"/>
            <a:chOff x="4224" y="1392"/>
            <a:chExt cx="336" cy="1344"/>
          </a:xfrm>
        </p:grpSpPr>
        <p:sp>
          <p:nvSpPr>
            <p:cNvPr id="50254" name="Rectangle 73"/>
            <p:cNvSpPr>
              <a:spLocks noChangeArrowheads="1"/>
            </p:cNvSpPr>
            <p:nvPr/>
          </p:nvSpPr>
          <p:spPr bwMode="auto">
            <a:xfrm>
              <a:off x="4224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8</a:t>
              </a:r>
            </a:p>
          </p:txBody>
        </p:sp>
        <p:sp>
          <p:nvSpPr>
            <p:cNvPr id="50255" name="Rectangle 74"/>
            <p:cNvSpPr>
              <a:spLocks noChangeArrowheads="1"/>
            </p:cNvSpPr>
            <p:nvPr/>
          </p:nvSpPr>
          <p:spPr bwMode="auto">
            <a:xfrm>
              <a:off x="4224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7</a:t>
              </a:r>
            </a:p>
          </p:txBody>
        </p:sp>
      </p:grpSp>
      <p:sp>
        <p:nvSpPr>
          <p:cNvPr id="50231" name="Text Box 75"/>
          <p:cNvSpPr txBox="1">
            <a:spLocks noChangeArrowheads="1"/>
          </p:cNvSpPr>
          <p:nvPr/>
        </p:nvSpPr>
        <p:spPr bwMode="auto">
          <a:xfrm>
            <a:off x="838200" y="28956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2400" i="1" dirty="0">
                <a:solidFill>
                  <a:schemeClr val="accent1"/>
                </a:solidFill>
                <a:cs typeface="Arial" charset="0"/>
              </a:rPr>
              <a:t>j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altLang="en-US" dirty="0">
                <a:solidFill>
                  <a:schemeClr val="accent1"/>
                </a:solidFill>
                <a:cs typeface="Arial" charset="0"/>
              </a:rPr>
              <a:t> index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:</a:t>
            </a:r>
          </a:p>
        </p:txBody>
      </p:sp>
      <p:sp>
        <p:nvSpPr>
          <p:cNvPr id="50232" name="Text Box 76"/>
          <p:cNvSpPr txBox="1">
            <a:spLocks noChangeArrowheads="1"/>
          </p:cNvSpPr>
          <p:nvPr/>
        </p:nvSpPr>
        <p:spPr bwMode="auto">
          <a:xfrm>
            <a:off x="762000" y="12954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2400" i="1" dirty="0" err="1">
                <a:solidFill>
                  <a:schemeClr val="accent1"/>
                </a:solidFill>
                <a:cs typeface="Arial" charset="0"/>
              </a:rPr>
              <a:t>i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altLang="en-US" dirty="0">
                <a:solidFill>
                  <a:schemeClr val="accent1"/>
                </a:solidFill>
                <a:cs typeface="Arial" charset="0"/>
              </a:rPr>
              <a:t> index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:</a:t>
            </a:r>
          </a:p>
        </p:txBody>
      </p:sp>
      <p:sp>
        <p:nvSpPr>
          <p:cNvPr id="50238" name="Text Box 82"/>
          <p:cNvSpPr txBox="1">
            <a:spLocks noChangeArrowheads="1"/>
          </p:cNvSpPr>
          <p:nvPr/>
        </p:nvSpPr>
        <p:spPr bwMode="auto">
          <a:xfrm>
            <a:off x="1295400" y="5562600"/>
            <a:ext cx="594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000">
              <a:solidFill>
                <a:schemeClr val="tx2"/>
              </a:solidFill>
              <a:cs typeface="Arial" charset="0"/>
            </a:endParaRPr>
          </a:p>
        </p:txBody>
      </p:sp>
      <p:grpSp>
        <p:nvGrpSpPr>
          <p:cNvPr id="309332" name="Group 84"/>
          <p:cNvGrpSpPr>
            <a:grpSpLocks/>
          </p:cNvGrpSpPr>
          <p:nvPr/>
        </p:nvGrpSpPr>
        <p:grpSpPr bwMode="auto">
          <a:xfrm>
            <a:off x="2362200" y="1219200"/>
            <a:ext cx="533400" cy="2133600"/>
            <a:chOff x="1200" y="1392"/>
            <a:chExt cx="336" cy="1344"/>
          </a:xfrm>
        </p:grpSpPr>
        <p:sp>
          <p:nvSpPr>
            <p:cNvPr id="50252" name="Rectangle 85"/>
            <p:cNvSpPr>
              <a:spLocks noChangeArrowheads="1"/>
            </p:cNvSpPr>
            <p:nvPr/>
          </p:nvSpPr>
          <p:spPr bwMode="auto">
            <a:xfrm>
              <a:off x="1200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50253" name="Rectangle 86"/>
            <p:cNvSpPr>
              <a:spLocks noChangeArrowheads="1"/>
            </p:cNvSpPr>
            <p:nvPr/>
          </p:nvSpPr>
          <p:spPr bwMode="auto">
            <a:xfrm>
              <a:off x="1200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133600" y="3809999"/>
            <a:ext cx="5753100" cy="2308324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Matching a letter in X and Y </a:t>
            </a:r>
          </a:p>
          <a:p>
            <a:pPr algn="l"/>
            <a:r>
              <a:rPr lang="en-US" dirty="0"/>
              <a:t>(increment indices </a:t>
            </a:r>
            <a:r>
              <a:rPr lang="en-US" dirty="0" err="1"/>
              <a:t>i</a:t>
            </a:r>
            <a:r>
              <a:rPr lang="en-US" dirty="0"/>
              <a:t> and j)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(0,1) to (</a:t>
            </a:r>
            <a:r>
              <a:rPr lang="en-US" dirty="0">
                <a:solidFill>
                  <a:srgbClr val="C00000"/>
                </a:solidFill>
              </a:rPr>
              <a:t>1,2</a:t>
            </a:r>
            <a:r>
              <a:rPr lang="en-US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/>
              <a:t>(2,2</a:t>
            </a:r>
            <a:r>
              <a:rPr lang="en-US" dirty="0"/>
              <a:t>) to (</a:t>
            </a:r>
            <a:r>
              <a:rPr lang="en-US" dirty="0">
                <a:solidFill>
                  <a:srgbClr val="C00000"/>
                </a:solidFill>
              </a:rPr>
              <a:t>3,3</a:t>
            </a:r>
            <a:r>
              <a:rPr lang="en-US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(4,3) to (</a:t>
            </a:r>
            <a:r>
              <a:rPr lang="en-US" dirty="0">
                <a:solidFill>
                  <a:srgbClr val="C00000"/>
                </a:solidFill>
              </a:rPr>
              <a:t>5,4</a:t>
            </a:r>
            <a:r>
              <a:rPr lang="en-US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57426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9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9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458200" cy="685800"/>
          </a:xfrm>
        </p:spPr>
        <p:txBody>
          <a:bodyPr/>
          <a:lstStyle/>
          <a:p>
            <a:pPr eaLnBrk="1" hangingPunct="1"/>
            <a:r>
              <a:rPr lang="en-US" altLang="en-US" sz="3200"/>
              <a:t>Edit Graph for LCS Problem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52400" y="1500187"/>
            <a:ext cx="5638800" cy="4587875"/>
            <a:chOff x="1219200" y="1355725"/>
            <a:chExt cx="5638800" cy="4587875"/>
          </a:xfrm>
        </p:grpSpPr>
        <p:sp>
          <p:nvSpPr>
            <p:cNvPr id="51203" name="Line 3"/>
            <p:cNvSpPr>
              <a:spLocks noChangeShapeType="1"/>
            </p:cNvSpPr>
            <p:nvPr/>
          </p:nvSpPr>
          <p:spPr bwMode="auto">
            <a:xfrm rot="5400000">
              <a:off x="15628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4" name="Line 4"/>
            <p:cNvSpPr>
              <a:spLocks noChangeShapeType="1"/>
            </p:cNvSpPr>
            <p:nvPr/>
          </p:nvSpPr>
          <p:spPr bwMode="auto">
            <a:xfrm rot="5400000">
              <a:off x="15628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5" name="Line 5"/>
            <p:cNvSpPr>
              <a:spLocks noChangeShapeType="1"/>
            </p:cNvSpPr>
            <p:nvPr/>
          </p:nvSpPr>
          <p:spPr bwMode="auto">
            <a:xfrm rot="5400000">
              <a:off x="15628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6" name="Line 6"/>
            <p:cNvSpPr>
              <a:spLocks noChangeShapeType="1"/>
            </p:cNvSpPr>
            <p:nvPr/>
          </p:nvSpPr>
          <p:spPr bwMode="auto">
            <a:xfrm rot="5400000">
              <a:off x="15628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7" name="Line 7"/>
            <p:cNvSpPr>
              <a:spLocks noChangeShapeType="1"/>
            </p:cNvSpPr>
            <p:nvPr/>
          </p:nvSpPr>
          <p:spPr bwMode="auto">
            <a:xfrm rot="5400000">
              <a:off x="15628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8" name="Line 8"/>
            <p:cNvSpPr>
              <a:spLocks noChangeShapeType="1"/>
            </p:cNvSpPr>
            <p:nvPr/>
          </p:nvSpPr>
          <p:spPr bwMode="auto">
            <a:xfrm rot="5400000">
              <a:off x="15628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9" name="Line 9"/>
            <p:cNvSpPr>
              <a:spLocks noChangeShapeType="1"/>
            </p:cNvSpPr>
            <p:nvPr/>
          </p:nvSpPr>
          <p:spPr bwMode="auto">
            <a:xfrm rot="5400000">
              <a:off x="15628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0" name="Line 10"/>
            <p:cNvSpPr>
              <a:spLocks noChangeShapeType="1"/>
            </p:cNvSpPr>
            <p:nvPr/>
          </p:nvSpPr>
          <p:spPr bwMode="auto">
            <a:xfrm>
              <a:off x="18288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1" name="Line 11"/>
            <p:cNvSpPr>
              <a:spLocks noChangeShapeType="1"/>
            </p:cNvSpPr>
            <p:nvPr/>
          </p:nvSpPr>
          <p:spPr bwMode="auto">
            <a:xfrm>
              <a:off x="18288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2" name="Line 12"/>
            <p:cNvSpPr>
              <a:spLocks noChangeShapeType="1"/>
            </p:cNvSpPr>
            <p:nvPr/>
          </p:nvSpPr>
          <p:spPr bwMode="auto">
            <a:xfrm>
              <a:off x="18288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3" name="Line 13"/>
            <p:cNvSpPr>
              <a:spLocks noChangeShapeType="1"/>
            </p:cNvSpPr>
            <p:nvPr/>
          </p:nvSpPr>
          <p:spPr bwMode="auto">
            <a:xfrm>
              <a:off x="18288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4" name="Line 14"/>
            <p:cNvSpPr>
              <a:spLocks noChangeShapeType="1"/>
            </p:cNvSpPr>
            <p:nvPr/>
          </p:nvSpPr>
          <p:spPr bwMode="auto">
            <a:xfrm>
              <a:off x="18288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5" name="Line 15"/>
            <p:cNvSpPr>
              <a:spLocks noChangeShapeType="1"/>
            </p:cNvSpPr>
            <p:nvPr/>
          </p:nvSpPr>
          <p:spPr bwMode="auto">
            <a:xfrm>
              <a:off x="18288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6" name="Line 16"/>
            <p:cNvSpPr>
              <a:spLocks noChangeShapeType="1"/>
            </p:cNvSpPr>
            <p:nvPr/>
          </p:nvSpPr>
          <p:spPr bwMode="auto">
            <a:xfrm>
              <a:off x="18288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18288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8" name="Line 18"/>
            <p:cNvSpPr>
              <a:spLocks noChangeShapeType="1"/>
            </p:cNvSpPr>
            <p:nvPr/>
          </p:nvSpPr>
          <p:spPr bwMode="auto">
            <a:xfrm rot="5400000">
              <a:off x="21724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 rot="5400000">
              <a:off x="21724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0" name="Line 20"/>
            <p:cNvSpPr>
              <a:spLocks noChangeShapeType="1"/>
            </p:cNvSpPr>
            <p:nvPr/>
          </p:nvSpPr>
          <p:spPr bwMode="auto">
            <a:xfrm rot="5400000">
              <a:off x="21724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1" name="Line 21"/>
            <p:cNvSpPr>
              <a:spLocks noChangeShapeType="1"/>
            </p:cNvSpPr>
            <p:nvPr/>
          </p:nvSpPr>
          <p:spPr bwMode="auto">
            <a:xfrm rot="5400000">
              <a:off x="21724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2" name="Line 22"/>
            <p:cNvSpPr>
              <a:spLocks noChangeShapeType="1"/>
            </p:cNvSpPr>
            <p:nvPr/>
          </p:nvSpPr>
          <p:spPr bwMode="auto">
            <a:xfrm rot="5400000">
              <a:off x="21724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3" name="Line 23"/>
            <p:cNvSpPr>
              <a:spLocks noChangeShapeType="1"/>
            </p:cNvSpPr>
            <p:nvPr/>
          </p:nvSpPr>
          <p:spPr bwMode="auto">
            <a:xfrm rot="5400000">
              <a:off x="21724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4" name="Line 24"/>
            <p:cNvSpPr>
              <a:spLocks noChangeShapeType="1"/>
            </p:cNvSpPr>
            <p:nvPr/>
          </p:nvSpPr>
          <p:spPr bwMode="auto">
            <a:xfrm rot="5400000">
              <a:off x="21724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5" name="Line 25"/>
            <p:cNvSpPr>
              <a:spLocks noChangeShapeType="1"/>
            </p:cNvSpPr>
            <p:nvPr/>
          </p:nvSpPr>
          <p:spPr bwMode="auto">
            <a:xfrm>
              <a:off x="24384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6" name="Line 26"/>
            <p:cNvSpPr>
              <a:spLocks noChangeShapeType="1"/>
            </p:cNvSpPr>
            <p:nvPr/>
          </p:nvSpPr>
          <p:spPr bwMode="auto">
            <a:xfrm>
              <a:off x="24384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7" name="Line 27"/>
            <p:cNvSpPr>
              <a:spLocks noChangeShapeType="1"/>
            </p:cNvSpPr>
            <p:nvPr/>
          </p:nvSpPr>
          <p:spPr bwMode="auto">
            <a:xfrm>
              <a:off x="24384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8" name="Line 28"/>
            <p:cNvSpPr>
              <a:spLocks noChangeShapeType="1"/>
            </p:cNvSpPr>
            <p:nvPr/>
          </p:nvSpPr>
          <p:spPr bwMode="auto">
            <a:xfrm>
              <a:off x="24384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9" name="Line 29"/>
            <p:cNvSpPr>
              <a:spLocks noChangeShapeType="1"/>
            </p:cNvSpPr>
            <p:nvPr/>
          </p:nvSpPr>
          <p:spPr bwMode="auto">
            <a:xfrm>
              <a:off x="24384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0" name="Line 30"/>
            <p:cNvSpPr>
              <a:spLocks noChangeShapeType="1"/>
            </p:cNvSpPr>
            <p:nvPr/>
          </p:nvSpPr>
          <p:spPr bwMode="auto">
            <a:xfrm>
              <a:off x="24384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1" name="Line 31"/>
            <p:cNvSpPr>
              <a:spLocks noChangeShapeType="1"/>
            </p:cNvSpPr>
            <p:nvPr/>
          </p:nvSpPr>
          <p:spPr bwMode="auto">
            <a:xfrm>
              <a:off x="24384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2" name="Line 32"/>
            <p:cNvSpPr>
              <a:spLocks noChangeShapeType="1"/>
            </p:cNvSpPr>
            <p:nvPr/>
          </p:nvSpPr>
          <p:spPr bwMode="auto">
            <a:xfrm>
              <a:off x="24384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3" name="Line 33"/>
            <p:cNvSpPr>
              <a:spLocks noChangeShapeType="1"/>
            </p:cNvSpPr>
            <p:nvPr/>
          </p:nvSpPr>
          <p:spPr bwMode="auto">
            <a:xfrm rot="5400000">
              <a:off x="27820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4" name="Line 34"/>
            <p:cNvSpPr>
              <a:spLocks noChangeShapeType="1"/>
            </p:cNvSpPr>
            <p:nvPr/>
          </p:nvSpPr>
          <p:spPr bwMode="auto">
            <a:xfrm rot="5400000">
              <a:off x="27820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5" name="Line 35"/>
            <p:cNvSpPr>
              <a:spLocks noChangeShapeType="1"/>
            </p:cNvSpPr>
            <p:nvPr/>
          </p:nvSpPr>
          <p:spPr bwMode="auto">
            <a:xfrm rot="5400000">
              <a:off x="27820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6" name="Line 36"/>
            <p:cNvSpPr>
              <a:spLocks noChangeShapeType="1"/>
            </p:cNvSpPr>
            <p:nvPr/>
          </p:nvSpPr>
          <p:spPr bwMode="auto">
            <a:xfrm rot="5400000">
              <a:off x="27820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7" name="Line 37"/>
            <p:cNvSpPr>
              <a:spLocks noChangeShapeType="1"/>
            </p:cNvSpPr>
            <p:nvPr/>
          </p:nvSpPr>
          <p:spPr bwMode="auto">
            <a:xfrm rot="5400000">
              <a:off x="27820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8" name="Line 38"/>
            <p:cNvSpPr>
              <a:spLocks noChangeShapeType="1"/>
            </p:cNvSpPr>
            <p:nvPr/>
          </p:nvSpPr>
          <p:spPr bwMode="auto">
            <a:xfrm rot="5400000">
              <a:off x="27820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9" name="Line 39"/>
            <p:cNvSpPr>
              <a:spLocks noChangeShapeType="1"/>
            </p:cNvSpPr>
            <p:nvPr/>
          </p:nvSpPr>
          <p:spPr bwMode="auto">
            <a:xfrm rot="5400000">
              <a:off x="27820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0" name="Line 40"/>
            <p:cNvSpPr>
              <a:spLocks noChangeShapeType="1"/>
            </p:cNvSpPr>
            <p:nvPr/>
          </p:nvSpPr>
          <p:spPr bwMode="auto">
            <a:xfrm>
              <a:off x="30480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1" name="Line 41"/>
            <p:cNvSpPr>
              <a:spLocks noChangeShapeType="1"/>
            </p:cNvSpPr>
            <p:nvPr/>
          </p:nvSpPr>
          <p:spPr bwMode="auto">
            <a:xfrm>
              <a:off x="30480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2" name="Line 42"/>
            <p:cNvSpPr>
              <a:spLocks noChangeShapeType="1"/>
            </p:cNvSpPr>
            <p:nvPr/>
          </p:nvSpPr>
          <p:spPr bwMode="auto">
            <a:xfrm>
              <a:off x="30480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3" name="Line 43"/>
            <p:cNvSpPr>
              <a:spLocks noChangeShapeType="1"/>
            </p:cNvSpPr>
            <p:nvPr/>
          </p:nvSpPr>
          <p:spPr bwMode="auto">
            <a:xfrm>
              <a:off x="30480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4" name="Line 44"/>
            <p:cNvSpPr>
              <a:spLocks noChangeShapeType="1"/>
            </p:cNvSpPr>
            <p:nvPr/>
          </p:nvSpPr>
          <p:spPr bwMode="auto">
            <a:xfrm>
              <a:off x="30480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5" name="Line 45"/>
            <p:cNvSpPr>
              <a:spLocks noChangeShapeType="1"/>
            </p:cNvSpPr>
            <p:nvPr/>
          </p:nvSpPr>
          <p:spPr bwMode="auto">
            <a:xfrm>
              <a:off x="30480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6" name="Line 46"/>
            <p:cNvSpPr>
              <a:spLocks noChangeShapeType="1"/>
            </p:cNvSpPr>
            <p:nvPr/>
          </p:nvSpPr>
          <p:spPr bwMode="auto">
            <a:xfrm>
              <a:off x="30480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7" name="Line 47"/>
            <p:cNvSpPr>
              <a:spLocks noChangeShapeType="1"/>
            </p:cNvSpPr>
            <p:nvPr/>
          </p:nvSpPr>
          <p:spPr bwMode="auto">
            <a:xfrm>
              <a:off x="30480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8" name="Line 48"/>
            <p:cNvSpPr>
              <a:spLocks noChangeShapeType="1"/>
            </p:cNvSpPr>
            <p:nvPr/>
          </p:nvSpPr>
          <p:spPr bwMode="auto">
            <a:xfrm rot="5400000">
              <a:off x="33916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9" name="Line 49"/>
            <p:cNvSpPr>
              <a:spLocks noChangeShapeType="1"/>
            </p:cNvSpPr>
            <p:nvPr/>
          </p:nvSpPr>
          <p:spPr bwMode="auto">
            <a:xfrm rot="5400000">
              <a:off x="33916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0" name="Line 50"/>
            <p:cNvSpPr>
              <a:spLocks noChangeShapeType="1"/>
            </p:cNvSpPr>
            <p:nvPr/>
          </p:nvSpPr>
          <p:spPr bwMode="auto">
            <a:xfrm rot="5400000">
              <a:off x="33916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1" name="Line 51"/>
            <p:cNvSpPr>
              <a:spLocks noChangeShapeType="1"/>
            </p:cNvSpPr>
            <p:nvPr/>
          </p:nvSpPr>
          <p:spPr bwMode="auto">
            <a:xfrm rot="5400000">
              <a:off x="33916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2" name="Line 52"/>
            <p:cNvSpPr>
              <a:spLocks noChangeShapeType="1"/>
            </p:cNvSpPr>
            <p:nvPr/>
          </p:nvSpPr>
          <p:spPr bwMode="auto">
            <a:xfrm rot="5400000">
              <a:off x="33916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3" name="Line 53"/>
            <p:cNvSpPr>
              <a:spLocks noChangeShapeType="1"/>
            </p:cNvSpPr>
            <p:nvPr/>
          </p:nvSpPr>
          <p:spPr bwMode="auto">
            <a:xfrm rot="5400000">
              <a:off x="33916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4" name="Line 54"/>
            <p:cNvSpPr>
              <a:spLocks noChangeShapeType="1"/>
            </p:cNvSpPr>
            <p:nvPr/>
          </p:nvSpPr>
          <p:spPr bwMode="auto">
            <a:xfrm rot="5400000">
              <a:off x="33916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5" name="Line 55"/>
            <p:cNvSpPr>
              <a:spLocks noChangeShapeType="1"/>
            </p:cNvSpPr>
            <p:nvPr/>
          </p:nvSpPr>
          <p:spPr bwMode="auto">
            <a:xfrm>
              <a:off x="36576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6" name="Line 56"/>
            <p:cNvSpPr>
              <a:spLocks noChangeShapeType="1"/>
            </p:cNvSpPr>
            <p:nvPr/>
          </p:nvSpPr>
          <p:spPr bwMode="auto">
            <a:xfrm>
              <a:off x="36576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7" name="Line 57"/>
            <p:cNvSpPr>
              <a:spLocks noChangeShapeType="1"/>
            </p:cNvSpPr>
            <p:nvPr/>
          </p:nvSpPr>
          <p:spPr bwMode="auto">
            <a:xfrm>
              <a:off x="36576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8" name="Line 58"/>
            <p:cNvSpPr>
              <a:spLocks noChangeShapeType="1"/>
            </p:cNvSpPr>
            <p:nvPr/>
          </p:nvSpPr>
          <p:spPr bwMode="auto">
            <a:xfrm>
              <a:off x="36576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9" name="Line 59"/>
            <p:cNvSpPr>
              <a:spLocks noChangeShapeType="1"/>
            </p:cNvSpPr>
            <p:nvPr/>
          </p:nvSpPr>
          <p:spPr bwMode="auto">
            <a:xfrm>
              <a:off x="36576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0" name="Line 60"/>
            <p:cNvSpPr>
              <a:spLocks noChangeShapeType="1"/>
            </p:cNvSpPr>
            <p:nvPr/>
          </p:nvSpPr>
          <p:spPr bwMode="auto">
            <a:xfrm>
              <a:off x="36576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1" name="Line 61"/>
            <p:cNvSpPr>
              <a:spLocks noChangeShapeType="1"/>
            </p:cNvSpPr>
            <p:nvPr/>
          </p:nvSpPr>
          <p:spPr bwMode="auto">
            <a:xfrm>
              <a:off x="36576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2" name="Line 62"/>
            <p:cNvSpPr>
              <a:spLocks noChangeShapeType="1"/>
            </p:cNvSpPr>
            <p:nvPr/>
          </p:nvSpPr>
          <p:spPr bwMode="auto">
            <a:xfrm>
              <a:off x="36576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3" name="Line 63"/>
            <p:cNvSpPr>
              <a:spLocks noChangeShapeType="1"/>
            </p:cNvSpPr>
            <p:nvPr/>
          </p:nvSpPr>
          <p:spPr bwMode="auto">
            <a:xfrm rot="5400000">
              <a:off x="40012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4" name="Line 64"/>
            <p:cNvSpPr>
              <a:spLocks noChangeShapeType="1"/>
            </p:cNvSpPr>
            <p:nvPr/>
          </p:nvSpPr>
          <p:spPr bwMode="auto">
            <a:xfrm rot="5400000">
              <a:off x="40012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5" name="Line 65"/>
            <p:cNvSpPr>
              <a:spLocks noChangeShapeType="1"/>
            </p:cNvSpPr>
            <p:nvPr/>
          </p:nvSpPr>
          <p:spPr bwMode="auto">
            <a:xfrm rot="5400000">
              <a:off x="40012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6" name="Line 66"/>
            <p:cNvSpPr>
              <a:spLocks noChangeShapeType="1"/>
            </p:cNvSpPr>
            <p:nvPr/>
          </p:nvSpPr>
          <p:spPr bwMode="auto">
            <a:xfrm rot="5400000">
              <a:off x="40012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7" name="Line 67"/>
            <p:cNvSpPr>
              <a:spLocks noChangeShapeType="1"/>
            </p:cNvSpPr>
            <p:nvPr/>
          </p:nvSpPr>
          <p:spPr bwMode="auto">
            <a:xfrm rot="5400000">
              <a:off x="40012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8" name="Line 68"/>
            <p:cNvSpPr>
              <a:spLocks noChangeShapeType="1"/>
            </p:cNvSpPr>
            <p:nvPr/>
          </p:nvSpPr>
          <p:spPr bwMode="auto">
            <a:xfrm rot="5400000">
              <a:off x="40012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9" name="Line 69"/>
            <p:cNvSpPr>
              <a:spLocks noChangeShapeType="1"/>
            </p:cNvSpPr>
            <p:nvPr/>
          </p:nvSpPr>
          <p:spPr bwMode="auto">
            <a:xfrm rot="5400000">
              <a:off x="40012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0" name="Line 70"/>
            <p:cNvSpPr>
              <a:spLocks noChangeShapeType="1"/>
            </p:cNvSpPr>
            <p:nvPr/>
          </p:nvSpPr>
          <p:spPr bwMode="auto">
            <a:xfrm>
              <a:off x="42672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1" name="Line 71"/>
            <p:cNvSpPr>
              <a:spLocks noChangeShapeType="1"/>
            </p:cNvSpPr>
            <p:nvPr/>
          </p:nvSpPr>
          <p:spPr bwMode="auto">
            <a:xfrm>
              <a:off x="42672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2" name="Line 72"/>
            <p:cNvSpPr>
              <a:spLocks noChangeShapeType="1"/>
            </p:cNvSpPr>
            <p:nvPr/>
          </p:nvSpPr>
          <p:spPr bwMode="auto">
            <a:xfrm>
              <a:off x="42672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3" name="Line 73"/>
            <p:cNvSpPr>
              <a:spLocks noChangeShapeType="1"/>
            </p:cNvSpPr>
            <p:nvPr/>
          </p:nvSpPr>
          <p:spPr bwMode="auto">
            <a:xfrm>
              <a:off x="42672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4" name="Line 74"/>
            <p:cNvSpPr>
              <a:spLocks noChangeShapeType="1"/>
            </p:cNvSpPr>
            <p:nvPr/>
          </p:nvSpPr>
          <p:spPr bwMode="auto">
            <a:xfrm>
              <a:off x="42672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5" name="Line 75"/>
            <p:cNvSpPr>
              <a:spLocks noChangeShapeType="1"/>
            </p:cNvSpPr>
            <p:nvPr/>
          </p:nvSpPr>
          <p:spPr bwMode="auto">
            <a:xfrm>
              <a:off x="42672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6" name="Line 76"/>
            <p:cNvSpPr>
              <a:spLocks noChangeShapeType="1"/>
            </p:cNvSpPr>
            <p:nvPr/>
          </p:nvSpPr>
          <p:spPr bwMode="auto">
            <a:xfrm>
              <a:off x="42672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7" name="Line 77"/>
            <p:cNvSpPr>
              <a:spLocks noChangeShapeType="1"/>
            </p:cNvSpPr>
            <p:nvPr/>
          </p:nvSpPr>
          <p:spPr bwMode="auto">
            <a:xfrm>
              <a:off x="42672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8" name="Line 78"/>
            <p:cNvSpPr>
              <a:spLocks noChangeShapeType="1"/>
            </p:cNvSpPr>
            <p:nvPr/>
          </p:nvSpPr>
          <p:spPr bwMode="auto">
            <a:xfrm rot="5400000">
              <a:off x="46108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9" name="Line 79"/>
            <p:cNvSpPr>
              <a:spLocks noChangeShapeType="1"/>
            </p:cNvSpPr>
            <p:nvPr/>
          </p:nvSpPr>
          <p:spPr bwMode="auto">
            <a:xfrm rot="5400000">
              <a:off x="46108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0" name="Line 80"/>
            <p:cNvSpPr>
              <a:spLocks noChangeShapeType="1"/>
            </p:cNvSpPr>
            <p:nvPr/>
          </p:nvSpPr>
          <p:spPr bwMode="auto">
            <a:xfrm rot="5400000">
              <a:off x="46108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1" name="Line 81"/>
            <p:cNvSpPr>
              <a:spLocks noChangeShapeType="1"/>
            </p:cNvSpPr>
            <p:nvPr/>
          </p:nvSpPr>
          <p:spPr bwMode="auto">
            <a:xfrm rot="5400000">
              <a:off x="46108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2" name="Line 82"/>
            <p:cNvSpPr>
              <a:spLocks noChangeShapeType="1"/>
            </p:cNvSpPr>
            <p:nvPr/>
          </p:nvSpPr>
          <p:spPr bwMode="auto">
            <a:xfrm rot="5400000">
              <a:off x="46108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3" name="Line 83"/>
            <p:cNvSpPr>
              <a:spLocks noChangeShapeType="1"/>
            </p:cNvSpPr>
            <p:nvPr/>
          </p:nvSpPr>
          <p:spPr bwMode="auto">
            <a:xfrm rot="5400000">
              <a:off x="46108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4" name="Line 84"/>
            <p:cNvSpPr>
              <a:spLocks noChangeShapeType="1"/>
            </p:cNvSpPr>
            <p:nvPr/>
          </p:nvSpPr>
          <p:spPr bwMode="auto">
            <a:xfrm rot="5400000">
              <a:off x="46108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5" name="Line 85"/>
            <p:cNvSpPr>
              <a:spLocks noChangeShapeType="1"/>
            </p:cNvSpPr>
            <p:nvPr/>
          </p:nvSpPr>
          <p:spPr bwMode="auto">
            <a:xfrm>
              <a:off x="48768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6" name="Line 86"/>
            <p:cNvSpPr>
              <a:spLocks noChangeShapeType="1"/>
            </p:cNvSpPr>
            <p:nvPr/>
          </p:nvSpPr>
          <p:spPr bwMode="auto">
            <a:xfrm>
              <a:off x="48768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7" name="Line 87"/>
            <p:cNvSpPr>
              <a:spLocks noChangeShapeType="1"/>
            </p:cNvSpPr>
            <p:nvPr/>
          </p:nvSpPr>
          <p:spPr bwMode="auto">
            <a:xfrm>
              <a:off x="48768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8" name="Line 88"/>
            <p:cNvSpPr>
              <a:spLocks noChangeShapeType="1"/>
            </p:cNvSpPr>
            <p:nvPr/>
          </p:nvSpPr>
          <p:spPr bwMode="auto">
            <a:xfrm>
              <a:off x="48768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9" name="Line 89"/>
            <p:cNvSpPr>
              <a:spLocks noChangeShapeType="1"/>
            </p:cNvSpPr>
            <p:nvPr/>
          </p:nvSpPr>
          <p:spPr bwMode="auto">
            <a:xfrm>
              <a:off x="48768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0" name="Line 90"/>
            <p:cNvSpPr>
              <a:spLocks noChangeShapeType="1"/>
            </p:cNvSpPr>
            <p:nvPr/>
          </p:nvSpPr>
          <p:spPr bwMode="auto">
            <a:xfrm>
              <a:off x="48768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1" name="Line 91"/>
            <p:cNvSpPr>
              <a:spLocks noChangeShapeType="1"/>
            </p:cNvSpPr>
            <p:nvPr/>
          </p:nvSpPr>
          <p:spPr bwMode="auto">
            <a:xfrm>
              <a:off x="48768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2" name="Line 92"/>
            <p:cNvSpPr>
              <a:spLocks noChangeShapeType="1"/>
            </p:cNvSpPr>
            <p:nvPr/>
          </p:nvSpPr>
          <p:spPr bwMode="auto">
            <a:xfrm>
              <a:off x="48768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3" name="Line 93"/>
            <p:cNvSpPr>
              <a:spLocks noChangeShapeType="1"/>
            </p:cNvSpPr>
            <p:nvPr/>
          </p:nvSpPr>
          <p:spPr bwMode="auto">
            <a:xfrm rot="5400000">
              <a:off x="64396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4" name="Line 94"/>
            <p:cNvSpPr>
              <a:spLocks noChangeShapeType="1"/>
            </p:cNvSpPr>
            <p:nvPr/>
          </p:nvSpPr>
          <p:spPr bwMode="auto">
            <a:xfrm rot="5400000">
              <a:off x="64396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5" name="Line 95"/>
            <p:cNvSpPr>
              <a:spLocks noChangeShapeType="1"/>
            </p:cNvSpPr>
            <p:nvPr/>
          </p:nvSpPr>
          <p:spPr bwMode="auto">
            <a:xfrm rot="5400000">
              <a:off x="64396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6" name="Line 96"/>
            <p:cNvSpPr>
              <a:spLocks noChangeShapeType="1"/>
            </p:cNvSpPr>
            <p:nvPr/>
          </p:nvSpPr>
          <p:spPr bwMode="auto">
            <a:xfrm rot="5400000">
              <a:off x="64396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7" name="Line 97"/>
            <p:cNvSpPr>
              <a:spLocks noChangeShapeType="1"/>
            </p:cNvSpPr>
            <p:nvPr/>
          </p:nvSpPr>
          <p:spPr bwMode="auto">
            <a:xfrm rot="5400000">
              <a:off x="64396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8" name="Line 98"/>
            <p:cNvSpPr>
              <a:spLocks noChangeShapeType="1"/>
            </p:cNvSpPr>
            <p:nvPr/>
          </p:nvSpPr>
          <p:spPr bwMode="auto">
            <a:xfrm rot="5400000">
              <a:off x="64396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9" name="Line 99"/>
            <p:cNvSpPr>
              <a:spLocks noChangeShapeType="1"/>
            </p:cNvSpPr>
            <p:nvPr/>
          </p:nvSpPr>
          <p:spPr bwMode="auto">
            <a:xfrm rot="5400000">
              <a:off x="64396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0" name="Line 100"/>
            <p:cNvSpPr>
              <a:spLocks noChangeShapeType="1"/>
            </p:cNvSpPr>
            <p:nvPr/>
          </p:nvSpPr>
          <p:spPr bwMode="auto">
            <a:xfrm rot="5400000">
              <a:off x="52204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1" name="Line 101"/>
            <p:cNvSpPr>
              <a:spLocks noChangeShapeType="1"/>
            </p:cNvSpPr>
            <p:nvPr/>
          </p:nvSpPr>
          <p:spPr bwMode="auto">
            <a:xfrm rot="5400000">
              <a:off x="52204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2" name="Line 102"/>
            <p:cNvSpPr>
              <a:spLocks noChangeShapeType="1"/>
            </p:cNvSpPr>
            <p:nvPr/>
          </p:nvSpPr>
          <p:spPr bwMode="auto">
            <a:xfrm rot="5400000">
              <a:off x="52204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3" name="Line 103"/>
            <p:cNvSpPr>
              <a:spLocks noChangeShapeType="1"/>
            </p:cNvSpPr>
            <p:nvPr/>
          </p:nvSpPr>
          <p:spPr bwMode="auto">
            <a:xfrm rot="5400000">
              <a:off x="52204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4" name="Line 104"/>
            <p:cNvSpPr>
              <a:spLocks noChangeShapeType="1"/>
            </p:cNvSpPr>
            <p:nvPr/>
          </p:nvSpPr>
          <p:spPr bwMode="auto">
            <a:xfrm rot="5400000">
              <a:off x="52204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5" name="Line 105"/>
            <p:cNvSpPr>
              <a:spLocks noChangeShapeType="1"/>
            </p:cNvSpPr>
            <p:nvPr/>
          </p:nvSpPr>
          <p:spPr bwMode="auto">
            <a:xfrm rot="5400000">
              <a:off x="52204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6" name="Line 106"/>
            <p:cNvSpPr>
              <a:spLocks noChangeShapeType="1"/>
            </p:cNvSpPr>
            <p:nvPr/>
          </p:nvSpPr>
          <p:spPr bwMode="auto">
            <a:xfrm rot="5400000">
              <a:off x="52204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7" name="Line 107"/>
            <p:cNvSpPr>
              <a:spLocks noChangeShapeType="1"/>
            </p:cNvSpPr>
            <p:nvPr/>
          </p:nvSpPr>
          <p:spPr bwMode="auto">
            <a:xfrm>
              <a:off x="54864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8" name="Line 108"/>
            <p:cNvSpPr>
              <a:spLocks noChangeShapeType="1"/>
            </p:cNvSpPr>
            <p:nvPr/>
          </p:nvSpPr>
          <p:spPr bwMode="auto">
            <a:xfrm>
              <a:off x="54864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9" name="Line 109"/>
            <p:cNvSpPr>
              <a:spLocks noChangeShapeType="1"/>
            </p:cNvSpPr>
            <p:nvPr/>
          </p:nvSpPr>
          <p:spPr bwMode="auto">
            <a:xfrm>
              <a:off x="54864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0" name="Line 110"/>
            <p:cNvSpPr>
              <a:spLocks noChangeShapeType="1"/>
            </p:cNvSpPr>
            <p:nvPr/>
          </p:nvSpPr>
          <p:spPr bwMode="auto">
            <a:xfrm>
              <a:off x="54864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1" name="Line 111"/>
            <p:cNvSpPr>
              <a:spLocks noChangeShapeType="1"/>
            </p:cNvSpPr>
            <p:nvPr/>
          </p:nvSpPr>
          <p:spPr bwMode="auto">
            <a:xfrm>
              <a:off x="54864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2" name="Line 112"/>
            <p:cNvSpPr>
              <a:spLocks noChangeShapeType="1"/>
            </p:cNvSpPr>
            <p:nvPr/>
          </p:nvSpPr>
          <p:spPr bwMode="auto">
            <a:xfrm>
              <a:off x="54864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3" name="Line 113"/>
            <p:cNvSpPr>
              <a:spLocks noChangeShapeType="1"/>
            </p:cNvSpPr>
            <p:nvPr/>
          </p:nvSpPr>
          <p:spPr bwMode="auto">
            <a:xfrm>
              <a:off x="54864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4" name="Line 114"/>
            <p:cNvSpPr>
              <a:spLocks noChangeShapeType="1"/>
            </p:cNvSpPr>
            <p:nvPr/>
          </p:nvSpPr>
          <p:spPr bwMode="auto">
            <a:xfrm>
              <a:off x="54864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5" name="Line 115"/>
            <p:cNvSpPr>
              <a:spLocks noChangeShapeType="1"/>
            </p:cNvSpPr>
            <p:nvPr/>
          </p:nvSpPr>
          <p:spPr bwMode="auto">
            <a:xfrm>
              <a:off x="4876800" y="47085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6" name="Line 116"/>
            <p:cNvSpPr>
              <a:spLocks noChangeShapeType="1"/>
            </p:cNvSpPr>
            <p:nvPr/>
          </p:nvSpPr>
          <p:spPr bwMode="auto">
            <a:xfrm>
              <a:off x="3657600" y="41751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7" name="Line 117"/>
            <p:cNvSpPr>
              <a:spLocks noChangeShapeType="1"/>
            </p:cNvSpPr>
            <p:nvPr/>
          </p:nvSpPr>
          <p:spPr bwMode="auto">
            <a:xfrm rot="5400000">
              <a:off x="58300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8" name="Line 118"/>
            <p:cNvSpPr>
              <a:spLocks noChangeShapeType="1"/>
            </p:cNvSpPr>
            <p:nvPr/>
          </p:nvSpPr>
          <p:spPr bwMode="auto">
            <a:xfrm rot="5400000">
              <a:off x="58300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9" name="Line 119"/>
            <p:cNvSpPr>
              <a:spLocks noChangeShapeType="1"/>
            </p:cNvSpPr>
            <p:nvPr/>
          </p:nvSpPr>
          <p:spPr bwMode="auto">
            <a:xfrm rot="5400000">
              <a:off x="58300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0" name="Line 120"/>
            <p:cNvSpPr>
              <a:spLocks noChangeShapeType="1"/>
            </p:cNvSpPr>
            <p:nvPr/>
          </p:nvSpPr>
          <p:spPr bwMode="auto">
            <a:xfrm rot="5400000">
              <a:off x="58300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1" name="Line 121"/>
            <p:cNvSpPr>
              <a:spLocks noChangeShapeType="1"/>
            </p:cNvSpPr>
            <p:nvPr/>
          </p:nvSpPr>
          <p:spPr bwMode="auto">
            <a:xfrm rot="5400000">
              <a:off x="58300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2" name="Line 122"/>
            <p:cNvSpPr>
              <a:spLocks noChangeShapeType="1"/>
            </p:cNvSpPr>
            <p:nvPr/>
          </p:nvSpPr>
          <p:spPr bwMode="auto">
            <a:xfrm rot="5400000">
              <a:off x="58300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3" name="Line 123"/>
            <p:cNvSpPr>
              <a:spLocks noChangeShapeType="1"/>
            </p:cNvSpPr>
            <p:nvPr/>
          </p:nvSpPr>
          <p:spPr bwMode="auto">
            <a:xfrm rot="5400000">
              <a:off x="58300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4" name="Line 124"/>
            <p:cNvSpPr>
              <a:spLocks noChangeShapeType="1"/>
            </p:cNvSpPr>
            <p:nvPr/>
          </p:nvSpPr>
          <p:spPr bwMode="auto">
            <a:xfrm>
              <a:off x="60960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5" name="Line 125"/>
            <p:cNvSpPr>
              <a:spLocks noChangeShapeType="1"/>
            </p:cNvSpPr>
            <p:nvPr/>
          </p:nvSpPr>
          <p:spPr bwMode="auto">
            <a:xfrm>
              <a:off x="60960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6" name="Line 126"/>
            <p:cNvSpPr>
              <a:spLocks noChangeShapeType="1"/>
            </p:cNvSpPr>
            <p:nvPr/>
          </p:nvSpPr>
          <p:spPr bwMode="auto">
            <a:xfrm>
              <a:off x="60960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7" name="Line 127"/>
            <p:cNvSpPr>
              <a:spLocks noChangeShapeType="1"/>
            </p:cNvSpPr>
            <p:nvPr/>
          </p:nvSpPr>
          <p:spPr bwMode="auto">
            <a:xfrm>
              <a:off x="60960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8" name="Line 128"/>
            <p:cNvSpPr>
              <a:spLocks noChangeShapeType="1"/>
            </p:cNvSpPr>
            <p:nvPr/>
          </p:nvSpPr>
          <p:spPr bwMode="auto">
            <a:xfrm>
              <a:off x="60960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9" name="Line 129"/>
            <p:cNvSpPr>
              <a:spLocks noChangeShapeType="1"/>
            </p:cNvSpPr>
            <p:nvPr/>
          </p:nvSpPr>
          <p:spPr bwMode="auto">
            <a:xfrm>
              <a:off x="60960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0" name="Line 130"/>
            <p:cNvSpPr>
              <a:spLocks noChangeShapeType="1"/>
            </p:cNvSpPr>
            <p:nvPr/>
          </p:nvSpPr>
          <p:spPr bwMode="auto">
            <a:xfrm>
              <a:off x="60960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1" name="Line 131"/>
            <p:cNvSpPr>
              <a:spLocks noChangeShapeType="1"/>
            </p:cNvSpPr>
            <p:nvPr/>
          </p:nvSpPr>
          <p:spPr bwMode="auto">
            <a:xfrm>
              <a:off x="60960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2" name="Line 132"/>
            <p:cNvSpPr>
              <a:spLocks noChangeShapeType="1"/>
            </p:cNvSpPr>
            <p:nvPr/>
          </p:nvSpPr>
          <p:spPr bwMode="auto">
            <a:xfrm>
              <a:off x="6096000" y="52419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3" name="Line 133"/>
            <p:cNvSpPr>
              <a:spLocks noChangeShapeType="1"/>
            </p:cNvSpPr>
            <p:nvPr/>
          </p:nvSpPr>
          <p:spPr bwMode="auto">
            <a:xfrm>
              <a:off x="3048000" y="31083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4" name="Line 134"/>
            <p:cNvSpPr>
              <a:spLocks noChangeShapeType="1"/>
            </p:cNvSpPr>
            <p:nvPr/>
          </p:nvSpPr>
          <p:spPr bwMode="auto">
            <a:xfrm>
              <a:off x="2438400" y="20415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5" name="Line 135"/>
            <p:cNvSpPr>
              <a:spLocks noChangeShapeType="1"/>
            </p:cNvSpPr>
            <p:nvPr/>
          </p:nvSpPr>
          <p:spPr bwMode="auto">
            <a:xfrm>
              <a:off x="1828800" y="2041525"/>
              <a:ext cx="609600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6" name="Line 136"/>
            <p:cNvSpPr>
              <a:spLocks noChangeShapeType="1"/>
            </p:cNvSpPr>
            <p:nvPr/>
          </p:nvSpPr>
          <p:spPr bwMode="auto">
            <a:xfrm>
              <a:off x="4267200" y="4708525"/>
              <a:ext cx="609600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7" name="Line 137"/>
            <p:cNvSpPr>
              <a:spLocks noChangeShapeType="1"/>
            </p:cNvSpPr>
            <p:nvPr/>
          </p:nvSpPr>
          <p:spPr bwMode="auto">
            <a:xfrm>
              <a:off x="5486400" y="5241925"/>
              <a:ext cx="609600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8" name="Line 138"/>
            <p:cNvSpPr>
              <a:spLocks noChangeShapeType="1"/>
            </p:cNvSpPr>
            <p:nvPr/>
          </p:nvSpPr>
          <p:spPr bwMode="auto">
            <a:xfrm rot="5400000">
              <a:off x="2782094" y="2840831"/>
              <a:ext cx="533400" cy="1588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9" name="Line 139"/>
            <p:cNvSpPr>
              <a:spLocks noChangeShapeType="1"/>
            </p:cNvSpPr>
            <p:nvPr/>
          </p:nvSpPr>
          <p:spPr bwMode="auto">
            <a:xfrm rot="5400000">
              <a:off x="3391694" y="3907631"/>
              <a:ext cx="533400" cy="1588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0" name="Text Box 140"/>
            <p:cNvSpPr txBox="1">
              <a:spLocks noChangeArrowheads="1"/>
            </p:cNvSpPr>
            <p:nvPr/>
          </p:nvSpPr>
          <p:spPr bwMode="auto">
            <a:xfrm>
              <a:off x="1219200" y="23304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41" name="Text Box 141"/>
            <p:cNvSpPr txBox="1">
              <a:spLocks noChangeArrowheads="1"/>
            </p:cNvSpPr>
            <p:nvPr/>
          </p:nvSpPr>
          <p:spPr bwMode="auto">
            <a:xfrm>
              <a:off x="1219200" y="28638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chemeClr val="accent1"/>
                  </a:solidFill>
                  <a:cs typeface="Arial" charset="0"/>
                </a:rPr>
                <a:t>G</a:t>
              </a:r>
            </a:p>
          </p:txBody>
        </p:sp>
        <p:sp>
          <p:nvSpPr>
            <p:cNvPr id="51342" name="Text Box 142"/>
            <p:cNvSpPr txBox="1">
              <a:spLocks noChangeArrowheads="1"/>
            </p:cNvSpPr>
            <p:nvPr/>
          </p:nvSpPr>
          <p:spPr bwMode="auto">
            <a:xfrm>
              <a:off x="1219200" y="33972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33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43" name="Text Box 143"/>
            <p:cNvSpPr txBox="1">
              <a:spLocks noChangeArrowheads="1"/>
            </p:cNvSpPr>
            <p:nvPr/>
          </p:nvSpPr>
          <p:spPr bwMode="auto">
            <a:xfrm>
              <a:off x="1219200" y="39306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44" name="Text Box 144"/>
            <p:cNvSpPr txBox="1">
              <a:spLocks noChangeArrowheads="1"/>
            </p:cNvSpPr>
            <p:nvPr/>
          </p:nvSpPr>
          <p:spPr bwMode="auto">
            <a:xfrm>
              <a:off x="1219200" y="44799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45" name="Text Box 145"/>
            <p:cNvSpPr txBox="1">
              <a:spLocks noChangeArrowheads="1"/>
            </p:cNvSpPr>
            <p:nvPr/>
          </p:nvSpPr>
          <p:spPr bwMode="auto">
            <a:xfrm>
              <a:off x="1219200" y="50133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46" name="Text Box 146"/>
            <p:cNvSpPr txBox="1">
              <a:spLocks noChangeArrowheads="1"/>
            </p:cNvSpPr>
            <p:nvPr/>
          </p:nvSpPr>
          <p:spPr bwMode="auto">
            <a:xfrm>
              <a:off x="1219200" y="5546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33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47" name="Text Box 147"/>
            <p:cNvSpPr txBox="1">
              <a:spLocks noChangeArrowheads="1"/>
            </p:cNvSpPr>
            <p:nvPr/>
          </p:nvSpPr>
          <p:spPr bwMode="auto">
            <a:xfrm>
              <a:off x="1447800" y="24066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51348" name="Text Box 148"/>
            <p:cNvSpPr txBox="1">
              <a:spLocks noChangeArrowheads="1"/>
            </p:cNvSpPr>
            <p:nvPr/>
          </p:nvSpPr>
          <p:spPr bwMode="auto">
            <a:xfrm>
              <a:off x="1447800" y="29400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1349" name="Text Box 149"/>
            <p:cNvSpPr txBox="1">
              <a:spLocks noChangeArrowheads="1"/>
            </p:cNvSpPr>
            <p:nvPr/>
          </p:nvSpPr>
          <p:spPr bwMode="auto">
            <a:xfrm>
              <a:off x="1447800" y="34734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1350" name="Text Box 150"/>
            <p:cNvSpPr txBox="1">
              <a:spLocks noChangeArrowheads="1"/>
            </p:cNvSpPr>
            <p:nvPr/>
          </p:nvSpPr>
          <p:spPr bwMode="auto">
            <a:xfrm>
              <a:off x="1447800" y="40068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51351" name="Text Box 151"/>
            <p:cNvSpPr txBox="1">
              <a:spLocks noChangeArrowheads="1"/>
            </p:cNvSpPr>
            <p:nvPr/>
          </p:nvSpPr>
          <p:spPr bwMode="auto">
            <a:xfrm>
              <a:off x="1447800" y="45561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51352" name="Text Box 152"/>
            <p:cNvSpPr txBox="1">
              <a:spLocks noChangeArrowheads="1"/>
            </p:cNvSpPr>
            <p:nvPr/>
          </p:nvSpPr>
          <p:spPr bwMode="auto">
            <a:xfrm>
              <a:off x="1447800" y="50895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6</a:t>
              </a:r>
            </a:p>
          </p:txBody>
        </p:sp>
        <p:sp>
          <p:nvSpPr>
            <p:cNvPr id="51353" name="Text Box 153"/>
            <p:cNvSpPr txBox="1">
              <a:spLocks noChangeArrowheads="1"/>
            </p:cNvSpPr>
            <p:nvPr/>
          </p:nvSpPr>
          <p:spPr bwMode="auto">
            <a:xfrm>
              <a:off x="1447800" y="56229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7</a:t>
              </a:r>
            </a:p>
          </p:txBody>
        </p:sp>
        <p:sp>
          <p:nvSpPr>
            <p:cNvPr id="51354" name="Text Box 154"/>
            <p:cNvSpPr txBox="1">
              <a:spLocks noChangeArrowheads="1"/>
            </p:cNvSpPr>
            <p:nvPr/>
          </p:nvSpPr>
          <p:spPr bwMode="auto">
            <a:xfrm>
              <a:off x="1447800" y="1919288"/>
              <a:ext cx="3048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51355" name="Text Box 155"/>
            <p:cNvSpPr txBox="1">
              <a:spLocks noChangeArrowheads="1"/>
            </p:cNvSpPr>
            <p:nvPr/>
          </p:nvSpPr>
          <p:spPr bwMode="auto">
            <a:xfrm>
              <a:off x="1295400" y="1919288"/>
              <a:ext cx="3048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i</a:t>
              </a:r>
            </a:p>
          </p:txBody>
        </p:sp>
        <p:sp>
          <p:nvSpPr>
            <p:cNvPr id="51356" name="Text Box 156"/>
            <p:cNvSpPr txBox="1">
              <a:spLocks noChangeArrowheads="1"/>
            </p:cNvSpPr>
            <p:nvPr/>
          </p:nvSpPr>
          <p:spPr bwMode="auto">
            <a:xfrm>
              <a:off x="22098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57" name="Text Box 157"/>
            <p:cNvSpPr txBox="1">
              <a:spLocks noChangeArrowheads="1"/>
            </p:cNvSpPr>
            <p:nvPr/>
          </p:nvSpPr>
          <p:spPr bwMode="auto">
            <a:xfrm>
              <a:off x="28194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58" name="Text Box 158"/>
            <p:cNvSpPr txBox="1">
              <a:spLocks noChangeArrowheads="1"/>
            </p:cNvSpPr>
            <p:nvPr/>
          </p:nvSpPr>
          <p:spPr bwMode="auto">
            <a:xfrm>
              <a:off x="34290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33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59" name="Text Box 159"/>
            <p:cNvSpPr txBox="1">
              <a:spLocks noChangeArrowheads="1"/>
            </p:cNvSpPr>
            <p:nvPr/>
          </p:nvSpPr>
          <p:spPr bwMode="auto">
            <a:xfrm>
              <a:off x="40386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60" name="Text Box 160"/>
            <p:cNvSpPr txBox="1">
              <a:spLocks noChangeArrowheads="1"/>
            </p:cNvSpPr>
            <p:nvPr/>
          </p:nvSpPr>
          <p:spPr bwMode="auto">
            <a:xfrm>
              <a:off x="46482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chemeClr val="accent1"/>
                  </a:solidFill>
                  <a:cs typeface="Arial" charset="0"/>
                </a:rPr>
                <a:t>G</a:t>
              </a:r>
            </a:p>
          </p:txBody>
        </p:sp>
        <p:sp>
          <p:nvSpPr>
            <p:cNvPr id="51361" name="Text Box 161"/>
            <p:cNvSpPr txBox="1">
              <a:spLocks noChangeArrowheads="1"/>
            </p:cNvSpPr>
            <p:nvPr/>
          </p:nvSpPr>
          <p:spPr bwMode="auto">
            <a:xfrm>
              <a:off x="52578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62" name="Text Box 162"/>
            <p:cNvSpPr txBox="1">
              <a:spLocks noChangeArrowheads="1"/>
            </p:cNvSpPr>
            <p:nvPr/>
          </p:nvSpPr>
          <p:spPr bwMode="auto">
            <a:xfrm>
              <a:off x="58674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63" name="Text Box 163"/>
            <p:cNvSpPr txBox="1">
              <a:spLocks noChangeArrowheads="1"/>
            </p:cNvSpPr>
            <p:nvPr/>
          </p:nvSpPr>
          <p:spPr bwMode="auto">
            <a:xfrm>
              <a:off x="64770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00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64" name="Text Box 164"/>
            <p:cNvSpPr txBox="1">
              <a:spLocks noChangeArrowheads="1"/>
            </p:cNvSpPr>
            <p:nvPr/>
          </p:nvSpPr>
          <p:spPr bwMode="auto">
            <a:xfrm>
              <a:off x="16764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51365" name="Text Box 165"/>
            <p:cNvSpPr txBox="1">
              <a:spLocks noChangeArrowheads="1"/>
            </p:cNvSpPr>
            <p:nvPr/>
          </p:nvSpPr>
          <p:spPr bwMode="auto">
            <a:xfrm>
              <a:off x="22860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51366" name="Text Box 166"/>
            <p:cNvSpPr txBox="1">
              <a:spLocks noChangeArrowheads="1"/>
            </p:cNvSpPr>
            <p:nvPr/>
          </p:nvSpPr>
          <p:spPr bwMode="auto">
            <a:xfrm>
              <a:off x="28956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1367" name="Text Box 167"/>
            <p:cNvSpPr txBox="1">
              <a:spLocks noChangeArrowheads="1"/>
            </p:cNvSpPr>
            <p:nvPr/>
          </p:nvSpPr>
          <p:spPr bwMode="auto">
            <a:xfrm>
              <a:off x="35052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1368" name="Text Box 168"/>
            <p:cNvSpPr txBox="1">
              <a:spLocks noChangeArrowheads="1"/>
            </p:cNvSpPr>
            <p:nvPr/>
          </p:nvSpPr>
          <p:spPr bwMode="auto">
            <a:xfrm>
              <a:off x="41148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51369" name="Text Box 169"/>
            <p:cNvSpPr txBox="1">
              <a:spLocks noChangeArrowheads="1"/>
            </p:cNvSpPr>
            <p:nvPr/>
          </p:nvSpPr>
          <p:spPr bwMode="auto">
            <a:xfrm>
              <a:off x="47244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51370" name="Text Box 170"/>
            <p:cNvSpPr txBox="1">
              <a:spLocks noChangeArrowheads="1"/>
            </p:cNvSpPr>
            <p:nvPr/>
          </p:nvSpPr>
          <p:spPr bwMode="auto">
            <a:xfrm>
              <a:off x="53340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6</a:t>
              </a:r>
            </a:p>
          </p:txBody>
        </p:sp>
        <p:sp>
          <p:nvSpPr>
            <p:cNvPr id="51371" name="Text Box 171"/>
            <p:cNvSpPr txBox="1">
              <a:spLocks noChangeArrowheads="1"/>
            </p:cNvSpPr>
            <p:nvPr/>
          </p:nvSpPr>
          <p:spPr bwMode="auto">
            <a:xfrm>
              <a:off x="59436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7</a:t>
              </a:r>
            </a:p>
          </p:txBody>
        </p:sp>
        <p:sp>
          <p:nvSpPr>
            <p:cNvPr id="51372" name="Text Box 172"/>
            <p:cNvSpPr txBox="1">
              <a:spLocks noChangeArrowheads="1"/>
            </p:cNvSpPr>
            <p:nvPr/>
          </p:nvSpPr>
          <p:spPr bwMode="auto">
            <a:xfrm>
              <a:off x="65532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8</a:t>
              </a:r>
            </a:p>
          </p:txBody>
        </p:sp>
        <p:sp>
          <p:nvSpPr>
            <p:cNvPr id="51373" name="Text Box 173"/>
            <p:cNvSpPr txBox="1">
              <a:spLocks noChangeArrowheads="1"/>
            </p:cNvSpPr>
            <p:nvPr/>
          </p:nvSpPr>
          <p:spPr bwMode="auto">
            <a:xfrm>
              <a:off x="1676400" y="14319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j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648200" y="3290282"/>
            <a:ext cx="4495800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Going diagonal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Increment the row index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And the column index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FF0000"/>
                </a:solidFill>
              </a:rPr>
              <a:t>Ie</a:t>
            </a:r>
            <a:r>
              <a:rPr lang="en-US" dirty="0">
                <a:solidFill>
                  <a:srgbClr val="FF0000"/>
                </a:solidFill>
              </a:rPr>
              <a:t>, matching char</a:t>
            </a:r>
          </a:p>
        </p:txBody>
      </p:sp>
    </p:spTree>
    <p:extLst>
      <p:ext uri="{BB962C8B-B14F-4D97-AF65-F5344CB8AC3E}">
        <p14:creationId xmlns:p14="http://schemas.microsoft.com/office/powerpoint/2010/main" val="56804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458200" cy="685800"/>
          </a:xfrm>
        </p:spPr>
        <p:txBody>
          <a:bodyPr/>
          <a:lstStyle/>
          <a:p>
            <a:pPr eaLnBrk="1" hangingPunct="1"/>
            <a:r>
              <a:rPr lang="en-US" altLang="en-US" sz="3200"/>
              <a:t>Edit Graph for LCS Problem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52400" y="1500187"/>
            <a:ext cx="5638800" cy="4587875"/>
            <a:chOff x="1219200" y="1355725"/>
            <a:chExt cx="5638800" cy="4587875"/>
          </a:xfrm>
        </p:grpSpPr>
        <p:sp>
          <p:nvSpPr>
            <p:cNvPr id="51203" name="Line 3"/>
            <p:cNvSpPr>
              <a:spLocks noChangeShapeType="1"/>
            </p:cNvSpPr>
            <p:nvPr/>
          </p:nvSpPr>
          <p:spPr bwMode="auto">
            <a:xfrm rot="5400000">
              <a:off x="15628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4" name="Line 4"/>
            <p:cNvSpPr>
              <a:spLocks noChangeShapeType="1"/>
            </p:cNvSpPr>
            <p:nvPr/>
          </p:nvSpPr>
          <p:spPr bwMode="auto">
            <a:xfrm rot="5400000">
              <a:off x="15628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5" name="Line 5"/>
            <p:cNvSpPr>
              <a:spLocks noChangeShapeType="1"/>
            </p:cNvSpPr>
            <p:nvPr/>
          </p:nvSpPr>
          <p:spPr bwMode="auto">
            <a:xfrm rot="5400000">
              <a:off x="15628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6" name="Line 6"/>
            <p:cNvSpPr>
              <a:spLocks noChangeShapeType="1"/>
            </p:cNvSpPr>
            <p:nvPr/>
          </p:nvSpPr>
          <p:spPr bwMode="auto">
            <a:xfrm rot="5400000">
              <a:off x="15628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7" name="Line 7"/>
            <p:cNvSpPr>
              <a:spLocks noChangeShapeType="1"/>
            </p:cNvSpPr>
            <p:nvPr/>
          </p:nvSpPr>
          <p:spPr bwMode="auto">
            <a:xfrm rot="5400000">
              <a:off x="15628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8" name="Line 8"/>
            <p:cNvSpPr>
              <a:spLocks noChangeShapeType="1"/>
            </p:cNvSpPr>
            <p:nvPr/>
          </p:nvSpPr>
          <p:spPr bwMode="auto">
            <a:xfrm rot="5400000">
              <a:off x="15628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9" name="Line 9"/>
            <p:cNvSpPr>
              <a:spLocks noChangeShapeType="1"/>
            </p:cNvSpPr>
            <p:nvPr/>
          </p:nvSpPr>
          <p:spPr bwMode="auto">
            <a:xfrm rot="5400000">
              <a:off x="15628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0" name="Line 10"/>
            <p:cNvSpPr>
              <a:spLocks noChangeShapeType="1"/>
            </p:cNvSpPr>
            <p:nvPr/>
          </p:nvSpPr>
          <p:spPr bwMode="auto">
            <a:xfrm>
              <a:off x="18288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1" name="Line 11"/>
            <p:cNvSpPr>
              <a:spLocks noChangeShapeType="1"/>
            </p:cNvSpPr>
            <p:nvPr/>
          </p:nvSpPr>
          <p:spPr bwMode="auto">
            <a:xfrm>
              <a:off x="18288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2" name="Line 12"/>
            <p:cNvSpPr>
              <a:spLocks noChangeShapeType="1"/>
            </p:cNvSpPr>
            <p:nvPr/>
          </p:nvSpPr>
          <p:spPr bwMode="auto">
            <a:xfrm>
              <a:off x="18288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3" name="Line 13"/>
            <p:cNvSpPr>
              <a:spLocks noChangeShapeType="1"/>
            </p:cNvSpPr>
            <p:nvPr/>
          </p:nvSpPr>
          <p:spPr bwMode="auto">
            <a:xfrm>
              <a:off x="18288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4" name="Line 14"/>
            <p:cNvSpPr>
              <a:spLocks noChangeShapeType="1"/>
            </p:cNvSpPr>
            <p:nvPr/>
          </p:nvSpPr>
          <p:spPr bwMode="auto">
            <a:xfrm>
              <a:off x="18288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5" name="Line 15"/>
            <p:cNvSpPr>
              <a:spLocks noChangeShapeType="1"/>
            </p:cNvSpPr>
            <p:nvPr/>
          </p:nvSpPr>
          <p:spPr bwMode="auto">
            <a:xfrm>
              <a:off x="18288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6" name="Line 16"/>
            <p:cNvSpPr>
              <a:spLocks noChangeShapeType="1"/>
            </p:cNvSpPr>
            <p:nvPr/>
          </p:nvSpPr>
          <p:spPr bwMode="auto">
            <a:xfrm>
              <a:off x="18288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18288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8" name="Line 18"/>
            <p:cNvSpPr>
              <a:spLocks noChangeShapeType="1"/>
            </p:cNvSpPr>
            <p:nvPr/>
          </p:nvSpPr>
          <p:spPr bwMode="auto">
            <a:xfrm rot="5400000">
              <a:off x="21724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 rot="5400000">
              <a:off x="21724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0" name="Line 20"/>
            <p:cNvSpPr>
              <a:spLocks noChangeShapeType="1"/>
            </p:cNvSpPr>
            <p:nvPr/>
          </p:nvSpPr>
          <p:spPr bwMode="auto">
            <a:xfrm rot="5400000">
              <a:off x="21724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1" name="Line 21"/>
            <p:cNvSpPr>
              <a:spLocks noChangeShapeType="1"/>
            </p:cNvSpPr>
            <p:nvPr/>
          </p:nvSpPr>
          <p:spPr bwMode="auto">
            <a:xfrm rot="5400000">
              <a:off x="21724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2" name="Line 22"/>
            <p:cNvSpPr>
              <a:spLocks noChangeShapeType="1"/>
            </p:cNvSpPr>
            <p:nvPr/>
          </p:nvSpPr>
          <p:spPr bwMode="auto">
            <a:xfrm rot="5400000">
              <a:off x="21724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3" name="Line 23"/>
            <p:cNvSpPr>
              <a:spLocks noChangeShapeType="1"/>
            </p:cNvSpPr>
            <p:nvPr/>
          </p:nvSpPr>
          <p:spPr bwMode="auto">
            <a:xfrm rot="5400000">
              <a:off x="21724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4" name="Line 24"/>
            <p:cNvSpPr>
              <a:spLocks noChangeShapeType="1"/>
            </p:cNvSpPr>
            <p:nvPr/>
          </p:nvSpPr>
          <p:spPr bwMode="auto">
            <a:xfrm rot="5400000">
              <a:off x="21724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5" name="Line 25"/>
            <p:cNvSpPr>
              <a:spLocks noChangeShapeType="1"/>
            </p:cNvSpPr>
            <p:nvPr/>
          </p:nvSpPr>
          <p:spPr bwMode="auto">
            <a:xfrm>
              <a:off x="24384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6" name="Line 26"/>
            <p:cNvSpPr>
              <a:spLocks noChangeShapeType="1"/>
            </p:cNvSpPr>
            <p:nvPr/>
          </p:nvSpPr>
          <p:spPr bwMode="auto">
            <a:xfrm>
              <a:off x="24384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7" name="Line 27"/>
            <p:cNvSpPr>
              <a:spLocks noChangeShapeType="1"/>
            </p:cNvSpPr>
            <p:nvPr/>
          </p:nvSpPr>
          <p:spPr bwMode="auto">
            <a:xfrm>
              <a:off x="24384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8" name="Line 28"/>
            <p:cNvSpPr>
              <a:spLocks noChangeShapeType="1"/>
            </p:cNvSpPr>
            <p:nvPr/>
          </p:nvSpPr>
          <p:spPr bwMode="auto">
            <a:xfrm>
              <a:off x="24384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9" name="Line 29"/>
            <p:cNvSpPr>
              <a:spLocks noChangeShapeType="1"/>
            </p:cNvSpPr>
            <p:nvPr/>
          </p:nvSpPr>
          <p:spPr bwMode="auto">
            <a:xfrm>
              <a:off x="24384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0" name="Line 30"/>
            <p:cNvSpPr>
              <a:spLocks noChangeShapeType="1"/>
            </p:cNvSpPr>
            <p:nvPr/>
          </p:nvSpPr>
          <p:spPr bwMode="auto">
            <a:xfrm>
              <a:off x="24384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1" name="Line 31"/>
            <p:cNvSpPr>
              <a:spLocks noChangeShapeType="1"/>
            </p:cNvSpPr>
            <p:nvPr/>
          </p:nvSpPr>
          <p:spPr bwMode="auto">
            <a:xfrm>
              <a:off x="24384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2" name="Line 32"/>
            <p:cNvSpPr>
              <a:spLocks noChangeShapeType="1"/>
            </p:cNvSpPr>
            <p:nvPr/>
          </p:nvSpPr>
          <p:spPr bwMode="auto">
            <a:xfrm>
              <a:off x="24384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3" name="Line 33"/>
            <p:cNvSpPr>
              <a:spLocks noChangeShapeType="1"/>
            </p:cNvSpPr>
            <p:nvPr/>
          </p:nvSpPr>
          <p:spPr bwMode="auto">
            <a:xfrm rot="5400000">
              <a:off x="27820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4" name="Line 34"/>
            <p:cNvSpPr>
              <a:spLocks noChangeShapeType="1"/>
            </p:cNvSpPr>
            <p:nvPr/>
          </p:nvSpPr>
          <p:spPr bwMode="auto">
            <a:xfrm rot="5400000">
              <a:off x="27820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5" name="Line 35"/>
            <p:cNvSpPr>
              <a:spLocks noChangeShapeType="1"/>
            </p:cNvSpPr>
            <p:nvPr/>
          </p:nvSpPr>
          <p:spPr bwMode="auto">
            <a:xfrm rot="5400000">
              <a:off x="27820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6" name="Line 36"/>
            <p:cNvSpPr>
              <a:spLocks noChangeShapeType="1"/>
            </p:cNvSpPr>
            <p:nvPr/>
          </p:nvSpPr>
          <p:spPr bwMode="auto">
            <a:xfrm rot="5400000">
              <a:off x="27820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7" name="Line 37"/>
            <p:cNvSpPr>
              <a:spLocks noChangeShapeType="1"/>
            </p:cNvSpPr>
            <p:nvPr/>
          </p:nvSpPr>
          <p:spPr bwMode="auto">
            <a:xfrm rot="5400000">
              <a:off x="27820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8" name="Line 38"/>
            <p:cNvSpPr>
              <a:spLocks noChangeShapeType="1"/>
            </p:cNvSpPr>
            <p:nvPr/>
          </p:nvSpPr>
          <p:spPr bwMode="auto">
            <a:xfrm rot="5400000">
              <a:off x="27820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9" name="Line 39"/>
            <p:cNvSpPr>
              <a:spLocks noChangeShapeType="1"/>
            </p:cNvSpPr>
            <p:nvPr/>
          </p:nvSpPr>
          <p:spPr bwMode="auto">
            <a:xfrm rot="5400000">
              <a:off x="27820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0" name="Line 40"/>
            <p:cNvSpPr>
              <a:spLocks noChangeShapeType="1"/>
            </p:cNvSpPr>
            <p:nvPr/>
          </p:nvSpPr>
          <p:spPr bwMode="auto">
            <a:xfrm>
              <a:off x="30480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1" name="Line 41"/>
            <p:cNvSpPr>
              <a:spLocks noChangeShapeType="1"/>
            </p:cNvSpPr>
            <p:nvPr/>
          </p:nvSpPr>
          <p:spPr bwMode="auto">
            <a:xfrm>
              <a:off x="30480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2" name="Line 42"/>
            <p:cNvSpPr>
              <a:spLocks noChangeShapeType="1"/>
            </p:cNvSpPr>
            <p:nvPr/>
          </p:nvSpPr>
          <p:spPr bwMode="auto">
            <a:xfrm>
              <a:off x="30480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3" name="Line 43"/>
            <p:cNvSpPr>
              <a:spLocks noChangeShapeType="1"/>
            </p:cNvSpPr>
            <p:nvPr/>
          </p:nvSpPr>
          <p:spPr bwMode="auto">
            <a:xfrm>
              <a:off x="30480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4" name="Line 44"/>
            <p:cNvSpPr>
              <a:spLocks noChangeShapeType="1"/>
            </p:cNvSpPr>
            <p:nvPr/>
          </p:nvSpPr>
          <p:spPr bwMode="auto">
            <a:xfrm>
              <a:off x="30480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5" name="Line 45"/>
            <p:cNvSpPr>
              <a:spLocks noChangeShapeType="1"/>
            </p:cNvSpPr>
            <p:nvPr/>
          </p:nvSpPr>
          <p:spPr bwMode="auto">
            <a:xfrm>
              <a:off x="30480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6" name="Line 46"/>
            <p:cNvSpPr>
              <a:spLocks noChangeShapeType="1"/>
            </p:cNvSpPr>
            <p:nvPr/>
          </p:nvSpPr>
          <p:spPr bwMode="auto">
            <a:xfrm>
              <a:off x="30480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7" name="Line 47"/>
            <p:cNvSpPr>
              <a:spLocks noChangeShapeType="1"/>
            </p:cNvSpPr>
            <p:nvPr/>
          </p:nvSpPr>
          <p:spPr bwMode="auto">
            <a:xfrm>
              <a:off x="30480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8" name="Line 48"/>
            <p:cNvSpPr>
              <a:spLocks noChangeShapeType="1"/>
            </p:cNvSpPr>
            <p:nvPr/>
          </p:nvSpPr>
          <p:spPr bwMode="auto">
            <a:xfrm rot="5400000">
              <a:off x="33916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9" name="Line 49"/>
            <p:cNvSpPr>
              <a:spLocks noChangeShapeType="1"/>
            </p:cNvSpPr>
            <p:nvPr/>
          </p:nvSpPr>
          <p:spPr bwMode="auto">
            <a:xfrm rot="5400000">
              <a:off x="33916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0" name="Line 50"/>
            <p:cNvSpPr>
              <a:spLocks noChangeShapeType="1"/>
            </p:cNvSpPr>
            <p:nvPr/>
          </p:nvSpPr>
          <p:spPr bwMode="auto">
            <a:xfrm rot="5400000">
              <a:off x="33916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1" name="Line 51"/>
            <p:cNvSpPr>
              <a:spLocks noChangeShapeType="1"/>
            </p:cNvSpPr>
            <p:nvPr/>
          </p:nvSpPr>
          <p:spPr bwMode="auto">
            <a:xfrm rot="5400000">
              <a:off x="33916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2" name="Line 52"/>
            <p:cNvSpPr>
              <a:spLocks noChangeShapeType="1"/>
            </p:cNvSpPr>
            <p:nvPr/>
          </p:nvSpPr>
          <p:spPr bwMode="auto">
            <a:xfrm rot="5400000">
              <a:off x="33916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3" name="Line 53"/>
            <p:cNvSpPr>
              <a:spLocks noChangeShapeType="1"/>
            </p:cNvSpPr>
            <p:nvPr/>
          </p:nvSpPr>
          <p:spPr bwMode="auto">
            <a:xfrm rot="5400000">
              <a:off x="33916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4" name="Line 54"/>
            <p:cNvSpPr>
              <a:spLocks noChangeShapeType="1"/>
            </p:cNvSpPr>
            <p:nvPr/>
          </p:nvSpPr>
          <p:spPr bwMode="auto">
            <a:xfrm rot="5400000">
              <a:off x="33916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5" name="Line 55"/>
            <p:cNvSpPr>
              <a:spLocks noChangeShapeType="1"/>
            </p:cNvSpPr>
            <p:nvPr/>
          </p:nvSpPr>
          <p:spPr bwMode="auto">
            <a:xfrm>
              <a:off x="36576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6" name="Line 56"/>
            <p:cNvSpPr>
              <a:spLocks noChangeShapeType="1"/>
            </p:cNvSpPr>
            <p:nvPr/>
          </p:nvSpPr>
          <p:spPr bwMode="auto">
            <a:xfrm>
              <a:off x="36576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7" name="Line 57"/>
            <p:cNvSpPr>
              <a:spLocks noChangeShapeType="1"/>
            </p:cNvSpPr>
            <p:nvPr/>
          </p:nvSpPr>
          <p:spPr bwMode="auto">
            <a:xfrm>
              <a:off x="36576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8" name="Line 58"/>
            <p:cNvSpPr>
              <a:spLocks noChangeShapeType="1"/>
            </p:cNvSpPr>
            <p:nvPr/>
          </p:nvSpPr>
          <p:spPr bwMode="auto">
            <a:xfrm>
              <a:off x="36576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9" name="Line 59"/>
            <p:cNvSpPr>
              <a:spLocks noChangeShapeType="1"/>
            </p:cNvSpPr>
            <p:nvPr/>
          </p:nvSpPr>
          <p:spPr bwMode="auto">
            <a:xfrm>
              <a:off x="36576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0" name="Line 60"/>
            <p:cNvSpPr>
              <a:spLocks noChangeShapeType="1"/>
            </p:cNvSpPr>
            <p:nvPr/>
          </p:nvSpPr>
          <p:spPr bwMode="auto">
            <a:xfrm>
              <a:off x="36576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1" name="Line 61"/>
            <p:cNvSpPr>
              <a:spLocks noChangeShapeType="1"/>
            </p:cNvSpPr>
            <p:nvPr/>
          </p:nvSpPr>
          <p:spPr bwMode="auto">
            <a:xfrm>
              <a:off x="36576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2" name="Line 62"/>
            <p:cNvSpPr>
              <a:spLocks noChangeShapeType="1"/>
            </p:cNvSpPr>
            <p:nvPr/>
          </p:nvSpPr>
          <p:spPr bwMode="auto">
            <a:xfrm>
              <a:off x="36576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3" name="Line 63"/>
            <p:cNvSpPr>
              <a:spLocks noChangeShapeType="1"/>
            </p:cNvSpPr>
            <p:nvPr/>
          </p:nvSpPr>
          <p:spPr bwMode="auto">
            <a:xfrm rot="5400000">
              <a:off x="40012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4" name="Line 64"/>
            <p:cNvSpPr>
              <a:spLocks noChangeShapeType="1"/>
            </p:cNvSpPr>
            <p:nvPr/>
          </p:nvSpPr>
          <p:spPr bwMode="auto">
            <a:xfrm rot="5400000">
              <a:off x="40012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5" name="Line 65"/>
            <p:cNvSpPr>
              <a:spLocks noChangeShapeType="1"/>
            </p:cNvSpPr>
            <p:nvPr/>
          </p:nvSpPr>
          <p:spPr bwMode="auto">
            <a:xfrm rot="5400000">
              <a:off x="40012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6" name="Line 66"/>
            <p:cNvSpPr>
              <a:spLocks noChangeShapeType="1"/>
            </p:cNvSpPr>
            <p:nvPr/>
          </p:nvSpPr>
          <p:spPr bwMode="auto">
            <a:xfrm rot="5400000">
              <a:off x="40012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7" name="Line 67"/>
            <p:cNvSpPr>
              <a:spLocks noChangeShapeType="1"/>
            </p:cNvSpPr>
            <p:nvPr/>
          </p:nvSpPr>
          <p:spPr bwMode="auto">
            <a:xfrm rot="5400000">
              <a:off x="40012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8" name="Line 68"/>
            <p:cNvSpPr>
              <a:spLocks noChangeShapeType="1"/>
            </p:cNvSpPr>
            <p:nvPr/>
          </p:nvSpPr>
          <p:spPr bwMode="auto">
            <a:xfrm rot="5400000">
              <a:off x="40012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9" name="Line 69"/>
            <p:cNvSpPr>
              <a:spLocks noChangeShapeType="1"/>
            </p:cNvSpPr>
            <p:nvPr/>
          </p:nvSpPr>
          <p:spPr bwMode="auto">
            <a:xfrm rot="5400000">
              <a:off x="40012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0" name="Line 70"/>
            <p:cNvSpPr>
              <a:spLocks noChangeShapeType="1"/>
            </p:cNvSpPr>
            <p:nvPr/>
          </p:nvSpPr>
          <p:spPr bwMode="auto">
            <a:xfrm>
              <a:off x="42672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1" name="Line 71"/>
            <p:cNvSpPr>
              <a:spLocks noChangeShapeType="1"/>
            </p:cNvSpPr>
            <p:nvPr/>
          </p:nvSpPr>
          <p:spPr bwMode="auto">
            <a:xfrm>
              <a:off x="42672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2" name="Line 72"/>
            <p:cNvSpPr>
              <a:spLocks noChangeShapeType="1"/>
            </p:cNvSpPr>
            <p:nvPr/>
          </p:nvSpPr>
          <p:spPr bwMode="auto">
            <a:xfrm>
              <a:off x="42672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3" name="Line 73"/>
            <p:cNvSpPr>
              <a:spLocks noChangeShapeType="1"/>
            </p:cNvSpPr>
            <p:nvPr/>
          </p:nvSpPr>
          <p:spPr bwMode="auto">
            <a:xfrm>
              <a:off x="42672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4" name="Line 74"/>
            <p:cNvSpPr>
              <a:spLocks noChangeShapeType="1"/>
            </p:cNvSpPr>
            <p:nvPr/>
          </p:nvSpPr>
          <p:spPr bwMode="auto">
            <a:xfrm>
              <a:off x="42672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5" name="Line 75"/>
            <p:cNvSpPr>
              <a:spLocks noChangeShapeType="1"/>
            </p:cNvSpPr>
            <p:nvPr/>
          </p:nvSpPr>
          <p:spPr bwMode="auto">
            <a:xfrm>
              <a:off x="42672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6" name="Line 76"/>
            <p:cNvSpPr>
              <a:spLocks noChangeShapeType="1"/>
            </p:cNvSpPr>
            <p:nvPr/>
          </p:nvSpPr>
          <p:spPr bwMode="auto">
            <a:xfrm>
              <a:off x="42672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7" name="Line 77"/>
            <p:cNvSpPr>
              <a:spLocks noChangeShapeType="1"/>
            </p:cNvSpPr>
            <p:nvPr/>
          </p:nvSpPr>
          <p:spPr bwMode="auto">
            <a:xfrm>
              <a:off x="42672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8" name="Line 78"/>
            <p:cNvSpPr>
              <a:spLocks noChangeShapeType="1"/>
            </p:cNvSpPr>
            <p:nvPr/>
          </p:nvSpPr>
          <p:spPr bwMode="auto">
            <a:xfrm rot="5400000">
              <a:off x="46108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9" name="Line 79"/>
            <p:cNvSpPr>
              <a:spLocks noChangeShapeType="1"/>
            </p:cNvSpPr>
            <p:nvPr/>
          </p:nvSpPr>
          <p:spPr bwMode="auto">
            <a:xfrm rot="5400000">
              <a:off x="46108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0" name="Line 80"/>
            <p:cNvSpPr>
              <a:spLocks noChangeShapeType="1"/>
            </p:cNvSpPr>
            <p:nvPr/>
          </p:nvSpPr>
          <p:spPr bwMode="auto">
            <a:xfrm rot="5400000">
              <a:off x="46108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1" name="Line 81"/>
            <p:cNvSpPr>
              <a:spLocks noChangeShapeType="1"/>
            </p:cNvSpPr>
            <p:nvPr/>
          </p:nvSpPr>
          <p:spPr bwMode="auto">
            <a:xfrm rot="5400000">
              <a:off x="46108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2" name="Line 82"/>
            <p:cNvSpPr>
              <a:spLocks noChangeShapeType="1"/>
            </p:cNvSpPr>
            <p:nvPr/>
          </p:nvSpPr>
          <p:spPr bwMode="auto">
            <a:xfrm rot="5400000">
              <a:off x="46108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3" name="Line 83"/>
            <p:cNvSpPr>
              <a:spLocks noChangeShapeType="1"/>
            </p:cNvSpPr>
            <p:nvPr/>
          </p:nvSpPr>
          <p:spPr bwMode="auto">
            <a:xfrm rot="5400000">
              <a:off x="46108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4" name="Line 84"/>
            <p:cNvSpPr>
              <a:spLocks noChangeShapeType="1"/>
            </p:cNvSpPr>
            <p:nvPr/>
          </p:nvSpPr>
          <p:spPr bwMode="auto">
            <a:xfrm rot="5400000">
              <a:off x="46108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5" name="Line 85"/>
            <p:cNvSpPr>
              <a:spLocks noChangeShapeType="1"/>
            </p:cNvSpPr>
            <p:nvPr/>
          </p:nvSpPr>
          <p:spPr bwMode="auto">
            <a:xfrm>
              <a:off x="48768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6" name="Line 86"/>
            <p:cNvSpPr>
              <a:spLocks noChangeShapeType="1"/>
            </p:cNvSpPr>
            <p:nvPr/>
          </p:nvSpPr>
          <p:spPr bwMode="auto">
            <a:xfrm>
              <a:off x="48768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7" name="Line 87"/>
            <p:cNvSpPr>
              <a:spLocks noChangeShapeType="1"/>
            </p:cNvSpPr>
            <p:nvPr/>
          </p:nvSpPr>
          <p:spPr bwMode="auto">
            <a:xfrm>
              <a:off x="48768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8" name="Line 88"/>
            <p:cNvSpPr>
              <a:spLocks noChangeShapeType="1"/>
            </p:cNvSpPr>
            <p:nvPr/>
          </p:nvSpPr>
          <p:spPr bwMode="auto">
            <a:xfrm>
              <a:off x="48768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9" name="Line 89"/>
            <p:cNvSpPr>
              <a:spLocks noChangeShapeType="1"/>
            </p:cNvSpPr>
            <p:nvPr/>
          </p:nvSpPr>
          <p:spPr bwMode="auto">
            <a:xfrm>
              <a:off x="48768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0" name="Line 90"/>
            <p:cNvSpPr>
              <a:spLocks noChangeShapeType="1"/>
            </p:cNvSpPr>
            <p:nvPr/>
          </p:nvSpPr>
          <p:spPr bwMode="auto">
            <a:xfrm>
              <a:off x="48768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1" name="Line 91"/>
            <p:cNvSpPr>
              <a:spLocks noChangeShapeType="1"/>
            </p:cNvSpPr>
            <p:nvPr/>
          </p:nvSpPr>
          <p:spPr bwMode="auto">
            <a:xfrm>
              <a:off x="48768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2" name="Line 92"/>
            <p:cNvSpPr>
              <a:spLocks noChangeShapeType="1"/>
            </p:cNvSpPr>
            <p:nvPr/>
          </p:nvSpPr>
          <p:spPr bwMode="auto">
            <a:xfrm>
              <a:off x="48768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3" name="Line 93"/>
            <p:cNvSpPr>
              <a:spLocks noChangeShapeType="1"/>
            </p:cNvSpPr>
            <p:nvPr/>
          </p:nvSpPr>
          <p:spPr bwMode="auto">
            <a:xfrm rot="5400000">
              <a:off x="64396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4" name="Line 94"/>
            <p:cNvSpPr>
              <a:spLocks noChangeShapeType="1"/>
            </p:cNvSpPr>
            <p:nvPr/>
          </p:nvSpPr>
          <p:spPr bwMode="auto">
            <a:xfrm rot="5400000">
              <a:off x="64396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5" name="Line 95"/>
            <p:cNvSpPr>
              <a:spLocks noChangeShapeType="1"/>
            </p:cNvSpPr>
            <p:nvPr/>
          </p:nvSpPr>
          <p:spPr bwMode="auto">
            <a:xfrm rot="5400000">
              <a:off x="64396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6" name="Line 96"/>
            <p:cNvSpPr>
              <a:spLocks noChangeShapeType="1"/>
            </p:cNvSpPr>
            <p:nvPr/>
          </p:nvSpPr>
          <p:spPr bwMode="auto">
            <a:xfrm rot="5400000">
              <a:off x="64396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7" name="Line 97"/>
            <p:cNvSpPr>
              <a:spLocks noChangeShapeType="1"/>
            </p:cNvSpPr>
            <p:nvPr/>
          </p:nvSpPr>
          <p:spPr bwMode="auto">
            <a:xfrm rot="5400000">
              <a:off x="64396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8" name="Line 98"/>
            <p:cNvSpPr>
              <a:spLocks noChangeShapeType="1"/>
            </p:cNvSpPr>
            <p:nvPr/>
          </p:nvSpPr>
          <p:spPr bwMode="auto">
            <a:xfrm rot="5400000">
              <a:off x="64396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9" name="Line 99"/>
            <p:cNvSpPr>
              <a:spLocks noChangeShapeType="1"/>
            </p:cNvSpPr>
            <p:nvPr/>
          </p:nvSpPr>
          <p:spPr bwMode="auto">
            <a:xfrm rot="5400000">
              <a:off x="64396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0" name="Line 100"/>
            <p:cNvSpPr>
              <a:spLocks noChangeShapeType="1"/>
            </p:cNvSpPr>
            <p:nvPr/>
          </p:nvSpPr>
          <p:spPr bwMode="auto">
            <a:xfrm rot="5400000">
              <a:off x="52204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1" name="Line 101"/>
            <p:cNvSpPr>
              <a:spLocks noChangeShapeType="1"/>
            </p:cNvSpPr>
            <p:nvPr/>
          </p:nvSpPr>
          <p:spPr bwMode="auto">
            <a:xfrm rot="5400000">
              <a:off x="52204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2" name="Line 102"/>
            <p:cNvSpPr>
              <a:spLocks noChangeShapeType="1"/>
            </p:cNvSpPr>
            <p:nvPr/>
          </p:nvSpPr>
          <p:spPr bwMode="auto">
            <a:xfrm rot="5400000">
              <a:off x="52204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3" name="Line 103"/>
            <p:cNvSpPr>
              <a:spLocks noChangeShapeType="1"/>
            </p:cNvSpPr>
            <p:nvPr/>
          </p:nvSpPr>
          <p:spPr bwMode="auto">
            <a:xfrm rot="5400000">
              <a:off x="52204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4" name="Line 104"/>
            <p:cNvSpPr>
              <a:spLocks noChangeShapeType="1"/>
            </p:cNvSpPr>
            <p:nvPr/>
          </p:nvSpPr>
          <p:spPr bwMode="auto">
            <a:xfrm rot="5400000">
              <a:off x="52204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5" name="Line 105"/>
            <p:cNvSpPr>
              <a:spLocks noChangeShapeType="1"/>
            </p:cNvSpPr>
            <p:nvPr/>
          </p:nvSpPr>
          <p:spPr bwMode="auto">
            <a:xfrm rot="5400000">
              <a:off x="52204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6" name="Line 106"/>
            <p:cNvSpPr>
              <a:spLocks noChangeShapeType="1"/>
            </p:cNvSpPr>
            <p:nvPr/>
          </p:nvSpPr>
          <p:spPr bwMode="auto">
            <a:xfrm rot="5400000">
              <a:off x="52204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7" name="Line 107"/>
            <p:cNvSpPr>
              <a:spLocks noChangeShapeType="1"/>
            </p:cNvSpPr>
            <p:nvPr/>
          </p:nvSpPr>
          <p:spPr bwMode="auto">
            <a:xfrm>
              <a:off x="54864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8" name="Line 108"/>
            <p:cNvSpPr>
              <a:spLocks noChangeShapeType="1"/>
            </p:cNvSpPr>
            <p:nvPr/>
          </p:nvSpPr>
          <p:spPr bwMode="auto">
            <a:xfrm>
              <a:off x="54864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9" name="Line 109"/>
            <p:cNvSpPr>
              <a:spLocks noChangeShapeType="1"/>
            </p:cNvSpPr>
            <p:nvPr/>
          </p:nvSpPr>
          <p:spPr bwMode="auto">
            <a:xfrm>
              <a:off x="54864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0" name="Line 110"/>
            <p:cNvSpPr>
              <a:spLocks noChangeShapeType="1"/>
            </p:cNvSpPr>
            <p:nvPr/>
          </p:nvSpPr>
          <p:spPr bwMode="auto">
            <a:xfrm>
              <a:off x="54864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1" name="Line 111"/>
            <p:cNvSpPr>
              <a:spLocks noChangeShapeType="1"/>
            </p:cNvSpPr>
            <p:nvPr/>
          </p:nvSpPr>
          <p:spPr bwMode="auto">
            <a:xfrm>
              <a:off x="54864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2" name="Line 112"/>
            <p:cNvSpPr>
              <a:spLocks noChangeShapeType="1"/>
            </p:cNvSpPr>
            <p:nvPr/>
          </p:nvSpPr>
          <p:spPr bwMode="auto">
            <a:xfrm>
              <a:off x="54864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3" name="Line 113"/>
            <p:cNvSpPr>
              <a:spLocks noChangeShapeType="1"/>
            </p:cNvSpPr>
            <p:nvPr/>
          </p:nvSpPr>
          <p:spPr bwMode="auto">
            <a:xfrm>
              <a:off x="54864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4" name="Line 114"/>
            <p:cNvSpPr>
              <a:spLocks noChangeShapeType="1"/>
            </p:cNvSpPr>
            <p:nvPr/>
          </p:nvSpPr>
          <p:spPr bwMode="auto">
            <a:xfrm>
              <a:off x="54864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5" name="Line 115"/>
            <p:cNvSpPr>
              <a:spLocks noChangeShapeType="1"/>
            </p:cNvSpPr>
            <p:nvPr/>
          </p:nvSpPr>
          <p:spPr bwMode="auto">
            <a:xfrm>
              <a:off x="4876800" y="47085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6" name="Line 116"/>
            <p:cNvSpPr>
              <a:spLocks noChangeShapeType="1"/>
            </p:cNvSpPr>
            <p:nvPr/>
          </p:nvSpPr>
          <p:spPr bwMode="auto">
            <a:xfrm>
              <a:off x="3657600" y="41751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7" name="Line 117"/>
            <p:cNvSpPr>
              <a:spLocks noChangeShapeType="1"/>
            </p:cNvSpPr>
            <p:nvPr/>
          </p:nvSpPr>
          <p:spPr bwMode="auto">
            <a:xfrm rot="5400000">
              <a:off x="58300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8" name="Line 118"/>
            <p:cNvSpPr>
              <a:spLocks noChangeShapeType="1"/>
            </p:cNvSpPr>
            <p:nvPr/>
          </p:nvSpPr>
          <p:spPr bwMode="auto">
            <a:xfrm rot="5400000">
              <a:off x="58300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9" name="Line 119"/>
            <p:cNvSpPr>
              <a:spLocks noChangeShapeType="1"/>
            </p:cNvSpPr>
            <p:nvPr/>
          </p:nvSpPr>
          <p:spPr bwMode="auto">
            <a:xfrm rot="5400000">
              <a:off x="58300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0" name="Line 120"/>
            <p:cNvSpPr>
              <a:spLocks noChangeShapeType="1"/>
            </p:cNvSpPr>
            <p:nvPr/>
          </p:nvSpPr>
          <p:spPr bwMode="auto">
            <a:xfrm rot="5400000">
              <a:off x="58300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1" name="Line 121"/>
            <p:cNvSpPr>
              <a:spLocks noChangeShapeType="1"/>
            </p:cNvSpPr>
            <p:nvPr/>
          </p:nvSpPr>
          <p:spPr bwMode="auto">
            <a:xfrm rot="5400000">
              <a:off x="58300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2" name="Line 122"/>
            <p:cNvSpPr>
              <a:spLocks noChangeShapeType="1"/>
            </p:cNvSpPr>
            <p:nvPr/>
          </p:nvSpPr>
          <p:spPr bwMode="auto">
            <a:xfrm rot="5400000">
              <a:off x="58300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3" name="Line 123"/>
            <p:cNvSpPr>
              <a:spLocks noChangeShapeType="1"/>
            </p:cNvSpPr>
            <p:nvPr/>
          </p:nvSpPr>
          <p:spPr bwMode="auto">
            <a:xfrm rot="5400000">
              <a:off x="58300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4" name="Line 124"/>
            <p:cNvSpPr>
              <a:spLocks noChangeShapeType="1"/>
            </p:cNvSpPr>
            <p:nvPr/>
          </p:nvSpPr>
          <p:spPr bwMode="auto">
            <a:xfrm>
              <a:off x="60960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5" name="Line 125"/>
            <p:cNvSpPr>
              <a:spLocks noChangeShapeType="1"/>
            </p:cNvSpPr>
            <p:nvPr/>
          </p:nvSpPr>
          <p:spPr bwMode="auto">
            <a:xfrm>
              <a:off x="60960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6" name="Line 126"/>
            <p:cNvSpPr>
              <a:spLocks noChangeShapeType="1"/>
            </p:cNvSpPr>
            <p:nvPr/>
          </p:nvSpPr>
          <p:spPr bwMode="auto">
            <a:xfrm>
              <a:off x="60960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7" name="Line 127"/>
            <p:cNvSpPr>
              <a:spLocks noChangeShapeType="1"/>
            </p:cNvSpPr>
            <p:nvPr/>
          </p:nvSpPr>
          <p:spPr bwMode="auto">
            <a:xfrm>
              <a:off x="60960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8" name="Line 128"/>
            <p:cNvSpPr>
              <a:spLocks noChangeShapeType="1"/>
            </p:cNvSpPr>
            <p:nvPr/>
          </p:nvSpPr>
          <p:spPr bwMode="auto">
            <a:xfrm>
              <a:off x="60960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9" name="Line 129"/>
            <p:cNvSpPr>
              <a:spLocks noChangeShapeType="1"/>
            </p:cNvSpPr>
            <p:nvPr/>
          </p:nvSpPr>
          <p:spPr bwMode="auto">
            <a:xfrm>
              <a:off x="60960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0" name="Line 130"/>
            <p:cNvSpPr>
              <a:spLocks noChangeShapeType="1"/>
            </p:cNvSpPr>
            <p:nvPr/>
          </p:nvSpPr>
          <p:spPr bwMode="auto">
            <a:xfrm>
              <a:off x="60960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1" name="Line 131"/>
            <p:cNvSpPr>
              <a:spLocks noChangeShapeType="1"/>
            </p:cNvSpPr>
            <p:nvPr/>
          </p:nvSpPr>
          <p:spPr bwMode="auto">
            <a:xfrm>
              <a:off x="60960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2" name="Line 132"/>
            <p:cNvSpPr>
              <a:spLocks noChangeShapeType="1"/>
            </p:cNvSpPr>
            <p:nvPr/>
          </p:nvSpPr>
          <p:spPr bwMode="auto">
            <a:xfrm>
              <a:off x="6096000" y="52419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3" name="Line 133"/>
            <p:cNvSpPr>
              <a:spLocks noChangeShapeType="1"/>
            </p:cNvSpPr>
            <p:nvPr/>
          </p:nvSpPr>
          <p:spPr bwMode="auto">
            <a:xfrm>
              <a:off x="3048000" y="31083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4" name="Line 134"/>
            <p:cNvSpPr>
              <a:spLocks noChangeShapeType="1"/>
            </p:cNvSpPr>
            <p:nvPr/>
          </p:nvSpPr>
          <p:spPr bwMode="auto">
            <a:xfrm>
              <a:off x="2438400" y="20415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5" name="Line 135"/>
            <p:cNvSpPr>
              <a:spLocks noChangeShapeType="1"/>
            </p:cNvSpPr>
            <p:nvPr/>
          </p:nvSpPr>
          <p:spPr bwMode="auto">
            <a:xfrm>
              <a:off x="1828800" y="2041525"/>
              <a:ext cx="609600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6" name="Line 136"/>
            <p:cNvSpPr>
              <a:spLocks noChangeShapeType="1"/>
            </p:cNvSpPr>
            <p:nvPr/>
          </p:nvSpPr>
          <p:spPr bwMode="auto">
            <a:xfrm>
              <a:off x="4267200" y="4708525"/>
              <a:ext cx="609600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7" name="Line 137"/>
            <p:cNvSpPr>
              <a:spLocks noChangeShapeType="1"/>
            </p:cNvSpPr>
            <p:nvPr/>
          </p:nvSpPr>
          <p:spPr bwMode="auto">
            <a:xfrm>
              <a:off x="5486400" y="5241925"/>
              <a:ext cx="609600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8" name="Line 138"/>
            <p:cNvSpPr>
              <a:spLocks noChangeShapeType="1"/>
            </p:cNvSpPr>
            <p:nvPr/>
          </p:nvSpPr>
          <p:spPr bwMode="auto">
            <a:xfrm rot="5400000">
              <a:off x="2782094" y="2840831"/>
              <a:ext cx="533400" cy="1588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9" name="Line 139"/>
            <p:cNvSpPr>
              <a:spLocks noChangeShapeType="1"/>
            </p:cNvSpPr>
            <p:nvPr/>
          </p:nvSpPr>
          <p:spPr bwMode="auto">
            <a:xfrm rot="5400000">
              <a:off x="3391694" y="3907631"/>
              <a:ext cx="533400" cy="1588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0" name="Text Box 140"/>
            <p:cNvSpPr txBox="1">
              <a:spLocks noChangeArrowheads="1"/>
            </p:cNvSpPr>
            <p:nvPr/>
          </p:nvSpPr>
          <p:spPr bwMode="auto">
            <a:xfrm>
              <a:off x="1219200" y="23304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41" name="Text Box 141"/>
            <p:cNvSpPr txBox="1">
              <a:spLocks noChangeArrowheads="1"/>
            </p:cNvSpPr>
            <p:nvPr/>
          </p:nvSpPr>
          <p:spPr bwMode="auto">
            <a:xfrm>
              <a:off x="1219200" y="28638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chemeClr val="accent1"/>
                  </a:solidFill>
                  <a:cs typeface="Arial" charset="0"/>
                </a:rPr>
                <a:t>G</a:t>
              </a:r>
            </a:p>
          </p:txBody>
        </p:sp>
        <p:sp>
          <p:nvSpPr>
            <p:cNvPr id="51342" name="Text Box 142"/>
            <p:cNvSpPr txBox="1">
              <a:spLocks noChangeArrowheads="1"/>
            </p:cNvSpPr>
            <p:nvPr/>
          </p:nvSpPr>
          <p:spPr bwMode="auto">
            <a:xfrm>
              <a:off x="1219200" y="33972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33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43" name="Text Box 143"/>
            <p:cNvSpPr txBox="1">
              <a:spLocks noChangeArrowheads="1"/>
            </p:cNvSpPr>
            <p:nvPr/>
          </p:nvSpPr>
          <p:spPr bwMode="auto">
            <a:xfrm>
              <a:off x="1219200" y="39306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44" name="Text Box 144"/>
            <p:cNvSpPr txBox="1">
              <a:spLocks noChangeArrowheads="1"/>
            </p:cNvSpPr>
            <p:nvPr/>
          </p:nvSpPr>
          <p:spPr bwMode="auto">
            <a:xfrm>
              <a:off x="1219200" y="44799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45" name="Text Box 145"/>
            <p:cNvSpPr txBox="1">
              <a:spLocks noChangeArrowheads="1"/>
            </p:cNvSpPr>
            <p:nvPr/>
          </p:nvSpPr>
          <p:spPr bwMode="auto">
            <a:xfrm>
              <a:off x="1219200" y="50133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46" name="Text Box 146"/>
            <p:cNvSpPr txBox="1">
              <a:spLocks noChangeArrowheads="1"/>
            </p:cNvSpPr>
            <p:nvPr/>
          </p:nvSpPr>
          <p:spPr bwMode="auto">
            <a:xfrm>
              <a:off x="1219200" y="5546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33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47" name="Text Box 147"/>
            <p:cNvSpPr txBox="1">
              <a:spLocks noChangeArrowheads="1"/>
            </p:cNvSpPr>
            <p:nvPr/>
          </p:nvSpPr>
          <p:spPr bwMode="auto">
            <a:xfrm>
              <a:off x="1447800" y="24066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51348" name="Text Box 148"/>
            <p:cNvSpPr txBox="1">
              <a:spLocks noChangeArrowheads="1"/>
            </p:cNvSpPr>
            <p:nvPr/>
          </p:nvSpPr>
          <p:spPr bwMode="auto">
            <a:xfrm>
              <a:off x="1447800" y="29400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1349" name="Text Box 149"/>
            <p:cNvSpPr txBox="1">
              <a:spLocks noChangeArrowheads="1"/>
            </p:cNvSpPr>
            <p:nvPr/>
          </p:nvSpPr>
          <p:spPr bwMode="auto">
            <a:xfrm>
              <a:off x="1447800" y="34734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1350" name="Text Box 150"/>
            <p:cNvSpPr txBox="1">
              <a:spLocks noChangeArrowheads="1"/>
            </p:cNvSpPr>
            <p:nvPr/>
          </p:nvSpPr>
          <p:spPr bwMode="auto">
            <a:xfrm>
              <a:off x="1447800" y="40068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51351" name="Text Box 151"/>
            <p:cNvSpPr txBox="1">
              <a:spLocks noChangeArrowheads="1"/>
            </p:cNvSpPr>
            <p:nvPr/>
          </p:nvSpPr>
          <p:spPr bwMode="auto">
            <a:xfrm>
              <a:off x="1447800" y="45561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51352" name="Text Box 152"/>
            <p:cNvSpPr txBox="1">
              <a:spLocks noChangeArrowheads="1"/>
            </p:cNvSpPr>
            <p:nvPr/>
          </p:nvSpPr>
          <p:spPr bwMode="auto">
            <a:xfrm>
              <a:off x="1447800" y="50895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6</a:t>
              </a:r>
            </a:p>
          </p:txBody>
        </p:sp>
        <p:sp>
          <p:nvSpPr>
            <p:cNvPr id="51353" name="Text Box 153"/>
            <p:cNvSpPr txBox="1">
              <a:spLocks noChangeArrowheads="1"/>
            </p:cNvSpPr>
            <p:nvPr/>
          </p:nvSpPr>
          <p:spPr bwMode="auto">
            <a:xfrm>
              <a:off x="1447800" y="56229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7</a:t>
              </a:r>
            </a:p>
          </p:txBody>
        </p:sp>
        <p:sp>
          <p:nvSpPr>
            <p:cNvPr id="51354" name="Text Box 154"/>
            <p:cNvSpPr txBox="1">
              <a:spLocks noChangeArrowheads="1"/>
            </p:cNvSpPr>
            <p:nvPr/>
          </p:nvSpPr>
          <p:spPr bwMode="auto">
            <a:xfrm>
              <a:off x="1447800" y="1919288"/>
              <a:ext cx="3048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51355" name="Text Box 155"/>
            <p:cNvSpPr txBox="1">
              <a:spLocks noChangeArrowheads="1"/>
            </p:cNvSpPr>
            <p:nvPr/>
          </p:nvSpPr>
          <p:spPr bwMode="auto">
            <a:xfrm>
              <a:off x="1295400" y="1919288"/>
              <a:ext cx="3048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i</a:t>
              </a:r>
            </a:p>
          </p:txBody>
        </p:sp>
        <p:sp>
          <p:nvSpPr>
            <p:cNvPr id="51356" name="Text Box 156"/>
            <p:cNvSpPr txBox="1">
              <a:spLocks noChangeArrowheads="1"/>
            </p:cNvSpPr>
            <p:nvPr/>
          </p:nvSpPr>
          <p:spPr bwMode="auto">
            <a:xfrm>
              <a:off x="22098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57" name="Text Box 157"/>
            <p:cNvSpPr txBox="1">
              <a:spLocks noChangeArrowheads="1"/>
            </p:cNvSpPr>
            <p:nvPr/>
          </p:nvSpPr>
          <p:spPr bwMode="auto">
            <a:xfrm>
              <a:off x="28194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58" name="Text Box 158"/>
            <p:cNvSpPr txBox="1">
              <a:spLocks noChangeArrowheads="1"/>
            </p:cNvSpPr>
            <p:nvPr/>
          </p:nvSpPr>
          <p:spPr bwMode="auto">
            <a:xfrm>
              <a:off x="34290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33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59" name="Text Box 159"/>
            <p:cNvSpPr txBox="1">
              <a:spLocks noChangeArrowheads="1"/>
            </p:cNvSpPr>
            <p:nvPr/>
          </p:nvSpPr>
          <p:spPr bwMode="auto">
            <a:xfrm>
              <a:off x="40386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60" name="Text Box 160"/>
            <p:cNvSpPr txBox="1">
              <a:spLocks noChangeArrowheads="1"/>
            </p:cNvSpPr>
            <p:nvPr/>
          </p:nvSpPr>
          <p:spPr bwMode="auto">
            <a:xfrm>
              <a:off x="46482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chemeClr val="accent1"/>
                  </a:solidFill>
                  <a:cs typeface="Arial" charset="0"/>
                </a:rPr>
                <a:t>G</a:t>
              </a:r>
            </a:p>
          </p:txBody>
        </p:sp>
        <p:sp>
          <p:nvSpPr>
            <p:cNvPr id="51361" name="Text Box 161"/>
            <p:cNvSpPr txBox="1">
              <a:spLocks noChangeArrowheads="1"/>
            </p:cNvSpPr>
            <p:nvPr/>
          </p:nvSpPr>
          <p:spPr bwMode="auto">
            <a:xfrm>
              <a:off x="52578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62" name="Text Box 162"/>
            <p:cNvSpPr txBox="1">
              <a:spLocks noChangeArrowheads="1"/>
            </p:cNvSpPr>
            <p:nvPr/>
          </p:nvSpPr>
          <p:spPr bwMode="auto">
            <a:xfrm>
              <a:off x="58674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63" name="Text Box 163"/>
            <p:cNvSpPr txBox="1">
              <a:spLocks noChangeArrowheads="1"/>
            </p:cNvSpPr>
            <p:nvPr/>
          </p:nvSpPr>
          <p:spPr bwMode="auto">
            <a:xfrm>
              <a:off x="64770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00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64" name="Text Box 164"/>
            <p:cNvSpPr txBox="1">
              <a:spLocks noChangeArrowheads="1"/>
            </p:cNvSpPr>
            <p:nvPr/>
          </p:nvSpPr>
          <p:spPr bwMode="auto">
            <a:xfrm>
              <a:off x="16764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51365" name="Text Box 165"/>
            <p:cNvSpPr txBox="1">
              <a:spLocks noChangeArrowheads="1"/>
            </p:cNvSpPr>
            <p:nvPr/>
          </p:nvSpPr>
          <p:spPr bwMode="auto">
            <a:xfrm>
              <a:off x="22860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51366" name="Text Box 166"/>
            <p:cNvSpPr txBox="1">
              <a:spLocks noChangeArrowheads="1"/>
            </p:cNvSpPr>
            <p:nvPr/>
          </p:nvSpPr>
          <p:spPr bwMode="auto">
            <a:xfrm>
              <a:off x="28956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1367" name="Text Box 167"/>
            <p:cNvSpPr txBox="1">
              <a:spLocks noChangeArrowheads="1"/>
            </p:cNvSpPr>
            <p:nvPr/>
          </p:nvSpPr>
          <p:spPr bwMode="auto">
            <a:xfrm>
              <a:off x="35052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1368" name="Text Box 168"/>
            <p:cNvSpPr txBox="1">
              <a:spLocks noChangeArrowheads="1"/>
            </p:cNvSpPr>
            <p:nvPr/>
          </p:nvSpPr>
          <p:spPr bwMode="auto">
            <a:xfrm>
              <a:off x="41148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51369" name="Text Box 169"/>
            <p:cNvSpPr txBox="1">
              <a:spLocks noChangeArrowheads="1"/>
            </p:cNvSpPr>
            <p:nvPr/>
          </p:nvSpPr>
          <p:spPr bwMode="auto">
            <a:xfrm>
              <a:off x="47244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51370" name="Text Box 170"/>
            <p:cNvSpPr txBox="1">
              <a:spLocks noChangeArrowheads="1"/>
            </p:cNvSpPr>
            <p:nvPr/>
          </p:nvSpPr>
          <p:spPr bwMode="auto">
            <a:xfrm>
              <a:off x="53340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6</a:t>
              </a:r>
            </a:p>
          </p:txBody>
        </p:sp>
        <p:sp>
          <p:nvSpPr>
            <p:cNvPr id="51371" name="Text Box 171"/>
            <p:cNvSpPr txBox="1">
              <a:spLocks noChangeArrowheads="1"/>
            </p:cNvSpPr>
            <p:nvPr/>
          </p:nvSpPr>
          <p:spPr bwMode="auto">
            <a:xfrm>
              <a:off x="59436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7</a:t>
              </a:r>
            </a:p>
          </p:txBody>
        </p:sp>
        <p:sp>
          <p:nvSpPr>
            <p:cNvPr id="51372" name="Text Box 172"/>
            <p:cNvSpPr txBox="1">
              <a:spLocks noChangeArrowheads="1"/>
            </p:cNvSpPr>
            <p:nvPr/>
          </p:nvSpPr>
          <p:spPr bwMode="auto">
            <a:xfrm>
              <a:off x="65532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8</a:t>
              </a:r>
            </a:p>
          </p:txBody>
        </p:sp>
        <p:sp>
          <p:nvSpPr>
            <p:cNvPr id="51373" name="Text Box 173"/>
            <p:cNvSpPr txBox="1">
              <a:spLocks noChangeArrowheads="1"/>
            </p:cNvSpPr>
            <p:nvPr/>
          </p:nvSpPr>
          <p:spPr bwMode="auto">
            <a:xfrm>
              <a:off x="1676400" y="14319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j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695950" y="1576387"/>
            <a:ext cx="2971800" cy="415498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Brown Path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Skip A (column)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Match T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Skip G (row)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Match C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Skip A (row)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?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?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?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?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3786" y="1666229"/>
            <a:ext cx="324128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1590536" y="2084743"/>
            <a:ext cx="324128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2076172" y="2786032"/>
            <a:ext cx="324128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2438400" y="3253769"/>
            <a:ext cx="304800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2667000" y="3852832"/>
            <a:ext cx="304800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2962275" y="4386232"/>
            <a:ext cx="304800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3386137" y="4352864"/>
            <a:ext cx="390525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4000500" y="4719516"/>
            <a:ext cx="390525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4421188" y="4956114"/>
            <a:ext cx="390525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5019675" y="5171251"/>
            <a:ext cx="542925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076907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458200" cy="685800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Edit Graph for LCS Problem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52400" y="1500187"/>
            <a:ext cx="5638800" cy="4587875"/>
            <a:chOff x="1219200" y="1355725"/>
            <a:chExt cx="5638800" cy="4587875"/>
          </a:xfrm>
        </p:grpSpPr>
        <p:sp>
          <p:nvSpPr>
            <p:cNvPr id="51203" name="Line 3"/>
            <p:cNvSpPr>
              <a:spLocks noChangeShapeType="1"/>
            </p:cNvSpPr>
            <p:nvPr/>
          </p:nvSpPr>
          <p:spPr bwMode="auto">
            <a:xfrm rot="5400000">
              <a:off x="15628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4" name="Line 4"/>
            <p:cNvSpPr>
              <a:spLocks noChangeShapeType="1"/>
            </p:cNvSpPr>
            <p:nvPr/>
          </p:nvSpPr>
          <p:spPr bwMode="auto">
            <a:xfrm rot="5400000">
              <a:off x="15628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5" name="Line 5"/>
            <p:cNvSpPr>
              <a:spLocks noChangeShapeType="1"/>
            </p:cNvSpPr>
            <p:nvPr/>
          </p:nvSpPr>
          <p:spPr bwMode="auto">
            <a:xfrm rot="5400000">
              <a:off x="15628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6" name="Line 6"/>
            <p:cNvSpPr>
              <a:spLocks noChangeShapeType="1"/>
            </p:cNvSpPr>
            <p:nvPr/>
          </p:nvSpPr>
          <p:spPr bwMode="auto">
            <a:xfrm rot="5400000">
              <a:off x="15628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7" name="Line 7"/>
            <p:cNvSpPr>
              <a:spLocks noChangeShapeType="1"/>
            </p:cNvSpPr>
            <p:nvPr/>
          </p:nvSpPr>
          <p:spPr bwMode="auto">
            <a:xfrm rot="5400000">
              <a:off x="15628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8" name="Line 8"/>
            <p:cNvSpPr>
              <a:spLocks noChangeShapeType="1"/>
            </p:cNvSpPr>
            <p:nvPr/>
          </p:nvSpPr>
          <p:spPr bwMode="auto">
            <a:xfrm rot="5400000">
              <a:off x="15628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9" name="Line 9"/>
            <p:cNvSpPr>
              <a:spLocks noChangeShapeType="1"/>
            </p:cNvSpPr>
            <p:nvPr/>
          </p:nvSpPr>
          <p:spPr bwMode="auto">
            <a:xfrm rot="5400000">
              <a:off x="15628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0" name="Line 10"/>
            <p:cNvSpPr>
              <a:spLocks noChangeShapeType="1"/>
            </p:cNvSpPr>
            <p:nvPr/>
          </p:nvSpPr>
          <p:spPr bwMode="auto">
            <a:xfrm>
              <a:off x="18288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1" name="Line 11"/>
            <p:cNvSpPr>
              <a:spLocks noChangeShapeType="1"/>
            </p:cNvSpPr>
            <p:nvPr/>
          </p:nvSpPr>
          <p:spPr bwMode="auto">
            <a:xfrm>
              <a:off x="18288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2" name="Line 12"/>
            <p:cNvSpPr>
              <a:spLocks noChangeShapeType="1"/>
            </p:cNvSpPr>
            <p:nvPr/>
          </p:nvSpPr>
          <p:spPr bwMode="auto">
            <a:xfrm>
              <a:off x="18288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3" name="Line 13"/>
            <p:cNvSpPr>
              <a:spLocks noChangeShapeType="1"/>
            </p:cNvSpPr>
            <p:nvPr/>
          </p:nvSpPr>
          <p:spPr bwMode="auto">
            <a:xfrm>
              <a:off x="18288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4" name="Line 14"/>
            <p:cNvSpPr>
              <a:spLocks noChangeShapeType="1"/>
            </p:cNvSpPr>
            <p:nvPr/>
          </p:nvSpPr>
          <p:spPr bwMode="auto">
            <a:xfrm>
              <a:off x="18288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5" name="Line 15"/>
            <p:cNvSpPr>
              <a:spLocks noChangeShapeType="1"/>
            </p:cNvSpPr>
            <p:nvPr/>
          </p:nvSpPr>
          <p:spPr bwMode="auto">
            <a:xfrm>
              <a:off x="18288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6" name="Line 16"/>
            <p:cNvSpPr>
              <a:spLocks noChangeShapeType="1"/>
            </p:cNvSpPr>
            <p:nvPr/>
          </p:nvSpPr>
          <p:spPr bwMode="auto">
            <a:xfrm>
              <a:off x="18288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18288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8" name="Line 18"/>
            <p:cNvSpPr>
              <a:spLocks noChangeShapeType="1"/>
            </p:cNvSpPr>
            <p:nvPr/>
          </p:nvSpPr>
          <p:spPr bwMode="auto">
            <a:xfrm rot="5400000">
              <a:off x="21724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 rot="5400000">
              <a:off x="21724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0" name="Line 20"/>
            <p:cNvSpPr>
              <a:spLocks noChangeShapeType="1"/>
            </p:cNvSpPr>
            <p:nvPr/>
          </p:nvSpPr>
          <p:spPr bwMode="auto">
            <a:xfrm rot="5400000">
              <a:off x="21724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1" name="Line 21"/>
            <p:cNvSpPr>
              <a:spLocks noChangeShapeType="1"/>
            </p:cNvSpPr>
            <p:nvPr/>
          </p:nvSpPr>
          <p:spPr bwMode="auto">
            <a:xfrm rot="5400000">
              <a:off x="21724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2" name="Line 22"/>
            <p:cNvSpPr>
              <a:spLocks noChangeShapeType="1"/>
            </p:cNvSpPr>
            <p:nvPr/>
          </p:nvSpPr>
          <p:spPr bwMode="auto">
            <a:xfrm rot="5400000">
              <a:off x="21724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3" name="Line 23"/>
            <p:cNvSpPr>
              <a:spLocks noChangeShapeType="1"/>
            </p:cNvSpPr>
            <p:nvPr/>
          </p:nvSpPr>
          <p:spPr bwMode="auto">
            <a:xfrm rot="5400000">
              <a:off x="21724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4" name="Line 24"/>
            <p:cNvSpPr>
              <a:spLocks noChangeShapeType="1"/>
            </p:cNvSpPr>
            <p:nvPr/>
          </p:nvSpPr>
          <p:spPr bwMode="auto">
            <a:xfrm rot="5400000">
              <a:off x="21724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5" name="Line 25"/>
            <p:cNvSpPr>
              <a:spLocks noChangeShapeType="1"/>
            </p:cNvSpPr>
            <p:nvPr/>
          </p:nvSpPr>
          <p:spPr bwMode="auto">
            <a:xfrm>
              <a:off x="24384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6" name="Line 26"/>
            <p:cNvSpPr>
              <a:spLocks noChangeShapeType="1"/>
            </p:cNvSpPr>
            <p:nvPr/>
          </p:nvSpPr>
          <p:spPr bwMode="auto">
            <a:xfrm>
              <a:off x="24384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7" name="Line 27"/>
            <p:cNvSpPr>
              <a:spLocks noChangeShapeType="1"/>
            </p:cNvSpPr>
            <p:nvPr/>
          </p:nvSpPr>
          <p:spPr bwMode="auto">
            <a:xfrm>
              <a:off x="24384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8" name="Line 28"/>
            <p:cNvSpPr>
              <a:spLocks noChangeShapeType="1"/>
            </p:cNvSpPr>
            <p:nvPr/>
          </p:nvSpPr>
          <p:spPr bwMode="auto">
            <a:xfrm>
              <a:off x="24384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9" name="Line 29"/>
            <p:cNvSpPr>
              <a:spLocks noChangeShapeType="1"/>
            </p:cNvSpPr>
            <p:nvPr/>
          </p:nvSpPr>
          <p:spPr bwMode="auto">
            <a:xfrm>
              <a:off x="24384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0" name="Line 30"/>
            <p:cNvSpPr>
              <a:spLocks noChangeShapeType="1"/>
            </p:cNvSpPr>
            <p:nvPr/>
          </p:nvSpPr>
          <p:spPr bwMode="auto">
            <a:xfrm>
              <a:off x="24384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1" name="Line 31"/>
            <p:cNvSpPr>
              <a:spLocks noChangeShapeType="1"/>
            </p:cNvSpPr>
            <p:nvPr/>
          </p:nvSpPr>
          <p:spPr bwMode="auto">
            <a:xfrm>
              <a:off x="24384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2" name="Line 32"/>
            <p:cNvSpPr>
              <a:spLocks noChangeShapeType="1"/>
            </p:cNvSpPr>
            <p:nvPr/>
          </p:nvSpPr>
          <p:spPr bwMode="auto">
            <a:xfrm>
              <a:off x="24384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3" name="Line 33"/>
            <p:cNvSpPr>
              <a:spLocks noChangeShapeType="1"/>
            </p:cNvSpPr>
            <p:nvPr/>
          </p:nvSpPr>
          <p:spPr bwMode="auto">
            <a:xfrm rot="5400000">
              <a:off x="27820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4" name="Line 34"/>
            <p:cNvSpPr>
              <a:spLocks noChangeShapeType="1"/>
            </p:cNvSpPr>
            <p:nvPr/>
          </p:nvSpPr>
          <p:spPr bwMode="auto">
            <a:xfrm rot="5400000">
              <a:off x="27820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5" name="Line 35"/>
            <p:cNvSpPr>
              <a:spLocks noChangeShapeType="1"/>
            </p:cNvSpPr>
            <p:nvPr/>
          </p:nvSpPr>
          <p:spPr bwMode="auto">
            <a:xfrm rot="5400000">
              <a:off x="27820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6" name="Line 36"/>
            <p:cNvSpPr>
              <a:spLocks noChangeShapeType="1"/>
            </p:cNvSpPr>
            <p:nvPr/>
          </p:nvSpPr>
          <p:spPr bwMode="auto">
            <a:xfrm rot="5400000">
              <a:off x="27820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7" name="Line 37"/>
            <p:cNvSpPr>
              <a:spLocks noChangeShapeType="1"/>
            </p:cNvSpPr>
            <p:nvPr/>
          </p:nvSpPr>
          <p:spPr bwMode="auto">
            <a:xfrm rot="5400000">
              <a:off x="27820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8" name="Line 38"/>
            <p:cNvSpPr>
              <a:spLocks noChangeShapeType="1"/>
            </p:cNvSpPr>
            <p:nvPr/>
          </p:nvSpPr>
          <p:spPr bwMode="auto">
            <a:xfrm rot="5400000">
              <a:off x="27820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9" name="Line 39"/>
            <p:cNvSpPr>
              <a:spLocks noChangeShapeType="1"/>
            </p:cNvSpPr>
            <p:nvPr/>
          </p:nvSpPr>
          <p:spPr bwMode="auto">
            <a:xfrm rot="5400000">
              <a:off x="27820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0" name="Line 40"/>
            <p:cNvSpPr>
              <a:spLocks noChangeShapeType="1"/>
            </p:cNvSpPr>
            <p:nvPr/>
          </p:nvSpPr>
          <p:spPr bwMode="auto">
            <a:xfrm>
              <a:off x="30480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1" name="Line 41"/>
            <p:cNvSpPr>
              <a:spLocks noChangeShapeType="1"/>
            </p:cNvSpPr>
            <p:nvPr/>
          </p:nvSpPr>
          <p:spPr bwMode="auto">
            <a:xfrm>
              <a:off x="30480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2" name="Line 42"/>
            <p:cNvSpPr>
              <a:spLocks noChangeShapeType="1"/>
            </p:cNvSpPr>
            <p:nvPr/>
          </p:nvSpPr>
          <p:spPr bwMode="auto">
            <a:xfrm>
              <a:off x="30480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3" name="Line 43"/>
            <p:cNvSpPr>
              <a:spLocks noChangeShapeType="1"/>
            </p:cNvSpPr>
            <p:nvPr/>
          </p:nvSpPr>
          <p:spPr bwMode="auto">
            <a:xfrm>
              <a:off x="30480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4" name="Line 44"/>
            <p:cNvSpPr>
              <a:spLocks noChangeShapeType="1"/>
            </p:cNvSpPr>
            <p:nvPr/>
          </p:nvSpPr>
          <p:spPr bwMode="auto">
            <a:xfrm>
              <a:off x="30480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5" name="Line 45"/>
            <p:cNvSpPr>
              <a:spLocks noChangeShapeType="1"/>
            </p:cNvSpPr>
            <p:nvPr/>
          </p:nvSpPr>
          <p:spPr bwMode="auto">
            <a:xfrm>
              <a:off x="30480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6" name="Line 46"/>
            <p:cNvSpPr>
              <a:spLocks noChangeShapeType="1"/>
            </p:cNvSpPr>
            <p:nvPr/>
          </p:nvSpPr>
          <p:spPr bwMode="auto">
            <a:xfrm>
              <a:off x="30480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7" name="Line 47"/>
            <p:cNvSpPr>
              <a:spLocks noChangeShapeType="1"/>
            </p:cNvSpPr>
            <p:nvPr/>
          </p:nvSpPr>
          <p:spPr bwMode="auto">
            <a:xfrm>
              <a:off x="30480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8" name="Line 48"/>
            <p:cNvSpPr>
              <a:spLocks noChangeShapeType="1"/>
            </p:cNvSpPr>
            <p:nvPr/>
          </p:nvSpPr>
          <p:spPr bwMode="auto">
            <a:xfrm rot="5400000">
              <a:off x="33916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9" name="Line 49"/>
            <p:cNvSpPr>
              <a:spLocks noChangeShapeType="1"/>
            </p:cNvSpPr>
            <p:nvPr/>
          </p:nvSpPr>
          <p:spPr bwMode="auto">
            <a:xfrm rot="5400000">
              <a:off x="33916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0" name="Line 50"/>
            <p:cNvSpPr>
              <a:spLocks noChangeShapeType="1"/>
            </p:cNvSpPr>
            <p:nvPr/>
          </p:nvSpPr>
          <p:spPr bwMode="auto">
            <a:xfrm rot="5400000">
              <a:off x="33916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1" name="Line 51"/>
            <p:cNvSpPr>
              <a:spLocks noChangeShapeType="1"/>
            </p:cNvSpPr>
            <p:nvPr/>
          </p:nvSpPr>
          <p:spPr bwMode="auto">
            <a:xfrm rot="5400000">
              <a:off x="33916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2" name="Line 52"/>
            <p:cNvSpPr>
              <a:spLocks noChangeShapeType="1"/>
            </p:cNvSpPr>
            <p:nvPr/>
          </p:nvSpPr>
          <p:spPr bwMode="auto">
            <a:xfrm rot="5400000">
              <a:off x="33916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3" name="Line 53"/>
            <p:cNvSpPr>
              <a:spLocks noChangeShapeType="1"/>
            </p:cNvSpPr>
            <p:nvPr/>
          </p:nvSpPr>
          <p:spPr bwMode="auto">
            <a:xfrm rot="5400000">
              <a:off x="33916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4" name="Line 54"/>
            <p:cNvSpPr>
              <a:spLocks noChangeShapeType="1"/>
            </p:cNvSpPr>
            <p:nvPr/>
          </p:nvSpPr>
          <p:spPr bwMode="auto">
            <a:xfrm rot="5400000">
              <a:off x="33916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5" name="Line 55"/>
            <p:cNvSpPr>
              <a:spLocks noChangeShapeType="1"/>
            </p:cNvSpPr>
            <p:nvPr/>
          </p:nvSpPr>
          <p:spPr bwMode="auto">
            <a:xfrm>
              <a:off x="36576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6" name="Line 56"/>
            <p:cNvSpPr>
              <a:spLocks noChangeShapeType="1"/>
            </p:cNvSpPr>
            <p:nvPr/>
          </p:nvSpPr>
          <p:spPr bwMode="auto">
            <a:xfrm>
              <a:off x="36576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7" name="Line 57"/>
            <p:cNvSpPr>
              <a:spLocks noChangeShapeType="1"/>
            </p:cNvSpPr>
            <p:nvPr/>
          </p:nvSpPr>
          <p:spPr bwMode="auto">
            <a:xfrm>
              <a:off x="36576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8" name="Line 58"/>
            <p:cNvSpPr>
              <a:spLocks noChangeShapeType="1"/>
            </p:cNvSpPr>
            <p:nvPr/>
          </p:nvSpPr>
          <p:spPr bwMode="auto">
            <a:xfrm>
              <a:off x="36576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9" name="Line 59"/>
            <p:cNvSpPr>
              <a:spLocks noChangeShapeType="1"/>
            </p:cNvSpPr>
            <p:nvPr/>
          </p:nvSpPr>
          <p:spPr bwMode="auto">
            <a:xfrm>
              <a:off x="36576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0" name="Line 60"/>
            <p:cNvSpPr>
              <a:spLocks noChangeShapeType="1"/>
            </p:cNvSpPr>
            <p:nvPr/>
          </p:nvSpPr>
          <p:spPr bwMode="auto">
            <a:xfrm>
              <a:off x="36576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1" name="Line 61"/>
            <p:cNvSpPr>
              <a:spLocks noChangeShapeType="1"/>
            </p:cNvSpPr>
            <p:nvPr/>
          </p:nvSpPr>
          <p:spPr bwMode="auto">
            <a:xfrm>
              <a:off x="36576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2" name="Line 62"/>
            <p:cNvSpPr>
              <a:spLocks noChangeShapeType="1"/>
            </p:cNvSpPr>
            <p:nvPr/>
          </p:nvSpPr>
          <p:spPr bwMode="auto">
            <a:xfrm>
              <a:off x="36576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3" name="Line 63"/>
            <p:cNvSpPr>
              <a:spLocks noChangeShapeType="1"/>
            </p:cNvSpPr>
            <p:nvPr/>
          </p:nvSpPr>
          <p:spPr bwMode="auto">
            <a:xfrm rot="5400000">
              <a:off x="40012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4" name="Line 64"/>
            <p:cNvSpPr>
              <a:spLocks noChangeShapeType="1"/>
            </p:cNvSpPr>
            <p:nvPr/>
          </p:nvSpPr>
          <p:spPr bwMode="auto">
            <a:xfrm rot="5400000">
              <a:off x="40012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5" name="Line 65"/>
            <p:cNvSpPr>
              <a:spLocks noChangeShapeType="1"/>
            </p:cNvSpPr>
            <p:nvPr/>
          </p:nvSpPr>
          <p:spPr bwMode="auto">
            <a:xfrm rot="5400000">
              <a:off x="40012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6" name="Line 66"/>
            <p:cNvSpPr>
              <a:spLocks noChangeShapeType="1"/>
            </p:cNvSpPr>
            <p:nvPr/>
          </p:nvSpPr>
          <p:spPr bwMode="auto">
            <a:xfrm rot="5400000">
              <a:off x="40012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7" name="Line 67"/>
            <p:cNvSpPr>
              <a:spLocks noChangeShapeType="1"/>
            </p:cNvSpPr>
            <p:nvPr/>
          </p:nvSpPr>
          <p:spPr bwMode="auto">
            <a:xfrm rot="5400000">
              <a:off x="40012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8" name="Line 68"/>
            <p:cNvSpPr>
              <a:spLocks noChangeShapeType="1"/>
            </p:cNvSpPr>
            <p:nvPr/>
          </p:nvSpPr>
          <p:spPr bwMode="auto">
            <a:xfrm rot="5400000">
              <a:off x="40012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9" name="Line 69"/>
            <p:cNvSpPr>
              <a:spLocks noChangeShapeType="1"/>
            </p:cNvSpPr>
            <p:nvPr/>
          </p:nvSpPr>
          <p:spPr bwMode="auto">
            <a:xfrm rot="5400000">
              <a:off x="40012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0" name="Line 70"/>
            <p:cNvSpPr>
              <a:spLocks noChangeShapeType="1"/>
            </p:cNvSpPr>
            <p:nvPr/>
          </p:nvSpPr>
          <p:spPr bwMode="auto">
            <a:xfrm>
              <a:off x="42672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1" name="Line 71"/>
            <p:cNvSpPr>
              <a:spLocks noChangeShapeType="1"/>
            </p:cNvSpPr>
            <p:nvPr/>
          </p:nvSpPr>
          <p:spPr bwMode="auto">
            <a:xfrm>
              <a:off x="42672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2" name="Line 72"/>
            <p:cNvSpPr>
              <a:spLocks noChangeShapeType="1"/>
            </p:cNvSpPr>
            <p:nvPr/>
          </p:nvSpPr>
          <p:spPr bwMode="auto">
            <a:xfrm>
              <a:off x="42672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3" name="Line 73"/>
            <p:cNvSpPr>
              <a:spLocks noChangeShapeType="1"/>
            </p:cNvSpPr>
            <p:nvPr/>
          </p:nvSpPr>
          <p:spPr bwMode="auto">
            <a:xfrm>
              <a:off x="42672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4" name="Line 74"/>
            <p:cNvSpPr>
              <a:spLocks noChangeShapeType="1"/>
            </p:cNvSpPr>
            <p:nvPr/>
          </p:nvSpPr>
          <p:spPr bwMode="auto">
            <a:xfrm>
              <a:off x="42672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5" name="Line 75"/>
            <p:cNvSpPr>
              <a:spLocks noChangeShapeType="1"/>
            </p:cNvSpPr>
            <p:nvPr/>
          </p:nvSpPr>
          <p:spPr bwMode="auto">
            <a:xfrm>
              <a:off x="42672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6" name="Line 76"/>
            <p:cNvSpPr>
              <a:spLocks noChangeShapeType="1"/>
            </p:cNvSpPr>
            <p:nvPr/>
          </p:nvSpPr>
          <p:spPr bwMode="auto">
            <a:xfrm>
              <a:off x="42672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7" name="Line 77"/>
            <p:cNvSpPr>
              <a:spLocks noChangeShapeType="1"/>
            </p:cNvSpPr>
            <p:nvPr/>
          </p:nvSpPr>
          <p:spPr bwMode="auto">
            <a:xfrm>
              <a:off x="42672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8" name="Line 78"/>
            <p:cNvSpPr>
              <a:spLocks noChangeShapeType="1"/>
            </p:cNvSpPr>
            <p:nvPr/>
          </p:nvSpPr>
          <p:spPr bwMode="auto">
            <a:xfrm rot="5400000">
              <a:off x="46108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9" name="Line 79"/>
            <p:cNvSpPr>
              <a:spLocks noChangeShapeType="1"/>
            </p:cNvSpPr>
            <p:nvPr/>
          </p:nvSpPr>
          <p:spPr bwMode="auto">
            <a:xfrm rot="5400000">
              <a:off x="46108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0" name="Line 80"/>
            <p:cNvSpPr>
              <a:spLocks noChangeShapeType="1"/>
            </p:cNvSpPr>
            <p:nvPr/>
          </p:nvSpPr>
          <p:spPr bwMode="auto">
            <a:xfrm rot="5400000">
              <a:off x="46108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1" name="Line 81"/>
            <p:cNvSpPr>
              <a:spLocks noChangeShapeType="1"/>
            </p:cNvSpPr>
            <p:nvPr/>
          </p:nvSpPr>
          <p:spPr bwMode="auto">
            <a:xfrm rot="5400000">
              <a:off x="46108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2" name="Line 82"/>
            <p:cNvSpPr>
              <a:spLocks noChangeShapeType="1"/>
            </p:cNvSpPr>
            <p:nvPr/>
          </p:nvSpPr>
          <p:spPr bwMode="auto">
            <a:xfrm rot="5400000">
              <a:off x="46108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3" name="Line 83"/>
            <p:cNvSpPr>
              <a:spLocks noChangeShapeType="1"/>
            </p:cNvSpPr>
            <p:nvPr/>
          </p:nvSpPr>
          <p:spPr bwMode="auto">
            <a:xfrm rot="5400000">
              <a:off x="46108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4" name="Line 84"/>
            <p:cNvSpPr>
              <a:spLocks noChangeShapeType="1"/>
            </p:cNvSpPr>
            <p:nvPr/>
          </p:nvSpPr>
          <p:spPr bwMode="auto">
            <a:xfrm rot="5400000">
              <a:off x="46108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5" name="Line 85"/>
            <p:cNvSpPr>
              <a:spLocks noChangeShapeType="1"/>
            </p:cNvSpPr>
            <p:nvPr/>
          </p:nvSpPr>
          <p:spPr bwMode="auto">
            <a:xfrm>
              <a:off x="48768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6" name="Line 86"/>
            <p:cNvSpPr>
              <a:spLocks noChangeShapeType="1"/>
            </p:cNvSpPr>
            <p:nvPr/>
          </p:nvSpPr>
          <p:spPr bwMode="auto">
            <a:xfrm>
              <a:off x="48768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7" name="Line 87"/>
            <p:cNvSpPr>
              <a:spLocks noChangeShapeType="1"/>
            </p:cNvSpPr>
            <p:nvPr/>
          </p:nvSpPr>
          <p:spPr bwMode="auto">
            <a:xfrm>
              <a:off x="48768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8" name="Line 88"/>
            <p:cNvSpPr>
              <a:spLocks noChangeShapeType="1"/>
            </p:cNvSpPr>
            <p:nvPr/>
          </p:nvSpPr>
          <p:spPr bwMode="auto">
            <a:xfrm>
              <a:off x="48768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9" name="Line 89"/>
            <p:cNvSpPr>
              <a:spLocks noChangeShapeType="1"/>
            </p:cNvSpPr>
            <p:nvPr/>
          </p:nvSpPr>
          <p:spPr bwMode="auto">
            <a:xfrm>
              <a:off x="48768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0" name="Line 90"/>
            <p:cNvSpPr>
              <a:spLocks noChangeShapeType="1"/>
            </p:cNvSpPr>
            <p:nvPr/>
          </p:nvSpPr>
          <p:spPr bwMode="auto">
            <a:xfrm>
              <a:off x="48768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1" name="Line 91"/>
            <p:cNvSpPr>
              <a:spLocks noChangeShapeType="1"/>
            </p:cNvSpPr>
            <p:nvPr/>
          </p:nvSpPr>
          <p:spPr bwMode="auto">
            <a:xfrm>
              <a:off x="48768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2" name="Line 92"/>
            <p:cNvSpPr>
              <a:spLocks noChangeShapeType="1"/>
            </p:cNvSpPr>
            <p:nvPr/>
          </p:nvSpPr>
          <p:spPr bwMode="auto">
            <a:xfrm>
              <a:off x="48768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3" name="Line 93"/>
            <p:cNvSpPr>
              <a:spLocks noChangeShapeType="1"/>
            </p:cNvSpPr>
            <p:nvPr/>
          </p:nvSpPr>
          <p:spPr bwMode="auto">
            <a:xfrm rot="5400000">
              <a:off x="64396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4" name="Line 94"/>
            <p:cNvSpPr>
              <a:spLocks noChangeShapeType="1"/>
            </p:cNvSpPr>
            <p:nvPr/>
          </p:nvSpPr>
          <p:spPr bwMode="auto">
            <a:xfrm rot="5400000">
              <a:off x="64396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5" name="Line 95"/>
            <p:cNvSpPr>
              <a:spLocks noChangeShapeType="1"/>
            </p:cNvSpPr>
            <p:nvPr/>
          </p:nvSpPr>
          <p:spPr bwMode="auto">
            <a:xfrm rot="5400000">
              <a:off x="64396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6" name="Line 96"/>
            <p:cNvSpPr>
              <a:spLocks noChangeShapeType="1"/>
            </p:cNvSpPr>
            <p:nvPr/>
          </p:nvSpPr>
          <p:spPr bwMode="auto">
            <a:xfrm rot="5400000">
              <a:off x="64396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7" name="Line 97"/>
            <p:cNvSpPr>
              <a:spLocks noChangeShapeType="1"/>
            </p:cNvSpPr>
            <p:nvPr/>
          </p:nvSpPr>
          <p:spPr bwMode="auto">
            <a:xfrm rot="5400000">
              <a:off x="64396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8" name="Line 98"/>
            <p:cNvSpPr>
              <a:spLocks noChangeShapeType="1"/>
            </p:cNvSpPr>
            <p:nvPr/>
          </p:nvSpPr>
          <p:spPr bwMode="auto">
            <a:xfrm rot="5400000">
              <a:off x="64396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9" name="Line 99"/>
            <p:cNvSpPr>
              <a:spLocks noChangeShapeType="1"/>
            </p:cNvSpPr>
            <p:nvPr/>
          </p:nvSpPr>
          <p:spPr bwMode="auto">
            <a:xfrm rot="5400000">
              <a:off x="64396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0" name="Line 100"/>
            <p:cNvSpPr>
              <a:spLocks noChangeShapeType="1"/>
            </p:cNvSpPr>
            <p:nvPr/>
          </p:nvSpPr>
          <p:spPr bwMode="auto">
            <a:xfrm rot="5400000">
              <a:off x="52204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1" name="Line 101"/>
            <p:cNvSpPr>
              <a:spLocks noChangeShapeType="1"/>
            </p:cNvSpPr>
            <p:nvPr/>
          </p:nvSpPr>
          <p:spPr bwMode="auto">
            <a:xfrm rot="5400000">
              <a:off x="52204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2" name="Line 102"/>
            <p:cNvSpPr>
              <a:spLocks noChangeShapeType="1"/>
            </p:cNvSpPr>
            <p:nvPr/>
          </p:nvSpPr>
          <p:spPr bwMode="auto">
            <a:xfrm rot="5400000">
              <a:off x="52204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3" name="Line 103"/>
            <p:cNvSpPr>
              <a:spLocks noChangeShapeType="1"/>
            </p:cNvSpPr>
            <p:nvPr/>
          </p:nvSpPr>
          <p:spPr bwMode="auto">
            <a:xfrm rot="5400000">
              <a:off x="52204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4" name="Line 104"/>
            <p:cNvSpPr>
              <a:spLocks noChangeShapeType="1"/>
            </p:cNvSpPr>
            <p:nvPr/>
          </p:nvSpPr>
          <p:spPr bwMode="auto">
            <a:xfrm rot="5400000">
              <a:off x="52204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5" name="Line 105"/>
            <p:cNvSpPr>
              <a:spLocks noChangeShapeType="1"/>
            </p:cNvSpPr>
            <p:nvPr/>
          </p:nvSpPr>
          <p:spPr bwMode="auto">
            <a:xfrm rot="5400000">
              <a:off x="52204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6" name="Line 106"/>
            <p:cNvSpPr>
              <a:spLocks noChangeShapeType="1"/>
            </p:cNvSpPr>
            <p:nvPr/>
          </p:nvSpPr>
          <p:spPr bwMode="auto">
            <a:xfrm rot="5400000">
              <a:off x="52204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7" name="Line 107"/>
            <p:cNvSpPr>
              <a:spLocks noChangeShapeType="1"/>
            </p:cNvSpPr>
            <p:nvPr/>
          </p:nvSpPr>
          <p:spPr bwMode="auto">
            <a:xfrm>
              <a:off x="54864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8" name="Line 108"/>
            <p:cNvSpPr>
              <a:spLocks noChangeShapeType="1"/>
            </p:cNvSpPr>
            <p:nvPr/>
          </p:nvSpPr>
          <p:spPr bwMode="auto">
            <a:xfrm>
              <a:off x="54864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9" name="Line 109"/>
            <p:cNvSpPr>
              <a:spLocks noChangeShapeType="1"/>
            </p:cNvSpPr>
            <p:nvPr/>
          </p:nvSpPr>
          <p:spPr bwMode="auto">
            <a:xfrm>
              <a:off x="54864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0" name="Line 110"/>
            <p:cNvSpPr>
              <a:spLocks noChangeShapeType="1"/>
            </p:cNvSpPr>
            <p:nvPr/>
          </p:nvSpPr>
          <p:spPr bwMode="auto">
            <a:xfrm>
              <a:off x="54864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1" name="Line 111"/>
            <p:cNvSpPr>
              <a:spLocks noChangeShapeType="1"/>
            </p:cNvSpPr>
            <p:nvPr/>
          </p:nvSpPr>
          <p:spPr bwMode="auto">
            <a:xfrm>
              <a:off x="54864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2" name="Line 112"/>
            <p:cNvSpPr>
              <a:spLocks noChangeShapeType="1"/>
            </p:cNvSpPr>
            <p:nvPr/>
          </p:nvSpPr>
          <p:spPr bwMode="auto">
            <a:xfrm>
              <a:off x="54864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3" name="Line 113"/>
            <p:cNvSpPr>
              <a:spLocks noChangeShapeType="1"/>
            </p:cNvSpPr>
            <p:nvPr/>
          </p:nvSpPr>
          <p:spPr bwMode="auto">
            <a:xfrm>
              <a:off x="54864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4" name="Line 114"/>
            <p:cNvSpPr>
              <a:spLocks noChangeShapeType="1"/>
            </p:cNvSpPr>
            <p:nvPr/>
          </p:nvSpPr>
          <p:spPr bwMode="auto">
            <a:xfrm>
              <a:off x="54864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5" name="Line 115"/>
            <p:cNvSpPr>
              <a:spLocks noChangeShapeType="1"/>
            </p:cNvSpPr>
            <p:nvPr/>
          </p:nvSpPr>
          <p:spPr bwMode="auto">
            <a:xfrm>
              <a:off x="4876800" y="47085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6" name="Line 116"/>
            <p:cNvSpPr>
              <a:spLocks noChangeShapeType="1"/>
            </p:cNvSpPr>
            <p:nvPr/>
          </p:nvSpPr>
          <p:spPr bwMode="auto">
            <a:xfrm>
              <a:off x="3657600" y="41751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7" name="Line 117"/>
            <p:cNvSpPr>
              <a:spLocks noChangeShapeType="1"/>
            </p:cNvSpPr>
            <p:nvPr/>
          </p:nvSpPr>
          <p:spPr bwMode="auto">
            <a:xfrm rot="5400000">
              <a:off x="5830094" y="2307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8" name="Line 118"/>
            <p:cNvSpPr>
              <a:spLocks noChangeShapeType="1"/>
            </p:cNvSpPr>
            <p:nvPr/>
          </p:nvSpPr>
          <p:spPr bwMode="auto">
            <a:xfrm rot="5400000">
              <a:off x="5830094" y="2840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9" name="Line 119"/>
            <p:cNvSpPr>
              <a:spLocks noChangeShapeType="1"/>
            </p:cNvSpPr>
            <p:nvPr/>
          </p:nvSpPr>
          <p:spPr bwMode="auto">
            <a:xfrm rot="5400000">
              <a:off x="5830094" y="33742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0" name="Line 120"/>
            <p:cNvSpPr>
              <a:spLocks noChangeShapeType="1"/>
            </p:cNvSpPr>
            <p:nvPr/>
          </p:nvSpPr>
          <p:spPr bwMode="auto">
            <a:xfrm rot="5400000">
              <a:off x="5830094" y="39076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1" name="Line 121"/>
            <p:cNvSpPr>
              <a:spLocks noChangeShapeType="1"/>
            </p:cNvSpPr>
            <p:nvPr/>
          </p:nvSpPr>
          <p:spPr bwMode="auto">
            <a:xfrm rot="5400000">
              <a:off x="5830094" y="44410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2" name="Line 122"/>
            <p:cNvSpPr>
              <a:spLocks noChangeShapeType="1"/>
            </p:cNvSpPr>
            <p:nvPr/>
          </p:nvSpPr>
          <p:spPr bwMode="auto">
            <a:xfrm rot="5400000">
              <a:off x="5830094" y="49744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3" name="Line 123"/>
            <p:cNvSpPr>
              <a:spLocks noChangeShapeType="1"/>
            </p:cNvSpPr>
            <p:nvPr/>
          </p:nvSpPr>
          <p:spPr bwMode="auto">
            <a:xfrm rot="5400000">
              <a:off x="5830094" y="5507831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4" name="Line 124"/>
            <p:cNvSpPr>
              <a:spLocks noChangeShapeType="1"/>
            </p:cNvSpPr>
            <p:nvPr/>
          </p:nvSpPr>
          <p:spPr bwMode="auto">
            <a:xfrm>
              <a:off x="6096000" y="2041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5" name="Line 125"/>
            <p:cNvSpPr>
              <a:spLocks noChangeShapeType="1"/>
            </p:cNvSpPr>
            <p:nvPr/>
          </p:nvSpPr>
          <p:spPr bwMode="auto">
            <a:xfrm>
              <a:off x="6096000" y="2574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6" name="Line 126"/>
            <p:cNvSpPr>
              <a:spLocks noChangeShapeType="1"/>
            </p:cNvSpPr>
            <p:nvPr/>
          </p:nvSpPr>
          <p:spPr bwMode="auto">
            <a:xfrm>
              <a:off x="6096000" y="3108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7" name="Line 127"/>
            <p:cNvSpPr>
              <a:spLocks noChangeShapeType="1"/>
            </p:cNvSpPr>
            <p:nvPr/>
          </p:nvSpPr>
          <p:spPr bwMode="auto">
            <a:xfrm>
              <a:off x="6096000" y="36417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8" name="Line 128"/>
            <p:cNvSpPr>
              <a:spLocks noChangeShapeType="1"/>
            </p:cNvSpPr>
            <p:nvPr/>
          </p:nvSpPr>
          <p:spPr bwMode="auto">
            <a:xfrm>
              <a:off x="6096000" y="41751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9" name="Line 129"/>
            <p:cNvSpPr>
              <a:spLocks noChangeShapeType="1"/>
            </p:cNvSpPr>
            <p:nvPr/>
          </p:nvSpPr>
          <p:spPr bwMode="auto">
            <a:xfrm>
              <a:off x="6096000" y="47085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0" name="Line 130"/>
            <p:cNvSpPr>
              <a:spLocks noChangeShapeType="1"/>
            </p:cNvSpPr>
            <p:nvPr/>
          </p:nvSpPr>
          <p:spPr bwMode="auto">
            <a:xfrm>
              <a:off x="6096000" y="52419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1" name="Line 131"/>
            <p:cNvSpPr>
              <a:spLocks noChangeShapeType="1"/>
            </p:cNvSpPr>
            <p:nvPr/>
          </p:nvSpPr>
          <p:spPr bwMode="auto">
            <a:xfrm>
              <a:off x="6096000" y="5775325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2" name="Line 132"/>
            <p:cNvSpPr>
              <a:spLocks noChangeShapeType="1"/>
            </p:cNvSpPr>
            <p:nvPr/>
          </p:nvSpPr>
          <p:spPr bwMode="auto">
            <a:xfrm>
              <a:off x="6096000" y="52419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3" name="Line 133"/>
            <p:cNvSpPr>
              <a:spLocks noChangeShapeType="1"/>
            </p:cNvSpPr>
            <p:nvPr/>
          </p:nvSpPr>
          <p:spPr bwMode="auto">
            <a:xfrm>
              <a:off x="3048000" y="31083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4" name="Line 134"/>
            <p:cNvSpPr>
              <a:spLocks noChangeShapeType="1"/>
            </p:cNvSpPr>
            <p:nvPr/>
          </p:nvSpPr>
          <p:spPr bwMode="auto">
            <a:xfrm>
              <a:off x="2438400" y="2041525"/>
              <a:ext cx="609600" cy="53340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5" name="Line 135"/>
            <p:cNvSpPr>
              <a:spLocks noChangeShapeType="1"/>
            </p:cNvSpPr>
            <p:nvPr/>
          </p:nvSpPr>
          <p:spPr bwMode="auto">
            <a:xfrm>
              <a:off x="1828800" y="2041525"/>
              <a:ext cx="609600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6" name="Line 136"/>
            <p:cNvSpPr>
              <a:spLocks noChangeShapeType="1"/>
            </p:cNvSpPr>
            <p:nvPr/>
          </p:nvSpPr>
          <p:spPr bwMode="auto">
            <a:xfrm>
              <a:off x="4267200" y="4708525"/>
              <a:ext cx="609600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7" name="Line 137"/>
            <p:cNvSpPr>
              <a:spLocks noChangeShapeType="1"/>
            </p:cNvSpPr>
            <p:nvPr/>
          </p:nvSpPr>
          <p:spPr bwMode="auto">
            <a:xfrm>
              <a:off x="5486400" y="5241925"/>
              <a:ext cx="609600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8" name="Line 138"/>
            <p:cNvSpPr>
              <a:spLocks noChangeShapeType="1"/>
            </p:cNvSpPr>
            <p:nvPr/>
          </p:nvSpPr>
          <p:spPr bwMode="auto">
            <a:xfrm rot="5400000">
              <a:off x="2782094" y="2840831"/>
              <a:ext cx="533400" cy="1588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9" name="Line 139"/>
            <p:cNvSpPr>
              <a:spLocks noChangeShapeType="1"/>
            </p:cNvSpPr>
            <p:nvPr/>
          </p:nvSpPr>
          <p:spPr bwMode="auto">
            <a:xfrm rot="5400000">
              <a:off x="3391694" y="3907631"/>
              <a:ext cx="533400" cy="1588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0" name="Text Box 140"/>
            <p:cNvSpPr txBox="1">
              <a:spLocks noChangeArrowheads="1"/>
            </p:cNvSpPr>
            <p:nvPr/>
          </p:nvSpPr>
          <p:spPr bwMode="auto">
            <a:xfrm>
              <a:off x="1219200" y="23304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41" name="Text Box 141"/>
            <p:cNvSpPr txBox="1">
              <a:spLocks noChangeArrowheads="1"/>
            </p:cNvSpPr>
            <p:nvPr/>
          </p:nvSpPr>
          <p:spPr bwMode="auto">
            <a:xfrm>
              <a:off x="1219200" y="28638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chemeClr val="accent1"/>
                  </a:solidFill>
                  <a:cs typeface="Arial" charset="0"/>
                </a:rPr>
                <a:t>G</a:t>
              </a:r>
            </a:p>
          </p:txBody>
        </p:sp>
        <p:sp>
          <p:nvSpPr>
            <p:cNvPr id="51342" name="Text Box 142"/>
            <p:cNvSpPr txBox="1">
              <a:spLocks noChangeArrowheads="1"/>
            </p:cNvSpPr>
            <p:nvPr/>
          </p:nvSpPr>
          <p:spPr bwMode="auto">
            <a:xfrm>
              <a:off x="1219200" y="33972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33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43" name="Text Box 143"/>
            <p:cNvSpPr txBox="1">
              <a:spLocks noChangeArrowheads="1"/>
            </p:cNvSpPr>
            <p:nvPr/>
          </p:nvSpPr>
          <p:spPr bwMode="auto">
            <a:xfrm>
              <a:off x="1219200" y="3930650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44" name="Text Box 144"/>
            <p:cNvSpPr txBox="1">
              <a:spLocks noChangeArrowheads="1"/>
            </p:cNvSpPr>
            <p:nvPr/>
          </p:nvSpPr>
          <p:spPr bwMode="auto">
            <a:xfrm>
              <a:off x="1219200" y="44799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45" name="Text Box 145"/>
            <p:cNvSpPr txBox="1">
              <a:spLocks noChangeArrowheads="1"/>
            </p:cNvSpPr>
            <p:nvPr/>
          </p:nvSpPr>
          <p:spPr bwMode="auto">
            <a:xfrm>
              <a:off x="1219200" y="50133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46" name="Text Box 146"/>
            <p:cNvSpPr txBox="1">
              <a:spLocks noChangeArrowheads="1"/>
            </p:cNvSpPr>
            <p:nvPr/>
          </p:nvSpPr>
          <p:spPr bwMode="auto">
            <a:xfrm>
              <a:off x="1219200" y="5546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33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47" name="Text Box 147"/>
            <p:cNvSpPr txBox="1">
              <a:spLocks noChangeArrowheads="1"/>
            </p:cNvSpPr>
            <p:nvPr/>
          </p:nvSpPr>
          <p:spPr bwMode="auto">
            <a:xfrm>
              <a:off x="1447800" y="24066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51348" name="Text Box 148"/>
            <p:cNvSpPr txBox="1">
              <a:spLocks noChangeArrowheads="1"/>
            </p:cNvSpPr>
            <p:nvPr/>
          </p:nvSpPr>
          <p:spPr bwMode="auto">
            <a:xfrm>
              <a:off x="1447800" y="29400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1349" name="Text Box 149"/>
            <p:cNvSpPr txBox="1">
              <a:spLocks noChangeArrowheads="1"/>
            </p:cNvSpPr>
            <p:nvPr/>
          </p:nvSpPr>
          <p:spPr bwMode="auto">
            <a:xfrm>
              <a:off x="1447800" y="34734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1350" name="Text Box 150"/>
            <p:cNvSpPr txBox="1">
              <a:spLocks noChangeArrowheads="1"/>
            </p:cNvSpPr>
            <p:nvPr/>
          </p:nvSpPr>
          <p:spPr bwMode="auto">
            <a:xfrm>
              <a:off x="1447800" y="4006850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51351" name="Text Box 151"/>
            <p:cNvSpPr txBox="1">
              <a:spLocks noChangeArrowheads="1"/>
            </p:cNvSpPr>
            <p:nvPr/>
          </p:nvSpPr>
          <p:spPr bwMode="auto">
            <a:xfrm>
              <a:off x="1447800" y="45561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51352" name="Text Box 152"/>
            <p:cNvSpPr txBox="1">
              <a:spLocks noChangeArrowheads="1"/>
            </p:cNvSpPr>
            <p:nvPr/>
          </p:nvSpPr>
          <p:spPr bwMode="auto">
            <a:xfrm>
              <a:off x="1447800" y="50895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6</a:t>
              </a:r>
            </a:p>
          </p:txBody>
        </p:sp>
        <p:sp>
          <p:nvSpPr>
            <p:cNvPr id="51353" name="Text Box 153"/>
            <p:cNvSpPr txBox="1">
              <a:spLocks noChangeArrowheads="1"/>
            </p:cNvSpPr>
            <p:nvPr/>
          </p:nvSpPr>
          <p:spPr bwMode="auto">
            <a:xfrm>
              <a:off x="1447800" y="56229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7</a:t>
              </a:r>
            </a:p>
          </p:txBody>
        </p:sp>
        <p:sp>
          <p:nvSpPr>
            <p:cNvPr id="51354" name="Text Box 154"/>
            <p:cNvSpPr txBox="1">
              <a:spLocks noChangeArrowheads="1"/>
            </p:cNvSpPr>
            <p:nvPr/>
          </p:nvSpPr>
          <p:spPr bwMode="auto">
            <a:xfrm>
              <a:off x="1447800" y="1919288"/>
              <a:ext cx="3048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51355" name="Text Box 155"/>
            <p:cNvSpPr txBox="1">
              <a:spLocks noChangeArrowheads="1"/>
            </p:cNvSpPr>
            <p:nvPr/>
          </p:nvSpPr>
          <p:spPr bwMode="auto">
            <a:xfrm>
              <a:off x="1295400" y="1919288"/>
              <a:ext cx="3048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i</a:t>
              </a:r>
            </a:p>
          </p:txBody>
        </p:sp>
        <p:sp>
          <p:nvSpPr>
            <p:cNvPr id="51356" name="Text Box 156"/>
            <p:cNvSpPr txBox="1">
              <a:spLocks noChangeArrowheads="1"/>
            </p:cNvSpPr>
            <p:nvPr/>
          </p:nvSpPr>
          <p:spPr bwMode="auto">
            <a:xfrm>
              <a:off x="22098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57" name="Text Box 157"/>
            <p:cNvSpPr txBox="1">
              <a:spLocks noChangeArrowheads="1"/>
            </p:cNvSpPr>
            <p:nvPr/>
          </p:nvSpPr>
          <p:spPr bwMode="auto">
            <a:xfrm>
              <a:off x="28194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58" name="Text Box 158"/>
            <p:cNvSpPr txBox="1">
              <a:spLocks noChangeArrowheads="1"/>
            </p:cNvSpPr>
            <p:nvPr/>
          </p:nvSpPr>
          <p:spPr bwMode="auto">
            <a:xfrm>
              <a:off x="34290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33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59" name="Text Box 159"/>
            <p:cNvSpPr txBox="1">
              <a:spLocks noChangeArrowheads="1"/>
            </p:cNvSpPr>
            <p:nvPr/>
          </p:nvSpPr>
          <p:spPr bwMode="auto">
            <a:xfrm>
              <a:off x="40386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60" name="Text Box 160"/>
            <p:cNvSpPr txBox="1">
              <a:spLocks noChangeArrowheads="1"/>
            </p:cNvSpPr>
            <p:nvPr/>
          </p:nvSpPr>
          <p:spPr bwMode="auto">
            <a:xfrm>
              <a:off x="46482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chemeClr val="accent1"/>
                  </a:solidFill>
                  <a:cs typeface="Arial" charset="0"/>
                </a:rPr>
                <a:t>G</a:t>
              </a:r>
            </a:p>
          </p:txBody>
        </p:sp>
        <p:sp>
          <p:nvSpPr>
            <p:cNvPr id="51361" name="Text Box 161"/>
            <p:cNvSpPr txBox="1">
              <a:spLocks noChangeArrowheads="1"/>
            </p:cNvSpPr>
            <p:nvPr/>
          </p:nvSpPr>
          <p:spPr bwMode="auto">
            <a:xfrm>
              <a:off x="52578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FF0000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51362" name="Text Box 162"/>
            <p:cNvSpPr txBox="1">
              <a:spLocks noChangeArrowheads="1"/>
            </p:cNvSpPr>
            <p:nvPr/>
          </p:nvSpPr>
          <p:spPr bwMode="auto">
            <a:xfrm>
              <a:off x="58674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996633"/>
                  </a:solidFill>
                  <a:cs typeface="Arial" charset="0"/>
                </a:rPr>
                <a:t>T</a:t>
              </a:r>
            </a:p>
          </p:txBody>
        </p:sp>
        <p:sp>
          <p:nvSpPr>
            <p:cNvPr id="51363" name="Text Box 163"/>
            <p:cNvSpPr txBox="1">
              <a:spLocks noChangeArrowheads="1"/>
            </p:cNvSpPr>
            <p:nvPr/>
          </p:nvSpPr>
          <p:spPr bwMode="auto">
            <a:xfrm>
              <a:off x="6477000" y="1355725"/>
              <a:ext cx="3048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solidFill>
                    <a:srgbClr val="0000CC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364" name="Text Box 164"/>
            <p:cNvSpPr txBox="1">
              <a:spLocks noChangeArrowheads="1"/>
            </p:cNvSpPr>
            <p:nvPr/>
          </p:nvSpPr>
          <p:spPr bwMode="auto">
            <a:xfrm>
              <a:off x="16764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51365" name="Text Box 165"/>
            <p:cNvSpPr txBox="1">
              <a:spLocks noChangeArrowheads="1"/>
            </p:cNvSpPr>
            <p:nvPr/>
          </p:nvSpPr>
          <p:spPr bwMode="auto">
            <a:xfrm>
              <a:off x="22860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51366" name="Text Box 166"/>
            <p:cNvSpPr txBox="1">
              <a:spLocks noChangeArrowheads="1"/>
            </p:cNvSpPr>
            <p:nvPr/>
          </p:nvSpPr>
          <p:spPr bwMode="auto">
            <a:xfrm>
              <a:off x="28956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1367" name="Text Box 167"/>
            <p:cNvSpPr txBox="1">
              <a:spLocks noChangeArrowheads="1"/>
            </p:cNvSpPr>
            <p:nvPr/>
          </p:nvSpPr>
          <p:spPr bwMode="auto">
            <a:xfrm>
              <a:off x="35052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1368" name="Text Box 168"/>
            <p:cNvSpPr txBox="1">
              <a:spLocks noChangeArrowheads="1"/>
            </p:cNvSpPr>
            <p:nvPr/>
          </p:nvSpPr>
          <p:spPr bwMode="auto">
            <a:xfrm>
              <a:off x="41148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51369" name="Text Box 169"/>
            <p:cNvSpPr txBox="1">
              <a:spLocks noChangeArrowheads="1"/>
            </p:cNvSpPr>
            <p:nvPr/>
          </p:nvSpPr>
          <p:spPr bwMode="auto">
            <a:xfrm>
              <a:off x="47244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51370" name="Text Box 170"/>
            <p:cNvSpPr txBox="1">
              <a:spLocks noChangeArrowheads="1"/>
            </p:cNvSpPr>
            <p:nvPr/>
          </p:nvSpPr>
          <p:spPr bwMode="auto">
            <a:xfrm>
              <a:off x="53340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6</a:t>
              </a:r>
            </a:p>
          </p:txBody>
        </p:sp>
        <p:sp>
          <p:nvSpPr>
            <p:cNvPr id="51371" name="Text Box 171"/>
            <p:cNvSpPr txBox="1">
              <a:spLocks noChangeArrowheads="1"/>
            </p:cNvSpPr>
            <p:nvPr/>
          </p:nvSpPr>
          <p:spPr bwMode="auto">
            <a:xfrm>
              <a:off x="59436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7</a:t>
              </a:r>
            </a:p>
          </p:txBody>
        </p:sp>
        <p:sp>
          <p:nvSpPr>
            <p:cNvPr id="51372" name="Text Box 172"/>
            <p:cNvSpPr txBox="1">
              <a:spLocks noChangeArrowheads="1"/>
            </p:cNvSpPr>
            <p:nvPr/>
          </p:nvSpPr>
          <p:spPr bwMode="auto">
            <a:xfrm>
              <a:off x="6553200" y="17367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8</a:t>
              </a:r>
            </a:p>
          </p:txBody>
        </p:sp>
        <p:sp>
          <p:nvSpPr>
            <p:cNvPr id="51373" name="Text Box 173"/>
            <p:cNvSpPr txBox="1">
              <a:spLocks noChangeArrowheads="1"/>
            </p:cNvSpPr>
            <p:nvPr/>
          </p:nvSpPr>
          <p:spPr bwMode="auto">
            <a:xfrm>
              <a:off x="1676400" y="1431925"/>
              <a:ext cx="304800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200" b="1">
                  <a:solidFill>
                    <a:schemeClr val="accent1"/>
                  </a:solidFill>
                  <a:cs typeface="Arial" charset="0"/>
                </a:rPr>
                <a:t>j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695950" y="1576387"/>
            <a:ext cx="2971800" cy="415498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Brown Path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Skip A (column)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Match T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Skip G (row)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Match C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Skip A (row)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Match T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Skip G (column)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Match A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Skip T (column)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Match 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3786" y="1666229"/>
            <a:ext cx="324128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1590536" y="2084743"/>
            <a:ext cx="324128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2076172" y="2786032"/>
            <a:ext cx="324128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2438400" y="3253769"/>
            <a:ext cx="304800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2667000" y="3852832"/>
            <a:ext cx="304800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2962275" y="4386232"/>
            <a:ext cx="304800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3386137" y="4352864"/>
            <a:ext cx="390525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4000500" y="4719516"/>
            <a:ext cx="390525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4421188" y="4956114"/>
            <a:ext cx="390525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5019675" y="5171251"/>
            <a:ext cx="542925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4327810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458200" cy="6858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Edit Graph for LCS Problem</a:t>
            </a:r>
          </a:p>
        </p:txBody>
      </p:sp>
      <p:sp>
        <p:nvSpPr>
          <p:cNvPr id="52227" name="Line 3"/>
          <p:cNvSpPr>
            <a:spLocks noChangeShapeType="1"/>
          </p:cNvSpPr>
          <p:nvPr/>
        </p:nvSpPr>
        <p:spPr bwMode="auto">
          <a:xfrm rot="5400000">
            <a:off x="15628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rot="5400000">
            <a:off x="15628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rot="5400000">
            <a:off x="15628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30" name="Line 6"/>
          <p:cNvSpPr>
            <a:spLocks noChangeShapeType="1"/>
          </p:cNvSpPr>
          <p:nvPr/>
        </p:nvSpPr>
        <p:spPr bwMode="auto">
          <a:xfrm rot="5400000">
            <a:off x="15628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31" name="Line 7"/>
          <p:cNvSpPr>
            <a:spLocks noChangeShapeType="1"/>
          </p:cNvSpPr>
          <p:nvPr/>
        </p:nvSpPr>
        <p:spPr bwMode="auto">
          <a:xfrm rot="5400000">
            <a:off x="15628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32" name="Line 8"/>
          <p:cNvSpPr>
            <a:spLocks noChangeShapeType="1"/>
          </p:cNvSpPr>
          <p:nvPr/>
        </p:nvSpPr>
        <p:spPr bwMode="auto">
          <a:xfrm rot="5400000">
            <a:off x="15628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 rot="5400000">
            <a:off x="15628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18288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18288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18288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37" name="Line 13"/>
          <p:cNvSpPr>
            <a:spLocks noChangeShapeType="1"/>
          </p:cNvSpPr>
          <p:nvPr/>
        </p:nvSpPr>
        <p:spPr bwMode="auto">
          <a:xfrm>
            <a:off x="18288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18288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>
            <a:off x="18288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>
            <a:off x="18288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>
            <a:off x="18288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 rot="5400000">
            <a:off x="21724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43" name="Line 19"/>
          <p:cNvSpPr>
            <a:spLocks noChangeShapeType="1"/>
          </p:cNvSpPr>
          <p:nvPr/>
        </p:nvSpPr>
        <p:spPr bwMode="auto">
          <a:xfrm rot="5400000">
            <a:off x="21724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44" name="Line 20"/>
          <p:cNvSpPr>
            <a:spLocks noChangeShapeType="1"/>
          </p:cNvSpPr>
          <p:nvPr/>
        </p:nvSpPr>
        <p:spPr bwMode="auto">
          <a:xfrm rot="5400000">
            <a:off x="21724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45" name="Line 21"/>
          <p:cNvSpPr>
            <a:spLocks noChangeShapeType="1"/>
          </p:cNvSpPr>
          <p:nvPr/>
        </p:nvSpPr>
        <p:spPr bwMode="auto">
          <a:xfrm rot="5400000">
            <a:off x="21724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46" name="Line 22"/>
          <p:cNvSpPr>
            <a:spLocks noChangeShapeType="1"/>
          </p:cNvSpPr>
          <p:nvPr/>
        </p:nvSpPr>
        <p:spPr bwMode="auto">
          <a:xfrm rot="5400000">
            <a:off x="21724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47" name="Line 23"/>
          <p:cNvSpPr>
            <a:spLocks noChangeShapeType="1"/>
          </p:cNvSpPr>
          <p:nvPr/>
        </p:nvSpPr>
        <p:spPr bwMode="auto">
          <a:xfrm rot="5400000">
            <a:off x="21724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48" name="Line 24"/>
          <p:cNvSpPr>
            <a:spLocks noChangeShapeType="1"/>
          </p:cNvSpPr>
          <p:nvPr/>
        </p:nvSpPr>
        <p:spPr bwMode="auto">
          <a:xfrm rot="5400000">
            <a:off x="21724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49" name="Line 25"/>
          <p:cNvSpPr>
            <a:spLocks noChangeShapeType="1"/>
          </p:cNvSpPr>
          <p:nvPr/>
        </p:nvSpPr>
        <p:spPr bwMode="auto">
          <a:xfrm>
            <a:off x="24384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50" name="Line 26"/>
          <p:cNvSpPr>
            <a:spLocks noChangeShapeType="1"/>
          </p:cNvSpPr>
          <p:nvPr/>
        </p:nvSpPr>
        <p:spPr bwMode="auto">
          <a:xfrm>
            <a:off x="24384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51" name="Line 27"/>
          <p:cNvSpPr>
            <a:spLocks noChangeShapeType="1"/>
          </p:cNvSpPr>
          <p:nvPr/>
        </p:nvSpPr>
        <p:spPr bwMode="auto">
          <a:xfrm>
            <a:off x="24384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52" name="Line 28"/>
          <p:cNvSpPr>
            <a:spLocks noChangeShapeType="1"/>
          </p:cNvSpPr>
          <p:nvPr/>
        </p:nvSpPr>
        <p:spPr bwMode="auto">
          <a:xfrm>
            <a:off x="24384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53" name="Line 29"/>
          <p:cNvSpPr>
            <a:spLocks noChangeShapeType="1"/>
          </p:cNvSpPr>
          <p:nvPr/>
        </p:nvSpPr>
        <p:spPr bwMode="auto">
          <a:xfrm>
            <a:off x="24384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54" name="Line 30"/>
          <p:cNvSpPr>
            <a:spLocks noChangeShapeType="1"/>
          </p:cNvSpPr>
          <p:nvPr/>
        </p:nvSpPr>
        <p:spPr bwMode="auto">
          <a:xfrm>
            <a:off x="24384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55" name="Line 31"/>
          <p:cNvSpPr>
            <a:spLocks noChangeShapeType="1"/>
          </p:cNvSpPr>
          <p:nvPr/>
        </p:nvSpPr>
        <p:spPr bwMode="auto">
          <a:xfrm>
            <a:off x="24384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56" name="Line 32"/>
          <p:cNvSpPr>
            <a:spLocks noChangeShapeType="1"/>
          </p:cNvSpPr>
          <p:nvPr/>
        </p:nvSpPr>
        <p:spPr bwMode="auto">
          <a:xfrm>
            <a:off x="24384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57" name="Line 33"/>
          <p:cNvSpPr>
            <a:spLocks noChangeShapeType="1"/>
          </p:cNvSpPr>
          <p:nvPr/>
        </p:nvSpPr>
        <p:spPr bwMode="auto">
          <a:xfrm rot="5400000">
            <a:off x="27820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58" name="Line 34"/>
          <p:cNvSpPr>
            <a:spLocks noChangeShapeType="1"/>
          </p:cNvSpPr>
          <p:nvPr/>
        </p:nvSpPr>
        <p:spPr bwMode="auto">
          <a:xfrm rot="5400000">
            <a:off x="27820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59" name="Line 35"/>
          <p:cNvSpPr>
            <a:spLocks noChangeShapeType="1"/>
          </p:cNvSpPr>
          <p:nvPr/>
        </p:nvSpPr>
        <p:spPr bwMode="auto">
          <a:xfrm rot="5400000">
            <a:off x="27820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60" name="Line 36"/>
          <p:cNvSpPr>
            <a:spLocks noChangeShapeType="1"/>
          </p:cNvSpPr>
          <p:nvPr/>
        </p:nvSpPr>
        <p:spPr bwMode="auto">
          <a:xfrm rot="5400000">
            <a:off x="27820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61" name="Line 37"/>
          <p:cNvSpPr>
            <a:spLocks noChangeShapeType="1"/>
          </p:cNvSpPr>
          <p:nvPr/>
        </p:nvSpPr>
        <p:spPr bwMode="auto">
          <a:xfrm rot="5400000">
            <a:off x="27820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62" name="Line 38"/>
          <p:cNvSpPr>
            <a:spLocks noChangeShapeType="1"/>
          </p:cNvSpPr>
          <p:nvPr/>
        </p:nvSpPr>
        <p:spPr bwMode="auto">
          <a:xfrm rot="5400000">
            <a:off x="27820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63" name="Line 39"/>
          <p:cNvSpPr>
            <a:spLocks noChangeShapeType="1"/>
          </p:cNvSpPr>
          <p:nvPr/>
        </p:nvSpPr>
        <p:spPr bwMode="auto">
          <a:xfrm rot="5400000">
            <a:off x="27820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64" name="Line 40"/>
          <p:cNvSpPr>
            <a:spLocks noChangeShapeType="1"/>
          </p:cNvSpPr>
          <p:nvPr/>
        </p:nvSpPr>
        <p:spPr bwMode="auto">
          <a:xfrm>
            <a:off x="30480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65" name="Line 41"/>
          <p:cNvSpPr>
            <a:spLocks noChangeShapeType="1"/>
          </p:cNvSpPr>
          <p:nvPr/>
        </p:nvSpPr>
        <p:spPr bwMode="auto">
          <a:xfrm>
            <a:off x="30480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66" name="Line 42"/>
          <p:cNvSpPr>
            <a:spLocks noChangeShapeType="1"/>
          </p:cNvSpPr>
          <p:nvPr/>
        </p:nvSpPr>
        <p:spPr bwMode="auto">
          <a:xfrm>
            <a:off x="30480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67" name="Line 43"/>
          <p:cNvSpPr>
            <a:spLocks noChangeShapeType="1"/>
          </p:cNvSpPr>
          <p:nvPr/>
        </p:nvSpPr>
        <p:spPr bwMode="auto">
          <a:xfrm>
            <a:off x="30480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68" name="Line 44"/>
          <p:cNvSpPr>
            <a:spLocks noChangeShapeType="1"/>
          </p:cNvSpPr>
          <p:nvPr/>
        </p:nvSpPr>
        <p:spPr bwMode="auto">
          <a:xfrm>
            <a:off x="30480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69" name="Line 45"/>
          <p:cNvSpPr>
            <a:spLocks noChangeShapeType="1"/>
          </p:cNvSpPr>
          <p:nvPr/>
        </p:nvSpPr>
        <p:spPr bwMode="auto">
          <a:xfrm>
            <a:off x="30480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70" name="Line 46"/>
          <p:cNvSpPr>
            <a:spLocks noChangeShapeType="1"/>
          </p:cNvSpPr>
          <p:nvPr/>
        </p:nvSpPr>
        <p:spPr bwMode="auto">
          <a:xfrm>
            <a:off x="30480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71" name="Line 47"/>
          <p:cNvSpPr>
            <a:spLocks noChangeShapeType="1"/>
          </p:cNvSpPr>
          <p:nvPr/>
        </p:nvSpPr>
        <p:spPr bwMode="auto">
          <a:xfrm>
            <a:off x="30480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72" name="Line 48"/>
          <p:cNvSpPr>
            <a:spLocks noChangeShapeType="1"/>
          </p:cNvSpPr>
          <p:nvPr/>
        </p:nvSpPr>
        <p:spPr bwMode="auto">
          <a:xfrm rot="5400000">
            <a:off x="33916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73" name="Line 49"/>
          <p:cNvSpPr>
            <a:spLocks noChangeShapeType="1"/>
          </p:cNvSpPr>
          <p:nvPr/>
        </p:nvSpPr>
        <p:spPr bwMode="auto">
          <a:xfrm rot="5400000">
            <a:off x="33916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74" name="Line 50"/>
          <p:cNvSpPr>
            <a:spLocks noChangeShapeType="1"/>
          </p:cNvSpPr>
          <p:nvPr/>
        </p:nvSpPr>
        <p:spPr bwMode="auto">
          <a:xfrm rot="5400000">
            <a:off x="33916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75" name="Line 51"/>
          <p:cNvSpPr>
            <a:spLocks noChangeShapeType="1"/>
          </p:cNvSpPr>
          <p:nvPr/>
        </p:nvSpPr>
        <p:spPr bwMode="auto">
          <a:xfrm rot="5400000">
            <a:off x="33916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76" name="Line 52"/>
          <p:cNvSpPr>
            <a:spLocks noChangeShapeType="1"/>
          </p:cNvSpPr>
          <p:nvPr/>
        </p:nvSpPr>
        <p:spPr bwMode="auto">
          <a:xfrm rot="5400000">
            <a:off x="33916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77" name="Line 53"/>
          <p:cNvSpPr>
            <a:spLocks noChangeShapeType="1"/>
          </p:cNvSpPr>
          <p:nvPr/>
        </p:nvSpPr>
        <p:spPr bwMode="auto">
          <a:xfrm rot="5400000">
            <a:off x="33916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78" name="Line 54"/>
          <p:cNvSpPr>
            <a:spLocks noChangeShapeType="1"/>
          </p:cNvSpPr>
          <p:nvPr/>
        </p:nvSpPr>
        <p:spPr bwMode="auto">
          <a:xfrm rot="5400000">
            <a:off x="33916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79" name="Line 55"/>
          <p:cNvSpPr>
            <a:spLocks noChangeShapeType="1"/>
          </p:cNvSpPr>
          <p:nvPr/>
        </p:nvSpPr>
        <p:spPr bwMode="auto">
          <a:xfrm>
            <a:off x="36576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80" name="Line 56"/>
          <p:cNvSpPr>
            <a:spLocks noChangeShapeType="1"/>
          </p:cNvSpPr>
          <p:nvPr/>
        </p:nvSpPr>
        <p:spPr bwMode="auto">
          <a:xfrm>
            <a:off x="36576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81" name="Line 57"/>
          <p:cNvSpPr>
            <a:spLocks noChangeShapeType="1"/>
          </p:cNvSpPr>
          <p:nvPr/>
        </p:nvSpPr>
        <p:spPr bwMode="auto">
          <a:xfrm>
            <a:off x="36576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82" name="Line 58"/>
          <p:cNvSpPr>
            <a:spLocks noChangeShapeType="1"/>
          </p:cNvSpPr>
          <p:nvPr/>
        </p:nvSpPr>
        <p:spPr bwMode="auto">
          <a:xfrm>
            <a:off x="36576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83" name="Line 59"/>
          <p:cNvSpPr>
            <a:spLocks noChangeShapeType="1"/>
          </p:cNvSpPr>
          <p:nvPr/>
        </p:nvSpPr>
        <p:spPr bwMode="auto">
          <a:xfrm>
            <a:off x="36576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84" name="Line 60"/>
          <p:cNvSpPr>
            <a:spLocks noChangeShapeType="1"/>
          </p:cNvSpPr>
          <p:nvPr/>
        </p:nvSpPr>
        <p:spPr bwMode="auto">
          <a:xfrm>
            <a:off x="36576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85" name="Line 61"/>
          <p:cNvSpPr>
            <a:spLocks noChangeShapeType="1"/>
          </p:cNvSpPr>
          <p:nvPr/>
        </p:nvSpPr>
        <p:spPr bwMode="auto">
          <a:xfrm>
            <a:off x="36576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86" name="Line 62"/>
          <p:cNvSpPr>
            <a:spLocks noChangeShapeType="1"/>
          </p:cNvSpPr>
          <p:nvPr/>
        </p:nvSpPr>
        <p:spPr bwMode="auto">
          <a:xfrm>
            <a:off x="36576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87" name="Line 63"/>
          <p:cNvSpPr>
            <a:spLocks noChangeShapeType="1"/>
          </p:cNvSpPr>
          <p:nvPr/>
        </p:nvSpPr>
        <p:spPr bwMode="auto">
          <a:xfrm rot="5400000">
            <a:off x="40012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88" name="Line 64"/>
          <p:cNvSpPr>
            <a:spLocks noChangeShapeType="1"/>
          </p:cNvSpPr>
          <p:nvPr/>
        </p:nvSpPr>
        <p:spPr bwMode="auto">
          <a:xfrm rot="5400000">
            <a:off x="40012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89" name="Line 65"/>
          <p:cNvSpPr>
            <a:spLocks noChangeShapeType="1"/>
          </p:cNvSpPr>
          <p:nvPr/>
        </p:nvSpPr>
        <p:spPr bwMode="auto">
          <a:xfrm rot="5400000">
            <a:off x="40012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90" name="Line 66"/>
          <p:cNvSpPr>
            <a:spLocks noChangeShapeType="1"/>
          </p:cNvSpPr>
          <p:nvPr/>
        </p:nvSpPr>
        <p:spPr bwMode="auto">
          <a:xfrm rot="5400000">
            <a:off x="40012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91" name="Line 67"/>
          <p:cNvSpPr>
            <a:spLocks noChangeShapeType="1"/>
          </p:cNvSpPr>
          <p:nvPr/>
        </p:nvSpPr>
        <p:spPr bwMode="auto">
          <a:xfrm rot="5400000">
            <a:off x="40012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92" name="Line 68"/>
          <p:cNvSpPr>
            <a:spLocks noChangeShapeType="1"/>
          </p:cNvSpPr>
          <p:nvPr/>
        </p:nvSpPr>
        <p:spPr bwMode="auto">
          <a:xfrm rot="5400000">
            <a:off x="40012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93" name="Line 69"/>
          <p:cNvSpPr>
            <a:spLocks noChangeShapeType="1"/>
          </p:cNvSpPr>
          <p:nvPr/>
        </p:nvSpPr>
        <p:spPr bwMode="auto">
          <a:xfrm rot="5400000">
            <a:off x="40012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94" name="Line 70"/>
          <p:cNvSpPr>
            <a:spLocks noChangeShapeType="1"/>
          </p:cNvSpPr>
          <p:nvPr/>
        </p:nvSpPr>
        <p:spPr bwMode="auto">
          <a:xfrm>
            <a:off x="42672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95" name="Line 71"/>
          <p:cNvSpPr>
            <a:spLocks noChangeShapeType="1"/>
          </p:cNvSpPr>
          <p:nvPr/>
        </p:nvSpPr>
        <p:spPr bwMode="auto">
          <a:xfrm>
            <a:off x="42672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96" name="Line 72"/>
          <p:cNvSpPr>
            <a:spLocks noChangeShapeType="1"/>
          </p:cNvSpPr>
          <p:nvPr/>
        </p:nvSpPr>
        <p:spPr bwMode="auto">
          <a:xfrm>
            <a:off x="42672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97" name="Line 73"/>
          <p:cNvSpPr>
            <a:spLocks noChangeShapeType="1"/>
          </p:cNvSpPr>
          <p:nvPr/>
        </p:nvSpPr>
        <p:spPr bwMode="auto">
          <a:xfrm>
            <a:off x="42672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98" name="Line 74"/>
          <p:cNvSpPr>
            <a:spLocks noChangeShapeType="1"/>
          </p:cNvSpPr>
          <p:nvPr/>
        </p:nvSpPr>
        <p:spPr bwMode="auto">
          <a:xfrm>
            <a:off x="42672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99" name="Line 75"/>
          <p:cNvSpPr>
            <a:spLocks noChangeShapeType="1"/>
          </p:cNvSpPr>
          <p:nvPr/>
        </p:nvSpPr>
        <p:spPr bwMode="auto">
          <a:xfrm>
            <a:off x="42672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00" name="Line 76"/>
          <p:cNvSpPr>
            <a:spLocks noChangeShapeType="1"/>
          </p:cNvSpPr>
          <p:nvPr/>
        </p:nvSpPr>
        <p:spPr bwMode="auto">
          <a:xfrm>
            <a:off x="42672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01" name="Line 77"/>
          <p:cNvSpPr>
            <a:spLocks noChangeShapeType="1"/>
          </p:cNvSpPr>
          <p:nvPr/>
        </p:nvSpPr>
        <p:spPr bwMode="auto">
          <a:xfrm>
            <a:off x="42672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02" name="Line 78"/>
          <p:cNvSpPr>
            <a:spLocks noChangeShapeType="1"/>
          </p:cNvSpPr>
          <p:nvPr/>
        </p:nvSpPr>
        <p:spPr bwMode="auto">
          <a:xfrm rot="5400000">
            <a:off x="46108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03" name="Line 79"/>
          <p:cNvSpPr>
            <a:spLocks noChangeShapeType="1"/>
          </p:cNvSpPr>
          <p:nvPr/>
        </p:nvSpPr>
        <p:spPr bwMode="auto">
          <a:xfrm rot="5400000">
            <a:off x="46108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04" name="Line 80"/>
          <p:cNvSpPr>
            <a:spLocks noChangeShapeType="1"/>
          </p:cNvSpPr>
          <p:nvPr/>
        </p:nvSpPr>
        <p:spPr bwMode="auto">
          <a:xfrm rot="5400000">
            <a:off x="46108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05" name="Line 81"/>
          <p:cNvSpPr>
            <a:spLocks noChangeShapeType="1"/>
          </p:cNvSpPr>
          <p:nvPr/>
        </p:nvSpPr>
        <p:spPr bwMode="auto">
          <a:xfrm rot="5400000">
            <a:off x="46108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06" name="Line 82"/>
          <p:cNvSpPr>
            <a:spLocks noChangeShapeType="1"/>
          </p:cNvSpPr>
          <p:nvPr/>
        </p:nvSpPr>
        <p:spPr bwMode="auto">
          <a:xfrm rot="5400000">
            <a:off x="46108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07" name="Line 83"/>
          <p:cNvSpPr>
            <a:spLocks noChangeShapeType="1"/>
          </p:cNvSpPr>
          <p:nvPr/>
        </p:nvSpPr>
        <p:spPr bwMode="auto">
          <a:xfrm rot="5400000">
            <a:off x="46108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08" name="Line 84"/>
          <p:cNvSpPr>
            <a:spLocks noChangeShapeType="1"/>
          </p:cNvSpPr>
          <p:nvPr/>
        </p:nvSpPr>
        <p:spPr bwMode="auto">
          <a:xfrm rot="5400000">
            <a:off x="46108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09" name="Line 85"/>
          <p:cNvSpPr>
            <a:spLocks noChangeShapeType="1"/>
          </p:cNvSpPr>
          <p:nvPr/>
        </p:nvSpPr>
        <p:spPr bwMode="auto">
          <a:xfrm>
            <a:off x="48768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10" name="Line 86"/>
          <p:cNvSpPr>
            <a:spLocks noChangeShapeType="1"/>
          </p:cNvSpPr>
          <p:nvPr/>
        </p:nvSpPr>
        <p:spPr bwMode="auto">
          <a:xfrm>
            <a:off x="48768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11" name="Line 87"/>
          <p:cNvSpPr>
            <a:spLocks noChangeShapeType="1"/>
          </p:cNvSpPr>
          <p:nvPr/>
        </p:nvSpPr>
        <p:spPr bwMode="auto">
          <a:xfrm>
            <a:off x="48768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12" name="Line 88"/>
          <p:cNvSpPr>
            <a:spLocks noChangeShapeType="1"/>
          </p:cNvSpPr>
          <p:nvPr/>
        </p:nvSpPr>
        <p:spPr bwMode="auto">
          <a:xfrm>
            <a:off x="48768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13" name="Line 89"/>
          <p:cNvSpPr>
            <a:spLocks noChangeShapeType="1"/>
          </p:cNvSpPr>
          <p:nvPr/>
        </p:nvSpPr>
        <p:spPr bwMode="auto">
          <a:xfrm>
            <a:off x="48768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14" name="Line 90"/>
          <p:cNvSpPr>
            <a:spLocks noChangeShapeType="1"/>
          </p:cNvSpPr>
          <p:nvPr/>
        </p:nvSpPr>
        <p:spPr bwMode="auto">
          <a:xfrm>
            <a:off x="48768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15" name="Line 91"/>
          <p:cNvSpPr>
            <a:spLocks noChangeShapeType="1"/>
          </p:cNvSpPr>
          <p:nvPr/>
        </p:nvSpPr>
        <p:spPr bwMode="auto">
          <a:xfrm>
            <a:off x="48768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16" name="Line 92"/>
          <p:cNvSpPr>
            <a:spLocks noChangeShapeType="1"/>
          </p:cNvSpPr>
          <p:nvPr/>
        </p:nvSpPr>
        <p:spPr bwMode="auto">
          <a:xfrm>
            <a:off x="48768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17" name="Line 93"/>
          <p:cNvSpPr>
            <a:spLocks noChangeShapeType="1"/>
          </p:cNvSpPr>
          <p:nvPr/>
        </p:nvSpPr>
        <p:spPr bwMode="auto">
          <a:xfrm rot="5400000">
            <a:off x="64396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18" name="Line 94"/>
          <p:cNvSpPr>
            <a:spLocks noChangeShapeType="1"/>
          </p:cNvSpPr>
          <p:nvPr/>
        </p:nvSpPr>
        <p:spPr bwMode="auto">
          <a:xfrm rot="5400000">
            <a:off x="64396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19" name="Line 95"/>
          <p:cNvSpPr>
            <a:spLocks noChangeShapeType="1"/>
          </p:cNvSpPr>
          <p:nvPr/>
        </p:nvSpPr>
        <p:spPr bwMode="auto">
          <a:xfrm rot="5400000">
            <a:off x="64396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20" name="Line 96"/>
          <p:cNvSpPr>
            <a:spLocks noChangeShapeType="1"/>
          </p:cNvSpPr>
          <p:nvPr/>
        </p:nvSpPr>
        <p:spPr bwMode="auto">
          <a:xfrm rot="5400000">
            <a:off x="64396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21" name="Line 97"/>
          <p:cNvSpPr>
            <a:spLocks noChangeShapeType="1"/>
          </p:cNvSpPr>
          <p:nvPr/>
        </p:nvSpPr>
        <p:spPr bwMode="auto">
          <a:xfrm rot="5400000">
            <a:off x="64396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22" name="Line 98"/>
          <p:cNvSpPr>
            <a:spLocks noChangeShapeType="1"/>
          </p:cNvSpPr>
          <p:nvPr/>
        </p:nvSpPr>
        <p:spPr bwMode="auto">
          <a:xfrm rot="5400000">
            <a:off x="64396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23" name="Line 99"/>
          <p:cNvSpPr>
            <a:spLocks noChangeShapeType="1"/>
          </p:cNvSpPr>
          <p:nvPr/>
        </p:nvSpPr>
        <p:spPr bwMode="auto">
          <a:xfrm rot="5400000">
            <a:off x="64396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24" name="Line 100"/>
          <p:cNvSpPr>
            <a:spLocks noChangeShapeType="1"/>
          </p:cNvSpPr>
          <p:nvPr/>
        </p:nvSpPr>
        <p:spPr bwMode="auto">
          <a:xfrm rot="5400000">
            <a:off x="52204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25" name="Line 101"/>
          <p:cNvSpPr>
            <a:spLocks noChangeShapeType="1"/>
          </p:cNvSpPr>
          <p:nvPr/>
        </p:nvSpPr>
        <p:spPr bwMode="auto">
          <a:xfrm rot="5400000">
            <a:off x="52204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26" name="Line 102"/>
          <p:cNvSpPr>
            <a:spLocks noChangeShapeType="1"/>
          </p:cNvSpPr>
          <p:nvPr/>
        </p:nvSpPr>
        <p:spPr bwMode="auto">
          <a:xfrm rot="5400000">
            <a:off x="52204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27" name="Line 103"/>
          <p:cNvSpPr>
            <a:spLocks noChangeShapeType="1"/>
          </p:cNvSpPr>
          <p:nvPr/>
        </p:nvSpPr>
        <p:spPr bwMode="auto">
          <a:xfrm rot="5400000">
            <a:off x="52204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28" name="Line 104"/>
          <p:cNvSpPr>
            <a:spLocks noChangeShapeType="1"/>
          </p:cNvSpPr>
          <p:nvPr/>
        </p:nvSpPr>
        <p:spPr bwMode="auto">
          <a:xfrm rot="5400000">
            <a:off x="52204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29" name="Line 105"/>
          <p:cNvSpPr>
            <a:spLocks noChangeShapeType="1"/>
          </p:cNvSpPr>
          <p:nvPr/>
        </p:nvSpPr>
        <p:spPr bwMode="auto">
          <a:xfrm rot="5400000">
            <a:off x="52204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30" name="Line 106"/>
          <p:cNvSpPr>
            <a:spLocks noChangeShapeType="1"/>
          </p:cNvSpPr>
          <p:nvPr/>
        </p:nvSpPr>
        <p:spPr bwMode="auto">
          <a:xfrm rot="5400000">
            <a:off x="52204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31" name="Line 107"/>
          <p:cNvSpPr>
            <a:spLocks noChangeShapeType="1"/>
          </p:cNvSpPr>
          <p:nvPr/>
        </p:nvSpPr>
        <p:spPr bwMode="auto">
          <a:xfrm>
            <a:off x="54864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32" name="Line 108"/>
          <p:cNvSpPr>
            <a:spLocks noChangeShapeType="1"/>
          </p:cNvSpPr>
          <p:nvPr/>
        </p:nvSpPr>
        <p:spPr bwMode="auto">
          <a:xfrm>
            <a:off x="54864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33" name="Line 109"/>
          <p:cNvSpPr>
            <a:spLocks noChangeShapeType="1"/>
          </p:cNvSpPr>
          <p:nvPr/>
        </p:nvSpPr>
        <p:spPr bwMode="auto">
          <a:xfrm>
            <a:off x="54864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34" name="Line 110"/>
          <p:cNvSpPr>
            <a:spLocks noChangeShapeType="1"/>
          </p:cNvSpPr>
          <p:nvPr/>
        </p:nvSpPr>
        <p:spPr bwMode="auto">
          <a:xfrm>
            <a:off x="54864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35" name="Line 111"/>
          <p:cNvSpPr>
            <a:spLocks noChangeShapeType="1"/>
          </p:cNvSpPr>
          <p:nvPr/>
        </p:nvSpPr>
        <p:spPr bwMode="auto">
          <a:xfrm>
            <a:off x="54864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36" name="Line 112"/>
          <p:cNvSpPr>
            <a:spLocks noChangeShapeType="1"/>
          </p:cNvSpPr>
          <p:nvPr/>
        </p:nvSpPr>
        <p:spPr bwMode="auto">
          <a:xfrm>
            <a:off x="54864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37" name="Line 113"/>
          <p:cNvSpPr>
            <a:spLocks noChangeShapeType="1"/>
          </p:cNvSpPr>
          <p:nvPr/>
        </p:nvSpPr>
        <p:spPr bwMode="auto">
          <a:xfrm>
            <a:off x="54864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38" name="Line 114"/>
          <p:cNvSpPr>
            <a:spLocks noChangeShapeType="1"/>
          </p:cNvSpPr>
          <p:nvPr/>
        </p:nvSpPr>
        <p:spPr bwMode="auto">
          <a:xfrm>
            <a:off x="54864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39" name="Line 115"/>
          <p:cNvSpPr>
            <a:spLocks noChangeShapeType="1"/>
          </p:cNvSpPr>
          <p:nvPr/>
        </p:nvSpPr>
        <p:spPr bwMode="auto">
          <a:xfrm>
            <a:off x="4876800" y="4708525"/>
            <a:ext cx="609600" cy="533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40" name="Line 116"/>
          <p:cNvSpPr>
            <a:spLocks noChangeShapeType="1"/>
          </p:cNvSpPr>
          <p:nvPr/>
        </p:nvSpPr>
        <p:spPr bwMode="auto">
          <a:xfrm>
            <a:off x="3657600" y="4175125"/>
            <a:ext cx="609600" cy="533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41" name="Line 117"/>
          <p:cNvSpPr>
            <a:spLocks noChangeShapeType="1"/>
          </p:cNvSpPr>
          <p:nvPr/>
        </p:nvSpPr>
        <p:spPr bwMode="auto">
          <a:xfrm rot="5400000">
            <a:off x="58300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42" name="Line 118"/>
          <p:cNvSpPr>
            <a:spLocks noChangeShapeType="1"/>
          </p:cNvSpPr>
          <p:nvPr/>
        </p:nvSpPr>
        <p:spPr bwMode="auto">
          <a:xfrm rot="5400000">
            <a:off x="58300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43" name="Line 119"/>
          <p:cNvSpPr>
            <a:spLocks noChangeShapeType="1"/>
          </p:cNvSpPr>
          <p:nvPr/>
        </p:nvSpPr>
        <p:spPr bwMode="auto">
          <a:xfrm rot="5400000">
            <a:off x="58300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44" name="Line 120"/>
          <p:cNvSpPr>
            <a:spLocks noChangeShapeType="1"/>
          </p:cNvSpPr>
          <p:nvPr/>
        </p:nvSpPr>
        <p:spPr bwMode="auto">
          <a:xfrm rot="5400000">
            <a:off x="58300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45" name="Line 121"/>
          <p:cNvSpPr>
            <a:spLocks noChangeShapeType="1"/>
          </p:cNvSpPr>
          <p:nvPr/>
        </p:nvSpPr>
        <p:spPr bwMode="auto">
          <a:xfrm rot="5400000">
            <a:off x="58300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46" name="Line 122"/>
          <p:cNvSpPr>
            <a:spLocks noChangeShapeType="1"/>
          </p:cNvSpPr>
          <p:nvPr/>
        </p:nvSpPr>
        <p:spPr bwMode="auto">
          <a:xfrm rot="5400000">
            <a:off x="58300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47" name="Line 123"/>
          <p:cNvSpPr>
            <a:spLocks noChangeShapeType="1"/>
          </p:cNvSpPr>
          <p:nvPr/>
        </p:nvSpPr>
        <p:spPr bwMode="auto">
          <a:xfrm rot="5400000">
            <a:off x="58300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48" name="Line 124"/>
          <p:cNvSpPr>
            <a:spLocks noChangeShapeType="1"/>
          </p:cNvSpPr>
          <p:nvPr/>
        </p:nvSpPr>
        <p:spPr bwMode="auto">
          <a:xfrm>
            <a:off x="60960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49" name="Line 125"/>
          <p:cNvSpPr>
            <a:spLocks noChangeShapeType="1"/>
          </p:cNvSpPr>
          <p:nvPr/>
        </p:nvSpPr>
        <p:spPr bwMode="auto">
          <a:xfrm>
            <a:off x="60960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50" name="Line 126"/>
          <p:cNvSpPr>
            <a:spLocks noChangeShapeType="1"/>
          </p:cNvSpPr>
          <p:nvPr/>
        </p:nvSpPr>
        <p:spPr bwMode="auto">
          <a:xfrm>
            <a:off x="60960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51" name="Line 127"/>
          <p:cNvSpPr>
            <a:spLocks noChangeShapeType="1"/>
          </p:cNvSpPr>
          <p:nvPr/>
        </p:nvSpPr>
        <p:spPr bwMode="auto">
          <a:xfrm>
            <a:off x="60960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52" name="Line 128"/>
          <p:cNvSpPr>
            <a:spLocks noChangeShapeType="1"/>
          </p:cNvSpPr>
          <p:nvPr/>
        </p:nvSpPr>
        <p:spPr bwMode="auto">
          <a:xfrm>
            <a:off x="60960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53" name="Line 129"/>
          <p:cNvSpPr>
            <a:spLocks noChangeShapeType="1"/>
          </p:cNvSpPr>
          <p:nvPr/>
        </p:nvSpPr>
        <p:spPr bwMode="auto">
          <a:xfrm>
            <a:off x="60960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54" name="Line 130"/>
          <p:cNvSpPr>
            <a:spLocks noChangeShapeType="1"/>
          </p:cNvSpPr>
          <p:nvPr/>
        </p:nvSpPr>
        <p:spPr bwMode="auto">
          <a:xfrm>
            <a:off x="60960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55" name="Line 131"/>
          <p:cNvSpPr>
            <a:spLocks noChangeShapeType="1"/>
          </p:cNvSpPr>
          <p:nvPr/>
        </p:nvSpPr>
        <p:spPr bwMode="auto">
          <a:xfrm>
            <a:off x="60960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56" name="Line 132"/>
          <p:cNvSpPr>
            <a:spLocks noChangeShapeType="1"/>
          </p:cNvSpPr>
          <p:nvPr/>
        </p:nvSpPr>
        <p:spPr bwMode="auto">
          <a:xfrm>
            <a:off x="6096000" y="5241925"/>
            <a:ext cx="609600" cy="533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57" name="Line 133"/>
          <p:cNvSpPr>
            <a:spLocks noChangeShapeType="1"/>
          </p:cNvSpPr>
          <p:nvPr/>
        </p:nvSpPr>
        <p:spPr bwMode="auto">
          <a:xfrm>
            <a:off x="3048000" y="3108325"/>
            <a:ext cx="609600" cy="533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58" name="Line 134"/>
          <p:cNvSpPr>
            <a:spLocks noChangeShapeType="1"/>
          </p:cNvSpPr>
          <p:nvPr/>
        </p:nvSpPr>
        <p:spPr bwMode="auto">
          <a:xfrm>
            <a:off x="2438400" y="2041525"/>
            <a:ext cx="609600" cy="533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59" name="Line 135"/>
          <p:cNvSpPr>
            <a:spLocks noChangeShapeType="1"/>
          </p:cNvSpPr>
          <p:nvPr/>
        </p:nvSpPr>
        <p:spPr bwMode="auto">
          <a:xfrm>
            <a:off x="1828800" y="2041525"/>
            <a:ext cx="6096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60" name="Line 136"/>
          <p:cNvSpPr>
            <a:spLocks noChangeShapeType="1"/>
          </p:cNvSpPr>
          <p:nvPr/>
        </p:nvSpPr>
        <p:spPr bwMode="auto">
          <a:xfrm>
            <a:off x="4267200" y="4708525"/>
            <a:ext cx="6096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61" name="Line 137"/>
          <p:cNvSpPr>
            <a:spLocks noChangeShapeType="1"/>
          </p:cNvSpPr>
          <p:nvPr/>
        </p:nvSpPr>
        <p:spPr bwMode="auto">
          <a:xfrm>
            <a:off x="5486400" y="5241925"/>
            <a:ext cx="6096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62" name="Line 138"/>
          <p:cNvSpPr>
            <a:spLocks noChangeShapeType="1"/>
          </p:cNvSpPr>
          <p:nvPr/>
        </p:nvSpPr>
        <p:spPr bwMode="auto">
          <a:xfrm rot="5400000">
            <a:off x="2782094" y="2840831"/>
            <a:ext cx="533400" cy="158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63" name="Line 139"/>
          <p:cNvSpPr>
            <a:spLocks noChangeShapeType="1"/>
          </p:cNvSpPr>
          <p:nvPr/>
        </p:nvSpPr>
        <p:spPr bwMode="auto">
          <a:xfrm rot="5400000">
            <a:off x="3391694" y="3907631"/>
            <a:ext cx="533400" cy="158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364" name="Text Box 140"/>
          <p:cNvSpPr txBox="1">
            <a:spLocks noChangeArrowheads="1"/>
          </p:cNvSpPr>
          <p:nvPr/>
        </p:nvSpPr>
        <p:spPr bwMode="auto">
          <a:xfrm>
            <a:off x="1219200" y="2330450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996633"/>
                </a:solidFill>
                <a:cs typeface="Arial" charset="0"/>
              </a:rPr>
              <a:t>T</a:t>
            </a:r>
          </a:p>
        </p:txBody>
      </p:sp>
      <p:sp>
        <p:nvSpPr>
          <p:cNvPr id="52365" name="Text Box 141"/>
          <p:cNvSpPr txBox="1">
            <a:spLocks noChangeArrowheads="1"/>
          </p:cNvSpPr>
          <p:nvPr/>
        </p:nvSpPr>
        <p:spPr bwMode="auto">
          <a:xfrm>
            <a:off x="1219200" y="2863850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accent1"/>
                </a:solidFill>
                <a:cs typeface="Arial" charset="0"/>
              </a:rPr>
              <a:t>G</a:t>
            </a:r>
          </a:p>
        </p:txBody>
      </p:sp>
      <p:sp>
        <p:nvSpPr>
          <p:cNvPr id="52366" name="Text Box 142"/>
          <p:cNvSpPr txBox="1">
            <a:spLocks noChangeArrowheads="1"/>
          </p:cNvSpPr>
          <p:nvPr/>
        </p:nvSpPr>
        <p:spPr bwMode="auto">
          <a:xfrm>
            <a:off x="1219200" y="3397250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33CC"/>
                </a:solidFill>
                <a:cs typeface="Arial" charset="0"/>
              </a:rPr>
              <a:t>C</a:t>
            </a:r>
          </a:p>
        </p:txBody>
      </p:sp>
      <p:sp>
        <p:nvSpPr>
          <p:cNvPr id="52367" name="Text Box 143"/>
          <p:cNvSpPr txBox="1">
            <a:spLocks noChangeArrowheads="1"/>
          </p:cNvSpPr>
          <p:nvPr/>
        </p:nvSpPr>
        <p:spPr bwMode="auto">
          <a:xfrm>
            <a:off x="1219200" y="3930650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cs typeface="Arial" charset="0"/>
              </a:rPr>
              <a:t>A</a:t>
            </a:r>
          </a:p>
        </p:txBody>
      </p:sp>
      <p:sp>
        <p:nvSpPr>
          <p:cNvPr id="52368" name="Text Box 144"/>
          <p:cNvSpPr txBox="1">
            <a:spLocks noChangeArrowheads="1"/>
          </p:cNvSpPr>
          <p:nvPr/>
        </p:nvSpPr>
        <p:spPr bwMode="auto">
          <a:xfrm>
            <a:off x="1219200" y="44799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996633"/>
                </a:solidFill>
                <a:cs typeface="Arial" charset="0"/>
              </a:rPr>
              <a:t>T</a:t>
            </a:r>
          </a:p>
        </p:txBody>
      </p:sp>
      <p:sp>
        <p:nvSpPr>
          <p:cNvPr id="52369" name="Text Box 145"/>
          <p:cNvSpPr txBox="1">
            <a:spLocks noChangeArrowheads="1"/>
          </p:cNvSpPr>
          <p:nvPr/>
        </p:nvSpPr>
        <p:spPr bwMode="auto">
          <a:xfrm>
            <a:off x="1219200" y="50133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cs typeface="Arial" charset="0"/>
              </a:rPr>
              <a:t>A</a:t>
            </a:r>
          </a:p>
        </p:txBody>
      </p:sp>
      <p:sp>
        <p:nvSpPr>
          <p:cNvPr id="52370" name="Text Box 146"/>
          <p:cNvSpPr txBox="1">
            <a:spLocks noChangeArrowheads="1"/>
          </p:cNvSpPr>
          <p:nvPr/>
        </p:nvSpPr>
        <p:spPr bwMode="auto">
          <a:xfrm>
            <a:off x="1219200" y="5546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33CC"/>
                </a:solidFill>
                <a:cs typeface="Arial" charset="0"/>
              </a:rPr>
              <a:t>C</a:t>
            </a:r>
          </a:p>
        </p:txBody>
      </p:sp>
      <p:sp>
        <p:nvSpPr>
          <p:cNvPr id="52371" name="Text Box 147"/>
          <p:cNvSpPr txBox="1">
            <a:spLocks noChangeArrowheads="1"/>
          </p:cNvSpPr>
          <p:nvPr/>
        </p:nvSpPr>
        <p:spPr bwMode="auto">
          <a:xfrm>
            <a:off x="1447800" y="240665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1</a:t>
            </a:r>
          </a:p>
        </p:txBody>
      </p:sp>
      <p:sp>
        <p:nvSpPr>
          <p:cNvPr id="52372" name="Text Box 148"/>
          <p:cNvSpPr txBox="1">
            <a:spLocks noChangeArrowheads="1"/>
          </p:cNvSpPr>
          <p:nvPr/>
        </p:nvSpPr>
        <p:spPr bwMode="auto">
          <a:xfrm>
            <a:off x="1447800" y="294005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2</a:t>
            </a:r>
          </a:p>
        </p:txBody>
      </p:sp>
      <p:sp>
        <p:nvSpPr>
          <p:cNvPr id="52373" name="Text Box 149"/>
          <p:cNvSpPr txBox="1">
            <a:spLocks noChangeArrowheads="1"/>
          </p:cNvSpPr>
          <p:nvPr/>
        </p:nvSpPr>
        <p:spPr bwMode="auto">
          <a:xfrm>
            <a:off x="1447800" y="347345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3</a:t>
            </a:r>
          </a:p>
        </p:txBody>
      </p:sp>
      <p:sp>
        <p:nvSpPr>
          <p:cNvPr id="52374" name="Text Box 150"/>
          <p:cNvSpPr txBox="1">
            <a:spLocks noChangeArrowheads="1"/>
          </p:cNvSpPr>
          <p:nvPr/>
        </p:nvSpPr>
        <p:spPr bwMode="auto">
          <a:xfrm>
            <a:off x="1447800" y="400685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4</a:t>
            </a:r>
          </a:p>
        </p:txBody>
      </p:sp>
      <p:sp>
        <p:nvSpPr>
          <p:cNvPr id="52375" name="Text Box 151"/>
          <p:cNvSpPr txBox="1">
            <a:spLocks noChangeArrowheads="1"/>
          </p:cNvSpPr>
          <p:nvPr/>
        </p:nvSpPr>
        <p:spPr bwMode="auto">
          <a:xfrm>
            <a:off x="1447800" y="45561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5</a:t>
            </a:r>
          </a:p>
        </p:txBody>
      </p:sp>
      <p:sp>
        <p:nvSpPr>
          <p:cNvPr id="52376" name="Text Box 152"/>
          <p:cNvSpPr txBox="1">
            <a:spLocks noChangeArrowheads="1"/>
          </p:cNvSpPr>
          <p:nvPr/>
        </p:nvSpPr>
        <p:spPr bwMode="auto">
          <a:xfrm>
            <a:off x="1447800" y="50895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6</a:t>
            </a:r>
          </a:p>
        </p:txBody>
      </p:sp>
      <p:sp>
        <p:nvSpPr>
          <p:cNvPr id="52377" name="Text Box 153"/>
          <p:cNvSpPr txBox="1">
            <a:spLocks noChangeArrowheads="1"/>
          </p:cNvSpPr>
          <p:nvPr/>
        </p:nvSpPr>
        <p:spPr bwMode="auto">
          <a:xfrm>
            <a:off x="1447800" y="56229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7</a:t>
            </a:r>
          </a:p>
        </p:txBody>
      </p:sp>
      <p:sp>
        <p:nvSpPr>
          <p:cNvPr id="52378" name="Text Box 154"/>
          <p:cNvSpPr txBox="1">
            <a:spLocks noChangeArrowheads="1"/>
          </p:cNvSpPr>
          <p:nvPr/>
        </p:nvSpPr>
        <p:spPr bwMode="auto">
          <a:xfrm>
            <a:off x="1447800" y="1919288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0</a:t>
            </a:r>
          </a:p>
        </p:txBody>
      </p:sp>
      <p:sp>
        <p:nvSpPr>
          <p:cNvPr id="52379" name="Text Box 155"/>
          <p:cNvSpPr txBox="1">
            <a:spLocks noChangeArrowheads="1"/>
          </p:cNvSpPr>
          <p:nvPr/>
        </p:nvSpPr>
        <p:spPr bwMode="auto">
          <a:xfrm>
            <a:off x="1295400" y="1919288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i</a:t>
            </a:r>
          </a:p>
        </p:txBody>
      </p:sp>
      <p:sp>
        <p:nvSpPr>
          <p:cNvPr id="52380" name="Text Box 156"/>
          <p:cNvSpPr txBox="1">
            <a:spLocks noChangeArrowheads="1"/>
          </p:cNvSpPr>
          <p:nvPr/>
        </p:nvSpPr>
        <p:spPr bwMode="auto">
          <a:xfrm>
            <a:off x="22098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cs typeface="Arial" charset="0"/>
              </a:rPr>
              <a:t>A</a:t>
            </a:r>
          </a:p>
        </p:txBody>
      </p:sp>
      <p:sp>
        <p:nvSpPr>
          <p:cNvPr id="52381" name="Text Box 157"/>
          <p:cNvSpPr txBox="1">
            <a:spLocks noChangeArrowheads="1"/>
          </p:cNvSpPr>
          <p:nvPr/>
        </p:nvSpPr>
        <p:spPr bwMode="auto">
          <a:xfrm>
            <a:off x="28194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996633"/>
                </a:solidFill>
                <a:cs typeface="Arial" charset="0"/>
              </a:rPr>
              <a:t>T</a:t>
            </a:r>
          </a:p>
        </p:txBody>
      </p:sp>
      <p:sp>
        <p:nvSpPr>
          <p:cNvPr id="52382" name="Text Box 158"/>
          <p:cNvSpPr txBox="1">
            <a:spLocks noChangeArrowheads="1"/>
          </p:cNvSpPr>
          <p:nvPr/>
        </p:nvSpPr>
        <p:spPr bwMode="auto">
          <a:xfrm>
            <a:off x="34290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33CC"/>
                </a:solidFill>
                <a:cs typeface="Arial" charset="0"/>
              </a:rPr>
              <a:t>C</a:t>
            </a:r>
          </a:p>
        </p:txBody>
      </p:sp>
      <p:sp>
        <p:nvSpPr>
          <p:cNvPr id="52383" name="Text Box 159"/>
          <p:cNvSpPr txBox="1">
            <a:spLocks noChangeArrowheads="1"/>
          </p:cNvSpPr>
          <p:nvPr/>
        </p:nvSpPr>
        <p:spPr bwMode="auto">
          <a:xfrm>
            <a:off x="40386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996633"/>
                </a:solidFill>
                <a:cs typeface="Arial" charset="0"/>
              </a:rPr>
              <a:t>T</a:t>
            </a:r>
          </a:p>
        </p:txBody>
      </p:sp>
      <p:sp>
        <p:nvSpPr>
          <p:cNvPr id="52384" name="Text Box 160"/>
          <p:cNvSpPr txBox="1">
            <a:spLocks noChangeArrowheads="1"/>
          </p:cNvSpPr>
          <p:nvPr/>
        </p:nvSpPr>
        <p:spPr bwMode="auto">
          <a:xfrm>
            <a:off x="46482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accent1"/>
                </a:solidFill>
                <a:cs typeface="Arial" charset="0"/>
              </a:rPr>
              <a:t>G</a:t>
            </a:r>
          </a:p>
        </p:txBody>
      </p:sp>
      <p:sp>
        <p:nvSpPr>
          <p:cNvPr id="52385" name="Text Box 161"/>
          <p:cNvSpPr txBox="1">
            <a:spLocks noChangeArrowheads="1"/>
          </p:cNvSpPr>
          <p:nvPr/>
        </p:nvSpPr>
        <p:spPr bwMode="auto">
          <a:xfrm>
            <a:off x="52578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cs typeface="Arial" charset="0"/>
              </a:rPr>
              <a:t>A</a:t>
            </a:r>
          </a:p>
        </p:txBody>
      </p:sp>
      <p:sp>
        <p:nvSpPr>
          <p:cNvPr id="52386" name="Text Box 162"/>
          <p:cNvSpPr txBox="1">
            <a:spLocks noChangeArrowheads="1"/>
          </p:cNvSpPr>
          <p:nvPr/>
        </p:nvSpPr>
        <p:spPr bwMode="auto">
          <a:xfrm>
            <a:off x="58674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996633"/>
                </a:solidFill>
                <a:cs typeface="Arial" charset="0"/>
              </a:rPr>
              <a:t>T</a:t>
            </a:r>
          </a:p>
        </p:txBody>
      </p:sp>
      <p:sp>
        <p:nvSpPr>
          <p:cNvPr id="52387" name="Text Box 163"/>
          <p:cNvSpPr txBox="1">
            <a:spLocks noChangeArrowheads="1"/>
          </p:cNvSpPr>
          <p:nvPr/>
        </p:nvSpPr>
        <p:spPr bwMode="auto">
          <a:xfrm>
            <a:off x="64770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CC"/>
                </a:solidFill>
                <a:cs typeface="Arial" charset="0"/>
              </a:rPr>
              <a:t>C</a:t>
            </a:r>
          </a:p>
        </p:txBody>
      </p:sp>
      <p:sp>
        <p:nvSpPr>
          <p:cNvPr id="52388" name="Text Box 164"/>
          <p:cNvSpPr txBox="1">
            <a:spLocks noChangeArrowheads="1"/>
          </p:cNvSpPr>
          <p:nvPr/>
        </p:nvSpPr>
        <p:spPr bwMode="auto">
          <a:xfrm>
            <a:off x="16764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0</a:t>
            </a:r>
          </a:p>
        </p:txBody>
      </p:sp>
      <p:sp>
        <p:nvSpPr>
          <p:cNvPr id="52389" name="Text Box 165"/>
          <p:cNvSpPr txBox="1">
            <a:spLocks noChangeArrowheads="1"/>
          </p:cNvSpPr>
          <p:nvPr/>
        </p:nvSpPr>
        <p:spPr bwMode="auto">
          <a:xfrm>
            <a:off x="22860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1</a:t>
            </a:r>
          </a:p>
        </p:txBody>
      </p:sp>
      <p:sp>
        <p:nvSpPr>
          <p:cNvPr id="52390" name="Text Box 166"/>
          <p:cNvSpPr txBox="1">
            <a:spLocks noChangeArrowheads="1"/>
          </p:cNvSpPr>
          <p:nvPr/>
        </p:nvSpPr>
        <p:spPr bwMode="auto">
          <a:xfrm>
            <a:off x="28956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2</a:t>
            </a:r>
          </a:p>
        </p:txBody>
      </p:sp>
      <p:sp>
        <p:nvSpPr>
          <p:cNvPr id="52391" name="Text Box 167"/>
          <p:cNvSpPr txBox="1">
            <a:spLocks noChangeArrowheads="1"/>
          </p:cNvSpPr>
          <p:nvPr/>
        </p:nvSpPr>
        <p:spPr bwMode="auto">
          <a:xfrm>
            <a:off x="35052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3</a:t>
            </a:r>
          </a:p>
        </p:txBody>
      </p:sp>
      <p:sp>
        <p:nvSpPr>
          <p:cNvPr id="52392" name="Text Box 168"/>
          <p:cNvSpPr txBox="1">
            <a:spLocks noChangeArrowheads="1"/>
          </p:cNvSpPr>
          <p:nvPr/>
        </p:nvSpPr>
        <p:spPr bwMode="auto">
          <a:xfrm>
            <a:off x="41148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4</a:t>
            </a:r>
          </a:p>
        </p:txBody>
      </p:sp>
      <p:sp>
        <p:nvSpPr>
          <p:cNvPr id="52393" name="Text Box 169"/>
          <p:cNvSpPr txBox="1">
            <a:spLocks noChangeArrowheads="1"/>
          </p:cNvSpPr>
          <p:nvPr/>
        </p:nvSpPr>
        <p:spPr bwMode="auto">
          <a:xfrm>
            <a:off x="47244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5</a:t>
            </a:r>
          </a:p>
        </p:txBody>
      </p:sp>
      <p:sp>
        <p:nvSpPr>
          <p:cNvPr id="52394" name="Text Box 170"/>
          <p:cNvSpPr txBox="1">
            <a:spLocks noChangeArrowheads="1"/>
          </p:cNvSpPr>
          <p:nvPr/>
        </p:nvSpPr>
        <p:spPr bwMode="auto">
          <a:xfrm>
            <a:off x="53340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6</a:t>
            </a:r>
          </a:p>
        </p:txBody>
      </p:sp>
      <p:sp>
        <p:nvSpPr>
          <p:cNvPr id="52395" name="Text Box 171"/>
          <p:cNvSpPr txBox="1">
            <a:spLocks noChangeArrowheads="1"/>
          </p:cNvSpPr>
          <p:nvPr/>
        </p:nvSpPr>
        <p:spPr bwMode="auto">
          <a:xfrm>
            <a:off x="59436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7</a:t>
            </a:r>
          </a:p>
        </p:txBody>
      </p:sp>
      <p:sp>
        <p:nvSpPr>
          <p:cNvPr id="52396" name="Text Box 172"/>
          <p:cNvSpPr txBox="1">
            <a:spLocks noChangeArrowheads="1"/>
          </p:cNvSpPr>
          <p:nvPr/>
        </p:nvSpPr>
        <p:spPr bwMode="auto">
          <a:xfrm>
            <a:off x="65532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8</a:t>
            </a:r>
          </a:p>
        </p:txBody>
      </p:sp>
      <p:sp>
        <p:nvSpPr>
          <p:cNvPr id="52397" name="Text Box 173"/>
          <p:cNvSpPr txBox="1">
            <a:spLocks noChangeArrowheads="1"/>
          </p:cNvSpPr>
          <p:nvPr/>
        </p:nvSpPr>
        <p:spPr bwMode="auto">
          <a:xfrm>
            <a:off x="1676400" y="14319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j</a:t>
            </a:r>
          </a:p>
        </p:txBody>
      </p:sp>
      <p:sp>
        <p:nvSpPr>
          <p:cNvPr id="52398" name="Line 174"/>
          <p:cNvSpPr>
            <a:spLocks noChangeShapeType="1"/>
          </p:cNvSpPr>
          <p:nvPr/>
        </p:nvSpPr>
        <p:spPr bwMode="auto">
          <a:xfrm>
            <a:off x="4267200" y="2590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399" name="Line 175"/>
          <p:cNvSpPr>
            <a:spLocks noChangeShapeType="1"/>
          </p:cNvSpPr>
          <p:nvPr/>
        </p:nvSpPr>
        <p:spPr bwMode="auto">
          <a:xfrm>
            <a:off x="5486400" y="20574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400" name="Line 176"/>
          <p:cNvSpPr>
            <a:spLocks noChangeShapeType="1"/>
          </p:cNvSpPr>
          <p:nvPr/>
        </p:nvSpPr>
        <p:spPr bwMode="auto">
          <a:xfrm>
            <a:off x="3657600" y="20574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401" name="Line 177"/>
          <p:cNvSpPr>
            <a:spLocks noChangeShapeType="1"/>
          </p:cNvSpPr>
          <p:nvPr/>
        </p:nvSpPr>
        <p:spPr bwMode="auto">
          <a:xfrm>
            <a:off x="1828800" y="36576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402" name="Line 178"/>
          <p:cNvSpPr>
            <a:spLocks noChangeShapeType="1"/>
          </p:cNvSpPr>
          <p:nvPr/>
        </p:nvSpPr>
        <p:spPr bwMode="auto">
          <a:xfrm>
            <a:off x="4876800" y="36576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403" name="Line 179"/>
          <p:cNvSpPr>
            <a:spLocks noChangeShapeType="1"/>
          </p:cNvSpPr>
          <p:nvPr/>
        </p:nvSpPr>
        <p:spPr bwMode="auto">
          <a:xfrm>
            <a:off x="2438400" y="4191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404" name="Line 180"/>
          <p:cNvSpPr>
            <a:spLocks noChangeShapeType="1"/>
          </p:cNvSpPr>
          <p:nvPr/>
        </p:nvSpPr>
        <p:spPr bwMode="auto">
          <a:xfrm>
            <a:off x="5486400" y="4191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405" name="Line 181"/>
          <p:cNvSpPr>
            <a:spLocks noChangeShapeType="1"/>
          </p:cNvSpPr>
          <p:nvPr/>
        </p:nvSpPr>
        <p:spPr bwMode="auto">
          <a:xfrm>
            <a:off x="1828800" y="47244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406" name="Line 182"/>
          <p:cNvSpPr>
            <a:spLocks noChangeShapeType="1"/>
          </p:cNvSpPr>
          <p:nvPr/>
        </p:nvSpPr>
        <p:spPr bwMode="auto">
          <a:xfrm>
            <a:off x="3048000" y="52578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407" name="Line 183"/>
          <p:cNvSpPr>
            <a:spLocks noChangeShapeType="1"/>
          </p:cNvSpPr>
          <p:nvPr/>
        </p:nvSpPr>
        <p:spPr bwMode="auto">
          <a:xfrm>
            <a:off x="6096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410200" y="2092146"/>
            <a:ext cx="3381375" cy="267765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Always can skip a row char (down edge)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Always can skip a col char (right edge)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Additional diagonal edges (matching)</a:t>
            </a:r>
          </a:p>
        </p:txBody>
      </p:sp>
    </p:spTree>
    <p:extLst>
      <p:ext uri="{BB962C8B-B14F-4D97-AF65-F5344CB8AC3E}">
        <p14:creationId xmlns:p14="http://schemas.microsoft.com/office/powerpoint/2010/main" val="7535580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458200" cy="685800"/>
          </a:xfrm>
        </p:spPr>
        <p:txBody>
          <a:bodyPr/>
          <a:lstStyle/>
          <a:p>
            <a:pPr eaLnBrk="1" hangingPunct="1"/>
            <a:r>
              <a:rPr lang="en-US" altLang="en-US" sz="3600"/>
              <a:t>Edit Graph for LCS Problem (also a DAG)</a:t>
            </a:r>
          </a:p>
        </p:txBody>
      </p:sp>
      <p:sp>
        <p:nvSpPr>
          <p:cNvPr id="53251" name="Line 3"/>
          <p:cNvSpPr>
            <a:spLocks noChangeShapeType="1"/>
          </p:cNvSpPr>
          <p:nvPr/>
        </p:nvSpPr>
        <p:spPr bwMode="auto">
          <a:xfrm rot="5400000">
            <a:off x="15628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52" name="Line 4"/>
          <p:cNvSpPr>
            <a:spLocks noChangeShapeType="1"/>
          </p:cNvSpPr>
          <p:nvPr/>
        </p:nvSpPr>
        <p:spPr bwMode="auto">
          <a:xfrm rot="5400000">
            <a:off x="15628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53" name="Line 5"/>
          <p:cNvSpPr>
            <a:spLocks noChangeShapeType="1"/>
          </p:cNvSpPr>
          <p:nvPr/>
        </p:nvSpPr>
        <p:spPr bwMode="auto">
          <a:xfrm rot="5400000">
            <a:off x="15628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 rot="5400000">
            <a:off x="15628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55" name="Line 7"/>
          <p:cNvSpPr>
            <a:spLocks noChangeShapeType="1"/>
          </p:cNvSpPr>
          <p:nvPr/>
        </p:nvSpPr>
        <p:spPr bwMode="auto">
          <a:xfrm rot="5400000">
            <a:off x="15628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56" name="Line 8"/>
          <p:cNvSpPr>
            <a:spLocks noChangeShapeType="1"/>
          </p:cNvSpPr>
          <p:nvPr/>
        </p:nvSpPr>
        <p:spPr bwMode="auto">
          <a:xfrm rot="5400000">
            <a:off x="15628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rot="5400000">
            <a:off x="15628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18288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>
            <a:off x="18288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18288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>
            <a:off x="18288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18288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>
            <a:off x="18288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>
            <a:off x="18288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>
            <a:off x="18288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rot="5400000">
            <a:off x="21724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7" name="Line 19"/>
          <p:cNvSpPr>
            <a:spLocks noChangeShapeType="1"/>
          </p:cNvSpPr>
          <p:nvPr/>
        </p:nvSpPr>
        <p:spPr bwMode="auto">
          <a:xfrm rot="5400000">
            <a:off x="21724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8" name="Line 20"/>
          <p:cNvSpPr>
            <a:spLocks noChangeShapeType="1"/>
          </p:cNvSpPr>
          <p:nvPr/>
        </p:nvSpPr>
        <p:spPr bwMode="auto">
          <a:xfrm rot="5400000">
            <a:off x="21724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9" name="Line 21"/>
          <p:cNvSpPr>
            <a:spLocks noChangeShapeType="1"/>
          </p:cNvSpPr>
          <p:nvPr/>
        </p:nvSpPr>
        <p:spPr bwMode="auto">
          <a:xfrm rot="5400000">
            <a:off x="21724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70" name="Line 22"/>
          <p:cNvSpPr>
            <a:spLocks noChangeShapeType="1"/>
          </p:cNvSpPr>
          <p:nvPr/>
        </p:nvSpPr>
        <p:spPr bwMode="auto">
          <a:xfrm rot="5400000">
            <a:off x="21724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71" name="Line 23"/>
          <p:cNvSpPr>
            <a:spLocks noChangeShapeType="1"/>
          </p:cNvSpPr>
          <p:nvPr/>
        </p:nvSpPr>
        <p:spPr bwMode="auto">
          <a:xfrm rot="5400000">
            <a:off x="21724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72" name="Line 24"/>
          <p:cNvSpPr>
            <a:spLocks noChangeShapeType="1"/>
          </p:cNvSpPr>
          <p:nvPr/>
        </p:nvSpPr>
        <p:spPr bwMode="auto">
          <a:xfrm rot="5400000">
            <a:off x="21724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73" name="Line 25"/>
          <p:cNvSpPr>
            <a:spLocks noChangeShapeType="1"/>
          </p:cNvSpPr>
          <p:nvPr/>
        </p:nvSpPr>
        <p:spPr bwMode="auto">
          <a:xfrm>
            <a:off x="24384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74" name="Line 26"/>
          <p:cNvSpPr>
            <a:spLocks noChangeShapeType="1"/>
          </p:cNvSpPr>
          <p:nvPr/>
        </p:nvSpPr>
        <p:spPr bwMode="auto">
          <a:xfrm>
            <a:off x="24384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75" name="Line 27"/>
          <p:cNvSpPr>
            <a:spLocks noChangeShapeType="1"/>
          </p:cNvSpPr>
          <p:nvPr/>
        </p:nvSpPr>
        <p:spPr bwMode="auto">
          <a:xfrm>
            <a:off x="24384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76" name="Line 28"/>
          <p:cNvSpPr>
            <a:spLocks noChangeShapeType="1"/>
          </p:cNvSpPr>
          <p:nvPr/>
        </p:nvSpPr>
        <p:spPr bwMode="auto">
          <a:xfrm>
            <a:off x="24384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77" name="Line 29"/>
          <p:cNvSpPr>
            <a:spLocks noChangeShapeType="1"/>
          </p:cNvSpPr>
          <p:nvPr/>
        </p:nvSpPr>
        <p:spPr bwMode="auto">
          <a:xfrm>
            <a:off x="24384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78" name="Line 30"/>
          <p:cNvSpPr>
            <a:spLocks noChangeShapeType="1"/>
          </p:cNvSpPr>
          <p:nvPr/>
        </p:nvSpPr>
        <p:spPr bwMode="auto">
          <a:xfrm>
            <a:off x="24384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79" name="Line 31"/>
          <p:cNvSpPr>
            <a:spLocks noChangeShapeType="1"/>
          </p:cNvSpPr>
          <p:nvPr/>
        </p:nvSpPr>
        <p:spPr bwMode="auto">
          <a:xfrm>
            <a:off x="24384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80" name="Line 32"/>
          <p:cNvSpPr>
            <a:spLocks noChangeShapeType="1"/>
          </p:cNvSpPr>
          <p:nvPr/>
        </p:nvSpPr>
        <p:spPr bwMode="auto">
          <a:xfrm>
            <a:off x="24384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81" name="Line 33"/>
          <p:cNvSpPr>
            <a:spLocks noChangeShapeType="1"/>
          </p:cNvSpPr>
          <p:nvPr/>
        </p:nvSpPr>
        <p:spPr bwMode="auto">
          <a:xfrm rot="5400000">
            <a:off x="27820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82" name="Line 34"/>
          <p:cNvSpPr>
            <a:spLocks noChangeShapeType="1"/>
          </p:cNvSpPr>
          <p:nvPr/>
        </p:nvSpPr>
        <p:spPr bwMode="auto">
          <a:xfrm rot="5400000">
            <a:off x="27820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83" name="Line 35"/>
          <p:cNvSpPr>
            <a:spLocks noChangeShapeType="1"/>
          </p:cNvSpPr>
          <p:nvPr/>
        </p:nvSpPr>
        <p:spPr bwMode="auto">
          <a:xfrm rot="5400000">
            <a:off x="27820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84" name="Line 36"/>
          <p:cNvSpPr>
            <a:spLocks noChangeShapeType="1"/>
          </p:cNvSpPr>
          <p:nvPr/>
        </p:nvSpPr>
        <p:spPr bwMode="auto">
          <a:xfrm rot="5400000">
            <a:off x="27820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85" name="Line 37"/>
          <p:cNvSpPr>
            <a:spLocks noChangeShapeType="1"/>
          </p:cNvSpPr>
          <p:nvPr/>
        </p:nvSpPr>
        <p:spPr bwMode="auto">
          <a:xfrm rot="5400000">
            <a:off x="27820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86" name="Line 38"/>
          <p:cNvSpPr>
            <a:spLocks noChangeShapeType="1"/>
          </p:cNvSpPr>
          <p:nvPr/>
        </p:nvSpPr>
        <p:spPr bwMode="auto">
          <a:xfrm rot="5400000">
            <a:off x="27820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87" name="Line 39"/>
          <p:cNvSpPr>
            <a:spLocks noChangeShapeType="1"/>
          </p:cNvSpPr>
          <p:nvPr/>
        </p:nvSpPr>
        <p:spPr bwMode="auto">
          <a:xfrm rot="5400000">
            <a:off x="27820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88" name="Line 40"/>
          <p:cNvSpPr>
            <a:spLocks noChangeShapeType="1"/>
          </p:cNvSpPr>
          <p:nvPr/>
        </p:nvSpPr>
        <p:spPr bwMode="auto">
          <a:xfrm>
            <a:off x="30480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89" name="Line 41"/>
          <p:cNvSpPr>
            <a:spLocks noChangeShapeType="1"/>
          </p:cNvSpPr>
          <p:nvPr/>
        </p:nvSpPr>
        <p:spPr bwMode="auto">
          <a:xfrm>
            <a:off x="30480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90" name="Line 42"/>
          <p:cNvSpPr>
            <a:spLocks noChangeShapeType="1"/>
          </p:cNvSpPr>
          <p:nvPr/>
        </p:nvSpPr>
        <p:spPr bwMode="auto">
          <a:xfrm>
            <a:off x="30480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91" name="Line 43"/>
          <p:cNvSpPr>
            <a:spLocks noChangeShapeType="1"/>
          </p:cNvSpPr>
          <p:nvPr/>
        </p:nvSpPr>
        <p:spPr bwMode="auto">
          <a:xfrm>
            <a:off x="30480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92" name="Line 44"/>
          <p:cNvSpPr>
            <a:spLocks noChangeShapeType="1"/>
          </p:cNvSpPr>
          <p:nvPr/>
        </p:nvSpPr>
        <p:spPr bwMode="auto">
          <a:xfrm>
            <a:off x="30480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93" name="Line 45"/>
          <p:cNvSpPr>
            <a:spLocks noChangeShapeType="1"/>
          </p:cNvSpPr>
          <p:nvPr/>
        </p:nvSpPr>
        <p:spPr bwMode="auto">
          <a:xfrm>
            <a:off x="30480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94" name="Line 46"/>
          <p:cNvSpPr>
            <a:spLocks noChangeShapeType="1"/>
          </p:cNvSpPr>
          <p:nvPr/>
        </p:nvSpPr>
        <p:spPr bwMode="auto">
          <a:xfrm>
            <a:off x="30480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95" name="Line 47"/>
          <p:cNvSpPr>
            <a:spLocks noChangeShapeType="1"/>
          </p:cNvSpPr>
          <p:nvPr/>
        </p:nvSpPr>
        <p:spPr bwMode="auto">
          <a:xfrm>
            <a:off x="30480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96" name="Line 48"/>
          <p:cNvSpPr>
            <a:spLocks noChangeShapeType="1"/>
          </p:cNvSpPr>
          <p:nvPr/>
        </p:nvSpPr>
        <p:spPr bwMode="auto">
          <a:xfrm rot="5400000">
            <a:off x="33916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97" name="Line 49"/>
          <p:cNvSpPr>
            <a:spLocks noChangeShapeType="1"/>
          </p:cNvSpPr>
          <p:nvPr/>
        </p:nvSpPr>
        <p:spPr bwMode="auto">
          <a:xfrm rot="5400000">
            <a:off x="33916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98" name="Line 50"/>
          <p:cNvSpPr>
            <a:spLocks noChangeShapeType="1"/>
          </p:cNvSpPr>
          <p:nvPr/>
        </p:nvSpPr>
        <p:spPr bwMode="auto">
          <a:xfrm rot="5400000">
            <a:off x="33916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99" name="Line 51"/>
          <p:cNvSpPr>
            <a:spLocks noChangeShapeType="1"/>
          </p:cNvSpPr>
          <p:nvPr/>
        </p:nvSpPr>
        <p:spPr bwMode="auto">
          <a:xfrm rot="5400000">
            <a:off x="33916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00" name="Line 52"/>
          <p:cNvSpPr>
            <a:spLocks noChangeShapeType="1"/>
          </p:cNvSpPr>
          <p:nvPr/>
        </p:nvSpPr>
        <p:spPr bwMode="auto">
          <a:xfrm rot="5400000">
            <a:off x="33916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01" name="Line 53"/>
          <p:cNvSpPr>
            <a:spLocks noChangeShapeType="1"/>
          </p:cNvSpPr>
          <p:nvPr/>
        </p:nvSpPr>
        <p:spPr bwMode="auto">
          <a:xfrm rot="5400000">
            <a:off x="33916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02" name="Line 54"/>
          <p:cNvSpPr>
            <a:spLocks noChangeShapeType="1"/>
          </p:cNvSpPr>
          <p:nvPr/>
        </p:nvSpPr>
        <p:spPr bwMode="auto">
          <a:xfrm rot="5400000">
            <a:off x="33916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03" name="Line 55"/>
          <p:cNvSpPr>
            <a:spLocks noChangeShapeType="1"/>
          </p:cNvSpPr>
          <p:nvPr/>
        </p:nvSpPr>
        <p:spPr bwMode="auto">
          <a:xfrm>
            <a:off x="36576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04" name="Line 56"/>
          <p:cNvSpPr>
            <a:spLocks noChangeShapeType="1"/>
          </p:cNvSpPr>
          <p:nvPr/>
        </p:nvSpPr>
        <p:spPr bwMode="auto">
          <a:xfrm>
            <a:off x="36576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05" name="Line 57"/>
          <p:cNvSpPr>
            <a:spLocks noChangeShapeType="1"/>
          </p:cNvSpPr>
          <p:nvPr/>
        </p:nvSpPr>
        <p:spPr bwMode="auto">
          <a:xfrm>
            <a:off x="36576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06" name="Line 58"/>
          <p:cNvSpPr>
            <a:spLocks noChangeShapeType="1"/>
          </p:cNvSpPr>
          <p:nvPr/>
        </p:nvSpPr>
        <p:spPr bwMode="auto">
          <a:xfrm>
            <a:off x="36576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07" name="Line 59"/>
          <p:cNvSpPr>
            <a:spLocks noChangeShapeType="1"/>
          </p:cNvSpPr>
          <p:nvPr/>
        </p:nvSpPr>
        <p:spPr bwMode="auto">
          <a:xfrm>
            <a:off x="36576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08" name="Line 60"/>
          <p:cNvSpPr>
            <a:spLocks noChangeShapeType="1"/>
          </p:cNvSpPr>
          <p:nvPr/>
        </p:nvSpPr>
        <p:spPr bwMode="auto">
          <a:xfrm>
            <a:off x="36576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09" name="Line 61"/>
          <p:cNvSpPr>
            <a:spLocks noChangeShapeType="1"/>
          </p:cNvSpPr>
          <p:nvPr/>
        </p:nvSpPr>
        <p:spPr bwMode="auto">
          <a:xfrm>
            <a:off x="36576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10" name="Line 62"/>
          <p:cNvSpPr>
            <a:spLocks noChangeShapeType="1"/>
          </p:cNvSpPr>
          <p:nvPr/>
        </p:nvSpPr>
        <p:spPr bwMode="auto">
          <a:xfrm>
            <a:off x="36576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11" name="Line 63"/>
          <p:cNvSpPr>
            <a:spLocks noChangeShapeType="1"/>
          </p:cNvSpPr>
          <p:nvPr/>
        </p:nvSpPr>
        <p:spPr bwMode="auto">
          <a:xfrm rot="5400000">
            <a:off x="40012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12" name="Line 64"/>
          <p:cNvSpPr>
            <a:spLocks noChangeShapeType="1"/>
          </p:cNvSpPr>
          <p:nvPr/>
        </p:nvSpPr>
        <p:spPr bwMode="auto">
          <a:xfrm rot="5400000">
            <a:off x="40012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13" name="Line 65"/>
          <p:cNvSpPr>
            <a:spLocks noChangeShapeType="1"/>
          </p:cNvSpPr>
          <p:nvPr/>
        </p:nvSpPr>
        <p:spPr bwMode="auto">
          <a:xfrm rot="5400000">
            <a:off x="40012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14" name="Line 66"/>
          <p:cNvSpPr>
            <a:spLocks noChangeShapeType="1"/>
          </p:cNvSpPr>
          <p:nvPr/>
        </p:nvSpPr>
        <p:spPr bwMode="auto">
          <a:xfrm rot="5400000">
            <a:off x="40012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15" name="Line 67"/>
          <p:cNvSpPr>
            <a:spLocks noChangeShapeType="1"/>
          </p:cNvSpPr>
          <p:nvPr/>
        </p:nvSpPr>
        <p:spPr bwMode="auto">
          <a:xfrm rot="5400000">
            <a:off x="40012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16" name="Line 68"/>
          <p:cNvSpPr>
            <a:spLocks noChangeShapeType="1"/>
          </p:cNvSpPr>
          <p:nvPr/>
        </p:nvSpPr>
        <p:spPr bwMode="auto">
          <a:xfrm rot="5400000">
            <a:off x="40012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17" name="Line 69"/>
          <p:cNvSpPr>
            <a:spLocks noChangeShapeType="1"/>
          </p:cNvSpPr>
          <p:nvPr/>
        </p:nvSpPr>
        <p:spPr bwMode="auto">
          <a:xfrm rot="5400000">
            <a:off x="40012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18" name="Line 70"/>
          <p:cNvSpPr>
            <a:spLocks noChangeShapeType="1"/>
          </p:cNvSpPr>
          <p:nvPr/>
        </p:nvSpPr>
        <p:spPr bwMode="auto">
          <a:xfrm>
            <a:off x="42672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19" name="Line 71"/>
          <p:cNvSpPr>
            <a:spLocks noChangeShapeType="1"/>
          </p:cNvSpPr>
          <p:nvPr/>
        </p:nvSpPr>
        <p:spPr bwMode="auto">
          <a:xfrm>
            <a:off x="42672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20" name="Line 72"/>
          <p:cNvSpPr>
            <a:spLocks noChangeShapeType="1"/>
          </p:cNvSpPr>
          <p:nvPr/>
        </p:nvSpPr>
        <p:spPr bwMode="auto">
          <a:xfrm>
            <a:off x="42672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21" name="Line 73"/>
          <p:cNvSpPr>
            <a:spLocks noChangeShapeType="1"/>
          </p:cNvSpPr>
          <p:nvPr/>
        </p:nvSpPr>
        <p:spPr bwMode="auto">
          <a:xfrm>
            <a:off x="42672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22" name="Line 74"/>
          <p:cNvSpPr>
            <a:spLocks noChangeShapeType="1"/>
          </p:cNvSpPr>
          <p:nvPr/>
        </p:nvSpPr>
        <p:spPr bwMode="auto">
          <a:xfrm>
            <a:off x="42672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23" name="Line 75"/>
          <p:cNvSpPr>
            <a:spLocks noChangeShapeType="1"/>
          </p:cNvSpPr>
          <p:nvPr/>
        </p:nvSpPr>
        <p:spPr bwMode="auto">
          <a:xfrm>
            <a:off x="42672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24" name="Line 76"/>
          <p:cNvSpPr>
            <a:spLocks noChangeShapeType="1"/>
          </p:cNvSpPr>
          <p:nvPr/>
        </p:nvSpPr>
        <p:spPr bwMode="auto">
          <a:xfrm>
            <a:off x="42672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25" name="Line 77"/>
          <p:cNvSpPr>
            <a:spLocks noChangeShapeType="1"/>
          </p:cNvSpPr>
          <p:nvPr/>
        </p:nvSpPr>
        <p:spPr bwMode="auto">
          <a:xfrm>
            <a:off x="42672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26" name="Line 78"/>
          <p:cNvSpPr>
            <a:spLocks noChangeShapeType="1"/>
          </p:cNvSpPr>
          <p:nvPr/>
        </p:nvSpPr>
        <p:spPr bwMode="auto">
          <a:xfrm rot="5400000">
            <a:off x="46108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27" name="Line 79"/>
          <p:cNvSpPr>
            <a:spLocks noChangeShapeType="1"/>
          </p:cNvSpPr>
          <p:nvPr/>
        </p:nvSpPr>
        <p:spPr bwMode="auto">
          <a:xfrm rot="5400000">
            <a:off x="46108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28" name="Line 80"/>
          <p:cNvSpPr>
            <a:spLocks noChangeShapeType="1"/>
          </p:cNvSpPr>
          <p:nvPr/>
        </p:nvSpPr>
        <p:spPr bwMode="auto">
          <a:xfrm rot="5400000">
            <a:off x="46108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29" name="Line 81"/>
          <p:cNvSpPr>
            <a:spLocks noChangeShapeType="1"/>
          </p:cNvSpPr>
          <p:nvPr/>
        </p:nvSpPr>
        <p:spPr bwMode="auto">
          <a:xfrm rot="5400000">
            <a:off x="46108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30" name="Line 82"/>
          <p:cNvSpPr>
            <a:spLocks noChangeShapeType="1"/>
          </p:cNvSpPr>
          <p:nvPr/>
        </p:nvSpPr>
        <p:spPr bwMode="auto">
          <a:xfrm rot="5400000">
            <a:off x="46108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31" name="Line 83"/>
          <p:cNvSpPr>
            <a:spLocks noChangeShapeType="1"/>
          </p:cNvSpPr>
          <p:nvPr/>
        </p:nvSpPr>
        <p:spPr bwMode="auto">
          <a:xfrm rot="5400000">
            <a:off x="46108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32" name="Line 84"/>
          <p:cNvSpPr>
            <a:spLocks noChangeShapeType="1"/>
          </p:cNvSpPr>
          <p:nvPr/>
        </p:nvSpPr>
        <p:spPr bwMode="auto">
          <a:xfrm rot="5400000">
            <a:off x="46108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33" name="Line 85"/>
          <p:cNvSpPr>
            <a:spLocks noChangeShapeType="1"/>
          </p:cNvSpPr>
          <p:nvPr/>
        </p:nvSpPr>
        <p:spPr bwMode="auto">
          <a:xfrm>
            <a:off x="48768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34" name="Line 86"/>
          <p:cNvSpPr>
            <a:spLocks noChangeShapeType="1"/>
          </p:cNvSpPr>
          <p:nvPr/>
        </p:nvSpPr>
        <p:spPr bwMode="auto">
          <a:xfrm>
            <a:off x="48768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35" name="Line 87"/>
          <p:cNvSpPr>
            <a:spLocks noChangeShapeType="1"/>
          </p:cNvSpPr>
          <p:nvPr/>
        </p:nvSpPr>
        <p:spPr bwMode="auto">
          <a:xfrm>
            <a:off x="48768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36" name="Line 88"/>
          <p:cNvSpPr>
            <a:spLocks noChangeShapeType="1"/>
          </p:cNvSpPr>
          <p:nvPr/>
        </p:nvSpPr>
        <p:spPr bwMode="auto">
          <a:xfrm>
            <a:off x="48768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37" name="Line 89"/>
          <p:cNvSpPr>
            <a:spLocks noChangeShapeType="1"/>
          </p:cNvSpPr>
          <p:nvPr/>
        </p:nvSpPr>
        <p:spPr bwMode="auto">
          <a:xfrm>
            <a:off x="48768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38" name="Line 90"/>
          <p:cNvSpPr>
            <a:spLocks noChangeShapeType="1"/>
          </p:cNvSpPr>
          <p:nvPr/>
        </p:nvSpPr>
        <p:spPr bwMode="auto">
          <a:xfrm>
            <a:off x="48768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39" name="Line 91"/>
          <p:cNvSpPr>
            <a:spLocks noChangeShapeType="1"/>
          </p:cNvSpPr>
          <p:nvPr/>
        </p:nvSpPr>
        <p:spPr bwMode="auto">
          <a:xfrm>
            <a:off x="48768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40" name="Line 92"/>
          <p:cNvSpPr>
            <a:spLocks noChangeShapeType="1"/>
          </p:cNvSpPr>
          <p:nvPr/>
        </p:nvSpPr>
        <p:spPr bwMode="auto">
          <a:xfrm>
            <a:off x="48768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41" name="Line 93"/>
          <p:cNvSpPr>
            <a:spLocks noChangeShapeType="1"/>
          </p:cNvSpPr>
          <p:nvPr/>
        </p:nvSpPr>
        <p:spPr bwMode="auto">
          <a:xfrm rot="5400000">
            <a:off x="64396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42" name="Line 94"/>
          <p:cNvSpPr>
            <a:spLocks noChangeShapeType="1"/>
          </p:cNvSpPr>
          <p:nvPr/>
        </p:nvSpPr>
        <p:spPr bwMode="auto">
          <a:xfrm rot="5400000">
            <a:off x="64396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43" name="Line 95"/>
          <p:cNvSpPr>
            <a:spLocks noChangeShapeType="1"/>
          </p:cNvSpPr>
          <p:nvPr/>
        </p:nvSpPr>
        <p:spPr bwMode="auto">
          <a:xfrm rot="5400000">
            <a:off x="64396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44" name="Line 96"/>
          <p:cNvSpPr>
            <a:spLocks noChangeShapeType="1"/>
          </p:cNvSpPr>
          <p:nvPr/>
        </p:nvSpPr>
        <p:spPr bwMode="auto">
          <a:xfrm rot="5400000">
            <a:off x="64396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45" name="Line 97"/>
          <p:cNvSpPr>
            <a:spLocks noChangeShapeType="1"/>
          </p:cNvSpPr>
          <p:nvPr/>
        </p:nvSpPr>
        <p:spPr bwMode="auto">
          <a:xfrm rot="5400000">
            <a:off x="64396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46" name="Line 98"/>
          <p:cNvSpPr>
            <a:spLocks noChangeShapeType="1"/>
          </p:cNvSpPr>
          <p:nvPr/>
        </p:nvSpPr>
        <p:spPr bwMode="auto">
          <a:xfrm rot="5400000">
            <a:off x="64396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47" name="Line 99"/>
          <p:cNvSpPr>
            <a:spLocks noChangeShapeType="1"/>
          </p:cNvSpPr>
          <p:nvPr/>
        </p:nvSpPr>
        <p:spPr bwMode="auto">
          <a:xfrm rot="5400000">
            <a:off x="64396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48" name="Line 100"/>
          <p:cNvSpPr>
            <a:spLocks noChangeShapeType="1"/>
          </p:cNvSpPr>
          <p:nvPr/>
        </p:nvSpPr>
        <p:spPr bwMode="auto">
          <a:xfrm rot="5400000">
            <a:off x="52204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49" name="Line 101"/>
          <p:cNvSpPr>
            <a:spLocks noChangeShapeType="1"/>
          </p:cNvSpPr>
          <p:nvPr/>
        </p:nvSpPr>
        <p:spPr bwMode="auto">
          <a:xfrm rot="5400000">
            <a:off x="52204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50" name="Line 102"/>
          <p:cNvSpPr>
            <a:spLocks noChangeShapeType="1"/>
          </p:cNvSpPr>
          <p:nvPr/>
        </p:nvSpPr>
        <p:spPr bwMode="auto">
          <a:xfrm rot="5400000">
            <a:off x="52204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51" name="Line 103"/>
          <p:cNvSpPr>
            <a:spLocks noChangeShapeType="1"/>
          </p:cNvSpPr>
          <p:nvPr/>
        </p:nvSpPr>
        <p:spPr bwMode="auto">
          <a:xfrm rot="5400000">
            <a:off x="52204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52" name="Line 104"/>
          <p:cNvSpPr>
            <a:spLocks noChangeShapeType="1"/>
          </p:cNvSpPr>
          <p:nvPr/>
        </p:nvSpPr>
        <p:spPr bwMode="auto">
          <a:xfrm rot="5400000">
            <a:off x="52204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53" name="Line 105"/>
          <p:cNvSpPr>
            <a:spLocks noChangeShapeType="1"/>
          </p:cNvSpPr>
          <p:nvPr/>
        </p:nvSpPr>
        <p:spPr bwMode="auto">
          <a:xfrm rot="5400000">
            <a:off x="52204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54" name="Line 106"/>
          <p:cNvSpPr>
            <a:spLocks noChangeShapeType="1"/>
          </p:cNvSpPr>
          <p:nvPr/>
        </p:nvSpPr>
        <p:spPr bwMode="auto">
          <a:xfrm rot="5400000">
            <a:off x="52204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55" name="Line 107"/>
          <p:cNvSpPr>
            <a:spLocks noChangeShapeType="1"/>
          </p:cNvSpPr>
          <p:nvPr/>
        </p:nvSpPr>
        <p:spPr bwMode="auto">
          <a:xfrm>
            <a:off x="54864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56" name="Line 108"/>
          <p:cNvSpPr>
            <a:spLocks noChangeShapeType="1"/>
          </p:cNvSpPr>
          <p:nvPr/>
        </p:nvSpPr>
        <p:spPr bwMode="auto">
          <a:xfrm>
            <a:off x="54864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57" name="Line 109"/>
          <p:cNvSpPr>
            <a:spLocks noChangeShapeType="1"/>
          </p:cNvSpPr>
          <p:nvPr/>
        </p:nvSpPr>
        <p:spPr bwMode="auto">
          <a:xfrm>
            <a:off x="54864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58" name="Line 110"/>
          <p:cNvSpPr>
            <a:spLocks noChangeShapeType="1"/>
          </p:cNvSpPr>
          <p:nvPr/>
        </p:nvSpPr>
        <p:spPr bwMode="auto">
          <a:xfrm>
            <a:off x="54864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59" name="Line 111"/>
          <p:cNvSpPr>
            <a:spLocks noChangeShapeType="1"/>
          </p:cNvSpPr>
          <p:nvPr/>
        </p:nvSpPr>
        <p:spPr bwMode="auto">
          <a:xfrm>
            <a:off x="54864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60" name="Line 112"/>
          <p:cNvSpPr>
            <a:spLocks noChangeShapeType="1"/>
          </p:cNvSpPr>
          <p:nvPr/>
        </p:nvSpPr>
        <p:spPr bwMode="auto">
          <a:xfrm>
            <a:off x="54864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61" name="Line 113"/>
          <p:cNvSpPr>
            <a:spLocks noChangeShapeType="1"/>
          </p:cNvSpPr>
          <p:nvPr/>
        </p:nvSpPr>
        <p:spPr bwMode="auto">
          <a:xfrm>
            <a:off x="54864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62" name="Line 114"/>
          <p:cNvSpPr>
            <a:spLocks noChangeShapeType="1"/>
          </p:cNvSpPr>
          <p:nvPr/>
        </p:nvSpPr>
        <p:spPr bwMode="auto">
          <a:xfrm>
            <a:off x="54864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63" name="Line 115"/>
          <p:cNvSpPr>
            <a:spLocks noChangeShapeType="1"/>
          </p:cNvSpPr>
          <p:nvPr/>
        </p:nvSpPr>
        <p:spPr bwMode="auto">
          <a:xfrm>
            <a:off x="4876800" y="4708525"/>
            <a:ext cx="609600" cy="533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64" name="Line 116"/>
          <p:cNvSpPr>
            <a:spLocks noChangeShapeType="1"/>
          </p:cNvSpPr>
          <p:nvPr/>
        </p:nvSpPr>
        <p:spPr bwMode="auto">
          <a:xfrm>
            <a:off x="3657600" y="4175125"/>
            <a:ext cx="609600" cy="533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65" name="Line 117"/>
          <p:cNvSpPr>
            <a:spLocks noChangeShapeType="1"/>
          </p:cNvSpPr>
          <p:nvPr/>
        </p:nvSpPr>
        <p:spPr bwMode="auto">
          <a:xfrm rot="5400000">
            <a:off x="58300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66" name="Line 118"/>
          <p:cNvSpPr>
            <a:spLocks noChangeShapeType="1"/>
          </p:cNvSpPr>
          <p:nvPr/>
        </p:nvSpPr>
        <p:spPr bwMode="auto">
          <a:xfrm rot="5400000">
            <a:off x="58300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67" name="Line 119"/>
          <p:cNvSpPr>
            <a:spLocks noChangeShapeType="1"/>
          </p:cNvSpPr>
          <p:nvPr/>
        </p:nvSpPr>
        <p:spPr bwMode="auto">
          <a:xfrm rot="5400000">
            <a:off x="58300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68" name="Line 120"/>
          <p:cNvSpPr>
            <a:spLocks noChangeShapeType="1"/>
          </p:cNvSpPr>
          <p:nvPr/>
        </p:nvSpPr>
        <p:spPr bwMode="auto">
          <a:xfrm rot="5400000">
            <a:off x="58300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69" name="Line 121"/>
          <p:cNvSpPr>
            <a:spLocks noChangeShapeType="1"/>
          </p:cNvSpPr>
          <p:nvPr/>
        </p:nvSpPr>
        <p:spPr bwMode="auto">
          <a:xfrm rot="5400000">
            <a:off x="58300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70" name="Line 122"/>
          <p:cNvSpPr>
            <a:spLocks noChangeShapeType="1"/>
          </p:cNvSpPr>
          <p:nvPr/>
        </p:nvSpPr>
        <p:spPr bwMode="auto">
          <a:xfrm rot="5400000">
            <a:off x="58300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71" name="Line 123"/>
          <p:cNvSpPr>
            <a:spLocks noChangeShapeType="1"/>
          </p:cNvSpPr>
          <p:nvPr/>
        </p:nvSpPr>
        <p:spPr bwMode="auto">
          <a:xfrm rot="5400000">
            <a:off x="58300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72" name="Line 124"/>
          <p:cNvSpPr>
            <a:spLocks noChangeShapeType="1"/>
          </p:cNvSpPr>
          <p:nvPr/>
        </p:nvSpPr>
        <p:spPr bwMode="auto">
          <a:xfrm>
            <a:off x="60960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73" name="Line 125"/>
          <p:cNvSpPr>
            <a:spLocks noChangeShapeType="1"/>
          </p:cNvSpPr>
          <p:nvPr/>
        </p:nvSpPr>
        <p:spPr bwMode="auto">
          <a:xfrm>
            <a:off x="60960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74" name="Line 126"/>
          <p:cNvSpPr>
            <a:spLocks noChangeShapeType="1"/>
          </p:cNvSpPr>
          <p:nvPr/>
        </p:nvSpPr>
        <p:spPr bwMode="auto">
          <a:xfrm>
            <a:off x="60960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75" name="Line 127"/>
          <p:cNvSpPr>
            <a:spLocks noChangeShapeType="1"/>
          </p:cNvSpPr>
          <p:nvPr/>
        </p:nvSpPr>
        <p:spPr bwMode="auto">
          <a:xfrm>
            <a:off x="60960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76" name="Line 128"/>
          <p:cNvSpPr>
            <a:spLocks noChangeShapeType="1"/>
          </p:cNvSpPr>
          <p:nvPr/>
        </p:nvSpPr>
        <p:spPr bwMode="auto">
          <a:xfrm>
            <a:off x="60960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77" name="Line 129"/>
          <p:cNvSpPr>
            <a:spLocks noChangeShapeType="1"/>
          </p:cNvSpPr>
          <p:nvPr/>
        </p:nvSpPr>
        <p:spPr bwMode="auto">
          <a:xfrm>
            <a:off x="60960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78" name="Line 130"/>
          <p:cNvSpPr>
            <a:spLocks noChangeShapeType="1"/>
          </p:cNvSpPr>
          <p:nvPr/>
        </p:nvSpPr>
        <p:spPr bwMode="auto">
          <a:xfrm>
            <a:off x="60960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79" name="Line 131"/>
          <p:cNvSpPr>
            <a:spLocks noChangeShapeType="1"/>
          </p:cNvSpPr>
          <p:nvPr/>
        </p:nvSpPr>
        <p:spPr bwMode="auto">
          <a:xfrm>
            <a:off x="60960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80" name="Line 132"/>
          <p:cNvSpPr>
            <a:spLocks noChangeShapeType="1"/>
          </p:cNvSpPr>
          <p:nvPr/>
        </p:nvSpPr>
        <p:spPr bwMode="auto">
          <a:xfrm>
            <a:off x="6096000" y="5241925"/>
            <a:ext cx="609600" cy="533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81" name="Line 133"/>
          <p:cNvSpPr>
            <a:spLocks noChangeShapeType="1"/>
          </p:cNvSpPr>
          <p:nvPr/>
        </p:nvSpPr>
        <p:spPr bwMode="auto">
          <a:xfrm>
            <a:off x="3048000" y="3108325"/>
            <a:ext cx="609600" cy="533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82" name="Line 134"/>
          <p:cNvSpPr>
            <a:spLocks noChangeShapeType="1"/>
          </p:cNvSpPr>
          <p:nvPr/>
        </p:nvSpPr>
        <p:spPr bwMode="auto">
          <a:xfrm>
            <a:off x="2438400" y="2041525"/>
            <a:ext cx="609600" cy="533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83" name="Line 135"/>
          <p:cNvSpPr>
            <a:spLocks noChangeShapeType="1"/>
          </p:cNvSpPr>
          <p:nvPr/>
        </p:nvSpPr>
        <p:spPr bwMode="auto">
          <a:xfrm>
            <a:off x="1828800" y="2041525"/>
            <a:ext cx="6096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84" name="Line 136"/>
          <p:cNvSpPr>
            <a:spLocks noChangeShapeType="1"/>
          </p:cNvSpPr>
          <p:nvPr/>
        </p:nvSpPr>
        <p:spPr bwMode="auto">
          <a:xfrm>
            <a:off x="4267200" y="4708525"/>
            <a:ext cx="6096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85" name="Line 137"/>
          <p:cNvSpPr>
            <a:spLocks noChangeShapeType="1"/>
          </p:cNvSpPr>
          <p:nvPr/>
        </p:nvSpPr>
        <p:spPr bwMode="auto">
          <a:xfrm>
            <a:off x="5486400" y="5241925"/>
            <a:ext cx="6096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86" name="Line 138"/>
          <p:cNvSpPr>
            <a:spLocks noChangeShapeType="1"/>
          </p:cNvSpPr>
          <p:nvPr/>
        </p:nvSpPr>
        <p:spPr bwMode="auto">
          <a:xfrm rot="5400000">
            <a:off x="2782094" y="2840831"/>
            <a:ext cx="533400" cy="158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87" name="Line 139"/>
          <p:cNvSpPr>
            <a:spLocks noChangeShapeType="1"/>
          </p:cNvSpPr>
          <p:nvPr/>
        </p:nvSpPr>
        <p:spPr bwMode="auto">
          <a:xfrm rot="5400000">
            <a:off x="3391694" y="3907631"/>
            <a:ext cx="533400" cy="158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388" name="Text Box 140"/>
          <p:cNvSpPr txBox="1">
            <a:spLocks noChangeArrowheads="1"/>
          </p:cNvSpPr>
          <p:nvPr/>
        </p:nvSpPr>
        <p:spPr bwMode="auto">
          <a:xfrm>
            <a:off x="1219200" y="2330450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996633"/>
                </a:solidFill>
                <a:cs typeface="Arial" charset="0"/>
              </a:rPr>
              <a:t>T</a:t>
            </a:r>
          </a:p>
        </p:txBody>
      </p:sp>
      <p:sp>
        <p:nvSpPr>
          <p:cNvPr id="53389" name="Text Box 141"/>
          <p:cNvSpPr txBox="1">
            <a:spLocks noChangeArrowheads="1"/>
          </p:cNvSpPr>
          <p:nvPr/>
        </p:nvSpPr>
        <p:spPr bwMode="auto">
          <a:xfrm>
            <a:off x="1219200" y="2863850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accent1"/>
                </a:solidFill>
                <a:cs typeface="Arial" charset="0"/>
              </a:rPr>
              <a:t>G</a:t>
            </a:r>
          </a:p>
        </p:txBody>
      </p:sp>
      <p:sp>
        <p:nvSpPr>
          <p:cNvPr id="53390" name="Text Box 142"/>
          <p:cNvSpPr txBox="1">
            <a:spLocks noChangeArrowheads="1"/>
          </p:cNvSpPr>
          <p:nvPr/>
        </p:nvSpPr>
        <p:spPr bwMode="auto">
          <a:xfrm>
            <a:off x="1219200" y="3397250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33CC"/>
                </a:solidFill>
                <a:cs typeface="Arial" charset="0"/>
              </a:rPr>
              <a:t>C</a:t>
            </a:r>
          </a:p>
        </p:txBody>
      </p:sp>
      <p:sp>
        <p:nvSpPr>
          <p:cNvPr id="53391" name="Text Box 143"/>
          <p:cNvSpPr txBox="1">
            <a:spLocks noChangeArrowheads="1"/>
          </p:cNvSpPr>
          <p:nvPr/>
        </p:nvSpPr>
        <p:spPr bwMode="auto">
          <a:xfrm>
            <a:off x="1219200" y="3930650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cs typeface="Arial" charset="0"/>
              </a:rPr>
              <a:t>A</a:t>
            </a:r>
          </a:p>
        </p:txBody>
      </p:sp>
      <p:sp>
        <p:nvSpPr>
          <p:cNvPr id="53392" name="Text Box 144"/>
          <p:cNvSpPr txBox="1">
            <a:spLocks noChangeArrowheads="1"/>
          </p:cNvSpPr>
          <p:nvPr/>
        </p:nvSpPr>
        <p:spPr bwMode="auto">
          <a:xfrm>
            <a:off x="1219200" y="44799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996633"/>
                </a:solidFill>
                <a:cs typeface="Arial" charset="0"/>
              </a:rPr>
              <a:t>T</a:t>
            </a:r>
          </a:p>
        </p:txBody>
      </p:sp>
      <p:sp>
        <p:nvSpPr>
          <p:cNvPr id="53393" name="Text Box 145"/>
          <p:cNvSpPr txBox="1">
            <a:spLocks noChangeArrowheads="1"/>
          </p:cNvSpPr>
          <p:nvPr/>
        </p:nvSpPr>
        <p:spPr bwMode="auto">
          <a:xfrm>
            <a:off x="1219200" y="50133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cs typeface="Arial" charset="0"/>
              </a:rPr>
              <a:t>A</a:t>
            </a:r>
          </a:p>
        </p:txBody>
      </p:sp>
      <p:sp>
        <p:nvSpPr>
          <p:cNvPr id="53394" name="Text Box 146"/>
          <p:cNvSpPr txBox="1">
            <a:spLocks noChangeArrowheads="1"/>
          </p:cNvSpPr>
          <p:nvPr/>
        </p:nvSpPr>
        <p:spPr bwMode="auto">
          <a:xfrm>
            <a:off x="1219200" y="5546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33CC"/>
                </a:solidFill>
                <a:cs typeface="Arial" charset="0"/>
              </a:rPr>
              <a:t>C</a:t>
            </a:r>
          </a:p>
        </p:txBody>
      </p:sp>
      <p:sp>
        <p:nvSpPr>
          <p:cNvPr id="53395" name="Text Box 147"/>
          <p:cNvSpPr txBox="1">
            <a:spLocks noChangeArrowheads="1"/>
          </p:cNvSpPr>
          <p:nvPr/>
        </p:nvSpPr>
        <p:spPr bwMode="auto">
          <a:xfrm>
            <a:off x="1447800" y="240665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1</a:t>
            </a:r>
          </a:p>
        </p:txBody>
      </p:sp>
      <p:sp>
        <p:nvSpPr>
          <p:cNvPr id="53396" name="Text Box 148"/>
          <p:cNvSpPr txBox="1">
            <a:spLocks noChangeArrowheads="1"/>
          </p:cNvSpPr>
          <p:nvPr/>
        </p:nvSpPr>
        <p:spPr bwMode="auto">
          <a:xfrm>
            <a:off x="1447800" y="294005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2</a:t>
            </a:r>
          </a:p>
        </p:txBody>
      </p:sp>
      <p:sp>
        <p:nvSpPr>
          <p:cNvPr id="53397" name="Text Box 149"/>
          <p:cNvSpPr txBox="1">
            <a:spLocks noChangeArrowheads="1"/>
          </p:cNvSpPr>
          <p:nvPr/>
        </p:nvSpPr>
        <p:spPr bwMode="auto">
          <a:xfrm>
            <a:off x="1447800" y="347345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3</a:t>
            </a:r>
          </a:p>
        </p:txBody>
      </p:sp>
      <p:sp>
        <p:nvSpPr>
          <p:cNvPr id="53398" name="Text Box 150"/>
          <p:cNvSpPr txBox="1">
            <a:spLocks noChangeArrowheads="1"/>
          </p:cNvSpPr>
          <p:nvPr/>
        </p:nvSpPr>
        <p:spPr bwMode="auto">
          <a:xfrm>
            <a:off x="1447800" y="400685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4</a:t>
            </a:r>
          </a:p>
        </p:txBody>
      </p:sp>
      <p:sp>
        <p:nvSpPr>
          <p:cNvPr id="53399" name="Text Box 151"/>
          <p:cNvSpPr txBox="1">
            <a:spLocks noChangeArrowheads="1"/>
          </p:cNvSpPr>
          <p:nvPr/>
        </p:nvSpPr>
        <p:spPr bwMode="auto">
          <a:xfrm>
            <a:off x="1447800" y="45561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5</a:t>
            </a:r>
          </a:p>
        </p:txBody>
      </p:sp>
      <p:sp>
        <p:nvSpPr>
          <p:cNvPr id="53400" name="Text Box 152"/>
          <p:cNvSpPr txBox="1">
            <a:spLocks noChangeArrowheads="1"/>
          </p:cNvSpPr>
          <p:nvPr/>
        </p:nvSpPr>
        <p:spPr bwMode="auto">
          <a:xfrm>
            <a:off x="1447800" y="50895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6</a:t>
            </a:r>
          </a:p>
        </p:txBody>
      </p:sp>
      <p:sp>
        <p:nvSpPr>
          <p:cNvPr id="53401" name="Text Box 153"/>
          <p:cNvSpPr txBox="1">
            <a:spLocks noChangeArrowheads="1"/>
          </p:cNvSpPr>
          <p:nvPr/>
        </p:nvSpPr>
        <p:spPr bwMode="auto">
          <a:xfrm>
            <a:off x="1447800" y="56229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7</a:t>
            </a:r>
          </a:p>
        </p:txBody>
      </p:sp>
      <p:sp>
        <p:nvSpPr>
          <p:cNvPr id="53402" name="Text Box 154"/>
          <p:cNvSpPr txBox="1">
            <a:spLocks noChangeArrowheads="1"/>
          </p:cNvSpPr>
          <p:nvPr/>
        </p:nvSpPr>
        <p:spPr bwMode="auto">
          <a:xfrm>
            <a:off x="1447800" y="1919288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0</a:t>
            </a:r>
          </a:p>
        </p:txBody>
      </p:sp>
      <p:sp>
        <p:nvSpPr>
          <p:cNvPr id="53403" name="Text Box 155"/>
          <p:cNvSpPr txBox="1">
            <a:spLocks noChangeArrowheads="1"/>
          </p:cNvSpPr>
          <p:nvPr/>
        </p:nvSpPr>
        <p:spPr bwMode="auto">
          <a:xfrm>
            <a:off x="1295400" y="1919288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i</a:t>
            </a:r>
          </a:p>
        </p:txBody>
      </p:sp>
      <p:sp>
        <p:nvSpPr>
          <p:cNvPr id="53404" name="Text Box 156"/>
          <p:cNvSpPr txBox="1">
            <a:spLocks noChangeArrowheads="1"/>
          </p:cNvSpPr>
          <p:nvPr/>
        </p:nvSpPr>
        <p:spPr bwMode="auto">
          <a:xfrm>
            <a:off x="22098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cs typeface="Arial" charset="0"/>
              </a:rPr>
              <a:t>A</a:t>
            </a:r>
          </a:p>
        </p:txBody>
      </p:sp>
      <p:sp>
        <p:nvSpPr>
          <p:cNvPr id="53405" name="Text Box 157"/>
          <p:cNvSpPr txBox="1">
            <a:spLocks noChangeArrowheads="1"/>
          </p:cNvSpPr>
          <p:nvPr/>
        </p:nvSpPr>
        <p:spPr bwMode="auto">
          <a:xfrm>
            <a:off x="28194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996633"/>
                </a:solidFill>
                <a:cs typeface="Arial" charset="0"/>
              </a:rPr>
              <a:t>T</a:t>
            </a:r>
          </a:p>
        </p:txBody>
      </p:sp>
      <p:sp>
        <p:nvSpPr>
          <p:cNvPr id="53406" name="Text Box 158"/>
          <p:cNvSpPr txBox="1">
            <a:spLocks noChangeArrowheads="1"/>
          </p:cNvSpPr>
          <p:nvPr/>
        </p:nvSpPr>
        <p:spPr bwMode="auto">
          <a:xfrm>
            <a:off x="34290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33CC"/>
                </a:solidFill>
                <a:cs typeface="Arial" charset="0"/>
              </a:rPr>
              <a:t>C</a:t>
            </a:r>
          </a:p>
        </p:txBody>
      </p:sp>
      <p:sp>
        <p:nvSpPr>
          <p:cNvPr id="53407" name="Text Box 159"/>
          <p:cNvSpPr txBox="1">
            <a:spLocks noChangeArrowheads="1"/>
          </p:cNvSpPr>
          <p:nvPr/>
        </p:nvSpPr>
        <p:spPr bwMode="auto">
          <a:xfrm>
            <a:off x="40386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996633"/>
                </a:solidFill>
                <a:cs typeface="Arial" charset="0"/>
              </a:rPr>
              <a:t>T</a:t>
            </a:r>
          </a:p>
        </p:txBody>
      </p:sp>
      <p:sp>
        <p:nvSpPr>
          <p:cNvPr id="53408" name="Text Box 160"/>
          <p:cNvSpPr txBox="1">
            <a:spLocks noChangeArrowheads="1"/>
          </p:cNvSpPr>
          <p:nvPr/>
        </p:nvSpPr>
        <p:spPr bwMode="auto">
          <a:xfrm>
            <a:off x="46482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accent1"/>
                </a:solidFill>
                <a:cs typeface="Arial" charset="0"/>
              </a:rPr>
              <a:t>G</a:t>
            </a:r>
          </a:p>
        </p:txBody>
      </p:sp>
      <p:sp>
        <p:nvSpPr>
          <p:cNvPr id="53409" name="Text Box 161"/>
          <p:cNvSpPr txBox="1">
            <a:spLocks noChangeArrowheads="1"/>
          </p:cNvSpPr>
          <p:nvPr/>
        </p:nvSpPr>
        <p:spPr bwMode="auto">
          <a:xfrm>
            <a:off x="52578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cs typeface="Arial" charset="0"/>
              </a:rPr>
              <a:t>A</a:t>
            </a:r>
          </a:p>
        </p:txBody>
      </p:sp>
      <p:sp>
        <p:nvSpPr>
          <p:cNvPr id="53410" name="Text Box 162"/>
          <p:cNvSpPr txBox="1">
            <a:spLocks noChangeArrowheads="1"/>
          </p:cNvSpPr>
          <p:nvPr/>
        </p:nvSpPr>
        <p:spPr bwMode="auto">
          <a:xfrm>
            <a:off x="58674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996633"/>
                </a:solidFill>
                <a:cs typeface="Arial" charset="0"/>
              </a:rPr>
              <a:t>T</a:t>
            </a:r>
          </a:p>
        </p:txBody>
      </p:sp>
      <p:sp>
        <p:nvSpPr>
          <p:cNvPr id="53411" name="Text Box 163"/>
          <p:cNvSpPr txBox="1">
            <a:spLocks noChangeArrowheads="1"/>
          </p:cNvSpPr>
          <p:nvPr/>
        </p:nvSpPr>
        <p:spPr bwMode="auto">
          <a:xfrm>
            <a:off x="64770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CC"/>
                </a:solidFill>
                <a:cs typeface="Arial" charset="0"/>
              </a:rPr>
              <a:t>C</a:t>
            </a:r>
          </a:p>
        </p:txBody>
      </p:sp>
      <p:sp>
        <p:nvSpPr>
          <p:cNvPr id="53412" name="Text Box 164"/>
          <p:cNvSpPr txBox="1">
            <a:spLocks noChangeArrowheads="1"/>
          </p:cNvSpPr>
          <p:nvPr/>
        </p:nvSpPr>
        <p:spPr bwMode="auto">
          <a:xfrm>
            <a:off x="16764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0</a:t>
            </a:r>
          </a:p>
        </p:txBody>
      </p:sp>
      <p:sp>
        <p:nvSpPr>
          <p:cNvPr id="53413" name="Text Box 165"/>
          <p:cNvSpPr txBox="1">
            <a:spLocks noChangeArrowheads="1"/>
          </p:cNvSpPr>
          <p:nvPr/>
        </p:nvSpPr>
        <p:spPr bwMode="auto">
          <a:xfrm>
            <a:off x="22860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1</a:t>
            </a:r>
          </a:p>
        </p:txBody>
      </p:sp>
      <p:sp>
        <p:nvSpPr>
          <p:cNvPr id="53414" name="Text Box 166"/>
          <p:cNvSpPr txBox="1">
            <a:spLocks noChangeArrowheads="1"/>
          </p:cNvSpPr>
          <p:nvPr/>
        </p:nvSpPr>
        <p:spPr bwMode="auto">
          <a:xfrm>
            <a:off x="28956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2</a:t>
            </a:r>
          </a:p>
        </p:txBody>
      </p:sp>
      <p:sp>
        <p:nvSpPr>
          <p:cNvPr id="53415" name="Text Box 167"/>
          <p:cNvSpPr txBox="1">
            <a:spLocks noChangeArrowheads="1"/>
          </p:cNvSpPr>
          <p:nvPr/>
        </p:nvSpPr>
        <p:spPr bwMode="auto">
          <a:xfrm>
            <a:off x="35052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3</a:t>
            </a:r>
          </a:p>
        </p:txBody>
      </p:sp>
      <p:sp>
        <p:nvSpPr>
          <p:cNvPr id="53416" name="Text Box 168"/>
          <p:cNvSpPr txBox="1">
            <a:spLocks noChangeArrowheads="1"/>
          </p:cNvSpPr>
          <p:nvPr/>
        </p:nvSpPr>
        <p:spPr bwMode="auto">
          <a:xfrm>
            <a:off x="41148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4</a:t>
            </a:r>
          </a:p>
        </p:txBody>
      </p:sp>
      <p:sp>
        <p:nvSpPr>
          <p:cNvPr id="53417" name="Text Box 169"/>
          <p:cNvSpPr txBox="1">
            <a:spLocks noChangeArrowheads="1"/>
          </p:cNvSpPr>
          <p:nvPr/>
        </p:nvSpPr>
        <p:spPr bwMode="auto">
          <a:xfrm>
            <a:off x="47244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5</a:t>
            </a:r>
          </a:p>
        </p:txBody>
      </p:sp>
      <p:sp>
        <p:nvSpPr>
          <p:cNvPr id="53418" name="Text Box 170"/>
          <p:cNvSpPr txBox="1">
            <a:spLocks noChangeArrowheads="1"/>
          </p:cNvSpPr>
          <p:nvPr/>
        </p:nvSpPr>
        <p:spPr bwMode="auto">
          <a:xfrm>
            <a:off x="53340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6</a:t>
            </a:r>
          </a:p>
        </p:txBody>
      </p:sp>
      <p:sp>
        <p:nvSpPr>
          <p:cNvPr id="53419" name="Text Box 171"/>
          <p:cNvSpPr txBox="1">
            <a:spLocks noChangeArrowheads="1"/>
          </p:cNvSpPr>
          <p:nvPr/>
        </p:nvSpPr>
        <p:spPr bwMode="auto">
          <a:xfrm>
            <a:off x="59436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7</a:t>
            </a:r>
          </a:p>
        </p:txBody>
      </p:sp>
      <p:sp>
        <p:nvSpPr>
          <p:cNvPr id="53420" name="Text Box 172"/>
          <p:cNvSpPr txBox="1">
            <a:spLocks noChangeArrowheads="1"/>
          </p:cNvSpPr>
          <p:nvPr/>
        </p:nvSpPr>
        <p:spPr bwMode="auto">
          <a:xfrm>
            <a:off x="65532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8</a:t>
            </a:r>
          </a:p>
        </p:txBody>
      </p:sp>
      <p:sp>
        <p:nvSpPr>
          <p:cNvPr id="53421" name="Text Box 173"/>
          <p:cNvSpPr txBox="1">
            <a:spLocks noChangeArrowheads="1"/>
          </p:cNvSpPr>
          <p:nvPr/>
        </p:nvSpPr>
        <p:spPr bwMode="auto">
          <a:xfrm>
            <a:off x="1676400" y="14319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j</a:t>
            </a:r>
          </a:p>
        </p:txBody>
      </p:sp>
      <p:sp>
        <p:nvSpPr>
          <p:cNvPr id="53422" name="Line 174"/>
          <p:cNvSpPr>
            <a:spLocks noChangeShapeType="1"/>
          </p:cNvSpPr>
          <p:nvPr/>
        </p:nvSpPr>
        <p:spPr bwMode="auto">
          <a:xfrm>
            <a:off x="4267200" y="2590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423" name="Line 175"/>
          <p:cNvSpPr>
            <a:spLocks noChangeShapeType="1"/>
          </p:cNvSpPr>
          <p:nvPr/>
        </p:nvSpPr>
        <p:spPr bwMode="auto">
          <a:xfrm>
            <a:off x="5486400" y="20574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424" name="Line 176"/>
          <p:cNvSpPr>
            <a:spLocks noChangeShapeType="1"/>
          </p:cNvSpPr>
          <p:nvPr/>
        </p:nvSpPr>
        <p:spPr bwMode="auto">
          <a:xfrm>
            <a:off x="3657600" y="20574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425" name="Line 177"/>
          <p:cNvSpPr>
            <a:spLocks noChangeShapeType="1"/>
          </p:cNvSpPr>
          <p:nvPr/>
        </p:nvSpPr>
        <p:spPr bwMode="auto">
          <a:xfrm>
            <a:off x="1828800" y="36576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426" name="Line 178"/>
          <p:cNvSpPr>
            <a:spLocks noChangeShapeType="1"/>
          </p:cNvSpPr>
          <p:nvPr/>
        </p:nvSpPr>
        <p:spPr bwMode="auto">
          <a:xfrm>
            <a:off x="4876800" y="36576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427" name="Line 179"/>
          <p:cNvSpPr>
            <a:spLocks noChangeShapeType="1"/>
          </p:cNvSpPr>
          <p:nvPr/>
        </p:nvSpPr>
        <p:spPr bwMode="auto">
          <a:xfrm>
            <a:off x="2438400" y="4191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428" name="Line 180"/>
          <p:cNvSpPr>
            <a:spLocks noChangeShapeType="1"/>
          </p:cNvSpPr>
          <p:nvPr/>
        </p:nvSpPr>
        <p:spPr bwMode="auto">
          <a:xfrm>
            <a:off x="5486400" y="4191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429" name="Line 181"/>
          <p:cNvSpPr>
            <a:spLocks noChangeShapeType="1"/>
          </p:cNvSpPr>
          <p:nvPr/>
        </p:nvSpPr>
        <p:spPr bwMode="auto">
          <a:xfrm>
            <a:off x="1828800" y="47244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430" name="Line 182"/>
          <p:cNvSpPr>
            <a:spLocks noChangeShapeType="1"/>
          </p:cNvSpPr>
          <p:nvPr/>
        </p:nvSpPr>
        <p:spPr bwMode="auto">
          <a:xfrm>
            <a:off x="3048000" y="52578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431" name="Line 183"/>
          <p:cNvSpPr>
            <a:spLocks noChangeShapeType="1"/>
          </p:cNvSpPr>
          <p:nvPr/>
        </p:nvSpPr>
        <p:spPr bwMode="auto">
          <a:xfrm>
            <a:off x="6096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432" name="Text Box 184"/>
          <p:cNvSpPr txBox="1">
            <a:spLocks noChangeArrowheads="1"/>
          </p:cNvSpPr>
          <p:nvPr/>
        </p:nvSpPr>
        <p:spPr bwMode="auto">
          <a:xfrm>
            <a:off x="6934200" y="1752600"/>
            <a:ext cx="2209800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i="1" dirty="0">
                <a:cs typeface="Arial" charset="0"/>
              </a:rPr>
              <a:t>Every path is a common subsequence.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i="1" dirty="0">
                <a:cs typeface="Arial" charset="0"/>
              </a:rPr>
              <a:t>Every diagonal edge adds an extra element to common subsequence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 i="1" dirty="0">
                <a:cs typeface="Arial" charset="0"/>
              </a:rPr>
              <a:t>LCS Problem:</a:t>
            </a:r>
            <a:r>
              <a:rPr lang="en-US" altLang="en-US" sz="2000" i="1" dirty="0">
                <a:cs typeface="Arial" charset="0"/>
              </a:rPr>
              <a:t> </a:t>
            </a:r>
            <a:r>
              <a:rPr lang="en-US" altLang="en-US" sz="2000" i="1" dirty="0">
                <a:solidFill>
                  <a:srgbClr val="FF0000"/>
                </a:solidFill>
                <a:cs typeface="Arial" charset="0"/>
              </a:rPr>
              <a:t>Find a path with the maximum number of diagonal edges</a:t>
            </a:r>
          </a:p>
        </p:txBody>
      </p:sp>
    </p:spTree>
    <p:extLst>
      <p:ext uri="{BB962C8B-B14F-4D97-AF65-F5344CB8AC3E}">
        <p14:creationId xmlns:p14="http://schemas.microsoft.com/office/powerpoint/2010/main" val="3677264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Dynamic Programming</a:t>
            </a:r>
          </a:p>
        </p:txBody>
      </p:sp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2D4D519-B8D0-A248-BFDD-BBED3E97B97B}" type="slidenum">
              <a:rPr lang="en-US" sz="1400"/>
              <a:pPr eaLnBrk="1" hangingPunct="1"/>
              <a:t>2</a:t>
            </a:fld>
            <a:endParaRPr lang="en-US" sz="140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Subsequences</a:t>
            </a:r>
            <a:endParaRPr lang="en-US">
              <a:latin typeface="Tahoma" charset="0"/>
              <a:cs typeface="Tahoma" charset="0"/>
            </a:endParaRPr>
          </a:p>
        </p:txBody>
      </p:sp>
      <p:sp>
        <p:nvSpPr>
          <p:cNvPr id="28676" name="Rectangle 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772400" cy="44196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A </a:t>
            </a:r>
            <a:r>
              <a:rPr lang="en-US" b="1" i="1" dirty="0">
                <a:latin typeface="Tahoma" charset="0"/>
              </a:rPr>
              <a:t>subsequence</a:t>
            </a:r>
            <a:r>
              <a:rPr lang="en-US" dirty="0">
                <a:latin typeface="Tahoma" charset="0"/>
              </a:rPr>
              <a:t> of a character string x</a:t>
            </a:r>
            <a:r>
              <a:rPr lang="en-US" baseline="-25000" dirty="0">
                <a:latin typeface="Tahoma" charset="0"/>
              </a:rPr>
              <a:t>0</a:t>
            </a:r>
            <a:r>
              <a:rPr lang="en-US" dirty="0">
                <a:latin typeface="Tahoma" charset="0"/>
              </a:rPr>
              <a:t>x</a:t>
            </a:r>
            <a:r>
              <a:rPr lang="en-US" baseline="-25000" dirty="0">
                <a:latin typeface="Tahoma" charset="0"/>
              </a:rPr>
              <a:t>1</a:t>
            </a:r>
            <a:r>
              <a:rPr lang="en-US" dirty="0">
                <a:latin typeface="Tahoma" charset="0"/>
              </a:rPr>
              <a:t>x</a:t>
            </a:r>
            <a:r>
              <a:rPr lang="en-US" baseline="-25000" dirty="0">
                <a:latin typeface="Tahoma" charset="0"/>
              </a:rPr>
              <a:t>2</a:t>
            </a:r>
            <a:r>
              <a:rPr lang="en-US" dirty="0">
                <a:latin typeface="Tahoma" charset="0"/>
              </a:rPr>
              <a:t>…x</a:t>
            </a:r>
            <a:r>
              <a:rPr lang="en-US" baseline="-25000" dirty="0">
                <a:latin typeface="Tahoma" charset="0"/>
              </a:rPr>
              <a:t>n-1</a:t>
            </a:r>
            <a:r>
              <a:rPr lang="en-US" dirty="0">
                <a:latin typeface="Tahoma" charset="0"/>
              </a:rPr>
              <a:t> is a string of the form x</a:t>
            </a:r>
            <a:r>
              <a:rPr lang="en-US" baseline="-25000" dirty="0">
                <a:latin typeface="Tahoma" charset="0"/>
              </a:rPr>
              <a:t>i</a:t>
            </a:r>
            <a:r>
              <a:rPr lang="en-US" sz="1800" baseline="-25000" dirty="0">
                <a:latin typeface="Tahoma" charset="0"/>
              </a:rPr>
              <a:t>1</a:t>
            </a:r>
            <a:r>
              <a:rPr lang="en-US" dirty="0">
                <a:latin typeface="Tahoma" charset="0"/>
              </a:rPr>
              <a:t>x</a:t>
            </a:r>
            <a:r>
              <a:rPr lang="en-US" baseline="-25000" dirty="0">
                <a:latin typeface="Tahoma" charset="0"/>
              </a:rPr>
              <a:t>i</a:t>
            </a:r>
            <a:r>
              <a:rPr lang="en-US" sz="1800" baseline="-25000" dirty="0">
                <a:latin typeface="Tahoma" charset="0"/>
              </a:rPr>
              <a:t>2</a:t>
            </a:r>
            <a:r>
              <a:rPr lang="en-US" dirty="0">
                <a:latin typeface="Tahoma" charset="0"/>
              </a:rPr>
              <a:t>…</a:t>
            </a:r>
            <a:r>
              <a:rPr lang="en-US" dirty="0" err="1">
                <a:latin typeface="Tahoma" charset="0"/>
              </a:rPr>
              <a:t>x</a:t>
            </a:r>
            <a:r>
              <a:rPr lang="en-US" baseline="-25000" dirty="0" err="1">
                <a:latin typeface="Tahoma" charset="0"/>
              </a:rPr>
              <a:t>i</a:t>
            </a:r>
            <a:r>
              <a:rPr lang="en-US" sz="1800" baseline="-25000" dirty="0" err="1">
                <a:latin typeface="Tahoma" charset="0"/>
              </a:rPr>
              <a:t>k</a:t>
            </a:r>
            <a:r>
              <a:rPr lang="en-US" dirty="0">
                <a:latin typeface="Tahoma" charset="0"/>
              </a:rPr>
              <a:t>, where </a:t>
            </a:r>
            <a:r>
              <a:rPr lang="en-US" dirty="0" err="1">
                <a:latin typeface="Tahoma" charset="0"/>
              </a:rPr>
              <a:t>i</a:t>
            </a:r>
            <a:r>
              <a:rPr lang="en-US" sz="2000" dirty="0" err="1">
                <a:latin typeface="Tahoma" charset="0"/>
              </a:rPr>
              <a:t>j</a:t>
            </a:r>
            <a:r>
              <a:rPr lang="en-US" dirty="0">
                <a:latin typeface="Tahoma" charset="0"/>
              </a:rPr>
              <a:t> &lt; i</a:t>
            </a:r>
            <a:r>
              <a:rPr lang="en-US" sz="2000" dirty="0">
                <a:latin typeface="Tahoma" charset="0"/>
              </a:rPr>
              <a:t>j+1</a:t>
            </a:r>
            <a:r>
              <a:rPr lang="en-US" dirty="0">
                <a:latin typeface="Tahoma" charset="0"/>
              </a:rPr>
              <a:t>.</a:t>
            </a:r>
          </a:p>
          <a:p>
            <a:pPr eaLnBrk="1" hangingPunct="1"/>
            <a:r>
              <a:rPr lang="en-US" dirty="0">
                <a:latin typeface="Tahoma" charset="0"/>
              </a:rPr>
              <a:t>Not the same as substring!</a:t>
            </a:r>
          </a:p>
          <a:p>
            <a:pPr lvl="1" eaLnBrk="1" hangingPunct="1"/>
            <a:r>
              <a:rPr lang="en-US" dirty="0">
                <a:solidFill>
                  <a:srgbClr val="00B050"/>
                </a:solidFill>
                <a:latin typeface="Tahoma" charset="0"/>
              </a:rPr>
              <a:t>Gaps can exist in subsequences</a:t>
            </a:r>
          </a:p>
          <a:p>
            <a:pPr eaLnBrk="1" hangingPunct="1"/>
            <a:r>
              <a:rPr lang="en-US" dirty="0">
                <a:latin typeface="Tahoma" charset="0"/>
              </a:rPr>
              <a:t>Example String: ABCDEFGHIJK</a:t>
            </a:r>
          </a:p>
          <a:p>
            <a:pPr lvl="1" eaLnBrk="1" hangingPunct="1"/>
            <a:r>
              <a:rPr lang="en-US" dirty="0">
                <a:latin typeface="Tahoma" charset="0"/>
              </a:rPr>
              <a:t>Subsequence: ACEGIJK</a:t>
            </a:r>
          </a:p>
          <a:p>
            <a:pPr lvl="1" eaLnBrk="1" hangingPunct="1"/>
            <a:r>
              <a:rPr lang="en-US" dirty="0">
                <a:latin typeface="Tahoma" charset="0"/>
              </a:rPr>
              <a:t>Subsequence: DFGHK</a:t>
            </a:r>
          </a:p>
          <a:p>
            <a:pPr lvl="1" eaLnBrk="1" hangingPunct="1"/>
            <a:r>
              <a:rPr lang="en-US" dirty="0">
                <a:latin typeface="Tahoma" charset="0"/>
              </a:rPr>
              <a:t>Not subsequence: DAGH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1139825"/>
          </a:xfrm>
          <a:noFill/>
        </p:spPr>
        <p:txBody>
          <a:bodyPr/>
          <a:lstStyle/>
          <a:p>
            <a:pPr eaLnBrk="1" hangingPunct="1"/>
            <a:r>
              <a:rPr lang="en-US" altLang="zh-TW">
                <a:ea typeface="PMingLiU" pitchFamily="18" charset="-120"/>
              </a:rPr>
              <a:t>Computing LCS</a:t>
            </a:r>
            <a:endParaRPr lang="en-US" altLang="en-US"/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517581" y="5230813"/>
            <a:ext cx="15969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kumimoji="1" lang="en-US" altLang="zh-TW" i="1" dirty="0" err="1">
                <a:ea typeface="PMingLiU" pitchFamily="18" charset="-120"/>
                <a:cs typeface="Arial" charset="0"/>
              </a:rPr>
              <a:t>L</a:t>
            </a:r>
            <a:r>
              <a:rPr kumimoji="1" lang="en-US" altLang="zh-TW" sz="2400" i="1" baseline="-25000" dirty="0" err="1">
                <a:ea typeface="PMingLiU" pitchFamily="18" charset="-120"/>
                <a:cs typeface="Arial" charset="0"/>
              </a:rPr>
              <a:t>i,j</a:t>
            </a:r>
            <a:r>
              <a:rPr kumimoji="1" lang="en-US" altLang="zh-TW" sz="2400" dirty="0">
                <a:ea typeface="PMingLiU" pitchFamily="18" charset="-120"/>
                <a:cs typeface="Arial" charset="0"/>
              </a:rPr>
              <a:t> = MAX</a:t>
            </a:r>
            <a:r>
              <a:rPr kumimoji="1" lang="en-US" altLang="zh-TW" sz="2400" dirty="0">
                <a:latin typeface="Times New Roman" pitchFamily="18" charset="0"/>
                <a:ea typeface="PMingLiU" pitchFamily="18" charset="-120"/>
                <a:cs typeface="Arial" charset="0"/>
              </a:rPr>
              <a:t> </a:t>
            </a:r>
            <a:endParaRPr kumimoji="1" lang="zh-TW" altLang="en-US" sz="2400" dirty="0">
              <a:latin typeface="Times New Roman" pitchFamily="18" charset="0"/>
              <a:ea typeface="PMingLiU" pitchFamily="18" charset="-120"/>
              <a:cs typeface="Arial" charset="0"/>
            </a:endParaRPr>
          </a:p>
        </p:txBody>
      </p:sp>
      <p:sp>
        <p:nvSpPr>
          <p:cNvPr id="54276" name="Freeform 4"/>
          <p:cNvSpPr>
            <a:spLocks/>
          </p:cNvSpPr>
          <p:nvPr/>
        </p:nvSpPr>
        <p:spPr bwMode="auto">
          <a:xfrm>
            <a:off x="2306638" y="5043488"/>
            <a:ext cx="223837" cy="442912"/>
          </a:xfrm>
          <a:custGeom>
            <a:avLst/>
            <a:gdLst>
              <a:gd name="T0" fmla="*/ 2147483647 w 192"/>
              <a:gd name="T1" fmla="*/ 0 h 409"/>
              <a:gd name="T2" fmla="*/ 2147483647 w 192"/>
              <a:gd name="T3" fmla="*/ 2147483647 h 409"/>
              <a:gd name="T4" fmla="*/ 2147483647 w 192"/>
              <a:gd name="T5" fmla="*/ 2147483647 h 409"/>
              <a:gd name="T6" fmla="*/ 0 w 192"/>
              <a:gd name="T7" fmla="*/ 2147483647 h 40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2" h="409">
                <a:moveTo>
                  <a:pt x="192" y="0"/>
                </a:moveTo>
                <a:cubicBezTo>
                  <a:pt x="176" y="10"/>
                  <a:pt x="114" y="4"/>
                  <a:pt x="94" y="62"/>
                </a:cubicBezTo>
                <a:cubicBezTo>
                  <a:pt x="74" y="120"/>
                  <a:pt x="91" y="291"/>
                  <a:pt x="75" y="345"/>
                </a:cubicBezTo>
                <a:cubicBezTo>
                  <a:pt x="43" y="409"/>
                  <a:pt x="16" y="376"/>
                  <a:pt x="0" y="38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277" name="Freeform 5"/>
          <p:cNvSpPr>
            <a:spLocks/>
          </p:cNvSpPr>
          <p:nvPr/>
        </p:nvSpPr>
        <p:spPr bwMode="auto">
          <a:xfrm>
            <a:off x="2295525" y="5461000"/>
            <a:ext cx="231775" cy="490538"/>
          </a:xfrm>
          <a:custGeom>
            <a:avLst/>
            <a:gdLst>
              <a:gd name="T0" fmla="*/ 0 w 199"/>
              <a:gd name="T1" fmla="*/ 0 h 453"/>
              <a:gd name="T2" fmla="*/ 2147483647 w 199"/>
              <a:gd name="T3" fmla="*/ 2147483647 h 453"/>
              <a:gd name="T4" fmla="*/ 2147483647 w 199"/>
              <a:gd name="T5" fmla="*/ 2147483647 h 453"/>
              <a:gd name="T6" fmla="*/ 2147483647 w 199"/>
              <a:gd name="T7" fmla="*/ 2147483647 h 45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9" h="453">
                <a:moveTo>
                  <a:pt x="0" y="0"/>
                </a:moveTo>
                <a:cubicBezTo>
                  <a:pt x="14" y="11"/>
                  <a:pt x="65" y="6"/>
                  <a:pt x="82" y="64"/>
                </a:cubicBezTo>
                <a:cubicBezTo>
                  <a:pt x="99" y="122"/>
                  <a:pt x="81" y="283"/>
                  <a:pt x="101" y="348"/>
                </a:cubicBezTo>
                <a:cubicBezTo>
                  <a:pt x="133" y="420"/>
                  <a:pt x="179" y="431"/>
                  <a:pt x="199" y="453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2530475" y="4889500"/>
            <a:ext cx="37962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kumimoji="1" lang="en-US" altLang="zh-TW" i="1" dirty="0">
                <a:ea typeface="PMingLiU" pitchFamily="18" charset="-120"/>
                <a:cs typeface="Arial" charset="0"/>
              </a:rPr>
              <a:t>L</a:t>
            </a:r>
            <a:r>
              <a:rPr kumimoji="1" lang="en-US" altLang="zh-TW" sz="2400" i="1" baseline="-25000" dirty="0">
                <a:ea typeface="PMingLiU" pitchFamily="18" charset="-120"/>
                <a:cs typeface="Arial" charset="0"/>
              </a:rPr>
              <a:t>i-1,j</a:t>
            </a:r>
            <a:r>
              <a:rPr kumimoji="1" lang="en-US" altLang="zh-TW" sz="2400" dirty="0">
                <a:ea typeface="PMingLiU" pitchFamily="18" charset="-120"/>
                <a:cs typeface="Arial" charset="0"/>
              </a:rPr>
              <a:t>    + 0     skip char at </a:t>
            </a:r>
            <a:r>
              <a:rPr kumimoji="1" lang="en-US" altLang="zh-TW" i="1" dirty="0">
                <a:ea typeface="PMingLiU" pitchFamily="18" charset="-120"/>
                <a:cs typeface="Arial" charset="0"/>
              </a:rPr>
              <a:t>X</a:t>
            </a:r>
            <a:r>
              <a:rPr kumimoji="1" lang="en-US" altLang="zh-TW" i="1" baseline="-25000" dirty="0">
                <a:ea typeface="PMingLiU" pitchFamily="18" charset="-120"/>
                <a:cs typeface="Arial" charset="0"/>
              </a:rPr>
              <a:t>i</a:t>
            </a:r>
            <a:endParaRPr kumimoji="1" lang="zh-TW" altLang="en-US" sz="2400" dirty="0">
              <a:ea typeface="PMingLiU" pitchFamily="18" charset="-120"/>
              <a:cs typeface="Arial" charset="0"/>
            </a:endParaRP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2527300" y="5249070"/>
            <a:ext cx="376898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kumimoji="1" lang="en-US" altLang="zh-TW" i="1" dirty="0" err="1">
                <a:ea typeface="PMingLiU" pitchFamily="18" charset="-120"/>
                <a:cs typeface="Arial" charset="0"/>
              </a:rPr>
              <a:t>L</a:t>
            </a:r>
            <a:r>
              <a:rPr kumimoji="1" lang="en-US" altLang="zh-TW" sz="2400" i="1" baseline="-25000" dirty="0" err="1">
                <a:ea typeface="PMingLiU" pitchFamily="18" charset="-120"/>
                <a:cs typeface="Arial" charset="0"/>
              </a:rPr>
              <a:t>i,j</a:t>
            </a:r>
            <a:r>
              <a:rPr kumimoji="1" lang="en-US" altLang="zh-TW" sz="2400" i="1" baseline="-25000" dirty="0">
                <a:ea typeface="PMingLiU" pitchFamily="18" charset="-120"/>
                <a:cs typeface="Arial" charset="0"/>
              </a:rPr>
              <a:t> -1</a:t>
            </a:r>
            <a:r>
              <a:rPr kumimoji="1" lang="en-US" altLang="zh-TW" sz="2400" dirty="0">
                <a:ea typeface="PMingLiU" pitchFamily="18" charset="-120"/>
                <a:cs typeface="Arial" charset="0"/>
              </a:rPr>
              <a:t>   + 0     skip char at </a:t>
            </a:r>
            <a:r>
              <a:rPr kumimoji="1" lang="en-US" altLang="zh-TW" i="1" dirty="0" err="1">
                <a:ea typeface="PMingLiU" pitchFamily="18" charset="-120"/>
                <a:cs typeface="Arial" charset="0"/>
              </a:rPr>
              <a:t>Y</a:t>
            </a:r>
            <a:r>
              <a:rPr kumimoji="1" lang="en-US" altLang="zh-TW" i="1" baseline="-25000" dirty="0" err="1">
                <a:ea typeface="PMingLiU" pitchFamily="18" charset="-120"/>
                <a:cs typeface="Arial" charset="0"/>
              </a:rPr>
              <a:t>j</a:t>
            </a:r>
            <a:endParaRPr kumimoji="1" lang="zh-TW" altLang="en-US" baseline="-25000" dirty="0">
              <a:ea typeface="PMingLiU" pitchFamily="18" charset="-120"/>
              <a:cs typeface="Arial" charset="0"/>
            </a:endParaRPr>
          </a:p>
          <a:p>
            <a:pPr algn="l" eaLnBrk="1" hangingPunct="1"/>
            <a:r>
              <a:rPr kumimoji="1" lang="en-US" altLang="zh-TW" sz="2400" dirty="0">
                <a:ea typeface="PMingLiU" pitchFamily="18" charset="-120"/>
                <a:cs typeface="Arial" charset="0"/>
              </a:rPr>
              <a:t> </a:t>
            </a:r>
            <a:endParaRPr kumimoji="1" lang="zh-TW" altLang="en-US" sz="2400" dirty="0">
              <a:ea typeface="PMingLiU" pitchFamily="18" charset="-120"/>
              <a:cs typeface="Arial" charset="0"/>
            </a:endParaRPr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2468562" y="5635571"/>
            <a:ext cx="65992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kumimoji="1" lang="en-US" altLang="zh-TW" i="1" dirty="0">
                <a:ea typeface="PMingLiU" pitchFamily="18" charset="-120"/>
                <a:cs typeface="Arial" charset="0"/>
              </a:rPr>
              <a:t>L</a:t>
            </a:r>
            <a:r>
              <a:rPr kumimoji="1" lang="en-US" altLang="zh-TW" sz="2400" i="1" baseline="-25000" dirty="0">
                <a:ea typeface="PMingLiU" pitchFamily="18" charset="-120"/>
                <a:cs typeface="Arial" charset="0"/>
              </a:rPr>
              <a:t>i-1,j -1</a:t>
            </a:r>
            <a:r>
              <a:rPr kumimoji="1" lang="en-US" altLang="zh-TW" sz="2400" dirty="0">
                <a:ea typeface="PMingLiU" pitchFamily="18" charset="-120"/>
                <a:cs typeface="Arial" charset="0"/>
              </a:rPr>
              <a:t> + 1,     if  </a:t>
            </a:r>
            <a:r>
              <a:rPr kumimoji="1" lang="en-US" altLang="zh-TW" i="1" dirty="0">
                <a:ea typeface="PMingLiU" pitchFamily="18" charset="-120"/>
                <a:cs typeface="Arial" charset="0"/>
              </a:rPr>
              <a:t>X</a:t>
            </a:r>
            <a:r>
              <a:rPr kumimoji="1" lang="en-US" altLang="zh-TW" sz="2400" i="1" baseline="-25000" dirty="0">
                <a:ea typeface="PMingLiU" pitchFamily="18" charset="-120"/>
                <a:cs typeface="Arial" charset="0"/>
              </a:rPr>
              <a:t>i</a:t>
            </a:r>
            <a:r>
              <a:rPr kumimoji="1" lang="en-US" altLang="zh-TW" sz="2400" i="1" dirty="0">
                <a:ea typeface="PMingLiU" pitchFamily="18" charset="-120"/>
                <a:cs typeface="Arial" charset="0"/>
              </a:rPr>
              <a:t> = </a:t>
            </a:r>
            <a:r>
              <a:rPr kumimoji="1" lang="en-US" altLang="zh-TW" i="1" dirty="0" err="1">
                <a:ea typeface="PMingLiU" pitchFamily="18" charset="-120"/>
                <a:cs typeface="Arial" charset="0"/>
              </a:rPr>
              <a:t>Y</a:t>
            </a:r>
            <a:r>
              <a:rPr kumimoji="1" lang="en-US" altLang="zh-TW" sz="2400" i="1" baseline="-25000" dirty="0" err="1">
                <a:ea typeface="PMingLiU" pitchFamily="18" charset="-120"/>
                <a:cs typeface="Arial" charset="0"/>
              </a:rPr>
              <a:t>j</a:t>
            </a:r>
            <a:r>
              <a:rPr kumimoji="1" lang="en-US" altLang="zh-TW" sz="2400" i="1" baseline="-25000" dirty="0">
                <a:ea typeface="PMingLiU" pitchFamily="18" charset="-120"/>
                <a:cs typeface="Arial" charset="0"/>
              </a:rPr>
              <a:t> </a:t>
            </a:r>
            <a:r>
              <a:rPr kumimoji="1" lang="en-US" altLang="zh-TW" sz="2400" dirty="0">
                <a:ea typeface="PMingLiU" pitchFamily="18" charset="-120"/>
                <a:cs typeface="Arial" charset="0"/>
              </a:rPr>
              <a:t>, lengthen the match</a:t>
            </a:r>
            <a:endParaRPr kumimoji="1" lang="zh-TW" altLang="en-US" sz="2400" baseline="-25000" dirty="0">
              <a:ea typeface="PMingLiU" pitchFamily="18" charset="-120"/>
              <a:cs typeface="Arial" charset="0"/>
            </a:endParaRPr>
          </a:p>
        </p:txBody>
      </p:sp>
      <p:sp>
        <p:nvSpPr>
          <p:cNvPr id="54281" name="Line 10"/>
          <p:cNvSpPr>
            <a:spLocks noChangeShapeType="1"/>
          </p:cNvSpPr>
          <p:nvPr/>
        </p:nvSpPr>
        <p:spPr bwMode="auto">
          <a:xfrm>
            <a:off x="2667000" y="2743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282" name="Line 11"/>
          <p:cNvSpPr>
            <a:spLocks noChangeShapeType="1"/>
          </p:cNvSpPr>
          <p:nvPr/>
        </p:nvSpPr>
        <p:spPr bwMode="auto">
          <a:xfrm>
            <a:off x="2667000" y="27432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283" name="Line 12"/>
          <p:cNvSpPr>
            <a:spLocks noChangeShapeType="1"/>
          </p:cNvSpPr>
          <p:nvPr/>
        </p:nvSpPr>
        <p:spPr bwMode="auto">
          <a:xfrm>
            <a:off x="2667000" y="2743200"/>
            <a:ext cx="762000" cy="838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284" name="Line 13"/>
          <p:cNvSpPr>
            <a:spLocks noChangeShapeType="1"/>
          </p:cNvSpPr>
          <p:nvPr/>
        </p:nvSpPr>
        <p:spPr bwMode="auto">
          <a:xfrm>
            <a:off x="2667000" y="3581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285" name="Line 14"/>
          <p:cNvSpPr>
            <a:spLocks noChangeShapeType="1"/>
          </p:cNvSpPr>
          <p:nvPr/>
        </p:nvSpPr>
        <p:spPr bwMode="auto">
          <a:xfrm>
            <a:off x="3429000" y="2743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4286" name="Text Box 15"/>
          <p:cNvSpPr txBox="1">
            <a:spLocks noChangeArrowheads="1"/>
          </p:cNvSpPr>
          <p:nvPr/>
        </p:nvSpPr>
        <p:spPr bwMode="auto">
          <a:xfrm>
            <a:off x="3505200" y="3505200"/>
            <a:ext cx="428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kumimoji="1" lang="en-US" altLang="zh-TW" sz="2400" i="1">
                <a:solidFill>
                  <a:srgbClr val="0000FF"/>
                </a:solidFill>
                <a:latin typeface="Times New Roman" pitchFamily="18" charset="0"/>
                <a:ea typeface="PMingLiU" pitchFamily="18" charset="-120"/>
                <a:cs typeface="Arial" charset="0"/>
              </a:rPr>
              <a:t>i,j</a:t>
            </a:r>
            <a:endParaRPr kumimoji="1" lang="zh-TW" altLang="en-US" sz="2400" i="1">
              <a:solidFill>
                <a:srgbClr val="0000FF"/>
              </a:solidFill>
              <a:latin typeface="Times New Roman" pitchFamily="18" charset="0"/>
              <a:ea typeface="PMingLiU" pitchFamily="18" charset="-120"/>
              <a:cs typeface="Arial" charset="0"/>
            </a:endParaRPr>
          </a:p>
        </p:txBody>
      </p:sp>
      <p:sp>
        <p:nvSpPr>
          <p:cNvPr id="54287" name="Text Box 16"/>
          <p:cNvSpPr txBox="1">
            <a:spLocks noChangeArrowheads="1"/>
          </p:cNvSpPr>
          <p:nvPr/>
        </p:nvSpPr>
        <p:spPr bwMode="auto">
          <a:xfrm>
            <a:off x="3124200" y="2209800"/>
            <a:ext cx="639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kumimoji="1" lang="en-US" altLang="zh-TW" sz="2400" i="1">
                <a:latin typeface="Times New Roman" pitchFamily="18" charset="0"/>
                <a:ea typeface="PMingLiU" pitchFamily="18" charset="-120"/>
                <a:cs typeface="Arial" charset="0"/>
              </a:rPr>
              <a:t>i</a:t>
            </a:r>
            <a:r>
              <a:rPr kumimoji="1" lang="en-US" altLang="zh-TW" sz="2000" i="1">
                <a:latin typeface="Times New Roman" pitchFamily="18" charset="0"/>
                <a:ea typeface="PMingLiU" pitchFamily="18" charset="-120"/>
                <a:cs typeface="Arial" charset="0"/>
              </a:rPr>
              <a:t>-1</a:t>
            </a:r>
            <a:r>
              <a:rPr kumimoji="1" lang="en-US" altLang="zh-TW" sz="2400" i="1">
                <a:latin typeface="Times New Roman" pitchFamily="18" charset="0"/>
                <a:ea typeface="PMingLiU" pitchFamily="18" charset="-120"/>
                <a:cs typeface="Arial" charset="0"/>
              </a:rPr>
              <a:t>,j</a:t>
            </a:r>
            <a:endParaRPr kumimoji="1" lang="zh-TW" altLang="en-US" sz="2400" i="1">
              <a:latin typeface="Times New Roman" pitchFamily="18" charset="0"/>
              <a:ea typeface="PMingLiU" pitchFamily="18" charset="-120"/>
              <a:cs typeface="Arial" charset="0"/>
            </a:endParaRPr>
          </a:p>
        </p:txBody>
      </p:sp>
      <p:sp>
        <p:nvSpPr>
          <p:cNvPr id="54288" name="Rectangle 17"/>
          <p:cNvSpPr>
            <a:spLocks noChangeArrowheads="1"/>
          </p:cNvSpPr>
          <p:nvPr/>
        </p:nvSpPr>
        <p:spPr bwMode="auto">
          <a:xfrm>
            <a:off x="1752600" y="3352800"/>
            <a:ext cx="715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kumimoji="1" lang="en-US" altLang="zh-TW" sz="2400" i="1">
                <a:latin typeface="Times New Roman" pitchFamily="18" charset="0"/>
                <a:ea typeface="PMingLiU" pitchFamily="18" charset="-120"/>
                <a:cs typeface="Arial" charset="0"/>
              </a:rPr>
              <a:t>i,j </a:t>
            </a:r>
            <a:r>
              <a:rPr kumimoji="1" lang="en-US" altLang="zh-TW" sz="2000" i="1">
                <a:latin typeface="Times New Roman" pitchFamily="18" charset="0"/>
                <a:ea typeface="PMingLiU" pitchFamily="18" charset="-120"/>
                <a:cs typeface="Arial" charset="0"/>
              </a:rPr>
              <a:t>-1</a:t>
            </a:r>
            <a:endParaRPr kumimoji="1" lang="zh-TW" altLang="en-US" sz="2000" i="1">
              <a:latin typeface="Times New Roman" pitchFamily="18" charset="0"/>
              <a:ea typeface="PMingLiU" pitchFamily="18" charset="-120"/>
              <a:cs typeface="Arial" charset="0"/>
            </a:endParaRPr>
          </a:p>
        </p:txBody>
      </p:sp>
      <p:sp>
        <p:nvSpPr>
          <p:cNvPr id="54289" name="Rectangle 18"/>
          <p:cNvSpPr>
            <a:spLocks noChangeArrowheads="1"/>
          </p:cNvSpPr>
          <p:nvPr/>
        </p:nvSpPr>
        <p:spPr bwMode="auto">
          <a:xfrm>
            <a:off x="1600200" y="2286000"/>
            <a:ext cx="927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kumimoji="1" lang="en-US" altLang="zh-TW" sz="2400" i="1">
                <a:latin typeface="Times New Roman" pitchFamily="18" charset="0"/>
                <a:ea typeface="PMingLiU" pitchFamily="18" charset="-120"/>
                <a:cs typeface="Arial" charset="0"/>
              </a:rPr>
              <a:t>i</a:t>
            </a:r>
            <a:r>
              <a:rPr kumimoji="1" lang="en-US" altLang="zh-TW" sz="2000" i="1">
                <a:latin typeface="Times New Roman" pitchFamily="18" charset="0"/>
                <a:ea typeface="PMingLiU" pitchFamily="18" charset="-120"/>
                <a:cs typeface="Arial" charset="0"/>
              </a:rPr>
              <a:t>-1</a:t>
            </a:r>
            <a:r>
              <a:rPr kumimoji="1" lang="en-US" altLang="zh-TW" sz="2400" i="1">
                <a:latin typeface="Times New Roman" pitchFamily="18" charset="0"/>
                <a:ea typeface="PMingLiU" pitchFamily="18" charset="-120"/>
                <a:cs typeface="Arial" charset="0"/>
              </a:rPr>
              <a:t>,j </a:t>
            </a:r>
            <a:r>
              <a:rPr kumimoji="1" lang="en-US" altLang="zh-TW" sz="2000" i="1">
                <a:latin typeface="Times New Roman" pitchFamily="18" charset="0"/>
                <a:ea typeface="PMingLiU" pitchFamily="18" charset="-120"/>
                <a:cs typeface="Arial" charset="0"/>
              </a:rPr>
              <a:t>-1</a:t>
            </a:r>
            <a:endParaRPr kumimoji="1" lang="zh-TW" altLang="en-US" sz="2000" i="1">
              <a:latin typeface="Times New Roman" pitchFamily="18" charset="0"/>
              <a:ea typeface="PMingLiU" pitchFamily="18" charset="-120"/>
              <a:cs typeface="Arial" charset="0"/>
            </a:endParaRPr>
          </a:p>
        </p:txBody>
      </p:sp>
      <p:sp>
        <p:nvSpPr>
          <p:cNvPr id="54290" name="Text Box 19"/>
          <p:cNvSpPr txBox="1">
            <a:spLocks noChangeArrowheads="1"/>
          </p:cNvSpPr>
          <p:nvPr/>
        </p:nvSpPr>
        <p:spPr bwMode="auto">
          <a:xfrm>
            <a:off x="2971800" y="2895600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kumimoji="1" lang="zh-TW" altLang="en-US" sz="1600" i="1">
                <a:solidFill>
                  <a:schemeClr val="hlink"/>
                </a:solidFill>
                <a:latin typeface="Times New Roman" pitchFamily="18" charset="0"/>
                <a:ea typeface="PMingLiU" pitchFamily="18" charset="-120"/>
                <a:cs typeface="Arial" charset="0"/>
              </a:rPr>
              <a:t>1</a:t>
            </a:r>
          </a:p>
        </p:txBody>
      </p:sp>
      <p:sp>
        <p:nvSpPr>
          <p:cNvPr id="54291" name="Text Box 20"/>
          <p:cNvSpPr txBox="1">
            <a:spLocks noChangeArrowheads="1"/>
          </p:cNvSpPr>
          <p:nvPr/>
        </p:nvSpPr>
        <p:spPr bwMode="auto">
          <a:xfrm>
            <a:off x="3505200" y="2971800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kumimoji="1" lang="zh-TW" altLang="en-US" sz="1600" i="1">
                <a:solidFill>
                  <a:schemeClr val="hlink"/>
                </a:solidFill>
                <a:latin typeface="Times New Roman" pitchFamily="18" charset="0"/>
                <a:ea typeface="PMingLiU" pitchFamily="18" charset="-120"/>
                <a:cs typeface="Arial" charset="0"/>
              </a:rPr>
              <a:t>0</a:t>
            </a:r>
          </a:p>
        </p:txBody>
      </p:sp>
      <p:sp>
        <p:nvSpPr>
          <p:cNvPr id="54292" name="Text Box 21"/>
          <p:cNvSpPr txBox="1">
            <a:spLocks noChangeArrowheads="1"/>
          </p:cNvSpPr>
          <p:nvPr/>
        </p:nvSpPr>
        <p:spPr bwMode="auto">
          <a:xfrm>
            <a:off x="2743200" y="3581400"/>
            <a:ext cx="285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kumimoji="1" lang="zh-TW" altLang="en-US" sz="1600" i="1">
                <a:solidFill>
                  <a:schemeClr val="hlink"/>
                </a:solidFill>
                <a:latin typeface="Times New Roman" pitchFamily="18" charset="0"/>
                <a:ea typeface="PMingLiU" pitchFamily="18" charset="-120"/>
                <a:cs typeface="Arial" charset="0"/>
              </a:rPr>
              <a:t>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04721" y="1666875"/>
            <a:ext cx="83497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dirty="0">
                <a:ea typeface="PMingLiU" pitchFamily="18" charset="-120"/>
                <a:cs typeface="Arial" charset="0"/>
              </a:rPr>
              <a:t>Let</a:t>
            </a:r>
            <a:r>
              <a:rPr kumimoji="1" lang="en-US" altLang="zh-TW" i="1" dirty="0">
                <a:ea typeface="PMingLiU" pitchFamily="18" charset="-120"/>
                <a:cs typeface="Arial" charset="0"/>
              </a:rPr>
              <a:t> </a:t>
            </a:r>
            <a:r>
              <a:rPr kumimoji="1" lang="en-US" altLang="zh-TW" i="1" dirty="0" err="1">
                <a:ea typeface="PMingLiU" pitchFamily="18" charset="-120"/>
                <a:cs typeface="Arial" charset="0"/>
              </a:rPr>
              <a:t>L</a:t>
            </a:r>
            <a:r>
              <a:rPr kumimoji="1" lang="en-US" altLang="zh-TW" i="1" baseline="-25000" dirty="0" err="1">
                <a:ea typeface="PMingLiU" pitchFamily="18" charset="-120"/>
                <a:cs typeface="Arial" charset="0"/>
              </a:rPr>
              <a:t>i,j</a:t>
            </a:r>
            <a:r>
              <a:rPr lang="en-US" dirty="0"/>
              <a:t> = length of common subsequence up to X[</a:t>
            </a:r>
            <a:r>
              <a:rPr lang="en-US" dirty="0" err="1"/>
              <a:t>i</a:t>
            </a:r>
            <a:r>
              <a:rPr lang="en-US" dirty="0"/>
              <a:t>] and Y[j]</a:t>
            </a:r>
          </a:p>
        </p:txBody>
      </p:sp>
    </p:spTree>
    <p:extLst>
      <p:ext uri="{BB962C8B-B14F-4D97-AF65-F5344CB8AC3E}">
        <p14:creationId xmlns:p14="http://schemas.microsoft.com/office/powerpoint/2010/main" val="12394822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84238"/>
          </a:xfrm>
        </p:spPr>
        <p:txBody>
          <a:bodyPr/>
          <a:lstStyle/>
          <a:p>
            <a:pPr eaLnBrk="1" hangingPunct="1"/>
            <a:r>
              <a:rPr lang="en-US" altLang="en-US" dirty="0"/>
              <a:t>Computing LCS</a:t>
            </a:r>
          </a:p>
        </p:txBody>
      </p:sp>
      <p:sp>
        <p:nvSpPr>
          <p:cNvPr id="55299" name="Text Box 4"/>
          <p:cNvSpPr txBox="1">
            <a:spLocks noChangeArrowheads="1"/>
          </p:cNvSpPr>
          <p:nvPr/>
        </p:nvSpPr>
        <p:spPr bwMode="auto">
          <a:xfrm>
            <a:off x="381000" y="1441450"/>
            <a:ext cx="8229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dirty="0">
                <a:cs typeface="Arial" charset="0"/>
              </a:rPr>
              <a:t>LCS length L(</a:t>
            </a:r>
            <a:r>
              <a:rPr lang="en-US" altLang="en-US" sz="3000" b="1" i="1" dirty="0" err="1">
                <a:cs typeface="Arial" charset="0"/>
              </a:rPr>
              <a:t>X</a:t>
            </a:r>
            <a:r>
              <a:rPr lang="en-US" altLang="en-US" sz="3000" i="1" baseline="-25000" dirty="0" err="1">
                <a:cs typeface="Arial" charset="0"/>
              </a:rPr>
              <a:t>i</a:t>
            </a:r>
            <a:r>
              <a:rPr lang="en-US" altLang="en-US" sz="3000" dirty="0" err="1">
                <a:cs typeface="Arial" charset="0"/>
              </a:rPr>
              <a:t>,</a:t>
            </a:r>
            <a:r>
              <a:rPr lang="en-US" altLang="en-US" sz="3000" b="1" i="1" dirty="0" err="1">
                <a:cs typeface="Arial" charset="0"/>
              </a:rPr>
              <a:t>Y</a:t>
            </a:r>
            <a:r>
              <a:rPr lang="en-US" altLang="en-US" sz="3000" i="1" baseline="-25000" dirty="0" err="1">
                <a:cs typeface="Arial" charset="0"/>
              </a:rPr>
              <a:t>j</a:t>
            </a:r>
            <a:r>
              <a:rPr lang="en-US" altLang="en-US" sz="3000" dirty="0">
                <a:cs typeface="Arial" charset="0"/>
              </a:rPr>
              <a:t>) is computed by:</a:t>
            </a:r>
            <a:endParaRPr lang="en-US" altLang="en-US" sz="3000" i="1" dirty="0">
              <a:cs typeface="Arial" charset="0"/>
            </a:endParaRPr>
          </a:p>
        </p:txBody>
      </p:sp>
      <p:grpSp>
        <p:nvGrpSpPr>
          <p:cNvPr id="55300" name="Group 5"/>
          <p:cNvGrpSpPr>
            <a:grpSpLocks/>
          </p:cNvGrpSpPr>
          <p:nvPr/>
        </p:nvGrpSpPr>
        <p:grpSpPr bwMode="auto">
          <a:xfrm>
            <a:off x="1676400" y="2095500"/>
            <a:ext cx="5029200" cy="1646238"/>
            <a:chOff x="384" y="1968"/>
            <a:chExt cx="3168" cy="1037"/>
          </a:xfrm>
        </p:grpSpPr>
        <p:sp>
          <p:nvSpPr>
            <p:cNvPr id="55301" name="Text Box 6"/>
            <p:cNvSpPr txBox="1">
              <a:spLocks noChangeArrowheads="1"/>
            </p:cNvSpPr>
            <p:nvPr/>
          </p:nvSpPr>
          <p:spPr bwMode="auto">
            <a:xfrm>
              <a:off x="384" y="2256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i, j</a:t>
              </a:r>
              <a:r>
                <a:rPr lang="en-US" altLang="en-US" sz="2400" dirty="0">
                  <a:cs typeface="Arial" charset="0"/>
                </a:rPr>
                <a:t>  =</a:t>
              </a:r>
              <a:endParaRPr lang="en-US" altLang="en-US" sz="2400" baseline="-25000" dirty="0">
                <a:cs typeface="Arial" charset="0"/>
              </a:endParaRPr>
            </a:p>
          </p:txBody>
        </p:sp>
        <p:sp>
          <p:nvSpPr>
            <p:cNvPr id="55302" name="Text Box 7"/>
            <p:cNvSpPr txBox="1">
              <a:spLocks noChangeArrowheads="1"/>
            </p:cNvSpPr>
            <p:nvPr/>
          </p:nvSpPr>
          <p:spPr bwMode="auto">
            <a:xfrm>
              <a:off x="864" y="2208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>
                  <a:cs typeface="Arial" charset="0"/>
                </a:rPr>
                <a:t>max</a:t>
              </a:r>
            </a:p>
          </p:txBody>
        </p:sp>
        <p:sp>
          <p:nvSpPr>
            <p:cNvPr id="55303" name="AutoShape 8"/>
            <p:cNvSpPr>
              <a:spLocks/>
            </p:cNvSpPr>
            <p:nvPr/>
          </p:nvSpPr>
          <p:spPr bwMode="auto">
            <a:xfrm>
              <a:off x="1392" y="1968"/>
              <a:ext cx="160" cy="960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04" name="Text Box 9"/>
            <p:cNvSpPr txBox="1">
              <a:spLocks noChangeArrowheads="1"/>
            </p:cNvSpPr>
            <p:nvPr/>
          </p:nvSpPr>
          <p:spPr bwMode="auto">
            <a:xfrm>
              <a:off x="1632" y="2016"/>
              <a:ext cx="1920" cy="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i-1, j               </a:t>
              </a:r>
              <a:r>
                <a:rPr lang="en-US" altLang="en-US" i="1" dirty="0">
                  <a:cs typeface="Arial" charset="0"/>
                </a:rPr>
                <a:t>s</a:t>
              </a:r>
              <a:r>
                <a:rPr lang="en-US" altLang="en-US" sz="2400" i="1" dirty="0">
                  <a:cs typeface="Arial" charset="0"/>
                </a:rPr>
                <a:t>kip </a:t>
              </a:r>
              <a:r>
                <a:rPr lang="en-US" altLang="en-US" i="1" dirty="0">
                  <a:cs typeface="Arial" charset="0"/>
                </a:rPr>
                <a:t>X</a:t>
              </a:r>
              <a:r>
                <a:rPr lang="en-US" altLang="en-US" i="1" baseline="-25000" dirty="0">
                  <a:cs typeface="Arial" charset="0"/>
                </a:rPr>
                <a:t>i</a:t>
              </a:r>
              <a:r>
                <a:rPr lang="en-US" altLang="en-US" sz="2400" i="1" dirty="0">
                  <a:cs typeface="Arial" charset="0"/>
                </a:rPr>
                <a:t> </a:t>
              </a: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i, j-1 </a:t>
              </a:r>
              <a:r>
                <a:rPr lang="en-US" altLang="en-US" sz="2400" i="1" dirty="0">
                  <a:cs typeface="Arial" charset="0"/>
                </a:rPr>
                <a:t>          skip </a:t>
              </a:r>
              <a:r>
                <a:rPr lang="en-US" altLang="en-US" i="1" dirty="0" err="1">
                  <a:cs typeface="Arial" charset="0"/>
                </a:rPr>
                <a:t>Y</a:t>
              </a:r>
              <a:r>
                <a:rPr lang="en-US" altLang="en-US" i="1" baseline="-25000" dirty="0" err="1">
                  <a:cs typeface="Arial" charset="0"/>
                </a:rPr>
                <a:t>j</a:t>
              </a:r>
              <a:endParaRPr lang="en-US" altLang="en-US" sz="2400" i="1" dirty="0">
                <a:cs typeface="Arial" charset="0"/>
              </a:endParaRP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i-1, j-1</a:t>
              </a:r>
              <a:r>
                <a:rPr lang="en-US" altLang="en-US" sz="2400" i="1" dirty="0">
                  <a:cs typeface="Arial" charset="0"/>
                </a:rPr>
                <a:t>  + 1</a:t>
              </a:r>
              <a:r>
                <a:rPr lang="en-US" altLang="en-US" sz="2400" dirty="0">
                  <a:cs typeface="Arial" charset="0"/>
                </a:rPr>
                <a:t>  if  </a:t>
              </a:r>
              <a:r>
                <a:rPr lang="en-US" altLang="en-US" i="1" dirty="0">
                  <a:cs typeface="Arial" charset="0"/>
                </a:rPr>
                <a:t>X</a:t>
              </a:r>
              <a:r>
                <a:rPr lang="en-US" altLang="en-US" sz="2400" i="1" baseline="-25000" dirty="0">
                  <a:cs typeface="Arial" charset="0"/>
                </a:rPr>
                <a:t>i</a:t>
              </a:r>
              <a:r>
                <a:rPr lang="en-US" altLang="en-US" sz="2400" dirty="0">
                  <a:cs typeface="Arial" charset="0"/>
                </a:rPr>
                <a:t> = </a:t>
              </a:r>
              <a:r>
                <a:rPr lang="en-US" altLang="en-US" i="1" dirty="0" err="1">
                  <a:cs typeface="Arial" charset="0"/>
                </a:rPr>
                <a:t>Y</a:t>
              </a:r>
              <a:r>
                <a:rPr lang="en-US" altLang="en-US" sz="2400" i="1" baseline="-25000" dirty="0" err="1">
                  <a:cs typeface="Arial" charset="0"/>
                </a:rPr>
                <a:t>j</a:t>
              </a:r>
              <a:r>
                <a:rPr lang="en-US" altLang="en-US" sz="2400" i="1" dirty="0">
                  <a:cs typeface="Arial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63906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84238"/>
          </a:xfrm>
        </p:spPr>
        <p:txBody>
          <a:bodyPr/>
          <a:lstStyle/>
          <a:p>
            <a:pPr eaLnBrk="1" hangingPunct="1"/>
            <a:r>
              <a:rPr lang="en-US" altLang="en-US" dirty="0"/>
              <a:t>Example for a mismatch</a:t>
            </a:r>
          </a:p>
        </p:txBody>
      </p:sp>
      <p:sp>
        <p:nvSpPr>
          <p:cNvPr id="55299" name="Text Box 4"/>
          <p:cNvSpPr txBox="1">
            <a:spLocks noChangeArrowheads="1"/>
          </p:cNvSpPr>
          <p:nvPr/>
        </p:nvSpPr>
        <p:spPr bwMode="auto">
          <a:xfrm>
            <a:off x="381000" y="1441450"/>
            <a:ext cx="8229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dirty="0">
                <a:cs typeface="Arial" charset="0"/>
              </a:rPr>
              <a:t>LCS length L(</a:t>
            </a:r>
            <a:r>
              <a:rPr lang="en-US" altLang="en-US" sz="3000" b="1" i="1" dirty="0" err="1">
                <a:cs typeface="Arial" charset="0"/>
              </a:rPr>
              <a:t>X</a:t>
            </a:r>
            <a:r>
              <a:rPr lang="en-US" altLang="en-US" sz="3000" i="1" baseline="-25000" dirty="0" err="1">
                <a:cs typeface="Arial" charset="0"/>
              </a:rPr>
              <a:t>i</a:t>
            </a:r>
            <a:r>
              <a:rPr lang="en-US" altLang="en-US" sz="3000" dirty="0" err="1">
                <a:cs typeface="Arial" charset="0"/>
              </a:rPr>
              <a:t>,</a:t>
            </a:r>
            <a:r>
              <a:rPr lang="en-US" altLang="en-US" sz="3000" b="1" i="1" dirty="0" err="1">
                <a:cs typeface="Arial" charset="0"/>
              </a:rPr>
              <a:t>Y</a:t>
            </a:r>
            <a:r>
              <a:rPr lang="en-US" altLang="en-US" sz="3000" i="1" baseline="-25000" dirty="0" err="1">
                <a:cs typeface="Arial" charset="0"/>
              </a:rPr>
              <a:t>j</a:t>
            </a:r>
            <a:r>
              <a:rPr lang="en-US" altLang="en-US" sz="3000" dirty="0">
                <a:cs typeface="Arial" charset="0"/>
              </a:rPr>
              <a:t>) is computed by:</a:t>
            </a:r>
            <a:endParaRPr lang="en-US" altLang="en-US" sz="3000" i="1" dirty="0">
              <a:cs typeface="Arial" charset="0"/>
            </a:endParaRPr>
          </a:p>
        </p:txBody>
      </p:sp>
      <p:grpSp>
        <p:nvGrpSpPr>
          <p:cNvPr id="55300" name="Group 5"/>
          <p:cNvGrpSpPr>
            <a:grpSpLocks/>
          </p:cNvGrpSpPr>
          <p:nvPr/>
        </p:nvGrpSpPr>
        <p:grpSpPr bwMode="auto">
          <a:xfrm>
            <a:off x="1676400" y="2095500"/>
            <a:ext cx="5029200" cy="1646238"/>
            <a:chOff x="384" y="1968"/>
            <a:chExt cx="3168" cy="1037"/>
          </a:xfrm>
        </p:grpSpPr>
        <p:sp>
          <p:nvSpPr>
            <p:cNvPr id="55301" name="Text Box 6"/>
            <p:cNvSpPr txBox="1">
              <a:spLocks noChangeArrowheads="1"/>
            </p:cNvSpPr>
            <p:nvPr/>
          </p:nvSpPr>
          <p:spPr bwMode="auto">
            <a:xfrm>
              <a:off x="384" y="2256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i, j</a:t>
              </a:r>
              <a:r>
                <a:rPr lang="en-US" altLang="en-US" sz="2400" dirty="0">
                  <a:cs typeface="Arial" charset="0"/>
                </a:rPr>
                <a:t>  =</a:t>
              </a:r>
              <a:endParaRPr lang="en-US" altLang="en-US" sz="2400" baseline="-25000" dirty="0">
                <a:cs typeface="Arial" charset="0"/>
              </a:endParaRPr>
            </a:p>
          </p:txBody>
        </p:sp>
        <p:sp>
          <p:nvSpPr>
            <p:cNvPr id="55302" name="Text Box 7"/>
            <p:cNvSpPr txBox="1">
              <a:spLocks noChangeArrowheads="1"/>
            </p:cNvSpPr>
            <p:nvPr/>
          </p:nvSpPr>
          <p:spPr bwMode="auto">
            <a:xfrm>
              <a:off x="864" y="2208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>
                  <a:cs typeface="Arial" charset="0"/>
                </a:rPr>
                <a:t>max</a:t>
              </a:r>
            </a:p>
          </p:txBody>
        </p:sp>
        <p:sp>
          <p:nvSpPr>
            <p:cNvPr id="55303" name="AutoShape 8"/>
            <p:cNvSpPr>
              <a:spLocks/>
            </p:cNvSpPr>
            <p:nvPr/>
          </p:nvSpPr>
          <p:spPr bwMode="auto">
            <a:xfrm>
              <a:off x="1392" y="1968"/>
              <a:ext cx="160" cy="960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04" name="Text Box 9"/>
            <p:cNvSpPr txBox="1">
              <a:spLocks noChangeArrowheads="1"/>
            </p:cNvSpPr>
            <p:nvPr/>
          </p:nvSpPr>
          <p:spPr bwMode="auto">
            <a:xfrm>
              <a:off x="1632" y="2016"/>
              <a:ext cx="1920" cy="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i-1, j               </a:t>
              </a:r>
              <a:r>
                <a:rPr lang="en-US" altLang="en-US" i="1" dirty="0">
                  <a:cs typeface="Arial" charset="0"/>
                </a:rPr>
                <a:t>s</a:t>
              </a:r>
              <a:r>
                <a:rPr lang="en-US" altLang="en-US" sz="2400" i="1" dirty="0">
                  <a:cs typeface="Arial" charset="0"/>
                </a:rPr>
                <a:t>kip </a:t>
              </a:r>
              <a:r>
                <a:rPr lang="en-US" altLang="en-US" i="1" dirty="0">
                  <a:cs typeface="Arial" charset="0"/>
                </a:rPr>
                <a:t>X</a:t>
              </a:r>
              <a:r>
                <a:rPr lang="en-US" altLang="en-US" i="1" baseline="-25000" dirty="0">
                  <a:cs typeface="Arial" charset="0"/>
                </a:rPr>
                <a:t>i</a:t>
              </a:r>
              <a:r>
                <a:rPr lang="en-US" altLang="en-US" sz="2400" i="1" dirty="0">
                  <a:cs typeface="Arial" charset="0"/>
                </a:rPr>
                <a:t> </a:t>
              </a: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i, j-1 </a:t>
              </a:r>
              <a:r>
                <a:rPr lang="en-US" altLang="en-US" sz="2400" i="1" dirty="0">
                  <a:cs typeface="Arial" charset="0"/>
                </a:rPr>
                <a:t>          skip </a:t>
              </a:r>
              <a:r>
                <a:rPr lang="en-US" altLang="en-US" i="1" dirty="0" err="1">
                  <a:cs typeface="Arial" charset="0"/>
                </a:rPr>
                <a:t>Y</a:t>
              </a:r>
              <a:r>
                <a:rPr lang="en-US" altLang="en-US" i="1" baseline="-25000" dirty="0" err="1">
                  <a:cs typeface="Arial" charset="0"/>
                </a:rPr>
                <a:t>j</a:t>
              </a:r>
              <a:endParaRPr lang="en-US" altLang="en-US" sz="2400" i="1" dirty="0">
                <a:cs typeface="Arial" charset="0"/>
              </a:endParaRP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i-1, j-1</a:t>
              </a:r>
              <a:r>
                <a:rPr lang="en-US" altLang="en-US" sz="2400" i="1" dirty="0">
                  <a:cs typeface="Arial" charset="0"/>
                </a:rPr>
                <a:t>  + 1</a:t>
              </a:r>
              <a:r>
                <a:rPr lang="en-US" altLang="en-US" sz="2400" dirty="0">
                  <a:cs typeface="Arial" charset="0"/>
                </a:rPr>
                <a:t>  if  </a:t>
              </a:r>
              <a:r>
                <a:rPr lang="en-US" altLang="en-US" i="1" dirty="0">
                  <a:cs typeface="Arial" charset="0"/>
                </a:rPr>
                <a:t>X</a:t>
              </a:r>
              <a:r>
                <a:rPr lang="en-US" altLang="en-US" sz="2400" i="1" baseline="-25000" dirty="0">
                  <a:cs typeface="Arial" charset="0"/>
                </a:rPr>
                <a:t>i</a:t>
              </a:r>
              <a:r>
                <a:rPr lang="en-US" altLang="en-US" sz="2400" dirty="0">
                  <a:cs typeface="Arial" charset="0"/>
                </a:rPr>
                <a:t> = </a:t>
              </a:r>
              <a:r>
                <a:rPr lang="en-US" altLang="en-US" i="1" dirty="0" err="1">
                  <a:cs typeface="Arial" charset="0"/>
                </a:rPr>
                <a:t>Y</a:t>
              </a:r>
              <a:r>
                <a:rPr lang="en-US" altLang="en-US" sz="2400" i="1" baseline="-25000" dirty="0" err="1">
                  <a:cs typeface="Arial" charset="0"/>
                </a:rPr>
                <a:t>j</a:t>
              </a:r>
              <a:r>
                <a:rPr lang="en-US" altLang="en-US" sz="2400" i="1" dirty="0">
                  <a:cs typeface="Arial" charset="0"/>
                </a:rPr>
                <a:t> </a:t>
              </a:r>
            </a:p>
          </p:txBody>
        </p: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258461"/>
              </p:ext>
            </p:extLst>
          </p:nvPr>
        </p:nvGraphicFramePr>
        <p:xfrm>
          <a:off x="1219200" y="4191000"/>
          <a:ext cx="312420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8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97265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84238"/>
          </a:xfrm>
        </p:spPr>
        <p:txBody>
          <a:bodyPr/>
          <a:lstStyle/>
          <a:p>
            <a:pPr eaLnBrk="1" hangingPunct="1"/>
            <a:r>
              <a:rPr lang="en-US" altLang="en-US" dirty="0"/>
              <a:t>Example for a mismatch</a:t>
            </a:r>
          </a:p>
        </p:txBody>
      </p:sp>
      <p:sp>
        <p:nvSpPr>
          <p:cNvPr id="55299" name="Text Box 4"/>
          <p:cNvSpPr txBox="1">
            <a:spLocks noChangeArrowheads="1"/>
          </p:cNvSpPr>
          <p:nvPr/>
        </p:nvSpPr>
        <p:spPr bwMode="auto">
          <a:xfrm>
            <a:off x="381000" y="1441450"/>
            <a:ext cx="8229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dirty="0">
                <a:cs typeface="Arial" charset="0"/>
              </a:rPr>
              <a:t>LCS length L(</a:t>
            </a:r>
            <a:r>
              <a:rPr lang="en-US" altLang="en-US" sz="3000" b="1" i="1" dirty="0" err="1">
                <a:cs typeface="Arial" charset="0"/>
              </a:rPr>
              <a:t>X</a:t>
            </a:r>
            <a:r>
              <a:rPr lang="en-US" altLang="en-US" sz="3000" i="1" baseline="-25000" dirty="0" err="1">
                <a:cs typeface="Arial" charset="0"/>
              </a:rPr>
              <a:t>i</a:t>
            </a:r>
            <a:r>
              <a:rPr lang="en-US" altLang="en-US" sz="3000" dirty="0" err="1">
                <a:cs typeface="Arial" charset="0"/>
              </a:rPr>
              <a:t>,</a:t>
            </a:r>
            <a:r>
              <a:rPr lang="en-US" altLang="en-US" sz="3000" b="1" i="1" dirty="0" err="1">
                <a:cs typeface="Arial" charset="0"/>
              </a:rPr>
              <a:t>Y</a:t>
            </a:r>
            <a:r>
              <a:rPr lang="en-US" altLang="en-US" sz="3000" i="1" baseline="-25000" dirty="0" err="1">
                <a:cs typeface="Arial" charset="0"/>
              </a:rPr>
              <a:t>j</a:t>
            </a:r>
            <a:r>
              <a:rPr lang="en-US" altLang="en-US" sz="3000" dirty="0">
                <a:cs typeface="Arial" charset="0"/>
              </a:rPr>
              <a:t>) is computed by:</a:t>
            </a:r>
            <a:endParaRPr lang="en-US" altLang="en-US" sz="3000" i="1" dirty="0">
              <a:cs typeface="Arial" charset="0"/>
            </a:endParaRPr>
          </a:p>
        </p:txBody>
      </p:sp>
      <p:grpSp>
        <p:nvGrpSpPr>
          <p:cNvPr id="55300" name="Group 5"/>
          <p:cNvGrpSpPr>
            <a:grpSpLocks/>
          </p:cNvGrpSpPr>
          <p:nvPr/>
        </p:nvGrpSpPr>
        <p:grpSpPr bwMode="auto">
          <a:xfrm>
            <a:off x="1676400" y="2095500"/>
            <a:ext cx="5029200" cy="1646238"/>
            <a:chOff x="384" y="1968"/>
            <a:chExt cx="3168" cy="1037"/>
          </a:xfrm>
        </p:grpSpPr>
        <p:sp>
          <p:nvSpPr>
            <p:cNvPr id="55301" name="Text Box 6"/>
            <p:cNvSpPr txBox="1">
              <a:spLocks noChangeArrowheads="1"/>
            </p:cNvSpPr>
            <p:nvPr/>
          </p:nvSpPr>
          <p:spPr bwMode="auto">
            <a:xfrm>
              <a:off x="384" y="2256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i, j</a:t>
              </a:r>
              <a:r>
                <a:rPr lang="en-US" altLang="en-US" sz="2400" dirty="0">
                  <a:cs typeface="Arial" charset="0"/>
                </a:rPr>
                <a:t>  =</a:t>
              </a:r>
              <a:endParaRPr lang="en-US" altLang="en-US" sz="2400" baseline="-25000" dirty="0">
                <a:cs typeface="Arial" charset="0"/>
              </a:endParaRPr>
            </a:p>
          </p:txBody>
        </p:sp>
        <p:sp>
          <p:nvSpPr>
            <p:cNvPr id="55302" name="Text Box 7"/>
            <p:cNvSpPr txBox="1">
              <a:spLocks noChangeArrowheads="1"/>
            </p:cNvSpPr>
            <p:nvPr/>
          </p:nvSpPr>
          <p:spPr bwMode="auto">
            <a:xfrm>
              <a:off x="864" y="2208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>
                  <a:cs typeface="Arial" charset="0"/>
                </a:rPr>
                <a:t>max</a:t>
              </a:r>
            </a:p>
          </p:txBody>
        </p:sp>
        <p:sp>
          <p:nvSpPr>
            <p:cNvPr id="55303" name="AutoShape 8"/>
            <p:cNvSpPr>
              <a:spLocks/>
            </p:cNvSpPr>
            <p:nvPr/>
          </p:nvSpPr>
          <p:spPr bwMode="auto">
            <a:xfrm>
              <a:off x="1392" y="1968"/>
              <a:ext cx="160" cy="960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04" name="Text Box 9"/>
            <p:cNvSpPr txBox="1">
              <a:spLocks noChangeArrowheads="1"/>
            </p:cNvSpPr>
            <p:nvPr/>
          </p:nvSpPr>
          <p:spPr bwMode="auto">
            <a:xfrm>
              <a:off x="1632" y="2016"/>
              <a:ext cx="1920" cy="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i-1, j               </a:t>
              </a:r>
              <a:r>
                <a:rPr lang="en-US" altLang="en-US" i="1" dirty="0">
                  <a:cs typeface="Arial" charset="0"/>
                </a:rPr>
                <a:t>s</a:t>
              </a:r>
              <a:r>
                <a:rPr lang="en-US" altLang="en-US" sz="2400" i="1" dirty="0">
                  <a:cs typeface="Arial" charset="0"/>
                </a:rPr>
                <a:t>kip </a:t>
              </a:r>
              <a:r>
                <a:rPr lang="en-US" altLang="en-US" i="1" dirty="0">
                  <a:cs typeface="Arial" charset="0"/>
                </a:rPr>
                <a:t>X</a:t>
              </a:r>
              <a:r>
                <a:rPr lang="en-US" altLang="en-US" i="1" baseline="-25000" dirty="0">
                  <a:cs typeface="Arial" charset="0"/>
                </a:rPr>
                <a:t>i</a:t>
              </a:r>
              <a:r>
                <a:rPr lang="en-US" altLang="en-US" sz="2400" i="1" dirty="0">
                  <a:cs typeface="Arial" charset="0"/>
                </a:rPr>
                <a:t> </a:t>
              </a: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i, j-1 </a:t>
              </a:r>
              <a:r>
                <a:rPr lang="en-US" altLang="en-US" sz="2400" i="1" dirty="0">
                  <a:cs typeface="Arial" charset="0"/>
                </a:rPr>
                <a:t>          skip </a:t>
              </a:r>
              <a:r>
                <a:rPr lang="en-US" altLang="en-US" i="1" dirty="0" err="1">
                  <a:cs typeface="Arial" charset="0"/>
                </a:rPr>
                <a:t>Y</a:t>
              </a:r>
              <a:r>
                <a:rPr lang="en-US" altLang="en-US" i="1" baseline="-25000" dirty="0" err="1">
                  <a:cs typeface="Arial" charset="0"/>
                </a:rPr>
                <a:t>j</a:t>
              </a:r>
              <a:endParaRPr lang="en-US" altLang="en-US" sz="2400" i="1" dirty="0">
                <a:cs typeface="Arial" charset="0"/>
              </a:endParaRP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i-1, j-1</a:t>
              </a:r>
              <a:r>
                <a:rPr lang="en-US" altLang="en-US" sz="2400" i="1" dirty="0">
                  <a:cs typeface="Arial" charset="0"/>
                </a:rPr>
                <a:t>  + 1</a:t>
              </a:r>
              <a:r>
                <a:rPr lang="en-US" altLang="en-US" sz="2400" dirty="0">
                  <a:cs typeface="Arial" charset="0"/>
                </a:rPr>
                <a:t>  if  </a:t>
              </a:r>
              <a:r>
                <a:rPr lang="en-US" altLang="en-US" i="1" dirty="0">
                  <a:cs typeface="Arial" charset="0"/>
                </a:rPr>
                <a:t>X</a:t>
              </a:r>
              <a:r>
                <a:rPr lang="en-US" altLang="en-US" sz="2400" i="1" baseline="-25000" dirty="0">
                  <a:cs typeface="Arial" charset="0"/>
                </a:rPr>
                <a:t>i</a:t>
              </a:r>
              <a:r>
                <a:rPr lang="en-US" altLang="en-US" sz="2400" dirty="0">
                  <a:cs typeface="Arial" charset="0"/>
                </a:rPr>
                <a:t> = </a:t>
              </a:r>
              <a:r>
                <a:rPr lang="en-US" altLang="en-US" i="1" dirty="0" err="1">
                  <a:cs typeface="Arial" charset="0"/>
                </a:rPr>
                <a:t>Y</a:t>
              </a:r>
              <a:r>
                <a:rPr lang="en-US" altLang="en-US" sz="2400" i="1" baseline="-25000" dirty="0" err="1">
                  <a:cs typeface="Arial" charset="0"/>
                </a:rPr>
                <a:t>j</a:t>
              </a:r>
              <a:r>
                <a:rPr lang="en-US" altLang="en-US" sz="2400" i="1" dirty="0">
                  <a:cs typeface="Arial" charset="0"/>
                </a:rPr>
                <a:t> </a:t>
              </a:r>
            </a:p>
          </p:txBody>
        </p: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382155"/>
              </p:ext>
            </p:extLst>
          </p:nvPr>
        </p:nvGraphicFramePr>
        <p:xfrm>
          <a:off x="1219200" y="4191000"/>
          <a:ext cx="312420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8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6628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84238"/>
          </a:xfrm>
        </p:spPr>
        <p:txBody>
          <a:bodyPr/>
          <a:lstStyle/>
          <a:p>
            <a:pPr eaLnBrk="1" hangingPunct="1"/>
            <a:r>
              <a:rPr lang="en-US" altLang="en-US" dirty="0"/>
              <a:t>Example for a match</a:t>
            </a:r>
          </a:p>
        </p:txBody>
      </p:sp>
      <p:sp>
        <p:nvSpPr>
          <p:cNvPr id="55299" name="Text Box 4"/>
          <p:cNvSpPr txBox="1">
            <a:spLocks noChangeArrowheads="1"/>
          </p:cNvSpPr>
          <p:nvPr/>
        </p:nvSpPr>
        <p:spPr bwMode="auto">
          <a:xfrm>
            <a:off x="381000" y="1441450"/>
            <a:ext cx="8229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dirty="0">
                <a:cs typeface="Arial" charset="0"/>
              </a:rPr>
              <a:t>LCS length L(</a:t>
            </a:r>
            <a:r>
              <a:rPr lang="en-US" altLang="en-US" sz="3000" b="1" i="1" dirty="0" err="1">
                <a:cs typeface="Arial" charset="0"/>
              </a:rPr>
              <a:t>X</a:t>
            </a:r>
            <a:r>
              <a:rPr lang="en-US" altLang="en-US" sz="3000" i="1" baseline="-25000" dirty="0" err="1">
                <a:cs typeface="Arial" charset="0"/>
              </a:rPr>
              <a:t>i</a:t>
            </a:r>
            <a:r>
              <a:rPr lang="en-US" altLang="en-US" sz="3000" dirty="0" err="1">
                <a:cs typeface="Arial" charset="0"/>
              </a:rPr>
              <a:t>,</a:t>
            </a:r>
            <a:r>
              <a:rPr lang="en-US" altLang="en-US" sz="3000" b="1" i="1" dirty="0" err="1">
                <a:cs typeface="Arial" charset="0"/>
              </a:rPr>
              <a:t>Y</a:t>
            </a:r>
            <a:r>
              <a:rPr lang="en-US" altLang="en-US" sz="3000" i="1" baseline="-25000" dirty="0" err="1">
                <a:cs typeface="Arial" charset="0"/>
              </a:rPr>
              <a:t>j</a:t>
            </a:r>
            <a:r>
              <a:rPr lang="en-US" altLang="en-US" sz="3000" dirty="0">
                <a:cs typeface="Arial" charset="0"/>
              </a:rPr>
              <a:t>) is computed by:</a:t>
            </a:r>
            <a:endParaRPr lang="en-US" altLang="en-US" sz="3000" i="1" dirty="0">
              <a:cs typeface="Arial" charset="0"/>
            </a:endParaRPr>
          </a:p>
        </p:txBody>
      </p:sp>
      <p:grpSp>
        <p:nvGrpSpPr>
          <p:cNvPr id="55300" name="Group 5"/>
          <p:cNvGrpSpPr>
            <a:grpSpLocks/>
          </p:cNvGrpSpPr>
          <p:nvPr/>
        </p:nvGrpSpPr>
        <p:grpSpPr bwMode="auto">
          <a:xfrm>
            <a:off x="1676400" y="2095500"/>
            <a:ext cx="5029200" cy="1646238"/>
            <a:chOff x="384" y="1968"/>
            <a:chExt cx="3168" cy="1037"/>
          </a:xfrm>
        </p:grpSpPr>
        <p:sp>
          <p:nvSpPr>
            <p:cNvPr id="55301" name="Text Box 6"/>
            <p:cNvSpPr txBox="1">
              <a:spLocks noChangeArrowheads="1"/>
            </p:cNvSpPr>
            <p:nvPr/>
          </p:nvSpPr>
          <p:spPr bwMode="auto">
            <a:xfrm>
              <a:off x="384" y="2256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i, j</a:t>
              </a:r>
              <a:r>
                <a:rPr lang="en-US" altLang="en-US" sz="2400" dirty="0">
                  <a:cs typeface="Arial" charset="0"/>
                </a:rPr>
                <a:t>  =</a:t>
              </a:r>
              <a:endParaRPr lang="en-US" altLang="en-US" sz="2400" baseline="-25000" dirty="0">
                <a:cs typeface="Arial" charset="0"/>
              </a:endParaRPr>
            </a:p>
          </p:txBody>
        </p:sp>
        <p:sp>
          <p:nvSpPr>
            <p:cNvPr id="55302" name="Text Box 7"/>
            <p:cNvSpPr txBox="1">
              <a:spLocks noChangeArrowheads="1"/>
            </p:cNvSpPr>
            <p:nvPr/>
          </p:nvSpPr>
          <p:spPr bwMode="auto">
            <a:xfrm>
              <a:off x="864" y="2208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>
                  <a:cs typeface="Arial" charset="0"/>
                </a:rPr>
                <a:t>max</a:t>
              </a:r>
            </a:p>
          </p:txBody>
        </p:sp>
        <p:sp>
          <p:nvSpPr>
            <p:cNvPr id="55303" name="AutoShape 8"/>
            <p:cNvSpPr>
              <a:spLocks/>
            </p:cNvSpPr>
            <p:nvPr/>
          </p:nvSpPr>
          <p:spPr bwMode="auto">
            <a:xfrm>
              <a:off x="1392" y="1968"/>
              <a:ext cx="160" cy="960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04" name="Text Box 9"/>
            <p:cNvSpPr txBox="1">
              <a:spLocks noChangeArrowheads="1"/>
            </p:cNvSpPr>
            <p:nvPr/>
          </p:nvSpPr>
          <p:spPr bwMode="auto">
            <a:xfrm>
              <a:off x="1632" y="2016"/>
              <a:ext cx="1920" cy="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i-1, j               </a:t>
              </a:r>
              <a:r>
                <a:rPr lang="en-US" altLang="en-US" i="1" dirty="0">
                  <a:cs typeface="Arial" charset="0"/>
                </a:rPr>
                <a:t>s</a:t>
              </a:r>
              <a:r>
                <a:rPr lang="en-US" altLang="en-US" sz="2400" i="1" dirty="0">
                  <a:cs typeface="Arial" charset="0"/>
                </a:rPr>
                <a:t>kip </a:t>
              </a:r>
              <a:r>
                <a:rPr lang="en-US" altLang="en-US" i="1" dirty="0">
                  <a:cs typeface="Arial" charset="0"/>
                </a:rPr>
                <a:t>X</a:t>
              </a:r>
              <a:r>
                <a:rPr lang="en-US" altLang="en-US" i="1" baseline="-25000" dirty="0">
                  <a:cs typeface="Arial" charset="0"/>
                </a:rPr>
                <a:t>i</a:t>
              </a:r>
              <a:r>
                <a:rPr lang="en-US" altLang="en-US" sz="2400" i="1" dirty="0">
                  <a:cs typeface="Arial" charset="0"/>
                </a:rPr>
                <a:t> </a:t>
              </a: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i, j-1 </a:t>
              </a:r>
              <a:r>
                <a:rPr lang="en-US" altLang="en-US" sz="2400" i="1" dirty="0">
                  <a:cs typeface="Arial" charset="0"/>
                </a:rPr>
                <a:t>          skip </a:t>
              </a:r>
              <a:r>
                <a:rPr lang="en-US" altLang="en-US" i="1" dirty="0" err="1">
                  <a:cs typeface="Arial" charset="0"/>
                </a:rPr>
                <a:t>Y</a:t>
              </a:r>
              <a:r>
                <a:rPr lang="en-US" altLang="en-US" i="1" baseline="-25000" dirty="0" err="1">
                  <a:cs typeface="Arial" charset="0"/>
                </a:rPr>
                <a:t>j</a:t>
              </a:r>
              <a:endParaRPr lang="en-US" altLang="en-US" sz="2400" i="1" dirty="0">
                <a:cs typeface="Arial" charset="0"/>
              </a:endParaRP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i-1, j-1</a:t>
              </a:r>
              <a:r>
                <a:rPr lang="en-US" altLang="en-US" sz="2400" i="1" dirty="0">
                  <a:cs typeface="Arial" charset="0"/>
                </a:rPr>
                <a:t>  + 1</a:t>
              </a:r>
              <a:r>
                <a:rPr lang="en-US" altLang="en-US" sz="2400" dirty="0">
                  <a:cs typeface="Arial" charset="0"/>
                </a:rPr>
                <a:t>  if  </a:t>
              </a:r>
              <a:r>
                <a:rPr lang="en-US" altLang="en-US" i="1" dirty="0">
                  <a:cs typeface="Arial" charset="0"/>
                </a:rPr>
                <a:t>X</a:t>
              </a:r>
              <a:r>
                <a:rPr lang="en-US" altLang="en-US" sz="2400" i="1" baseline="-25000" dirty="0">
                  <a:cs typeface="Arial" charset="0"/>
                </a:rPr>
                <a:t>i</a:t>
              </a:r>
              <a:r>
                <a:rPr lang="en-US" altLang="en-US" sz="2400" dirty="0">
                  <a:cs typeface="Arial" charset="0"/>
                </a:rPr>
                <a:t> = </a:t>
              </a:r>
              <a:r>
                <a:rPr lang="en-US" altLang="en-US" i="1" dirty="0" err="1">
                  <a:cs typeface="Arial" charset="0"/>
                </a:rPr>
                <a:t>Y</a:t>
              </a:r>
              <a:r>
                <a:rPr lang="en-US" altLang="en-US" sz="2400" i="1" baseline="-25000" dirty="0" err="1">
                  <a:cs typeface="Arial" charset="0"/>
                </a:rPr>
                <a:t>j</a:t>
              </a:r>
              <a:r>
                <a:rPr lang="en-US" altLang="en-US" sz="2400" i="1" dirty="0">
                  <a:cs typeface="Arial" charset="0"/>
                </a:rPr>
                <a:t> </a:t>
              </a:r>
            </a:p>
          </p:txBody>
        </p: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3084686"/>
              </p:ext>
            </p:extLst>
          </p:nvPr>
        </p:nvGraphicFramePr>
        <p:xfrm>
          <a:off x="5143500" y="4191000"/>
          <a:ext cx="312420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8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4336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84238"/>
          </a:xfrm>
        </p:spPr>
        <p:txBody>
          <a:bodyPr/>
          <a:lstStyle/>
          <a:p>
            <a:pPr eaLnBrk="1" hangingPunct="1"/>
            <a:r>
              <a:rPr lang="en-US" altLang="en-US" dirty="0"/>
              <a:t>Example for a match</a:t>
            </a:r>
          </a:p>
        </p:txBody>
      </p:sp>
      <p:sp>
        <p:nvSpPr>
          <p:cNvPr id="55299" name="Text Box 4"/>
          <p:cNvSpPr txBox="1">
            <a:spLocks noChangeArrowheads="1"/>
          </p:cNvSpPr>
          <p:nvPr/>
        </p:nvSpPr>
        <p:spPr bwMode="auto">
          <a:xfrm>
            <a:off x="381000" y="1441450"/>
            <a:ext cx="8229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dirty="0">
                <a:cs typeface="Arial" charset="0"/>
              </a:rPr>
              <a:t>LCS length L(</a:t>
            </a:r>
            <a:r>
              <a:rPr lang="en-US" altLang="en-US" sz="3000" b="1" i="1" dirty="0" err="1">
                <a:cs typeface="Arial" charset="0"/>
              </a:rPr>
              <a:t>X</a:t>
            </a:r>
            <a:r>
              <a:rPr lang="en-US" altLang="en-US" sz="3000" i="1" baseline="-25000" dirty="0" err="1">
                <a:cs typeface="Arial" charset="0"/>
              </a:rPr>
              <a:t>i</a:t>
            </a:r>
            <a:r>
              <a:rPr lang="en-US" altLang="en-US" sz="3000" dirty="0" err="1">
                <a:cs typeface="Arial" charset="0"/>
              </a:rPr>
              <a:t>,</a:t>
            </a:r>
            <a:r>
              <a:rPr lang="en-US" altLang="en-US" sz="3000" b="1" i="1" dirty="0" err="1">
                <a:cs typeface="Arial" charset="0"/>
              </a:rPr>
              <a:t>Y</a:t>
            </a:r>
            <a:r>
              <a:rPr lang="en-US" altLang="en-US" sz="3000" i="1" baseline="-25000" dirty="0" err="1">
                <a:cs typeface="Arial" charset="0"/>
              </a:rPr>
              <a:t>j</a:t>
            </a:r>
            <a:r>
              <a:rPr lang="en-US" altLang="en-US" sz="3000" dirty="0">
                <a:cs typeface="Arial" charset="0"/>
              </a:rPr>
              <a:t>) is computed by:</a:t>
            </a:r>
            <a:endParaRPr lang="en-US" altLang="en-US" sz="3000" i="1" dirty="0">
              <a:cs typeface="Arial" charset="0"/>
            </a:endParaRPr>
          </a:p>
        </p:txBody>
      </p:sp>
      <p:grpSp>
        <p:nvGrpSpPr>
          <p:cNvPr id="55300" name="Group 5"/>
          <p:cNvGrpSpPr>
            <a:grpSpLocks/>
          </p:cNvGrpSpPr>
          <p:nvPr/>
        </p:nvGrpSpPr>
        <p:grpSpPr bwMode="auto">
          <a:xfrm>
            <a:off x="1676400" y="2095500"/>
            <a:ext cx="5029200" cy="1646238"/>
            <a:chOff x="384" y="1968"/>
            <a:chExt cx="3168" cy="1037"/>
          </a:xfrm>
        </p:grpSpPr>
        <p:sp>
          <p:nvSpPr>
            <p:cNvPr id="55301" name="Text Box 6"/>
            <p:cNvSpPr txBox="1">
              <a:spLocks noChangeArrowheads="1"/>
            </p:cNvSpPr>
            <p:nvPr/>
          </p:nvSpPr>
          <p:spPr bwMode="auto">
            <a:xfrm>
              <a:off x="384" y="2256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i, j</a:t>
              </a:r>
              <a:r>
                <a:rPr lang="en-US" altLang="en-US" sz="2400" dirty="0">
                  <a:cs typeface="Arial" charset="0"/>
                </a:rPr>
                <a:t>  =</a:t>
              </a:r>
              <a:endParaRPr lang="en-US" altLang="en-US" sz="2400" baseline="-25000" dirty="0">
                <a:cs typeface="Arial" charset="0"/>
              </a:endParaRPr>
            </a:p>
          </p:txBody>
        </p:sp>
        <p:sp>
          <p:nvSpPr>
            <p:cNvPr id="55302" name="Text Box 7"/>
            <p:cNvSpPr txBox="1">
              <a:spLocks noChangeArrowheads="1"/>
            </p:cNvSpPr>
            <p:nvPr/>
          </p:nvSpPr>
          <p:spPr bwMode="auto">
            <a:xfrm>
              <a:off x="864" y="2208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400">
                  <a:cs typeface="Arial" charset="0"/>
                </a:rPr>
                <a:t>max</a:t>
              </a:r>
            </a:p>
          </p:txBody>
        </p:sp>
        <p:sp>
          <p:nvSpPr>
            <p:cNvPr id="55303" name="AutoShape 8"/>
            <p:cNvSpPr>
              <a:spLocks/>
            </p:cNvSpPr>
            <p:nvPr/>
          </p:nvSpPr>
          <p:spPr bwMode="auto">
            <a:xfrm>
              <a:off x="1392" y="1968"/>
              <a:ext cx="160" cy="960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5304" name="Text Box 9"/>
            <p:cNvSpPr txBox="1">
              <a:spLocks noChangeArrowheads="1"/>
            </p:cNvSpPr>
            <p:nvPr/>
          </p:nvSpPr>
          <p:spPr bwMode="auto">
            <a:xfrm>
              <a:off x="1632" y="2016"/>
              <a:ext cx="1920" cy="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i-1, j               </a:t>
              </a:r>
              <a:r>
                <a:rPr lang="en-US" altLang="en-US" i="1" dirty="0">
                  <a:cs typeface="Arial" charset="0"/>
                </a:rPr>
                <a:t>s</a:t>
              </a:r>
              <a:r>
                <a:rPr lang="en-US" altLang="en-US" sz="2400" i="1" dirty="0">
                  <a:cs typeface="Arial" charset="0"/>
                </a:rPr>
                <a:t>kip </a:t>
              </a:r>
              <a:r>
                <a:rPr lang="en-US" altLang="en-US" i="1" dirty="0">
                  <a:cs typeface="Arial" charset="0"/>
                </a:rPr>
                <a:t>X</a:t>
              </a:r>
              <a:r>
                <a:rPr lang="en-US" altLang="en-US" i="1" baseline="-25000" dirty="0">
                  <a:cs typeface="Arial" charset="0"/>
                </a:rPr>
                <a:t>i</a:t>
              </a:r>
              <a:r>
                <a:rPr lang="en-US" altLang="en-US" sz="2400" i="1" dirty="0">
                  <a:cs typeface="Arial" charset="0"/>
                </a:rPr>
                <a:t> </a:t>
              </a: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i, j-1 </a:t>
              </a:r>
              <a:r>
                <a:rPr lang="en-US" altLang="en-US" sz="2400" i="1" dirty="0">
                  <a:cs typeface="Arial" charset="0"/>
                </a:rPr>
                <a:t>          skip </a:t>
              </a:r>
              <a:r>
                <a:rPr lang="en-US" altLang="en-US" i="1" dirty="0" err="1">
                  <a:cs typeface="Arial" charset="0"/>
                </a:rPr>
                <a:t>Y</a:t>
              </a:r>
              <a:r>
                <a:rPr lang="en-US" altLang="en-US" i="1" baseline="-25000" dirty="0" err="1">
                  <a:cs typeface="Arial" charset="0"/>
                </a:rPr>
                <a:t>j</a:t>
              </a:r>
              <a:endParaRPr lang="en-US" altLang="en-US" sz="2400" i="1" dirty="0">
                <a:cs typeface="Arial" charset="0"/>
              </a:endParaRP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i="1" dirty="0">
                  <a:cs typeface="Arial" charset="0"/>
                </a:rPr>
                <a:t>L</a:t>
              </a:r>
              <a:r>
                <a:rPr lang="en-US" altLang="en-US" sz="2400" i="1" baseline="-25000" dirty="0">
                  <a:cs typeface="Arial" charset="0"/>
                </a:rPr>
                <a:t>i-1, j-1</a:t>
              </a:r>
              <a:r>
                <a:rPr lang="en-US" altLang="en-US" sz="2400" i="1" dirty="0">
                  <a:cs typeface="Arial" charset="0"/>
                </a:rPr>
                <a:t>  + 1</a:t>
              </a:r>
              <a:r>
                <a:rPr lang="en-US" altLang="en-US" sz="2400" dirty="0">
                  <a:cs typeface="Arial" charset="0"/>
                </a:rPr>
                <a:t>  if  </a:t>
              </a:r>
              <a:r>
                <a:rPr lang="en-US" altLang="en-US" i="1" dirty="0">
                  <a:cs typeface="Arial" charset="0"/>
                </a:rPr>
                <a:t>X</a:t>
              </a:r>
              <a:r>
                <a:rPr lang="en-US" altLang="en-US" sz="2400" i="1" baseline="-25000" dirty="0">
                  <a:cs typeface="Arial" charset="0"/>
                </a:rPr>
                <a:t>i</a:t>
              </a:r>
              <a:r>
                <a:rPr lang="en-US" altLang="en-US" sz="2400" dirty="0">
                  <a:cs typeface="Arial" charset="0"/>
                </a:rPr>
                <a:t> = </a:t>
              </a:r>
              <a:r>
                <a:rPr lang="en-US" altLang="en-US" i="1" dirty="0" err="1">
                  <a:cs typeface="Arial" charset="0"/>
                </a:rPr>
                <a:t>Y</a:t>
              </a:r>
              <a:r>
                <a:rPr lang="en-US" altLang="en-US" sz="2400" i="1" baseline="-25000" dirty="0" err="1">
                  <a:cs typeface="Arial" charset="0"/>
                </a:rPr>
                <a:t>j</a:t>
              </a:r>
              <a:r>
                <a:rPr lang="en-US" altLang="en-US" sz="2400" i="1" dirty="0">
                  <a:cs typeface="Arial" charset="0"/>
                </a:rPr>
                <a:t> </a:t>
              </a:r>
            </a:p>
          </p:txBody>
        </p: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958844"/>
              </p:ext>
            </p:extLst>
          </p:nvPr>
        </p:nvGraphicFramePr>
        <p:xfrm>
          <a:off x="5143500" y="4191000"/>
          <a:ext cx="312420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8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91023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Dynamic Programming Example</a:t>
            </a:r>
            <a:endParaRPr lang="en-US" altLang="en-US" sz="2600" dirty="0"/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685800" y="600075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7400" name="Group 7"/>
          <p:cNvGrpSpPr>
            <a:grpSpLocks/>
          </p:cNvGrpSpPr>
          <p:nvPr/>
        </p:nvGrpSpPr>
        <p:grpSpPr bwMode="auto">
          <a:xfrm>
            <a:off x="679305" y="2359660"/>
            <a:ext cx="3657600" cy="3657600"/>
            <a:chOff x="432" y="1536"/>
            <a:chExt cx="2304" cy="2304"/>
          </a:xfrm>
        </p:grpSpPr>
        <p:sp>
          <p:nvSpPr>
            <p:cNvPr id="57436" name="Line 8"/>
            <p:cNvSpPr>
              <a:spLocks noChangeShapeType="1"/>
            </p:cNvSpPr>
            <p:nvPr/>
          </p:nvSpPr>
          <p:spPr bwMode="auto">
            <a:xfrm flipH="1">
              <a:off x="43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7" name="Line 9"/>
            <p:cNvSpPr>
              <a:spLocks noChangeShapeType="1"/>
            </p:cNvSpPr>
            <p:nvPr/>
          </p:nvSpPr>
          <p:spPr bwMode="auto">
            <a:xfrm flipH="1">
              <a:off x="72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8" name="Line 10"/>
            <p:cNvSpPr>
              <a:spLocks noChangeShapeType="1"/>
            </p:cNvSpPr>
            <p:nvPr/>
          </p:nvSpPr>
          <p:spPr bwMode="auto">
            <a:xfrm flipH="1">
              <a:off x="100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9" name="Line 11"/>
            <p:cNvSpPr>
              <a:spLocks noChangeShapeType="1"/>
            </p:cNvSpPr>
            <p:nvPr/>
          </p:nvSpPr>
          <p:spPr bwMode="auto">
            <a:xfrm flipH="1">
              <a:off x="129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0" name="Line 12"/>
            <p:cNvSpPr>
              <a:spLocks noChangeShapeType="1"/>
            </p:cNvSpPr>
            <p:nvPr/>
          </p:nvSpPr>
          <p:spPr bwMode="auto">
            <a:xfrm flipH="1">
              <a:off x="1584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1" name="Line 13"/>
            <p:cNvSpPr>
              <a:spLocks noChangeShapeType="1"/>
            </p:cNvSpPr>
            <p:nvPr/>
          </p:nvSpPr>
          <p:spPr bwMode="auto">
            <a:xfrm flipH="1">
              <a:off x="187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2" name="Line 14"/>
            <p:cNvSpPr>
              <a:spLocks noChangeShapeType="1"/>
            </p:cNvSpPr>
            <p:nvPr/>
          </p:nvSpPr>
          <p:spPr bwMode="auto">
            <a:xfrm flipH="1">
              <a:off x="216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3" name="Line 15"/>
            <p:cNvSpPr>
              <a:spLocks noChangeShapeType="1"/>
            </p:cNvSpPr>
            <p:nvPr/>
          </p:nvSpPr>
          <p:spPr bwMode="auto">
            <a:xfrm flipH="1">
              <a:off x="244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4" name="Line 16"/>
            <p:cNvSpPr>
              <a:spLocks noChangeShapeType="1"/>
            </p:cNvSpPr>
            <p:nvPr/>
          </p:nvSpPr>
          <p:spPr bwMode="auto">
            <a:xfrm>
              <a:off x="432" y="182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5" name="Line 17"/>
            <p:cNvSpPr>
              <a:spLocks noChangeShapeType="1"/>
            </p:cNvSpPr>
            <p:nvPr/>
          </p:nvSpPr>
          <p:spPr bwMode="auto">
            <a:xfrm>
              <a:off x="432" y="153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6" name="Line 18"/>
            <p:cNvSpPr>
              <a:spLocks noChangeShapeType="1"/>
            </p:cNvSpPr>
            <p:nvPr/>
          </p:nvSpPr>
          <p:spPr bwMode="auto">
            <a:xfrm>
              <a:off x="432" y="211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7" name="Line 19"/>
            <p:cNvSpPr>
              <a:spLocks noChangeShapeType="1"/>
            </p:cNvSpPr>
            <p:nvPr/>
          </p:nvSpPr>
          <p:spPr bwMode="auto">
            <a:xfrm>
              <a:off x="432" y="240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8" name="Line 20"/>
            <p:cNvSpPr>
              <a:spLocks noChangeShapeType="1"/>
            </p:cNvSpPr>
            <p:nvPr/>
          </p:nvSpPr>
          <p:spPr bwMode="auto">
            <a:xfrm>
              <a:off x="432" y="268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9" name="Line 21"/>
            <p:cNvSpPr>
              <a:spLocks noChangeShapeType="1"/>
            </p:cNvSpPr>
            <p:nvPr/>
          </p:nvSpPr>
          <p:spPr bwMode="auto">
            <a:xfrm>
              <a:off x="432" y="297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0" name="Line 22"/>
            <p:cNvSpPr>
              <a:spLocks noChangeShapeType="1"/>
            </p:cNvSpPr>
            <p:nvPr/>
          </p:nvSpPr>
          <p:spPr bwMode="auto">
            <a:xfrm>
              <a:off x="432" y="326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1" name="Line 23"/>
            <p:cNvSpPr>
              <a:spLocks noChangeShapeType="1"/>
            </p:cNvSpPr>
            <p:nvPr/>
          </p:nvSpPr>
          <p:spPr bwMode="auto">
            <a:xfrm>
              <a:off x="432" y="355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2" name="Line 24"/>
            <p:cNvSpPr>
              <a:spLocks noChangeShapeType="1"/>
            </p:cNvSpPr>
            <p:nvPr/>
          </p:nvSpPr>
          <p:spPr bwMode="auto">
            <a:xfrm flipH="1">
              <a:off x="273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402" name="WordArt 26"/>
          <p:cNvSpPr>
            <a:spLocks noChangeArrowheads="1" noChangeShapeType="1" noTextEdit="1"/>
          </p:cNvSpPr>
          <p:nvPr/>
        </p:nvSpPr>
        <p:spPr bwMode="auto">
          <a:xfrm>
            <a:off x="479280" y="29622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03" name="WordArt 27"/>
          <p:cNvSpPr>
            <a:spLocks noChangeArrowheads="1" noChangeShapeType="1" noTextEdit="1"/>
          </p:cNvSpPr>
          <p:nvPr/>
        </p:nvSpPr>
        <p:spPr bwMode="auto">
          <a:xfrm>
            <a:off x="488805" y="2438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04" name="WordArt 28"/>
          <p:cNvSpPr>
            <a:spLocks noChangeArrowheads="1" noChangeShapeType="1" noTextEdit="1"/>
          </p:cNvSpPr>
          <p:nvPr/>
        </p:nvSpPr>
        <p:spPr bwMode="auto">
          <a:xfrm>
            <a:off x="479280" y="3352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05" name="WordArt 29"/>
          <p:cNvSpPr>
            <a:spLocks noChangeArrowheads="1" noChangeShapeType="1" noTextEdit="1"/>
          </p:cNvSpPr>
          <p:nvPr/>
        </p:nvSpPr>
        <p:spPr bwMode="auto">
          <a:xfrm>
            <a:off x="479280" y="3810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06" name="WordArt 30"/>
          <p:cNvSpPr>
            <a:spLocks noChangeArrowheads="1" noChangeShapeType="1" noTextEdit="1"/>
          </p:cNvSpPr>
          <p:nvPr/>
        </p:nvSpPr>
        <p:spPr bwMode="auto">
          <a:xfrm>
            <a:off x="479280" y="42672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07" name="WordArt 31"/>
          <p:cNvSpPr>
            <a:spLocks noChangeArrowheads="1" noChangeShapeType="1" noTextEdit="1"/>
          </p:cNvSpPr>
          <p:nvPr/>
        </p:nvSpPr>
        <p:spPr bwMode="auto">
          <a:xfrm>
            <a:off x="479280" y="4724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08" name="WordArt 32"/>
          <p:cNvSpPr>
            <a:spLocks noChangeArrowheads="1" noChangeShapeType="1" noTextEdit="1"/>
          </p:cNvSpPr>
          <p:nvPr/>
        </p:nvSpPr>
        <p:spPr bwMode="auto">
          <a:xfrm>
            <a:off x="479280" y="5257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09" name="WordArt 33"/>
          <p:cNvSpPr>
            <a:spLocks noChangeArrowheads="1" noChangeShapeType="1" noTextEdit="1"/>
          </p:cNvSpPr>
          <p:nvPr/>
        </p:nvSpPr>
        <p:spPr bwMode="auto">
          <a:xfrm>
            <a:off x="479280" y="5715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57410" name="WordArt 34"/>
          <p:cNvSpPr>
            <a:spLocks noChangeArrowheads="1" noChangeShapeType="1" noTextEdit="1"/>
          </p:cNvSpPr>
          <p:nvPr/>
        </p:nvSpPr>
        <p:spPr bwMode="auto">
          <a:xfrm>
            <a:off x="1250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11" name="WordArt 35"/>
          <p:cNvSpPr>
            <a:spLocks noChangeArrowheads="1" noChangeShapeType="1" noTextEdit="1"/>
          </p:cNvSpPr>
          <p:nvPr/>
        </p:nvSpPr>
        <p:spPr bwMode="auto">
          <a:xfrm>
            <a:off x="784080" y="206692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12" name="WordArt 36"/>
          <p:cNvSpPr>
            <a:spLocks noChangeArrowheads="1" noChangeShapeType="1" noTextEdit="1"/>
          </p:cNvSpPr>
          <p:nvPr/>
        </p:nvSpPr>
        <p:spPr bwMode="auto">
          <a:xfrm>
            <a:off x="1698480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13" name="WordArt 37"/>
          <p:cNvSpPr>
            <a:spLocks noChangeArrowheads="1" noChangeShapeType="1" noTextEdit="1"/>
          </p:cNvSpPr>
          <p:nvPr/>
        </p:nvSpPr>
        <p:spPr bwMode="auto">
          <a:xfrm>
            <a:off x="2165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14" name="WordArt 38"/>
          <p:cNvSpPr>
            <a:spLocks noChangeArrowheads="1" noChangeShapeType="1" noTextEdit="1"/>
          </p:cNvSpPr>
          <p:nvPr/>
        </p:nvSpPr>
        <p:spPr bwMode="auto">
          <a:xfrm>
            <a:off x="26224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15" name="WordArt 39"/>
          <p:cNvSpPr>
            <a:spLocks noChangeArrowheads="1" noChangeShapeType="1" noTextEdit="1"/>
          </p:cNvSpPr>
          <p:nvPr/>
        </p:nvSpPr>
        <p:spPr bwMode="auto">
          <a:xfrm>
            <a:off x="3155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16" name="WordArt 40"/>
          <p:cNvSpPr>
            <a:spLocks noChangeArrowheads="1" noChangeShapeType="1" noTextEdit="1"/>
          </p:cNvSpPr>
          <p:nvPr/>
        </p:nvSpPr>
        <p:spPr bwMode="auto">
          <a:xfrm>
            <a:off x="36130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17" name="WordArt 41"/>
          <p:cNvSpPr>
            <a:spLocks noChangeArrowheads="1" noChangeShapeType="1" noTextEdit="1"/>
          </p:cNvSpPr>
          <p:nvPr/>
        </p:nvSpPr>
        <p:spPr bwMode="auto">
          <a:xfrm>
            <a:off x="4070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55555" y="1562100"/>
            <a:ext cx="3019425" cy="361950"/>
            <a:chOff x="965055" y="1619250"/>
            <a:chExt cx="3019425" cy="361950"/>
          </a:xfrm>
        </p:grpSpPr>
        <p:sp>
          <p:nvSpPr>
            <p:cNvPr id="57428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23652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G</a:t>
              </a:r>
            </a:p>
          </p:txBody>
        </p:sp>
        <p:sp>
          <p:nvSpPr>
            <p:cNvPr id="57429" name="WordArt 44"/>
            <p:cNvSpPr>
              <a:spLocks noChangeArrowheads="1" noChangeShapeType="1" noTextEdit="1"/>
            </p:cNvSpPr>
            <p:nvPr/>
          </p:nvSpPr>
          <p:spPr bwMode="auto">
            <a:xfrm>
              <a:off x="965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A</a:t>
              </a:r>
            </a:p>
          </p:txBody>
        </p:sp>
        <p:sp>
          <p:nvSpPr>
            <p:cNvPr id="57430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1422255" y="1619250"/>
              <a:ext cx="20955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1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19080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  <p:sp>
          <p:nvSpPr>
            <p:cNvPr id="57432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33272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33" name="WordArt 48"/>
            <p:cNvSpPr>
              <a:spLocks noChangeArrowheads="1" noChangeShapeType="1" noTextEdit="1"/>
            </p:cNvSpPr>
            <p:nvPr/>
          </p:nvSpPr>
          <p:spPr bwMode="auto">
            <a:xfrm>
              <a:off x="2870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4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37844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</p:grpSp>
      <p:sp>
        <p:nvSpPr>
          <p:cNvPr id="57435" name="WordArt 50"/>
          <p:cNvSpPr>
            <a:spLocks noChangeArrowheads="1" noChangeShapeType="1" noTextEdit="1"/>
          </p:cNvSpPr>
          <p:nvPr/>
        </p:nvSpPr>
        <p:spPr bwMode="auto">
          <a:xfrm>
            <a:off x="403080" y="161925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X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0354" y="2725420"/>
            <a:ext cx="228600" cy="3312160"/>
            <a:chOff x="174480" y="2479040"/>
            <a:chExt cx="228600" cy="3312160"/>
          </a:xfrm>
        </p:grpSpPr>
        <p:sp>
          <p:nvSpPr>
            <p:cNvPr id="57420" name="WordArt 52"/>
            <p:cNvSpPr>
              <a:spLocks noChangeArrowheads="1" noChangeShapeType="1" noTextEdit="1"/>
            </p:cNvSpPr>
            <p:nvPr/>
          </p:nvSpPr>
          <p:spPr bwMode="auto">
            <a:xfrm>
              <a:off x="174480" y="24790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1" name="WordArt 53"/>
            <p:cNvSpPr>
              <a:spLocks noChangeArrowheads="1" noChangeShapeType="1" noTextEdit="1"/>
            </p:cNvSpPr>
            <p:nvPr/>
          </p:nvSpPr>
          <p:spPr bwMode="auto">
            <a:xfrm>
              <a:off x="174480" y="29667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2" name="WordArt 54"/>
            <p:cNvSpPr>
              <a:spLocks noChangeArrowheads="1" noChangeShapeType="1" noTextEdit="1"/>
            </p:cNvSpPr>
            <p:nvPr/>
          </p:nvSpPr>
          <p:spPr bwMode="auto">
            <a:xfrm>
              <a:off x="174480" y="4409440"/>
              <a:ext cx="228600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3" name="WordArt 55"/>
            <p:cNvSpPr>
              <a:spLocks noChangeArrowheads="1" noChangeShapeType="1" noTextEdit="1"/>
            </p:cNvSpPr>
            <p:nvPr/>
          </p:nvSpPr>
          <p:spPr bwMode="auto">
            <a:xfrm>
              <a:off x="174480" y="343408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G</a:t>
              </a:r>
            </a:p>
          </p:txBody>
        </p:sp>
        <p:sp>
          <p:nvSpPr>
            <p:cNvPr id="57424" name="WordArt 56"/>
            <p:cNvSpPr>
              <a:spLocks noChangeArrowheads="1" noChangeShapeType="1" noTextEdit="1"/>
            </p:cNvSpPr>
            <p:nvPr/>
          </p:nvSpPr>
          <p:spPr bwMode="auto">
            <a:xfrm>
              <a:off x="174480" y="394208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5" name="WordArt 57"/>
            <p:cNvSpPr>
              <a:spLocks noChangeArrowheads="1" noChangeShapeType="1" noTextEdit="1"/>
            </p:cNvSpPr>
            <p:nvPr/>
          </p:nvSpPr>
          <p:spPr bwMode="auto">
            <a:xfrm>
              <a:off x="174480" y="49174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6" name="WordArt 58"/>
            <p:cNvSpPr>
              <a:spLocks noChangeArrowheads="1" noChangeShapeType="1" noTextEdit="1"/>
            </p:cNvSpPr>
            <p:nvPr/>
          </p:nvSpPr>
          <p:spPr bwMode="auto">
            <a:xfrm>
              <a:off x="174480" y="54051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</p:grpSp>
      <p:sp>
        <p:nvSpPr>
          <p:cNvPr id="57427" name="WordArt 59"/>
          <p:cNvSpPr>
            <a:spLocks noChangeArrowheads="1" noChangeShapeType="1" noTextEdit="1"/>
          </p:cNvSpPr>
          <p:nvPr/>
        </p:nvSpPr>
        <p:spPr bwMode="auto">
          <a:xfrm>
            <a:off x="110834" y="1924050"/>
            <a:ext cx="218209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Y</a:t>
            </a:r>
          </a:p>
        </p:txBody>
      </p:sp>
      <p:sp>
        <p:nvSpPr>
          <p:cNvPr id="57349" name="Line 5"/>
          <p:cNvSpPr>
            <a:spLocks noChangeShapeType="1"/>
          </p:cNvSpPr>
          <p:nvPr/>
        </p:nvSpPr>
        <p:spPr bwMode="auto">
          <a:xfrm>
            <a:off x="928398" y="26193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2" name="WordArt 63"/>
          <p:cNvSpPr>
            <a:spLocks noChangeArrowheads="1" noChangeShapeType="1" noTextEdit="1"/>
          </p:cNvSpPr>
          <p:nvPr/>
        </p:nvSpPr>
        <p:spPr bwMode="auto">
          <a:xfrm>
            <a:off x="10045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3" name="WordArt 64"/>
          <p:cNvSpPr>
            <a:spLocks noChangeArrowheads="1" noChangeShapeType="1" noTextEdit="1"/>
          </p:cNvSpPr>
          <p:nvPr/>
        </p:nvSpPr>
        <p:spPr bwMode="auto">
          <a:xfrm>
            <a:off x="19189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4" name="WordArt 65"/>
          <p:cNvSpPr>
            <a:spLocks noChangeArrowheads="1" noChangeShapeType="1" noTextEdit="1"/>
          </p:cNvSpPr>
          <p:nvPr/>
        </p:nvSpPr>
        <p:spPr bwMode="auto">
          <a:xfrm>
            <a:off x="14617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5" name="WordArt 66"/>
          <p:cNvSpPr>
            <a:spLocks noChangeArrowheads="1" noChangeShapeType="1" noTextEdit="1"/>
          </p:cNvSpPr>
          <p:nvPr/>
        </p:nvSpPr>
        <p:spPr bwMode="auto">
          <a:xfrm>
            <a:off x="23761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6" name="WordArt 67"/>
          <p:cNvSpPr>
            <a:spLocks noChangeArrowheads="1" noChangeShapeType="1" noTextEdit="1"/>
          </p:cNvSpPr>
          <p:nvPr/>
        </p:nvSpPr>
        <p:spPr bwMode="auto">
          <a:xfrm>
            <a:off x="2833398" y="2619375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7" name="WordArt 68"/>
          <p:cNvSpPr>
            <a:spLocks noChangeArrowheads="1" noChangeShapeType="1" noTextEdit="1"/>
          </p:cNvSpPr>
          <p:nvPr/>
        </p:nvSpPr>
        <p:spPr bwMode="auto">
          <a:xfrm>
            <a:off x="3290598" y="2619375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8" name="WordArt 69"/>
          <p:cNvSpPr>
            <a:spLocks noChangeArrowheads="1" noChangeShapeType="1" noTextEdit="1"/>
          </p:cNvSpPr>
          <p:nvPr/>
        </p:nvSpPr>
        <p:spPr bwMode="auto">
          <a:xfrm>
            <a:off x="37477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9" name="WordArt 70"/>
          <p:cNvSpPr>
            <a:spLocks noChangeArrowheads="1" noChangeShapeType="1" noTextEdit="1"/>
          </p:cNvSpPr>
          <p:nvPr/>
        </p:nvSpPr>
        <p:spPr bwMode="auto">
          <a:xfrm>
            <a:off x="42049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1" name="WordArt 72"/>
          <p:cNvSpPr>
            <a:spLocks noChangeArrowheads="1" noChangeShapeType="1" noTextEdit="1"/>
          </p:cNvSpPr>
          <p:nvPr/>
        </p:nvSpPr>
        <p:spPr bwMode="auto">
          <a:xfrm>
            <a:off x="1004598" y="30765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2" name="WordArt 73"/>
          <p:cNvSpPr>
            <a:spLocks noChangeArrowheads="1" noChangeShapeType="1" noTextEdit="1"/>
          </p:cNvSpPr>
          <p:nvPr/>
        </p:nvSpPr>
        <p:spPr bwMode="auto">
          <a:xfrm>
            <a:off x="1004598" y="35433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3" name="WordArt 74"/>
          <p:cNvSpPr>
            <a:spLocks noChangeArrowheads="1" noChangeShapeType="1" noTextEdit="1"/>
          </p:cNvSpPr>
          <p:nvPr/>
        </p:nvSpPr>
        <p:spPr bwMode="auto">
          <a:xfrm>
            <a:off x="1004598" y="39909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4" name="WordArt 75"/>
          <p:cNvSpPr>
            <a:spLocks noChangeArrowheads="1" noChangeShapeType="1" noTextEdit="1"/>
          </p:cNvSpPr>
          <p:nvPr/>
        </p:nvSpPr>
        <p:spPr bwMode="auto">
          <a:xfrm>
            <a:off x="1004598" y="44481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5" name="WordArt 76"/>
          <p:cNvSpPr>
            <a:spLocks noChangeArrowheads="1" noChangeShapeType="1" noTextEdit="1"/>
          </p:cNvSpPr>
          <p:nvPr/>
        </p:nvSpPr>
        <p:spPr bwMode="auto">
          <a:xfrm>
            <a:off x="1004598" y="49053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6" name="WordArt 77"/>
          <p:cNvSpPr>
            <a:spLocks noChangeArrowheads="1" noChangeShapeType="1" noTextEdit="1"/>
          </p:cNvSpPr>
          <p:nvPr/>
        </p:nvSpPr>
        <p:spPr bwMode="auto">
          <a:xfrm>
            <a:off x="1004598" y="53625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7" name="WordArt 78"/>
          <p:cNvSpPr>
            <a:spLocks noChangeArrowheads="1" noChangeShapeType="1" noTextEdit="1"/>
          </p:cNvSpPr>
          <p:nvPr/>
        </p:nvSpPr>
        <p:spPr bwMode="auto">
          <a:xfrm>
            <a:off x="1004598" y="58197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19600" y="2200274"/>
            <a:ext cx="4572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For simplicity: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Table index starts from </a:t>
            </a:r>
            <a:r>
              <a:rPr lang="en-US" dirty="0">
                <a:solidFill>
                  <a:srgbClr val="FF0000"/>
                </a:solidFill>
              </a:rPr>
              <a:t>zero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String index starts from </a:t>
            </a:r>
            <a:r>
              <a:rPr lang="en-US" dirty="0">
                <a:solidFill>
                  <a:schemeClr val="tx2"/>
                </a:solidFill>
              </a:rPr>
              <a:t>1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Table index </a:t>
            </a:r>
            <a:r>
              <a:rPr lang="en-US" dirty="0">
                <a:solidFill>
                  <a:schemeClr val="tx2"/>
                </a:solidFill>
              </a:rPr>
              <a:t>1</a:t>
            </a:r>
            <a:r>
              <a:rPr lang="en-US" dirty="0"/>
              <a:t> corresponds to string index </a:t>
            </a:r>
            <a:r>
              <a:rPr lang="en-US" dirty="0">
                <a:solidFill>
                  <a:schemeClr val="tx2"/>
                </a:solidFill>
              </a:rPr>
              <a:t>1</a:t>
            </a:r>
            <a:r>
              <a:rPr lang="en-US" dirty="0"/>
              <a:t> as shown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Initialize row 0 and col 0 to be zeros in the table</a:t>
            </a:r>
          </a:p>
        </p:txBody>
      </p:sp>
    </p:spTree>
    <p:extLst>
      <p:ext uri="{BB962C8B-B14F-4D97-AF65-F5344CB8AC3E}">
        <p14:creationId xmlns:p14="http://schemas.microsoft.com/office/powerpoint/2010/main" val="12605495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Dynamic Programming Example</a:t>
            </a:r>
            <a:endParaRPr lang="en-US" altLang="en-US" sz="2600" dirty="0"/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685800" y="600075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7400" name="Group 7"/>
          <p:cNvGrpSpPr>
            <a:grpSpLocks/>
          </p:cNvGrpSpPr>
          <p:nvPr/>
        </p:nvGrpSpPr>
        <p:grpSpPr bwMode="auto">
          <a:xfrm>
            <a:off x="679305" y="2359660"/>
            <a:ext cx="3657600" cy="3657600"/>
            <a:chOff x="432" y="1536"/>
            <a:chExt cx="2304" cy="2304"/>
          </a:xfrm>
        </p:grpSpPr>
        <p:sp>
          <p:nvSpPr>
            <p:cNvPr id="57436" name="Line 8"/>
            <p:cNvSpPr>
              <a:spLocks noChangeShapeType="1"/>
            </p:cNvSpPr>
            <p:nvPr/>
          </p:nvSpPr>
          <p:spPr bwMode="auto">
            <a:xfrm flipH="1">
              <a:off x="43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7" name="Line 9"/>
            <p:cNvSpPr>
              <a:spLocks noChangeShapeType="1"/>
            </p:cNvSpPr>
            <p:nvPr/>
          </p:nvSpPr>
          <p:spPr bwMode="auto">
            <a:xfrm flipH="1">
              <a:off x="72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8" name="Line 10"/>
            <p:cNvSpPr>
              <a:spLocks noChangeShapeType="1"/>
            </p:cNvSpPr>
            <p:nvPr/>
          </p:nvSpPr>
          <p:spPr bwMode="auto">
            <a:xfrm flipH="1">
              <a:off x="100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9" name="Line 11"/>
            <p:cNvSpPr>
              <a:spLocks noChangeShapeType="1"/>
            </p:cNvSpPr>
            <p:nvPr/>
          </p:nvSpPr>
          <p:spPr bwMode="auto">
            <a:xfrm flipH="1">
              <a:off x="129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0" name="Line 12"/>
            <p:cNvSpPr>
              <a:spLocks noChangeShapeType="1"/>
            </p:cNvSpPr>
            <p:nvPr/>
          </p:nvSpPr>
          <p:spPr bwMode="auto">
            <a:xfrm flipH="1">
              <a:off x="1584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1" name="Line 13"/>
            <p:cNvSpPr>
              <a:spLocks noChangeShapeType="1"/>
            </p:cNvSpPr>
            <p:nvPr/>
          </p:nvSpPr>
          <p:spPr bwMode="auto">
            <a:xfrm flipH="1">
              <a:off x="187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2" name="Line 14"/>
            <p:cNvSpPr>
              <a:spLocks noChangeShapeType="1"/>
            </p:cNvSpPr>
            <p:nvPr/>
          </p:nvSpPr>
          <p:spPr bwMode="auto">
            <a:xfrm flipH="1">
              <a:off x="216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3" name="Line 15"/>
            <p:cNvSpPr>
              <a:spLocks noChangeShapeType="1"/>
            </p:cNvSpPr>
            <p:nvPr/>
          </p:nvSpPr>
          <p:spPr bwMode="auto">
            <a:xfrm flipH="1">
              <a:off x="244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4" name="Line 16"/>
            <p:cNvSpPr>
              <a:spLocks noChangeShapeType="1"/>
            </p:cNvSpPr>
            <p:nvPr/>
          </p:nvSpPr>
          <p:spPr bwMode="auto">
            <a:xfrm>
              <a:off x="432" y="182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5" name="Line 17"/>
            <p:cNvSpPr>
              <a:spLocks noChangeShapeType="1"/>
            </p:cNvSpPr>
            <p:nvPr/>
          </p:nvSpPr>
          <p:spPr bwMode="auto">
            <a:xfrm>
              <a:off x="432" y="153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6" name="Line 18"/>
            <p:cNvSpPr>
              <a:spLocks noChangeShapeType="1"/>
            </p:cNvSpPr>
            <p:nvPr/>
          </p:nvSpPr>
          <p:spPr bwMode="auto">
            <a:xfrm>
              <a:off x="432" y="211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7" name="Line 19"/>
            <p:cNvSpPr>
              <a:spLocks noChangeShapeType="1"/>
            </p:cNvSpPr>
            <p:nvPr/>
          </p:nvSpPr>
          <p:spPr bwMode="auto">
            <a:xfrm>
              <a:off x="432" y="240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8" name="Line 20"/>
            <p:cNvSpPr>
              <a:spLocks noChangeShapeType="1"/>
            </p:cNvSpPr>
            <p:nvPr/>
          </p:nvSpPr>
          <p:spPr bwMode="auto">
            <a:xfrm>
              <a:off x="432" y="268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9" name="Line 21"/>
            <p:cNvSpPr>
              <a:spLocks noChangeShapeType="1"/>
            </p:cNvSpPr>
            <p:nvPr/>
          </p:nvSpPr>
          <p:spPr bwMode="auto">
            <a:xfrm>
              <a:off x="432" y="297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0" name="Line 22"/>
            <p:cNvSpPr>
              <a:spLocks noChangeShapeType="1"/>
            </p:cNvSpPr>
            <p:nvPr/>
          </p:nvSpPr>
          <p:spPr bwMode="auto">
            <a:xfrm>
              <a:off x="432" y="326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1" name="Line 23"/>
            <p:cNvSpPr>
              <a:spLocks noChangeShapeType="1"/>
            </p:cNvSpPr>
            <p:nvPr/>
          </p:nvSpPr>
          <p:spPr bwMode="auto">
            <a:xfrm>
              <a:off x="432" y="355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2" name="Line 24"/>
            <p:cNvSpPr>
              <a:spLocks noChangeShapeType="1"/>
            </p:cNvSpPr>
            <p:nvPr/>
          </p:nvSpPr>
          <p:spPr bwMode="auto">
            <a:xfrm flipH="1">
              <a:off x="273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402" name="WordArt 26"/>
          <p:cNvSpPr>
            <a:spLocks noChangeArrowheads="1" noChangeShapeType="1" noTextEdit="1"/>
          </p:cNvSpPr>
          <p:nvPr/>
        </p:nvSpPr>
        <p:spPr bwMode="auto">
          <a:xfrm>
            <a:off x="479280" y="29622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03" name="WordArt 27"/>
          <p:cNvSpPr>
            <a:spLocks noChangeArrowheads="1" noChangeShapeType="1" noTextEdit="1"/>
          </p:cNvSpPr>
          <p:nvPr/>
        </p:nvSpPr>
        <p:spPr bwMode="auto">
          <a:xfrm>
            <a:off x="488805" y="2438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04" name="WordArt 28"/>
          <p:cNvSpPr>
            <a:spLocks noChangeArrowheads="1" noChangeShapeType="1" noTextEdit="1"/>
          </p:cNvSpPr>
          <p:nvPr/>
        </p:nvSpPr>
        <p:spPr bwMode="auto">
          <a:xfrm>
            <a:off x="479280" y="3352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05" name="WordArt 29"/>
          <p:cNvSpPr>
            <a:spLocks noChangeArrowheads="1" noChangeShapeType="1" noTextEdit="1"/>
          </p:cNvSpPr>
          <p:nvPr/>
        </p:nvSpPr>
        <p:spPr bwMode="auto">
          <a:xfrm>
            <a:off x="479280" y="3810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06" name="WordArt 30"/>
          <p:cNvSpPr>
            <a:spLocks noChangeArrowheads="1" noChangeShapeType="1" noTextEdit="1"/>
          </p:cNvSpPr>
          <p:nvPr/>
        </p:nvSpPr>
        <p:spPr bwMode="auto">
          <a:xfrm>
            <a:off x="479280" y="42672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07" name="WordArt 31"/>
          <p:cNvSpPr>
            <a:spLocks noChangeArrowheads="1" noChangeShapeType="1" noTextEdit="1"/>
          </p:cNvSpPr>
          <p:nvPr/>
        </p:nvSpPr>
        <p:spPr bwMode="auto">
          <a:xfrm>
            <a:off x="479280" y="4724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08" name="WordArt 32"/>
          <p:cNvSpPr>
            <a:spLocks noChangeArrowheads="1" noChangeShapeType="1" noTextEdit="1"/>
          </p:cNvSpPr>
          <p:nvPr/>
        </p:nvSpPr>
        <p:spPr bwMode="auto">
          <a:xfrm>
            <a:off x="479280" y="5257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09" name="WordArt 33"/>
          <p:cNvSpPr>
            <a:spLocks noChangeArrowheads="1" noChangeShapeType="1" noTextEdit="1"/>
          </p:cNvSpPr>
          <p:nvPr/>
        </p:nvSpPr>
        <p:spPr bwMode="auto">
          <a:xfrm>
            <a:off x="479280" y="5715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57410" name="WordArt 34"/>
          <p:cNvSpPr>
            <a:spLocks noChangeArrowheads="1" noChangeShapeType="1" noTextEdit="1"/>
          </p:cNvSpPr>
          <p:nvPr/>
        </p:nvSpPr>
        <p:spPr bwMode="auto">
          <a:xfrm>
            <a:off x="1250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11" name="WordArt 35"/>
          <p:cNvSpPr>
            <a:spLocks noChangeArrowheads="1" noChangeShapeType="1" noTextEdit="1"/>
          </p:cNvSpPr>
          <p:nvPr/>
        </p:nvSpPr>
        <p:spPr bwMode="auto">
          <a:xfrm>
            <a:off x="784080" y="206692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12" name="WordArt 36"/>
          <p:cNvSpPr>
            <a:spLocks noChangeArrowheads="1" noChangeShapeType="1" noTextEdit="1"/>
          </p:cNvSpPr>
          <p:nvPr/>
        </p:nvSpPr>
        <p:spPr bwMode="auto">
          <a:xfrm>
            <a:off x="1698480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13" name="WordArt 37"/>
          <p:cNvSpPr>
            <a:spLocks noChangeArrowheads="1" noChangeShapeType="1" noTextEdit="1"/>
          </p:cNvSpPr>
          <p:nvPr/>
        </p:nvSpPr>
        <p:spPr bwMode="auto">
          <a:xfrm>
            <a:off x="2165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14" name="WordArt 38"/>
          <p:cNvSpPr>
            <a:spLocks noChangeArrowheads="1" noChangeShapeType="1" noTextEdit="1"/>
          </p:cNvSpPr>
          <p:nvPr/>
        </p:nvSpPr>
        <p:spPr bwMode="auto">
          <a:xfrm>
            <a:off x="26224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15" name="WordArt 39"/>
          <p:cNvSpPr>
            <a:spLocks noChangeArrowheads="1" noChangeShapeType="1" noTextEdit="1"/>
          </p:cNvSpPr>
          <p:nvPr/>
        </p:nvSpPr>
        <p:spPr bwMode="auto">
          <a:xfrm>
            <a:off x="3155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16" name="WordArt 40"/>
          <p:cNvSpPr>
            <a:spLocks noChangeArrowheads="1" noChangeShapeType="1" noTextEdit="1"/>
          </p:cNvSpPr>
          <p:nvPr/>
        </p:nvSpPr>
        <p:spPr bwMode="auto">
          <a:xfrm>
            <a:off x="36130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17" name="WordArt 41"/>
          <p:cNvSpPr>
            <a:spLocks noChangeArrowheads="1" noChangeShapeType="1" noTextEdit="1"/>
          </p:cNvSpPr>
          <p:nvPr/>
        </p:nvSpPr>
        <p:spPr bwMode="auto">
          <a:xfrm>
            <a:off x="4070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55555" y="1562100"/>
            <a:ext cx="3019425" cy="361950"/>
            <a:chOff x="965055" y="1619250"/>
            <a:chExt cx="3019425" cy="361950"/>
          </a:xfrm>
        </p:grpSpPr>
        <p:sp>
          <p:nvSpPr>
            <p:cNvPr id="57428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23652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G</a:t>
              </a:r>
            </a:p>
          </p:txBody>
        </p:sp>
        <p:sp>
          <p:nvSpPr>
            <p:cNvPr id="57429" name="WordArt 44"/>
            <p:cNvSpPr>
              <a:spLocks noChangeArrowheads="1" noChangeShapeType="1" noTextEdit="1"/>
            </p:cNvSpPr>
            <p:nvPr/>
          </p:nvSpPr>
          <p:spPr bwMode="auto">
            <a:xfrm>
              <a:off x="965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A</a:t>
              </a:r>
            </a:p>
          </p:txBody>
        </p:sp>
        <p:sp>
          <p:nvSpPr>
            <p:cNvPr id="57430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1422255" y="1619250"/>
              <a:ext cx="20955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1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19080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  <p:sp>
          <p:nvSpPr>
            <p:cNvPr id="57432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33272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33" name="WordArt 48"/>
            <p:cNvSpPr>
              <a:spLocks noChangeArrowheads="1" noChangeShapeType="1" noTextEdit="1"/>
            </p:cNvSpPr>
            <p:nvPr/>
          </p:nvSpPr>
          <p:spPr bwMode="auto">
            <a:xfrm>
              <a:off x="2870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4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37844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</p:grpSp>
      <p:sp>
        <p:nvSpPr>
          <p:cNvPr id="57435" name="WordArt 50"/>
          <p:cNvSpPr>
            <a:spLocks noChangeArrowheads="1" noChangeShapeType="1" noTextEdit="1"/>
          </p:cNvSpPr>
          <p:nvPr/>
        </p:nvSpPr>
        <p:spPr bwMode="auto">
          <a:xfrm>
            <a:off x="403080" y="161925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X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0354" y="2725420"/>
            <a:ext cx="228600" cy="3312160"/>
            <a:chOff x="174480" y="2479040"/>
            <a:chExt cx="228600" cy="3312160"/>
          </a:xfrm>
        </p:grpSpPr>
        <p:sp>
          <p:nvSpPr>
            <p:cNvPr id="57420" name="WordArt 52"/>
            <p:cNvSpPr>
              <a:spLocks noChangeArrowheads="1" noChangeShapeType="1" noTextEdit="1"/>
            </p:cNvSpPr>
            <p:nvPr/>
          </p:nvSpPr>
          <p:spPr bwMode="auto">
            <a:xfrm>
              <a:off x="174480" y="24790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1" name="WordArt 53"/>
            <p:cNvSpPr>
              <a:spLocks noChangeArrowheads="1" noChangeShapeType="1" noTextEdit="1"/>
            </p:cNvSpPr>
            <p:nvPr/>
          </p:nvSpPr>
          <p:spPr bwMode="auto">
            <a:xfrm>
              <a:off x="174480" y="29667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2" name="WordArt 54"/>
            <p:cNvSpPr>
              <a:spLocks noChangeArrowheads="1" noChangeShapeType="1" noTextEdit="1"/>
            </p:cNvSpPr>
            <p:nvPr/>
          </p:nvSpPr>
          <p:spPr bwMode="auto">
            <a:xfrm>
              <a:off x="174480" y="4409440"/>
              <a:ext cx="228600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3" name="WordArt 55"/>
            <p:cNvSpPr>
              <a:spLocks noChangeArrowheads="1" noChangeShapeType="1" noTextEdit="1"/>
            </p:cNvSpPr>
            <p:nvPr/>
          </p:nvSpPr>
          <p:spPr bwMode="auto">
            <a:xfrm>
              <a:off x="174480" y="343408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G</a:t>
              </a:r>
            </a:p>
          </p:txBody>
        </p:sp>
        <p:sp>
          <p:nvSpPr>
            <p:cNvPr id="57424" name="WordArt 56"/>
            <p:cNvSpPr>
              <a:spLocks noChangeArrowheads="1" noChangeShapeType="1" noTextEdit="1"/>
            </p:cNvSpPr>
            <p:nvPr/>
          </p:nvSpPr>
          <p:spPr bwMode="auto">
            <a:xfrm>
              <a:off x="174480" y="394208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5" name="WordArt 57"/>
            <p:cNvSpPr>
              <a:spLocks noChangeArrowheads="1" noChangeShapeType="1" noTextEdit="1"/>
            </p:cNvSpPr>
            <p:nvPr/>
          </p:nvSpPr>
          <p:spPr bwMode="auto">
            <a:xfrm>
              <a:off x="174480" y="49174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6" name="WordArt 58"/>
            <p:cNvSpPr>
              <a:spLocks noChangeArrowheads="1" noChangeShapeType="1" noTextEdit="1"/>
            </p:cNvSpPr>
            <p:nvPr/>
          </p:nvSpPr>
          <p:spPr bwMode="auto">
            <a:xfrm>
              <a:off x="174480" y="54051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</p:grpSp>
      <p:sp>
        <p:nvSpPr>
          <p:cNvPr id="57427" name="WordArt 59"/>
          <p:cNvSpPr>
            <a:spLocks noChangeArrowheads="1" noChangeShapeType="1" noTextEdit="1"/>
          </p:cNvSpPr>
          <p:nvPr/>
        </p:nvSpPr>
        <p:spPr bwMode="auto">
          <a:xfrm>
            <a:off x="110834" y="1924050"/>
            <a:ext cx="218209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Y</a:t>
            </a:r>
          </a:p>
        </p:txBody>
      </p:sp>
      <p:sp>
        <p:nvSpPr>
          <p:cNvPr id="57362" name="Line 80"/>
          <p:cNvSpPr>
            <a:spLocks noChangeShapeType="1"/>
          </p:cNvSpPr>
          <p:nvPr/>
        </p:nvSpPr>
        <p:spPr bwMode="auto">
          <a:xfrm flipH="1" flipV="1">
            <a:off x="8543925" y="440055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3" name="Line 81"/>
          <p:cNvSpPr>
            <a:spLocks noChangeShapeType="1"/>
          </p:cNvSpPr>
          <p:nvPr/>
        </p:nvSpPr>
        <p:spPr bwMode="auto">
          <a:xfrm flipH="1" flipV="1">
            <a:off x="8572500" y="3914775"/>
            <a:ext cx="0" cy="3810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4" name="Line 82"/>
          <p:cNvSpPr>
            <a:spLocks noChangeShapeType="1"/>
          </p:cNvSpPr>
          <p:nvPr/>
        </p:nvSpPr>
        <p:spPr bwMode="auto">
          <a:xfrm flipH="1" flipV="1">
            <a:off x="8353425" y="3648075"/>
            <a:ext cx="3810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9" name="Line 5"/>
          <p:cNvSpPr>
            <a:spLocks noChangeShapeType="1"/>
          </p:cNvSpPr>
          <p:nvPr/>
        </p:nvSpPr>
        <p:spPr bwMode="auto">
          <a:xfrm>
            <a:off x="928398" y="26193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2" name="WordArt 63"/>
          <p:cNvSpPr>
            <a:spLocks noChangeArrowheads="1" noChangeShapeType="1" noTextEdit="1"/>
          </p:cNvSpPr>
          <p:nvPr/>
        </p:nvSpPr>
        <p:spPr bwMode="auto">
          <a:xfrm>
            <a:off x="10045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3" name="WordArt 64"/>
          <p:cNvSpPr>
            <a:spLocks noChangeArrowheads="1" noChangeShapeType="1" noTextEdit="1"/>
          </p:cNvSpPr>
          <p:nvPr/>
        </p:nvSpPr>
        <p:spPr bwMode="auto">
          <a:xfrm>
            <a:off x="19189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4" name="WordArt 65"/>
          <p:cNvSpPr>
            <a:spLocks noChangeArrowheads="1" noChangeShapeType="1" noTextEdit="1"/>
          </p:cNvSpPr>
          <p:nvPr/>
        </p:nvSpPr>
        <p:spPr bwMode="auto">
          <a:xfrm>
            <a:off x="14617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5" name="WordArt 66"/>
          <p:cNvSpPr>
            <a:spLocks noChangeArrowheads="1" noChangeShapeType="1" noTextEdit="1"/>
          </p:cNvSpPr>
          <p:nvPr/>
        </p:nvSpPr>
        <p:spPr bwMode="auto">
          <a:xfrm>
            <a:off x="23761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6" name="WordArt 67"/>
          <p:cNvSpPr>
            <a:spLocks noChangeArrowheads="1" noChangeShapeType="1" noTextEdit="1"/>
          </p:cNvSpPr>
          <p:nvPr/>
        </p:nvSpPr>
        <p:spPr bwMode="auto">
          <a:xfrm>
            <a:off x="2833398" y="2619375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7" name="WordArt 68"/>
          <p:cNvSpPr>
            <a:spLocks noChangeArrowheads="1" noChangeShapeType="1" noTextEdit="1"/>
          </p:cNvSpPr>
          <p:nvPr/>
        </p:nvSpPr>
        <p:spPr bwMode="auto">
          <a:xfrm>
            <a:off x="3290598" y="2619375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8" name="WordArt 69"/>
          <p:cNvSpPr>
            <a:spLocks noChangeArrowheads="1" noChangeShapeType="1" noTextEdit="1"/>
          </p:cNvSpPr>
          <p:nvPr/>
        </p:nvSpPr>
        <p:spPr bwMode="auto">
          <a:xfrm>
            <a:off x="37477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9" name="WordArt 70"/>
          <p:cNvSpPr>
            <a:spLocks noChangeArrowheads="1" noChangeShapeType="1" noTextEdit="1"/>
          </p:cNvSpPr>
          <p:nvPr/>
        </p:nvSpPr>
        <p:spPr bwMode="auto">
          <a:xfrm>
            <a:off x="42049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1" name="WordArt 72"/>
          <p:cNvSpPr>
            <a:spLocks noChangeArrowheads="1" noChangeShapeType="1" noTextEdit="1"/>
          </p:cNvSpPr>
          <p:nvPr/>
        </p:nvSpPr>
        <p:spPr bwMode="auto">
          <a:xfrm>
            <a:off x="1004598" y="30765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2" name="WordArt 73"/>
          <p:cNvSpPr>
            <a:spLocks noChangeArrowheads="1" noChangeShapeType="1" noTextEdit="1"/>
          </p:cNvSpPr>
          <p:nvPr/>
        </p:nvSpPr>
        <p:spPr bwMode="auto">
          <a:xfrm>
            <a:off x="1004598" y="35433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3" name="WordArt 74"/>
          <p:cNvSpPr>
            <a:spLocks noChangeArrowheads="1" noChangeShapeType="1" noTextEdit="1"/>
          </p:cNvSpPr>
          <p:nvPr/>
        </p:nvSpPr>
        <p:spPr bwMode="auto">
          <a:xfrm>
            <a:off x="1004598" y="39909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4" name="WordArt 75"/>
          <p:cNvSpPr>
            <a:spLocks noChangeArrowheads="1" noChangeShapeType="1" noTextEdit="1"/>
          </p:cNvSpPr>
          <p:nvPr/>
        </p:nvSpPr>
        <p:spPr bwMode="auto">
          <a:xfrm>
            <a:off x="1004598" y="44481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5" name="WordArt 76"/>
          <p:cNvSpPr>
            <a:spLocks noChangeArrowheads="1" noChangeShapeType="1" noTextEdit="1"/>
          </p:cNvSpPr>
          <p:nvPr/>
        </p:nvSpPr>
        <p:spPr bwMode="auto">
          <a:xfrm>
            <a:off x="1004598" y="49053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6" name="WordArt 77"/>
          <p:cNvSpPr>
            <a:spLocks noChangeArrowheads="1" noChangeShapeType="1" noTextEdit="1"/>
          </p:cNvSpPr>
          <p:nvPr/>
        </p:nvSpPr>
        <p:spPr bwMode="auto">
          <a:xfrm>
            <a:off x="1004598" y="53625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7" name="WordArt 78"/>
          <p:cNvSpPr>
            <a:spLocks noChangeArrowheads="1" noChangeShapeType="1" noTextEdit="1"/>
          </p:cNvSpPr>
          <p:nvPr/>
        </p:nvSpPr>
        <p:spPr bwMode="auto">
          <a:xfrm>
            <a:off x="1004598" y="58197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65" name="WordArt 83"/>
          <p:cNvSpPr>
            <a:spLocks noChangeArrowheads="1" noChangeShapeType="1" noTextEdit="1"/>
          </p:cNvSpPr>
          <p:nvPr/>
        </p:nvSpPr>
        <p:spPr bwMode="auto">
          <a:xfrm>
            <a:off x="14617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8" name="Line 96"/>
          <p:cNvSpPr>
            <a:spLocks noChangeShapeType="1"/>
          </p:cNvSpPr>
          <p:nvPr/>
        </p:nvSpPr>
        <p:spPr bwMode="auto">
          <a:xfrm flipH="1" flipV="1">
            <a:off x="1233198" y="2924175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9" name="Group 5"/>
          <p:cNvGrpSpPr>
            <a:grpSpLocks/>
          </p:cNvGrpSpPr>
          <p:nvPr/>
        </p:nvGrpSpPr>
        <p:grpSpPr bwMode="auto">
          <a:xfrm>
            <a:off x="4427802" y="3333750"/>
            <a:ext cx="4639998" cy="1488325"/>
            <a:chOff x="384" y="1984"/>
            <a:chExt cx="2717" cy="756"/>
          </a:xfrm>
        </p:grpSpPr>
        <p:sp>
          <p:nvSpPr>
            <p:cNvPr id="110" name="Text Box 6"/>
            <p:cNvSpPr txBox="1">
              <a:spLocks noChangeArrowheads="1"/>
            </p:cNvSpPr>
            <p:nvPr/>
          </p:nvSpPr>
          <p:spPr bwMode="auto">
            <a:xfrm>
              <a:off x="384" y="2256"/>
              <a:ext cx="576" cy="2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i, j</a:t>
              </a:r>
              <a:r>
                <a:rPr lang="en-US" altLang="en-US" sz="2000" dirty="0">
                  <a:cs typeface="Arial" charset="0"/>
                </a:rPr>
                <a:t>  =</a:t>
              </a:r>
              <a:endParaRPr lang="en-US" altLang="en-US" sz="2000" baseline="-25000" dirty="0">
                <a:cs typeface="Arial" charset="0"/>
              </a:endParaRPr>
            </a:p>
          </p:txBody>
        </p:sp>
        <p:sp>
          <p:nvSpPr>
            <p:cNvPr id="111" name="Text Box 7"/>
            <p:cNvSpPr txBox="1">
              <a:spLocks noChangeArrowheads="1"/>
            </p:cNvSpPr>
            <p:nvPr/>
          </p:nvSpPr>
          <p:spPr bwMode="auto">
            <a:xfrm>
              <a:off x="759" y="2264"/>
              <a:ext cx="576" cy="2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dirty="0">
                  <a:cs typeface="Arial" charset="0"/>
                </a:rPr>
                <a:t>max</a:t>
              </a:r>
            </a:p>
          </p:txBody>
        </p:sp>
        <p:sp>
          <p:nvSpPr>
            <p:cNvPr id="112" name="AutoShape 8"/>
            <p:cNvSpPr>
              <a:spLocks/>
            </p:cNvSpPr>
            <p:nvPr/>
          </p:nvSpPr>
          <p:spPr bwMode="auto">
            <a:xfrm>
              <a:off x="1232" y="1984"/>
              <a:ext cx="160" cy="756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" name="Text Box 9"/>
            <p:cNvSpPr txBox="1">
              <a:spLocks noChangeArrowheads="1"/>
            </p:cNvSpPr>
            <p:nvPr/>
          </p:nvSpPr>
          <p:spPr bwMode="auto">
            <a:xfrm>
              <a:off x="1312" y="2035"/>
              <a:ext cx="1789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i-1, j               </a:t>
              </a:r>
              <a:r>
                <a:rPr lang="en-US" altLang="en-US" sz="2000" i="1" dirty="0">
                  <a:cs typeface="Arial" charset="0"/>
                </a:rPr>
                <a:t>skip X</a:t>
              </a:r>
              <a:r>
                <a:rPr lang="en-US" altLang="en-US" sz="2000" i="1" baseline="-25000" dirty="0">
                  <a:cs typeface="Arial" charset="0"/>
                </a:rPr>
                <a:t>i</a:t>
              </a:r>
              <a:r>
                <a:rPr lang="en-US" altLang="en-US" sz="2000" i="1" dirty="0">
                  <a:cs typeface="Arial" charset="0"/>
                </a:rPr>
                <a:t> </a:t>
              </a: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i, j-1 </a:t>
              </a:r>
              <a:r>
                <a:rPr lang="en-US" altLang="en-US" sz="2000" i="1" dirty="0">
                  <a:cs typeface="Arial" charset="0"/>
                </a:rPr>
                <a:t>          skip </a:t>
              </a:r>
              <a:r>
                <a:rPr lang="en-US" altLang="en-US" sz="2000" i="1" dirty="0" err="1">
                  <a:cs typeface="Arial" charset="0"/>
                </a:rPr>
                <a:t>Y</a:t>
              </a:r>
              <a:r>
                <a:rPr lang="en-US" altLang="en-US" sz="2000" i="1" baseline="-25000" dirty="0" err="1">
                  <a:cs typeface="Arial" charset="0"/>
                </a:rPr>
                <a:t>j</a:t>
              </a:r>
              <a:endParaRPr lang="en-US" altLang="en-US" sz="2000" i="1" dirty="0">
                <a:cs typeface="Arial" charset="0"/>
              </a:endParaRP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i-1, j-1</a:t>
              </a:r>
              <a:r>
                <a:rPr lang="en-US" altLang="en-US" sz="2000" i="1" dirty="0">
                  <a:cs typeface="Arial" charset="0"/>
                </a:rPr>
                <a:t>  + 1</a:t>
              </a:r>
              <a:r>
                <a:rPr lang="en-US" altLang="en-US" sz="2000" dirty="0">
                  <a:cs typeface="Arial" charset="0"/>
                </a:rPr>
                <a:t>  if  </a:t>
              </a:r>
              <a:r>
                <a:rPr lang="en-US" altLang="en-US" sz="2000" i="1" dirty="0">
                  <a:cs typeface="Arial" charset="0"/>
                </a:rPr>
                <a:t>X</a:t>
              </a:r>
              <a:r>
                <a:rPr lang="en-US" altLang="en-US" sz="2000" i="1" baseline="-25000" dirty="0">
                  <a:cs typeface="Arial" charset="0"/>
                </a:rPr>
                <a:t>i</a:t>
              </a:r>
              <a:r>
                <a:rPr lang="en-US" altLang="en-US" sz="2000" dirty="0">
                  <a:cs typeface="Arial" charset="0"/>
                </a:rPr>
                <a:t> = </a:t>
              </a:r>
              <a:r>
                <a:rPr lang="en-US" altLang="en-US" sz="2000" i="1" dirty="0" err="1">
                  <a:cs typeface="Arial" charset="0"/>
                </a:rPr>
                <a:t>Y</a:t>
              </a:r>
              <a:r>
                <a:rPr lang="en-US" altLang="en-US" sz="2000" i="1" baseline="-25000" dirty="0" err="1">
                  <a:cs typeface="Arial" charset="0"/>
                </a:rPr>
                <a:t>j</a:t>
              </a:r>
              <a:r>
                <a:rPr lang="en-US" altLang="en-US" sz="2000" i="1" dirty="0">
                  <a:cs typeface="Arial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28436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dirty="0"/>
              <a:t>Dynamic Programming: </a:t>
            </a:r>
            <a:r>
              <a:rPr lang="en-US" altLang="en-US" sz="3800" dirty="0" err="1"/>
              <a:t>Backtracing</a:t>
            </a:r>
            <a:endParaRPr lang="en-US" altLang="en-US" sz="3800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72400" cy="4114800"/>
          </a:xfrm>
        </p:spPr>
        <p:txBody>
          <a:bodyPr/>
          <a:lstStyle/>
          <a:p>
            <a:pPr>
              <a:spcBef>
                <a:spcPct val="50000"/>
              </a:spcBef>
              <a:buClrTx/>
              <a:buSzPct val="100000"/>
              <a:buFontTx/>
              <a:buNone/>
            </a:pPr>
            <a:r>
              <a:rPr lang="en-US" altLang="en-US" dirty="0"/>
              <a:t>Arrows              show where the score originated from.   </a:t>
            </a:r>
          </a:p>
          <a:p>
            <a:pPr>
              <a:spcBef>
                <a:spcPct val="50000"/>
              </a:spcBef>
              <a:buClrTx/>
              <a:buSzPct val="100000"/>
              <a:buFontTx/>
              <a:buNone/>
            </a:pPr>
            <a:r>
              <a:rPr lang="en-US" altLang="en-US" dirty="0"/>
              <a:t>        if from the left , skip </a:t>
            </a:r>
            <a:r>
              <a:rPr lang="en-US" altLang="en-US" i="1" dirty="0"/>
              <a:t>X</a:t>
            </a:r>
            <a:r>
              <a:rPr lang="en-US" altLang="en-US" i="1" baseline="-25000" dirty="0"/>
              <a:t>i</a:t>
            </a:r>
            <a:endParaRPr lang="en-US" altLang="en-US" dirty="0"/>
          </a:p>
          <a:p>
            <a:pPr>
              <a:spcBef>
                <a:spcPct val="50000"/>
              </a:spcBef>
              <a:buClrTx/>
              <a:buSzPct val="100000"/>
              <a:buNone/>
            </a:pPr>
            <a:r>
              <a:rPr lang="en-US" altLang="en-US" dirty="0"/>
              <a:t>        if from the top, skip </a:t>
            </a:r>
            <a:r>
              <a:rPr lang="en-US" altLang="en-US" i="1" dirty="0" err="1"/>
              <a:t>Y</a:t>
            </a:r>
            <a:r>
              <a:rPr lang="en-US" altLang="en-US" i="1" baseline="-25000" dirty="0" err="1"/>
              <a:t>j</a:t>
            </a:r>
            <a:r>
              <a:rPr lang="en-US" altLang="en-US" baseline="-25000" dirty="0"/>
              <a:t> </a:t>
            </a:r>
            <a:endParaRPr lang="en-US" altLang="en-US" dirty="0"/>
          </a:p>
          <a:p>
            <a:pPr>
              <a:spcBef>
                <a:spcPct val="50000"/>
              </a:spcBef>
              <a:buClrTx/>
              <a:buSzPct val="100000"/>
              <a:buFontTx/>
              <a:buNone/>
            </a:pPr>
            <a:r>
              <a:rPr lang="en-US" altLang="en-US" dirty="0"/>
              <a:t>        if </a:t>
            </a:r>
            <a:r>
              <a:rPr lang="en-US" altLang="en-US" i="1" dirty="0"/>
              <a:t>X</a:t>
            </a:r>
            <a:r>
              <a:rPr lang="en-US" altLang="en-US" i="1" baseline="-25000" dirty="0"/>
              <a:t>i</a:t>
            </a:r>
            <a:r>
              <a:rPr lang="en-US" altLang="en-US" dirty="0"/>
              <a:t> = </a:t>
            </a:r>
            <a:r>
              <a:rPr lang="en-US" altLang="en-US" i="1" dirty="0" err="1"/>
              <a:t>Y</a:t>
            </a:r>
            <a:r>
              <a:rPr lang="en-US" altLang="en-US" i="1" baseline="-25000" dirty="0" err="1"/>
              <a:t>j</a:t>
            </a:r>
            <a:r>
              <a:rPr lang="en-US" altLang="en-US" baseline="-25000" dirty="0"/>
              <a:t> 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 flipH="1" flipV="1">
            <a:off x="2362200" y="1447800"/>
            <a:ext cx="534988" cy="485775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 flipV="1">
            <a:off x="2886075" y="1371600"/>
            <a:ext cx="0" cy="57785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4" name="Line 6"/>
          <p:cNvSpPr>
            <a:spLocks noChangeShapeType="1"/>
          </p:cNvSpPr>
          <p:nvPr/>
        </p:nvSpPr>
        <p:spPr bwMode="auto">
          <a:xfrm flipH="1">
            <a:off x="2286000" y="1905000"/>
            <a:ext cx="611188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8375" name="AutoShape 7"/>
          <p:cNvCxnSpPr>
            <a:cxnSpLocks noChangeShapeType="1"/>
            <a:stCxn id="58371" idx="0"/>
            <a:endCxn id="58371" idx="0"/>
          </p:cNvCxnSpPr>
          <p:nvPr/>
        </p:nvCxnSpPr>
        <p:spPr bwMode="auto">
          <a:xfrm>
            <a:off x="4495800" y="13716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8376" name="Line 8"/>
          <p:cNvSpPr>
            <a:spLocks noChangeShapeType="1"/>
          </p:cNvSpPr>
          <p:nvPr/>
        </p:nvSpPr>
        <p:spPr bwMode="auto">
          <a:xfrm>
            <a:off x="5486400" y="3352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H="1" flipV="1">
            <a:off x="609600" y="4038600"/>
            <a:ext cx="534988" cy="485775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H="1">
            <a:off x="571500" y="3013075"/>
            <a:ext cx="611188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V="1">
            <a:off x="895350" y="3352800"/>
            <a:ext cx="1588" cy="50165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9885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Dynamic Programming Example</a:t>
            </a:r>
            <a:endParaRPr lang="en-US" altLang="en-US" sz="2600" dirty="0"/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685800" y="600075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7400" name="Group 7"/>
          <p:cNvGrpSpPr>
            <a:grpSpLocks/>
          </p:cNvGrpSpPr>
          <p:nvPr/>
        </p:nvGrpSpPr>
        <p:grpSpPr bwMode="auto">
          <a:xfrm>
            <a:off x="679305" y="2359660"/>
            <a:ext cx="3657600" cy="3657600"/>
            <a:chOff x="432" y="1536"/>
            <a:chExt cx="2304" cy="2304"/>
          </a:xfrm>
        </p:grpSpPr>
        <p:sp>
          <p:nvSpPr>
            <p:cNvPr id="57436" name="Line 8"/>
            <p:cNvSpPr>
              <a:spLocks noChangeShapeType="1"/>
            </p:cNvSpPr>
            <p:nvPr/>
          </p:nvSpPr>
          <p:spPr bwMode="auto">
            <a:xfrm flipH="1">
              <a:off x="43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7" name="Line 9"/>
            <p:cNvSpPr>
              <a:spLocks noChangeShapeType="1"/>
            </p:cNvSpPr>
            <p:nvPr/>
          </p:nvSpPr>
          <p:spPr bwMode="auto">
            <a:xfrm flipH="1">
              <a:off x="72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8" name="Line 10"/>
            <p:cNvSpPr>
              <a:spLocks noChangeShapeType="1"/>
            </p:cNvSpPr>
            <p:nvPr/>
          </p:nvSpPr>
          <p:spPr bwMode="auto">
            <a:xfrm flipH="1">
              <a:off x="100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9" name="Line 11"/>
            <p:cNvSpPr>
              <a:spLocks noChangeShapeType="1"/>
            </p:cNvSpPr>
            <p:nvPr/>
          </p:nvSpPr>
          <p:spPr bwMode="auto">
            <a:xfrm flipH="1">
              <a:off x="129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0" name="Line 12"/>
            <p:cNvSpPr>
              <a:spLocks noChangeShapeType="1"/>
            </p:cNvSpPr>
            <p:nvPr/>
          </p:nvSpPr>
          <p:spPr bwMode="auto">
            <a:xfrm flipH="1">
              <a:off x="1584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1" name="Line 13"/>
            <p:cNvSpPr>
              <a:spLocks noChangeShapeType="1"/>
            </p:cNvSpPr>
            <p:nvPr/>
          </p:nvSpPr>
          <p:spPr bwMode="auto">
            <a:xfrm flipH="1">
              <a:off x="187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2" name="Line 14"/>
            <p:cNvSpPr>
              <a:spLocks noChangeShapeType="1"/>
            </p:cNvSpPr>
            <p:nvPr/>
          </p:nvSpPr>
          <p:spPr bwMode="auto">
            <a:xfrm flipH="1">
              <a:off x="216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3" name="Line 15"/>
            <p:cNvSpPr>
              <a:spLocks noChangeShapeType="1"/>
            </p:cNvSpPr>
            <p:nvPr/>
          </p:nvSpPr>
          <p:spPr bwMode="auto">
            <a:xfrm flipH="1">
              <a:off x="244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4" name="Line 16"/>
            <p:cNvSpPr>
              <a:spLocks noChangeShapeType="1"/>
            </p:cNvSpPr>
            <p:nvPr/>
          </p:nvSpPr>
          <p:spPr bwMode="auto">
            <a:xfrm>
              <a:off x="432" y="182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5" name="Line 17"/>
            <p:cNvSpPr>
              <a:spLocks noChangeShapeType="1"/>
            </p:cNvSpPr>
            <p:nvPr/>
          </p:nvSpPr>
          <p:spPr bwMode="auto">
            <a:xfrm>
              <a:off x="432" y="153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6" name="Line 18"/>
            <p:cNvSpPr>
              <a:spLocks noChangeShapeType="1"/>
            </p:cNvSpPr>
            <p:nvPr/>
          </p:nvSpPr>
          <p:spPr bwMode="auto">
            <a:xfrm>
              <a:off x="432" y="211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7" name="Line 19"/>
            <p:cNvSpPr>
              <a:spLocks noChangeShapeType="1"/>
            </p:cNvSpPr>
            <p:nvPr/>
          </p:nvSpPr>
          <p:spPr bwMode="auto">
            <a:xfrm>
              <a:off x="432" y="240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8" name="Line 20"/>
            <p:cNvSpPr>
              <a:spLocks noChangeShapeType="1"/>
            </p:cNvSpPr>
            <p:nvPr/>
          </p:nvSpPr>
          <p:spPr bwMode="auto">
            <a:xfrm>
              <a:off x="432" y="268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9" name="Line 21"/>
            <p:cNvSpPr>
              <a:spLocks noChangeShapeType="1"/>
            </p:cNvSpPr>
            <p:nvPr/>
          </p:nvSpPr>
          <p:spPr bwMode="auto">
            <a:xfrm>
              <a:off x="432" y="297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0" name="Line 22"/>
            <p:cNvSpPr>
              <a:spLocks noChangeShapeType="1"/>
            </p:cNvSpPr>
            <p:nvPr/>
          </p:nvSpPr>
          <p:spPr bwMode="auto">
            <a:xfrm>
              <a:off x="432" y="326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1" name="Line 23"/>
            <p:cNvSpPr>
              <a:spLocks noChangeShapeType="1"/>
            </p:cNvSpPr>
            <p:nvPr/>
          </p:nvSpPr>
          <p:spPr bwMode="auto">
            <a:xfrm>
              <a:off x="432" y="355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2" name="Line 24"/>
            <p:cNvSpPr>
              <a:spLocks noChangeShapeType="1"/>
            </p:cNvSpPr>
            <p:nvPr/>
          </p:nvSpPr>
          <p:spPr bwMode="auto">
            <a:xfrm flipH="1">
              <a:off x="273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402" name="WordArt 26"/>
          <p:cNvSpPr>
            <a:spLocks noChangeArrowheads="1" noChangeShapeType="1" noTextEdit="1"/>
          </p:cNvSpPr>
          <p:nvPr/>
        </p:nvSpPr>
        <p:spPr bwMode="auto">
          <a:xfrm>
            <a:off x="479280" y="29622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03" name="WordArt 27"/>
          <p:cNvSpPr>
            <a:spLocks noChangeArrowheads="1" noChangeShapeType="1" noTextEdit="1"/>
          </p:cNvSpPr>
          <p:nvPr/>
        </p:nvSpPr>
        <p:spPr bwMode="auto">
          <a:xfrm>
            <a:off x="488805" y="2438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04" name="WordArt 28"/>
          <p:cNvSpPr>
            <a:spLocks noChangeArrowheads="1" noChangeShapeType="1" noTextEdit="1"/>
          </p:cNvSpPr>
          <p:nvPr/>
        </p:nvSpPr>
        <p:spPr bwMode="auto">
          <a:xfrm>
            <a:off x="479280" y="3352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05" name="WordArt 29"/>
          <p:cNvSpPr>
            <a:spLocks noChangeArrowheads="1" noChangeShapeType="1" noTextEdit="1"/>
          </p:cNvSpPr>
          <p:nvPr/>
        </p:nvSpPr>
        <p:spPr bwMode="auto">
          <a:xfrm>
            <a:off x="479280" y="3810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06" name="WordArt 30"/>
          <p:cNvSpPr>
            <a:spLocks noChangeArrowheads="1" noChangeShapeType="1" noTextEdit="1"/>
          </p:cNvSpPr>
          <p:nvPr/>
        </p:nvSpPr>
        <p:spPr bwMode="auto">
          <a:xfrm>
            <a:off x="479280" y="42672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07" name="WordArt 31"/>
          <p:cNvSpPr>
            <a:spLocks noChangeArrowheads="1" noChangeShapeType="1" noTextEdit="1"/>
          </p:cNvSpPr>
          <p:nvPr/>
        </p:nvSpPr>
        <p:spPr bwMode="auto">
          <a:xfrm>
            <a:off x="479280" y="4724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08" name="WordArt 32"/>
          <p:cNvSpPr>
            <a:spLocks noChangeArrowheads="1" noChangeShapeType="1" noTextEdit="1"/>
          </p:cNvSpPr>
          <p:nvPr/>
        </p:nvSpPr>
        <p:spPr bwMode="auto">
          <a:xfrm>
            <a:off x="479280" y="5257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09" name="WordArt 33"/>
          <p:cNvSpPr>
            <a:spLocks noChangeArrowheads="1" noChangeShapeType="1" noTextEdit="1"/>
          </p:cNvSpPr>
          <p:nvPr/>
        </p:nvSpPr>
        <p:spPr bwMode="auto">
          <a:xfrm>
            <a:off x="479280" y="5715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57410" name="WordArt 34"/>
          <p:cNvSpPr>
            <a:spLocks noChangeArrowheads="1" noChangeShapeType="1" noTextEdit="1"/>
          </p:cNvSpPr>
          <p:nvPr/>
        </p:nvSpPr>
        <p:spPr bwMode="auto">
          <a:xfrm>
            <a:off x="1250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11" name="WordArt 35"/>
          <p:cNvSpPr>
            <a:spLocks noChangeArrowheads="1" noChangeShapeType="1" noTextEdit="1"/>
          </p:cNvSpPr>
          <p:nvPr/>
        </p:nvSpPr>
        <p:spPr bwMode="auto">
          <a:xfrm>
            <a:off x="784080" y="206692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12" name="WordArt 36"/>
          <p:cNvSpPr>
            <a:spLocks noChangeArrowheads="1" noChangeShapeType="1" noTextEdit="1"/>
          </p:cNvSpPr>
          <p:nvPr/>
        </p:nvSpPr>
        <p:spPr bwMode="auto">
          <a:xfrm>
            <a:off x="1698480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13" name="WordArt 37"/>
          <p:cNvSpPr>
            <a:spLocks noChangeArrowheads="1" noChangeShapeType="1" noTextEdit="1"/>
          </p:cNvSpPr>
          <p:nvPr/>
        </p:nvSpPr>
        <p:spPr bwMode="auto">
          <a:xfrm>
            <a:off x="2165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14" name="WordArt 38"/>
          <p:cNvSpPr>
            <a:spLocks noChangeArrowheads="1" noChangeShapeType="1" noTextEdit="1"/>
          </p:cNvSpPr>
          <p:nvPr/>
        </p:nvSpPr>
        <p:spPr bwMode="auto">
          <a:xfrm>
            <a:off x="26224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15" name="WordArt 39"/>
          <p:cNvSpPr>
            <a:spLocks noChangeArrowheads="1" noChangeShapeType="1" noTextEdit="1"/>
          </p:cNvSpPr>
          <p:nvPr/>
        </p:nvSpPr>
        <p:spPr bwMode="auto">
          <a:xfrm>
            <a:off x="3155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16" name="WordArt 40"/>
          <p:cNvSpPr>
            <a:spLocks noChangeArrowheads="1" noChangeShapeType="1" noTextEdit="1"/>
          </p:cNvSpPr>
          <p:nvPr/>
        </p:nvSpPr>
        <p:spPr bwMode="auto">
          <a:xfrm>
            <a:off x="36130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17" name="WordArt 41"/>
          <p:cNvSpPr>
            <a:spLocks noChangeArrowheads="1" noChangeShapeType="1" noTextEdit="1"/>
          </p:cNvSpPr>
          <p:nvPr/>
        </p:nvSpPr>
        <p:spPr bwMode="auto">
          <a:xfrm>
            <a:off x="4070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55555" y="1562100"/>
            <a:ext cx="3019425" cy="361950"/>
            <a:chOff x="965055" y="1619250"/>
            <a:chExt cx="3019425" cy="361950"/>
          </a:xfrm>
        </p:grpSpPr>
        <p:sp>
          <p:nvSpPr>
            <p:cNvPr id="57428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23652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G</a:t>
              </a:r>
            </a:p>
          </p:txBody>
        </p:sp>
        <p:sp>
          <p:nvSpPr>
            <p:cNvPr id="57429" name="WordArt 44"/>
            <p:cNvSpPr>
              <a:spLocks noChangeArrowheads="1" noChangeShapeType="1" noTextEdit="1"/>
            </p:cNvSpPr>
            <p:nvPr/>
          </p:nvSpPr>
          <p:spPr bwMode="auto">
            <a:xfrm>
              <a:off x="965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A</a:t>
              </a:r>
            </a:p>
          </p:txBody>
        </p:sp>
        <p:sp>
          <p:nvSpPr>
            <p:cNvPr id="57430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1422255" y="1619250"/>
              <a:ext cx="20955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1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19080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  <p:sp>
          <p:nvSpPr>
            <p:cNvPr id="57432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33272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33" name="WordArt 48"/>
            <p:cNvSpPr>
              <a:spLocks noChangeArrowheads="1" noChangeShapeType="1" noTextEdit="1"/>
            </p:cNvSpPr>
            <p:nvPr/>
          </p:nvSpPr>
          <p:spPr bwMode="auto">
            <a:xfrm>
              <a:off x="2870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4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37844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</p:grpSp>
      <p:sp>
        <p:nvSpPr>
          <p:cNvPr id="57435" name="WordArt 50"/>
          <p:cNvSpPr>
            <a:spLocks noChangeArrowheads="1" noChangeShapeType="1" noTextEdit="1"/>
          </p:cNvSpPr>
          <p:nvPr/>
        </p:nvSpPr>
        <p:spPr bwMode="auto">
          <a:xfrm>
            <a:off x="403080" y="161925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X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0354" y="2725420"/>
            <a:ext cx="228600" cy="3312160"/>
            <a:chOff x="174480" y="2479040"/>
            <a:chExt cx="228600" cy="3312160"/>
          </a:xfrm>
        </p:grpSpPr>
        <p:sp>
          <p:nvSpPr>
            <p:cNvPr id="57420" name="WordArt 52"/>
            <p:cNvSpPr>
              <a:spLocks noChangeArrowheads="1" noChangeShapeType="1" noTextEdit="1"/>
            </p:cNvSpPr>
            <p:nvPr/>
          </p:nvSpPr>
          <p:spPr bwMode="auto">
            <a:xfrm>
              <a:off x="174480" y="24790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1" name="WordArt 53"/>
            <p:cNvSpPr>
              <a:spLocks noChangeArrowheads="1" noChangeShapeType="1" noTextEdit="1"/>
            </p:cNvSpPr>
            <p:nvPr/>
          </p:nvSpPr>
          <p:spPr bwMode="auto">
            <a:xfrm>
              <a:off x="174480" y="29667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2" name="WordArt 54"/>
            <p:cNvSpPr>
              <a:spLocks noChangeArrowheads="1" noChangeShapeType="1" noTextEdit="1"/>
            </p:cNvSpPr>
            <p:nvPr/>
          </p:nvSpPr>
          <p:spPr bwMode="auto">
            <a:xfrm>
              <a:off x="174480" y="4409440"/>
              <a:ext cx="228600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3" name="WordArt 55"/>
            <p:cNvSpPr>
              <a:spLocks noChangeArrowheads="1" noChangeShapeType="1" noTextEdit="1"/>
            </p:cNvSpPr>
            <p:nvPr/>
          </p:nvSpPr>
          <p:spPr bwMode="auto">
            <a:xfrm>
              <a:off x="174480" y="343408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G</a:t>
              </a:r>
            </a:p>
          </p:txBody>
        </p:sp>
        <p:sp>
          <p:nvSpPr>
            <p:cNvPr id="57424" name="WordArt 56"/>
            <p:cNvSpPr>
              <a:spLocks noChangeArrowheads="1" noChangeShapeType="1" noTextEdit="1"/>
            </p:cNvSpPr>
            <p:nvPr/>
          </p:nvSpPr>
          <p:spPr bwMode="auto">
            <a:xfrm>
              <a:off x="174480" y="394208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5" name="WordArt 57"/>
            <p:cNvSpPr>
              <a:spLocks noChangeArrowheads="1" noChangeShapeType="1" noTextEdit="1"/>
            </p:cNvSpPr>
            <p:nvPr/>
          </p:nvSpPr>
          <p:spPr bwMode="auto">
            <a:xfrm>
              <a:off x="174480" y="49174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6" name="WordArt 58"/>
            <p:cNvSpPr>
              <a:spLocks noChangeArrowheads="1" noChangeShapeType="1" noTextEdit="1"/>
            </p:cNvSpPr>
            <p:nvPr/>
          </p:nvSpPr>
          <p:spPr bwMode="auto">
            <a:xfrm>
              <a:off x="174480" y="54051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</p:grpSp>
      <p:sp>
        <p:nvSpPr>
          <p:cNvPr id="57427" name="WordArt 59"/>
          <p:cNvSpPr>
            <a:spLocks noChangeArrowheads="1" noChangeShapeType="1" noTextEdit="1"/>
          </p:cNvSpPr>
          <p:nvPr/>
        </p:nvSpPr>
        <p:spPr bwMode="auto">
          <a:xfrm>
            <a:off x="110834" y="1924050"/>
            <a:ext cx="218209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Y</a:t>
            </a:r>
          </a:p>
        </p:txBody>
      </p:sp>
      <p:sp>
        <p:nvSpPr>
          <p:cNvPr id="57362" name="Line 80"/>
          <p:cNvSpPr>
            <a:spLocks noChangeShapeType="1"/>
          </p:cNvSpPr>
          <p:nvPr/>
        </p:nvSpPr>
        <p:spPr bwMode="auto">
          <a:xfrm flipH="1" flipV="1">
            <a:off x="8543925" y="440055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3" name="Line 81"/>
          <p:cNvSpPr>
            <a:spLocks noChangeShapeType="1"/>
          </p:cNvSpPr>
          <p:nvPr/>
        </p:nvSpPr>
        <p:spPr bwMode="auto">
          <a:xfrm flipH="1" flipV="1">
            <a:off x="8572500" y="3914775"/>
            <a:ext cx="0" cy="3810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4" name="Line 82"/>
          <p:cNvSpPr>
            <a:spLocks noChangeShapeType="1"/>
          </p:cNvSpPr>
          <p:nvPr/>
        </p:nvSpPr>
        <p:spPr bwMode="auto">
          <a:xfrm flipH="1" flipV="1">
            <a:off x="8353425" y="3648075"/>
            <a:ext cx="3810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9" name="Line 5"/>
          <p:cNvSpPr>
            <a:spLocks noChangeShapeType="1"/>
          </p:cNvSpPr>
          <p:nvPr/>
        </p:nvSpPr>
        <p:spPr bwMode="auto">
          <a:xfrm>
            <a:off x="928398" y="26193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2" name="WordArt 63"/>
          <p:cNvSpPr>
            <a:spLocks noChangeArrowheads="1" noChangeShapeType="1" noTextEdit="1"/>
          </p:cNvSpPr>
          <p:nvPr/>
        </p:nvSpPr>
        <p:spPr bwMode="auto">
          <a:xfrm>
            <a:off x="10045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3" name="WordArt 64"/>
          <p:cNvSpPr>
            <a:spLocks noChangeArrowheads="1" noChangeShapeType="1" noTextEdit="1"/>
          </p:cNvSpPr>
          <p:nvPr/>
        </p:nvSpPr>
        <p:spPr bwMode="auto">
          <a:xfrm>
            <a:off x="19189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4" name="WordArt 65"/>
          <p:cNvSpPr>
            <a:spLocks noChangeArrowheads="1" noChangeShapeType="1" noTextEdit="1"/>
          </p:cNvSpPr>
          <p:nvPr/>
        </p:nvSpPr>
        <p:spPr bwMode="auto">
          <a:xfrm>
            <a:off x="14617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5" name="WordArt 66"/>
          <p:cNvSpPr>
            <a:spLocks noChangeArrowheads="1" noChangeShapeType="1" noTextEdit="1"/>
          </p:cNvSpPr>
          <p:nvPr/>
        </p:nvSpPr>
        <p:spPr bwMode="auto">
          <a:xfrm>
            <a:off x="23761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6" name="WordArt 67"/>
          <p:cNvSpPr>
            <a:spLocks noChangeArrowheads="1" noChangeShapeType="1" noTextEdit="1"/>
          </p:cNvSpPr>
          <p:nvPr/>
        </p:nvSpPr>
        <p:spPr bwMode="auto">
          <a:xfrm>
            <a:off x="2833398" y="2619375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7" name="WordArt 68"/>
          <p:cNvSpPr>
            <a:spLocks noChangeArrowheads="1" noChangeShapeType="1" noTextEdit="1"/>
          </p:cNvSpPr>
          <p:nvPr/>
        </p:nvSpPr>
        <p:spPr bwMode="auto">
          <a:xfrm>
            <a:off x="3290598" y="2619375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8" name="WordArt 69"/>
          <p:cNvSpPr>
            <a:spLocks noChangeArrowheads="1" noChangeShapeType="1" noTextEdit="1"/>
          </p:cNvSpPr>
          <p:nvPr/>
        </p:nvSpPr>
        <p:spPr bwMode="auto">
          <a:xfrm>
            <a:off x="37477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9" name="WordArt 70"/>
          <p:cNvSpPr>
            <a:spLocks noChangeArrowheads="1" noChangeShapeType="1" noTextEdit="1"/>
          </p:cNvSpPr>
          <p:nvPr/>
        </p:nvSpPr>
        <p:spPr bwMode="auto">
          <a:xfrm>
            <a:off x="42049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1" name="WordArt 72"/>
          <p:cNvSpPr>
            <a:spLocks noChangeArrowheads="1" noChangeShapeType="1" noTextEdit="1"/>
          </p:cNvSpPr>
          <p:nvPr/>
        </p:nvSpPr>
        <p:spPr bwMode="auto">
          <a:xfrm>
            <a:off x="1004598" y="30765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2" name="WordArt 73"/>
          <p:cNvSpPr>
            <a:spLocks noChangeArrowheads="1" noChangeShapeType="1" noTextEdit="1"/>
          </p:cNvSpPr>
          <p:nvPr/>
        </p:nvSpPr>
        <p:spPr bwMode="auto">
          <a:xfrm>
            <a:off x="1004598" y="35433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3" name="WordArt 74"/>
          <p:cNvSpPr>
            <a:spLocks noChangeArrowheads="1" noChangeShapeType="1" noTextEdit="1"/>
          </p:cNvSpPr>
          <p:nvPr/>
        </p:nvSpPr>
        <p:spPr bwMode="auto">
          <a:xfrm>
            <a:off x="1004598" y="39909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4" name="WordArt 75"/>
          <p:cNvSpPr>
            <a:spLocks noChangeArrowheads="1" noChangeShapeType="1" noTextEdit="1"/>
          </p:cNvSpPr>
          <p:nvPr/>
        </p:nvSpPr>
        <p:spPr bwMode="auto">
          <a:xfrm>
            <a:off x="1004598" y="44481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5" name="WordArt 76"/>
          <p:cNvSpPr>
            <a:spLocks noChangeArrowheads="1" noChangeShapeType="1" noTextEdit="1"/>
          </p:cNvSpPr>
          <p:nvPr/>
        </p:nvSpPr>
        <p:spPr bwMode="auto">
          <a:xfrm>
            <a:off x="1004598" y="49053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6" name="WordArt 77"/>
          <p:cNvSpPr>
            <a:spLocks noChangeArrowheads="1" noChangeShapeType="1" noTextEdit="1"/>
          </p:cNvSpPr>
          <p:nvPr/>
        </p:nvSpPr>
        <p:spPr bwMode="auto">
          <a:xfrm>
            <a:off x="1004598" y="53625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7" name="WordArt 78"/>
          <p:cNvSpPr>
            <a:spLocks noChangeArrowheads="1" noChangeShapeType="1" noTextEdit="1"/>
          </p:cNvSpPr>
          <p:nvPr/>
        </p:nvSpPr>
        <p:spPr bwMode="auto">
          <a:xfrm>
            <a:off x="1004598" y="58197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65" name="WordArt 83"/>
          <p:cNvSpPr>
            <a:spLocks noChangeArrowheads="1" noChangeShapeType="1" noTextEdit="1"/>
          </p:cNvSpPr>
          <p:nvPr/>
        </p:nvSpPr>
        <p:spPr bwMode="auto">
          <a:xfrm>
            <a:off x="14617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2" name="WordArt 90"/>
          <p:cNvSpPr>
            <a:spLocks noChangeArrowheads="1" noChangeShapeType="1" noTextEdit="1"/>
          </p:cNvSpPr>
          <p:nvPr/>
        </p:nvSpPr>
        <p:spPr bwMode="auto">
          <a:xfrm>
            <a:off x="18427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8" name="Line 96"/>
          <p:cNvSpPr>
            <a:spLocks noChangeShapeType="1"/>
          </p:cNvSpPr>
          <p:nvPr/>
        </p:nvSpPr>
        <p:spPr bwMode="auto">
          <a:xfrm flipH="1" flipV="1">
            <a:off x="1233198" y="2924175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5" name="Line 103"/>
          <p:cNvSpPr>
            <a:spLocks noChangeShapeType="1"/>
          </p:cNvSpPr>
          <p:nvPr/>
        </p:nvSpPr>
        <p:spPr bwMode="auto">
          <a:xfrm flipH="1" flipV="1">
            <a:off x="1690398" y="3000375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9" name="Group 5"/>
          <p:cNvGrpSpPr>
            <a:grpSpLocks/>
          </p:cNvGrpSpPr>
          <p:nvPr/>
        </p:nvGrpSpPr>
        <p:grpSpPr bwMode="auto">
          <a:xfrm>
            <a:off x="4427802" y="3333750"/>
            <a:ext cx="4639998" cy="1488325"/>
            <a:chOff x="384" y="1984"/>
            <a:chExt cx="2717" cy="756"/>
          </a:xfrm>
        </p:grpSpPr>
        <p:sp>
          <p:nvSpPr>
            <p:cNvPr id="110" name="Text Box 6"/>
            <p:cNvSpPr txBox="1">
              <a:spLocks noChangeArrowheads="1"/>
            </p:cNvSpPr>
            <p:nvPr/>
          </p:nvSpPr>
          <p:spPr bwMode="auto">
            <a:xfrm>
              <a:off x="384" y="2256"/>
              <a:ext cx="576" cy="2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i, j</a:t>
              </a:r>
              <a:r>
                <a:rPr lang="en-US" altLang="en-US" sz="2000" dirty="0">
                  <a:cs typeface="Arial" charset="0"/>
                </a:rPr>
                <a:t>  =</a:t>
              </a:r>
              <a:endParaRPr lang="en-US" altLang="en-US" sz="2000" baseline="-25000" dirty="0">
                <a:cs typeface="Arial" charset="0"/>
              </a:endParaRPr>
            </a:p>
          </p:txBody>
        </p:sp>
        <p:sp>
          <p:nvSpPr>
            <p:cNvPr id="111" name="Text Box 7"/>
            <p:cNvSpPr txBox="1">
              <a:spLocks noChangeArrowheads="1"/>
            </p:cNvSpPr>
            <p:nvPr/>
          </p:nvSpPr>
          <p:spPr bwMode="auto">
            <a:xfrm>
              <a:off x="759" y="2264"/>
              <a:ext cx="576" cy="2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dirty="0">
                  <a:cs typeface="Arial" charset="0"/>
                </a:rPr>
                <a:t>max</a:t>
              </a:r>
            </a:p>
          </p:txBody>
        </p:sp>
        <p:sp>
          <p:nvSpPr>
            <p:cNvPr id="112" name="AutoShape 8"/>
            <p:cNvSpPr>
              <a:spLocks/>
            </p:cNvSpPr>
            <p:nvPr/>
          </p:nvSpPr>
          <p:spPr bwMode="auto">
            <a:xfrm>
              <a:off x="1232" y="1984"/>
              <a:ext cx="160" cy="756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" name="Text Box 9"/>
            <p:cNvSpPr txBox="1">
              <a:spLocks noChangeArrowheads="1"/>
            </p:cNvSpPr>
            <p:nvPr/>
          </p:nvSpPr>
          <p:spPr bwMode="auto">
            <a:xfrm>
              <a:off x="1312" y="2035"/>
              <a:ext cx="1789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i-1, j               </a:t>
              </a:r>
              <a:r>
                <a:rPr lang="en-US" altLang="en-US" sz="2000" i="1" dirty="0">
                  <a:cs typeface="Arial" charset="0"/>
                </a:rPr>
                <a:t>skip X</a:t>
              </a:r>
              <a:r>
                <a:rPr lang="en-US" altLang="en-US" sz="2000" i="1" baseline="-25000" dirty="0">
                  <a:cs typeface="Arial" charset="0"/>
                </a:rPr>
                <a:t>i</a:t>
              </a:r>
              <a:r>
                <a:rPr lang="en-US" altLang="en-US" sz="2000" i="1" dirty="0">
                  <a:cs typeface="Arial" charset="0"/>
                </a:rPr>
                <a:t> </a:t>
              </a: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i, j-1 </a:t>
              </a:r>
              <a:r>
                <a:rPr lang="en-US" altLang="en-US" sz="2000" i="1" dirty="0">
                  <a:cs typeface="Arial" charset="0"/>
                </a:rPr>
                <a:t>          skip </a:t>
              </a:r>
              <a:r>
                <a:rPr lang="en-US" altLang="en-US" sz="2000" i="1" dirty="0" err="1">
                  <a:cs typeface="Arial" charset="0"/>
                </a:rPr>
                <a:t>Y</a:t>
              </a:r>
              <a:r>
                <a:rPr lang="en-US" altLang="en-US" sz="2000" i="1" baseline="-25000" dirty="0" err="1">
                  <a:cs typeface="Arial" charset="0"/>
                </a:rPr>
                <a:t>j</a:t>
              </a:r>
              <a:endParaRPr lang="en-US" altLang="en-US" sz="2000" i="1" dirty="0">
                <a:cs typeface="Arial" charset="0"/>
              </a:endParaRP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i-1, j-1</a:t>
              </a:r>
              <a:r>
                <a:rPr lang="en-US" altLang="en-US" sz="2000" i="1" dirty="0">
                  <a:cs typeface="Arial" charset="0"/>
                </a:rPr>
                <a:t>  + 1</a:t>
              </a:r>
              <a:r>
                <a:rPr lang="en-US" altLang="en-US" sz="2000" dirty="0">
                  <a:cs typeface="Arial" charset="0"/>
                </a:rPr>
                <a:t>  if  </a:t>
              </a:r>
              <a:r>
                <a:rPr lang="en-US" altLang="en-US" sz="2000" i="1" dirty="0">
                  <a:cs typeface="Arial" charset="0"/>
                </a:rPr>
                <a:t>X</a:t>
              </a:r>
              <a:r>
                <a:rPr lang="en-US" altLang="en-US" sz="2000" i="1" baseline="-25000" dirty="0">
                  <a:cs typeface="Arial" charset="0"/>
                </a:rPr>
                <a:t>i</a:t>
              </a:r>
              <a:r>
                <a:rPr lang="en-US" altLang="en-US" sz="2000" dirty="0">
                  <a:cs typeface="Arial" charset="0"/>
                </a:rPr>
                <a:t> = </a:t>
              </a:r>
              <a:r>
                <a:rPr lang="en-US" altLang="en-US" sz="2000" i="1" dirty="0" err="1">
                  <a:cs typeface="Arial" charset="0"/>
                </a:rPr>
                <a:t>Y</a:t>
              </a:r>
              <a:r>
                <a:rPr lang="en-US" altLang="en-US" sz="2000" i="1" baseline="-25000" dirty="0" err="1">
                  <a:cs typeface="Arial" charset="0"/>
                </a:rPr>
                <a:t>j</a:t>
              </a:r>
              <a:r>
                <a:rPr lang="en-US" altLang="en-US" sz="2000" i="1" dirty="0">
                  <a:cs typeface="Arial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723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Dynamic Programming</a:t>
            </a:r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BCDC63E-45F1-4D41-8843-132E70E0B19D}" type="slidenum">
              <a:rPr lang="en-US" sz="1400"/>
              <a:pPr eaLnBrk="1" hangingPunct="1"/>
              <a:t>3</a:t>
            </a:fld>
            <a:endParaRPr lang="en-US" sz="14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The Longest Common Subsequence (LCS) Problem</a:t>
            </a:r>
          </a:p>
        </p:txBody>
      </p:sp>
      <p:sp>
        <p:nvSpPr>
          <p:cNvPr id="2970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Given two strings X and 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find a longest subsequence common to both X and Y</a:t>
            </a:r>
          </a:p>
          <a:p>
            <a:pPr lvl="1" eaLnBrk="1" hangingPunct="1">
              <a:lnSpc>
                <a:spcPct val="90000"/>
              </a:lnSpc>
            </a:pPr>
            <a:endParaRPr lang="en-US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Has applications to DNA similarity testing (alphabet is {A,C,G,T})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disease identification, parental tests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Example: ABCDEFG and XZACKDFWGH have ACDFG as a longest common subsequence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Dynamic Programming Example</a:t>
            </a:r>
            <a:endParaRPr lang="en-US" altLang="en-US" sz="2600" dirty="0"/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685800" y="600075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7400" name="Group 7"/>
          <p:cNvGrpSpPr>
            <a:grpSpLocks/>
          </p:cNvGrpSpPr>
          <p:nvPr/>
        </p:nvGrpSpPr>
        <p:grpSpPr bwMode="auto">
          <a:xfrm>
            <a:off x="679305" y="2359660"/>
            <a:ext cx="3657600" cy="3657600"/>
            <a:chOff x="432" y="1536"/>
            <a:chExt cx="2304" cy="2304"/>
          </a:xfrm>
        </p:grpSpPr>
        <p:sp>
          <p:nvSpPr>
            <p:cNvPr id="57436" name="Line 8"/>
            <p:cNvSpPr>
              <a:spLocks noChangeShapeType="1"/>
            </p:cNvSpPr>
            <p:nvPr/>
          </p:nvSpPr>
          <p:spPr bwMode="auto">
            <a:xfrm flipH="1">
              <a:off x="43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7" name="Line 9"/>
            <p:cNvSpPr>
              <a:spLocks noChangeShapeType="1"/>
            </p:cNvSpPr>
            <p:nvPr/>
          </p:nvSpPr>
          <p:spPr bwMode="auto">
            <a:xfrm flipH="1">
              <a:off x="72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8" name="Line 10"/>
            <p:cNvSpPr>
              <a:spLocks noChangeShapeType="1"/>
            </p:cNvSpPr>
            <p:nvPr/>
          </p:nvSpPr>
          <p:spPr bwMode="auto">
            <a:xfrm flipH="1">
              <a:off x="100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9" name="Line 11"/>
            <p:cNvSpPr>
              <a:spLocks noChangeShapeType="1"/>
            </p:cNvSpPr>
            <p:nvPr/>
          </p:nvSpPr>
          <p:spPr bwMode="auto">
            <a:xfrm flipH="1">
              <a:off x="129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0" name="Line 12"/>
            <p:cNvSpPr>
              <a:spLocks noChangeShapeType="1"/>
            </p:cNvSpPr>
            <p:nvPr/>
          </p:nvSpPr>
          <p:spPr bwMode="auto">
            <a:xfrm flipH="1">
              <a:off x="1584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1" name="Line 13"/>
            <p:cNvSpPr>
              <a:spLocks noChangeShapeType="1"/>
            </p:cNvSpPr>
            <p:nvPr/>
          </p:nvSpPr>
          <p:spPr bwMode="auto">
            <a:xfrm flipH="1">
              <a:off x="187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2" name="Line 14"/>
            <p:cNvSpPr>
              <a:spLocks noChangeShapeType="1"/>
            </p:cNvSpPr>
            <p:nvPr/>
          </p:nvSpPr>
          <p:spPr bwMode="auto">
            <a:xfrm flipH="1">
              <a:off x="216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3" name="Line 15"/>
            <p:cNvSpPr>
              <a:spLocks noChangeShapeType="1"/>
            </p:cNvSpPr>
            <p:nvPr/>
          </p:nvSpPr>
          <p:spPr bwMode="auto">
            <a:xfrm flipH="1">
              <a:off x="244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4" name="Line 16"/>
            <p:cNvSpPr>
              <a:spLocks noChangeShapeType="1"/>
            </p:cNvSpPr>
            <p:nvPr/>
          </p:nvSpPr>
          <p:spPr bwMode="auto">
            <a:xfrm>
              <a:off x="432" y="182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5" name="Line 17"/>
            <p:cNvSpPr>
              <a:spLocks noChangeShapeType="1"/>
            </p:cNvSpPr>
            <p:nvPr/>
          </p:nvSpPr>
          <p:spPr bwMode="auto">
            <a:xfrm>
              <a:off x="432" y="153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6" name="Line 18"/>
            <p:cNvSpPr>
              <a:spLocks noChangeShapeType="1"/>
            </p:cNvSpPr>
            <p:nvPr/>
          </p:nvSpPr>
          <p:spPr bwMode="auto">
            <a:xfrm>
              <a:off x="432" y="211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7" name="Line 19"/>
            <p:cNvSpPr>
              <a:spLocks noChangeShapeType="1"/>
            </p:cNvSpPr>
            <p:nvPr/>
          </p:nvSpPr>
          <p:spPr bwMode="auto">
            <a:xfrm>
              <a:off x="432" y="240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8" name="Line 20"/>
            <p:cNvSpPr>
              <a:spLocks noChangeShapeType="1"/>
            </p:cNvSpPr>
            <p:nvPr/>
          </p:nvSpPr>
          <p:spPr bwMode="auto">
            <a:xfrm>
              <a:off x="432" y="268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9" name="Line 21"/>
            <p:cNvSpPr>
              <a:spLocks noChangeShapeType="1"/>
            </p:cNvSpPr>
            <p:nvPr/>
          </p:nvSpPr>
          <p:spPr bwMode="auto">
            <a:xfrm>
              <a:off x="432" y="297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0" name="Line 22"/>
            <p:cNvSpPr>
              <a:spLocks noChangeShapeType="1"/>
            </p:cNvSpPr>
            <p:nvPr/>
          </p:nvSpPr>
          <p:spPr bwMode="auto">
            <a:xfrm>
              <a:off x="432" y="326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1" name="Line 23"/>
            <p:cNvSpPr>
              <a:spLocks noChangeShapeType="1"/>
            </p:cNvSpPr>
            <p:nvPr/>
          </p:nvSpPr>
          <p:spPr bwMode="auto">
            <a:xfrm>
              <a:off x="432" y="355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2" name="Line 24"/>
            <p:cNvSpPr>
              <a:spLocks noChangeShapeType="1"/>
            </p:cNvSpPr>
            <p:nvPr/>
          </p:nvSpPr>
          <p:spPr bwMode="auto">
            <a:xfrm flipH="1">
              <a:off x="273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402" name="WordArt 26"/>
          <p:cNvSpPr>
            <a:spLocks noChangeArrowheads="1" noChangeShapeType="1" noTextEdit="1"/>
          </p:cNvSpPr>
          <p:nvPr/>
        </p:nvSpPr>
        <p:spPr bwMode="auto">
          <a:xfrm>
            <a:off x="479280" y="29622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03" name="WordArt 27"/>
          <p:cNvSpPr>
            <a:spLocks noChangeArrowheads="1" noChangeShapeType="1" noTextEdit="1"/>
          </p:cNvSpPr>
          <p:nvPr/>
        </p:nvSpPr>
        <p:spPr bwMode="auto">
          <a:xfrm>
            <a:off x="488805" y="2438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04" name="WordArt 28"/>
          <p:cNvSpPr>
            <a:spLocks noChangeArrowheads="1" noChangeShapeType="1" noTextEdit="1"/>
          </p:cNvSpPr>
          <p:nvPr/>
        </p:nvSpPr>
        <p:spPr bwMode="auto">
          <a:xfrm>
            <a:off x="479280" y="3352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05" name="WordArt 29"/>
          <p:cNvSpPr>
            <a:spLocks noChangeArrowheads="1" noChangeShapeType="1" noTextEdit="1"/>
          </p:cNvSpPr>
          <p:nvPr/>
        </p:nvSpPr>
        <p:spPr bwMode="auto">
          <a:xfrm>
            <a:off x="479280" y="3810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06" name="WordArt 30"/>
          <p:cNvSpPr>
            <a:spLocks noChangeArrowheads="1" noChangeShapeType="1" noTextEdit="1"/>
          </p:cNvSpPr>
          <p:nvPr/>
        </p:nvSpPr>
        <p:spPr bwMode="auto">
          <a:xfrm>
            <a:off x="479280" y="42672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07" name="WordArt 31"/>
          <p:cNvSpPr>
            <a:spLocks noChangeArrowheads="1" noChangeShapeType="1" noTextEdit="1"/>
          </p:cNvSpPr>
          <p:nvPr/>
        </p:nvSpPr>
        <p:spPr bwMode="auto">
          <a:xfrm>
            <a:off x="479280" y="4724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08" name="WordArt 32"/>
          <p:cNvSpPr>
            <a:spLocks noChangeArrowheads="1" noChangeShapeType="1" noTextEdit="1"/>
          </p:cNvSpPr>
          <p:nvPr/>
        </p:nvSpPr>
        <p:spPr bwMode="auto">
          <a:xfrm>
            <a:off x="479280" y="5257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09" name="WordArt 33"/>
          <p:cNvSpPr>
            <a:spLocks noChangeArrowheads="1" noChangeShapeType="1" noTextEdit="1"/>
          </p:cNvSpPr>
          <p:nvPr/>
        </p:nvSpPr>
        <p:spPr bwMode="auto">
          <a:xfrm>
            <a:off x="479280" y="5715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57410" name="WordArt 34"/>
          <p:cNvSpPr>
            <a:spLocks noChangeArrowheads="1" noChangeShapeType="1" noTextEdit="1"/>
          </p:cNvSpPr>
          <p:nvPr/>
        </p:nvSpPr>
        <p:spPr bwMode="auto">
          <a:xfrm>
            <a:off x="1250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11" name="WordArt 35"/>
          <p:cNvSpPr>
            <a:spLocks noChangeArrowheads="1" noChangeShapeType="1" noTextEdit="1"/>
          </p:cNvSpPr>
          <p:nvPr/>
        </p:nvSpPr>
        <p:spPr bwMode="auto">
          <a:xfrm>
            <a:off x="784080" y="206692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12" name="WordArt 36"/>
          <p:cNvSpPr>
            <a:spLocks noChangeArrowheads="1" noChangeShapeType="1" noTextEdit="1"/>
          </p:cNvSpPr>
          <p:nvPr/>
        </p:nvSpPr>
        <p:spPr bwMode="auto">
          <a:xfrm>
            <a:off x="1698480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13" name="WordArt 37"/>
          <p:cNvSpPr>
            <a:spLocks noChangeArrowheads="1" noChangeShapeType="1" noTextEdit="1"/>
          </p:cNvSpPr>
          <p:nvPr/>
        </p:nvSpPr>
        <p:spPr bwMode="auto">
          <a:xfrm>
            <a:off x="2165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14" name="WordArt 38"/>
          <p:cNvSpPr>
            <a:spLocks noChangeArrowheads="1" noChangeShapeType="1" noTextEdit="1"/>
          </p:cNvSpPr>
          <p:nvPr/>
        </p:nvSpPr>
        <p:spPr bwMode="auto">
          <a:xfrm>
            <a:off x="26224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15" name="WordArt 39"/>
          <p:cNvSpPr>
            <a:spLocks noChangeArrowheads="1" noChangeShapeType="1" noTextEdit="1"/>
          </p:cNvSpPr>
          <p:nvPr/>
        </p:nvSpPr>
        <p:spPr bwMode="auto">
          <a:xfrm>
            <a:off x="3155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16" name="WordArt 40"/>
          <p:cNvSpPr>
            <a:spLocks noChangeArrowheads="1" noChangeShapeType="1" noTextEdit="1"/>
          </p:cNvSpPr>
          <p:nvPr/>
        </p:nvSpPr>
        <p:spPr bwMode="auto">
          <a:xfrm>
            <a:off x="36130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17" name="WordArt 41"/>
          <p:cNvSpPr>
            <a:spLocks noChangeArrowheads="1" noChangeShapeType="1" noTextEdit="1"/>
          </p:cNvSpPr>
          <p:nvPr/>
        </p:nvSpPr>
        <p:spPr bwMode="auto">
          <a:xfrm>
            <a:off x="4070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55555" y="1562100"/>
            <a:ext cx="3019425" cy="361950"/>
            <a:chOff x="965055" y="1619250"/>
            <a:chExt cx="3019425" cy="361950"/>
          </a:xfrm>
        </p:grpSpPr>
        <p:sp>
          <p:nvSpPr>
            <p:cNvPr id="57428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23652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G</a:t>
              </a:r>
            </a:p>
          </p:txBody>
        </p:sp>
        <p:sp>
          <p:nvSpPr>
            <p:cNvPr id="57429" name="WordArt 44"/>
            <p:cNvSpPr>
              <a:spLocks noChangeArrowheads="1" noChangeShapeType="1" noTextEdit="1"/>
            </p:cNvSpPr>
            <p:nvPr/>
          </p:nvSpPr>
          <p:spPr bwMode="auto">
            <a:xfrm>
              <a:off x="965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A</a:t>
              </a:r>
            </a:p>
          </p:txBody>
        </p:sp>
        <p:sp>
          <p:nvSpPr>
            <p:cNvPr id="57430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1422255" y="1619250"/>
              <a:ext cx="20955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1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19080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  <p:sp>
          <p:nvSpPr>
            <p:cNvPr id="57432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33272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33" name="WordArt 48"/>
            <p:cNvSpPr>
              <a:spLocks noChangeArrowheads="1" noChangeShapeType="1" noTextEdit="1"/>
            </p:cNvSpPr>
            <p:nvPr/>
          </p:nvSpPr>
          <p:spPr bwMode="auto">
            <a:xfrm>
              <a:off x="2870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4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37844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</p:grpSp>
      <p:sp>
        <p:nvSpPr>
          <p:cNvPr id="57435" name="WordArt 50"/>
          <p:cNvSpPr>
            <a:spLocks noChangeArrowheads="1" noChangeShapeType="1" noTextEdit="1"/>
          </p:cNvSpPr>
          <p:nvPr/>
        </p:nvSpPr>
        <p:spPr bwMode="auto">
          <a:xfrm>
            <a:off x="403080" y="161925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X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0354" y="2725420"/>
            <a:ext cx="228600" cy="3312160"/>
            <a:chOff x="174480" y="2479040"/>
            <a:chExt cx="228600" cy="3312160"/>
          </a:xfrm>
        </p:grpSpPr>
        <p:sp>
          <p:nvSpPr>
            <p:cNvPr id="57420" name="WordArt 52"/>
            <p:cNvSpPr>
              <a:spLocks noChangeArrowheads="1" noChangeShapeType="1" noTextEdit="1"/>
            </p:cNvSpPr>
            <p:nvPr/>
          </p:nvSpPr>
          <p:spPr bwMode="auto">
            <a:xfrm>
              <a:off x="174480" y="24790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1" name="WordArt 53"/>
            <p:cNvSpPr>
              <a:spLocks noChangeArrowheads="1" noChangeShapeType="1" noTextEdit="1"/>
            </p:cNvSpPr>
            <p:nvPr/>
          </p:nvSpPr>
          <p:spPr bwMode="auto">
            <a:xfrm>
              <a:off x="174480" y="29667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2" name="WordArt 54"/>
            <p:cNvSpPr>
              <a:spLocks noChangeArrowheads="1" noChangeShapeType="1" noTextEdit="1"/>
            </p:cNvSpPr>
            <p:nvPr/>
          </p:nvSpPr>
          <p:spPr bwMode="auto">
            <a:xfrm>
              <a:off x="174480" y="4409440"/>
              <a:ext cx="228600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3" name="WordArt 55"/>
            <p:cNvSpPr>
              <a:spLocks noChangeArrowheads="1" noChangeShapeType="1" noTextEdit="1"/>
            </p:cNvSpPr>
            <p:nvPr/>
          </p:nvSpPr>
          <p:spPr bwMode="auto">
            <a:xfrm>
              <a:off x="174480" y="343408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G</a:t>
              </a:r>
            </a:p>
          </p:txBody>
        </p:sp>
        <p:sp>
          <p:nvSpPr>
            <p:cNvPr id="57424" name="WordArt 56"/>
            <p:cNvSpPr>
              <a:spLocks noChangeArrowheads="1" noChangeShapeType="1" noTextEdit="1"/>
            </p:cNvSpPr>
            <p:nvPr/>
          </p:nvSpPr>
          <p:spPr bwMode="auto">
            <a:xfrm>
              <a:off x="174480" y="394208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5" name="WordArt 57"/>
            <p:cNvSpPr>
              <a:spLocks noChangeArrowheads="1" noChangeShapeType="1" noTextEdit="1"/>
            </p:cNvSpPr>
            <p:nvPr/>
          </p:nvSpPr>
          <p:spPr bwMode="auto">
            <a:xfrm>
              <a:off x="174480" y="49174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6" name="WordArt 58"/>
            <p:cNvSpPr>
              <a:spLocks noChangeArrowheads="1" noChangeShapeType="1" noTextEdit="1"/>
            </p:cNvSpPr>
            <p:nvPr/>
          </p:nvSpPr>
          <p:spPr bwMode="auto">
            <a:xfrm>
              <a:off x="174480" y="54051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</p:grpSp>
      <p:sp>
        <p:nvSpPr>
          <p:cNvPr id="57427" name="WordArt 59"/>
          <p:cNvSpPr>
            <a:spLocks noChangeArrowheads="1" noChangeShapeType="1" noTextEdit="1"/>
          </p:cNvSpPr>
          <p:nvPr/>
        </p:nvSpPr>
        <p:spPr bwMode="auto">
          <a:xfrm>
            <a:off x="110834" y="1924050"/>
            <a:ext cx="218209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Y</a:t>
            </a:r>
          </a:p>
        </p:txBody>
      </p:sp>
      <p:sp>
        <p:nvSpPr>
          <p:cNvPr id="57362" name="Line 80"/>
          <p:cNvSpPr>
            <a:spLocks noChangeShapeType="1"/>
          </p:cNvSpPr>
          <p:nvPr/>
        </p:nvSpPr>
        <p:spPr bwMode="auto">
          <a:xfrm flipH="1" flipV="1">
            <a:off x="8543925" y="440055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3" name="Line 81"/>
          <p:cNvSpPr>
            <a:spLocks noChangeShapeType="1"/>
          </p:cNvSpPr>
          <p:nvPr/>
        </p:nvSpPr>
        <p:spPr bwMode="auto">
          <a:xfrm flipH="1" flipV="1">
            <a:off x="8572500" y="3914775"/>
            <a:ext cx="0" cy="3810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4" name="Line 82"/>
          <p:cNvSpPr>
            <a:spLocks noChangeShapeType="1"/>
          </p:cNvSpPr>
          <p:nvPr/>
        </p:nvSpPr>
        <p:spPr bwMode="auto">
          <a:xfrm flipH="1" flipV="1">
            <a:off x="8353425" y="3648075"/>
            <a:ext cx="3810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9" name="Line 5"/>
          <p:cNvSpPr>
            <a:spLocks noChangeShapeType="1"/>
          </p:cNvSpPr>
          <p:nvPr/>
        </p:nvSpPr>
        <p:spPr bwMode="auto">
          <a:xfrm>
            <a:off x="928398" y="26193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2" name="WordArt 63"/>
          <p:cNvSpPr>
            <a:spLocks noChangeArrowheads="1" noChangeShapeType="1" noTextEdit="1"/>
          </p:cNvSpPr>
          <p:nvPr/>
        </p:nvSpPr>
        <p:spPr bwMode="auto">
          <a:xfrm>
            <a:off x="10045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3" name="WordArt 64"/>
          <p:cNvSpPr>
            <a:spLocks noChangeArrowheads="1" noChangeShapeType="1" noTextEdit="1"/>
          </p:cNvSpPr>
          <p:nvPr/>
        </p:nvSpPr>
        <p:spPr bwMode="auto">
          <a:xfrm>
            <a:off x="19189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4" name="WordArt 65"/>
          <p:cNvSpPr>
            <a:spLocks noChangeArrowheads="1" noChangeShapeType="1" noTextEdit="1"/>
          </p:cNvSpPr>
          <p:nvPr/>
        </p:nvSpPr>
        <p:spPr bwMode="auto">
          <a:xfrm>
            <a:off x="14617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5" name="WordArt 66"/>
          <p:cNvSpPr>
            <a:spLocks noChangeArrowheads="1" noChangeShapeType="1" noTextEdit="1"/>
          </p:cNvSpPr>
          <p:nvPr/>
        </p:nvSpPr>
        <p:spPr bwMode="auto">
          <a:xfrm>
            <a:off x="23761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6" name="WordArt 67"/>
          <p:cNvSpPr>
            <a:spLocks noChangeArrowheads="1" noChangeShapeType="1" noTextEdit="1"/>
          </p:cNvSpPr>
          <p:nvPr/>
        </p:nvSpPr>
        <p:spPr bwMode="auto">
          <a:xfrm>
            <a:off x="2833398" y="2619375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7" name="WordArt 68"/>
          <p:cNvSpPr>
            <a:spLocks noChangeArrowheads="1" noChangeShapeType="1" noTextEdit="1"/>
          </p:cNvSpPr>
          <p:nvPr/>
        </p:nvSpPr>
        <p:spPr bwMode="auto">
          <a:xfrm>
            <a:off x="3290598" y="2619375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8" name="WordArt 69"/>
          <p:cNvSpPr>
            <a:spLocks noChangeArrowheads="1" noChangeShapeType="1" noTextEdit="1"/>
          </p:cNvSpPr>
          <p:nvPr/>
        </p:nvSpPr>
        <p:spPr bwMode="auto">
          <a:xfrm>
            <a:off x="37477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9" name="WordArt 70"/>
          <p:cNvSpPr>
            <a:spLocks noChangeArrowheads="1" noChangeShapeType="1" noTextEdit="1"/>
          </p:cNvSpPr>
          <p:nvPr/>
        </p:nvSpPr>
        <p:spPr bwMode="auto">
          <a:xfrm>
            <a:off x="42049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1" name="WordArt 72"/>
          <p:cNvSpPr>
            <a:spLocks noChangeArrowheads="1" noChangeShapeType="1" noTextEdit="1"/>
          </p:cNvSpPr>
          <p:nvPr/>
        </p:nvSpPr>
        <p:spPr bwMode="auto">
          <a:xfrm>
            <a:off x="1004598" y="30765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2" name="WordArt 73"/>
          <p:cNvSpPr>
            <a:spLocks noChangeArrowheads="1" noChangeShapeType="1" noTextEdit="1"/>
          </p:cNvSpPr>
          <p:nvPr/>
        </p:nvSpPr>
        <p:spPr bwMode="auto">
          <a:xfrm>
            <a:off x="1004598" y="35433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3" name="WordArt 74"/>
          <p:cNvSpPr>
            <a:spLocks noChangeArrowheads="1" noChangeShapeType="1" noTextEdit="1"/>
          </p:cNvSpPr>
          <p:nvPr/>
        </p:nvSpPr>
        <p:spPr bwMode="auto">
          <a:xfrm>
            <a:off x="1004598" y="39909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4" name="WordArt 75"/>
          <p:cNvSpPr>
            <a:spLocks noChangeArrowheads="1" noChangeShapeType="1" noTextEdit="1"/>
          </p:cNvSpPr>
          <p:nvPr/>
        </p:nvSpPr>
        <p:spPr bwMode="auto">
          <a:xfrm>
            <a:off x="1004598" y="44481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5" name="WordArt 76"/>
          <p:cNvSpPr>
            <a:spLocks noChangeArrowheads="1" noChangeShapeType="1" noTextEdit="1"/>
          </p:cNvSpPr>
          <p:nvPr/>
        </p:nvSpPr>
        <p:spPr bwMode="auto">
          <a:xfrm>
            <a:off x="1004598" y="49053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6" name="WordArt 77"/>
          <p:cNvSpPr>
            <a:spLocks noChangeArrowheads="1" noChangeShapeType="1" noTextEdit="1"/>
          </p:cNvSpPr>
          <p:nvPr/>
        </p:nvSpPr>
        <p:spPr bwMode="auto">
          <a:xfrm>
            <a:off x="1004598" y="53625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7" name="WordArt 78"/>
          <p:cNvSpPr>
            <a:spLocks noChangeArrowheads="1" noChangeShapeType="1" noTextEdit="1"/>
          </p:cNvSpPr>
          <p:nvPr/>
        </p:nvSpPr>
        <p:spPr bwMode="auto">
          <a:xfrm>
            <a:off x="1004598" y="58197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65" name="WordArt 83"/>
          <p:cNvSpPr>
            <a:spLocks noChangeArrowheads="1" noChangeShapeType="1" noTextEdit="1"/>
          </p:cNvSpPr>
          <p:nvPr/>
        </p:nvSpPr>
        <p:spPr bwMode="auto">
          <a:xfrm>
            <a:off x="14617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2" name="WordArt 90"/>
          <p:cNvSpPr>
            <a:spLocks noChangeArrowheads="1" noChangeShapeType="1" noTextEdit="1"/>
          </p:cNvSpPr>
          <p:nvPr/>
        </p:nvSpPr>
        <p:spPr bwMode="auto">
          <a:xfrm>
            <a:off x="18427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3" name="WordArt 91"/>
          <p:cNvSpPr>
            <a:spLocks noChangeArrowheads="1" noChangeShapeType="1" noTextEdit="1"/>
          </p:cNvSpPr>
          <p:nvPr/>
        </p:nvSpPr>
        <p:spPr bwMode="auto">
          <a:xfrm>
            <a:off x="23761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8" name="Line 96"/>
          <p:cNvSpPr>
            <a:spLocks noChangeShapeType="1"/>
          </p:cNvSpPr>
          <p:nvPr/>
        </p:nvSpPr>
        <p:spPr bwMode="auto">
          <a:xfrm flipH="1" flipV="1">
            <a:off x="1233198" y="2924175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5" name="Line 103"/>
          <p:cNvSpPr>
            <a:spLocks noChangeShapeType="1"/>
          </p:cNvSpPr>
          <p:nvPr/>
        </p:nvSpPr>
        <p:spPr bwMode="auto">
          <a:xfrm flipH="1" flipV="1">
            <a:off x="1690398" y="3000375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7" name="Line 105"/>
          <p:cNvSpPr>
            <a:spLocks noChangeShapeType="1"/>
          </p:cNvSpPr>
          <p:nvPr/>
        </p:nvSpPr>
        <p:spPr bwMode="auto">
          <a:xfrm flipH="1" flipV="1">
            <a:off x="2071398" y="3000375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9" name="Group 5"/>
          <p:cNvGrpSpPr>
            <a:grpSpLocks/>
          </p:cNvGrpSpPr>
          <p:nvPr/>
        </p:nvGrpSpPr>
        <p:grpSpPr bwMode="auto">
          <a:xfrm>
            <a:off x="4427802" y="3333750"/>
            <a:ext cx="4639998" cy="1488325"/>
            <a:chOff x="384" y="1984"/>
            <a:chExt cx="2717" cy="756"/>
          </a:xfrm>
        </p:grpSpPr>
        <p:sp>
          <p:nvSpPr>
            <p:cNvPr id="110" name="Text Box 6"/>
            <p:cNvSpPr txBox="1">
              <a:spLocks noChangeArrowheads="1"/>
            </p:cNvSpPr>
            <p:nvPr/>
          </p:nvSpPr>
          <p:spPr bwMode="auto">
            <a:xfrm>
              <a:off x="384" y="2256"/>
              <a:ext cx="576" cy="2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i, j</a:t>
              </a:r>
              <a:r>
                <a:rPr lang="en-US" altLang="en-US" sz="2000" dirty="0">
                  <a:cs typeface="Arial" charset="0"/>
                </a:rPr>
                <a:t>  =</a:t>
              </a:r>
              <a:endParaRPr lang="en-US" altLang="en-US" sz="2000" baseline="-25000" dirty="0">
                <a:cs typeface="Arial" charset="0"/>
              </a:endParaRPr>
            </a:p>
          </p:txBody>
        </p:sp>
        <p:sp>
          <p:nvSpPr>
            <p:cNvPr id="111" name="Text Box 7"/>
            <p:cNvSpPr txBox="1">
              <a:spLocks noChangeArrowheads="1"/>
            </p:cNvSpPr>
            <p:nvPr/>
          </p:nvSpPr>
          <p:spPr bwMode="auto">
            <a:xfrm>
              <a:off x="759" y="2264"/>
              <a:ext cx="576" cy="2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dirty="0">
                  <a:cs typeface="Arial" charset="0"/>
                </a:rPr>
                <a:t>max</a:t>
              </a:r>
            </a:p>
          </p:txBody>
        </p:sp>
        <p:sp>
          <p:nvSpPr>
            <p:cNvPr id="112" name="AutoShape 8"/>
            <p:cNvSpPr>
              <a:spLocks/>
            </p:cNvSpPr>
            <p:nvPr/>
          </p:nvSpPr>
          <p:spPr bwMode="auto">
            <a:xfrm>
              <a:off x="1232" y="1984"/>
              <a:ext cx="160" cy="756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" name="Text Box 9"/>
            <p:cNvSpPr txBox="1">
              <a:spLocks noChangeArrowheads="1"/>
            </p:cNvSpPr>
            <p:nvPr/>
          </p:nvSpPr>
          <p:spPr bwMode="auto">
            <a:xfrm>
              <a:off x="1312" y="2035"/>
              <a:ext cx="1789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i-1, j               </a:t>
              </a:r>
              <a:r>
                <a:rPr lang="en-US" altLang="en-US" sz="2000" i="1" dirty="0">
                  <a:cs typeface="Arial" charset="0"/>
                </a:rPr>
                <a:t>skip X</a:t>
              </a:r>
              <a:r>
                <a:rPr lang="en-US" altLang="en-US" sz="2000" i="1" baseline="-25000" dirty="0">
                  <a:cs typeface="Arial" charset="0"/>
                </a:rPr>
                <a:t>i</a:t>
              </a:r>
              <a:r>
                <a:rPr lang="en-US" altLang="en-US" sz="2000" i="1" dirty="0">
                  <a:cs typeface="Arial" charset="0"/>
                </a:rPr>
                <a:t> </a:t>
              </a: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i, j-1 </a:t>
              </a:r>
              <a:r>
                <a:rPr lang="en-US" altLang="en-US" sz="2000" i="1" dirty="0">
                  <a:cs typeface="Arial" charset="0"/>
                </a:rPr>
                <a:t>          skip </a:t>
              </a:r>
              <a:r>
                <a:rPr lang="en-US" altLang="en-US" sz="2000" i="1" dirty="0" err="1">
                  <a:cs typeface="Arial" charset="0"/>
                </a:rPr>
                <a:t>Y</a:t>
              </a:r>
              <a:r>
                <a:rPr lang="en-US" altLang="en-US" sz="2000" i="1" baseline="-25000" dirty="0" err="1">
                  <a:cs typeface="Arial" charset="0"/>
                </a:rPr>
                <a:t>j</a:t>
              </a:r>
              <a:endParaRPr lang="en-US" altLang="en-US" sz="2000" i="1" dirty="0">
                <a:cs typeface="Arial" charset="0"/>
              </a:endParaRP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i-1, j-1</a:t>
              </a:r>
              <a:r>
                <a:rPr lang="en-US" altLang="en-US" sz="2000" i="1" dirty="0">
                  <a:cs typeface="Arial" charset="0"/>
                </a:rPr>
                <a:t>  + 1</a:t>
              </a:r>
              <a:r>
                <a:rPr lang="en-US" altLang="en-US" sz="2000" dirty="0">
                  <a:cs typeface="Arial" charset="0"/>
                </a:rPr>
                <a:t>  if  </a:t>
              </a:r>
              <a:r>
                <a:rPr lang="en-US" altLang="en-US" sz="2000" i="1" dirty="0">
                  <a:cs typeface="Arial" charset="0"/>
                </a:rPr>
                <a:t>X</a:t>
              </a:r>
              <a:r>
                <a:rPr lang="en-US" altLang="en-US" sz="2000" i="1" baseline="-25000" dirty="0">
                  <a:cs typeface="Arial" charset="0"/>
                </a:rPr>
                <a:t>i</a:t>
              </a:r>
              <a:r>
                <a:rPr lang="en-US" altLang="en-US" sz="2000" dirty="0">
                  <a:cs typeface="Arial" charset="0"/>
                </a:rPr>
                <a:t> = </a:t>
              </a:r>
              <a:r>
                <a:rPr lang="en-US" altLang="en-US" sz="2000" i="1" dirty="0" err="1">
                  <a:cs typeface="Arial" charset="0"/>
                </a:rPr>
                <a:t>Y</a:t>
              </a:r>
              <a:r>
                <a:rPr lang="en-US" altLang="en-US" sz="2000" i="1" baseline="-25000" dirty="0" err="1">
                  <a:cs typeface="Arial" charset="0"/>
                </a:rPr>
                <a:t>j</a:t>
              </a:r>
              <a:r>
                <a:rPr lang="en-US" altLang="en-US" sz="2000" i="1" dirty="0">
                  <a:cs typeface="Arial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101108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Dynamic Programming Example</a:t>
            </a:r>
            <a:endParaRPr lang="en-US" altLang="en-US" sz="2600" dirty="0"/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685800" y="600075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7400" name="Group 7"/>
          <p:cNvGrpSpPr>
            <a:grpSpLocks/>
          </p:cNvGrpSpPr>
          <p:nvPr/>
        </p:nvGrpSpPr>
        <p:grpSpPr bwMode="auto">
          <a:xfrm>
            <a:off x="679305" y="2359660"/>
            <a:ext cx="3657600" cy="3657600"/>
            <a:chOff x="432" y="1536"/>
            <a:chExt cx="2304" cy="2304"/>
          </a:xfrm>
        </p:grpSpPr>
        <p:sp>
          <p:nvSpPr>
            <p:cNvPr id="57436" name="Line 8"/>
            <p:cNvSpPr>
              <a:spLocks noChangeShapeType="1"/>
            </p:cNvSpPr>
            <p:nvPr/>
          </p:nvSpPr>
          <p:spPr bwMode="auto">
            <a:xfrm flipH="1">
              <a:off x="43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7" name="Line 9"/>
            <p:cNvSpPr>
              <a:spLocks noChangeShapeType="1"/>
            </p:cNvSpPr>
            <p:nvPr/>
          </p:nvSpPr>
          <p:spPr bwMode="auto">
            <a:xfrm flipH="1">
              <a:off x="72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8" name="Line 10"/>
            <p:cNvSpPr>
              <a:spLocks noChangeShapeType="1"/>
            </p:cNvSpPr>
            <p:nvPr/>
          </p:nvSpPr>
          <p:spPr bwMode="auto">
            <a:xfrm flipH="1">
              <a:off x="100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9" name="Line 11"/>
            <p:cNvSpPr>
              <a:spLocks noChangeShapeType="1"/>
            </p:cNvSpPr>
            <p:nvPr/>
          </p:nvSpPr>
          <p:spPr bwMode="auto">
            <a:xfrm flipH="1">
              <a:off x="129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0" name="Line 12"/>
            <p:cNvSpPr>
              <a:spLocks noChangeShapeType="1"/>
            </p:cNvSpPr>
            <p:nvPr/>
          </p:nvSpPr>
          <p:spPr bwMode="auto">
            <a:xfrm flipH="1">
              <a:off x="1584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1" name="Line 13"/>
            <p:cNvSpPr>
              <a:spLocks noChangeShapeType="1"/>
            </p:cNvSpPr>
            <p:nvPr/>
          </p:nvSpPr>
          <p:spPr bwMode="auto">
            <a:xfrm flipH="1">
              <a:off x="187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2" name="Line 14"/>
            <p:cNvSpPr>
              <a:spLocks noChangeShapeType="1"/>
            </p:cNvSpPr>
            <p:nvPr/>
          </p:nvSpPr>
          <p:spPr bwMode="auto">
            <a:xfrm flipH="1">
              <a:off x="216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3" name="Line 15"/>
            <p:cNvSpPr>
              <a:spLocks noChangeShapeType="1"/>
            </p:cNvSpPr>
            <p:nvPr/>
          </p:nvSpPr>
          <p:spPr bwMode="auto">
            <a:xfrm flipH="1">
              <a:off x="244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4" name="Line 16"/>
            <p:cNvSpPr>
              <a:spLocks noChangeShapeType="1"/>
            </p:cNvSpPr>
            <p:nvPr/>
          </p:nvSpPr>
          <p:spPr bwMode="auto">
            <a:xfrm>
              <a:off x="432" y="182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5" name="Line 17"/>
            <p:cNvSpPr>
              <a:spLocks noChangeShapeType="1"/>
            </p:cNvSpPr>
            <p:nvPr/>
          </p:nvSpPr>
          <p:spPr bwMode="auto">
            <a:xfrm>
              <a:off x="432" y="153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6" name="Line 18"/>
            <p:cNvSpPr>
              <a:spLocks noChangeShapeType="1"/>
            </p:cNvSpPr>
            <p:nvPr/>
          </p:nvSpPr>
          <p:spPr bwMode="auto">
            <a:xfrm>
              <a:off x="432" y="211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7" name="Line 19"/>
            <p:cNvSpPr>
              <a:spLocks noChangeShapeType="1"/>
            </p:cNvSpPr>
            <p:nvPr/>
          </p:nvSpPr>
          <p:spPr bwMode="auto">
            <a:xfrm>
              <a:off x="432" y="240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8" name="Line 20"/>
            <p:cNvSpPr>
              <a:spLocks noChangeShapeType="1"/>
            </p:cNvSpPr>
            <p:nvPr/>
          </p:nvSpPr>
          <p:spPr bwMode="auto">
            <a:xfrm>
              <a:off x="432" y="268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9" name="Line 21"/>
            <p:cNvSpPr>
              <a:spLocks noChangeShapeType="1"/>
            </p:cNvSpPr>
            <p:nvPr/>
          </p:nvSpPr>
          <p:spPr bwMode="auto">
            <a:xfrm>
              <a:off x="432" y="297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0" name="Line 22"/>
            <p:cNvSpPr>
              <a:spLocks noChangeShapeType="1"/>
            </p:cNvSpPr>
            <p:nvPr/>
          </p:nvSpPr>
          <p:spPr bwMode="auto">
            <a:xfrm>
              <a:off x="432" y="326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1" name="Line 23"/>
            <p:cNvSpPr>
              <a:spLocks noChangeShapeType="1"/>
            </p:cNvSpPr>
            <p:nvPr/>
          </p:nvSpPr>
          <p:spPr bwMode="auto">
            <a:xfrm>
              <a:off x="432" y="355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2" name="Line 24"/>
            <p:cNvSpPr>
              <a:spLocks noChangeShapeType="1"/>
            </p:cNvSpPr>
            <p:nvPr/>
          </p:nvSpPr>
          <p:spPr bwMode="auto">
            <a:xfrm flipH="1">
              <a:off x="273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402" name="WordArt 26"/>
          <p:cNvSpPr>
            <a:spLocks noChangeArrowheads="1" noChangeShapeType="1" noTextEdit="1"/>
          </p:cNvSpPr>
          <p:nvPr/>
        </p:nvSpPr>
        <p:spPr bwMode="auto">
          <a:xfrm>
            <a:off x="479280" y="29622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03" name="WordArt 27"/>
          <p:cNvSpPr>
            <a:spLocks noChangeArrowheads="1" noChangeShapeType="1" noTextEdit="1"/>
          </p:cNvSpPr>
          <p:nvPr/>
        </p:nvSpPr>
        <p:spPr bwMode="auto">
          <a:xfrm>
            <a:off x="488805" y="2438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04" name="WordArt 28"/>
          <p:cNvSpPr>
            <a:spLocks noChangeArrowheads="1" noChangeShapeType="1" noTextEdit="1"/>
          </p:cNvSpPr>
          <p:nvPr/>
        </p:nvSpPr>
        <p:spPr bwMode="auto">
          <a:xfrm>
            <a:off x="479280" y="3352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05" name="WordArt 29"/>
          <p:cNvSpPr>
            <a:spLocks noChangeArrowheads="1" noChangeShapeType="1" noTextEdit="1"/>
          </p:cNvSpPr>
          <p:nvPr/>
        </p:nvSpPr>
        <p:spPr bwMode="auto">
          <a:xfrm>
            <a:off x="479280" y="3810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06" name="WordArt 30"/>
          <p:cNvSpPr>
            <a:spLocks noChangeArrowheads="1" noChangeShapeType="1" noTextEdit="1"/>
          </p:cNvSpPr>
          <p:nvPr/>
        </p:nvSpPr>
        <p:spPr bwMode="auto">
          <a:xfrm>
            <a:off x="479280" y="42672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07" name="WordArt 31"/>
          <p:cNvSpPr>
            <a:spLocks noChangeArrowheads="1" noChangeShapeType="1" noTextEdit="1"/>
          </p:cNvSpPr>
          <p:nvPr/>
        </p:nvSpPr>
        <p:spPr bwMode="auto">
          <a:xfrm>
            <a:off x="479280" y="4724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08" name="WordArt 32"/>
          <p:cNvSpPr>
            <a:spLocks noChangeArrowheads="1" noChangeShapeType="1" noTextEdit="1"/>
          </p:cNvSpPr>
          <p:nvPr/>
        </p:nvSpPr>
        <p:spPr bwMode="auto">
          <a:xfrm>
            <a:off x="479280" y="5257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09" name="WordArt 33"/>
          <p:cNvSpPr>
            <a:spLocks noChangeArrowheads="1" noChangeShapeType="1" noTextEdit="1"/>
          </p:cNvSpPr>
          <p:nvPr/>
        </p:nvSpPr>
        <p:spPr bwMode="auto">
          <a:xfrm>
            <a:off x="479280" y="5715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57410" name="WordArt 34"/>
          <p:cNvSpPr>
            <a:spLocks noChangeArrowheads="1" noChangeShapeType="1" noTextEdit="1"/>
          </p:cNvSpPr>
          <p:nvPr/>
        </p:nvSpPr>
        <p:spPr bwMode="auto">
          <a:xfrm>
            <a:off x="1250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11" name="WordArt 35"/>
          <p:cNvSpPr>
            <a:spLocks noChangeArrowheads="1" noChangeShapeType="1" noTextEdit="1"/>
          </p:cNvSpPr>
          <p:nvPr/>
        </p:nvSpPr>
        <p:spPr bwMode="auto">
          <a:xfrm>
            <a:off x="784080" y="206692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12" name="WordArt 36"/>
          <p:cNvSpPr>
            <a:spLocks noChangeArrowheads="1" noChangeShapeType="1" noTextEdit="1"/>
          </p:cNvSpPr>
          <p:nvPr/>
        </p:nvSpPr>
        <p:spPr bwMode="auto">
          <a:xfrm>
            <a:off x="1698480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13" name="WordArt 37"/>
          <p:cNvSpPr>
            <a:spLocks noChangeArrowheads="1" noChangeShapeType="1" noTextEdit="1"/>
          </p:cNvSpPr>
          <p:nvPr/>
        </p:nvSpPr>
        <p:spPr bwMode="auto">
          <a:xfrm>
            <a:off x="2165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14" name="WordArt 38"/>
          <p:cNvSpPr>
            <a:spLocks noChangeArrowheads="1" noChangeShapeType="1" noTextEdit="1"/>
          </p:cNvSpPr>
          <p:nvPr/>
        </p:nvSpPr>
        <p:spPr bwMode="auto">
          <a:xfrm>
            <a:off x="26224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15" name="WordArt 39"/>
          <p:cNvSpPr>
            <a:spLocks noChangeArrowheads="1" noChangeShapeType="1" noTextEdit="1"/>
          </p:cNvSpPr>
          <p:nvPr/>
        </p:nvSpPr>
        <p:spPr bwMode="auto">
          <a:xfrm>
            <a:off x="3155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16" name="WordArt 40"/>
          <p:cNvSpPr>
            <a:spLocks noChangeArrowheads="1" noChangeShapeType="1" noTextEdit="1"/>
          </p:cNvSpPr>
          <p:nvPr/>
        </p:nvSpPr>
        <p:spPr bwMode="auto">
          <a:xfrm>
            <a:off x="36130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17" name="WordArt 41"/>
          <p:cNvSpPr>
            <a:spLocks noChangeArrowheads="1" noChangeShapeType="1" noTextEdit="1"/>
          </p:cNvSpPr>
          <p:nvPr/>
        </p:nvSpPr>
        <p:spPr bwMode="auto">
          <a:xfrm>
            <a:off x="4070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55555" y="1562100"/>
            <a:ext cx="3019425" cy="361950"/>
            <a:chOff x="965055" y="1619250"/>
            <a:chExt cx="3019425" cy="361950"/>
          </a:xfrm>
        </p:grpSpPr>
        <p:sp>
          <p:nvSpPr>
            <p:cNvPr id="57428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23652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G</a:t>
              </a:r>
            </a:p>
          </p:txBody>
        </p:sp>
        <p:sp>
          <p:nvSpPr>
            <p:cNvPr id="57429" name="WordArt 44"/>
            <p:cNvSpPr>
              <a:spLocks noChangeArrowheads="1" noChangeShapeType="1" noTextEdit="1"/>
            </p:cNvSpPr>
            <p:nvPr/>
          </p:nvSpPr>
          <p:spPr bwMode="auto">
            <a:xfrm>
              <a:off x="965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A</a:t>
              </a:r>
            </a:p>
          </p:txBody>
        </p:sp>
        <p:sp>
          <p:nvSpPr>
            <p:cNvPr id="57430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1422255" y="1619250"/>
              <a:ext cx="20955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1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19080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  <p:sp>
          <p:nvSpPr>
            <p:cNvPr id="57432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33272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33" name="WordArt 48"/>
            <p:cNvSpPr>
              <a:spLocks noChangeArrowheads="1" noChangeShapeType="1" noTextEdit="1"/>
            </p:cNvSpPr>
            <p:nvPr/>
          </p:nvSpPr>
          <p:spPr bwMode="auto">
            <a:xfrm>
              <a:off x="2870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4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37844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</p:grpSp>
      <p:sp>
        <p:nvSpPr>
          <p:cNvPr id="57435" name="WordArt 50"/>
          <p:cNvSpPr>
            <a:spLocks noChangeArrowheads="1" noChangeShapeType="1" noTextEdit="1"/>
          </p:cNvSpPr>
          <p:nvPr/>
        </p:nvSpPr>
        <p:spPr bwMode="auto">
          <a:xfrm>
            <a:off x="403080" y="161925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X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0354" y="2725420"/>
            <a:ext cx="228600" cy="3312160"/>
            <a:chOff x="174480" y="2479040"/>
            <a:chExt cx="228600" cy="3312160"/>
          </a:xfrm>
        </p:grpSpPr>
        <p:sp>
          <p:nvSpPr>
            <p:cNvPr id="57420" name="WordArt 52"/>
            <p:cNvSpPr>
              <a:spLocks noChangeArrowheads="1" noChangeShapeType="1" noTextEdit="1"/>
            </p:cNvSpPr>
            <p:nvPr/>
          </p:nvSpPr>
          <p:spPr bwMode="auto">
            <a:xfrm>
              <a:off x="174480" y="24790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1" name="WordArt 53"/>
            <p:cNvSpPr>
              <a:spLocks noChangeArrowheads="1" noChangeShapeType="1" noTextEdit="1"/>
            </p:cNvSpPr>
            <p:nvPr/>
          </p:nvSpPr>
          <p:spPr bwMode="auto">
            <a:xfrm>
              <a:off x="174480" y="29667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2" name="WordArt 54"/>
            <p:cNvSpPr>
              <a:spLocks noChangeArrowheads="1" noChangeShapeType="1" noTextEdit="1"/>
            </p:cNvSpPr>
            <p:nvPr/>
          </p:nvSpPr>
          <p:spPr bwMode="auto">
            <a:xfrm>
              <a:off x="174480" y="4409440"/>
              <a:ext cx="228600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3" name="WordArt 55"/>
            <p:cNvSpPr>
              <a:spLocks noChangeArrowheads="1" noChangeShapeType="1" noTextEdit="1"/>
            </p:cNvSpPr>
            <p:nvPr/>
          </p:nvSpPr>
          <p:spPr bwMode="auto">
            <a:xfrm>
              <a:off x="174480" y="343408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G</a:t>
              </a:r>
            </a:p>
          </p:txBody>
        </p:sp>
        <p:sp>
          <p:nvSpPr>
            <p:cNvPr id="57424" name="WordArt 56"/>
            <p:cNvSpPr>
              <a:spLocks noChangeArrowheads="1" noChangeShapeType="1" noTextEdit="1"/>
            </p:cNvSpPr>
            <p:nvPr/>
          </p:nvSpPr>
          <p:spPr bwMode="auto">
            <a:xfrm>
              <a:off x="174480" y="394208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5" name="WordArt 57"/>
            <p:cNvSpPr>
              <a:spLocks noChangeArrowheads="1" noChangeShapeType="1" noTextEdit="1"/>
            </p:cNvSpPr>
            <p:nvPr/>
          </p:nvSpPr>
          <p:spPr bwMode="auto">
            <a:xfrm>
              <a:off x="174480" y="49174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6" name="WordArt 58"/>
            <p:cNvSpPr>
              <a:spLocks noChangeArrowheads="1" noChangeShapeType="1" noTextEdit="1"/>
            </p:cNvSpPr>
            <p:nvPr/>
          </p:nvSpPr>
          <p:spPr bwMode="auto">
            <a:xfrm>
              <a:off x="174480" y="54051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</p:grpSp>
      <p:sp>
        <p:nvSpPr>
          <p:cNvPr id="57427" name="WordArt 59"/>
          <p:cNvSpPr>
            <a:spLocks noChangeArrowheads="1" noChangeShapeType="1" noTextEdit="1"/>
          </p:cNvSpPr>
          <p:nvPr/>
        </p:nvSpPr>
        <p:spPr bwMode="auto">
          <a:xfrm>
            <a:off x="110834" y="1924050"/>
            <a:ext cx="218209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Y</a:t>
            </a:r>
          </a:p>
        </p:txBody>
      </p:sp>
      <p:sp>
        <p:nvSpPr>
          <p:cNvPr id="57362" name="Line 80"/>
          <p:cNvSpPr>
            <a:spLocks noChangeShapeType="1"/>
          </p:cNvSpPr>
          <p:nvPr/>
        </p:nvSpPr>
        <p:spPr bwMode="auto">
          <a:xfrm flipH="1" flipV="1">
            <a:off x="8543925" y="440055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3" name="Line 81"/>
          <p:cNvSpPr>
            <a:spLocks noChangeShapeType="1"/>
          </p:cNvSpPr>
          <p:nvPr/>
        </p:nvSpPr>
        <p:spPr bwMode="auto">
          <a:xfrm flipH="1" flipV="1">
            <a:off x="8572500" y="3914775"/>
            <a:ext cx="0" cy="3810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4" name="Line 82"/>
          <p:cNvSpPr>
            <a:spLocks noChangeShapeType="1"/>
          </p:cNvSpPr>
          <p:nvPr/>
        </p:nvSpPr>
        <p:spPr bwMode="auto">
          <a:xfrm flipH="1" flipV="1">
            <a:off x="8353425" y="3648075"/>
            <a:ext cx="3810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9" name="Line 5"/>
          <p:cNvSpPr>
            <a:spLocks noChangeShapeType="1"/>
          </p:cNvSpPr>
          <p:nvPr/>
        </p:nvSpPr>
        <p:spPr bwMode="auto">
          <a:xfrm>
            <a:off x="928398" y="26193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2" name="WordArt 63"/>
          <p:cNvSpPr>
            <a:spLocks noChangeArrowheads="1" noChangeShapeType="1" noTextEdit="1"/>
          </p:cNvSpPr>
          <p:nvPr/>
        </p:nvSpPr>
        <p:spPr bwMode="auto">
          <a:xfrm>
            <a:off x="10045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3" name="WordArt 64"/>
          <p:cNvSpPr>
            <a:spLocks noChangeArrowheads="1" noChangeShapeType="1" noTextEdit="1"/>
          </p:cNvSpPr>
          <p:nvPr/>
        </p:nvSpPr>
        <p:spPr bwMode="auto">
          <a:xfrm>
            <a:off x="19189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4" name="WordArt 65"/>
          <p:cNvSpPr>
            <a:spLocks noChangeArrowheads="1" noChangeShapeType="1" noTextEdit="1"/>
          </p:cNvSpPr>
          <p:nvPr/>
        </p:nvSpPr>
        <p:spPr bwMode="auto">
          <a:xfrm>
            <a:off x="14617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5" name="WordArt 66"/>
          <p:cNvSpPr>
            <a:spLocks noChangeArrowheads="1" noChangeShapeType="1" noTextEdit="1"/>
          </p:cNvSpPr>
          <p:nvPr/>
        </p:nvSpPr>
        <p:spPr bwMode="auto">
          <a:xfrm>
            <a:off x="23761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6" name="WordArt 67"/>
          <p:cNvSpPr>
            <a:spLocks noChangeArrowheads="1" noChangeShapeType="1" noTextEdit="1"/>
          </p:cNvSpPr>
          <p:nvPr/>
        </p:nvSpPr>
        <p:spPr bwMode="auto">
          <a:xfrm>
            <a:off x="2833398" y="2619375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7" name="WordArt 68"/>
          <p:cNvSpPr>
            <a:spLocks noChangeArrowheads="1" noChangeShapeType="1" noTextEdit="1"/>
          </p:cNvSpPr>
          <p:nvPr/>
        </p:nvSpPr>
        <p:spPr bwMode="auto">
          <a:xfrm>
            <a:off x="3290598" y="2619375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8" name="WordArt 69"/>
          <p:cNvSpPr>
            <a:spLocks noChangeArrowheads="1" noChangeShapeType="1" noTextEdit="1"/>
          </p:cNvSpPr>
          <p:nvPr/>
        </p:nvSpPr>
        <p:spPr bwMode="auto">
          <a:xfrm>
            <a:off x="37477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9" name="WordArt 70"/>
          <p:cNvSpPr>
            <a:spLocks noChangeArrowheads="1" noChangeShapeType="1" noTextEdit="1"/>
          </p:cNvSpPr>
          <p:nvPr/>
        </p:nvSpPr>
        <p:spPr bwMode="auto">
          <a:xfrm>
            <a:off x="42049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1" name="WordArt 72"/>
          <p:cNvSpPr>
            <a:spLocks noChangeArrowheads="1" noChangeShapeType="1" noTextEdit="1"/>
          </p:cNvSpPr>
          <p:nvPr/>
        </p:nvSpPr>
        <p:spPr bwMode="auto">
          <a:xfrm>
            <a:off x="1004598" y="30765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2" name="WordArt 73"/>
          <p:cNvSpPr>
            <a:spLocks noChangeArrowheads="1" noChangeShapeType="1" noTextEdit="1"/>
          </p:cNvSpPr>
          <p:nvPr/>
        </p:nvSpPr>
        <p:spPr bwMode="auto">
          <a:xfrm>
            <a:off x="1004598" y="35433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3" name="WordArt 74"/>
          <p:cNvSpPr>
            <a:spLocks noChangeArrowheads="1" noChangeShapeType="1" noTextEdit="1"/>
          </p:cNvSpPr>
          <p:nvPr/>
        </p:nvSpPr>
        <p:spPr bwMode="auto">
          <a:xfrm>
            <a:off x="1004598" y="39909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4" name="WordArt 75"/>
          <p:cNvSpPr>
            <a:spLocks noChangeArrowheads="1" noChangeShapeType="1" noTextEdit="1"/>
          </p:cNvSpPr>
          <p:nvPr/>
        </p:nvSpPr>
        <p:spPr bwMode="auto">
          <a:xfrm>
            <a:off x="1004598" y="44481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5" name="WordArt 76"/>
          <p:cNvSpPr>
            <a:spLocks noChangeArrowheads="1" noChangeShapeType="1" noTextEdit="1"/>
          </p:cNvSpPr>
          <p:nvPr/>
        </p:nvSpPr>
        <p:spPr bwMode="auto">
          <a:xfrm>
            <a:off x="1004598" y="49053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6" name="WordArt 77"/>
          <p:cNvSpPr>
            <a:spLocks noChangeArrowheads="1" noChangeShapeType="1" noTextEdit="1"/>
          </p:cNvSpPr>
          <p:nvPr/>
        </p:nvSpPr>
        <p:spPr bwMode="auto">
          <a:xfrm>
            <a:off x="1004598" y="53625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7" name="WordArt 78"/>
          <p:cNvSpPr>
            <a:spLocks noChangeArrowheads="1" noChangeShapeType="1" noTextEdit="1"/>
          </p:cNvSpPr>
          <p:nvPr/>
        </p:nvSpPr>
        <p:spPr bwMode="auto">
          <a:xfrm>
            <a:off x="1004598" y="58197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65" name="WordArt 83"/>
          <p:cNvSpPr>
            <a:spLocks noChangeArrowheads="1" noChangeShapeType="1" noTextEdit="1"/>
          </p:cNvSpPr>
          <p:nvPr/>
        </p:nvSpPr>
        <p:spPr bwMode="auto">
          <a:xfrm>
            <a:off x="14617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2" name="WordArt 90"/>
          <p:cNvSpPr>
            <a:spLocks noChangeArrowheads="1" noChangeShapeType="1" noTextEdit="1"/>
          </p:cNvSpPr>
          <p:nvPr/>
        </p:nvSpPr>
        <p:spPr bwMode="auto">
          <a:xfrm>
            <a:off x="18427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3" name="WordArt 91"/>
          <p:cNvSpPr>
            <a:spLocks noChangeArrowheads="1" noChangeShapeType="1" noTextEdit="1"/>
          </p:cNvSpPr>
          <p:nvPr/>
        </p:nvSpPr>
        <p:spPr bwMode="auto">
          <a:xfrm>
            <a:off x="23761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4" name="WordArt 92"/>
          <p:cNvSpPr>
            <a:spLocks noChangeArrowheads="1" noChangeShapeType="1" noTextEdit="1"/>
          </p:cNvSpPr>
          <p:nvPr/>
        </p:nvSpPr>
        <p:spPr bwMode="auto">
          <a:xfrm>
            <a:off x="28333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8" name="Line 96"/>
          <p:cNvSpPr>
            <a:spLocks noChangeShapeType="1"/>
          </p:cNvSpPr>
          <p:nvPr/>
        </p:nvSpPr>
        <p:spPr bwMode="auto">
          <a:xfrm flipH="1" flipV="1">
            <a:off x="1233198" y="2924175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5" name="Line 103"/>
          <p:cNvSpPr>
            <a:spLocks noChangeShapeType="1"/>
          </p:cNvSpPr>
          <p:nvPr/>
        </p:nvSpPr>
        <p:spPr bwMode="auto">
          <a:xfrm flipH="1" flipV="1">
            <a:off x="1690398" y="3000375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7" name="Line 105"/>
          <p:cNvSpPr>
            <a:spLocks noChangeShapeType="1"/>
          </p:cNvSpPr>
          <p:nvPr/>
        </p:nvSpPr>
        <p:spPr bwMode="auto">
          <a:xfrm flipH="1" flipV="1">
            <a:off x="2071398" y="3000375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8" name="Line 106"/>
          <p:cNvSpPr>
            <a:spLocks noChangeShapeType="1"/>
          </p:cNvSpPr>
          <p:nvPr/>
        </p:nvSpPr>
        <p:spPr bwMode="auto">
          <a:xfrm flipH="1" flipV="1">
            <a:off x="2528598" y="3000375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9" name="Group 5"/>
          <p:cNvGrpSpPr>
            <a:grpSpLocks/>
          </p:cNvGrpSpPr>
          <p:nvPr/>
        </p:nvGrpSpPr>
        <p:grpSpPr bwMode="auto">
          <a:xfrm>
            <a:off x="4427802" y="3333750"/>
            <a:ext cx="4639998" cy="1488325"/>
            <a:chOff x="384" y="1984"/>
            <a:chExt cx="2717" cy="756"/>
          </a:xfrm>
        </p:grpSpPr>
        <p:sp>
          <p:nvSpPr>
            <p:cNvPr id="110" name="Text Box 6"/>
            <p:cNvSpPr txBox="1">
              <a:spLocks noChangeArrowheads="1"/>
            </p:cNvSpPr>
            <p:nvPr/>
          </p:nvSpPr>
          <p:spPr bwMode="auto">
            <a:xfrm>
              <a:off x="384" y="2256"/>
              <a:ext cx="576" cy="2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i, j</a:t>
              </a:r>
              <a:r>
                <a:rPr lang="en-US" altLang="en-US" sz="2000" dirty="0">
                  <a:cs typeface="Arial" charset="0"/>
                </a:rPr>
                <a:t>  =</a:t>
              </a:r>
              <a:endParaRPr lang="en-US" altLang="en-US" sz="2000" baseline="-25000" dirty="0">
                <a:cs typeface="Arial" charset="0"/>
              </a:endParaRPr>
            </a:p>
          </p:txBody>
        </p:sp>
        <p:sp>
          <p:nvSpPr>
            <p:cNvPr id="111" name="Text Box 7"/>
            <p:cNvSpPr txBox="1">
              <a:spLocks noChangeArrowheads="1"/>
            </p:cNvSpPr>
            <p:nvPr/>
          </p:nvSpPr>
          <p:spPr bwMode="auto">
            <a:xfrm>
              <a:off x="759" y="2264"/>
              <a:ext cx="576" cy="2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dirty="0">
                  <a:cs typeface="Arial" charset="0"/>
                </a:rPr>
                <a:t>max</a:t>
              </a:r>
            </a:p>
          </p:txBody>
        </p:sp>
        <p:sp>
          <p:nvSpPr>
            <p:cNvPr id="112" name="AutoShape 8"/>
            <p:cNvSpPr>
              <a:spLocks/>
            </p:cNvSpPr>
            <p:nvPr/>
          </p:nvSpPr>
          <p:spPr bwMode="auto">
            <a:xfrm>
              <a:off x="1232" y="1984"/>
              <a:ext cx="160" cy="756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" name="Text Box 9"/>
            <p:cNvSpPr txBox="1">
              <a:spLocks noChangeArrowheads="1"/>
            </p:cNvSpPr>
            <p:nvPr/>
          </p:nvSpPr>
          <p:spPr bwMode="auto">
            <a:xfrm>
              <a:off x="1312" y="2035"/>
              <a:ext cx="1789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i-1, j               </a:t>
              </a:r>
              <a:r>
                <a:rPr lang="en-US" altLang="en-US" sz="2000" i="1" dirty="0">
                  <a:cs typeface="Arial" charset="0"/>
                </a:rPr>
                <a:t>skip X</a:t>
              </a:r>
              <a:r>
                <a:rPr lang="en-US" altLang="en-US" sz="2000" i="1" baseline="-25000" dirty="0">
                  <a:cs typeface="Arial" charset="0"/>
                </a:rPr>
                <a:t>i</a:t>
              </a:r>
              <a:r>
                <a:rPr lang="en-US" altLang="en-US" sz="2000" i="1" dirty="0">
                  <a:cs typeface="Arial" charset="0"/>
                </a:rPr>
                <a:t> </a:t>
              </a: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i, j-1 </a:t>
              </a:r>
              <a:r>
                <a:rPr lang="en-US" altLang="en-US" sz="2000" i="1" dirty="0">
                  <a:cs typeface="Arial" charset="0"/>
                </a:rPr>
                <a:t>          skip </a:t>
              </a:r>
              <a:r>
                <a:rPr lang="en-US" altLang="en-US" sz="2000" i="1" dirty="0" err="1">
                  <a:cs typeface="Arial" charset="0"/>
                </a:rPr>
                <a:t>Y</a:t>
              </a:r>
              <a:r>
                <a:rPr lang="en-US" altLang="en-US" sz="2000" i="1" baseline="-25000" dirty="0" err="1">
                  <a:cs typeface="Arial" charset="0"/>
                </a:rPr>
                <a:t>j</a:t>
              </a:r>
              <a:endParaRPr lang="en-US" altLang="en-US" sz="2000" i="1" dirty="0">
                <a:cs typeface="Arial" charset="0"/>
              </a:endParaRP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i-1, j-1</a:t>
              </a:r>
              <a:r>
                <a:rPr lang="en-US" altLang="en-US" sz="2000" i="1" dirty="0">
                  <a:cs typeface="Arial" charset="0"/>
                </a:rPr>
                <a:t>  + 1</a:t>
              </a:r>
              <a:r>
                <a:rPr lang="en-US" altLang="en-US" sz="2000" dirty="0">
                  <a:cs typeface="Arial" charset="0"/>
                </a:rPr>
                <a:t>  if  </a:t>
              </a:r>
              <a:r>
                <a:rPr lang="en-US" altLang="en-US" sz="2000" i="1" dirty="0">
                  <a:cs typeface="Arial" charset="0"/>
                </a:rPr>
                <a:t>X</a:t>
              </a:r>
              <a:r>
                <a:rPr lang="en-US" altLang="en-US" sz="2000" i="1" baseline="-25000" dirty="0">
                  <a:cs typeface="Arial" charset="0"/>
                </a:rPr>
                <a:t>i</a:t>
              </a:r>
              <a:r>
                <a:rPr lang="en-US" altLang="en-US" sz="2000" dirty="0">
                  <a:cs typeface="Arial" charset="0"/>
                </a:rPr>
                <a:t> = </a:t>
              </a:r>
              <a:r>
                <a:rPr lang="en-US" altLang="en-US" sz="2000" i="1" dirty="0" err="1">
                  <a:cs typeface="Arial" charset="0"/>
                </a:rPr>
                <a:t>Y</a:t>
              </a:r>
              <a:r>
                <a:rPr lang="en-US" altLang="en-US" sz="2000" i="1" baseline="-25000" dirty="0" err="1">
                  <a:cs typeface="Arial" charset="0"/>
                </a:rPr>
                <a:t>j</a:t>
              </a:r>
              <a:r>
                <a:rPr lang="en-US" altLang="en-US" sz="2000" i="1" dirty="0">
                  <a:cs typeface="Arial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7858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Dynamic Programming Example</a:t>
            </a:r>
            <a:endParaRPr lang="en-US" altLang="en-US" sz="2600" dirty="0"/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685800" y="600075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7400" name="Group 7"/>
          <p:cNvGrpSpPr>
            <a:grpSpLocks/>
          </p:cNvGrpSpPr>
          <p:nvPr/>
        </p:nvGrpSpPr>
        <p:grpSpPr bwMode="auto">
          <a:xfrm>
            <a:off x="679305" y="2359660"/>
            <a:ext cx="3657600" cy="3657600"/>
            <a:chOff x="432" y="1536"/>
            <a:chExt cx="2304" cy="2304"/>
          </a:xfrm>
        </p:grpSpPr>
        <p:sp>
          <p:nvSpPr>
            <p:cNvPr id="57436" name="Line 8"/>
            <p:cNvSpPr>
              <a:spLocks noChangeShapeType="1"/>
            </p:cNvSpPr>
            <p:nvPr/>
          </p:nvSpPr>
          <p:spPr bwMode="auto">
            <a:xfrm flipH="1">
              <a:off x="43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7" name="Line 9"/>
            <p:cNvSpPr>
              <a:spLocks noChangeShapeType="1"/>
            </p:cNvSpPr>
            <p:nvPr/>
          </p:nvSpPr>
          <p:spPr bwMode="auto">
            <a:xfrm flipH="1">
              <a:off x="72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8" name="Line 10"/>
            <p:cNvSpPr>
              <a:spLocks noChangeShapeType="1"/>
            </p:cNvSpPr>
            <p:nvPr/>
          </p:nvSpPr>
          <p:spPr bwMode="auto">
            <a:xfrm flipH="1">
              <a:off x="100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9" name="Line 11"/>
            <p:cNvSpPr>
              <a:spLocks noChangeShapeType="1"/>
            </p:cNvSpPr>
            <p:nvPr/>
          </p:nvSpPr>
          <p:spPr bwMode="auto">
            <a:xfrm flipH="1">
              <a:off x="129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0" name="Line 12"/>
            <p:cNvSpPr>
              <a:spLocks noChangeShapeType="1"/>
            </p:cNvSpPr>
            <p:nvPr/>
          </p:nvSpPr>
          <p:spPr bwMode="auto">
            <a:xfrm flipH="1">
              <a:off x="1584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1" name="Line 13"/>
            <p:cNvSpPr>
              <a:spLocks noChangeShapeType="1"/>
            </p:cNvSpPr>
            <p:nvPr/>
          </p:nvSpPr>
          <p:spPr bwMode="auto">
            <a:xfrm flipH="1">
              <a:off x="187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2" name="Line 14"/>
            <p:cNvSpPr>
              <a:spLocks noChangeShapeType="1"/>
            </p:cNvSpPr>
            <p:nvPr/>
          </p:nvSpPr>
          <p:spPr bwMode="auto">
            <a:xfrm flipH="1">
              <a:off x="216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3" name="Line 15"/>
            <p:cNvSpPr>
              <a:spLocks noChangeShapeType="1"/>
            </p:cNvSpPr>
            <p:nvPr/>
          </p:nvSpPr>
          <p:spPr bwMode="auto">
            <a:xfrm flipH="1">
              <a:off x="244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4" name="Line 16"/>
            <p:cNvSpPr>
              <a:spLocks noChangeShapeType="1"/>
            </p:cNvSpPr>
            <p:nvPr/>
          </p:nvSpPr>
          <p:spPr bwMode="auto">
            <a:xfrm>
              <a:off x="432" y="182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5" name="Line 17"/>
            <p:cNvSpPr>
              <a:spLocks noChangeShapeType="1"/>
            </p:cNvSpPr>
            <p:nvPr/>
          </p:nvSpPr>
          <p:spPr bwMode="auto">
            <a:xfrm>
              <a:off x="432" y="153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6" name="Line 18"/>
            <p:cNvSpPr>
              <a:spLocks noChangeShapeType="1"/>
            </p:cNvSpPr>
            <p:nvPr/>
          </p:nvSpPr>
          <p:spPr bwMode="auto">
            <a:xfrm>
              <a:off x="432" y="211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7" name="Line 19"/>
            <p:cNvSpPr>
              <a:spLocks noChangeShapeType="1"/>
            </p:cNvSpPr>
            <p:nvPr/>
          </p:nvSpPr>
          <p:spPr bwMode="auto">
            <a:xfrm>
              <a:off x="432" y="240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8" name="Line 20"/>
            <p:cNvSpPr>
              <a:spLocks noChangeShapeType="1"/>
            </p:cNvSpPr>
            <p:nvPr/>
          </p:nvSpPr>
          <p:spPr bwMode="auto">
            <a:xfrm>
              <a:off x="432" y="268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9" name="Line 21"/>
            <p:cNvSpPr>
              <a:spLocks noChangeShapeType="1"/>
            </p:cNvSpPr>
            <p:nvPr/>
          </p:nvSpPr>
          <p:spPr bwMode="auto">
            <a:xfrm>
              <a:off x="432" y="297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0" name="Line 22"/>
            <p:cNvSpPr>
              <a:spLocks noChangeShapeType="1"/>
            </p:cNvSpPr>
            <p:nvPr/>
          </p:nvSpPr>
          <p:spPr bwMode="auto">
            <a:xfrm>
              <a:off x="432" y="326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1" name="Line 23"/>
            <p:cNvSpPr>
              <a:spLocks noChangeShapeType="1"/>
            </p:cNvSpPr>
            <p:nvPr/>
          </p:nvSpPr>
          <p:spPr bwMode="auto">
            <a:xfrm>
              <a:off x="432" y="355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2" name="Line 24"/>
            <p:cNvSpPr>
              <a:spLocks noChangeShapeType="1"/>
            </p:cNvSpPr>
            <p:nvPr/>
          </p:nvSpPr>
          <p:spPr bwMode="auto">
            <a:xfrm flipH="1">
              <a:off x="273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402" name="WordArt 26"/>
          <p:cNvSpPr>
            <a:spLocks noChangeArrowheads="1" noChangeShapeType="1" noTextEdit="1"/>
          </p:cNvSpPr>
          <p:nvPr/>
        </p:nvSpPr>
        <p:spPr bwMode="auto">
          <a:xfrm>
            <a:off x="479280" y="29622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03" name="WordArt 27"/>
          <p:cNvSpPr>
            <a:spLocks noChangeArrowheads="1" noChangeShapeType="1" noTextEdit="1"/>
          </p:cNvSpPr>
          <p:nvPr/>
        </p:nvSpPr>
        <p:spPr bwMode="auto">
          <a:xfrm>
            <a:off x="488805" y="2438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04" name="WordArt 28"/>
          <p:cNvSpPr>
            <a:spLocks noChangeArrowheads="1" noChangeShapeType="1" noTextEdit="1"/>
          </p:cNvSpPr>
          <p:nvPr/>
        </p:nvSpPr>
        <p:spPr bwMode="auto">
          <a:xfrm>
            <a:off x="479280" y="3352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05" name="WordArt 29"/>
          <p:cNvSpPr>
            <a:spLocks noChangeArrowheads="1" noChangeShapeType="1" noTextEdit="1"/>
          </p:cNvSpPr>
          <p:nvPr/>
        </p:nvSpPr>
        <p:spPr bwMode="auto">
          <a:xfrm>
            <a:off x="479280" y="3810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06" name="WordArt 30"/>
          <p:cNvSpPr>
            <a:spLocks noChangeArrowheads="1" noChangeShapeType="1" noTextEdit="1"/>
          </p:cNvSpPr>
          <p:nvPr/>
        </p:nvSpPr>
        <p:spPr bwMode="auto">
          <a:xfrm>
            <a:off x="479280" y="42672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07" name="WordArt 31"/>
          <p:cNvSpPr>
            <a:spLocks noChangeArrowheads="1" noChangeShapeType="1" noTextEdit="1"/>
          </p:cNvSpPr>
          <p:nvPr/>
        </p:nvSpPr>
        <p:spPr bwMode="auto">
          <a:xfrm>
            <a:off x="479280" y="4724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08" name="WordArt 32"/>
          <p:cNvSpPr>
            <a:spLocks noChangeArrowheads="1" noChangeShapeType="1" noTextEdit="1"/>
          </p:cNvSpPr>
          <p:nvPr/>
        </p:nvSpPr>
        <p:spPr bwMode="auto">
          <a:xfrm>
            <a:off x="479280" y="5257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09" name="WordArt 33"/>
          <p:cNvSpPr>
            <a:spLocks noChangeArrowheads="1" noChangeShapeType="1" noTextEdit="1"/>
          </p:cNvSpPr>
          <p:nvPr/>
        </p:nvSpPr>
        <p:spPr bwMode="auto">
          <a:xfrm>
            <a:off x="479280" y="5715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57410" name="WordArt 34"/>
          <p:cNvSpPr>
            <a:spLocks noChangeArrowheads="1" noChangeShapeType="1" noTextEdit="1"/>
          </p:cNvSpPr>
          <p:nvPr/>
        </p:nvSpPr>
        <p:spPr bwMode="auto">
          <a:xfrm>
            <a:off x="1250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11" name="WordArt 35"/>
          <p:cNvSpPr>
            <a:spLocks noChangeArrowheads="1" noChangeShapeType="1" noTextEdit="1"/>
          </p:cNvSpPr>
          <p:nvPr/>
        </p:nvSpPr>
        <p:spPr bwMode="auto">
          <a:xfrm>
            <a:off x="784080" y="206692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12" name="WordArt 36"/>
          <p:cNvSpPr>
            <a:spLocks noChangeArrowheads="1" noChangeShapeType="1" noTextEdit="1"/>
          </p:cNvSpPr>
          <p:nvPr/>
        </p:nvSpPr>
        <p:spPr bwMode="auto">
          <a:xfrm>
            <a:off x="1698480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13" name="WordArt 37"/>
          <p:cNvSpPr>
            <a:spLocks noChangeArrowheads="1" noChangeShapeType="1" noTextEdit="1"/>
          </p:cNvSpPr>
          <p:nvPr/>
        </p:nvSpPr>
        <p:spPr bwMode="auto">
          <a:xfrm>
            <a:off x="2165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14" name="WordArt 38"/>
          <p:cNvSpPr>
            <a:spLocks noChangeArrowheads="1" noChangeShapeType="1" noTextEdit="1"/>
          </p:cNvSpPr>
          <p:nvPr/>
        </p:nvSpPr>
        <p:spPr bwMode="auto">
          <a:xfrm>
            <a:off x="26224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15" name="WordArt 39"/>
          <p:cNvSpPr>
            <a:spLocks noChangeArrowheads="1" noChangeShapeType="1" noTextEdit="1"/>
          </p:cNvSpPr>
          <p:nvPr/>
        </p:nvSpPr>
        <p:spPr bwMode="auto">
          <a:xfrm>
            <a:off x="3155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16" name="WordArt 40"/>
          <p:cNvSpPr>
            <a:spLocks noChangeArrowheads="1" noChangeShapeType="1" noTextEdit="1"/>
          </p:cNvSpPr>
          <p:nvPr/>
        </p:nvSpPr>
        <p:spPr bwMode="auto">
          <a:xfrm>
            <a:off x="36130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17" name="WordArt 41"/>
          <p:cNvSpPr>
            <a:spLocks noChangeArrowheads="1" noChangeShapeType="1" noTextEdit="1"/>
          </p:cNvSpPr>
          <p:nvPr/>
        </p:nvSpPr>
        <p:spPr bwMode="auto">
          <a:xfrm>
            <a:off x="4070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55555" y="1562100"/>
            <a:ext cx="3019425" cy="361950"/>
            <a:chOff x="965055" y="1619250"/>
            <a:chExt cx="3019425" cy="361950"/>
          </a:xfrm>
        </p:grpSpPr>
        <p:sp>
          <p:nvSpPr>
            <p:cNvPr id="57428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23652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G</a:t>
              </a:r>
            </a:p>
          </p:txBody>
        </p:sp>
        <p:sp>
          <p:nvSpPr>
            <p:cNvPr id="57429" name="WordArt 44"/>
            <p:cNvSpPr>
              <a:spLocks noChangeArrowheads="1" noChangeShapeType="1" noTextEdit="1"/>
            </p:cNvSpPr>
            <p:nvPr/>
          </p:nvSpPr>
          <p:spPr bwMode="auto">
            <a:xfrm>
              <a:off x="965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A</a:t>
              </a:r>
            </a:p>
          </p:txBody>
        </p:sp>
        <p:sp>
          <p:nvSpPr>
            <p:cNvPr id="57430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1422255" y="1619250"/>
              <a:ext cx="20955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1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19080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  <p:sp>
          <p:nvSpPr>
            <p:cNvPr id="57432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33272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33" name="WordArt 48"/>
            <p:cNvSpPr>
              <a:spLocks noChangeArrowheads="1" noChangeShapeType="1" noTextEdit="1"/>
            </p:cNvSpPr>
            <p:nvPr/>
          </p:nvSpPr>
          <p:spPr bwMode="auto">
            <a:xfrm>
              <a:off x="2870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4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37844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</p:grpSp>
      <p:sp>
        <p:nvSpPr>
          <p:cNvPr id="57435" name="WordArt 50"/>
          <p:cNvSpPr>
            <a:spLocks noChangeArrowheads="1" noChangeShapeType="1" noTextEdit="1"/>
          </p:cNvSpPr>
          <p:nvPr/>
        </p:nvSpPr>
        <p:spPr bwMode="auto">
          <a:xfrm>
            <a:off x="403080" y="161925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X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0354" y="2725420"/>
            <a:ext cx="228600" cy="3312160"/>
            <a:chOff x="174480" y="2479040"/>
            <a:chExt cx="228600" cy="3312160"/>
          </a:xfrm>
        </p:grpSpPr>
        <p:sp>
          <p:nvSpPr>
            <p:cNvPr id="57420" name="WordArt 52"/>
            <p:cNvSpPr>
              <a:spLocks noChangeArrowheads="1" noChangeShapeType="1" noTextEdit="1"/>
            </p:cNvSpPr>
            <p:nvPr/>
          </p:nvSpPr>
          <p:spPr bwMode="auto">
            <a:xfrm>
              <a:off x="174480" y="24790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1" name="WordArt 53"/>
            <p:cNvSpPr>
              <a:spLocks noChangeArrowheads="1" noChangeShapeType="1" noTextEdit="1"/>
            </p:cNvSpPr>
            <p:nvPr/>
          </p:nvSpPr>
          <p:spPr bwMode="auto">
            <a:xfrm>
              <a:off x="174480" y="29667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2" name="WordArt 54"/>
            <p:cNvSpPr>
              <a:spLocks noChangeArrowheads="1" noChangeShapeType="1" noTextEdit="1"/>
            </p:cNvSpPr>
            <p:nvPr/>
          </p:nvSpPr>
          <p:spPr bwMode="auto">
            <a:xfrm>
              <a:off x="174480" y="4409440"/>
              <a:ext cx="228600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3" name="WordArt 55"/>
            <p:cNvSpPr>
              <a:spLocks noChangeArrowheads="1" noChangeShapeType="1" noTextEdit="1"/>
            </p:cNvSpPr>
            <p:nvPr/>
          </p:nvSpPr>
          <p:spPr bwMode="auto">
            <a:xfrm>
              <a:off x="174480" y="343408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G</a:t>
              </a:r>
            </a:p>
          </p:txBody>
        </p:sp>
        <p:sp>
          <p:nvSpPr>
            <p:cNvPr id="57424" name="WordArt 56"/>
            <p:cNvSpPr>
              <a:spLocks noChangeArrowheads="1" noChangeShapeType="1" noTextEdit="1"/>
            </p:cNvSpPr>
            <p:nvPr/>
          </p:nvSpPr>
          <p:spPr bwMode="auto">
            <a:xfrm>
              <a:off x="174480" y="394208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5" name="WordArt 57"/>
            <p:cNvSpPr>
              <a:spLocks noChangeArrowheads="1" noChangeShapeType="1" noTextEdit="1"/>
            </p:cNvSpPr>
            <p:nvPr/>
          </p:nvSpPr>
          <p:spPr bwMode="auto">
            <a:xfrm>
              <a:off x="174480" y="49174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6" name="WordArt 58"/>
            <p:cNvSpPr>
              <a:spLocks noChangeArrowheads="1" noChangeShapeType="1" noTextEdit="1"/>
            </p:cNvSpPr>
            <p:nvPr/>
          </p:nvSpPr>
          <p:spPr bwMode="auto">
            <a:xfrm>
              <a:off x="174480" y="54051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</p:grpSp>
      <p:sp>
        <p:nvSpPr>
          <p:cNvPr id="57427" name="WordArt 59"/>
          <p:cNvSpPr>
            <a:spLocks noChangeArrowheads="1" noChangeShapeType="1" noTextEdit="1"/>
          </p:cNvSpPr>
          <p:nvPr/>
        </p:nvSpPr>
        <p:spPr bwMode="auto">
          <a:xfrm>
            <a:off x="110834" y="1924050"/>
            <a:ext cx="218209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Y</a:t>
            </a:r>
          </a:p>
        </p:txBody>
      </p:sp>
      <p:sp>
        <p:nvSpPr>
          <p:cNvPr id="57362" name="Line 80"/>
          <p:cNvSpPr>
            <a:spLocks noChangeShapeType="1"/>
          </p:cNvSpPr>
          <p:nvPr/>
        </p:nvSpPr>
        <p:spPr bwMode="auto">
          <a:xfrm flipH="1" flipV="1">
            <a:off x="8543925" y="440055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3" name="Line 81"/>
          <p:cNvSpPr>
            <a:spLocks noChangeShapeType="1"/>
          </p:cNvSpPr>
          <p:nvPr/>
        </p:nvSpPr>
        <p:spPr bwMode="auto">
          <a:xfrm flipH="1" flipV="1">
            <a:off x="8572500" y="3914775"/>
            <a:ext cx="0" cy="3810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4" name="Line 82"/>
          <p:cNvSpPr>
            <a:spLocks noChangeShapeType="1"/>
          </p:cNvSpPr>
          <p:nvPr/>
        </p:nvSpPr>
        <p:spPr bwMode="auto">
          <a:xfrm flipH="1" flipV="1">
            <a:off x="8353425" y="3648075"/>
            <a:ext cx="3810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9" name="Line 5"/>
          <p:cNvSpPr>
            <a:spLocks noChangeShapeType="1"/>
          </p:cNvSpPr>
          <p:nvPr/>
        </p:nvSpPr>
        <p:spPr bwMode="auto">
          <a:xfrm>
            <a:off x="928398" y="26193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2" name="WordArt 63"/>
          <p:cNvSpPr>
            <a:spLocks noChangeArrowheads="1" noChangeShapeType="1" noTextEdit="1"/>
          </p:cNvSpPr>
          <p:nvPr/>
        </p:nvSpPr>
        <p:spPr bwMode="auto">
          <a:xfrm>
            <a:off x="10045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3" name="WordArt 64"/>
          <p:cNvSpPr>
            <a:spLocks noChangeArrowheads="1" noChangeShapeType="1" noTextEdit="1"/>
          </p:cNvSpPr>
          <p:nvPr/>
        </p:nvSpPr>
        <p:spPr bwMode="auto">
          <a:xfrm>
            <a:off x="19189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4" name="WordArt 65"/>
          <p:cNvSpPr>
            <a:spLocks noChangeArrowheads="1" noChangeShapeType="1" noTextEdit="1"/>
          </p:cNvSpPr>
          <p:nvPr/>
        </p:nvSpPr>
        <p:spPr bwMode="auto">
          <a:xfrm>
            <a:off x="14617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5" name="WordArt 66"/>
          <p:cNvSpPr>
            <a:spLocks noChangeArrowheads="1" noChangeShapeType="1" noTextEdit="1"/>
          </p:cNvSpPr>
          <p:nvPr/>
        </p:nvSpPr>
        <p:spPr bwMode="auto">
          <a:xfrm>
            <a:off x="23761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6" name="WordArt 67"/>
          <p:cNvSpPr>
            <a:spLocks noChangeArrowheads="1" noChangeShapeType="1" noTextEdit="1"/>
          </p:cNvSpPr>
          <p:nvPr/>
        </p:nvSpPr>
        <p:spPr bwMode="auto">
          <a:xfrm>
            <a:off x="2833398" y="2619375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7" name="WordArt 68"/>
          <p:cNvSpPr>
            <a:spLocks noChangeArrowheads="1" noChangeShapeType="1" noTextEdit="1"/>
          </p:cNvSpPr>
          <p:nvPr/>
        </p:nvSpPr>
        <p:spPr bwMode="auto">
          <a:xfrm>
            <a:off x="3290598" y="2619375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8" name="WordArt 69"/>
          <p:cNvSpPr>
            <a:spLocks noChangeArrowheads="1" noChangeShapeType="1" noTextEdit="1"/>
          </p:cNvSpPr>
          <p:nvPr/>
        </p:nvSpPr>
        <p:spPr bwMode="auto">
          <a:xfrm>
            <a:off x="37477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9" name="WordArt 70"/>
          <p:cNvSpPr>
            <a:spLocks noChangeArrowheads="1" noChangeShapeType="1" noTextEdit="1"/>
          </p:cNvSpPr>
          <p:nvPr/>
        </p:nvSpPr>
        <p:spPr bwMode="auto">
          <a:xfrm>
            <a:off x="42049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1" name="WordArt 72"/>
          <p:cNvSpPr>
            <a:spLocks noChangeArrowheads="1" noChangeShapeType="1" noTextEdit="1"/>
          </p:cNvSpPr>
          <p:nvPr/>
        </p:nvSpPr>
        <p:spPr bwMode="auto">
          <a:xfrm>
            <a:off x="1004598" y="30765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2" name="WordArt 73"/>
          <p:cNvSpPr>
            <a:spLocks noChangeArrowheads="1" noChangeShapeType="1" noTextEdit="1"/>
          </p:cNvSpPr>
          <p:nvPr/>
        </p:nvSpPr>
        <p:spPr bwMode="auto">
          <a:xfrm>
            <a:off x="1004598" y="35433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3" name="WordArt 74"/>
          <p:cNvSpPr>
            <a:spLocks noChangeArrowheads="1" noChangeShapeType="1" noTextEdit="1"/>
          </p:cNvSpPr>
          <p:nvPr/>
        </p:nvSpPr>
        <p:spPr bwMode="auto">
          <a:xfrm>
            <a:off x="1004598" y="39909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4" name="WordArt 75"/>
          <p:cNvSpPr>
            <a:spLocks noChangeArrowheads="1" noChangeShapeType="1" noTextEdit="1"/>
          </p:cNvSpPr>
          <p:nvPr/>
        </p:nvSpPr>
        <p:spPr bwMode="auto">
          <a:xfrm>
            <a:off x="1004598" y="44481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5" name="WordArt 76"/>
          <p:cNvSpPr>
            <a:spLocks noChangeArrowheads="1" noChangeShapeType="1" noTextEdit="1"/>
          </p:cNvSpPr>
          <p:nvPr/>
        </p:nvSpPr>
        <p:spPr bwMode="auto">
          <a:xfrm>
            <a:off x="1004598" y="49053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6" name="WordArt 77"/>
          <p:cNvSpPr>
            <a:spLocks noChangeArrowheads="1" noChangeShapeType="1" noTextEdit="1"/>
          </p:cNvSpPr>
          <p:nvPr/>
        </p:nvSpPr>
        <p:spPr bwMode="auto">
          <a:xfrm>
            <a:off x="1004598" y="53625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7" name="WordArt 78"/>
          <p:cNvSpPr>
            <a:spLocks noChangeArrowheads="1" noChangeShapeType="1" noTextEdit="1"/>
          </p:cNvSpPr>
          <p:nvPr/>
        </p:nvSpPr>
        <p:spPr bwMode="auto">
          <a:xfrm>
            <a:off x="1004598" y="58197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65" name="WordArt 83"/>
          <p:cNvSpPr>
            <a:spLocks noChangeArrowheads="1" noChangeShapeType="1" noTextEdit="1"/>
          </p:cNvSpPr>
          <p:nvPr/>
        </p:nvSpPr>
        <p:spPr bwMode="auto">
          <a:xfrm>
            <a:off x="14617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2" name="WordArt 90"/>
          <p:cNvSpPr>
            <a:spLocks noChangeArrowheads="1" noChangeShapeType="1" noTextEdit="1"/>
          </p:cNvSpPr>
          <p:nvPr/>
        </p:nvSpPr>
        <p:spPr bwMode="auto">
          <a:xfrm>
            <a:off x="18427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3" name="WordArt 91"/>
          <p:cNvSpPr>
            <a:spLocks noChangeArrowheads="1" noChangeShapeType="1" noTextEdit="1"/>
          </p:cNvSpPr>
          <p:nvPr/>
        </p:nvSpPr>
        <p:spPr bwMode="auto">
          <a:xfrm>
            <a:off x="23761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4" name="WordArt 92"/>
          <p:cNvSpPr>
            <a:spLocks noChangeArrowheads="1" noChangeShapeType="1" noTextEdit="1"/>
          </p:cNvSpPr>
          <p:nvPr/>
        </p:nvSpPr>
        <p:spPr bwMode="auto">
          <a:xfrm>
            <a:off x="28333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5" name="WordArt 93"/>
          <p:cNvSpPr>
            <a:spLocks noChangeArrowheads="1" noChangeShapeType="1" noTextEdit="1"/>
          </p:cNvSpPr>
          <p:nvPr/>
        </p:nvSpPr>
        <p:spPr bwMode="auto">
          <a:xfrm>
            <a:off x="3292186" y="3076575"/>
            <a:ext cx="74612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8" name="Line 96"/>
          <p:cNvSpPr>
            <a:spLocks noChangeShapeType="1"/>
          </p:cNvSpPr>
          <p:nvPr/>
        </p:nvSpPr>
        <p:spPr bwMode="auto">
          <a:xfrm flipH="1" flipV="1">
            <a:off x="1233198" y="2924175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5" name="Line 103"/>
          <p:cNvSpPr>
            <a:spLocks noChangeShapeType="1"/>
          </p:cNvSpPr>
          <p:nvPr/>
        </p:nvSpPr>
        <p:spPr bwMode="auto">
          <a:xfrm flipH="1" flipV="1">
            <a:off x="1690398" y="3000375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7" name="Line 105"/>
          <p:cNvSpPr>
            <a:spLocks noChangeShapeType="1"/>
          </p:cNvSpPr>
          <p:nvPr/>
        </p:nvSpPr>
        <p:spPr bwMode="auto">
          <a:xfrm flipH="1" flipV="1">
            <a:off x="2071398" y="3000375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8" name="Line 106"/>
          <p:cNvSpPr>
            <a:spLocks noChangeShapeType="1"/>
          </p:cNvSpPr>
          <p:nvPr/>
        </p:nvSpPr>
        <p:spPr bwMode="auto">
          <a:xfrm flipH="1" flipV="1">
            <a:off x="2528598" y="3000375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9" name="Line 107"/>
          <p:cNvSpPr>
            <a:spLocks noChangeShapeType="1"/>
          </p:cNvSpPr>
          <p:nvPr/>
        </p:nvSpPr>
        <p:spPr bwMode="auto">
          <a:xfrm flipH="1" flipV="1">
            <a:off x="2985798" y="3000375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9" name="Group 5"/>
          <p:cNvGrpSpPr>
            <a:grpSpLocks/>
          </p:cNvGrpSpPr>
          <p:nvPr/>
        </p:nvGrpSpPr>
        <p:grpSpPr bwMode="auto">
          <a:xfrm>
            <a:off x="4427802" y="3333750"/>
            <a:ext cx="4639998" cy="1488325"/>
            <a:chOff x="384" y="1984"/>
            <a:chExt cx="2717" cy="756"/>
          </a:xfrm>
        </p:grpSpPr>
        <p:sp>
          <p:nvSpPr>
            <p:cNvPr id="110" name="Text Box 6"/>
            <p:cNvSpPr txBox="1">
              <a:spLocks noChangeArrowheads="1"/>
            </p:cNvSpPr>
            <p:nvPr/>
          </p:nvSpPr>
          <p:spPr bwMode="auto">
            <a:xfrm>
              <a:off x="384" y="2256"/>
              <a:ext cx="576" cy="2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i, j</a:t>
              </a:r>
              <a:r>
                <a:rPr lang="en-US" altLang="en-US" sz="2000" dirty="0">
                  <a:cs typeface="Arial" charset="0"/>
                </a:rPr>
                <a:t>  =</a:t>
              </a:r>
              <a:endParaRPr lang="en-US" altLang="en-US" sz="2000" baseline="-25000" dirty="0">
                <a:cs typeface="Arial" charset="0"/>
              </a:endParaRPr>
            </a:p>
          </p:txBody>
        </p:sp>
        <p:sp>
          <p:nvSpPr>
            <p:cNvPr id="111" name="Text Box 7"/>
            <p:cNvSpPr txBox="1">
              <a:spLocks noChangeArrowheads="1"/>
            </p:cNvSpPr>
            <p:nvPr/>
          </p:nvSpPr>
          <p:spPr bwMode="auto">
            <a:xfrm>
              <a:off x="759" y="2264"/>
              <a:ext cx="576" cy="2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dirty="0">
                  <a:cs typeface="Arial" charset="0"/>
                </a:rPr>
                <a:t>max</a:t>
              </a:r>
            </a:p>
          </p:txBody>
        </p:sp>
        <p:sp>
          <p:nvSpPr>
            <p:cNvPr id="112" name="AutoShape 8"/>
            <p:cNvSpPr>
              <a:spLocks/>
            </p:cNvSpPr>
            <p:nvPr/>
          </p:nvSpPr>
          <p:spPr bwMode="auto">
            <a:xfrm>
              <a:off x="1232" y="1984"/>
              <a:ext cx="160" cy="756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" name="Text Box 9"/>
            <p:cNvSpPr txBox="1">
              <a:spLocks noChangeArrowheads="1"/>
            </p:cNvSpPr>
            <p:nvPr/>
          </p:nvSpPr>
          <p:spPr bwMode="auto">
            <a:xfrm>
              <a:off x="1312" y="2035"/>
              <a:ext cx="1789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i-1, j               </a:t>
              </a:r>
              <a:r>
                <a:rPr lang="en-US" altLang="en-US" sz="2000" i="1" dirty="0">
                  <a:cs typeface="Arial" charset="0"/>
                </a:rPr>
                <a:t>skip X</a:t>
              </a:r>
              <a:r>
                <a:rPr lang="en-US" altLang="en-US" sz="2000" i="1" baseline="-25000" dirty="0">
                  <a:cs typeface="Arial" charset="0"/>
                </a:rPr>
                <a:t>i</a:t>
              </a:r>
              <a:r>
                <a:rPr lang="en-US" altLang="en-US" sz="2000" i="1" dirty="0">
                  <a:cs typeface="Arial" charset="0"/>
                </a:rPr>
                <a:t> </a:t>
              </a: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i, j-1 </a:t>
              </a:r>
              <a:r>
                <a:rPr lang="en-US" altLang="en-US" sz="2000" i="1" dirty="0">
                  <a:cs typeface="Arial" charset="0"/>
                </a:rPr>
                <a:t>          skip </a:t>
              </a:r>
              <a:r>
                <a:rPr lang="en-US" altLang="en-US" sz="2000" i="1" dirty="0" err="1">
                  <a:cs typeface="Arial" charset="0"/>
                </a:rPr>
                <a:t>Y</a:t>
              </a:r>
              <a:r>
                <a:rPr lang="en-US" altLang="en-US" sz="2000" i="1" baseline="-25000" dirty="0" err="1">
                  <a:cs typeface="Arial" charset="0"/>
                </a:rPr>
                <a:t>j</a:t>
              </a:r>
              <a:endParaRPr lang="en-US" altLang="en-US" sz="2000" i="1" dirty="0">
                <a:cs typeface="Arial" charset="0"/>
              </a:endParaRP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i-1, j-1</a:t>
              </a:r>
              <a:r>
                <a:rPr lang="en-US" altLang="en-US" sz="2000" i="1" dirty="0">
                  <a:cs typeface="Arial" charset="0"/>
                </a:rPr>
                <a:t>  + 1</a:t>
              </a:r>
              <a:r>
                <a:rPr lang="en-US" altLang="en-US" sz="2000" dirty="0">
                  <a:cs typeface="Arial" charset="0"/>
                </a:rPr>
                <a:t>  if  </a:t>
              </a:r>
              <a:r>
                <a:rPr lang="en-US" altLang="en-US" sz="2000" i="1" dirty="0">
                  <a:cs typeface="Arial" charset="0"/>
                </a:rPr>
                <a:t>X</a:t>
              </a:r>
              <a:r>
                <a:rPr lang="en-US" altLang="en-US" sz="2000" i="1" baseline="-25000" dirty="0">
                  <a:cs typeface="Arial" charset="0"/>
                </a:rPr>
                <a:t>i</a:t>
              </a:r>
              <a:r>
                <a:rPr lang="en-US" altLang="en-US" sz="2000" dirty="0">
                  <a:cs typeface="Arial" charset="0"/>
                </a:rPr>
                <a:t> = </a:t>
              </a:r>
              <a:r>
                <a:rPr lang="en-US" altLang="en-US" sz="2000" i="1" dirty="0" err="1">
                  <a:cs typeface="Arial" charset="0"/>
                </a:rPr>
                <a:t>Y</a:t>
              </a:r>
              <a:r>
                <a:rPr lang="en-US" altLang="en-US" sz="2000" i="1" baseline="-25000" dirty="0" err="1">
                  <a:cs typeface="Arial" charset="0"/>
                </a:rPr>
                <a:t>j</a:t>
              </a:r>
              <a:r>
                <a:rPr lang="en-US" altLang="en-US" sz="2000" i="1" dirty="0">
                  <a:cs typeface="Arial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67373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Dynamic Programming Example</a:t>
            </a:r>
            <a:endParaRPr lang="en-US" altLang="en-US" sz="2600" dirty="0"/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685800" y="600075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7400" name="Group 7"/>
          <p:cNvGrpSpPr>
            <a:grpSpLocks/>
          </p:cNvGrpSpPr>
          <p:nvPr/>
        </p:nvGrpSpPr>
        <p:grpSpPr bwMode="auto">
          <a:xfrm>
            <a:off x="679305" y="2359660"/>
            <a:ext cx="3657600" cy="3657600"/>
            <a:chOff x="432" y="1536"/>
            <a:chExt cx="2304" cy="2304"/>
          </a:xfrm>
        </p:grpSpPr>
        <p:sp>
          <p:nvSpPr>
            <p:cNvPr id="57436" name="Line 8"/>
            <p:cNvSpPr>
              <a:spLocks noChangeShapeType="1"/>
            </p:cNvSpPr>
            <p:nvPr/>
          </p:nvSpPr>
          <p:spPr bwMode="auto">
            <a:xfrm flipH="1">
              <a:off x="43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7" name="Line 9"/>
            <p:cNvSpPr>
              <a:spLocks noChangeShapeType="1"/>
            </p:cNvSpPr>
            <p:nvPr/>
          </p:nvSpPr>
          <p:spPr bwMode="auto">
            <a:xfrm flipH="1">
              <a:off x="72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8" name="Line 10"/>
            <p:cNvSpPr>
              <a:spLocks noChangeShapeType="1"/>
            </p:cNvSpPr>
            <p:nvPr/>
          </p:nvSpPr>
          <p:spPr bwMode="auto">
            <a:xfrm flipH="1">
              <a:off x="100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9" name="Line 11"/>
            <p:cNvSpPr>
              <a:spLocks noChangeShapeType="1"/>
            </p:cNvSpPr>
            <p:nvPr/>
          </p:nvSpPr>
          <p:spPr bwMode="auto">
            <a:xfrm flipH="1">
              <a:off x="129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0" name="Line 12"/>
            <p:cNvSpPr>
              <a:spLocks noChangeShapeType="1"/>
            </p:cNvSpPr>
            <p:nvPr/>
          </p:nvSpPr>
          <p:spPr bwMode="auto">
            <a:xfrm flipH="1">
              <a:off x="1584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1" name="Line 13"/>
            <p:cNvSpPr>
              <a:spLocks noChangeShapeType="1"/>
            </p:cNvSpPr>
            <p:nvPr/>
          </p:nvSpPr>
          <p:spPr bwMode="auto">
            <a:xfrm flipH="1">
              <a:off x="187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2" name="Line 14"/>
            <p:cNvSpPr>
              <a:spLocks noChangeShapeType="1"/>
            </p:cNvSpPr>
            <p:nvPr/>
          </p:nvSpPr>
          <p:spPr bwMode="auto">
            <a:xfrm flipH="1">
              <a:off x="216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3" name="Line 15"/>
            <p:cNvSpPr>
              <a:spLocks noChangeShapeType="1"/>
            </p:cNvSpPr>
            <p:nvPr/>
          </p:nvSpPr>
          <p:spPr bwMode="auto">
            <a:xfrm flipH="1">
              <a:off x="244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4" name="Line 16"/>
            <p:cNvSpPr>
              <a:spLocks noChangeShapeType="1"/>
            </p:cNvSpPr>
            <p:nvPr/>
          </p:nvSpPr>
          <p:spPr bwMode="auto">
            <a:xfrm>
              <a:off x="432" y="182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5" name="Line 17"/>
            <p:cNvSpPr>
              <a:spLocks noChangeShapeType="1"/>
            </p:cNvSpPr>
            <p:nvPr/>
          </p:nvSpPr>
          <p:spPr bwMode="auto">
            <a:xfrm>
              <a:off x="432" y="153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6" name="Line 18"/>
            <p:cNvSpPr>
              <a:spLocks noChangeShapeType="1"/>
            </p:cNvSpPr>
            <p:nvPr/>
          </p:nvSpPr>
          <p:spPr bwMode="auto">
            <a:xfrm>
              <a:off x="432" y="211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7" name="Line 19"/>
            <p:cNvSpPr>
              <a:spLocks noChangeShapeType="1"/>
            </p:cNvSpPr>
            <p:nvPr/>
          </p:nvSpPr>
          <p:spPr bwMode="auto">
            <a:xfrm>
              <a:off x="432" y="240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8" name="Line 20"/>
            <p:cNvSpPr>
              <a:spLocks noChangeShapeType="1"/>
            </p:cNvSpPr>
            <p:nvPr/>
          </p:nvSpPr>
          <p:spPr bwMode="auto">
            <a:xfrm>
              <a:off x="432" y="268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9" name="Line 21"/>
            <p:cNvSpPr>
              <a:spLocks noChangeShapeType="1"/>
            </p:cNvSpPr>
            <p:nvPr/>
          </p:nvSpPr>
          <p:spPr bwMode="auto">
            <a:xfrm>
              <a:off x="432" y="297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0" name="Line 22"/>
            <p:cNvSpPr>
              <a:spLocks noChangeShapeType="1"/>
            </p:cNvSpPr>
            <p:nvPr/>
          </p:nvSpPr>
          <p:spPr bwMode="auto">
            <a:xfrm>
              <a:off x="432" y="326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1" name="Line 23"/>
            <p:cNvSpPr>
              <a:spLocks noChangeShapeType="1"/>
            </p:cNvSpPr>
            <p:nvPr/>
          </p:nvSpPr>
          <p:spPr bwMode="auto">
            <a:xfrm>
              <a:off x="432" y="355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2" name="Line 24"/>
            <p:cNvSpPr>
              <a:spLocks noChangeShapeType="1"/>
            </p:cNvSpPr>
            <p:nvPr/>
          </p:nvSpPr>
          <p:spPr bwMode="auto">
            <a:xfrm flipH="1">
              <a:off x="273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402" name="WordArt 26"/>
          <p:cNvSpPr>
            <a:spLocks noChangeArrowheads="1" noChangeShapeType="1" noTextEdit="1"/>
          </p:cNvSpPr>
          <p:nvPr/>
        </p:nvSpPr>
        <p:spPr bwMode="auto">
          <a:xfrm>
            <a:off x="479280" y="29622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03" name="WordArt 27"/>
          <p:cNvSpPr>
            <a:spLocks noChangeArrowheads="1" noChangeShapeType="1" noTextEdit="1"/>
          </p:cNvSpPr>
          <p:nvPr/>
        </p:nvSpPr>
        <p:spPr bwMode="auto">
          <a:xfrm>
            <a:off x="488805" y="2438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04" name="WordArt 28"/>
          <p:cNvSpPr>
            <a:spLocks noChangeArrowheads="1" noChangeShapeType="1" noTextEdit="1"/>
          </p:cNvSpPr>
          <p:nvPr/>
        </p:nvSpPr>
        <p:spPr bwMode="auto">
          <a:xfrm>
            <a:off x="479280" y="3352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05" name="WordArt 29"/>
          <p:cNvSpPr>
            <a:spLocks noChangeArrowheads="1" noChangeShapeType="1" noTextEdit="1"/>
          </p:cNvSpPr>
          <p:nvPr/>
        </p:nvSpPr>
        <p:spPr bwMode="auto">
          <a:xfrm>
            <a:off x="479280" y="3810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06" name="WordArt 30"/>
          <p:cNvSpPr>
            <a:spLocks noChangeArrowheads="1" noChangeShapeType="1" noTextEdit="1"/>
          </p:cNvSpPr>
          <p:nvPr/>
        </p:nvSpPr>
        <p:spPr bwMode="auto">
          <a:xfrm>
            <a:off x="479280" y="42672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07" name="WordArt 31"/>
          <p:cNvSpPr>
            <a:spLocks noChangeArrowheads="1" noChangeShapeType="1" noTextEdit="1"/>
          </p:cNvSpPr>
          <p:nvPr/>
        </p:nvSpPr>
        <p:spPr bwMode="auto">
          <a:xfrm>
            <a:off x="479280" y="4724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08" name="WordArt 32"/>
          <p:cNvSpPr>
            <a:spLocks noChangeArrowheads="1" noChangeShapeType="1" noTextEdit="1"/>
          </p:cNvSpPr>
          <p:nvPr/>
        </p:nvSpPr>
        <p:spPr bwMode="auto">
          <a:xfrm>
            <a:off x="479280" y="5257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09" name="WordArt 33"/>
          <p:cNvSpPr>
            <a:spLocks noChangeArrowheads="1" noChangeShapeType="1" noTextEdit="1"/>
          </p:cNvSpPr>
          <p:nvPr/>
        </p:nvSpPr>
        <p:spPr bwMode="auto">
          <a:xfrm>
            <a:off x="479280" y="5715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57410" name="WordArt 34"/>
          <p:cNvSpPr>
            <a:spLocks noChangeArrowheads="1" noChangeShapeType="1" noTextEdit="1"/>
          </p:cNvSpPr>
          <p:nvPr/>
        </p:nvSpPr>
        <p:spPr bwMode="auto">
          <a:xfrm>
            <a:off x="1250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11" name="WordArt 35"/>
          <p:cNvSpPr>
            <a:spLocks noChangeArrowheads="1" noChangeShapeType="1" noTextEdit="1"/>
          </p:cNvSpPr>
          <p:nvPr/>
        </p:nvSpPr>
        <p:spPr bwMode="auto">
          <a:xfrm>
            <a:off x="784080" y="206692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12" name="WordArt 36"/>
          <p:cNvSpPr>
            <a:spLocks noChangeArrowheads="1" noChangeShapeType="1" noTextEdit="1"/>
          </p:cNvSpPr>
          <p:nvPr/>
        </p:nvSpPr>
        <p:spPr bwMode="auto">
          <a:xfrm>
            <a:off x="1698480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13" name="WordArt 37"/>
          <p:cNvSpPr>
            <a:spLocks noChangeArrowheads="1" noChangeShapeType="1" noTextEdit="1"/>
          </p:cNvSpPr>
          <p:nvPr/>
        </p:nvSpPr>
        <p:spPr bwMode="auto">
          <a:xfrm>
            <a:off x="2165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14" name="WordArt 38"/>
          <p:cNvSpPr>
            <a:spLocks noChangeArrowheads="1" noChangeShapeType="1" noTextEdit="1"/>
          </p:cNvSpPr>
          <p:nvPr/>
        </p:nvSpPr>
        <p:spPr bwMode="auto">
          <a:xfrm>
            <a:off x="26224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15" name="WordArt 39"/>
          <p:cNvSpPr>
            <a:spLocks noChangeArrowheads="1" noChangeShapeType="1" noTextEdit="1"/>
          </p:cNvSpPr>
          <p:nvPr/>
        </p:nvSpPr>
        <p:spPr bwMode="auto">
          <a:xfrm>
            <a:off x="3155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16" name="WordArt 40"/>
          <p:cNvSpPr>
            <a:spLocks noChangeArrowheads="1" noChangeShapeType="1" noTextEdit="1"/>
          </p:cNvSpPr>
          <p:nvPr/>
        </p:nvSpPr>
        <p:spPr bwMode="auto">
          <a:xfrm>
            <a:off x="36130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17" name="WordArt 41"/>
          <p:cNvSpPr>
            <a:spLocks noChangeArrowheads="1" noChangeShapeType="1" noTextEdit="1"/>
          </p:cNvSpPr>
          <p:nvPr/>
        </p:nvSpPr>
        <p:spPr bwMode="auto">
          <a:xfrm>
            <a:off x="4070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55555" y="1562100"/>
            <a:ext cx="3019425" cy="361950"/>
            <a:chOff x="965055" y="1619250"/>
            <a:chExt cx="3019425" cy="361950"/>
          </a:xfrm>
        </p:grpSpPr>
        <p:sp>
          <p:nvSpPr>
            <p:cNvPr id="57428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23652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G</a:t>
              </a:r>
            </a:p>
          </p:txBody>
        </p:sp>
        <p:sp>
          <p:nvSpPr>
            <p:cNvPr id="57429" name="WordArt 44"/>
            <p:cNvSpPr>
              <a:spLocks noChangeArrowheads="1" noChangeShapeType="1" noTextEdit="1"/>
            </p:cNvSpPr>
            <p:nvPr/>
          </p:nvSpPr>
          <p:spPr bwMode="auto">
            <a:xfrm>
              <a:off x="965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A</a:t>
              </a:r>
            </a:p>
          </p:txBody>
        </p:sp>
        <p:sp>
          <p:nvSpPr>
            <p:cNvPr id="57430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1422255" y="1619250"/>
              <a:ext cx="20955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1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19080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  <p:sp>
          <p:nvSpPr>
            <p:cNvPr id="57432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33272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33" name="WordArt 48"/>
            <p:cNvSpPr>
              <a:spLocks noChangeArrowheads="1" noChangeShapeType="1" noTextEdit="1"/>
            </p:cNvSpPr>
            <p:nvPr/>
          </p:nvSpPr>
          <p:spPr bwMode="auto">
            <a:xfrm>
              <a:off x="2870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4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37844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</p:grpSp>
      <p:sp>
        <p:nvSpPr>
          <p:cNvPr id="57435" name="WordArt 50"/>
          <p:cNvSpPr>
            <a:spLocks noChangeArrowheads="1" noChangeShapeType="1" noTextEdit="1"/>
          </p:cNvSpPr>
          <p:nvPr/>
        </p:nvSpPr>
        <p:spPr bwMode="auto">
          <a:xfrm>
            <a:off x="403080" y="161925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X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0354" y="2725420"/>
            <a:ext cx="228600" cy="3312160"/>
            <a:chOff x="174480" y="2479040"/>
            <a:chExt cx="228600" cy="3312160"/>
          </a:xfrm>
        </p:grpSpPr>
        <p:sp>
          <p:nvSpPr>
            <p:cNvPr id="57420" name="WordArt 52"/>
            <p:cNvSpPr>
              <a:spLocks noChangeArrowheads="1" noChangeShapeType="1" noTextEdit="1"/>
            </p:cNvSpPr>
            <p:nvPr/>
          </p:nvSpPr>
          <p:spPr bwMode="auto">
            <a:xfrm>
              <a:off x="174480" y="24790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1" name="WordArt 53"/>
            <p:cNvSpPr>
              <a:spLocks noChangeArrowheads="1" noChangeShapeType="1" noTextEdit="1"/>
            </p:cNvSpPr>
            <p:nvPr/>
          </p:nvSpPr>
          <p:spPr bwMode="auto">
            <a:xfrm>
              <a:off x="174480" y="29667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2" name="WordArt 54"/>
            <p:cNvSpPr>
              <a:spLocks noChangeArrowheads="1" noChangeShapeType="1" noTextEdit="1"/>
            </p:cNvSpPr>
            <p:nvPr/>
          </p:nvSpPr>
          <p:spPr bwMode="auto">
            <a:xfrm>
              <a:off x="174480" y="4409440"/>
              <a:ext cx="228600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3" name="WordArt 55"/>
            <p:cNvSpPr>
              <a:spLocks noChangeArrowheads="1" noChangeShapeType="1" noTextEdit="1"/>
            </p:cNvSpPr>
            <p:nvPr/>
          </p:nvSpPr>
          <p:spPr bwMode="auto">
            <a:xfrm>
              <a:off x="174480" y="343408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G</a:t>
              </a:r>
            </a:p>
          </p:txBody>
        </p:sp>
        <p:sp>
          <p:nvSpPr>
            <p:cNvPr id="57424" name="WordArt 56"/>
            <p:cNvSpPr>
              <a:spLocks noChangeArrowheads="1" noChangeShapeType="1" noTextEdit="1"/>
            </p:cNvSpPr>
            <p:nvPr/>
          </p:nvSpPr>
          <p:spPr bwMode="auto">
            <a:xfrm>
              <a:off x="174480" y="394208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5" name="WordArt 57"/>
            <p:cNvSpPr>
              <a:spLocks noChangeArrowheads="1" noChangeShapeType="1" noTextEdit="1"/>
            </p:cNvSpPr>
            <p:nvPr/>
          </p:nvSpPr>
          <p:spPr bwMode="auto">
            <a:xfrm>
              <a:off x="174480" y="49174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6" name="WordArt 58"/>
            <p:cNvSpPr>
              <a:spLocks noChangeArrowheads="1" noChangeShapeType="1" noTextEdit="1"/>
            </p:cNvSpPr>
            <p:nvPr/>
          </p:nvSpPr>
          <p:spPr bwMode="auto">
            <a:xfrm>
              <a:off x="174480" y="54051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</p:grpSp>
      <p:sp>
        <p:nvSpPr>
          <p:cNvPr id="57427" name="WordArt 59"/>
          <p:cNvSpPr>
            <a:spLocks noChangeArrowheads="1" noChangeShapeType="1" noTextEdit="1"/>
          </p:cNvSpPr>
          <p:nvPr/>
        </p:nvSpPr>
        <p:spPr bwMode="auto">
          <a:xfrm>
            <a:off x="110834" y="1924050"/>
            <a:ext cx="218209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Y</a:t>
            </a:r>
          </a:p>
        </p:txBody>
      </p:sp>
      <p:sp>
        <p:nvSpPr>
          <p:cNvPr id="57362" name="Line 80"/>
          <p:cNvSpPr>
            <a:spLocks noChangeShapeType="1"/>
          </p:cNvSpPr>
          <p:nvPr/>
        </p:nvSpPr>
        <p:spPr bwMode="auto">
          <a:xfrm flipH="1" flipV="1">
            <a:off x="8543925" y="440055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3" name="Line 81"/>
          <p:cNvSpPr>
            <a:spLocks noChangeShapeType="1"/>
          </p:cNvSpPr>
          <p:nvPr/>
        </p:nvSpPr>
        <p:spPr bwMode="auto">
          <a:xfrm flipH="1" flipV="1">
            <a:off x="8572500" y="3914775"/>
            <a:ext cx="0" cy="3810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4" name="Line 82"/>
          <p:cNvSpPr>
            <a:spLocks noChangeShapeType="1"/>
          </p:cNvSpPr>
          <p:nvPr/>
        </p:nvSpPr>
        <p:spPr bwMode="auto">
          <a:xfrm flipH="1" flipV="1">
            <a:off x="8353425" y="3648075"/>
            <a:ext cx="3810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9" name="Line 5"/>
          <p:cNvSpPr>
            <a:spLocks noChangeShapeType="1"/>
          </p:cNvSpPr>
          <p:nvPr/>
        </p:nvSpPr>
        <p:spPr bwMode="auto">
          <a:xfrm>
            <a:off x="928398" y="26193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2" name="WordArt 63"/>
          <p:cNvSpPr>
            <a:spLocks noChangeArrowheads="1" noChangeShapeType="1" noTextEdit="1"/>
          </p:cNvSpPr>
          <p:nvPr/>
        </p:nvSpPr>
        <p:spPr bwMode="auto">
          <a:xfrm>
            <a:off x="10045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3" name="WordArt 64"/>
          <p:cNvSpPr>
            <a:spLocks noChangeArrowheads="1" noChangeShapeType="1" noTextEdit="1"/>
          </p:cNvSpPr>
          <p:nvPr/>
        </p:nvSpPr>
        <p:spPr bwMode="auto">
          <a:xfrm>
            <a:off x="19189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4" name="WordArt 65"/>
          <p:cNvSpPr>
            <a:spLocks noChangeArrowheads="1" noChangeShapeType="1" noTextEdit="1"/>
          </p:cNvSpPr>
          <p:nvPr/>
        </p:nvSpPr>
        <p:spPr bwMode="auto">
          <a:xfrm>
            <a:off x="14617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5" name="WordArt 66"/>
          <p:cNvSpPr>
            <a:spLocks noChangeArrowheads="1" noChangeShapeType="1" noTextEdit="1"/>
          </p:cNvSpPr>
          <p:nvPr/>
        </p:nvSpPr>
        <p:spPr bwMode="auto">
          <a:xfrm>
            <a:off x="23761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6" name="WordArt 67"/>
          <p:cNvSpPr>
            <a:spLocks noChangeArrowheads="1" noChangeShapeType="1" noTextEdit="1"/>
          </p:cNvSpPr>
          <p:nvPr/>
        </p:nvSpPr>
        <p:spPr bwMode="auto">
          <a:xfrm>
            <a:off x="2833398" y="2619375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7" name="WordArt 68"/>
          <p:cNvSpPr>
            <a:spLocks noChangeArrowheads="1" noChangeShapeType="1" noTextEdit="1"/>
          </p:cNvSpPr>
          <p:nvPr/>
        </p:nvSpPr>
        <p:spPr bwMode="auto">
          <a:xfrm>
            <a:off x="3290598" y="2619375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8" name="WordArt 69"/>
          <p:cNvSpPr>
            <a:spLocks noChangeArrowheads="1" noChangeShapeType="1" noTextEdit="1"/>
          </p:cNvSpPr>
          <p:nvPr/>
        </p:nvSpPr>
        <p:spPr bwMode="auto">
          <a:xfrm>
            <a:off x="37477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9" name="WordArt 70"/>
          <p:cNvSpPr>
            <a:spLocks noChangeArrowheads="1" noChangeShapeType="1" noTextEdit="1"/>
          </p:cNvSpPr>
          <p:nvPr/>
        </p:nvSpPr>
        <p:spPr bwMode="auto">
          <a:xfrm>
            <a:off x="42049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1" name="WordArt 72"/>
          <p:cNvSpPr>
            <a:spLocks noChangeArrowheads="1" noChangeShapeType="1" noTextEdit="1"/>
          </p:cNvSpPr>
          <p:nvPr/>
        </p:nvSpPr>
        <p:spPr bwMode="auto">
          <a:xfrm>
            <a:off x="1004598" y="30765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2" name="WordArt 73"/>
          <p:cNvSpPr>
            <a:spLocks noChangeArrowheads="1" noChangeShapeType="1" noTextEdit="1"/>
          </p:cNvSpPr>
          <p:nvPr/>
        </p:nvSpPr>
        <p:spPr bwMode="auto">
          <a:xfrm>
            <a:off x="1004598" y="35433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3" name="WordArt 74"/>
          <p:cNvSpPr>
            <a:spLocks noChangeArrowheads="1" noChangeShapeType="1" noTextEdit="1"/>
          </p:cNvSpPr>
          <p:nvPr/>
        </p:nvSpPr>
        <p:spPr bwMode="auto">
          <a:xfrm>
            <a:off x="1004598" y="39909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4" name="WordArt 75"/>
          <p:cNvSpPr>
            <a:spLocks noChangeArrowheads="1" noChangeShapeType="1" noTextEdit="1"/>
          </p:cNvSpPr>
          <p:nvPr/>
        </p:nvSpPr>
        <p:spPr bwMode="auto">
          <a:xfrm>
            <a:off x="1004598" y="44481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5" name="WordArt 76"/>
          <p:cNvSpPr>
            <a:spLocks noChangeArrowheads="1" noChangeShapeType="1" noTextEdit="1"/>
          </p:cNvSpPr>
          <p:nvPr/>
        </p:nvSpPr>
        <p:spPr bwMode="auto">
          <a:xfrm>
            <a:off x="1004598" y="49053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6" name="WordArt 77"/>
          <p:cNvSpPr>
            <a:spLocks noChangeArrowheads="1" noChangeShapeType="1" noTextEdit="1"/>
          </p:cNvSpPr>
          <p:nvPr/>
        </p:nvSpPr>
        <p:spPr bwMode="auto">
          <a:xfrm>
            <a:off x="1004598" y="53625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7" name="WordArt 78"/>
          <p:cNvSpPr>
            <a:spLocks noChangeArrowheads="1" noChangeShapeType="1" noTextEdit="1"/>
          </p:cNvSpPr>
          <p:nvPr/>
        </p:nvSpPr>
        <p:spPr bwMode="auto">
          <a:xfrm>
            <a:off x="1004598" y="58197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65" name="WordArt 83"/>
          <p:cNvSpPr>
            <a:spLocks noChangeArrowheads="1" noChangeShapeType="1" noTextEdit="1"/>
          </p:cNvSpPr>
          <p:nvPr/>
        </p:nvSpPr>
        <p:spPr bwMode="auto">
          <a:xfrm>
            <a:off x="14617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2" name="WordArt 90"/>
          <p:cNvSpPr>
            <a:spLocks noChangeArrowheads="1" noChangeShapeType="1" noTextEdit="1"/>
          </p:cNvSpPr>
          <p:nvPr/>
        </p:nvSpPr>
        <p:spPr bwMode="auto">
          <a:xfrm>
            <a:off x="18427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3" name="WordArt 91"/>
          <p:cNvSpPr>
            <a:spLocks noChangeArrowheads="1" noChangeShapeType="1" noTextEdit="1"/>
          </p:cNvSpPr>
          <p:nvPr/>
        </p:nvSpPr>
        <p:spPr bwMode="auto">
          <a:xfrm>
            <a:off x="23761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4" name="WordArt 92"/>
          <p:cNvSpPr>
            <a:spLocks noChangeArrowheads="1" noChangeShapeType="1" noTextEdit="1"/>
          </p:cNvSpPr>
          <p:nvPr/>
        </p:nvSpPr>
        <p:spPr bwMode="auto">
          <a:xfrm>
            <a:off x="28333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5" name="WordArt 93"/>
          <p:cNvSpPr>
            <a:spLocks noChangeArrowheads="1" noChangeShapeType="1" noTextEdit="1"/>
          </p:cNvSpPr>
          <p:nvPr/>
        </p:nvSpPr>
        <p:spPr bwMode="auto">
          <a:xfrm>
            <a:off x="3292186" y="3076575"/>
            <a:ext cx="74612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6" name="WordArt 94"/>
          <p:cNvSpPr>
            <a:spLocks noChangeArrowheads="1" noChangeShapeType="1" noTextEdit="1"/>
          </p:cNvSpPr>
          <p:nvPr/>
        </p:nvSpPr>
        <p:spPr bwMode="auto">
          <a:xfrm>
            <a:off x="37477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8" name="Line 96"/>
          <p:cNvSpPr>
            <a:spLocks noChangeShapeType="1"/>
          </p:cNvSpPr>
          <p:nvPr/>
        </p:nvSpPr>
        <p:spPr bwMode="auto">
          <a:xfrm flipH="1" flipV="1">
            <a:off x="1233198" y="2924175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9" name="Line 97"/>
          <p:cNvSpPr>
            <a:spLocks noChangeShapeType="1"/>
          </p:cNvSpPr>
          <p:nvPr/>
        </p:nvSpPr>
        <p:spPr bwMode="auto">
          <a:xfrm flipH="1" flipV="1">
            <a:off x="3442998" y="2847975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5" name="Line 103"/>
          <p:cNvSpPr>
            <a:spLocks noChangeShapeType="1"/>
          </p:cNvSpPr>
          <p:nvPr/>
        </p:nvSpPr>
        <p:spPr bwMode="auto">
          <a:xfrm flipH="1" flipV="1">
            <a:off x="1690398" y="3000375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7" name="Line 105"/>
          <p:cNvSpPr>
            <a:spLocks noChangeShapeType="1"/>
          </p:cNvSpPr>
          <p:nvPr/>
        </p:nvSpPr>
        <p:spPr bwMode="auto">
          <a:xfrm flipH="1" flipV="1">
            <a:off x="2071398" y="3000375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8" name="Line 106"/>
          <p:cNvSpPr>
            <a:spLocks noChangeShapeType="1"/>
          </p:cNvSpPr>
          <p:nvPr/>
        </p:nvSpPr>
        <p:spPr bwMode="auto">
          <a:xfrm flipH="1" flipV="1">
            <a:off x="2528598" y="3000375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9" name="Line 107"/>
          <p:cNvSpPr>
            <a:spLocks noChangeShapeType="1"/>
          </p:cNvSpPr>
          <p:nvPr/>
        </p:nvSpPr>
        <p:spPr bwMode="auto">
          <a:xfrm flipH="1" flipV="1">
            <a:off x="2985798" y="3000375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9" name="Group 5"/>
          <p:cNvGrpSpPr>
            <a:grpSpLocks/>
          </p:cNvGrpSpPr>
          <p:nvPr/>
        </p:nvGrpSpPr>
        <p:grpSpPr bwMode="auto">
          <a:xfrm>
            <a:off x="4427802" y="3333750"/>
            <a:ext cx="4639998" cy="1488325"/>
            <a:chOff x="384" y="1984"/>
            <a:chExt cx="2717" cy="756"/>
          </a:xfrm>
        </p:grpSpPr>
        <p:sp>
          <p:nvSpPr>
            <p:cNvPr id="110" name="Text Box 6"/>
            <p:cNvSpPr txBox="1">
              <a:spLocks noChangeArrowheads="1"/>
            </p:cNvSpPr>
            <p:nvPr/>
          </p:nvSpPr>
          <p:spPr bwMode="auto">
            <a:xfrm>
              <a:off x="384" y="2256"/>
              <a:ext cx="576" cy="2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i, j</a:t>
              </a:r>
              <a:r>
                <a:rPr lang="en-US" altLang="en-US" sz="2000" dirty="0">
                  <a:cs typeface="Arial" charset="0"/>
                </a:rPr>
                <a:t>  =</a:t>
              </a:r>
              <a:endParaRPr lang="en-US" altLang="en-US" sz="2000" baseline="-25000" dirty="0">
                <a:cs typeface="Arial" charset="0"/>
              </a:endParaRPr>
            </a:p>
          </p:txBody>
        </p:sp>
        <p:sp>
          <p:nvSpPr>
            <p:cNvPr id="111" name="Text Box 7"/>
            <p:cNvSpPr txBox="1">
              <a:spLocks noChangeArrowheads="1"/>
            </p:cNvSpPr>
            <p:nvPr/>
          </p:nvSpPr>
          <p:spPr bwMode="auto">
            <a:xfrm>
              <a:off x="759" y="2264"/>
              <a:ext cx="576" cy="2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dirty="0">
                  <a:cs typeface="Arial" charset="0"/>
                </a:rPr>
                <a:t>max</a:t>
              </a:r>
            </a:p>
          </p:txBody>
        </p:sp>
        <p:sp>
          <p:nvSpPr>
            <p:cNvPr id="112" name="AutoShape 8"/>
            <p:cNvSpPr>
              <a:spLocks/>
            </p:cNvSpPr>
            <p:nvPr/>
          </p:nvSpPr>
          <p:spPr bwMode="auto">
            <a:xfrm>
              <a:off x="1232" y="1984"/>
              <a:ext cx="160" cy="756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" name="Text Box 9"/>
            <p:cNvSpPr txBox="1">
              <a:spLocks noChangeArrowheads="1"/>
            </p:cNvSpPr>
            <p:nvPr/>
          </p:nvSpPr>
          <p:spPr bwMode="auto">
            <a:xfrm>
              <a:off x="1312" y="2035"/>
              <a:ext cx="1789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i-1, j               </a:t>
              </a:r>
              <a:r>
                <a:rPr lang="en-US" altLang="en-US" sz="2000" i="1" dirty="0">
                  <a:cs typeface="Arial" charset="0"/>
                </a:rPr>
                <a:t>skip X</a:t>
              </a:r>
              <a:r>
                <a:rPr lang="en-US" altLang="en-US" sz="2000" i="1" baseline="-25000" dirty="0">
                  <a:cs typeface="Arial" charset="0"/>
                </a:rPr>
                <a:t>i</a:t>
              </a:r>
              <a:r>
                <a:rPr lang="en-US" altLang="en-US" sz="2000" i="1" dirty="0">
                  <a:cs typeface="Arial" charset="0"/>
                </a:rPr>
                <a:t> </a:t>
              </a: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i, j-1 </a:t>
              </a:r>
              <a:r>
                <a:rPr lang="en-US" altLang="en-US" sz="2000" i="1" dirty="0">
                  <a:cs typeface="Arial" charset="0"/>
                </a:rPr>
                <a:t>          skip </a:t>
              </a:r>
              <a:r>
                <a:rPr lang="en-US" altLang="en-US" sz="2000" i="1" dirty="0" err="1">
                  <a:cs typeface="Arial" charset="0"/>
                </a:rPr>
                <a:t>Y</a:t>
              </a:r>
              <a:r>
                <a:rPr lang="en-US" altLang="en-US" sz="2000" i="1" baseline="-25000" dirty="0" err="1">
                  <a:cs typeface="Arial" charset="0"/>
                </a:rPr>
                <a:t>j</a:t>
              </a:r>
              <a:endParaRPr lang="en-US" altLang="en-US" sz="2000" i="1" dirty="0">
                <a:cs typeface="Arial" charset="0"/>
              </a:endParaRP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i-1, j-1</a:t>
              </a:r>
              <a:r>
                <a:rPr lang="en-US" altLang="en-US" sz="2000" i="1" dirty="0">
                  <a:cs typeface="Arial" charset="0"/>
                </a:rPr>
                <a:t>  + 1</a:t>
              </a:r>
              <a:r>
                <a:rPr lang="en-US" altLang="en-US" sz="2000" dirty="0">
                  <a:cs typeface="Arial" charset="0"/>
                </a:rPr>
                <a:t>  if  </a:t>
              </a:r>
              <a:r>
                <a:rPr lang="en-US" altLang="en-US" sz="2000" i="1" dirty="0">
                  <a:cs typeface="Arial" charset="0"/>
                </a:rPr>
                <a:t>X</a:t>
              </a:r>
              <a:r>
                <a:rPr lang="en-US" altLang="en-US" sz="2000" i="1" baseline="-25000" dirty="0">
                  <a:cs typeface="Arial" charset="0"/>
                </a:rPr>
                <a:t>i</a:t>
              </a:r>
              <a:r>
                <a:rPr lang="en-US" altLang="en-US" sz="2000" dirty="0">
                  <a:cs typeface="Arial" charset="0"/>
                </a:rPr>
                <a:t> = </a:t>
              </a:r>
              <a:r>
                <a:rPr lang="en-US" altLang="en-US" sz="2000" i="1" dirty="0" err="1">
                  <a:cs typeface="Arial" charset="0"/>
                </a:rPr>
                <a:t>Y</a:t>
              </a:r>
              <a:r>
                <a:rPr lang="en-US" altLang="en-US" sz="2000" i="1" baseline="-25000" dirty="0" err="1">
                  <a:cs typeface="Arial" charset="0"/>
                </a:rPr>
                <a:t>j</a:t>
              </a:r>
              <a:r>
                <a:rPr lang="en-US" altLang="en-US" sz="2000" i="1" dirty="0">
                  <a:cs typeface="Arial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46970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Dynamic Programming Example</a:t>
            </a:r>
            <a:endParaRPr lang="en-US" altLang="en-US" sz="2600" dirty="0"/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685800" y="600075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7400" name="Group 7"/>
          <p:cNvGrpSpPr>
            <a:grpSpLocks/>
          </p:cNvGrpSpPr>
          <p:nvPr/>
        </p:nvGrpSpPr>
        <p:grpSpPr bwMode="auto">
          <a:xfrm>
            <a:off x="679305" y="2359660"/>
            <a:ext cx="3657600" cy="3657600"/>
            <a:chOff x="432" y="1536"/>
            <a:chExt cx="2304" cy="2304"/>
          </a:xfrm>
        </p:grpSpPr>
        <p:sp>
          <p:nvSpPr>
            <p:cNvPr id="57436" name="Line 8"/>
            <p:cNvSpPr>
              <a:spLocks noChangeShapeType="1"/>
            </p:cNvSpPr>
            <p:nvPr/>
          </p:nvSpPr>
          <p:spPr bwMode="auto">
            <a:xfrm flipH="1">
              <a:off x="43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7" name="Line 9"/>
            <p:cNvSpPr>
              <a:spLocks noChangeShapeType="1"/>
            </p:cNvSpPr>
            <p:nvPr/>
          </p:nvSpPr>
          <p:spPr bwMode="auto">
            <a:xfrm flipH="1">
              <a:off x="72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8" name="Line 10"/>
            <p:cNvSpPr>
              <a:spLocks noChangeShapeType="1"/>
            </p:cNvSpPr>
            <p:nvPr/>
          </p:nvSpPr>
          <p:spPr bwMode="auto">
            <a:xfrm flipH="1">
              <a:off x="100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9" name="Line 11"/>
            <p:cNvSpPr>
              <a:spLocks noChangeShapeType="1"/>
            </p:cNvSpPr>
            <p:nvPr/>
          </p:nvSpPr>
          <p:spPr bwMode="auto">
            <a:xfrm flipH="1">
              <a:off x="129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0" name="Line 12"/>
            <p:cNvSpPr>
              <a:spLocks noChangeShapeType="1"/>
            </p:cNvSpPr>
            <p:nvPr/>
          </p:nvSpPr>
          <p:spPr bwMode="auto">
            <a:xfrm flipH="1">
              <a:off x="1584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1" name="Line 13"/>
            <p:cNvSpPr>
              <a:spLocks noChangeShapeType="1"/>
            </p:cNvSpPr>
            <p:nvPr/>
          </p:nvSpPr>
          <p:spPr bwMode="auto">
            <a:xfrm flipH="1">
              <a:off x="187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2" name="Line 14"/>
            <p:cNvSpPr>
              <a:spLocks noChangeShapeType="1"/>
            </p:cNvSpPr>
            <p:nvPr/>
          </p:nvSpPr>
          <p:spPr bwMode="auto">
            <a:xfrm flipH="1">
              <a:off x="216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3" name="Line 15"/>
            <p:cNvSpPr>
              <a:spLocks noChangeShapeType="1"/>
            </p:cNvSpPr>
            <p:nvPr/>
          </p:nvSpPr>
          <p:spPr bwMode="auto">
            <a:xfrm flipH="1">
              <a:off x="244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4" name="Line 16"/>
            <p:cNvSpPr>
              <a:spLocks noChangeShapeType="1"/>
            </p:cNvSpPr>
            <p:nvPr/>
          </p:nvSpPr>
          <p:spPr bwMode="auto">
            <a:xfrm>
              <a:off x="432" y="182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5" name="Line 17"/>
            <p:cNvSpPr>
              <a:spLocks noChangeShapeType="1"/>
            </p:cNvSpPr>
            <p:nvPr/>
          </p:nvSpPr>
          <p:spPr bwMode="auto">
            <a:xfrm>
              <a:off x="432" y="153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6" name="Line 18"/>
            <p:cNvSpPr>
              <a:spLocks noChangeShapeType="1"/>
            </p:cNvSpPr>
            <p:nvPr/>
          </p:nvSpPr>
          <p:spPr bwMode="auto">
            <a:xfrm>
              <a:off x="432" y="211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7" name="Line 19"/>
            <p:cNvSpPr>
              <a:spLocks noChangeShapeType="1"/>
            </p:cNvSpPr>
            <p:nvPr/>
          </p:nvSpPr>
          <p:spPr bwMode="auto">
            <a:xfrm>
              <a:off x="432" y="240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8" name="Line 20"/>
            <p:cNvSpPr>
              <a:spLocks noChangeShapeType="1"/>
            </p:cNvSpPr>
            <p:nvPr/>
          </p:nvSpPr>
          <p:spPr bwMode="auto">
            <a:xfrm>
              <a:off x="432" y="268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9" name="Line 21"/>
            <p:cNvSpPr>
              <a:spLocks noChangeShapeType="1"/>
            </p:cNvSpPr>
            <p:nvPr/>
          </p:nvSpPr>
          <p:spPr bwMode="auto">
            <a:xfrm>
              <a:off x="432" y="297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0" name="Line 22"/>
            <p:cNvSpPr>
              <a:spLocks noChangeShapeType="1"/>
            </p:cNvSpPr>
            <p:nvPr/>
          </p:nvSpPr>
          <p:spPr bwMode="auto">
            <a:xfrm>
              <a:off x="432" y="326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1" name="Line 23"/>
            <p:cNvSpPr>
              <a:spLocks noChangeShapeType="1"/>
            </p:cNvSpPr>
            <p:nvPr/>
          </p:nvSpPr>
          <p:spPr bwMode="auto">
            <a:xfrm>
              <a:off x="432" y="355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2" name="Line 24"/>
            <p:cNvSpPr>
              <a:spLocks noChangeShapeType="1"/>
            </p:cNvSpPr>
            <p:nvPr/>
          </p:nvSpPr>
          <p:spPr bwMode="auto">
            <a:xfrm flipH="1">
              <a:off x="273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402" name="WordArt 26"/>
          <p:cNvSpPr>
            <a:spLocks noChangeArrowheads="1" noChangeShapeType="1" noTextEdit="1"/>
          </p:cNvSpPr>
          <p:nvPr/>
        </p:nvSpPr>
        <p:spPr bwMode="auto">
          <a:xfrm>
            <a:off x="479280" y="29622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03" name="WordArt 27"/>
          <p:cNvSpPr>
            <a:spLocks noChangeArrowheads="1" noChangeShapeType="1" noTextEdit="1"/>
          </p:cNvSpPr>
          <p:nvPr/>
        </p:nvSpPr>
        <p:spPr bwMode="auto">
          <a:xfrm>
            <a:off x="488805" y="2438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04" name="WordArt 28"/>
          <p:cNvSpPr>
            <a:spLocks noChangeArrowheads="1" noChangeShapeType="1" noTextEdit="1"/>
          </p:cNvSpPr>
          <p:nvPr/>
        </p:nvSpPr>
        <p:spPr bwMode="auto">
          <a:xfrm>
            <a:off x="479280" y="3352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05" name="WordArt 29"/>
          <p:cNvSpPr>
            <a:spLocks noChangeArrowheads="1" noChangeShapeType="1" noTextEdit="1"/>
          </p:cNvSpPr>
          <p:nvPr/>
        </p:nvSpPr>
        <p:spPr bwMode="auto">
          <a:xfrm>
            <a:off x="479280" y="3810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06" name="WordArt 30"/>
          <p:cNvSpPr>
            <a:spLocks noChangeArrowheads="1" noChangeShapeType="1" noTextEdit="1"/>
          </p:cNvSpPr>
          <p:nvPr/>
        </p:nvSpPr>
        <p:spPr bwMode="auto">
          <a:xfrm>
            <a:off x="479280" y="42672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07" name="WordArt 31"/>
          <p:cNvSpPr>
            <a:spLocks noChangeArrowheads="1" noChangeShapeType="1" noTextEdit="1"/>
          </p:cNvSpPr>
          <p:nvPr/>
        </p:nvSpPr>
        <p:spPr bwMode="auto">
          <a:xfrm>
            <a:off x="479280" y="4724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08" name="WordArt 32"/>
          <p:cNvSpPr>
            <a:spLocks noChangeArrowheads="1" noChangeShapeType="1" noTextEdit="1"/>
          </p:cNvSpPr>
          <p:nvPr/>
        </p:nvSpPr>
        <p:spPr bwMode="auto">
          <a:xfrm>
            <a:off x="479280" y="5257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09" name="WordArt 33"/>
          <p:cNvSpPr>
            <a:spLocks noChangeArrowheads="1" noChangeShapeType="1" noTextEdit="1"/>
          </p:cNvSpPr>
          <p:nvPr/>
        </p:nvSpPr>
        <p:spPr bwMode="auto">
          <a:xfrm>
            <a:off x="479280" y="5715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57410" name="WordArt 34"/>
          <p:cNvSpPr>
            <a:spLocks noChangeArrowheads="1" noChangeShapeType="1" noTextEdit="1"/>
          </p:cNvSpPr>
          <p:nvPr/>
        </p:nvSpPr>
        <p:spPr bwMode="auto">
          <a:xfrm>
            <a:off x="1250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11" name="WordArt 35"/>
          <p:cNvSpPr>
            <a:spLocks noChangeArrowheads="1" noChangeShapeType="1" noTextEdit="1"/>
          </p:cNvSpPr>
          <p:nvPr/>
        </p:nvSpPr>
        <p:spPr bwMode="auto">
          <a:xfrm>
            <a:off x="784080" y="206692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12" name="WordArt 36"/>
          <p:cNvSpPr>
            <a:spLocks noChangeArrowheads="1" noChangeShapeType="1" noTextEdit="1"/>
          </p:cNvSpPr>
          <p:nvPr/>
        </p:nvSpPr>
        <p:spPr bwMode="auto">
          <a:xfrm>
            <a:off x="1698480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13" name="WordArt 37"/>
          <p:cNvSpPr>
            <a:spLocks noChangeArrowheads="1" noChangeShapeType="1" noTextEdit="1"/>
          </p:cNvSpPr>
          <p:nvPr/>
        </p:nvSpPr>
        <p:spPr bwMode="auto">
          <a:xfrm>
            <a:off x="2165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14" name="WordArt 38"/>
          <p:cNvSpPr>
            <a:spLocks noChangeArrowheads="1" noChangeShapeType="1" noTextEdit="1"/>
          </p:cNvSpPr>
          <p:nvPr/>
        </p:nvSpPr>
        <p:spPr bwMode="auto">
          <a:xfrm>
            <a:off x="26224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15" name="WordArt 39"/>
          <p:cNvSpPr>
            <a:spLocks noChangeArrowheads="1" noChangeShapeType="1" noTextEdit="1"/>
          </p:cNvSpPr>
          <p:nvPr/>
        </p:nvSpPr>
        <p:spPr bwMode="auto">
          <a:xfrm>
            <a:off x="3155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16" name="WordArt 40"/>
          <p:cNvSpPr>
            <a:spLocks noChangeArrowheads="1" noChangeShapeType="1" noTextEdit="1"/>
          </p:cNvSpPr>
          <p:nvPr/>
        </p:nvSpPr>
        <p:spPr bwMode="auto">
          <a:xfrm>
            <a:off x="36130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17" name="WordArt 41"/>
          <p:cNvSpPr>
            <a:spLocks noChangeArrowheads="1" noChangeShapeType="1" noTextEdit="1"/>
          </p:cNvSpPr>
          <p:nvPr/>
        </p:nvSpPr>
        <p:spPr bwMode="auto">
          <a:xfrm>
            <a:off x="4070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55555" y="1562100"/>
            <a:ext cx="3019425" cy="361950"/>
            <a:chOff x="965055" y="1619250"/>
            <a:chExt cx="3019425" cy="361950"/>
          </a:xfrm>
        </p:grpSpPr>
        <p:sp>
          <p:nvSpPr>
            <p:cNvPr id="57428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23652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G</a:t>
              </a:r>
            </a:p>
          </p:txBody>
        </p:sp>
        <p:sp>
          <p:nvSpPr>
            <p:cNvPr id="57429" name="WordArt 44"/>
            <p:cNvSpPr>
              <a:spLocks noChangeArrowheads="1" noChangeShapeType="1" noTextEdit="1"/>
            </p:cNvSpPr>
            <p:nvPr/>
          </p:nvSpPr>
          <p:spPr bwMode="auto">
            <a:xfrm>
              <a:off x="965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A</a:t>
              </a:r>
            </a:p>
          </p:txBody>
        </p:sp>
        <p:sp>
          <p:nvSpPr>
            <p:cNvPr id="57430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1422255" y="1619250"/>
              <a:ext cx="20955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1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19080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  <p:sp>
          <p:nvSpPr>
            <p:cNvPr id="57432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33272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33" name="WordArt 48"/>
            <p:cNvSpPr>
              <a:spLocks noChangeArrowheads="1" noChangeShapeType="1" noTextEdit="1"/>
            </p:cNvSpPr>
            <p:nvPr/>
          </p:nvSpPr>
          <p:spPr bwMode="auto">
            <a:xfrm>
              <a:off x="2870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4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37844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</p:grpSp>
      <p:sp>
        <p:nvSpPr>
          <p:cNvPr id="57435" name="WordArt 50"/>
          <p:cNvSpPr>
            <a:spLocks noChangeArrowheads="1" noChangeShapeType="1" noTextEdit="1"/>
          </p:cNvSpPr>
          <p:nvPr/>
        </p:nvSpPr>
        <p:spPr bwMode="auto">
          <a:xfrm>
            <a:off x="403080" y="161925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X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0354" y="2725420"/>
            <a:ext cx="228600" cy="3312160"/>
            <a:chOff x="174480" y="2479040"/>
            <a:chExt cx="228600" cy="3312160"/>
          </a:xfrm>
        </p:grpSpPr>
        <p:sp>
          <p:nvSpPr>
            <p:cNvPr id="57420" name="WordArt 52"/>
            <p:cNvSpPr>
              <a:spLocks noChangeArrowheads="1" noChangeShapeType="1" noTextEdit="1"/>
            </p:cNvSpPr>
            <p:nvPr/>
          </p:nvSpPr>
          <p:spPr bwMode="auto">
            <a:xfrm>
              <a:off x="174480" y="24790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1" name="WordArt 53"/>
            <p:cNvSpPr>
              <a:spLocks noChangeArrowheads="1" noChangeShapeType="1" noTextEdit="1"/>
            </p:cNvSpPr>
            <p:nvPr/>
          </p:nvSpPr>
          <p:spPr bwMode="auto">
            <a:xfrm>
              <a:off x="174480" y="29667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2" name="WordArt 54"/>
            <p:cNvSpPr>
              <a:spLocks noChangeArrowheads="1" noChangeShapeType="1" noTextEdit="1"/>
            </p:cNvSpPr>
            <p:nvPr/>
          </p:nvSpPr>
          <p:spPr bwMode="auto">
            <a:xfrm>
              <a:off x="174480" y="4409440"/>
              <a:ext cx="228600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3" name="WordArt 55"/>
            <p:cNvSpPr>
              <a:spLocks noChangeArrowheads="1" noChangeShapeType="1" noTextEdit="1"/>
            </p:cNvSpPr>
            <p:nvPr/>
          </p:nvSpPr>
          <p:spPr bwMode="auto">
            <a:xfrm>
              <a:off x="174480" y="343408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G</a:t>
              </a:r>
            </a:p>
          </p:txBody>
        </p:sp>
        <p:sp>
          <p:nvSpPr>
            <p:cNvPr id="57424" name="WordArt 56"/>
            <p:cNvSpPr>
              <a:spLocks noChangeArrowheads="1" noChangeShapeType="1" noTextEdit="1"/>
            </p:cNvSpPr>
            <p:nvPr/>
          </p:nvSpPr>
          <p:spPr bwMode="auto">
            <a:xfrm>
              <a:off x="174480" y="394208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5" name="WordArt 57"/>
            <p:cNvSpPr>
              <a:spLocks noChangeArrowheads="1" noChangeShapeType="1" noTextEdit="1"/>
            </p:cNvSpPr>
            <p:nvPr/>
          </p:nvSpPr>
          <p:spPr bwMode="auto">
            <a:xfrm>
              <a:off x="174480" y="49174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6" name="WordArt 58"/>
            <p:cNvSpPr>
              <a:spLocks noChangeArrowheads="1" noChangeShapeType="1" noTextEdit="1"/>
            </p:cNvSpPr>
            <p:nvPr/>
          </p:nvSpPr>
          <p:spPr bwMode="auto">
            <a:xfrm>
              <a:off x="174480" y="54051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</p:grpSp>
      <p:sp>
        <p:nvSpPr>
          <p:cNvPr id="57427" name="WordArt 59"/>
          <p:cNvSpPr>
            <a:spLocks noChangeArrowheads="1" noChangeShapeType="1" noTextEdit="1"/>
          </p:cNvSpPr>
          <p:nvPr/>
        </p:nvSpPr>
        <p:spPr bwMode="auto">
          <a:xfrm>
            <a:off x="110834" y="1924050"/>
            <a:ext cx="218209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Y</a:t>
            </a:r>
          </a:p>
        </p:txBody>
      </p:sp>
      <p:sp>
        <p:nvSpPr>
          <p:cNvPr id="57362" name="Line 80"/>
          <p:cNvSpPr>
            <a:spLocks noChangeShapeType="1"/>
          </p:cNvSpPr>
          <p:nvPr/>
        </p:nvSpPr>
        <p:spPr bwMode="auto">
          <a:xfrm flipH="1" flipV="1">
            <a:off x="8543925" y="440055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3" name="Line 81"/>
          <p:cNvSpPr>
            <a:spLocks noChangeShapeType="1"/>
          </p:cNvSpPr>
          <p:nvPr/>
        </p:nvSpPr>
        <p:spPr bwMode="auto">
          <a:xfrm flipH="1" flipV="1">
            <a:off x="8572500" y="3914775"/>
            <a:ext cx="0" cy="3810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4" name="Line 82"/>
          <p:cNvSpPr>
            <a:spLocks noChangeShapeType="1"/>
          </p:cNvSpPr>
          <p:nvPr/>
        </p:nvSpPr>
        <p:spPr bwMode="auto">
          <a:xfrm flipH="1" flipV="1">
            <a:off x="8353425" y="3648075"/>
            <a:ext cx="3810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9" name="Line 5"/>
          <p:cNvSpPr>
            <a:spLocks noChangeShapeType="1"/>
          </p:cNvSpPr>
          <p:nvPr/>
        </p:nvSpPr>
        <p:spPr bwMode="auto">
          <a:xfrm>
            <a:off x="928398" y="26193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2" name="WordArt 63"/>
          <p:cNvSpPr>
            <a:spLocks noChangeArrowheads="1" noChangeShapeType="1" noTextEdit="1"/>
          </p:cNvSpPr>
          <p:nvPr/>
        </p:nvSpPr>
        <p:spPr bwMode="auto">
          <a:xfrm>
            <a:off x="10045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3" name="WordArt 64"/>
          <p:cNvSpPr>
            <a:spLocks noChangeArrowheads="1" noChangeShapeType="1" noTextEdit="1"/>
          </p:cNvSpPr>
          <p:nvPr/>
        </p:nvSpPr>
        <p:spPr bwMode="auto">
          <a:xfrm>
            <a:off x="19189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4" name="WordArt 65"/>
          <p:cNvSpPr>
            <a:spLocks noChangeArrowheads="1" noChangeShapeType="1" noTextEdit="1"/>
          </p:cNvSpPr>
          <p:nvPr/>
        </p:nvSpPr>
        <p:spPr bwMode="auto">
          <a:xfrm>
            <a:off x="14617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5" name="WordArt 66"/>
          <p:cNvSpPr>
            <a:spLocks noChangeArrowheads="1" noChangeShapeType="1" noTextEdit="1"/>
          </p:cNvSpPr>
          <p:nvPr/>
        </p:nvSpPr>
        <p:spPr bwMode="auto">
          <a:xfrm>
            <a:off x="23761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6" name="WordArt 67"/>
          <p:cNvSpPr>
            <a:spLocks noChangeArrowheads="1" noChangeShapeType="1" noTextEdit="1"/>
          </p:cNvSpPr>
          <p:nvPr/>
        </p:nvSpPr>
        <p:spPr bwMode="auto">
          <a:xfrm>
            <a:off x="2833398" y="2619375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7" name="WordArt 68"/>
          <p:cNvSpPr>
            <a:spLocks noChangeArrowheads="1" noChangeShapeType="1" noTextEdit="1"/>
          </p:cNvSpPr>
          <p:nvPr/>
        </p:nvSpPr>
        <p:spPr bwMode="auto">
          <a:xfrm>
            <a:off x="3290598" y="2619375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8" name="WordArt 69"/>
          <p:cNvSpPr>
            <a:spLocks noChangeArrowheads="1" noChangeShapeType="1" noTextEdit="1"/>
          </p:cNvSpPr>
          <p:nvPr/>
        </p:nvSpPr>
        <p:spPr bwMode="auto">
          <a:xfrm>
            <a:off x="37477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9" name="WordArt 70"/>
          <p:cNvSpPr>
            <a:spLocks noChangeArrowheads="1" noChangeShapeType="1" noTextEdit="1"/>
          </p:cNvSpPr>
          <p:nvPr/>
        </p:nvSpPr>
        <p:spPr bwMode="auto">
          <a:xfrm>
            <a:off x="42049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1" name="WordArt 72"/>
          <p:cNvSpPr>
            <a:spLocks noChangeArrowheads="1" noChangeShapeType="1" noTextEdit="1"/>
          </p:cNvSpPr>
          <p:nvPr/>
        </p:nvSpPr>
        <p:spPr bwMode="auto">
          <a:xfrm>
            <a:off x="1004598" y="30765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2" name="WordArt 73"/>
          <p:cNvSpPr>
            <a:spLocks noChangeArrowheads="1" noChangeShapeType="1" noTextEdit="1"/>
          </p:cNvSpPr>
          <p:nvPr/>
        </p:nvSpPr>
        <p:spPr bwMode="auto">
          <a:xfrm>
            <a:off x="1004598" y="35433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3" name="WordArt 74"/>
          <p:cNvSpPr>
            <a:spLocks noChangeArrowheads="1" noChangeShapeType="1" noTextEdit="1"/>
          </p:cNvSpPr>
          <p:nvPr/>
        </p:nvSpPr>
        <p:spPr bwMode="auto">
          <a:xfrm>
            <a:off x="1004598" y="39909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4" name="WordArt 75"/>
          <p:cNvSpPr>
            <a:spLocks noChangeArrowheads="1" noChangeShapeType="1" noTextEdit="1"/>
          </p:cNvSpPr>
          <p:nvPr/>
        </p:nvSpPr>
        <p:spPr bwMode="auto">
          <a:xfrm>
            <a:off x="1004598" y="44481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5" name="WordArt 76"/>
          <p:cNvSpPr>
            <a:spLocks noChangeArrowheads="1" noChangeShapeType="1" noTextEdit="1"/>
          </p:cNvSpPr>
          <p:nvPr/>
        </p:nvSpPr>
        <p:spPr bwMode="auto">
          <a:xfrm>
            <a:off x="1004598" y="49053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6" name="WordArt 77"/>
          <p:cNvSpPr>
            <a:spLocks noChangeArrowheads="1" noChangeShapeType="1" noTextEdit="1"/>
          </p:cNvSpPr>
          <p:nvPr/>
        </p:nvSpPr>
        <p:spPr bwMode="auto">
          <a:xfrm>
            <a:off x="1004598" y="53625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7" name="WordArt 78"/>
          <p:cNvSpPr>
            <a:spLocks noChangeArrowheads="1" noChangeShapeType="1" noTextEdit="1"/>
          </p:cNvSpPr>
          <p:nvPr/>
        </p:nvSpPr>
        <p:spPr bwMode="auto">
          <a:xfrm>
            <a:off x="1004598" y="58197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65" name="WordArt 83"/>
          <p:cNvSpPr>
            <a:spLocks noChangeArrowheads="1" noChangeShapeType="1" noTextEdit="1"/>
          </p:cNvSpPr>
          <p:nvPr/>
        </p:nvSpPr>
        <p:spPr bwMode="auto">
          <a:xfrm>
            <a:off x="14617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2" name="WordArt 90"/>
          <p:cNvSpPr>
            <a:spLocks noChangeArrowheads="1" noChangeShapeType="1" noTextEdit="1"/>
          </p:cNvSpPr>
          <p:nvPr/>
        </p:nvSpPr>
        <p:spPr bwMode="auto">
          <a:xfrm>
            <a:off x="18427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3" name="WordArt 91"/>
          <p:cNvSpPr>
            <a:spLocks noChangeArrowheads="1" noChangeShapeType="1" noTextEdit="1"/>
          </p:cNvSpPr>
          <p:nvPr/>
        </p:nvSpPr>
        <p:spPr bwMode="auto">
          <a:xfrm>
            <a:off x="23761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4" name="WordArt 92"/>
          <p:cNvSpPr>
            <a:spLocks noChangeArrowheads="1" noChangeShapeType="1" noTextEdit="1"/>
          </p:cNvSpPr>
          <p:nvPr/>
        </p:nvSpPr>
        <p:spPr bwMode="auto">
          <a:xfrm>
            <a:off x="28333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5" name="WordArt 93"/>
          <p:cNvSpPr>
            <a:spLocks noChangeArrowheads="1" noChangeShapeType="1" noTextEdit="1"/>
          </p:cNvSpPr>
          <p:nvPr/>
        </p:nvSpPr>
        <p:spPr bwMode="auto">
          <a:xfrm>
            <a:off x="3292186" y="3076575"/>
            <a:ext cx="74612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6" name="WordArt 94"/>
          <p:cNvSpPr>
            <a:spLocks noChangeArrowheads="1" noChangeShapeType="1" noTextEdit="1"/>
          </p:cNvSpPr>
          <p:nvPr/>
        </p:nvSpPr>
        <p:spPr bwMode="auto">
          <a:xfrm>
            <a:off x="37477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7" name="WordArt 95"/>
          <p:cNvSpPr>
            <a:spLocks noChangeArrowheads="1" noChangeShapeType="1" noTextEdit="1"/>
          </p:cNvSpPr>
          <p:nvPr/>
        </p:nvSpPr>
        <p:spPr bwMode="auto">
          <a:xfrm>
            <a:off x="4204998" y="30765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378" name="Line 96"/>
          <p:cNvSpPr>
            <a:spLocks noChangeShapeType="1"/>
          </p:cNvSpPr>
          <p:nvPr/>
        </p:nvSpPr>
        <p:spPr bwMode="auto">
          <a:xfrm flipH="1" flipV="1">
            <a:off x="1233198" y="2924175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9" name="Line 97"/>
          <p:cNvSpPr>
            <a:spLocks noChangeShapeType="1"/>
          </p:cNvSpPr>
          <p:nvPr/>
        </p:nvSpPr>
        <p:spPr bwMode="auto">
          <a:xfrm flipH="1" flipV="1">
            <a:off x="3442998" y="2847975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5" name="Line 103"/>
          <p:cNvSpPr>
            <a:spLocks noChangeShapeType="1"/>
          </p:cNvSpPr>
          <p:nvPr/>
        </p:nvSpPr>
        <p:spPr bwMode="auto">
          <a:xfrm flipH="1" flipV="1">
            <a:off x="1690398" y="3000375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7" name="Line 105"/>
          <p:cNvSpPr>
            <a:spLocks noChangeShapeType="1"/>
          </p:cNvSpPr>
          <p:nvPr/>
        </p:nvSpPr>
        <p:spPr bwMode="auto">
          <a:xfrm flipH="1" flipV="1">
            <a:off x="2071398" y="3000375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8" name="Line 106"/>
          <p:cNvSpPr>
            <a:spLocks noChangeShapeType="1"/>
          </p:cNvSpPr>
          <p:nvPr/>
        </p:nvSpPr>
        <p:spPr bwMode="auto">
          <a:xfrm flipH="1" flipV="1">
            <a:off x="2528598" y="3000375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9" name="Line 107"/>
          <p:cNvSpPr>
            <a:spLocks noChangeShapeType="1"/>
          </p:cNvSpPr>
          <p:nvPr/>
        </p:nvSpPr>
        <p:spPr bwMode="auto">
          <a:xfrm flipH="1" flipV="1">
            <a:off x="2985798" y="3000375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90" name="Line 108"/>
          <p:cNvSpPr>
            <a:spLocks noChangeShapeType="1"/>
          </p:cNvSpPr>
          <p:nvPr/>
        </p:nvSpPr>
        <p:spPr bwMode="auto">
          <a:xfrm flipH="1" flipV="1">
            <a:off x="3976398" y="3000375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9" name="Group 5"/>
          <p:cNvGrpSpPr>
            <a:grpSpLocks/>
          </p:cNvGrpSpPr>
          <p:nvPr/>
        </p:nvGrpSpPr>
        <p:grpSpPr bwMode="auto">
          <a:xfrm>
            <a:off x="4427802" y="3333750"/>
            <a:ext cx="4639998" cy="1488325"/>
            <a:chOff x="384" y="1984"/>
            <a:chExt cx="2717" cy="756"/>
          </a:xfrm>
        </p:grpSpPr>
        <p:sp>
          <p:nvSpPr>
            <p:cNvPr id="110" name="Text Box 6"/>
            <p:cNvSpPr txBox="1">
              <a:spLocks noChangeArrowheads="1"/>
            </p:cNvSpPr>
            <p:nvPr/>
          </p:nvSpPr>
          <p:spPr bwMode="auto">
            <a:xfrm>
              <a:off x="384" y="2256"/>
              <a:ext cx="576" cy="2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i, j</a:t>
              </a:r>
              <a:r>
                <a:rPr lang="en-US" altLang="en-US" sz="2000" dirty="0">
                  <a:cs typeface="Arial" charset="0"/>
                </a:rPr>
                <a:t>  =</a:t>
              </a:r>
              <a:endParaRPr lang="en-US" altLang="en-US" sz="2000" baseline="-25000" dirty="0">
                <a:cs typeface="Arial" charset="0"/>
              </a:endParaRPr>
            </a:p>
          </p:txBody>
        </p:sp>
        <p:sp>
          <p:nvSpPr>
            <p:cNvPr id="111" name="Text Box 7"/>
            <p:cNvSpPr txBox="1">
              <a:spLocks noChangeArrowheads="1"/>
            </p:cNvSpPr>
            <p:nvPr/>
          </p:nvSpPr>
          <p:spPr bwMode="auto">
            <a:xfrm>
              <a:off x="759" y="2264"/>
              <a:ext cx="576" cy="2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dirty="0">
                  <a:cs typeface="Arial" charset="0"/>
                </a:rPr>
                <a:t>max</a:t>
              </a:r>
            </a:p>
          </p:txBody>
        </p:sp>
        <p:sp>
          <p:nvSpPr>
            <p:cNvPr id="112" name="AutoShape 8"/>
            <p:cNvSpPr>
              <a:spLocks/>
            </p:cNvSpPr>
            <p:nvPr/>
          </p:nvSpPr>
          <p:spPr bwMode="auto">
            <a:xfrm>
              <a:off x="1232" y="1984"/>
              <a:ext cx="160" cy="756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3" name="Text Box 9"/>
            <p:cNvSpPr txBox="1">
              <a:spLocks noChangeArrowheads="1"/>
            </p:cNvSpPr>
            <p:nvPr/>
          </p:nvSpPr>
          <p:spPr bwMode="auto">
            <a:xfrm>
              <a:off x="1312" y="2035"/>
              <a:ext cx="1789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i-1, j               </a:t>
              </a:r>
              <a:r>
                <a:rPr lang="en-US" altLang="en-US" sz="2000" i="1" dirty="0">
                  <a:cs typeface="Arial" charset="0"/>
                </a:rPr>
                <a:t>skip X</a:t>
              </a:r>
              <a:r>
                <a:rPr lang="en-US" altLang="en-US" sz="2000" i="1" baseline="-25000" dirty="0">
                  <a:cs typeface="Arial" charset="0"/>
                </a:rPr>
                <a:t>i</a:t>
              </a:r>
              <a:r>
                <a:rPr lang="en-US" altLang="en-US" sz="2000" i="1" dirty="0">
                  <a:cs typeface="Arial" charset="0"/>
                </a:rPr>
                <a:t> </a:t>
              </a: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i, j-1 </a:t>
              </a:r>
              <a:r>
                <a:rPr lang="en-US" altLang="en-US" sz="2000" i="1" dirty="0">
                  <a:cs typeface="Arial" charset="0"/>
                </a:rPr>
                <a:t>          skip </a:t>
              </a:r>
              <a:r>
                <a:rPr lang="en-US" altLang="en-US" sz="2000" i="1" dirty="0" err="1">
                  <a:cs typeface="Arial" charset="0"/>
                </a:rPr>
                <a:t>Y</a:t>
              </a:r>
              <a:r>
                <a:rPr lang="en-US" altLang="en-US" sz="2000" i="1" baseline="-25000" dirty="0" err="1">
                  <a:cs typeface="Arial" charset="0"/>
                </a:rPr>
                <a:t>j</a:t>
              </a:r>
              <a:endParaRPr lang="en-US" altLang="en-US" sz="2000" i="1" dirty="0">
                <a:cs typeface="Arial" charset="0"/>
              </a:endParaRP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n-US" sz="2000" i="1" dirty="0">
                  <a:cs typeface="Arial" charset="0"/>
                </a:rPr>
                <a:t>L</a:t>
              </a:r>
              <a:r>
                <a:rPr lang="en-US" altLang="en-US" sz="2000" i="1" baseline="-25000" dirty="0">
                  <a:cs typeface="Arial" charset="0"/>
                </a:rPr>
                <a:t>i-1, j-1</a:t>
              </a:r>
              <a:r>
                <a:rPr lang="en-US" altLang="en-US" sz="2000" i="1" dirty="0">
                  <a:cs typeface="Arial" charset="0"/>
                </a:rPr>
                <a:t>  + 1</a:t>
              </a:r>
              <a:r>
                <a:rPr lang="en-US" altLang="en-US" sz="2000" dirty="0">
                  <a:cs typeface="Arial" charset="0"/>
                </a:rPr>
                <a:t>  if  </a:t>
              </a:r>
              <a:r>
                <a:rPr lang="en-US" altLang="en-US" sz="2000" i="1" dirty="0">
                  <a:cs typeface="Arial" charset="0"/>
                </a:rPr>
                <a:t>X</a:t>
              </a:r>
              <a:r>
                <a:rPr lang="en-US" altLang="en-US" sz="2000" i="1" baseline="-25000" dirty="0">
                  <a:cs typeface="Arial" charset="0"/>
                </a:rPr>
                <a:t>i</a:t>
              </a:r>
              <a:r>
                <a:rPr lang="en-US" altLang="en-US" sz="2000" dirty="0">
                  <a:cs typeface="Arial" charset="0"/>
                </a:rPr>
                <a:t> = </a:t>
              </a:r>
              <a:r>
                <a:rPr lang="en-US" altLang="en-US" sz="2000" i="1" dirty="0" err="1">
                  <a:cs typeface="Arial" charset="0"/>
                </a:rPr>
                <a:t>Y</a:t>
              </a:r>
              <a:r>
                <a:rPr lang="en-US" altLang="en-US" sz="2000" i="1" baseline="-25000" dirty="0" err="1">
                  <a:cs typeface="Arial" charset="0"/>
                </a:rPr>
                <a:t>j</a:t>
              </a:r>
              <a:r>
                <a:rPr lang="en-US" altLang="en-US" sz="2000" i="1" dirty="0">
                  <a:cs typeface="Arial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581889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Dynamic Programming Example</a:t>
            </a:r>
            <a:endParaRPr lang="en-US" altLang="en-US" sz="2600" dirty="0"/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685800" y="600075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7400" name="Group 7"/>
          <p:cNvGrpSpPr>
            <a:grpSpLocks/>
          </p:cNvGrpSpPr>
          <p:nvPr/>
        </p:nvGrpSpPr>
        <p:grpSpPr bwMode="auto">
          <a:xfrm>
            <a:off x="679305" y="2359660"/>
            <a:ext cx="3657600" cy="3657600"/>
            <a:chOff x="432" y="1536"/>
            <a:chExt cx="2304" cy="2304"/>
          </a:xfrm>
        </p:grpSpPr>
        <p:sp>
          <p:nvSpPr>
            <p:cNvPr id="57436" name="Line 8"/>
            <p:cNvSpPr>
              <a:spLocks noChangeShapeType="1"/>
            </p:cNvSpPr>
            <p:nvPr/>
          </p:nvSpPr>
          <p:spPr bwMode="auto">
            <a:xfrm flipH="1">
              <a:off x="43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7" name="Line 9"/>
            <p:cNvSpPr>
              <a:spLocks noChangeShapeType="1"/>
            </p:cNvSpPr>
            <p:nvPr/>
          </p:nvSpPr>
          <p:spPr bwMode="auto">
            <a:xfrm flipH="1">
              <a:off x="72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8" name="Line 10"/>
            <p:cNvSpPr>
              <a:spLocks noChangeShapeType="1"/>
            </p:cNvSpPr>
            <p:nvPr/>
          </p:nvSpPr>
          <p:spPr bwMode="auto">
            <a:xfrm flipH="1">
              <a:off x="100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9" name="Line 11"/>
            <p:cNvSpPr>
              <a:spLocks noChangeShapeType="1"/>
            </p:cNvSpPr>
            <p:nvPr/>
          </p:nvSpPr>
          <p:spPr bwMode="auto">
            <a:xfrm flipH="1">
              <a:off x="129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0" name="Line 12"/>
            <p:cNvSpPr>
              <a:spLocks noChangeShapeType="1"/>
            </p:cNvSpPr>
            <p:nvPr/>
          </p:nvSpPr>
          <p:spPr bwMode="auto">
            <a:xfrm flipH="1">
              <a:off x="1584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1" name="Line 13"/>
            <p:cNvSpPr>
              <a:spLocks noChangeShapeType="1"/>
            </p:cNvSpPr>
            <p:nvPr/>
          </p:nvSpPr>
          <p:spPr bwMode="auto">
            <a:xfrm flipH="1">
              <a:off x="187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2" name="Line 14"/>
            <p:cNvSpPr>
              <a:spLocks noChangeShapeType="1"/>
            </p:cNvSpPr>
            <p:nvPr/>
          </p:nvSpPr>
          <p:spPr bwMode="auto">
            <a:xfrm flipH="1">
              <a:off x="216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3" name="Line 15"/>
            <p:cNvSpPr>
              <a:spLocks noChangeShapeType="1"/>
            </p:cNvSpPr>
            <p:nvPr/>
          </p:nvSpPr>
          <p:spPr bwMode="auto">
            <a:xfrm flipH="1">
              <a:off x="244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4" name="Line 16"/>
            <p:cNvSpPr>
              <a:spLocks noChangeShapeType="1"/>
            </p:cNvSpPr>
            <p:nvPr/>
          </p:nvSpPr>
          <p:spPr bwMode="auto">
            <a:xfrm>
              <a:off x="432" y="182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5" name="Line 17"/>
            <p:cNvSpPr>
              <a:spLocks noChangeShapeType="1"/>
            </p:cNvSpPr>
            <p:nvPr/>
          </p:nvSpPr>
          <p:spPr bwMode="auto">
            <a:xfrm>
              <a:off x="432" y="153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6" name="Line 18"/>
            <p:cNvSpPr>
              <a:spLocks noChangeShapeType="1"/>
            </p:cNvSpPr>
            <p:nvPr/>
          </p:nvSpPr>
          <p:spPr bwMode="auto">
            <a:xfrm>
              <a:off x="432" y="211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7" name="Line 19"/>
            <p:cNvSpPr>
              <a:spLocks noChangeShapeType="1"/>
            </p:cNvSpPr>
            <p:nvPr/>
          </p:nvSpPr>
          <p:spPr bwMode="auto">
            <a:xfrm>
              <a:off x="432" y="240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8" name="Line 20"/>
            <p:cNvSpPr>
              <a:spLocks noChangeShapeType="1"/>
            </p:cNvSpPr>
            <p:nvPr/>
          </p:nvSpPr>
          <p:spPr bwMode="auto">
            <a:xfrm>
              <a:off x="432" y="268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9" name="Line 21"/>
            <p:cNvSpPr>
              <a:spLocks noChangeShapeType="1"/>
            </p:cNvSpPr>
            <p:nvPr/>
          </p:nvSpPr>
          <p:spPr bwMode="auto">
            <a:xfrm>
              <a:off x="432" y="297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0" name="Line 22"/>
            <p:cNvSpPr>
              <a:spLocks noChangeShapeType="1"/>
            </p:cNvSpPr>
            <p:nvPr/>
          </p:nvSpPr>
          <p:spPr bwMode="auto">
            <a:xfrm>
              <a:off x="432" y="326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1" name="Line 23"/>
            <p:cNvSpPr>
              <a:spLocks noChangeShapeType="1"/>
            </p:cNvSpPr>
            <p:nvPr/>
          </p:nvSpPr>
          <p:spPr bwMode="auto">
            <a:xfrm>
              <a:off x="432" y="355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2" name="Line 24"/>
            <p:cNvSpPr>
              <a:spLocks noChangeShapeType="1"/>
            </p:cNvSpPr>
            <p:nvPr/>
          </p:nvSpPr>
          <p:spPr bwMode="auto">
            <a:xfrm flipH="1">
              <a:off x="273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402" name="WordArt 26"/>
          <p:cNvSpPr>
            <a:spLocks noChangeArrowheads="1" noChangeShapeType="1" noTextEdit="1"/>
          </p:cNvSpPr>
          <p:nvPr/>
        </p:nvSpPr>
        <p:spPr bwMode="auto">
          <a:xfrm>
            <a:off x="479280" y="29622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03" name="WordArt 27"/>
          <p:cNvSpPr>
            <a:spLocks noChangeArrowheads="1" noChangeShapeType="1" noTextEdit="1"/>
          </p:cNvSpPr>
          <p:nvPr/>
        </p:nvSpPr>
        <p:spPr bwMode="auto">
          <a:xfrm>
            <a:off x="488805" y="2438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04" name="WordArt 28"/>
          <p:cNvSpPr>
            <a:spLocks noChangeArrowheads="1" noChangeShapeType="1" noTextEdit="1"/>
          </p:cNvSpPr>
          <p:nvPr/>
        </p:nvSpPr>
        <p:spPr bwMode="auto">
          <a:xfrm>
            <a:off x="479280" y="3352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05" name="WordArt 29"/>
          <p:cNvSpPr>
            <a:spLocks noChangeArrowheads="1" noChangeShapeType="1" noTextEdit="1"/>
          </p:cNvSpPr>
          <p:nvPr/>
        </p:nvSpPr>
        <p:spPr bwMode="auto">
          <a:xfrm>
            <a:off x="479280" y="3810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06" name="WordArt 30"/>
          <p:cNvSpPr>
            <a:spLocks noChangeArrowheads="1" noChangeShapeType="1" noTextEdit="1"/>
          </p:cNvSpPr>
          <p:nvPr/>
        </p:nvSpPr>
        <p:spPr bwMode="auto">
          <a:xfrm>
            <a:off x="479280" y="42672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07" name="WordArt 31"/>
          <p:cNvSpPr>
            <a:spLocks noChangeArrowheads="1" noChangeShapeType="1" noTextEdit="1"/>
          </p:cNvSpPr>
          <p:nvPr/>
        </p:nvSpPr>
        <p:spPr bwMode="auto">
          <a:xfrm>
            <a:off x="479280" y="4724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08" name="WordArt 32"/>
          <p:cNvSpPr>
            <a:spLocks noChangeArrowheads="1" noChangeShapeType="1" noTextEdit="1"/>
          </p:cNvSpPr>
          <p:nvPr/>
        </p:nvSpPr>
        <p:spPr bwMode="auto">
          <a:xfrm>
            <a:off x="479280" y="5257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09" name="WordArt 33"/>
          <p:cNvSpPr>
            <a:spLocks noChangeArrowheads="1" noChangeShapeType="1" noTextEdit="1"/>
          </p:cNvSpPr>
          <p:nvPr/>
        </p:nvSpPr>
        <p:spPr bwMode="auto">
          <a:xfrm>
            <a:off x="479280" y="5715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57410" name="WordArt 34"/>
          <p:cNvSpPr>
            <a:spLocks noChangeArrowheads="1" noChangeShapeType="1" noTextEdit="1"/>
          </p:cNvSpPr>
          <p:nvPr/>
        </p:nvSpPr>
        <p:spPr bwMode="auto">
          <a:xfrm>
            <a:off x="1250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11" name="WordArt 35"/>
          <p:cNvSpPr>
            <a:spLocks noChangeArrowheads="1" noChangeShapeType="1" noTextEdit="1"/>
          </p:cNvSpPr>
          <p:nvPr/>
        </p:nvSpPr>
        <p:spPr bwMode="auto">
          <a:xfrm>
            <a:off x="784080" y="206692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12" name="WordArt 36"/>
          <p:cNvSpPr>
            <a:spLocks noChangeArrowheads="1" noChangeShapeType="1" noTextEdit="1"/>
          </p:cNvSpPr>
          <p:nvPr/>
        </p:nvSpPr>
        <p:spPr bwMode="auto">
          <a:xfrm>
            <a:off x="1698480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13" name="WordArt 37"/>
          <p:cNvSpPr>
            <a:spLocks noChangeArrowheads="1" noChangeShapeType="1" noTextEdit="1"/>
          </p:cNvSpPr>
          <p:nvPr/>
        </p:nvSpPr>
        <p:spPr bwMode="auto">
          <a:xfrm>
            <a:off x="2165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14" name="WordArt 38"/>
          <p:cNvSpPr>
            <a:spLocks noChangeArrowheads="1" noChangeShapeType="1" noTextEdit="1"/>
          </p:cNvSpPr>
          <p:nvPr/>
        </p:nvSpPr>
        <p:spPr bwMode="auto">
          <a:xfrm>
            <a:off x="26224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15" name="WordArt 39"/>
          <p:cNvSpPr>
            <a:spLocks noChangeArrowheads="1" noChangeShapeType="1" noTextEdit="1"/>
          </p:cNvSpPr>
          <p:nvPr/>
        </p:nvSpPr>
        <p:spPr bwMode="auto">
          <a:xfrm>
            <a:off x="3155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16" name="WordArt 40"/>
          <p:cNvSpPr>
            <a:spLocks noChangeArrowheads="1" noChangeShapeType="1" noTextEdit="1"/>
          </p:cNvSpPr>
          <p:nvPr/>
        </p:nvSpPr>
        <p:spPr bwMode="auto">
          <a:xfrm>
            <a:off x="36130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17" name="WordArt 41"/>
          <p:cNvSpPr>
            <a:spLocks noChangeArrowheads="1" noChangeShapeType="1" noTextEdit="1"/>
          </p:cNvSpPr>
          <p:nvPr/>
        </p:nvSpPr>
        <p:spPr bwMode="auto">
          <a:xfrm>
            <a:off x="4070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55555" y="1562100"/>
            <a:ext cx="3019425" cy="361950"/>
            <a:chOff x="965055" y="1619250"/>
            <a:chExt cx="3019425" cy="361950"/>
          </a:xfrm>
        </p:grpSpPr>
        <p:sp>
          <p:nvSpPr>
            <p:cNvPr id="57428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23652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G</a:t>
              </a:r>
            </a:p>
          </p:txBody>
        </p:sp>
        <p:sp>
          <p:nvSpPr>
            <p:cNvPr id="57429" name="WordArt 44"/>
            <p:cNvSpPr>
              <a:spLocks noChangeArrowheads="1" noChangeShapeType="1" noTextEdit="1"/>
            </p:cNvSpPr>
            <p:nvPr/>
          </p:nvSpPr>
          <p:spPr bwMode="auto">
            <a:xfrm>
              <a:off x="965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A</a:t>
              </a:r>
            </a:p>
          </p:txBody>
        </p:sp>
        <p:sp>
          <p:nvSpPr>
            <p:cNvPr id="57430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1422255" y="1619250"/>
              <a:ext cx="20955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1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19080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  <p:sp>
          <p:nvSpPr>
            <p:cNvPr id="57432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33272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33" name="WordArt 48"/>
            <p:cNvSpPr>
              <a:spLocks noChangeArrowheads="1" noChangeShapeType="1" noTextEdit="1"/>
            </p:cNvSpPr>
            <p:nvPr/>
          </p:nvSpPr>
          <p:spPr bwMode="auto">
            <a:xfrm>
              <a:off x="2870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4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37844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</p:grpSp>
      <p:sp>
        <p:nvSpPr>
          <p:cNvPr id="57435" name="WordArt 50"/>
          <p:cNvSpPr>
            <a:spLocks noChangeArrowheads="1" noChangeShapeType="1" noTextEdit="1"/>
          </p:cNvSpPr>
          <p:nvPr/>
        </p:nvSpPr>
        <p:spPr bwMode="auto">
          <a:xfrm>
            <a:off x="403080" y="161925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X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0354" y="2725420"/>
            <a:ext cx="228600" cy="3312160"/>
            <a:chOff x="174480" y="2479040"/>
            <a:chExt cx="228600" cy="3312160"/>
          </a:xfrm>
        </p:grpSpPr>
        <p:sp>
          <p:nvSpPr>
            <p:cNvPr id="57420" name="WordArt 52"/>
            <p:cNvSpPr>
              <a:spLocks noChangeArrowheads="1" noChangeShapeType="1" noTextEdit="1"/>
            </p:cNvSpPr>
            <p:nvPr/>
          </p:nvSpPr>
          <p:spPr bwMode="auto">
            <a:xfrm>
              <a:off x="174480" y="24790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1" name="WordArt 53"/>
            <p:cNvSpPr>
              <a:spLocks noChangeArrowheads="1" noChangeShapeType="1" noTextEdit="1"/>
            </p:cNvSpPr>
            <p:nvPr/>
          </p:nvSpPr>
          <p:spPr bwMode="auto">
            <a:xfrm>
              <a:off x="174480" y="29667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2" name="WordArt 54"/>
            <p:cNvSpPr>
              <a:spLocks noChangeArrowheads="1" noChangeShapeType="1" noTextEdit="1"/>
            </p:cNvSpPr>
            <p:nvPr/>
          </p:nvSpPr>
          <p:spPr bwMode="auto">
            <a:xfrm>
              <a:off x="174480" y="4409440"/>
              <a:ext cx="228600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3" name="WordArt 55"/>
            <p:cNvSpPr>
              <a:spLocks noChangeArrowheads="1" noChangeShapeType="1" noTextEdit="1"/>
            </p:cNvSpPr>
            <p:nvPr/>
          </p:nvSpPr>
          <p:spPr bwMode="auto">
            <a:xfrm>
              <a:off x="174480" y="343408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G</a:t>
              </a:r>
            </a:p>
          </p:txBody>
        </p:sp>
        <p:sp>
          <p:nvSpPr>
            <p:cNvPr id="57424" name="WordArt 56"/>
            <p:cNvSpPr>
              <a:spLocks noChangeArrowheads="1" noChangeShapeType="1" noTextEdit="1"/>
            </p:cNvSpPr>
            <p:nvPr/>
          </p:nvSpPr>
          <p:spPr bwMode="auto">
            <a:xfrm>
              <a:off x="174480" y="394208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5" name="WordArt 57"/>
            <p:cNvSpPr>
              <a:spLocks noChangeArrowheads="1" noChangeShapeType="1" noTextEdit="1"/>
            </p:cNvSpPr>
            <p:nvPr/>
          </p:nvSpPr>
          <p:spPr bwMode="auto">
            <a:xfrm>
              <a:off x="174480" y="49174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6" name="WordArt 58"/>
            <p:cNvSpPr>
              <a:spLocks noChangeArrowheads="1" noChangeShapeType="1" noTextEdit="1"/>
            </p:cNvSpPr>
            <p:nvPr/>
          </p:nvSpPr>
          <p:spPr bwMode="auto">
            <a:xfrm>
              <a:off x="174480" y="54051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</p:grpSp>
      <p:sp>
        <p:nvSpPr>
          <p:cNvPr id="57427" name="WordArt 59"/>
          <p:cNvSpPr>
            <a:spLocks noChangeArrowheads="1" noChangeShapeType="1" noTextEdit="1"/>
          </p:cNvSpPr>
          <p:nvPr/>
        </p:nvSpPr>
        <p:spPr bwMode="auto">
          <a:xfrm>
            <a:off x="110834" y="1924050"/>
            <a:ext cx="218209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Y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928398" y="2619375"/>
            <a:ext cx="3352800" cy="3352800"/>
            <a:chOff x="914400" y="2571750"/>
            <a:chExt cx="3352800" cy="3352800"/>
          </a:xfrm>
        </p:grpSpPr>
        <p:sp>
          <p:nvSpPr>
            <p:cNvPr id="57349" name="Line 5"/>
            <p:cNvSpPr>
              <a:spLocks noChangeShapeType="1"/>
            </p:cNvSpPr>
            <p:nvPr/>
          </p:nvSpPr>
          <p:spPr bwMode="auto">
            <a:xfrm>
              <a:off x="914400" y="2571750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52" name="WordArt 63"/>
            <p:cNvSpPr>
              <a:spLocks noChangeArrowheads="1" noChangeShapeType="1" noTextEdit="1"/>
            </p:cNvSpPr>
            <p:nvPr/>
          </p:nvSpPr>
          <p:spPr bwMode="auto">
            <a:xfrm>
              <a:off x="990600" y="2571750"/>
              <a:ext cx="74613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57353" name="WordArt 64"/>
            <p:cNvSpPr>
              <a:spLocks noChangeArrowheads="1" noChangeShapeType="1" noTextEdit="1"/>
            </p:cNvSpPr>
            <p:nvPr/>
          </p:nvSpPr>
          <p:spPr bwMode="auto">
            <a:xfrm>
              <a:off x="1905000" y="2571750"/>
              <a:ext cx="74613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57354" name="WordArt 65"/>
            <p:cNvSpPr>
              <a:spLocks noChangeArrowheads="1" noChangeShapeType="1" noTextEdit="1"/>
            </p:cNvSpPr>
            <p:nvPr/>
          </p:nvSpPr>
          <p:spPr bwMode="auto">
            <a:xfrm>
              <a:off x="1447800" y="2571750"/>
              <a:ext cx="74613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57355" name="WordArt 66"/>
            <p:cNvSpPr>
              <a:spLocks noChangeArrowheads="1" noChangeShapeType="1" noTextEdit="1"/>
            </p:cNvSpPr>
            <p:nvPr/>
          </p:nvSpPr>
          <p:spPr bwMode="auto">
            <a:xfrm>
              <a:off x="2362200" y="2571750"/>
              <a:ext cx="74613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57356" name="WordArt 67"/>
            <p:cNvSpPr>
              <a:spLocks noChangeArrowheads="1" noChangeShapeType="1" noTextEdit="1"/>
            </p:cNvSpPr>
            <p:nvPr/>
          </p:nvSpPr>
          <p:spPr bwMode="auto">
            <a:xfrm>
              <a:off x="2819400" y="2571750"/>
              <a:ext cx="73025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57357" name="WordArt 68"/>
            <p:cNvSpPr>
              <a:spLocks noChangeArrowheads="1" noChangeShapeType="1" noTextEdit="1"/>
            </p:cNvSpPr>
            <p:nvPr/>
          </p:nvSpPr>
          <p:spPr bwMode="auto">
            <a:xfrm>
              <a:off x="3276600" y="2571750"/>
              <a:ext cx="73025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57358" name="WordArt 69"/>
            <p:cNvSpPr>
              <a:spLocks noChangeArrowheads="1" noChangeShapeType="1" noTextEdit="1"/>
            </p:cNvSpPr>
            <p:nvPr/>
          </p:nvSpPr>
          <p:spPr bwMode="auto">
            <a:xfrm>
              <a:off x="3733800" y="2571750"/>
              <a:ext cx="74613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57359" name="WordArt 70"/>
            <p:cNvSpPr>
              <a:spLocks noChangeArrowheads="1" noChangeShapeType="1" noTextEdit="1"/>
            </p:cNvSpPr>
            <p:nvPr/>
          </p:nvSpPr>
          <p:spPr bwMode="auto">
            <a:xfrm>
              <a:off x="4191000" y="2571750"/>
              <a:ext cx="74613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grpSp>
          <p:nvGrpSpPr>
            <p:cNvPr id="57360" name="Group 71"/>
            <p:cNvGrpSpPr>
              <a:grpSpLocks/>
            </p:cNvGrpSpPr>
            <p:nvPr/>
          </p:nvGrpSpPr>
          <p:grpSpPr bwMode="auto">
            <a:xfrm>
              <a:off x="990600" y="3028950"/>
              <a:ext cx="66675" cy="2886075"/>
              <a:chOff x="672" y="2256"/>
              <a:chExt cx="42" cy="1818"/>
            </a:xfrm>
          </p:grpSpPr>
          <p:sp>
            <p:nvSpPr>
              <p:cNvPr id="57391" name="WordArt 72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2" y="2256"/>
                <a:ext cx="42" cy="9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800" kern="10"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Arial Black"/>
                  </a:rPr>
                  <a:t>0</a:t>
                </a:r>
              </a:p>
            </p:txBody>
          </p:sp>
          <p:sp>
            <p:nvSpPr>
              <p:cNvPr id="57392" name="WordArt 73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2" y="2550"/>
                <a:ext cx="42" cy="9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800" kern="10"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Arial Black"/>
                  </a:rPr>
                  <a:t>0</a:t>
                </a:r>
              </a:p>
            </p:txBody>
          </p:sp>
          <p:sp>
            <p:nvSpPr>
              <p:cNvPr id="57393" name="WordArt 74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2" y="2832"/>
                <a:ext cx="42" cy="9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800" kern="10"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Arial Black"/>
                  </a:rPr>
                  <a:t>0</a:t>
                </a:r>
              </a:p>
            </p:txBody>
          </p:sp>
          <p:sp>
            <p:nvSpPr>
              <p:cNvPr id="57394" name="WordArt 75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2" y="3120"/>
                <a:ext cx="42" cy="9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800" kern="10"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Arial Black"/>
                  </a:rPr>
                  <a:t>0</a:t>
                </a:r>
              </a:p>
            </p:txBody>
          </p:sp>
          <p:sp>
            <p:nvSpPr>
              <p:cNvPr id="57395" name="WordArt 76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2" y="3408"/>
                <a:ext cx="42" cy="9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800" kern="10"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Arial Black"/>
                  </a:rPr>
                  <a:t>0</a:t>
                </a:r>
              </a:p>
            </p:txBody>
          </p:sp>
          <p:sp>
            <p:nvSpPr>
              <p:cNvPr id="57396" name="WordArt 77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2" y="3696"/>
                <a:ext cx="42" cy="9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800" kern="10"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Arial Black"/>
                  </a:rPr>
                  <a:t>0</a:t>
                </a:r>
              </a:p>
            </p:txBody>
          </p:sp>
          <p:sp>
            <p:nvSpPr>
              <p:cNvPr id="57397" name="WordArt 78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2" y="3984"/>
                <a:ext cx="42" cy="9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800" kern="10"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Arial Black"/>
                  </a:rPr>
                  <a:t>0</a:t>
                </a:r>
              </a:p>
            </p:txBody>
          </p:sp>
        </p:grpSp>
        <p:sp>
          <p:nvSpPr>
            <p:cNvPr id="57365" name="WordArt 83"/>
            <p:cNvSpPr>
              <a:spLocks noChangeArrowheads="1" noChangeShapeType="1" noTextEdit="1"/>
            </p:cNvSpPr>
            <p:nvPr/>
          </p:nvSpPr>
          <p:spPr bwMode="auto">
            <a:xfrm>
              <a:off x="1447800" y="3028950"/>
              <a:ext cx="74613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57366" name="WordArt 84"/>
            <p:cNvSpPr>
              <a:spLocks noChangeArrowheads="1" noChangeShapeType="1" noTextEdit="1"/>
            </p:cNvSpPr>
            <p:nvPr/>
          </p:nvSpPr>
          <p:spPr bwMode="auto">
            <a:xfrm>
              <a:off x="1447800" y="3486150"/>
              <a:ext cx="74613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57367" name="WordArt 85"/>
            <p:cNvSpPr>
              <a:spLocks noChangeArrowheads="1" noChangeShapeType="1" noTextEdit="1"/>
            </p:cNvSpPr>
            <p:nvPr/>
          </p:nvSpPr>
          <p:spPr bwMode="auto">
            <a:xfrm>
              <a:off x="1447800" y="3943350"/>
              <a:ext cx="74613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57368" name="WordArt 86"/>
            <p:cNvSpPr>
              <a:spLocks noChangeArrowheads="1" noChangeShapeType="1" noTextEdit="1"/>
            </p:cNvSpPr>
            <p:nvPr/>
          </p:nvSpPr>
          <p:spPr bwMode="auto">
            <a:xfrm>
              <a:off x="1447800" y="4400550"/>
              <a:ext cx="74613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57369" name="WordArt 87"/>
            <p:cNvSpPr>
              <a:spLocks noChangeArrowheads="1" noChangeShapeType="1" noTextEdit="1"/>
            </p:cNvSpPr>
            <p:nvPr/>
          </p:nvSpPr>
          <p:spPr bwMode="auto">
            <a:xfrm>
              <a:off x="1447800" y="4857750"/>
              <a:ext cx="74613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57370" name="WordArt 88"/>
            <p:cNvSpPr>
              <a:spLocks noChangeArrowheads="1" noChangeShapeType="1" noTextEdit="1"/>
            </p:cNvSpPr>
            <p:nvPr/>
          </p:nvSpPr>
          <p:spPr bwMode="auto">
            <a:xfrm>
              <a:off x="1447800" y="5314950"/>
              <a:ext cx="74613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57371" name="WordArt 89"/>
            <p:cNvSpPr>
              <a:spLocks noChangeArrowheads="1" noChangeShapeType="1" noTextEdit="1"/>
            </p:cNvSpPr>
            <p:nvPr/>
          </p:nvSpPr>
          <p:spPr bwMode="auto">
            <a:xfrm>
              <a:off x="1447800" y="5695950"/>
              <a:ext cx="74613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57372" name="WordArt 90"/>
            <p:cNvSpPr>
              <a:spLocks noChangeArrowheads="1" noChangeShapeType="1" noTextEdit="1"/>
            </p:cNvSpPr>
            <p:nvPr/>
          </p:nvSpPr>
          <p:spPr bwMode="auto">
            <a:xfrm>
              <a:off x="1828800" y="3028950"/>
              <a:ext cx="74613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57373" name="WordArt 91"/>
            <p:cNvSpPr>
              <a:spLocks noChangeArrowheads="1" noChangeShapeType="1" noTextEdit="1"/>
            </p:cNvSpPr>
            <p:nvPr/>
          </p:nvSpPr>
          <p:spPr bwMode="auto">
            <a:xfrm>
              <a:off x="2362200" y="3028950"/>
              <a:ext cx="74613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57374" name="WordArt 92"/>
            <p:cNvSpPr>
              <a:spLocks noChangeArrowheads="1" noChangeShapeType="1" noTextEdit="1"/>
            </p:cNvSpPr>
            <p:nvPr/>
          </p:nvSpPr>
          <p:spPr bwMode="auto">
            <a:xfrm>
              <a:off x="2819400" y="3028950"/>
              <a:ext cx="74613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57375" name="WordArt 93"/>
            <p:cNvSpPr>
              <a:spLocks noChangeArrowheads="1" noChangeShapeType="1" noTextEdit="1"/>
            </p:cNvSpPr>
            <p:nvPr/>
          </p:nvSpPr>
          <p:spPr bwMode="auto">
            <a:xfrm>
              <a:off x="3278188" y="3028950"/>
              <a:ext cx="74612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57376" name="WordArt 94"/>
            <p:cNvSpPr>
              <a:spLocks noChangeArrowheads="1" noChangeShapeType="1" noTextEdit="1"/>
            </p:cNvSpPr>
            <p:nvPr/>
          </p:nvSpPr>
          <p:spPr bwMode="auto">
            <a:xfrm>
              <a:off x="3733800" y="3028950"/>
              <a:ext cx="74613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57377" name="WordArt 95"/>
            <p:cNvSpPr>
              <a:spLocks noChangeArrowheads="1" noChangeShapeType="1" noTextEdit="1"/>
            </p:cNvSpPr>
            <p:nvPr/>
          </p:nvSpPr>
          <p:spPr bwMode="auto">
            <a:xfrm>
              <a:off x="4191000" y="3028950"/>
              <a:ext cx="74613" cy="142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57378" name="Line 96"/>
            <p:cNvSpPr>
              <a:spLocks noChangeShapeType="1"/>
            </p:cNvSpPr>
            <p:nvPr/>
          </p:nvSpPr>
          <p:spPr bwMode="auto">
            <a:xfrm flipH="1" flipV="1">
              <a:off x="1219200" y="2876550"/>
              <a:ext cx="304800" cy="30480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79" name="Line 97"/>
            <p:cNvSpPr>
              <a:spLocks noChangeShapeType="1"/>
            </p:cNvSpPr>
            <p:nvPr/>
          </p:nvSpPr>
          <p:spPr bwMode="auto">
            <a:xfrm flipH="1" flipV="1">
              <a:off x="3429000" y="2800350"/>
              <a:ext cx="304800" cy="30480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0" name="Line 98"/>
            <p:cNvSpPr>
              <a:spLocks noChangeShapeType="1"/>
            </p:cNvSpPr>
            <p:nvPr/>
          </p:nvSpPr>
          <p:spPr bwMode="auto">
            <a:xfrm flipH="1" flipV="1">
              <a:off x="1143000" y="5086350"/>
              <a:ext cx="304800" cy="30480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1" name="Line 99"/>
            <p:cNvSpPr>
              <a:spLocks noChangeShapeType="1"/>
            </p:cNvSpPr>
            <p:nvPr/>
          </p:nvSpPr>
          <p:spPr bwMode="auto">
            <a:xfrm flipH="1" flipV="1">
              <a:off x="1371600" y="3333750"/>
              <a:ext cx="0" cy="30480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2" name="Line 100"/>
            <p:cNvSpPr>
              <a:spLocks noChangeShapeType="1"/>
            </p:cNvSpPr>
            <p:nvPr/>
          </p:nvSpPr>
          <p:spPr bwMode="auto">
            <a:xfrm flipH="1" flipV="1">
              <a:off x="1371600" y="3790950"/>
              <a:ext cx="0" cy="30480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3" name="Line 101"/>
            <p:cNvSpPr>
              <a:spLocks noChangeShapeType="1"/>
            </p:cNvSpPr>
            <p:nvPr/>
          </p:nvSpPr>
          <p:spPr bwMode="auto">
            <a:xfrm flipH="1" flipV="1">
              <a:off x="1371600" y="4248150"/>
              <a:ext cx="0" cy="30480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4" name="Line 102"/>
            <p:cNvSpPr>
              <a:spLocks noChangeShapeType="1"/>
            </p:cNvSpPr>
            <p:nvPr/>
          </p:nvSpPr>
          <p:spPr bwMode="auto">
            <a:xfrm flipH="1" flipV="1">
              <a:off x="1295400" y="4705350"/>
              <a:ext cx="0" cy="30480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5" name="Line 103"/>
            <p:cNvSpPr>
              <a:spLocks noChangeShapeType="1"/>
            </p:cNvSpPr>
            <p:nvPr/>
          </p:nvSpPr>
          <p:spPr bwMode="auto">
            <a:xfrm flipH="1" flipV="1">
              <a:off x="1676400" y="2952750"/>
              <a:ext cx="304800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6" name="Line 104"/>
            <p:cNvSpPr>
              <a:spLocks noChangeShapeType="1"/>
            </p:cNvSpPr>
            <p:nvPr/>
          </p:nvSpPr>
          <p:spPr bwMode="auto">
            <a:xfrm flipH="1" flipV="1">
              <a:off x="1295400" y="5619750"/>
              <a:ext cx="0" cy="30480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7" name="Line 105"/>
            <p:cNvSpPr>
              <a:spLocks noChangeShapeType="1"/>
            </p:cNvSpPr>
            <p:nvPr/>
          </p:nvSpPr>
          <p:spPr bwMode="auto">
            <a:xfrm flipH="1" flipV="1">
              <a:off x="2057400" y="2952750"/>
              <a:ext cx="304800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8" name="Line 106"/>
            <p:cNvSpPr>
              <a:spLocks noChangeShapeType="1"/>
            </p:cNvSpPr>
            <p:nvPr/>
          </p:nvSpPr>
          <p:spPr bwMode="auto">
            <a:xfrm flipH="1" flipV="1">
              <a:off x="2514600" y="2952750"/>
              <a:ext cx="304800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9" name="Line 107"/>
            <p:cNvSpPr>
              <a:spLocks noChangeShapeType="1"/>
            </p:cNvSpPr>
            <p:nvPr/>
          </p:nvSpPr>
          <p:spPr bwMode="auto">
            <a:xfrm flipH="1" flipV="1">
              <a:off x="2971800" y="2952750"/>
              <a:ext cx="304800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90" name="Line 108"/>
            <p:cNvSpPr>
              <a:spLocks noChangeShapeType="1"/>
            </p:cNvSpPr>
            <p:nvPr/>
          </p:nvSpPr>
          <p:spPr bwMode="auto">
            <a:xfrm flipH="1" flipV="1">
              <a:off x="3962400" y="2952750"/>
              <a:ext cx="304800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389702" y="3333750"/>
            <a:ext cx="4639998" cy="1488325"/>
            <a:chOff x="4389702" y="3333750"/>
            <a:chExt cx="4639998" cy="1488325"/>
          </a:xfrm>
        </p:grpSpPr>
        <p:grpSp>
          <p:nvGrpSpPr>
            <p:cNvPr id="5" name="Group 4"/>
            <p:cNvGrpSpPr/>
            <p:nvPr/>
          </p:nvGrpSpPr>
          <p:grpSpPr>
            <a:xfrm>
              <a:off x="8353425" y="3648075"/>
              <a:ext cx="495300" cy="1057275"/>
              <a:chOff x="8353425" y="3648075"/>
              <a:chExt cx="495300" cy="1057275"/>
            </a:xfrm>
          </p:grpSpPr>
          <p:sp>
            <p:nvSpPr>
              <p:cNvPr id="57362" name="Line 80"/>
              <p:cNvSpPr>
                <a:spLocks noChangeShapeType="1"/>
              </p:cNvSpPr>
              <p:nvPr/>
            </p:nvSpPr>
            <p:spPr bwMode="auto">
              <a:xfrm flipH="1" flipV="1">
                <a:off x="8543925" y="4400550"/>
                <a:ext cx="304800" cy="304800"/>
              </a:xfrm>
              <a:prstGeom prst="line">
                <a:avLst/>
              </a:prstGeom>
              <a:noFill/>
              <a:ln w="9525">
                <a:solidFill>
                  <a:srgbClr val="3399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63" name="Line 81"/>
              <p:cNvSpPr>
                <a:spLocks noChangeShapeType="1"/>
              </p:cNvSpPr>
              <p:nvPr/>
            </p:nvSpPr>
            <p:spPr bwMode="auto">
              <a:xfrm flipH="1" flipV="1">
                <a:off x="8572500" y="3914775"/>
                <a:ext cx="0" cy="381000"/>
              </a:xfrm>
              <a:prstGeom prst="line">
                <a:avLst/>
              </a:prstGeom>
              <a:noFill/>
              <a:ln w="9525">
                <a:solidFill>
                  <a:srgbClr val="3399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64" name="Line 82"/>
              <p:cNvSpPr>
                <a:spLocks noChangeShapeType="1"/>
              </p:cNvSpPr>
              <p:nvPr/>
            </p:nvSpPr>
            <p:spPr bwMode="auto">
              <a:xfrm flipH="1" flipV="1">
                <a:off x="8353425" y="3648075"/>
                <a:ext cx="381000" cy="0"/>
              </a:xfrm>
              <a:prstGeom prst="line">
                <a:avLst/>
              </a:prstGeom>
              <a:noFill/>
              <a:ln w="9525">
                <a:solidFill>
                  <a:srgbClr val="3399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9" name="Group 5"/>
            <p:cNvGrpSpPr>
              <a:grpSpLocks/>
            </p:cNvGrpSpPr>
            <p:nvPr/>
          </p:nvGrpSpPr>
          <p:grpSpPr bwMode="auto">
            <a:xfrm>
              <a:off x="4389702" y="3333750"/>
              <a:ext cx="4639998" cy="1488325"/>
              <a:chOff x="384" y="1984"/>
              <a:chExt cx="2717" cy="756"/>
            </a:xfrm>
          </p:grpSpPr>
          <p:sp>
            <p:nvSpPr>
              <p:cNvPr id="110" name="Text Box 6"/>
              <p:cNvSpPr txBox="1">
                <a:spLocks noChangeArrowheads="1"/>
              </p:cNvSpPr>
              <p:nvPr/>
            </p:nvSpPr>
            <p:spPr bwMode="auto">
              <a:xfrm>
                <a:off x="384" y="2256"/>
                <a:ext cx="576" cy="20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i="1" dirty="0">
                    <a:cs typeface="Arial" charset="0"/>
                  </a:rPr>
                  <a:t>L</a:t>
                </a:r>
                <a:r>
                  <a:rPr lang="en-US" altLang="en-US" sz="2000" i="1" baseline="-25000" dirty="0">
                    <a:cs typeface="Arial" charset="0"/>
                  </a:rPr>
                  <a:t>i, j</a:t>
                </a:r>
                <a:r>
                  <a:rPr lang="en-US" altLang="en-US" sz="2000" dirty="0">
                    <a:cs typeface="Arial" charset="0"/>
                  </a:rPr>
                  <a:t>  =</a:t>
                </a:r>
                <a:endParaRPr lang="en-US" altLang="en-US" sz="2000" baseline="-25000" dirty="0">
                  <a:cs typeface="Arial" charset="0"/>
                </a:endParaRPr>
              </a:p>
            </p:txBody>
          </p:sp>
          <p:sp>
            <p:nvSpPr>
              <p:cNvPr id="111" name="Text Box 7"/>
              <p:cNvSpPr txBox="1">
                <a:spLocks noChangeArrowheads="1"/>
              </p:cNvSpPr>
              <p:nvPr/>
            </p:nvSpPr>
            <p:spPr bwMode="auto">
              <a:xfrm>
                <a:off x="759" y="2264"/>
                <a:ext cx="576" cy="20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2000" dirty="0">
                    <a:cs typeface="Arial" charset="0"/>
                  </a:rPr>
                  <a:t>max</a:t>
                </a:r>
              </a:p>
            </p:txBody>
          </p:sp>
          <p:sp>
            <p:nvSpPr>
              <p:cNvPr id="112" name="AutoShape 8"/>
              <p:cNvSpPr>
                <a:spLocks/>
              </p:cNvSpPr>
              <p:nvPr/>
            </p:nvSpPr>
            <p:spPr bwMode="auto">
              <a:xfrm>
                <a:off x="1232" y="1984"/>
                <a:ext cx="160" cy="756"/>
              </a:xfrm>
              <a:prstGeom prst="leftBrace">
                <a:avLst>
                  <a:gd name="adj1" fmla="val 50000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" name="Text Box 9"/>
              <p:cNvSpPr txBox="1">
                <a:spLocks noChangeArrowheads="1"/>
              </p:cNvSpPr>
              <p:nvPr/>
            </p:nvSpPr>
            <p:spPr bwMode="auto">
              <a:xfrm>
                <a:off x="1312" y="2035"/>
                <a:ext cx="1789" cy="6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2000" i="1" dirty="0">
                    <a:cs typeface="Arial" charset="0"/>
                  </a:rPr>
                  <a:t>L</a:t>
                </a:r>
                <a:r>
                  <a:rPr lang="en-US" altLang="en-US" sz="2000" i="1" baseline="-25000" dirty="0">
                    <a:cs typeface="Arial" charset="0"/>
                  </a:rPr>
                  <a:t>i-1, j               </a:t>
                </a:r>
                <a:r>
                  <a:rPr lang="en-US" altLang="en-US" sz="2000" i="1" dirty="0">
                    <a:cs typeface="Arial" charset="0"/>
                  </a:rPr>
                  <a:t>skip X</a:t>
                </a:r>
                <a:r>
                  <a:rPr lang="en-US" altLang="en-US" sz="2000" i="1" baseline="-25000" dirty="0">
                    <a:cs typeface="Arial" charset="0"/>
                  </a:rPr>
                  <a:t>i</a:t>
                </a:r>
                <a:r>
                  <a:rPr lang="en-US" altLang="en-US" sz="2000" i="1" dirty="0">
                    <a:cs typeface="Arial" charset="0"/>
                  </a:rPr>
                  <a:t> </a:t>
                </a:r>
              </a:p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2000" i="1" dirty="0">
                    <a:cs typeface="Arial" charset="0"/>
                  </a:rPr>
                  <a:t>L</a:t>
                </a:r>
                <a:r>
                  <a:rPr lang="en-US" altLang="en-US" sz="2000" i="1" baseline="-25000" dirty="0">
                    <a:cs typeface="Arial" charset="0"/>
                  </a:rPr>
                  <a:t>i, j-1 </a:t>
                </a:r>
                <a:r>
                  <a:rPr lang="en-US" altLang="en-US" sz="2000" i="1" dirty="0">
                    <a:cs typeface="Arial" charset="0"/>
                  </a:rPr>
                  <a:t>          skip </a:t>
                </a:r>
                <a:r>
                  <a:rPr lang="en-US" altLang="en-US" sz="2000" i="1" dirty="0" err="1">
                    <a:cs typeface="Arial" charset="0"/>
                  </a:rPr>
                  <a:t>Y</a:t>
                </a:r>
                <a:r>
                  <a:rPr lang="en-US" altLang="en-US" sz="2000" i="1" baseline="-25000" dirty="0" err="1">
                    <a:cs typeface="Arial" charset="0"/>
                  </a:rPr>
                  <a:t>j</a:t>
                </a:r>
                <a:endParaRPr lang="en-US" altLang="en-US" sz="2000" i="1" dirty="0">
                  <a:cs typeface="Arial" charset="0"/>
                </a:endParaRPr>
              </a:p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2000" i="1" dirty="0">
                    <a:cs typeface="Arial" charset="0"/>
                  </a:rPr>
                  <a:t>L</a:t>
                </a:r>
                <a:r>
                  <a:rPr lang="en-US" altLang="en-US" sz="2000" i="1" baseline="-25000" dirty="0">
                    <a:cs typeface="Arial" charset="0"/>
                  </a:rPr>
                  <a:t>i-1, j-1</a:t>
                </a:r>
                <a:r>
                  <a:rPr lang="en-US" altLang="en-US" sz="2000" i="1" dirty="0">
                    <a:cs typeface="Arial" charset="0"/>
                  </a:rPr>
                  <a:t>  + 1</a:t>
                </a:r>
                <a:r>
                  <a:rPr lang="en-US" altLang="en-US" sz="2000" dirty="0">
                    <a:cs typeface="Arial" charset="0"/>
                  </a:rPr>
                  <a:t>  if  </a:t>
                </a:r>
                <a:r>
                  <a:rPr lang="en-US" altLang="en-US" sz="2000" i="1" dirty="0">
                    <a:cs typeface="Arial" charset="0"/>
                  </a:rPr>
                  <a:t>X</a:t>
                </a:r>
                <a:r>
                  <a:rPr lang="en-US" altLang="en-US" sz="2000" i="1" baseline="-25000" dirty="0">
                    <a:cs typeface="Arial" charset="0"/>
                  </a:rPr>
                  <a:t>i</a:t>
                </a:r>
                <a:r>
                  <a:rPr lang="en-US" altLang="en-US" sz="2000" dirty="0">
                    <a:cs typeface="Arial" charset="0"/>
                  </a:rPr>
                  <a:t> = </a:t>
                </a:r>
                <a:r>
                  <a:rPr lang="en-US" altLang="en-US" sz="2000" i="1" dirty="0" err="1">
                    <a:cs typeface="Arial" charset="0"/>
                  </a:rPr>
                  <a:t>Y</a:t>
                </a:r>
                <a:r>
                  <a:rPr lang="en-US" altLang="en-US" sz="2000" i="1" baseline="-25000" dirty="0" err="1">
                    <a:cs typeface="Arial" charset="0"/>
                  </a:rPr>
                  <a:t>j</a:t>
                </a:r>
                <a:r>
                  <a:rPr lang="en-US" altLang="en-US" sz="2000" i="1" dirty="0">
                    <a:cs typeface="Arial" charset="0"/>
                  </a:rPr>
                  <a:t>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227725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Dynamic Programming Example</a:t>
            </a: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>
            <a:off x="762000" y="600075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>
            <a:off x="990600" y="25717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9463" name="Group 7"/>
          <p:cNvGrpSpPr>
            <a:grpSpLocks/>
          </p:cNvGrpSpPr>
          <p:nvPr/>
        </p:nvGrpSpPr>
        <p:grpSpPr bwMode="auto">
          <a:xfrm>
            <a:off x="728662" y="2343150"/>
            <a:ext cx="3657600" cy="3657600"/>
            <a:chOff x="432" y="1536"/>
            <a:chExt cx="2304" cy="2304"/>
          </a:xfrm>
        </p:grpSpPr>
        <p:sp>
          <p:nvSpPr>
            <p:cNvPr id="59499" name="Line 8"/>
            <p:cNvSpPr>
              <a:spLocks noChangeShapeType="1"/>
            </p:cNvSpPr>
            <p:nvPr/>
          </p:nvSpPr>
          <p:spPr bwMode="auto">
            <a:xfrm flipH="1">
              <a:off x="43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00" name="Line 9"/>
            <p:cNvSpPr>
              <a:spLocks noChangeShapeType="1"/>
            </p:cNvSpPr>
            <p:nvPr/>
          </p:nvSpPr>
          <p:spPr bwMode="auto">
            <a:xfrm flipH="1">
              <a:off x="72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01" name="Line 10"/>
            <p:cNvSpPr>
              <a:spLocks noChangeShapeType="1"/>
            </p:cNvSpPr>
            <p:nvPr/>
          </p:nvSpPr>
          <p:spPr bwMode="auto">
            <a:xfrm flipH="1">
              <a:off x="100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02" name="Line 11"/>
            <p:cNvSpPr>
              <a:spLocks noChangeShapeType="1"/>
            </p:cNvSpPr>
            <p:nvPr/>
          </p:nvSpPr>
          <p:spPr bwMode="auto">
            <a:xfrm flipH="1">
              <a:off x="129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03" name="Line 12"/>
            <p:cNvSpPr>
              <a:spLocks noChangeShapeType="1"/>
            </p:cNvSpPr>
            <p:nvPr/>
          </p:nvSpPr>
          <p:spPr bwMode="auto">
            <a:xfrm flipH="1">
              <a:off x="1584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04" name="Line 13"/>
            <p:cNvSpPr>
              <a:spLocks noChangeShapeType="1"/>
            </p:cNvSpPr>
            <p:nvPr/>
          </p:nvSpPr>
          <p:spPr bwMode="auto">
            <a:xfrm flipH="1">
              <a:off x="187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05" name="Line 14"/>
            <p:cNvSpPr>
              <a:spLocks noChangeShapeType="1"/>
            </p:cNvSpPr>
            <p:nvPr/>
          </p:nvSpPr>
          <p:spPr bwMode="auto">
            <a:xfrm flipH="1">
              <a:off x="216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06" name="Line 15"/>
            <p:cNvSpPr>
              <a:spLocks noChangeShapeType="1"/>
            </p:cNvSpPr>
            <p:nvPr/>
          </p:nvSpPr>
          <p:spPr bwMode="auto">
            <a:xfrm flipH="1">
              <a:off x="244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07" name="Line 16"/>
            <p:cNvSpPr>
              <a:spLocks noChangeShapeType="1"/>
            </p:cNvSpPr>
            <p:nvPr/>
          </p:nvSpPr>
          <p:spPr bwMode="auto">
            <a:xfrm>
              <a:off x="432" y="182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08" name="Line 17"/>
            <p:cNvSpPr>
              <a:spLocks noChangeShapeType="1"/>
            </p:cNvSpPr>
            <p:nvPr/>
          </p:nvSpPr>
          <p:spPr bwMode="auto">
            <a:xfrm>
              <a:off x="432" y="153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09" name="Line 18"/>
            <p:cNvSpPr>
              <a:spLocks noChangeShapeType="1"/>
            </p:cNvSpPr>
            <p:nvPr/>
          </p:nvSpPr>
          <p:spPr bwMode="auto">
            <a:xfrm>
              <a:off x="432" y="211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10" name="Line 19"/>
            <p:cNvSpPr>
              <a:spLocks noChangeShapeType="1"/>
            </p:cNvSpPr>
            <p:nvPr/>
          </p:nvSpPr>
          <p:spPr bwMode="auto">
            <a:xfrm>
              <a:off x="432" y="240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11" name="Line 20"/>
            <p:cNvSpPr>
              <a:spLocks noChangeShapeType="1"/>
            </p:cNvSpPr>
            <p:nvPr/>
          </p:nvSpPr>
          <p:spPr bwMode="auto">
            <a:xfrm>
              <a:off x="432" y="268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12" name="Line 21"/>
            <p:cNvSpPr>
              <a:spLocks noChangeShapeType="1"/>
            </p:cNvSpPr>
            <p:nvPr/>
          </p:nvSpPr>
          <p:spPr bwMode="auto">
            <a:xfrm>
              <a:off x="432" y="297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13" name="Line 22"/>
            <p:cNvSpPr>
              <a:spLocks noChangeShapeType="1"/>
            </p:cNvSpPr>
            <p:nvPr/>
          </p:nvSpPr>
          <p:spPr bwMode="auto">
            <a:xfrm>
              <a:off x="432" y="326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14" name="Line 23"/>
            <p:cNvSpPr>
              <a:spLocks noChangeShapeType="1"/>
            </p:cNvSpPr>
            <p:nvPr/>
          </p:nvSpPr>
          <p:spPr bwMode="auto">
            <a:xfrm>
              <a:off x="432" y="355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15" name="Line 24"/>
            <p:cNvSpPr>
              <a:spLocks noChangeShapeType="1"/>
            </p:cNvSpPr>
            <p:nvPr/>
          </p:nvSpPr>
          <p:spPr bwMode="auto">
            <a:xfrm flipH="1">
              <a:off x="273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465" name="WordArt 26"/>
          <p:cNvSpPr>
            <a:spLocks noChangeArrowheads="1" noChangeShapeType="1" noTextEdit="1"/>
          </p:cNvSpPr>
          <p:nvPr/>
        </p:nvSpPr>
        <p:spPr bwMode="auto">
          <a:xfrm>
            <a:off x="576262" y="301942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9466" name="WordArt 27"/>
          <p:cNvSpPr>
            <a:spLocks noChangeArrowheads="1" noChangeShapeType="1" noTextEdit="1"/>
          </p:cNvSpPr>
          <p:nvPr/>
        </p:nvSpPr>
        <p:spPr bwMode="auto">
          <a:xfrm>
            <a:off x="585787" y="249555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9467" name="WordArt 28"/>
          <p:cNvSpPr>
            <a:spLocks noChangeArrowheads="1" noChangeShapeType="1" noTextEdit="1"/>
          </p:cNvSpPr>
          <p:nvPr/>
        </p:nvSpPr>
        <p:spPr bwMode="auto">
          <a:xfrm>
            <a:off x="576262" y="340995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9468" name="WordArt 29"/>
          <p:cNvSpPr>
            <a:spLocks noChangeArrowheads="1" noChangeShapeType="1" noTextEdit="1"/>
          </p:cNvSpPr>
          <p:nvPr/>
        </p:nvSpPr>
        <p:spPr bwMode="auto">
          <a:xfrm>
            <a:off x="576262" y="386715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9469" name="WordArt 30"/>
          <p:cNvSpPr>
            <a:spLocks noChangeArrowheads="1" noChangeShapeType="1" noTextEdit="1"/>
          </p:cNvSpPr>
          <p:nvPr/>
        </p:nvSpPr>
        <p:spPr bwMode="auto">
          <a:xfrm>
            <a:off x="576262" y="432435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9470" name="WordArt 31"/>
          <p:cNvSpPr>
            <a:spLocks noChangeArrowheads="1" noChangeShapeType="1" noTextEdit="1"/>
          </p:cNvSpPr>
          <p:nvPr/>
        </p:nvSpPr>
        <p:spPr bwMode="auto">
          <a:xfrm>
            <a:off x="576262" y="478155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9471" name="WordArt 32"/>
          <p:cNvSpPr>
            <a:spLocks noChangeArrowheads="1" noChangeShapeType="1" noTextEdit="1"/>
          </p:cNvSpPr>
          <p:nvPr/>
        </p:nvSpPr>
        <p:spPr bwMode="auto">
          <a:xfrm>
            <a:off x="576262" y="531495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9472" name="WordArt 33"/>
          <p:cNvSpPr>
            <a:spLocks noChangeArrowheads="1" noChangeShapeType="1" noTextEdit="1"/>
          </p:cNvSpPr>
          <p:nvPr/>
        </p:nvSpPr>
        <p:spPr bwMode="auto">
          <a:xfrm>
            <a:off x="576262" y="577215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59473" name="WordArt 34"/>
          <p:cNvSpPr>
            <a:spLocks noChangeArrowheads="1" noChangeShapeType="1" noTextEdit="1"/>
          </p:cNvSpPr>
          <p:nvPr/>
        </p:nvSpPr>
        <p:spPr bwMode="auto">
          <a:xfrm>
            <a:off x="1347787" y="211455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9474" name="WordArt 35"/>
          <p:cNvSpPr>
            <a:spLocks noChangeArrowheads="1" noChangeShapeType="1" noTextEdit="1"/>
          </p:cNvSpPr>
          <p:nvPr/>
        </p:nvSpPr>
        <p:spPr bwMode="auto">
          <a:xfrm>
            <a:off x="881062" y="21240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9475" name="WordArt 36"/>
          <p:cNvSpPr>
            <a:spLocks noChangeArrowheads="1" noChangeShapeType="1" noTextEdit="1"/>
          </p:cNvSpPr>
          <p:nvPr/>
        </p:nvSpPr>
        <p:spPr bwMode="auto">
          <a:xfrm>
            <a:off x="1795462" y="211455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9476" name="WordArt 37"/>
          <p:cNvSpPr>
            <a:spLocks noChangeArrowheads="1" noChangeShapeType="1" noTextEdit="1"/>
          </p:cNvSpPr>
          <p:nvPr/>
        </p:nvSpPr>
        <p:spPr bwMode="auto">
          <a:xfrm>
            <a:off x="2262187" y="211455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9477" name="WordArt 38"/>
          <p:cNvSpPr>
            <a:spLocks noChangeArrowheads="1" noChangeShapeType="1" noTextEdit="1"/>
          </p:cNvSpPr>
          <p:nvPr/>
        </p:nvSpPr>
        <p:spPr bwMode="auto">
          <a:xfrm>
            <a:off x="2719387" y="211455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9478" name="WordArt 39"/>
          <p:cNvSpPr>
            <a:spLocks noChangeArrowheads="1" noChangeShapeType="1" noTextEdit="1"/>
          </p:cNvSpPr>
          <p:nvPr/>
        </p:nvSpPr>
        <p:spPr bwMode="auto">
          <a:xfrm>
            <a:off x="3252787" y="211455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9479" name="WordArt 40"/>
          <p:cNvSpPr>
            <a:spLocks noChangeArrowheads="1" noChangeShapeType="1" noTextEdit="1"/>
          </p:cNvSpPr>
          <p:nvPr/>
        </p:nvSpPr>
        <p:spPr bwMode="auto">
          <a:xfrm>
            <a:off x="3709987" y="211455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9480" name="WordArt 41"/>
          <p:cNvSpPr>
            <a:spLocks noChangeArrowheads="1" noChangeShapeType="1" noTextEdit="1"/>
          </p:cNvSpPr>
          <p:nvPr/>
        </p:nvSpPr>
        <p:spPr bwMode="auto">
          <a:xfrm>
            <a:off x="4167187" y="211455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33487" y="1609725"/>
            <a:ext cx="3019425" cy="361950"/>
            <a:chOff x="1062037" y="1676400"/>
            <a:chExt cx="3019425" cy="361950"/>
          </a:xfrm>
        </p:grpSpPr>
        <p:sp>
          <p:nvSpPr>
            <p:cNvPr id="59491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2462212" y="167640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G</a:t>
              </a:r>
            </a:p>
          </p:txBody>
        </p:sp>
        <p:sp>
          <p:nvSpPr>
            <p:cNvPr id="59492" name="WordArt 44"/>
            <p:cNvSpPr>
              <a:spLocks noChangeArrowheads="1" noChangeShapeType="1" noTextEdit="1"/>
            </p:cNvSpPr>
            <p:nvPr/>
          </p:nvSpPr>
          <p:spPr bwMode="auto">
            <a:xfrm>
              <a:off x="1062037" y="167640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A</a:t>
              </a:r>
            </a:p>
          </p:txBody>
        </p:sp>
        <p:sp>
          <p:nvSpPr>
            <p:cNvPr id="59493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1519237" y="1676400"/>
              <a:ext cx="20955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9494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2005012" y="167640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  <p:sp>
          <p:nvSpPr>
            <p:cNvPr id="59495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3424237" y="167640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9496" name="WordArt 48"/>
            <p:cNvSpPr>
              <a:spLocks noChangeArrowheads="1" noChangeShapeType="1" noTextEdit="1"/>
            </p:cNvSpPr>
            <p:nvPr/>
          </p:nvSpPr>
          <p:spPr bwMode="auto">
            <a:xfrm>
              <a:off x="2967037" y="167640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9497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3881437" y="167640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</p:grpSp>
      <p:sp>
        <p:nvSpPr>
          <p:cNvPr id="59498" name="WordArt 50"/>
          <p:cNvSpPr>
            <a:spLocks noChangeArrowheads="1" noChangeShapeType="1" noTextEdit="1"/>
          </p:cNvSpPr>
          <p:nvPr/>
        </p:nvSpPr>
        <p:spPr bwMode="auto">
          <a:xfrm>
            <a:off x="681037" y="1752600"/>
            <a:ext cx="133350" cy="285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X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71462" y="2752725"/>
            <a:ext cx="228600" cy="3312160"/>
            <a:chOff x="271462" y="2536190"/>
            <a:chExt cx="228600" cy="3312160"/>
          </a:xfrm>
        </p:grpSpPr>
        <p:sp>
          <p:nvSpPr>
            <p:cNvPr id="59483" name="WordArt 52"/>
            <p:cNvSpPr>
              <a:spLocks noChangeArrowheads="1" noChangeShapeType="1" noTextEdit="1"/>
            </p:cNvSpPr>
            <p:nvPr/>
          </p:nvSpPr>
          <p:spPr bwMode="auto">
            <a:xfrm>
              <a:off x="271462" y="253619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9484" name="WordArt 53"/>
            <p:cNvSpPr>
              <a:spLocks noChangeArrowheads="1" noChangeShapeType="1" noTextEdit="1"/>
            </p:cNvSpPr>
            <p:nvPr/>
          </p:nvSpPr>
          <p:spPr bwMode="auto">
            <a:xfrm>
              <a:off x="271462" y="302387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9485" name="WordArt 54"/>
            <p:cNvSpPr>
              <a:spLocks noChangeArrowheads="1" noChangeShapeType="1" noTextEdit="1"/>
            </p:cNvSpPr>
            <p:nvPr/>
          </p:nvSpPr>
          <p:spPr bwMode="auto">
            <a:xfrm>
              <a:off x="271462" y="4466590"/>
              <a:ext cx="228600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9486" name="WordArt 55"/>
            <p:cNvSpPr>
              <a:spLocks noChangeArrowheads="1" noChangeShapeType="1" noTextEdit="1"/>
            </p:cNvSpPr>
            <p:nvPr/>
          </p:nvSpPr>
          <p:spPr bwMode="auto">
            <a:xfrm>
              <a:off x="271462" y="349123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G</a:t>
              </a:r>
            </a:p>
          </p:txBody>
        </p:sp>
        <p:sp>
          <p:nvSpPr>
            <p:cNvPr id="59487" name="WordArt 56"/>
            <p:cNvSpPr>
              <a:spLocks noChangeArrowheads="1" noChangeShapeType="1" noTextEdit="1"/>
            </p:cNvSpPr>
            <p:nvPr/>
          </p:nvSpPr>
          <p:spPr bwMode="auto">
            <a:xfrm>
              <a:off x="271462" y="399923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9488" name="WordArt 57"/>
            <p:cNvSpPr>
              <a:spLocks noChangeArrowheads="1" noChangeShapeType="1" noTextEdit="1"/>
            </p:cNvSpPr>
            <p:nvPr/>
          </p:nvSpPr>
          <p:spPr bwMode="auto">
            <a:xfrm>
              <a:off x="271462" y="497459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9489" name="WordArt 58"/>
            <p:cNvSpPr>
              <a:spLocks noChangeArrowheads="1" noChangeShapeType="1" noTextEdit="1"/>
            </p:cNvSpPr>
            <p:nvPr/>
          </p:nvSpPr>
          <p:spPr bwMode="auto">
            <a:xfrm>
              <a:off x="271462" y="546227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</p:grpSp>
      <p:sp>
        <p:nvSpPr>
          <p:cNvPr id="59490" name="WordArt 59"/>
          <p:cNvSpPr>
            <a:spLocks noChangeArrowheads="1" noChangeShapeType="1" noTextEdit="1"/>
          </p:cNvSpPr>
          <p:nvPr/>
        </p:nvSpPr>
        <p:spPr bwMode="auto">
          <a:xfrm>
            <a:off x="271462" y="2190750"/>
            <a:ext cx="166255" cy="24722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Y</a:t>
            </a:r>
          </a:p>
        </p:txBody>
      </p:sp>
      <p:sp>
        <p:nvSpPr>
          <p:cNvPr id="59399" name="WordArt 60"/>
          <p:cNvSpPr>
            <a:spLocks noChangeArrowheads="1" noChangeShapeType="1" noTextEdit="1"/>
          </p:cNvSpPr>
          <p:nvPr/>
        </p:nvSpPr>
        <p:spPr bwMode="auto">
          <a:xfrm>
            <a:off x="1066800" y="25717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9400" name="WordArt 61"/>
          <p:cNvSpPr>
            <a:spLocks noChangeArrowheads="1" noChangeShapeType="1" noTextEdit="1"/>
          </p:cNvSpPr>
          <p:nvPr/>
        </p:nvSpPr>
        <p:spPr bwMode="auto">
          <a:xfrm>
            <a:off x="1981200" y="25717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9401" name="WordArt 62"/>
          <p:cNvSpPr>
            <a:spLocks noChangeArrowheads="1" noChangeShapeType="1" noTextEdit="1"/>
          </p:cNvSpPr>
          <p:nvPr/>
        </p:nvSpPr>
        <p:spPr bwMode="auto">
          <a:xfrm>
            <a:off x="1524000" y="25717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9402" name="WordArt 63"/>
          <p:cNvSpPr>
            <a:spLocks noChangeArrowheads="1" noChangeShapeType="1" noTextEdit="1"/>
          </p:cNvSpPr>
          <p:nvPr/>
        </p:nvSpPr>
        <p:spPr bwMode="auto">
          <a:xfrm>
            <a:off x="2438400" y="25717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9403" name="WordArt 64"/>
          <p:cNvSpPr>
            <a:spLocks noChangeArrowheads="1" noChangeShapeType="1" noTextEdit="1"/>
          </p:cNvSpPr>
          <p:nvPr/>
        </p:nvSpPr>
        <p:spPr bwMode="auto">
          <a:xfrm>
            <a:off x="2895600" y="2571750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9404" name="WordArt 65"/>
          <p:cNvSpPr>
            <a:spLocks noChangeArrowheads="1" noChangeShapeType="1" noTextEdit="1"/>
          </p:cNvSpPr>
          <p:nvPr/>
        </p:nvSpPr>
        <p:spPr bwMode="auto">
          <a:xfrm>
            <a:off x="3352800" y="2571750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9405" name="WordArt 66"/>
          <p:cNvSpPr>
            <a:spLocks noChangeArrowheads="1" noChangeShapeType="1" noTextEdit="1"/>
          </p:cNvSpPr>
          <p:nvPr/>
        </p:nvSpPr>
        <p:spPr bwMode="auto">
          <a:xfrm>
            <a:off x="3810000" y="25717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9406" name="WordArt 67"/>
          <p:cNvSpPr>
            <a:spLocks noChangeArrowheads="1" noChangeShapeType="1" noTextEdit="1"/>
          </p:cNvSpPr>
          <p:nvPr/>
        </p:nvSpPr>
        <p:spPr bwMode="auto">
          <a:xfrm>
            <a:off x="4267200" y="25717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grpSp>
        <p:nvGrpSpPr>
          <p:cNvPr id="59407" name="Group 68"/>
          <p:cNvGrpSpPr>
            <a:grpSpLocks/>
          </p:cNvGrpSpPr>
          <p:nvPr/>
        </p:nvGrpSpPr>
        <p:grpSpPr bwMode="auto">
          <a:xfrm>
            <a:off x="1066800" y="3028950"/>
            <a:ext cx="66675" cy="2886075"/>
            <a:chOff x="672" y="2256"/>
            <a:chExt cx="42" cy="1818"/>
          </a:xfrm>
        </p:grpSpPr>
        <p:sp>
          <p:nvSpPr>
            <p:cNvPr id="59456" name="WordArt 69"/>
            <p:cNvSpPr>
              <a:spLocks noChangeArrowheads="1" noChangeShapeType="1" noTextEdit="1"/>
            </p:cNvSpPr>
            <p:nvPr/>
          </p:nvSpPr>
          <p:spPr bwMode="auto">
            <a:xfrm>
              <a:off x="672" y="2256"/>
              <a:ext cx="42" cy="9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59457" name="WordArt 70"/>
            <p:cNvSpPr>
              <a:spLocks noChangeArrowheads="1" noChangeShapeType="1" noTextEdit="1"/>
            </p:cNvSpPr>
            <p:nvPr/>
          </p:nvSpPr>
          <p:spPr bwMode="auto">
            <a:xfrm>
              <a:off x="672" y="2550"/>
              <a:ext cx="42" cy="9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59458" name="WordArt 71"/>
            <p:cNvSpPr>
              <a:spLocks noChangeArrowheads="1" noChangeShapeType="1" noTextEdit="1"/>
            </p:cNvSpPr>
            <p:nvPr/>
          </p:nvSpPr>
          <p:spPr bwMode="auto">
            <a:xfrm>
              <a:off x="672" y="2832"/>
              <a:ext cx="42" cy="9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59459" name="WordArt 72"/>
            <p:cNvSpPr>
              <a:spLocks noChangeArrowheads="1" noChangeShapeType="1" noTextEdit="1"/>
            </p:cNvSpPr>
            <p:nvPr/>
          </p:nvSpPr>
          <p:spPr bwMode="auto">
            <a:xfrm>
              <a:off x="672" y="3120"/>
              <a:ext cx="42" cy="9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59460" name="WordArt 73"/>
            <p:cNvSpPr>
              <a:spLocks noChangeArrowheads="1" noChangeShapeType="1" noTextEdit="1"/>
            </p:cNvSpPr>
            <p:nvPr/>
          </p:nvSpPr>
          <p:spPr bwMode="auto">
            <a:xfrm>
              <a:off x="672" y="3408"/>
              <a:ext cx="42" cy="9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59461" name="WordArt 74"/>
            <p:cNvSpPr>
              <a:spLocks noChangeArrowheads="1" noChangeShapeType="1" noTextEdit="1"/>
            </p:cNvSpPr>
            <p:nvPr/>
          </p:nvSpPr>
          <p:spPr bwMode="auto">
            <a:xfrm>
              <a:off x="672" y="3696"/>
              <a:ext cx="42" cy="9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59462" name="WordArt 75"/>
            <p:cNvSpPr>
              <a:spLocks noChangeArrowheads="1" noChangeShapeType="1" noTextEdit="1"/>
            </p:cNvSpPr>
            <p:nvPr/>
          </p:nvSpPr>
          <p:spPr bwMode="auto">
            <a:xfrm>
              <a:off x="672" y="3984"/>
              <a:ext cx="42" cy="9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</p:grpSp>
      <p:sp>
        <p:nvSpPr>
          <p:cNvPr id="59408" name="WordArt 76"/>
          <p:cNvSpPr>
            <a:spLocks noChangeArrowheads="1" noChangeShapeType="1" noTextEdit="1"/>
          </p:cNvSpPr>
          <p:nvPr/>
        </p:nvSpPr>
        <p:spPr bwMode="auto">
          <a:xfrm>
            <a:off x="1524000" y="30289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9409" name="WordArt 77"/>
          <p:cNvSpPr>
            <a:spLocks noChangeArrowheads="1" noChangeShapeType="1" noTextEdit="1"/>
          </p:cNvSpPr>
          <p:nvPr/>
        </p:nvSpPr>
        <p:spPr bwMode="auto">
          <a:xfrm>
            <a:off x="1524000" y="34861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9410" name="WordArt 78"/>
          <p:cNvSpPr>
            <a:spLocks noChangeArrowheads="1" noChangeShapeType="1" noTextEdit="1"/>
          </p:cNvSpPr>
          <p:nvPr/>
        </p:nvSpPr>
        <p:spPr bwMode="auto">
          <a:xfrm>
            <a:off x="1524000" y="39433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9411" name="WordArt 79"/>
          <p:cNvSpPr>
            <a:spLocks noChangeArrowheads="1" noChangeShapeType="1" noTextEdit="1"/>
          </p:cNvSpPr>
          <p:nvPr/>
        </p:nvSpPr>
        <p:spPr bwMode="auto">
          <a:xfrm>
            <a:off x="1524000" y="44005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9412" name="WordArt 80"/>
          <p:cNvSpPr>
            <a:spLocks noChangeArrowheads="1" noChangeShapeType="1" noTextEdit="1"/>
          </p:cNvSpPr>
          <p:nvPr/>
        </p:nvSpPr>
        <p:spPr bwMode="auto">
          <a:xfrm>
            <a:off x="1524000" y="48577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9413" name="WordArt 81"/>
          <p:cNvSpPr>
            <a:spLocks noChangeArrowheads="1" noChangeShapeType="1" noTextEdit="1"/>
          </p:cNvSpPr>
          <p:nvPr/>
        </p:nvSpPr>
        <p:spPr bwMode="auto">
          <a:xfrm>
            <a:off x="1524000" y="53149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9414" name="WordArt 82"/>
          <p:cNvSpPr>
            <a:spLocks noChangeArrowheads="1" noChangeShapeType="1" noTextEdit="1"/>
          </p:cNvSpPr>
          <p:nvPr/>
        </p:nvSpPr>
        <p:spPr bwMode="auto">
          <a:xfrm>
            <a:off x="1524000" y="56959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9415" name="WordArt 83"/>
          <p:cNvSpPr>
            <a:spLocks noChangeArrowheads="1" noChangeShapeType="1" noTextEdit="1"/>
          </p:cNvSpPr>
          <p:nvPr/>
        </p:nvSpPr>
        <p:spPr bwMode="auto">
          <a:xfrm>
            <a:off x="1905000" y="30289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9416" name="WordArt 84"/>
          <p:cNvSpPr>
            <a:spLocks noChangeArrowheads="1" noChangeShapeType="1" noTextEdit="1"/>
          </p:cNvSpPr>
          <p:nvPr/>
        </p:nvSpPr>
        <p:spPr bwMode="auto">
          <a:xfrm>
            <a:off x="2438400" y="30289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9417" name="WordArt 85"/>
          <p:cNvSpPr>
            <a:spLocks noChangeArrowheads="1" noChangeShapeType="1" noTextEdit="1"/>
          </p:cNvSpPr>
          <p:nvPr/>
        </p:nvSpPr>
        <p:spPr bwMode="auto">
          <a:xfrm>
            <a:off x="2895600" y="30289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9418" name="WordArt 86"/>
          <p:cNvSpPr>
            <a:spLocks noChangeArrowheads="1" noChangeShapeType="1" noTextEdit="1"/>
          </p:cNvSpPr>
          <p:nvPr/>
        </p:nvSpPr>
        <p:spPr bwMode="auto">
          <a:xfrm>
            <a:off x="3354388" y="3028950"/>
            <a:ext cx="74612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9419" name="WordArt 87"/>
          <p:cNvSpPr>
            <a:spLocks noChangeArrowheads="1" noChangeShapeType="1" noTextEdit="1"/>
          </p:cNvSpPr>
          <p:nvPr/>
        </p:nvSpPr>
        <p:spPr bwMode="auto">
          <a:xfrm>
            <a:off x="3810000" y="30289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9420" name="WordArt 88"/>
          <p:cNvSpPr>
            <a:spLocks noChangeArrowheads="1" noChangeShapeType="1" noTextEdit="1"/>
          </p:cNvSpPr>
          <p:nvPr/>
        </p:nvSpPr>
        <p:spPr bwMode="auto">
          <a:xfrm>
            <a:off x="4267200" y="30289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9421" name="Line 89"/>
          <p:cNvSpPr>
            <a:spLocks noChangeShapeType="1"/>
          </p:cNvSpPr>
          <p:nvPr/>
        </p:nvSpPr>
        <p:spPr bwMode="auto">
          <a:xfrm flipH="1" flipV="1">
            <a:off x="1295400" y="287655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2" name="Line 90"/>
          <p:cNvSpPr>
            <a:spLocks noChangeShapeType="1"/>
          </p:cNvSpPr>
          <p:nvPr/>
        </p:nvSpPr>
        <p:spPr bwMode="auto">
          <a:xfrm flipH="1" flipV="1">
            <a:off x="3505200" y="280035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3" name="Line 91"/>
          <p:cNvSpPr>
            <a:spLocks noChangeShapeType="1"/>
          </p:cNvSpPr>
          <p:nvPr/>
        </p:nvSpPr>
        <p:spPr bwMode="auto">
          <a:xfrm flipH="1" flipV="1">
            <a:off x="1219200" y="508635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4" name="Line 92"/>
          <p:cNvSpPr>
            <a:spLocks noChangeShapeType="1"/>
          </p:cNvSpPr>
          <p:nvPr/>
        </p:nvSpPr>
        <p:spPr bwMode="auto">
          <a:xfrm flipH="1" flipV="1">
            <a:off x="1447800" y="333375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5" name="Line 93"/>
          <p:cNvSpPr>
            <a:spLocks noChangeShapeType="1"/>
          </p:cNvSpPr>
          <p:nvPr/>
        </p:nvSpPr>
        <p:spPr bwMode="auto">
          <a:xfrm flipH="1" flipV="1">
            <a:off x="1447800" y="379095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6" name="Line 94"/>
          <p:cNvSpPr>
            <a:spLocks noChangeShapeType="1"/>
          </p:cNvSpPr>
          <p:nvPr/>
        </p:nvSpPr>
        <p:spPr bwMode="auto">
          <a:xfrm flipH="1" flipV="1">
            <a:off x="1447800" y="424815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7" name="Line 95"/>
          <p:cNvSpPr>
            <a:spLocks noChangeShapeType="1"/>
          </p:cNvSpPr>
          <p:nvPr/>
        </p:nvSpPr>
        <p:spPr bwMode="auto">
          <a:xfrm flipH="1" flipV="1">
            <a:off x="1371600" y="470535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8" name="Line 96"/>
          <p:cNvSpPr>
            <a:spLocks noChangeShapeType="1"/>
          </p:cNvSpPr>
          <p:nvPr/>
        </p:nvSpPr>
        <p:spPr bwMode="auto">
          <a:xfrm flipH="1" flipV="1">
            <a:off x="1752600" y="295275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9" name="Line 97"/>
          <p:cNvSpPr>
            <a:spLocks noChangeShapeType="1"/>
          </p:cNvSpPr>
          <p:nvPr/>
        </p:nvSpPr>
        <p:spPr bwMode="auto">
          <a:xfrm flipH="1" flipV="1">
            <a:off x="1371600" y="561975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0" name="Line 98"/>
          <p:cNvSpPr>
            <a:spLocks noChangeShapeType="1"/>
          </p:cNvSpPr>
          <p:nvPr/>
        </p:nvSpPr>
        <p:spPr bwMode="auto">
          <a:xfrm flipH="1" flipV="1">
            <a:off x="2133600" y="295275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1" name="Line 99"/>
          <p:cNvSpPr>
            <a:spLocks noChangeShapeType="1"/>
          </p:cNvSpPr>
          <p:nvPr/>
        </p:nvSpPr>
        <p:spPr bwMode="auto">
          <a:xfrm flipH="1" flipV="1">
            <a:off x="2590800" y="295275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2" name="Line 100"/>
          <p:cNvSpPr>
            <a:spLocks noChangeShapeType="1"/>
          </p:cNvSpPr>
          <p:nvPr/>
        </p:nvSpPr>
        <p:spPr bwMode="auto">
          <a:xfrm flipH="1" flipV="1">
            <a:off x="3048000" y="295275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3" name="Line 101"/>
          <p:cNvSpPr>
            <a:spLocks noChangeShapeType="1"/>
          </p:cNvSpPr>
          <p:nvPr/>
        </p:nvSpPr>
        <p:spPr bwMode="auto">
          <a:xfrm flipH="1" flipV="1">
            <a:off x="4038600" y="295275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4" name="Line 102"/>
          <p:cNvSpPr>
            <a:spLocks noChangeShapeType="1"/>
          </p:cNvSpPr>
          <p:nvPr/>
        </p:nvSpPr>
        <p:spPr bwMode="auto">
          <a:xfrm flipH="1" flipV="1">
            <a:off x="1676400" y="325755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5" name="Line 103"/>
          <p:cNvSpPr>
            <a:spLocks noChangeShapeType="1"/>
          </p:cNvSpPr>
          <p:nvPr/>
        </p:nvSpPr>
        <p:spPr bwMode="auto">
          <a:xfrm flipH="1" flipV="1">
            <a:off x="3048000" y="325755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6" name="Line 104"/>
          <p:cNvSpPr>
            <a:spLocks noChangeShapeType="1"/>
          </p:cNvSpPr>
          <p:nvPr/>
        </p:nvSpPr>
        <p:spPr bwMode="auto">
          <a:xfrm flipH="1" flipV="1">
            <a:off x="1676400" y="417195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7" name="Line 105"/>
          <p:cNvSpPr>
            <a:spLocks noChangeShapeType="1"/>
          </p:cNvSpPr>
          <p:nvPr/>
        </p:nvSpPr>
        <p:spPr bwMode="auto">
          <a:xfrm flipH="1" flipV="1">
            <a:off x="1676400" y="462915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8" name="Line 106"/>
          <p:cNvSpPr>
            <a:spLocks noChangeShapeType="1"/>
          </p:cNvSpPr>
          <p:nvPr/>
        </p:nvSpPr>
        <p:spPr bwMode="auto">
          <a:xfrm flipH="1" flipV="1">
            <a:off x="1676400" y="554355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9" name="WordArt 107"/>
          <p:cNvSpPr>
            <a:spLocks noChangeArrowheads="1" noChangeShapeType="1" noTextEdit="1"/>
          </p:cNvSpPr>
          <p:nvPr/>
        </p:nvSpPr>
        <p:spPr bwMode="auto">
          <a:xfrm>
            <a:off x="1981200" y="48577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9440" name="WordArt 108"/>
          <p:cNvSpPr>
            <a:spLocks noChangeArrowheads="1" noChangeShapeType="1" noTextEdit="1"/>
          </p:cNvSpPr>
          <p:nvPr/>
        </p:nvSpPr>
        <p:spPr bwMode="auto">
          <a:xfrm>
            <a:off x="1981200" y="35623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9441" name="WordArt 109"/>
          <p:cNvSpPr>
            <a:spLocks noChangeArrowheads="1" noChangeShapeType="1" noTextEdit="1"/>
          </p:cNvSpPr>
          <p:nvPr/>
        </p:nvSpPr>
        <p:spPr bwMode="auto">
          <a:xfrm>
            <a:off x="3352800" y="35623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9442" name="WordArt 110"/>
          <p:cNvSpPr>
            <a:spLocks noChangeArrowheads="1" noChangeShapeType="1" noTextEdit="1"/>
          </p:cNvSpPr>
          <p:nvPr/>
        </p:nvSpPr>
        <p:spPr bwMode="auto">
          <a:xfrm>
            <a:off x="1981200" y="44005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9443" name="WordArt 111"/>
          <p:cNvSpPr>
            <a:spLocks noChangeArrowheads="1" noChangeShapeType="1" noTextEdit="1"/>
          </p:cNvSpPr>
          <p:nvPr/>
        </p:nvSpPr>
        <p:spPr bwMode="auto">
          <a:xfrm>
            <a:off x="1981200" y="57721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9444" name="Line 112"/>
          <p:cNvSpPr>
            <a:spLocks noChangeShapeType="1"/>
          </p:cNvSpPr>
          <p:nvPr/>
        </p:nvSpPr>
        <p:spPr bwMode="auto">
          <a:xfrm flipH="1" flipV="1">
            <a:off x="2133600" y="348615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45" name="Line 113"/>
          <p:cNvSpPr>
            <a:spLocks noChangeShapeType="1"/>
          </p:cNvSpPr>
          <p:nvPr/>
        </p:nvSpPr>
        <p:spPr bwMode="auto">
          <a:xfrm flipH="1" flipV="1">
            <a:off x="2590800" y="348615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46" name="Line 114"/>
          <p:cNvSpPr>
            <a:spLocks noChangeShapeType="1"/>
          </p:cNvSpPr>
          <p:nvPr/>
        </p:nvSpPr>
        <p:spPr bwMode="auto">
          <a:xfrm flipH="1" flipV="1">
            <a:off x="3505200" y="348615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47" name="Line 115"/>
          <p:cNvSpPr>
            <a:spLocks noChangeShapeType="1"/>
          </p:cNvSpPr>
          <p:nvPr/>
        </p:nvSpPr>
        <p:spPr bwMode="auto">
          <a:xfrm flipH="1" flipV="1">
            <a:off x="3962400" y="348615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48" name="WordArt 116"/>
          <p:cNvSpPr>
            <a:spLocks noChangeArrowheads="1" noChangeShapeType="1" noTextEdit="1"/>
          </p:cNvSpPr>
          <p:nvPr/>
        </p:nvSpPr>
        <p:spPr bwMode="auto">
          <a:xfrm>
            <a:off x="2438400" y="35623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9449" name="WordArt 117"/>
          <p:cNvSpPr>
            <a:spLocks noChangeArrowheads="1" noChangeShapeType="1" noTextEdit="1"/>
          </p:cNvSpPr>
          <p:nvPr/>
        </p:nvSpPr>
        <p:spPr bwMode="auto">
          <a:xfrm>
            <a:off x="2971800" y="35623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9450" name="WordArt 118"/>
          <p:cNvSpPr>
            <a:spLocks noChangeArrowheads="1" noChangeShapeType="1" noTextEdit="1"/>
          </p:cNvSpPr>
          <p:nvPr/>
        </p:nvSpPr>
        <p:spPr bwMode="auto">
          <a:xfrm>
            <a:off x="3886200" y="35623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9451" name="WordArt 119"/>
          <p:cNvSpPr>
            <a:spLocks noChangeArrowheads="1" noChangeShapeType="1" noTextEdit="1"/>
          </p:cNvSpPr>
          <p:nvPr/>
        </p:nvSpPr>
        <p:spPr bwMode="auto">
          <a:xfrm>
            <a:off x="4343400" y="35623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9452" name="Line 120"/>
          <p:cNvSpPr>
            <a:spLocks noChangeShapeType="1"/>
          </p:cNvSpPr>
          <p:nvPr/>
        </p:nvSpPr>
        <p:spPr bwMode="auto">
          <a:xfrm flipH="1" flipV="1">
            <a:off x="1905000" y="379095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53" name="Line 121"/>
          <p:cNvSpPr>
            <a:spLocks noChangeShapeType="1"/>
          </p:cNvSpPr>
          <p:nvPr/>
        </p:nvSpPr>
        <p:spPr bwMode="auto">
          <a:xfrm flipH="1" flipV="1">
            <a:off x="1905000" y="516255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54" name="WordArt 122"/>
          <p:cNvSpPr>
            <a:spLocks noChangeArrowheads="1" noChangeShapeType="1" noTextEdit="1"/>
          </p:cNvSpPr>
          <p:nvPr/>
        </p:nvSpPr>
        <p:spPr bwMode="auto">
          <a:xfrm>
            <a:off x="1981200" y="40195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9455" name="WordArt 123"/>
          <p:cNvSpPr>
            <a:spLocks noChangeArrowheads="1" noChangeShapeType="1" noTextEdit="1"/>
          </p:cNvSpPr>
          <p:nvPr/>
        </p:nvSpPr>
        <p:spPr bwMode="auto">
          <a:xfrm>
            <a:off x="1981200" y="531495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grpSp>
        <p:nvGrpSpPr>
          <p:cNvPr id="126" name="Group 125"/>
          <p:cNvGrpSpPr/>
          <p:nvPr/>
        </p:nvGrpSpPr>
        <p:grpSpPr>
          <a:xfrm>
            <a:off x="4389702" y="3333750"/>
            <a:ext cx="4639998" cy="1488325"/>
            <a:chOff x="4389702" y="3333750"/>
            <a:chExt cx="4639998" cy="1488325"/>
          </a:xfrm>
        </p:grpSpPr>
        <p:grpSp>
          <p:nvGrpSpPr>
            <p:cNvPr id="127" name="Group 126"/>
            <p:cNvGrpSpPr/>
            <p:nvPr/>
          </p:nvGrpSpPr>
          <p:grpSpPr>
            <a:xfrm>
              <a:off x="8353425" y="3648075"/>
              <a:ext cx="495300" cy="1057275"/>
              <a:chOff x="8353425" y="3648075"/>
              <a:chExt cx="495300" cy="1057275"/>
            </a:xfrm>
          </p:grpSpPr>
          <p:sp>
            <p:nvSpPr>
              <p:cNvPr id="133" name="Line 80"/>
              <p:cNvSpPr>
                <a:spLocks noChangeShapeType="1"/>
              </p:cNvSpPr>
              <p:nvPr/>
            </p:nvSpPr>
            <p:spPr bwMode="auto">
              <a:xfrm flipH="1" flipV="1">
                <a:off x="8543925" y="4400550"/>
                <a:ext cx="304800" cy="304800"/>
              </a:xfrm>
              <a:prstGeom prst="line">
                <a:avLst/>
              </a:prstGeom>
              <a:noFill/>
              <a:ln w="9525">
                <a:solidFill>
                  <a:srgbClr val="3399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Line 81"/>
              <p:cNvSpPr>
                <a:spLocks noChangeShapeType="1"/>
              </p:cNvSpPr>
              <p:nvPr/>
            </p:nvSpPr>
            <p:spPr bwMode="auto">
              <a:xfrm flipH="1" flipV="1">
                <a:off x="8572500" y="3914775"/>
                <a:ext cx="0" cy="381000"/>
              </a:xfrm>
              <a:prstGeom prst="line">
                <a:avLst/>
              </a:prstGeom>
              <a:noFill/>
              <a:ln w="9525">
                <a:solidFill>
                  <a:srgbClr val="3399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Line 82"/>
              <p:cNvSpPr>
                <a:spLocks noChangeShapeType="1"/>
              </p:cNvSpPr>
              <p:nvPr/>
            </p:nvSpPr>
            <p:spPr bwMode="auto">
              <a:xfrm flipH="1" flipV="1">
                <a:off x="8353425" y="3648075"/>
                <a:ext cx="381000" cy="0"/>
              </a:xfrm>
              <a:prstGeom prst="line">
                <a:avLst/>
              </a:prstGeom>
              <a:noFill/>
              <a:ln w="9525">
                <a:solidFill>
                  <a:srgbClr val="3399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8" name="Group 5"/>
            <p:cNvGrpSpPr>
              <a:grpSpLocks/>
            </p:cNvGrpSpPr>
            <p:nvPr/>
          </p:nvGrpSpPr>
          <p:grpSpPr bwMode="auto">
            <a:xfrm>
              <a:off x="4389702" y="3333750"/>
              <a:ext cx="4639998" cy="1488325"/>
              <a:chOff x="384" y="1984"/>
              <a:chExt cx="2717" cy="756"/>
            </a:xfrm>
          </p:grpSpPr>
          <p:sp>
            <p:nvSpPr>
              <p:cNvPr id="129" name="Text Box 6"/>
              <p:cNvSpPr txBox="1">
                <a:spLocks noChangeArrowheads="1"/>
              </p:cNvSpPr>
              <p:nvPr/>
            </p:nvSpPr>
            <p:spPr bwMode="auto">
              <a:xfrm>
                <a:off x="384" y="2256"/>
                <a:ext cx="576" cy="20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i="1" dirty="0">
                    <a:cs typeface="Arial" charset="0"/>
                  </a:rPr>
                  <a:t>L</a:t>
                </a:r>
                <a:r>
                  <a:rPr lang="en-US" altLang="en-US" sz="2000" i="1" baseline="-25000" dirty="0">
                    <a:cs typeface="Arial" charset="0"/>
                  </a:rPr>
                  <a:t>i, j</a:t>
                </a:r>
                <a:r>
                  <a:rPr lang="en-US" altLang="en-US" sz="2000" dirty="0">
                    <a:cs typeface="Arial" charset="0"/>
                  </a:rPr>
                  <a:t>  =</a:t>
                </a:r>
                <a:endParaRPr lang="en-US" altLang="en-US" sz="2000" baseline="-25000" dirty="0">
                  <a:cs typeface="Arial" charset="0"/>
                </a:endParaRPr>
              </a:p>
            </p:txBody>
          </p:sp>
          <p:sp>
            <p:nvSpPr>
              <p:cNvPr id="130" name="Text Box 7"/>
              <p:cNvSpPr txBox="1">
                <a:spLocks noChangeArrowheads="1"/>
              </p:cNvSpPr>
              <p:nvPr/>
            </p:nvSpPr>
            <p:spPr bwMode="auto">
              <a:xfrm>
                <a:off x="759" y="2264"/>
                <a:ext cx="576" cy="20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2000" dirty="0">
                    <a:cs typeface="Arial" charset="0"/>
                  </a:rPr>
                  <a:t>max</a:t>
                </a:r>
              </a:p>
            </p:txBody>
          </p:sp>
          <p:sp>
            <p:nvSpPr>
              <p:cNvPr id="131" name="AutoShape 8"/>
              <p:cNvSpPr>
                <a:spLocks/>
              </p:cNvSpPr>
              <p:nvPr/>
            </p:nvSpPr>
            <p:spPr bwMode="auto">
              <a:xfrm>
                <a:off x="1232" y="1984"/>
                <a:ext cx="160" cy="756"/>
              </a:xfrm>
              <a:prstGeom prst="leftBrace">
                <a:avLst>
                  <a:gd name="adj1" fmla="val 50000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2" name="Text Box 9"/>
              <p:cNvSpPr txBox="1">
                <a:spLocks noChangeArrowheads="1"/>
              </p:cNvSpPr>
              <p:nvPr/>
            </p:nvSpPr>
            <p:spPr bwMode="auto">
              <a:xfrm>
                <a:off x="1312" y="2035"/>
                <a:ext cx="1789" cy="6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2000" i="1" dirty="0">
                    <a:cs typeface="Arial" charset="0"/>
                  </a:rPr>
                  <a:t>L</a:t>
                </a:r>
                <a:r>
                  <a:rPr lang="en-US" altLang="en-US" sz="2000" i="1" baseline="-25000" dirty="0">
                    <a:cs typeface="Arial" charset="0"/>
                  </a:rPr>
                  <a:t>i-1, j               </a:t>
                </a:r>
                <a:r>
                  <a:rPr lang="en-US" altLang="en-US" sz="2000" i="1" dirty="0">
                    <a:cs typeface="Arial" charset="0"/>
                  </a:rPr>
                  <a:t>skip X</a:t>
                </a:r>
                <a:r>
                  <a:rPr lang="en-US" altLang="en-US" sz="2000" i="1" baseline="-25000" dirty="0">
                    <a:cs typeface="Arial" charset="0"/>
                  </a:rPr>
                  <a:t>i</a:t>
                </a:r>
                <a:r>
                  <a:rPr lang="en-US" altLang="en-US" sz="2000" i="1" dirty="0">
                    <a:cs typeface="Arial" charset="0"/>
                  </a:rPr>
                  <a:t> </a:t>
                </a:r>
              </a:p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2000" i="1" dirty="0">
                    <a:cs typeface="Arial" charset="0"/>
                  </a:rPr>
                  <a:t>L</a:t>
                </a:r>
                <a:r>
                  <a:rPr lang="en-US" altLang="en-US" sz="2000" i="1" baseline="-25000" dirty="0">
                    <a:cs typeface="Arial" charset="0"/>
                  </a:rPr>
                  <a:t>i, j-1 </a:t>
                </a:r>
                <a:r>
                  <a:rPr lang="en-US" altLang="en-US" sz="2000" i="1" dirty="0">
                    <a:cs typeface="Arial" charset="0"/>
                  </a:rPr>
                  <a:t>          skip </a:t>
                </a:r>
                <a:r>
                  <a:rPr lang="en-US" altLang="en-US" sz="2000" i="1" dirty="0" err="1">
                    <a:cs typeface="Arial" charset="0"/>
                  </a:rPr>
                  <a:t>Y</a:t>
                </a:r>
                <a:r>
                  <a:rPr lang="en-US" altLang="en-US" sz="2000" i="1" baseline="-25000" dirty="0" err="1">
                    <a:cs typeface="Arial" charset="0"/>
                  </a:rPr>
                  <a:t>j</a:t>
                </a:r>
                <a:endParaRPr lang="en-US" altLang="en-US" sz="2000" i="1" dirty="0">
                  <a:cs typeface="Arial" charset="0"/>
                </a:endParaRPr>
              </a:p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sz="2000" i="1" dirty="0">
                    <a:cs typeface="Arial" charset="0"/>
                  </a:rPr>
                  <a:t>L</a:t>
                </a:r>
                <a:r>
                  <a:rPr lang="en-US" altLang="en-US" sz="2000" i="1" baseline="-25000" dirty="0">
                    <a:cs typeface="Arial" charset="0"/>
                  </a:rPr>
                  <a:t>i-1, j-1</a:t>
                </a:r>
                <a:r>
                  <a:rPr lang="en-US" altLang="en-US" sz="2000" i="1" dirty="0">
                    <a:cs typeface="Arial" charset="0"/>
                  </a:rPr>
                  <a:t>  + 1</a:t>
                </a:r>
                <a:r>
                  <a:rPr lang="en-US" altLang="en-US" sz="2000" dirty="0">
                    <a:cs typeface="Arial" charset="0"/>
                  </a:rPr>
                  <a:t>  if  </a:t>
                </a:r>
                <a:r>
                  <a:rPr lang="en-US" altLang="en-US" sz="2000" i="1" dirty="0">
                    <a:cs typeface="Arial" charset="0"/>
                  </a:rPr>
                  <a:t>X</a:t>
                </a:r>
                <a:r>
                  <a:rPr lang="en-US" altLang="en-US" sz="2000" i="1" baseline="-25000" dirty="0">
                    <a:cs typeface="Arial" charset="0"/>
                  </a:rPr>
                  <a:t>i</a:t>
                </a:r>
                <a:r>
                  <a:rPr lang="en-US" altLang="en-US" sz="2000" dirty="0">
                    <a:cs typeface="Arial" charset="0"/>
                  </a:rPr>
                  <a:t> = </a:t>
                </a:r>
                <a:r>
                  <a:rPr lang="en-US" altLang="en-US" sz="2000" i="1" dirty="0" err="1">
                    <a:cs typeface="Arial" charset="0"/>
                  </a:rPr>
                  <a:t>Y</a:t>
                </a:r>
                <a:r>
                  <a:rPr lang="en-US" altLang="en-US" sz="2000" i="1" baseline="-25000" dirty="0" err="1">
                    <a:cs typeface="Arial" charset="0"/>
                  </a:rPr>
                  <a:t>j</a:t>
                </a:r>
                <a:r>
                  <a:rPr lang="en-US" altLang="en-US" sz="2000" i="1" dirty="0">
                    <a:cs typeface="Arial" charset="0"/>
                  </a:rPr>
                  <a:t>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892128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Dynamic Programming Example</a:t>
            </a:r>
            <a:endParaRPr lang="en-US" altLang="en-US" sz="2600"/>
          </a:p>
        </p:txBody>
      </p:sp>
      <p:sp>
        <p:nvSpPr>
          <p:cNvPr id="60419" name="Line 3"/>
          <p:cNvSpPr>
            <a:spLocks noChangeShapeType="1"/>
          </p:cNvSpPr>
          <p:nvPr/>
        </p:nvSpPr>
        <p:spPr bwMode="auto">
          <a:xfrm>
            <a:off x="1066800" y="59436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>
            <a:off x="1295400" y="2514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0538" name="Group 6"/>
          <p:cNvGrpSpPr>
            <a:grpSpLocks/>
          </p:cNvGrpSpPr>
          <p:nvPr/>
        </p:nvGrpSpPr>
        <p:grpSpPr bwMode="auto">
          <a:xfrm>
            <a:off x="1066800" y="2286000"/>
            <a:ext cx="3657600" cy="3657600"/>
            <a:chOff x="432" y="1536"/>
            <a:chExt cx="2304" cy="2304"/>
          </a:xfrm>
        </p:grpSpPr>
        <p:sp>
          <p:nvSpPr>
            <p:cNvPr id="60574" name="Line 7"/>
            <p:cNvSpPr>
              <a:spLocks noChangeShapeType="1"/>
            </p:cNvSpPr>
            <p:nvPr/>
          </p:nvSpPr>
          <p:spPr bwMode="auto">
            <a:xfrm flipH="1">
              <a:off x="43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75" name="Line 8"/>
            <p:cNvSpPr>
              <a:spLocks noChangeShapeType="1"/>
            </p:cNvSpPr>
            <p:nvPr/>
          </p:nvSpPr>
          <p:spPr bwMode="auto">
            <a:xfrm flipH="1">
              <a:off x="72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76" name="Line 9"/>
            <p:cNvSpPr>
              <a:spLocks noChangeShapeType="1"/>
            </p:cNvSpPr>
            <p:nvPr/>
          </p:nvSpPr>
          <p:spPr bwMode="auto">
            <a:xfrm flipH="1">
              <a:off x="100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77" name="Line 10"/>
            <p:cNvSpPr>
              <a:spLocks noChangeShapeType="1"/>
            </p:cNvSpPr>
            <p:nvPr/>
          </p:nvSpPr>
          <p:spPr bwMode="auto">
            <a:xfrm flipH="1">
              <a:off x="129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78" name="Line 11"/>
            <p:cNvSpPr>
              <a:spLocks noChangeShapeType="1"/>
            </p:cNvSpPr>
            <p:nvPr/>
          </p:nvSpPr>
          <p:spPr bwMode="auto">
            <a:xfrm flipH="1">
              <a:off x="1584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79" name="Line 12"/>
            <p:cNvSpPr>
              <a:spLocks noChangeShapeType="1"/>
            </p:cNvSpPr>
            <p:nvPr/>
          </p:nvSpPr>
          <p:spPr bwMode="auto">
            <a:xfrm flipH="1">
              <a:off x="187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80" name="Line 13"/>
            <p:cNvSpPr>
              <a:spLocks noChangeShapeType="1"/>
            </p:cNvSpPr>
            <p:nvPr/>
          </p:nvSpPr>
          <p:spPr bwMode="auto">
            <a:xfrm flipH="1">
              <a:off x="216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81" name="Line 14"/>
            <p:cNvSpPr>
              <a:spLocks noChangeShapeType="1"/>
            </p:cNvSpPr>
            <p:nvPr/>
          </p:nvSpPr>
          <p:spPr bwMode="auto">
            <a:xfrm flipH="1">
              <a:off x="244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82" name="Line 15"/>
            <p:cNvSpPr>
              <a:spLocks noChangeShapeType="1"/>
            </p:cNvSpPr>
            <p:nvPr/>
          </p:nvSpPr>
          <p:spPr bwMode="auto">
            <a:xfrm>
              <a:off x="432" y="182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83" name="Line 16"/>
            <p:cNvSpPr>
              <a:spLocks noChangeShapeType="1"/>
            </p:cNvSpPr>
            <p:nvPr/>
          </p:nvSpPr>
          <p:spPr bwMode="auto">
            <a:xfrm>
              <a:off x="432" y="153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84" name="Line 17"/>
            <p:cNvSpPr>
              <a:spLocks noChangeShapeType="1"/>
            </p:cNvSpPr>
            <p:nvPr/>
          </p:nvSpPr>
          <p:spPr bwMode="auto">
            <a:xfrm>
              <a:off x="432" y="211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85" name="Line 18"/>
            <p:cNvSpPr>
              <a:spLocks noChangeShapeType="1"/>
            </p:cNvSpPr>
            <p:nvPr/>
          </p:nvSpPr>
          <p:spPr bwMode="auto">
            <a:xfrm>
              <a:off x="432" y="240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86" name="Line 19"/>
            <p:cNvSpPr>
              <a:spLocks noChangeShapeType="1"/>
            </p:cNvSpPr>
            <p:nvPr/>
          </p:nvSpPr>
          <p:spPr bwMode="auto">
            <a:xfrm>
              <a:off x="432" y="268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87" name="Line 20"/>
            <p:cNvSpPr>
              <a:spLocks noChangeShapeType="1"/>
            </p:cNvSpPr>
            <p:nvPr/>
          </p:nvSpPr>
          <p:spPr bwMode="auto">
            <a:xfrm>
              <a:off x="432" y="297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88" name="Line 21"/>
            <p:cNvSpPr>
              <a:spLocks noChangeShapeType="1"/>
            </p:cNvSpPr>
            <p:nvPr/>
          </p:nvSpPr>
          <p:spPr bwMode="auto">
            <a:xfrm>
              <a:off x="432" y="326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89" name="Line 22"/>
            <p:cNvSpPr>
              <a:spLocks noChangeShapeType="1"/>
            </p:cNvSpPr>
            <p:nvPr/>
          </p:nvSpPr>
          <p:spPr bwMode="auto">
            <a:xfrm>
              <a:off x="432" y="355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90" name="Line 23"/>
            <p:cNvSpPr>
              <a:spLocks noChangeShapeType="1"/>
            </p:cNvSpPr>
            <p:nvPr/>
          </p:nvSpPr>
          <p:spPr bwMode="auto">
            <a:xfrm flipH="1">
              <a:off x="273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0540" name="WordArt 25"/>
          <p:cNvSpPr>
            <a:spLocks noChangeArrowheads="1" noChangeShapeType="1" noTextEdit="1"/>
          </p:cNvSpPr>
          <p:nvPr/>
        </p:nvSpPr>
        <p:spPr bwMode="auto">
          <a:xfrm>
            <a:off x="914400" y="29622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60541" name="WordArt 26"/>
          <p:cNvSpPr>
            <a:spLocks noChangeArrowheads="1" noChangeShapeType="1" noTextEdit="1"/>
          </p:cNvSpPr>
          <p:nvPr/>
        </p:nvSpPr>
        <p:spPr bwMode="auto">
          <a:xfrm>
            <a:off x="923925" y="2438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60542" name="WordArt 27"/>
          <p:cNvSpPr>
            <a:spLocks noChangeArrowheads="1" noChangeShapeType="1" noTextEdit="1"/>
          </p:cNvSpPr>
          <p:nvPr/>
        </p:nvSpPr>
        <p:spPr bwMode="auto">
          <a:xfrm>
            <a:off x="914400" y="3352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60543" name="WordArt 28"/>
          <p:cNvSpPr>
            <a:spLocks noChangeArrowheads="1" noChangeShapeType="1" noTextEdit="1"/>
          </p:cNvSpPr>
          <p:nvPr/>
        </p:nvSpPr>
        <p:spPr bwMode="auto">
          <a:xfrm>
            <a:off x="914400" y="3810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60544" name="WordArt 29"/>
          <p:cNvSpPr>
            <a:spLocks noChangeArrowheads="1" noChangeShapeType="1" noTextEdit="1"/>
          </p:cNvSpPr>
          <p:nvPr/>
        </p:nvSpPr>
        <p:spPr bwMode="auto">
          <a:xfrm>
            <a:off x="914400" y="42672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60545" name="WordArt 30"/>
          <p:cNvSpPr>
            <a:spLocks noChangeArrowheads="1" noChangeShapeType="1" noTextEdit="1"/>
          </p:cNvSpPr>
          <p:nvPr/>
        </p:nvSpPr>
        <p:spPr bwMode="auto">
          <a:xfrm>
            <a:off x="914400" y="4724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60546" name="WordArt 31"/>
          <p:cNvSpPr>
            <a:spLocks noChangeArrowheads="1" noChangeShapeType="1" noTextEdit="1"/>
          </p:cNvSpPr>
          <p:nvPr/>
        </p:nvSpPr>
        <p:spPr bwMode="auto">
          <a:xfrm>
            <a:off x="914400" y="5257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60547" name="WordArt 32"/>
          <p:cNvSpPr>
            <a:spLocks noChangeArrowheads="1" noChangeShapeType="1" noTextEdit="1"/>
          </p:cNvSpPr>
          <p:nvPr/>
        </p:nvSpPr>
        <p:spPr bwMode="auto">
          <a:xfrm>
            <a:off x="914400" y="5715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60548" name="WordArt 33"/>
          <p:cNvSpPr>
            <a:spLocks noChangeArrowheads="1" noChangeShapeType="1" noTextEdit="1"/>
          </p:cNvSpPr>
          <p:nvPr/>
        </p:nvSpPr>
        <p:spPr bwMode="auto">
          <a:xfrm>
            <a:off x="168592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60549" name="WordArt 34"/>
          <p:cNvSpPr>
            <a:spLocks noChangeArrowheads="1" noChangeShapeType="1" noTextEdit="1"/>
          </p:cNvSpPr>
          <p:nvPr/>
        </p:nvSpPr>
        <p:spPr bwMode="auto">
          <a:xfrm>
            <a:off x="1219200" y="206692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60550" name="WordArt 35"/>
          <p:cNvSpPr>
            <a:spLocks noChangeArrowheads="1" noChangeShapeType="1" noTextEdit="1"/>
          </p:cNvSpPr>
          <p:nvPr/>
        </p:nvSpPr>
        <p:spPr bwMode="auto">
          <a:xfrm>
            <a:off x="2133600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60551" name="WordArt 36"/>
          <p:cNvSpPr>
            <a:spLocks noChangeArrowheads="1" noChangeShapeType="1" noTextEdit="1"/>
          </p:cNvSpPr>
          <p:nvPr/>
        </p:nvSpPr>
        <p:spPr bwMode="auto">
          <a:xfrm>
            <a:off x="260032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60552" name="WordArt 37"/>
          <p:cNvSpPr>
            <a:spLocks noChangeArrowheads="1" noChangeShapeType="1" noTextEdit="1"/>
          </p:cNvSpPr>
          <p:nvPr/>
        </p:nvSpPr>
        <p:spPr bwMode="auto">
          <a:xfrm>
            <a:off x="305752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60553" name="WordArt 38"/>
          <p:cNvSpPr>
            <a:spLocks noChangeArrowheads="1" noChangeShapeType="1" noTextEdit="1"/>
          </p:cNvSpPr>
          <p:nvPr/>
        </p:nvSpPr>
        <p:spPr bwMode="auto">
          <a:xfrm>
            <a:off x="359092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60554" name="WordArt 39"/>
          <p:cNvSpPr>
            <a:spLocks noChangeArrowheads="1" noChangeShapeType="1" noTextEdit="1"/>
          </p:cNvSpPr>
          <p:nvPr/>
        </p:nvSpPr>
        <p:spPr bwMode="auto">
          <a:xfrm>
            <a:off x="404812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60555" name="WordArt 40"/>
          <p:cNvSpPr>
            <a:spLocks noChangeArrowheads="1" noChangeShapeType="1" noTextEdit="1"/>
          </p:cNvSpPr>
          <p:nvPr/>
        </p:nvSpPr>
        <p:spPr bwMode="auto">
          <a:xfrm>
            <a:off x="450532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grpSp>
        <p:nvGrpSpPr>
          <p:cNvPr id="60556" name="Group 41"/>
          <p:cNvGrpSpPr>
            <a:grpSpLocks/>
          </p:cNvGrpSpPr>
          <p:nvPr/>
        </p:nvGrpSpPr>
        <p:grpSpPr bwMode="auto">
          <a:xfrm>
            <a:off x="1238249" y="1569244"/>
            <a:ext cx="3400425" cy="361950"/>
            <a:chOff x="498" y="1296"/>
            <a:chExt cx="2142" cy="228"/>
          </a:xfrm>
        </p:grpSpPr>
        <p:sp>
          <p:nvSpPr>
            <p:cNvPr id="60566" name="WordArt 42"/>
            <p:cNvSpPr>
              <a:spLocks noChangeArrowheads="1" noChangeShapeType="1" noTextEdit="1"/>
            </p:cNvSpPr>
            <p:nvPr/>
          </p:nvSpPr>
          <p:spPr bwMode="auto">
            <a:xfrm>
              <a:off x="1620" y="1296"/>
              <a:ext cx="126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G</a:t>
              </a:r>
            </a:p>
          </p:txBody>
        </p:sp>
        <p:sp>
          <p:nvSpPr>
            <p:cNvPr id="60567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738" y="1296"/>
              <a:ext cx="12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A</a:t>
              </a:r>
            </a:p>
          </p:txBody>
        </p:sp>
        <p:sp>
          <p:nvSpPr>
            <p:cNvPr id="60568" name="WordArt 44"/>
            <p:cNvSpPr>
              <a:spLocks noChangeArrowheads="1" noChangeShapeType="1" noTextEdit="1"/>
            </p:cNvSpPr>
            <p:nvPr/>
          </p:nvSpPr>
          <p:spPr bwMode="auto">
            <a:xfrm>
              <a:off x="1026" y="1296"/>
              <a:ext cx="132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60569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1332" y="1296"/>
              <a:ext cx="126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  <p:sp>
          <p:nvSpPr>
            <p:cNvPr id="60570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2226" y="1296"/>
              <a:ext cx="126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60571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1938" y="1296"/>
              <a:ext cx="12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60572" name="WordArt 48"/>
            <p:cNvSpPr>
              <a:spLocks noChangeArrowheads="1" noChangeShapeType="1" noTextEdit="1"/>
            </p:cNvSpPr>
            <p:nvPr/>
          </p:nvSpPr>
          <p:spPr bwMode="auto">
            <a:xfrm>
              <a:off x="2514" y="1296"/>
              <a:ext cx="126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  <p:sp>
          <p:nvSpPr>
            <p:cNvPr id="60573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498" y="1344"/>
              <a:ext cx="126" cy="1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/>
                </a:rPr>
                <a:t>X</a:t>
              </a:r>
            </a:p>
          </p:txBody>
        </p:sp>
      </p:grpSp>
      <p:grpSp>
        <p:nvGrpSpPr>
          <p:cNvPr id="60557" name="Group 50"/>
          <p:cNvGrpSpPr>
            <a:grpSpLocks/>
          </p:cNvGrpSpPr>
          <p:nvPr/>
        </p:nvGrpSpPr>
        <p:grpSpPr bwMode="auto">
          <a:xfrm>
            <a:off x="547255" y="2306320"/>
            <a:ext cx="228600" cy="3657600"/>
            <a:chOff x="240" y="1680"/>
            <a:chExt cx="132" cy="2160"/>
          </a:xfrm>
        </p:grpSpPr>
        <p:sp>
          <p:nvSpPr>
            <p:cNvPr id="60558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240" y="1884"/>
              <a:ext cx="126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60559" name="WordArt 52"/>
            <p:cNvSpPr>
              <a:spLocks noChangeArrowheads="1" noChangeShapeType="1" noTextEdit="1"/>
            </p:cNvSpPr>
            <p:nvPr/>
          </p:nvSpPr>
          <p:spPr bwMode="auto">
            <a:xfrm>
              <a:off x="240" y="2172"/>
              <a:ext cx="12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60560" name="WordArt 53"/>
            <p:cNvSpPr>
              <a:spLocks noChangeArrowheads="1" noChangeShapeType="1" noTextEdit="1"/>
            </p:cNvSpPr>
            <p:nvPr/>
          </p:nvSpPr>
          <p:spPr bwMode="auto">
            <a:xfrm>
              <a:off x="240" y="3024"/>
              <a:ext cx="132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60561" name="WordArt 54"/>
            <p:cNvSpPr>
              <a:spLocks noChangeArrowheads="1" noChangeShapeType="1" noTextEdit="1"/>
            </p:cNvSpPr>
            <p:nvPr/>
          </p:nvSpPr>
          <p:spPr bwMode="auto">
            <a:xfrm>
              <a:off x="240" y="2448"/>
              <a:ext cx="126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G</a:t>
              </a:r>
            </a:p>
          </p:txBody>
        </p:sp>
        <p:sp>
          <p:nvSpPr>
            <p:cNvPr id="60562" name="WordArt 55"/>
            <p:cNvSpPr>
              <a:spLocks noChangeArrowheads="1" noChangeShapeType="1" noTextEdit="1"/>
            </p:cNvSpPr>
            <p:nvPr/>
          </p:nvSpPr>
          <p:spPr bwMode="auto">
            <a:xfrm>
              <a:off x="240" y="2748"/>
              <a:ext cx="12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60563" name="WordArt 56"/>
            <p:cNvSpPr>
              <a:spLocks noChangeArrowheads="1" noChangeShapeType="1" noTextEdit="1"/>
            </p:cNvSpPr>
            <p:nvPr/>
          </p:nvSpPr>
          <p:spPr bwMode="auto">
            <a:xfrm>
              <a:off x="240" y="3324"/>
              <a:ext cx="126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60564" name="WordArt 57"/>
            <p:cNvSpPr>
              <a:spLocks noChangeArrowheads="1" noChangeShapeType="1" noTextEdit="1"/>
            </p:cNvSpPr>
            <p:nvPr/>
          </p:nvSpPr>
          <p:spPr bwMode="auto">
            <a:xfrm>
              <a:off x="240" y="3612"/>
              <a:ext cx="120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60565" name="WordArt 58"/>
            <p:cNvSpPr>
              <a:spLocks noChangeArrowheads="1" noChangeShapeType="1" noTextEdit="1"/>
            </p:cNvSpPr>
            <p:nvPr/>
          </p:nvSpPr>
          <p:spPr bwMode="auto">
            <a:xfrm>
              <a:off x="240" y="1680"/>
              <a:ext cx="120" cy="16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/>
                </a:rPr>
                <a:t>Y</a:t>
              </a:r>
            </a:p>
          </p:txBody>
        </p:sp>
      </p:grpSp>
      <p:sp>
        <p:nvSpPr>
          <p:cNvPr id="60422" name="WordArt 59"/>
          <p:cNvSpPr>
            <a:spLocks noChangeArrowheads="1" noChangeShapeType="1" noTextEdit="1"/>
          </p:cNvSpPr>
          <p:nvPr/>
        </p:nvSpPr>
        <p:spPr bwMode="auto">
          <a:xfrm>
            <a:off x="1371600" y="25146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60423" name="WordArt 60"/>
          <p:cNvSpPr>
            <a:spLocks noChangeArrowheads="1" noChangeShapeType="1" noTextEdit="1"/>
          </p:cNvSpPr>
          <p:nvPr/>
        </p:nvSpPr>
        <p:spPr bwMode="auto">
          <a:xfrm>
            <a:off x="2286000" y="25146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60424" name="WordArt 61"/>
          <p:cNvSpPr>
            <a:spLocks noChangeArrowheads="1" noChangeShapeType="1" noTextEdit="1"/>
          </p:cNvSpPr>
          <p:nvPr/>
        </p:nvSpPr>
        <p:spPr bwMode="auto">
          <a:xfrm>
            <a:off x="1828800" y="25146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60425" name="WordArt 62"/>
          <p:cNvSpPr>
            <a:spLocks noChangeArrowheads="1" noChangeShapeType="1" noTextEdit="1"/>
          </p:cNvSpPr>
          <p:nvPr/>
        </p:nvSpPr>
        <p:spPr bwMode="auto">
          <a:xfrm>
            <a:off x="2743200" y="25146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60426" name="WordArt 63"/>
          <p:cNvSpPr>
            <a:spLocks noChangeArrowheads="1" noChangeShapeType="1" noTextEdit="1"/>
          </p:cNvSpPr>
          <p:nvPr/>
        </p:nvSpPr>
        <p:spPr bwMode="auto">
          <a:xfrm>
            <a:off x="3200400" y="2514600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60427" name="WordArt 64"/>
          <p:cNvSpPr>
            <a:spLocks noChangeArrowheads="1" noChangeShapeType="1" noTextEdit="1"/>
          </p:cNvSpPr>
          <p:nvPr/>
        </p:nvSpPr>
        <p:spPr bwMode="auto">
          <a:xfrm>
            <a:off x="3657600" y="2514600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60428" name="WordArt 65"/>
          <p:cNvSpPr>
            <a:spLocks noChangeArrowheads="1" noChangeShapeType="1" noTextEdit="1"/>
          </p:cNvSpPr>
          <p:nvPr/>
        </p:nvSpPr>
        <p:spPr bwMode="auto">
          <a:xfrm>
            <a:off x="4114800" y="25146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60429" name="WordArt 66"/>
          <p:cNvSpPr>
            <a:spLocks noChangeArrowheads="1" noChangeShapeType="1" noTextEdit="1"/>
          </p:cNvSpPr>
          <p:nvPr/>
        </p:nvSpPr>
        <p:spPr bwMode="auto">
          <a:xfrm>
            <a:off x="4572000" y="25146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grpSp>
        <p:nvGrpSpPr>
          <p:cNvPr id="60430" name="Group 67"/>
          <p:cNvGrpSpPr>
            <a:grpSpLocks/>
          </p:cNvGrpSpPr>
          <p:nvPr/>
        </p:nvGrpSpPr>
        <p:grpSpPr bwMode="auto">
          <a:xfrm>
            <a:off x="1371600" y="2971800"/>
            <a:ext cx="66675" cy="2886075"/>
            <a:chOff x="672" y="2256"/>
            <a:chExt cx="42" cy="1818"/>
          </a:xfrm>
        </p:grpSpPr>
        <p:sp>
          <p:nvSpPr>
            <p:cNvPr id="60531" name="WordArt 68"/>
            <p:cNvSpPr>
              <a:spLocks noChangeArrowheads="1" noChangeShapeType="1" noTextEdit="1"/>
            </p:cNvSpPr>
            <p:nvPr/>
          </p:nvSpPr>
          <p:spPr bwMode="auto">
            <a:xfrm>
              <a:off x="672" y="2256"/>
              <a:ext cx="42" cy="9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60532" name="WordArt 69"/>
            <p:cNvSpPr>
              <a:spLocks noChangeArrowheads="1" noChangeShapeType="1" noTextEdit="1"/>
            </p:cNvSpPr>
            <p:nvPr/>
          </p:nvSpPr>
          <p:spPr bwMode="auto">
            <a:xfrm>
              <a:off x="672" y="2550"/>
              <a:ext cx="42" cy="9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60533" name="WordArt 70"/>
            <p:cNvSpPr>
              <a:spLocks noChangeArrowheads="1" noChangeShapeType="1" noTextEdit="1"/>
            </p:cNvSpPr>
            <p:nvPr/>
          </p:nvSpPr>
          <p:spPr bwMode="auto">
            <a:xfrm>
              <a:off x="672" y="2832"/>
              <a:ext cx="42" cy="9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60534" name="WordArt 71"/>
            <p:cNvSpPr>
              <a:spLocks noChangeArrowheads="1" noChangeShapeType="1" noTextEdit="1"/>
            </p:cNvSpPr>
            <p:nvPr/>
          </p:nvSpPr>
          <p:spPr bwMode="auto">
            <a:xfrm>
              <a:off x="672" y="3120"/>
              <a:ext cx="42" cy="9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60535" name="WordArt 72"/>
            <p:cNvSpPr>
              <a:spLocks noChangeArrowheads="1" noChangeShapeType="1" noTextEdit="1"/>
            </p:cNvSpPr>
            <p:nvPr/>
          </p:nvSpPr>
          <p:spPr bwMode="auto">
            <a:xfrm>
              <a:off x="672" y="3408"/>
              <a:ext cx="42" cy="9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60536" name="WordArt 73"/>
            <p:cNvSpPr>
              <a:spLocks noChangeArrowheads="1" noChangeShapeType="1" noTextEdit="1"/>
            </p:cNvSpPr>
            <p:nvPr/>
          </p:nvSpPr>
          <p:spPr bwMode="auto">
            <a:xfrm>
              <a:off x="672" y="3696"/>
              <a:ext cx="42" cy="9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60537" name="WordArt 74"/>
            <p:cNvSpPr>
              <a:spLocks noChangeArrowheads="1" noChangeShapeType="1" noTextEdit="1"/>
            </p:cNvSpPr>
            <p:nvPr/>
          </p:nvSpPr>
          <p:spPr bwMode="auto">
            <a:xfrm>
              <a:off x="672" y="3984"/>
              <a:ext cx="42" cy="9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</p:grpSp>
      <p:sp>
        <p:nvSpPr>
          <p:cNvPr id="60431" name="WordArt 75"/>
          <p:cNvSpPr>
            <a:spLocks noChangeArrowheads="1" noChangeShapeType="1" noTextEdit="1"/>
          </p:cNvSpPr>
          <p:nvPr/>
        </p:nvSpPr>
        <p:spPr bwMode="auto">
          <a:xfrm>
            <a:off x="1828800" y="29718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60432" name="WordArt 76"/>
          <p:cNvSpPr>
            <a:spLocks noChangeArrowheads="1" noChangeShapeType="1" noTextEdit="1"/>
          </p:cNvSpPr>
          <p:nvPr/>
        </p:nvSpPr>
        <p:spPr bwMode="auto">
          <a:xfrm>
            <a:off x="1828800" y="34290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60433" name="WordArt 77"/>
          <p:cNvSpPr>
            <a:spLocks noChangeArrowheads="1" noChangeShapeType="1" noTextEdit="1"/>
          </p:cNvSpPr>
          <p:nvPr/>
        </p:nvSpPr>
        <p:spPr bwMode="auto">
          <a:xfrm>
            <a:off x="1828800" y="38862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60434" name="WordArt 78"/>
          <p:cNvSpPr>
            <a:spLocks noChangeArrowheads="1" noChangeShapeType="1" noTextEdit="1"/>
          </p:cNvSpPr>
          <p:nvPr/>
        </p:nvSpPr>
        <p:spPr bwMode="auto">
          <a:xfrm>
            <a:off x="1828800" y="43434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60435" name="WordArt 79"/>
          <p:cNvSpPr>
            <a:spLocks noChangeArrowheads="1" noChangeShapeType="1" noTextEdit="1"/>
          </p:cNvSpPr>
          <p:nvPr/>
        </p:nvSpPr>
        <p:spPr bwMode="auto">
          <a:xfrm>
            <a:off x="1828800" y="48006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60436" name="WordArt 80"/>
          <p:cNvSpPr>
            <a:spLocks noChangeArrowheads="1" noChangeShapeType="1" noTextEdit="1"/>
          </p:cNvSpPr>
          <p:nvPr/>
        </p:nvSpPr>
        <p:spPr bwMode="auto">
          <a:xfrm>
            <a:off x="1828800" y="52578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60437" name="WordArt 81"/>
          <p:cNvSpPr>
            <a:spLocks noChangeArrowheads="1" noChangeShapeType="1" noTextEdit="1"/>
          </p:cNvSpPr>
          <p:nvPr/>
        </p:nvSpPr>
        <p:spPr bwMode="auto">
          <a:xfrm>
            <a:off x="1828800" y="56388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60438" name="WordArt 82"/>
          <p:cNvSpPr>
            <a:spLocks noChangeArrowheads="1" noChangeShapeType="1" noTextEdit="1"/>
          </p:cNvSpPr>
          <p:nvPr/>
        </p:nvSpPr>
        <p:spPr bwMode="auto">
          <a:xfrm>
            <a:off x="2209800" y="29718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60439" name="WordArt 83"/>
          <p:cNvSpPr>
            <a:spLocks noChangeArrowheads="1" noChangeShapeType="1" noTextEdit="1"/>
          </p:cNvSpPr>
          <p:nvPr/>
        </p:nvSpPr>
        <p:spPr bwMode="auto">
          <a:xfrm>
            <a:off x="2743200" y="29718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60440" name="WordArt 84"/>
          <p:cNvSpPr>
            <a:spLocks noChangeArrowheads="1" noChangeShapeType="1" noTextEdit="1"/>
          </p:cNvSpPr>
          <p:nvPr/>
        </p:nvSpPr>
        <p:spPr bwMode="auto">
          <a:xfrm>
            <a:off x="3200400" y="29718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60441" name="WordArt 85"/>
          <p:cNvSpPr>
            <a:spLocks noChangeArrowheads="1" noChangeShapeType="1" noTextEdit="1"/>
          </p:cNvSpPr>
          <p:nvPr/>
        </p:nvSpPr>
        <p:spPr bwMode="auto">
          <a:xfrm>
            <a:off x="3659188" y="2971800"/>
            <a:ext cx="74612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60442" name="WordArt 86"/>
          <p:cNvSpPr>
            <a:spLocks noChangeArrowheads="1" noChangeShapeType="1" noTextEdit="1"/>
          </p:cNvSpPr>
          <p:nvPr/>
        </p:nvSpPr>
        <p:spPr bwMode="auto">
          <a:xfrm>
            <a:off x="4114800" y="29718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60443" name="WordArt 87"/>
          <p:cNvSpPr>
            <a:spLocks noChangeArrowheads="1" noChangeShapeType="1" noTextEdit="1"/>
          </p:cNvSpPr>
          <p:nvPr/>
        </p:nvSpPr>
        <p:spPr bwMode="auto">
          <a:xfrm>
            <a:off x="4572000" y="29718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60444" name="Line 88"/>
          <p:cNvSpPr>
            <a:spLocks noChangeShapeType="1"/>
          </p:cNvSpPr>
          <p:nvPr/>
        </p:nvSpPr>
        <p:spPr bwMode="auto">
          <a:xfrm flipH="1" flipV="1">
            <a:off x="1600200" y="281940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5" name="Line 89"/>
          <p:cNvSpPr>
            <a:spLocks noChangeShapeType="1"/>
          </p:cNvSpPr>
          <p:nvPr/>
        </p:nvSpPr>
        <p:spPr bwMode="auto">
          <a:xfrm flipH="1" flipV="1">
            <a:off x="3810000" y="274320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6" name="Line 90"/>
          <p:cNvSpPr>
            <a:spLocks noChangeShapeType="1"/>
          </p:cNvSpPr>
          <p:nvPr/>
        </p:nvSpPr>
        <p:spPr bwMode="auto">
          <a:xfrm flipH="1" flipV="1">
            <a:off x="1524000" y="502920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7" name="Line 91"/>
          <p:cNvSpPr>
            <a:spLocks noChangeShapeType="1"/>
          </p:cNvSpPr>
          <p:nvPr/>
        </p:nvSpPr>
        <p:spPr bwMode="auto">
          <a:xfrm flipH="1" flipV="1">
            <a:off x="1752600" y="32766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8" name="Line 92"/>
          <p:cNvSpPr>
            <a:spLocks noChangeShapeType="1"/>
          </p:cNvSpPr>
          <p:nvPr/>
        </p:nvSpPr>
        <p:spPr bwMode="auto">
          <a:xfrm flipH="1" flipV="1">
            <a:off x="1752600" y="37338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9" name="Line 93"/>
          <p:cNvSpPr>
            <a:spLocks noChangeShapeType="1"/>
          </p:cNvSpPr>
          <p:nvPr/>
        </p:nvSpPr>
        <p:spPr bwMode="auto">
          <a:xfrm flipH="1" flipV="1">
            <a:off x="1752600" y="41910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0" name="Line 94"/>
          <p:cNvSpPr>
            <a:spLocks noChangeShapeType="1"/>
          </p:cNvSpPr>
          <p:nvPr/>
        </p:nvSpPr>
        <p:spPr bwMode="auto">
          <a:xfrm flipH="1" flipV="1">
            <a:off x="1676400" y="46482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1" name="Line 95"/>
          <p:cNvSpPr>
            <a:spLocks noChangeShapeType="1"/>
          </p:cNvSpPr>
          <p:nvPr/>
        </p:nvSpPr>
        <p:spPr bwMode="auto">
          <a:xfrm flipH="1" flipV="1">
            <a:off x="2057400" y="289560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2" name="Line 96"/>
          <p:cNvSpPr>
            <a:spLocks noChangeShapeType="1"/>
          </p:cNvSpPr>
          <p:nvPr/>
        </p:nvSpPr>
        <p:spPr bwMode="auto">
          <a:xfrm flipH="1" flipV="1">
            <a:off x="1676400" y="55626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3" name="Line 97"/>
          <p:cNvSpPr>
            <a:spLocks noChangeShapeType="1"/>
          </p:cNvSpPr>
          <p:nvPr/>
        </p:nvSpPr>
        <p:spPr bwMode="auto">
          <a:xfrm flipH="1" flipV="1">
            <a:off x="2438400" y="289560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4" name="Line 98"/>
          <p:cNvSpPr>
            <a:spLocks noChangeShapeType="1"/>
          </p:cNvSpPr>
          <p:nvPr/>
        </p:nvSpPr>
        <p:spPr bwMode="auto">
          <a:xfrm flipH="1" flipV="1">
            <a:off x="2895600" y="289560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5" name="Line 99"/>
          <p:cNvSpPr>
            <a:spLocks noChangeShapeType="1"/>
          </p:cNvSpPr>
          <p:nvPr/>
        </p:nvSpPr>
        <p:spPr bwMode="auto">
          <a:xfrm flipH="1" flipV="1">
            <a:off x="3352800" y="289560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6" name="Line 100"/>
          <p:cNvSpPr>
            <a:spLocks noChangeShapeType="1"/>
          </p:cNvSpPr>
          <p:nvPr/>
        </p:nvSpPr>
        <p:spPr bwMode="auto">
          <a:xfrm flipH="1" flipV="1">
            <a:off x="4343400" y="289560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7" name="Line 101"/>
          <p:cNvSpPr>
            <a:spLocks noChangeShapeType="1"/>
          </p:cNvSpPr>
          <p:nvPr/>
        </p:nvSpPr>
        <p:spPr bwMode="auto">
          <a:xfrm flipH="1" flipV="1">
            <a:off x="1981200" y="320040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8" name="Line 102"/>
          <p:cNvSpPr>
            <a:spLocks noChangeShapeType="1"/>
          </p:cNvSpPr>
          <p:nvPr/>
        </p:nvSpPr>
        <p:spPr bwMode="auto">
          <a:xfrm flipH="1" flipV="1">
            <a:off x="3352800" y="320040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9" name="Line 103"/>
          <p:cNvSpPr>
            <a:spLocks noChangeShapeType="1"/>
          </p:cNvSpPr>
          <p:nvPr/>
        </p:nvSpPr>
        <p:spPr bwMode="auto">
          <a:xfrm flipH="1" flipV="1">
            <a:off x="1981200" y="411480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0" name="Line 104"/>
          <p:cNvSpPr>
            <a:spLocks noChangeShapeType="1"/>
          </p:cNvSpPr>
          <p:nvPr/>
        </p:nvSpPr>
        <p:spPr bwMode="auto">
          <a:xfrm flipH="1" flipV="1">
            <a:off x="1981200" y="457200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1" name="Line 105"/>
          <p:cNvSpPr>
            <a:spLocks noChangeShapeType="1"/>
          </p:cNvSpPr>
          <p:nvPr/>
        </p:nvSpPr>
        <p:spPr bwMode="auto">
          <a:xfrm flipH="1" flipV="1">
            <a:off x="1981200" y="5486400"/>
            <a:ext cx="30480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2" name="WordArt 106"/>
          <p:cNvSpPr>
            <a:spLocks noChangeArrowheads="1" noChangeShapeType="1" noTextEdit="1"/>
          </p:cNvSpPr>
          <p:nvPr/>
        </p:nvSpPr>
        <p:spPr bwMode="auto">
          <a:xfrm>
            <a:off x="2286000" y="48006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60463" name="WordArt 107"/>
          <p:cNvSpPr>
            <a:spLocks noChangeArrowheads="1" noChangeShapeType="1" noTextEdit="1"/>
          </p:cNvSpPr>
          <p:nvPr/>
        </p:nvSpPr>
        <p:spPr bwMode="auto">
          <a:xfrm>
            <a:off x="2286000" y="35052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60464" name="WordArt 108"/>
          <p:cNvSpPr>
            <a:spLocks noChangeArrowheads="1" noChangeShapeType="1" noTextEdit="1"/>
          </p:cNvSpPr>
          <p:nvPr/>
        </p:nvSpPr>
        <p:spPr bwMode="auto">
          <a:xfrm>
            <a:off x="3657600" y="35052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60465" name="WordArt 109"/>
          <p:cNvSpPr>
            <a:spLocks noChangeArrowheads="1" noChangeShapeType="1" noTextEdit="1"/>
          </p:cNvSpPr>
          <p:nvPr/>
        </p:nvSpPr>
        <p:spPr bwMode="auto">
          <a:xfrm>
            <a:off x="2286000" y="43434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60466" name="WordArt 110"/>
          <p:cNvSpPr>
            <a:spLocks noChangeArrowheads="1" noChangeShapeType="1" noTextEdit="1"/>
          </p:cNvSpPr>
          <p:nvPr/>
        </p:nvSpPr>
        <p:spPr bwMode="auto">
          <a:xfrm>
            <a:off x="2286000" y="57150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60467" name="Line 111"/>
          <p:cNvSpPr>
            <a:spLocks noChangeShapeType="1"/>
          </p:cNvSpPr>
          <p:nvPr/>
        </p:nvSpPr>
        <p:spPr bwMode="auto">
          <a:xfrm flipH="1" flipV="1">
            <a:off x="2438400" y="342900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8" name="Line 112"/>
          <p:cNvSpPr>
            <a:spLocks noChangeShapeType="1"/>
          </p:cNvSpPr>
          <p:nvPr/>
        </p:nvSpPr>
        <p:spPr bwMode="auto">
          <a:xfrm flipH="1" flipV="1">
            <a:off x="2895600" y="342900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9" name="Line 113"/>
          <p:cNvSpPr>
            <a:spLocks noChangeShapeType="1"/>
          </p:cNvSpPr>
          <p:nvPr/>
        </p:nvSpPr>
        <p:spPr bwMode="auto">
          <a:xfrm flipH="1" flipV="1">
            <a:off x="3810000" y="342900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0" name="Line 114"/>
          <p:cNvSpPr>
            <a:spLocks noChangeShapeType="1"/>
          </p:cNvSpPr>
          <p:nvPr/>
        </p:nvSpPr>
        <p:spPr bwMode="auto">
          <a:xfrm flipH="1" flipV="1">
            <a:off x="4267200" y="342900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1" name="WordArt 115"/>
          <p:cNvSpPr>
            <a:spLocks noChangeArrowheads="1" noChangeShapeType="1" noTextEdit="1"/>
          </p:cNvSpPr>
          <p:nvPr/>
        </p:nvSpPr>
        <p:spPr bwMode="auto">
          <a:xfrm>
            <a:off x="2743200" y="35052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60472" name="WordArt 116"/>
          <p:cNvSpPr>
            <a:spLocks noChangeArrowheads="1" noChangeShapeType="1" noTextEdit="1"/>
          </p:cNvSpPr>
          <p:nvPr/>
        </p:nvSpPr>
        <p:spPr bwMode="auto">
          <a:xfrm>
            <a:off x="3276600" y="35052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60473" name="WordArt 117"/>
          <p:cNvSpPr>
            <a:spLocks noChangeArrowheads="1" noChangeShapeType="1" noTextEdit="1"/>
          </p:cNvSpPr>
          <p:nvPr/>
        </p:nvSpPr>
        <p:spPr bwMode="auto">
          <a:xfrm>
            <a:off x="4191000" y="35052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60474" name="WordArt 118"/>
          <p:cNvSpPr>
            <a:spLocks noChangeArrowheads="1" noChangeShapeType="1" noTextEdit="1"/>
          </p:cNvSpPr>
          <p:nvPr/>
        </p:nvSpPr>
        <p:spPr bwMode="auto">
          <a:xfrm>
            <a:off x="4648200" y="35052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60475" name="Line 119"/>
          <p:cNvSpPr>
            <a:spLocks noChangeShapeType="1"/>
          </p:cNvSpPr>
          <p:nvPr/>
        </p:nvSpPr>
        <p:spPr bwMode="auto">
          <a:xfrm flipH="1" flipV="1">
            <a:off x="2209800" y="37338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6" name="Line 120"/>
          <p:cNvSpPr>
            <a:spLocks noChangeShapeType="1"/>
          </p:cNvSpPr>
          <p:nvPr/>
        </p:nvSpPr>
        <p:spPr bwMode="auto">
          <a:xfrm flipH="1" flipV="1">
            <a:off x="2209800" y="51054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7" name="WordArt 121"/>
          <p:cNvSpPr>
            <a:spLocks noChangeArrowheads="1" noChangeShapeType="1" noTextEdit="1"/>
          </p:cNvSpPr>
          <p:nvPr/>
        </p:nvSpPr>
        <p:spPr bwMode="auto">
          <a:xfrm>
            <a:off x="2286000" y="39624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60478" name="WordArt 122"/>
          <p:cNvSpPr>
            <a:spLocks noChangeArrowheads="1" noChangeShapeType="1" noTextEdit="1"/>
          </p:cNvSpPr>
          <p:nvPr/>
        </p:nvSpPr>
        <p:spPr bwMode="auto">
          <a:xfrm>
            <a:off x="2286000" y="52578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60479" name="Text Box 123"/>
          <p:cNvSpPr txBox="1">
            <a:spLocks noChangeArrowheads="1"/>
          </p:cNvSpPr>
          <p:nvPr/>
        </p:nvSpPr>
        <p:spPr bwMode="auto">
          <a:xfrm>
            <a:off x="5029200" y="2743200"/>
            <a:ext cx="39624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>
                <a:cs typeface="Arial" charset="0"/>
              </a:rPr>
              <a:t>Continuing with the dynamic programming  algorithm gives this result.</a:t>
            </a:r>
          </a:p>
        </p:txBody>
      </p:sp>
      <p:grpSp>
        <p:nvGrpSpPr>
          <p:cNvPr id="60480" name="Group 124"/>
          <p:cNvGrpSpPr>
            <a:grpSpLocks/>
          </p:cNvGrpSpPr>
          <p:nvPr/>
        </p:nvGrpSpPr>
        <p:grpSpPr bwMode="auto">
          <a:xfrm>
            <a:off x="2667000" y="3657600"/>
            <a:ext cx="1447800" cy="2133600"/>
            <a:chOff x="1440" y="2400"/>
            <a:chExt cx="912" cy="1344"/>
          </a:xfrm>
        </p:grpSpPr>
        <p:sp>
          <p:nvSpPr>
            <p:cNvPr id="60525" name="Line 125"/>
            <p:cNvSpPr>
              <a:spLocks noChangeShapeType="1"/>
            </p:cNvSpPr>
            <p:nvPr/>
          </p:nvSpPr>
          <p:spPr bwMode="auto">
            <a:xfrm flipH="1" flipV="1">
              <a:off x="1440" y="2448"/>
              <a:ext cx="0" cy="192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26" name="Line 126"/>
            <p:cNvSpPr>
              <a:spLocks noChangeShapeType="1"/>
            </p:cNvSpPr>
            <p:nvPr/>
          </p:nvSpPr>
          <p:spPr bwMode="auto">
            <a:xfrm flipH="1" flipV="1">
              <a:off x="1584" y="2400"/>
              <a:ext cx="192" cy="192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27" name="Line 127"/>
            <p:cNvSpPr>
              <a:spLocks noChangeShapeType="1"/>
            </p:cNvSpPr>
            <p:nvPr/>
          </p:nvSpPr>
          <p:spPr bwMode="auto">
            <a:xfrm flipH="1" flipV="1">
              <a:off x="1872" y="2688"/>
              <a:ext cx="192" cy="192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28" name="Line 128"/>
            <p:cNvSpPr>
              <a:spLocks noChangeShapeType="1"/>
            </p:cNvSpPr>
            <p:nvPr/>
          </p:nvSpPr>
          <p:spPr bwMode="auto">
            <a:xfrm flipH="1" flipV="1">
              <a:off x="1872" y="2976"/>
              <a:ext cx="192" cy="192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29" name="Line 129"/>
            <p:cNvSpPr>
              <a:spLocks noChangeShapeType="1"/>
            </p:cNvSpPr>
            <p:nvPr/>
          </p:nvSpPr>
          <p:spPr bwMode="auto">
            <a:xfrm flipH="1" flipV="1">
              <a:off x="1872" y="3552"/>
              <a:ext cx="192" cy="192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30" name="Line 130"/>
            <p:cNvSpPr>
              <a:spLocks noChangeShapeType="1"/>
            </p:cNvSpPr>
            <p:nvPr/>
          </p:nvSpPr>
          <p:spPr bwMode="auto">
            <a:xfrm flipH="1" flipV="1">
              <a:off x="2160" y="3264"/>
              <a:ext cx="192" cy="192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0481" name="WordArt 131"/>
          <p:cNvSpPr>
            <a:spLocks noChangeArrowheads="1" noChangeShapeType="1" noTextEdit="1"/>
          </p:cNvSpPr>
          <p:nvPr/>
        </p:nvSpPr>
        <p:spPr bwMode="auto">
          <a:xfrm>
            <a:off x="2743200" y="39624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60482" name="WordArt 132"/>
          <p:cNvSpPr>
            <a:spLocks noChangeArrowheads="1" noChangeShapeType="1" noTextEdit="1"/>
          </p:cNvSpPr>
          <p:nvPr/>
        </p:nvSpPr>
        <p:spPr bwMode="auto">
          <a:xfrm>
            <a:off x="3201988" y="3962400"/>
            <a:ext cx="74612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60483" name="WordArt 133"/>
          <p:cNvSpPr>
            <a:spLocks noChangeArrowheads="1" noChangeShapeType="1" noTextEdit="1"/>
          </p:cNvSpPr>
          <p:nvPr/>
        </p:nvSpPr>
        <p:spPr bwMode="auto">
          <a:xfrm>
            <a:off x="3733800" y="39624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60484" name="WordArt 134"/>
          <p:cNvSpPr>
            <a:spLocks noChangeArrowheads="1" noChangeShapeType="1" noTextEdit="1"/>
          </p:cNvSpPr>
          <p:nvPr/>
        </p:nvSpPr>
        <p:spPr bwMode="auto">
          <a:xfrm>
            <a:off x="4191000" y="39624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60485" name="WordArt 135"/>
          <p:cNvSpPr>
            <a:spLocks noChangeArrowheads="1" noChangeShapeType="1" noTextEdit="1"/>
          </p:cNvSpPr>
          <p:nvPr/>
        </p:nvSpPr>
        <p:spPr bwMode="auto">
          <a:xfrm>
            <a:off x="4648200" y="39624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60486" name="Line 136"/>
          <p:cNvSpPr>
            <a:spLocks noChangeShapeType="1"/>
          </p:cNvSpPr>
          <p:nvPr/>
        </p:nvSpPr>
        <p:spPr bwMode="auto">
          <a:xfrm flipH="1" flipV="1">
            <a:off x="3429000" y="388620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87" name="Line 137"/>
          <p:cNvSpPr>
            <a:spLocks noChangeShapeType="1"/>
          </p:cNvSpPr>
          <p:nvPr/>
        </p:nvSpPr>
        <p:spPr bwMode="auto">
          <a:xfrm flipH="1" flipV="1">
            <a:off x="3886200" y="388620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88" name="Line 138"/>
          <p:cNvSpPr>
            <a:spLocks noChangeShapeType="1"/>
          </p:cNvSpPr>
          <p:nvPr/>
        </p:nvSpPr>
        <p:spPr bwMode="auto">
          <a:xfrm flipH="1" flipV="1">
            <a:off x="4343400" y="388620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89" name="Line 139"/>
          <p:cNvSpPr>
            <a:spLocks noChangeShapeType="1"/>
          </p:cNvSpPr>
          <p:nvPr/>
        </p:nvSpPr>
        <p:spPr bwMode="auto">
          <a:xfrm flipH="1" flipV="1">
            <a:off x="2667000" y="41910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90" name="WordArt 140"/>
          <p:cNvSpPr>
            <a:spLocks noChangeArrowheads="1" noChangeShapeType="1" noTextEdit="1"/>
          </p:cNvSpPr>
          <p:nvPr/>
        </p:nvSpPr>
        <p:spPr bwMode="auto">
          <a:xfrm>
            <a:off x="2819400" y="44196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60491" name="WordArt 141"/>
          <p:cNvSpPr>
            <a:spLocks noChangeArrowheads="1" noChangeShapeType="1" noTextEdit="1"/>
          </p:cNvSpPr>
          <p:nvPr/>
        </p:nvSpPr>
        <p:spPr bwMode="auto">
          <a:xfrm>
            <a:off x="2819400" y="48006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60492" name="WordArt 142"/>
          <p:cNvSpPr>
            <a:spLocks noChangeArrowheads="1" noChangeShapeType="1" noTextEdit="1"/>
          </p:cNvSpPr>
          <p:nvPr/>
        </p:nvSpPr>
        <p:spPr bwMode="auto">
          <a:xfrm>
            <a:off x="2819400" y="52578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60493" name="WordArt 143"/>
          <p:cNvSpPr>
            <a:spLocks noChangeArrowheads="1" noChangeShapeType="1" noTextEdit="1"/>
          </p:cNvSpPr>
          <p:nvPr/>
        </p:nvSpPr>
        <p:spPr bwMode="auto">
          <a:xfrm>
            <a:off x="2819400" y="57150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60494" name="Line 144"/>
          <p:cNvSpPr>
            <a:spLocks noChangeShapeType="1"/>
          </p:cNvSpPr>
          <p:nvPr/>
        </p:nvSpPr>
        <p:spPr bwMode="auto">
          <a:xfrm flipH="1" flipV="1">
            <a:off x="2667000" y="46482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95" name="Line 145"/>
          <p:cNvSpPr>
            <a:spLocks noChangeShapeType="1"/>
          </p:cNvSpPr>
          <p:nvPr/>
        </p:nvSpPr>
        <p:spPr bwMode="auto">
          <a:xfrm flipH="1" flipV="1">
            <a:off x="2667000" y="51054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96" name="Line 146"/>
          <p:cNvSpPr>
            <a:spLocks noChangeShapeType="1"/>
          </p:cNvSpPr>
          <p:nvPr/>
        </p:nvSpPr>
        <p:spPr bwMode="auto">
          <a:xfrm flipH="1" flipV="1">
            <a:off x="2667000" y="54864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97" name="WordArt 147"/>
          <p:cNvSpPr>
            <a:spLocks noChangeArrowheads="1" noChangeShapeType="1" noTextEdit="1"/>
          </p:cNvSpPr>
          <p:nvPr/>
        </p:nvSpPr>
        <p:spPr bwMode="auto">
          <a:xfrm>
            <a:off x="3276600" y="44196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60498" name="Line 148"/>
          <p:cNvSpPr>
            <a:spLocks noChangeShapeType="1"/>
          </p:cNvSpPr>
          <p:nvPr/>
        </p:nvSpPr>
        <p:spPr bwMode="auto">
          <a:xfrm flipH="1" flipV="1">
            <a:off x="3124200" y="41910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99" name="WordArt 149"/>
          <p:cNvSpPr>
            <a:spLocks noChangeArrowheads="1" noChangeShapeType="1" noTextEdit="1"/>
          </p:cNvSpPr>
          <p:nvPr/>
        </p:nvSpPr>
        <p:spPr bwMode="auto">
          <a:xfrm>
            <a:off x="3657600" y="44196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60500" name="WordArt 150"/>
          <p:cNvSpPr>
            <a:spLocks noChangeArrowheads="1" noChangeShapeType="1" noTextEdit="1"/>
          </p:cNvSpPr>
          <p:nvPr/>
        </p:nvSpPr>
        <p:spPr bwMode="auto">
          <a:xfrm>
            <a:off x="4114800" y="44196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60501" name="WordArt 151"/>
          <p:cNvSpPr>
            <a:spLocks noChangeArrowheads="1" noChangeShapeType="1" noTextEdit="1"/>
          </p:cNvSpPr>
          <p:nvPr/>
        </p:nvSpPr>
        <p:spPr bwMode="auto">
          <a:xfrm>
            <a:off x="4648200" y="44196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60502" name="Line 152"/>
          <p:cNvSpPr>
            <a:spLocks noChangeShapeType="1"/>
          </p:cNvSpPr>
          <p:nvPr/>
        </p:nvSpPr>
        <p:spPr bwMode="auto">
          <a:xfrm flipH="1" flipV="1">
            <a:off x="3886200" y="434340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03" name="Line 153"/>
          <p:cNvSpPr>
            <a:spLocks noChangeShapeType="1"/>
          </p:cNvSpPr>
          <p:nvPr/>
        </p:nvSpPr>
        <p:spPr bwMode="auto">
          <a:xfrm flipH="1" flipV="1">
            <a:off x="4267200" y="434340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04" name="WordArt 154"/>
          <p:cNvSpPr>
            <a:spLocks noChangeArrowheads="1" noChangeShapeType="1" noTextEdit="1"/>
          </p:cNvSpPr>
          <p:nvPr/>
        </p:nvSpPr>
        <p:spPr bwMode="auto">
          <a:xfrm>
            <a:off x="3276600" y="48768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60505" name="Line 155"/>
          <p:cNvSpPr>
            <a:spLocks noChangeShapeType="1"/>
          </p:cNvSpPr>
          <p:nvPr/>
        </p:nvSpPr>
        <p:spPr bwMode="auto">
          <a:xfrm flipH="1" flipV="1">
            <a:off x="3124200" y="46482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06" name="WordArt 156"/>
          <p:cNvSpPr>
            <a:spLocks noChangeArrowheads="1" noChangeShapeType="1" noTextEdit="1"/>
          </p:cNvSpPr>
          <p:nvPr/>
        </p:nvSpPr>
        <p:spPr bwMode="auto">
          <a:xfrm>
            <a:off x="3657600" y="48768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60507" name="WordArt 157"/>
          <p:cNvSpPr>
            <a:spLocks noChangeArrowheads="1" noChangeShapeType="1" noTextEdit="1"/>
          </p:cNvSpPr>
          <p:nvPr/>
        </p:nvSpPr>
        <p:spPr bwMode="auto">
          <a:xfrm>
            <a:off x="4191000" y="48768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60508" name="Line 158"/>
          <p:cNvSpPr>
            <a:spLocks noChangeShapeType="1"/>
          </p:cNvSpPr>
          <p:nvPr/>
        </p:nvSpPr>
        <p:spPr bwMode="auto">
          <a:xfrm flipH="1" flipV="1">
            <a:off x="4038600" y="46482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09" name="Line 159"/>
          <p:cNvSpPr>
            <a:spLocks noChangeShapeType="1"/>
          </p:cNvSpPr>
          <p:nvPr/>
        </p:nvSpPr>
        <p:spPr bwMode="auto">
          <a:xfrm flipH="1" flipV="1">
            <a:off x="4495800" y="46482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10" name="WordArt 160"/>
          <p:cNvSpPr>
            <a:spLocks noChangeArrowheads="1" noChangeShapeType="1" noTextEdit="1"/>
          </p:cNvSpPr>
          <p:nvPr/>
        </p:nvSpPr>
        <p:spPr bwMode="auto">
          <a:xfrm>
            <a:off x="4572000" y="48768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60511" name="WordArt 161"/>
          <p:cNvSpPr>
            <a:spLocks noChangeArrowheads="1" noChangeShapeType="1" noTextEdit="1"/>
          </p:cNvSpPr>
          <p:nvPr/>
        </p:nvSpPr>
        <p:spPr bwMode="auto">
          <a:xfrm>
            <a:off x="3276600" y="53340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60512" name="Line 162"/>
          <p:cNvSpPr>
            <a:spLocks noChangeShapeType="1"/>
          </p:cNvSpPr>
          <p:nvPr/>
        </p:nvSpPr>
        <p:spPr bwMode="auto">
          <a:xfrm flipH="1" flipV="1">
            <a:off x="3124200" y="51054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13" name="WordArt 163"/>
          <p:cNvSpPr>
            <a:spLocks noChangeArrowheads="1" noChangeShapeType="1" noTextEdit="1"/>
          </p:cNvSpPr>
          <p:nvPr/>
        </p:nvSpPr>
        <p:spPr bwMode="auto">
          <a:xfrm>
            <a:off x="3733800" y="53340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60514" name="Line 164"/>
          <p:cNvSpPr>
            <a:spLocks noChangeShapeType="1"/>
          </p:cNvSpPr>
          <p:nvPr/>
        </p:nvSpPr>
        <p:spPr bwMode="auto">
          <a:xfrm flipH="1" flipV="1">
            <a:off x="3581400" y="51054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15" name="WordArt 165"/>
          <p:cNvSpPr>
            <a:spLocks noChangeArrowheads="1" noChangeShapeType="1" noTextEdit="1"/>
          </p:cNvSpPr>
          <p:nvPr/>
        </p:nvSpPr>
        <p:spPr bwMode="auto">
          <a:xfrm>
            <a:off x="3200400" y="57150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60516" name="Line 166"/>
          <p:cNvSpPr>
            <a:spLocks noChangeShapeType="1"/>
          </p:cNvSpPr>
          <p:nvPr/>
        </p:nvSpPr>
        <p:spPr bwMode="auto">
          <a:xfrm flipH="1" flipV="1">
            <a:off x="3124200" y="55626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17" name="WordArt 167"/>
          <p:cNvSpPr>
            <a:spLocks noChangeArrowheads="1" noChangeShapeType="1" noTextEdit="1"/>
          </p:cNvSpPr>
          <p:nvPr/>
        </p:nvSpPr>
        <p:spPr bwMode="auto">
          <a:xfrm>
            <a:off x="3657600" y="57150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60518" name="WordArt 168"/>
          <p:cNvSpPr>
            <a:spLocks noChangeArrowheads="1" noChangeShapeType="1" noTextEdit="1"/>
          </p:cNvSpPr>
          <p:nvPr/>
        </p:nvSpPr>
        <p:spPr bwMode="auto">
          <a:xfrm>
            <a:off x="4114800" y="53340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60519" name="WordArt 169"/>
          <p:cNvSpPr>
            <a:spLocks noChangeArrowheads="1" noChangeShapeType="1" noTextEdit="1"/>
          </p:cNvSpPr>
          <p:nvPr/>
        </p:nvSpPr>
        <p:spPr bwMode="auto">
          <a:xfrm>
            <a:off x="4572000" y="53340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60520" name="WordArt 170"/>
          <p:cNvSpPr>
            <a:spLocks noChangeArrowheads="1" noChangeShapeType="1" noTextEdit="1"/>
          </p:cNvSpPr>
          <p:nvPr/>
        </p:nvSpPr>
        <p:spPr bwMode="auto">
          <a:xfrm>
            <a:off x="4114800" y="5791200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60521" name="WordArt 171"/>
          <p:cNvSpPr>
            <a:spLocks noChangeArrowheads="1" noChangeShapeType="1" noTextEdit="1"/>
          </p:cNvSpPr>
          <p:nvPr/>
        </p:nvSpPr>
        <p:spPr bwMode="auto">
          <a:xfrm>
            <a:off x="4649788" y="5791200"/>
            <a:ext cx="74612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60522" name="Line 172"/>
          <p:cNvSpPr>
            <a:spLocks noChangeShapeType="1"/>
          </p:cNvSpPr>
          <p:nvPr/>
        </p:nvSpPr>
        <p:spPr bwMode="auto">
          <a:xfrm flipH="1" flipV="1">
            <a:off x="4343400" y="5257800"/>
            <a:ext cx="304800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23" name="Line 173"/>
          <p:cNvSpPr>
            <a:spLocks noChangeShapeType="1"/>
          </p:cNvSpPr>
          <p:nvPr/>
        </p:nvSpPr>
        <p:spPr bwMode="auto">
          <a:xfrm flipH="1" flipV="1">
            <a:off x="3962400" y="55626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24" name="Line 174"/>
          <p:cNvSpPr>
            <a:spLocks noChangeShapeType="1"/>
          </p:cNvSpPr>
          <p:nvPr/>
        </p:nvSpPr>
        <p:spPr bwMode="auto">
          <a:xfrm flipH="1" flipV="1">
            <a:off x="4495800" y="5562600"/>
            <a:ext cx="0" cy="304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9036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LCS Algorithm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85106"/>
            <a:ext cx="8229600" cy="4497388"/>
          </a:xfrm>
          <a:noFill/>
        </p:spPr>
        <p:txBody>
          <a:bodyPr/>
          <a:lstStyle/>
          <a:p>
            <a:pPr marL="419100" indent="-4191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b="1" u="sng" dirty="0">
                <a:latin typeface="Lucida Console" pitchFamily="49" charset="0"/>
              </a:rPr>
              <a:t>LCS(X,Y)</a:t>
            </a:r>
          </a:p>
          <a:p>
            <a:pPr marL="419100" indent="-4191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>
                <a:latin typeface="Lucida Console" pitchFamily="49" charset="0"/>
              </a:rPr>
              <a:t>  </a:t>
            </a:r>
            <a:r>
              <a:rPr lang="en-US" altLang="en-US" sz="1800" b="1" dirty="0">
                <a:latin typeface="Lucida Console" pitchFamily="49" charset="0"/>
              </a:rPr>
              <a:t>for</a:t>
            </a:r>
            <a:r>
              <a:rPr lang="en-US" altLang="en-US" sz="1800" dirty="0">
                <a:latin typeface="Lucida Console" pitchFamily="49" charset="0"/>
              </a:rPr>
              <a:t> </a:t>
            </a:r>
            <a:r>
              <a:rPr lang="en-US" altLang="en-US" sz="1800" i="1" dirty="0" err="1">
                <a:latin typeface="Lucida Console" pitchFamily="49" charset="0"/>
              </a:rPr>
              <a:t>i</a:t>
            </a:r>
            <a:r>
              <a:rPr lang="en-US" altLang="en-US" sz="1800" i="1" dirty="0">
                <a:latin typeface="Lucida Console" pitchFamily="49" charset="0"/>
              </a:rPr>
              <a:t> </a:t>
            </a: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 1 to </a:t>
            </a:r>
            <a:r>
              <a:rPr lang="en-US" altLang="en-US" sz="1800" i="1" dirty="0">
                <a:latin typeface="Lucida Console" pitchFamily="49" charset="0"/>
                <a:sym typeface="Wingdings" pitchFamily="2" charset="2"/>
              </a:rPr>
              <a:t>n // zeros in column 0</a:t>
            </a:r>
          </a:p>
          <a:p>
            <a:pPr marL="419100" indent="-4191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    </a:t>
            </a:r>
            <a:r>
              <a:rPr lang="en-US" altLang="en-US" sz="1800" i="1" dirty="0">
                <a:latin typeface="Lucida Console" pitchFamily="49" charset="0"/>
                <a:sym typeface="Wingdings" pitchFamily="2" charset="2"/>
              </a:rPr>
              <a:t>L</a:t>
            </a:r>
            <a:r>
              <a:rPr lang="en-US" altLang="en-US" sz="1800" i="1" baseline="-25000" dirty="0">
                <a:latin typeface="Lucida Console" pitchFamily="49" charset="0"/>
                <a:sym typeface="Wingdings" pitchFamily="2" charset="2"/>
              </a:rPr>
              <a:t>i,0 </a:t>
            </a:r>
            <a:r>
              <a:rPr lang="en-US" altLang="en-US" sz="1800" i="1" dirty="0">
                <a:latin typeface="Lucida Console" pitchFamily="49" charset="0"/>
                <a:sym typeface="Wingdings" pitchFamily="2" charset="2"/>
              </a:rPr>
              <a:t> 0</a:t>
            </a:r>
          </a:p>
          <a:p>
            <a:pPr marL="419100" indent="-4191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  </a:t>
            </a:r>
            <a:r>
              <a:rPr lang="en-US" altLang="en-US" sz="1800" b="1" dirty="0">
                <a:latin typeface="Lucida Console" pitchFamily="49" charset="0"/>
                <a:sym typeface="Wingdings" pitchFamily="2" charset="2"/>
              </a:rPr>
              <a:t>for</a:t>
            </a: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 j  1 to </a:t>
            </a:r>
            <a:r>
              <a:rPr lang="en-US" altLang="en-US" sz="1800" i="1" dirty="0">
                <a:latin typeface="Lucida Console" pitchFamily="49" charset="0"/>
                <a:sym typeface="Wingdings" pitchFamily="2" charset="2"/>
              </a:rPr>
              <a:t>m // zeros in row 0</a:t>
            </a:r>
          </a:p>
          <a:p>
            <a:pPr marL="419100" indent="-4191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    </a:t>
            </a:r>
            <a:r>
              <a:rPr lang="en-US" altLang="en-US" sz="1800" i="1" dirty="0">
                <a:latin typeface="Lucida Console" pitchFamily="49" charset="0"/>
                <a:sym typeface="Wingdings" pitchFamily="2" charset="2"/>
              </a:rPr>
              <a:t>L</a:t>
            </a:r>
            <a:r>
              <a:rPr lang="en-US" altLang="en-US" sz="1800" i="1" baseline="-25000" dirty="0">
                <a:latin typeface="Lucida Console" pitchFamily="49" charset="0"/>
                <a:sym typeface="Wingdings" pitchFamily="2" charset="2"/>
              </a:rPr>
              <a:t>0,j </a:t>
            </a:r>
            <a:r>
              <a:rPr lang="en-US" altLang="en-US" sz="1800" i="1" dirty="0">
                <a:latin typeface="Lucida Console" pitchFamily="49" charset="0"/>
                <a:sym typeface="Wingdings" pitchFamily="2" charset="2"/>
              </a:rPr>
              <a:t> 0</a:t>
            </a:r>
          </a:p>
          <a:p>
            <a:pPr marL="419100" indent="-4191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  </a:t>
            </a:r>
            <a:r>
              <a:rPr lang="en-US" altLang="en-US" sz="1800" b="1" dirty="0">
                <a:latin typeface="Lucida Console" pitchFamily="49" charset="0"/>
                <a:sym typeface="Wingdings" pitchFamily="2" charset="2"/>
              </a:rPr>
              <a:t>for</a:t>
            </a: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 </a:t>
            </a:r>
            <a:r>
              <a:rPr lang="en-US" altLang="en-US" sz="1800" i="1" dirty="0" err="1">
                <a:latin typeface="Lucida Console" pitchFamily="49" charset="0"/>
              </a:rPr>
              <a:t>i</a:t>
            </a:r>
            <a:r>
              <a:rPr lang="en-US" altLang="en-US" sz="1800" i="1" dirty="0">
                <a:latin typeface="Lucida Console" pitchFamily="49" charset="0"/>
              </a:rPr>
              <a:t> </a:t>
            </a:r>
            <a:r>
              <a:rPr lang="en-US" altLang="en-US" sz="1800" i="1" dirty="0">
                <a:latin typeface="Lucida Console" pitchFamily="49" charset="0"/>
                <a:sym typeface="Wingdings" pitchFamily="2" charset="2"/>
              </a:rPr>
              <a:t> 1</a:t>
            </a: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 to </a:t>
            </a:r>
            <a:r>
              <a:rPr lang="en-US" altLang="en-US" sz="1800" i="1" dirty="0">
                <a:latin typeface="Lucida Console" pitchFamily="49" charset="0"/>
                <a:sym typeface="Wingdings" pitchFamily="2" charset="2"/>
              </a:rPr>
              <a:t>n // assume string index starts from 1</a:t>
            </a:r>
          </a:p>
          <a:p>
            <a:pPr marL="419100" indent="-4191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    </a:t>
            </a:r>
            <a:r>
              <a:rPr lang="en-US" altLang="en-US" sz="1800" b="1" dirty="0">
                <a:latin typeface="Lucida Console" pitchFamily="49" charset="0"/>
                <a:sym typeface="Wingdings" pitchFamily="2" charset="2"/>
              </a:rPr>
              <a:t>for</a:t>
            </a: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 </a:t>
            </a:r>
            <a:r>
              <a:rPr lang="en-US" altLang="en-US" sz="1800" i="1" dirty="0">
                <a:latin typeface="Lucida Console" pitchFamily="49" charset="0"/>
                <a:sym typeface="Wingdings" pitchFamily="2" charset="2"/>
              </a:rPr>
              <a:t>j  1</a:t>
            </a: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 to </a:t>
            </a:r>
            <a:r>
              <a:rPr lang="en-US" altLang="en-US" sz="1800" i="1" dirty="0">
                <a:latin typeface="Lucida Console" pitchFamily="49" charset="0"/>
                <a:sym typeface="Wingdings" pitchFamily="2" charset="2"/>
              </a:rPr>
              <a:t>m</a:t>
            </a:r>
          </a:p>
          <a:p>
            <a:pPr marL="419100" indent="-4191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                   </a:t>
            </a:r>
            <a:r>
              <a:rPr lang="en-US" altLang="en-US" sz="1800" i="1" dirty="0">
                <a:latin typeface="Lucida Console" pitchFamily="49" charset="0"/>
                <a:sym typeface="Wingdings" pitchFamily="2" charset="2"/>
              </a:rPr>
              <a:t>L</a:t>
            </a:r>
            <a:r>
              <a:rPr lang="en-US" altLang="en-US" sz="1800" i="1" baseline="-25000" dirty="0">
                <a:latin typeface="Lucida Console" pitchFamily="49" charset="0"/>
                <a:sym typeface="Wingdings" pitchFamily="2" charset="2"/>
              </a:rPr>
              <a:t>i-1,j</a:t>
            </a:r>
            <a:endParaRPr lang="en-US" altLang="en-US" sz="1800" i="1" dirty="0">
              <a:latin typeface="Lucida Console" pitchFamily="49" charset="0"/>
              <a:sym typeface="Wingdings" pitchFamily="2" charset="2"/>
            </a:endParaRPr>
          </a:p>
          <a:p>
            <a:pPr marL="419100" indent="-4191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	   </a:t>
            </a:r>
            <a:r>
              <a:rPr lang="en-US" altLang="en-US" sz="1800" i="1" dirty="0" err="1">
                <a:latin typeface="Lucida Console" pitchFamily="49" charset="0"/>
                <a:sym typeface="Wingdings" pitchFamily="2" charset="2"/>
              </a:rPr>
              <a:t>L</a:t>
            </a:r>
            <a:r>
              <a:rPr lang="en-US" altLang="en-US" sz="1800" i="1" baseline="-25000" dirty="0" err="1">
                <a:latin typeface="Lucida Console" pitchFamily="49" charset="0"/>
                <a:sym typeface="Wingdings" pitchFamily="2" charset="2"/>
              </a:rPr>
              <a:t>i,j</a:t>
            </a: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  max   </a:t>
            </a:r>
            <a:r>
              <a:rPr lang="en-US" altLang="en-US" sz="1800" i="1" dirty="0">
                <a:latin typeface="Lucida Console" pitchFamily="49" charset="0"/>
                <a:sym typeface="Wingdings" pitchFamily="2" charset="2"/>
              </a:rPr>
              <a:t>L</a:t>
            </a:r>
            <a:r>
              <a:rPr lang="en-US" altLang="en-US" sz="1800" i="1" baseline="-25000" dirty="0">
                <a:latin typeface="Lucida Console" pitchFamily="49" charset="0"/>
                <a:sym typeface="Wingdings" pitchFamily="2" charset="2"/>
              </a:rPr>
              <a:t>i,j-1</a:t>
            </a: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 </a:t>
            </a:r>
          </a:p>
          <a:p>
            <a:pPr marL="419100" indent="-4191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                   </a:t>
            </a:r>
            <a:r>
              <a:rPr lang="en-US" altLang="en-US" sz="1800" i="1" dirty="0">
                <a:latin typeface="Lucida Console" pitchFamily="49" charset="0"/>
                <a:sym typeface="Wingdings" pitchFamily="2" charset="2"/>
              </a:rPr>
              <a:t>L</a:t>
            </a:r>
            <a:r>
              <a:rPr lang="en-US" altLang="en-US" sz="1800" i="1" baseline="-25000" dirty="0">
                <a:latin typeface="Lucida Console" pitchFamily="49" charset="0"/>
                <a:sym typeface="Wingdings" pitchFamily="2" charset="2"/>
              </a:rPr>
              <a:t>i-1,j-1</a:t>
            </a:r>
            <a:r>
              <a:rPr lang="en-US" altLang="en-US" sz="1800" i="1" dirty="0">
                <a:latin typeface="Lucida Console" pitchFamily="49" charset="0"/>
                <a:sym typeface="Wingdings" pitchFamily="2" charset="2"/>
              </a:rPr>
              <a:t> + 1</a:t>
            </a: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, if </a:t>
            </a:r>
            <a:r>
              <a:rPr lang="en-US" altLang="en-US" sz="1800" i="1" dirty="0">
                <a:latin typeface="Lucida Console" pitchFamily="49" charset="0"/>
                <a:sym typeface="Wingdings" pitchFamily="2" charset="2"/>
              </a:rPr>
              <a:t>X</a:t>
            </a:r>
            <a:r>
              <a:rPr lang="en-US" altLang="en-US" sz="1800" i="1" baseline="-25000" dirty="0">
                <a:latin typeface="Lucida Console" pitchFamily="49" charset="0"/>
                <a:sym typeface="Wingdings" pitchFamily="2" charset="2"/>
              </a:rPr>
              <a:t>i</a:t>
            </a:r>
            <a:r>
              <a:rPr lang="en-US" altLang="en-US" sz="1800" i="1" dirty="0">
                <a:latin typeface="Lucida Console" pitchFamily="49" charset="0"/>
                <a:sym typeface="Wingdings" pitchFamily="2" charset="2"/>
              </a:rPr>
              <a:t> = </a:t>
            </a:r>
            <a:r>
              <a:rPr lang="en-US" altLang="en-US" sz="1800" i="1" dirty="0" err="1">
                <a:latin typeface="Lucida Console" pitchFamily="49" charset="0"/>
                <a:sym typeface="Wingdings" pitchFamily="2" charset="2"/>
              </a:rPr>
              <a:t>Y</a:t>
            </a:r>
            <a:r>
              <a:rPr lang="en-US" altLang="en-US" sz="1800" i="1" baseline="-25000" dirty="0" err="1">
                <a:latin typeface="Lucida Console" pitchFamily="49" charset="0"/>
                <a:sym typeface="Wingdings" pitchFamily="2" charset="2"/>
              </a:rPr>
              <a:t>j</a:t>
            </a:r>
            <a:endParaRPr lang="en-US" altLang="en-US" sz="1800" i="1" dirty="0">
              <a:latin typeface="Lucida Console" pitchFamily="49" charset="0"/>
              <a:sym typeface="Wingdings" pitchFamily="2" charset="2"/>
            </a:endParaRPr>
          </a:p>
          <a:p>
            <a:pPr marL="419100" indent="-419100" eaLnBrk="1" hangingPunct="1">
              <a:lnSpc>
                <a:spcPct val="90000"/>
              </a:lnSpc>
              <a:buFontTx/>
              <a:buAutoNum type="arabicPeriod"/>
            </a:pPr>
            <a:endParaRPr lang="en-US" altLang="en-US" sz="1800" i="1" dirty="0">
              <a:latin typeface="Lucida Console" pitchFamily="49" charset="0"/>
              <a:sym typeface="Wingdings" pitchFamily="2" charset="2"/>
            </a:endParaRPr>
          </a:p>
          <a:p>
            <a:pPr marL="419100" indent="-419100" eaLnBrk="1" hangingPunct="1">
              <a:lnSpc>
                <a:spcPct val="90000"/>
              </a:lnSpc>
            </a:pP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 </a:t>
            </a:r>
            <a:r>
              <a:rPr lang="en-US" altLang="en-US" sz="1800" b="1" dirty="0">
                <a:latin typeface="Lucida Console" pitchFamily="49" charset="0"/>
                <a:sym typeface="Wingdings" pitchFamily="2" charset="2"/>
              </a:rPr>
              <a:t>return</a:t>
            </a: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 (</a:t>
            </a:r>
            <a:r>
              <a:rPr lang="en-US" altLang="en-US" sz="1800" b="1" i="1" dirty="0">
                <a:latin typeface="Lucida Console" pitchFamily="49" charset="0"/>
                <a:sym typeface="Wingdings" pitchFamily="2" charset="2"/>
              </a:rPr>
              <a:t>L</a:t>
            </a:r>
            <a:r>
              <a:rPr lang="en-US" altLang="en-US" sz="1800" dirty="0">
                <a:latin typeface="Lucida Console" pitchFamily="49" charset="0"/>
                <a:sym typeface="Wingdings" pitchFamily="2" charset="2"/>
              </a:rPr>
              <a:t>)</a:t>
            </a:r>
            <a:endParaRPr lang="en-US" altLang="en-US" sz="1300" baseline="-25000" dirty="0">
              <a:sym typeface="Wingdings" pitchFamily="2" charset="2"/>
            </a:endParaRPr>
          </a:p>
        </p:txBody>
      </p:sp>
      <p:sp>
        <p:nvSpPr>
          <p:cNvPr id="62468" name="WordArt 4"/>
          <p:cNvSpPr>
            <a:spLocks noChangeArrowheads="1" noChangeShapeType="1" noTextEdit="1"/>
          </p:cNvSpPr>
          <p:nvPr/>
        </p:nvSpPr>
        <p:spPr bwMode="auto">
          <a:xfrm>
            <a:off x="3429000" y="3733800"/>
            <a:ext cx="76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Perpetua"/>
              </a:rPr>
              <a:t>{</a:t>
            </a:r>
          </a:p>
        </p:txBody>
      </p:sp>
    </p:spTree>
    <p:extLst>
      <p:ext uri="{BB962C8B-B14F-4D97-AF65-F5344CB8AC3E}">
        <p14:creationId xmlns:p14="http://schemas.microsoft.com/office/powerpoint/2010/main" val="37914346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Length but not sequence yet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41910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LCS(X,Y) creates the alignment grid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Now we need a way to read the best alignment of X and Y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Follow the arrows backwards from sink</a:t>
            </a:r>
          </a:p>
        </p:txBody>
      </p:sp>
      <p:grpSp>
        <p:nvGrpSpPr>
          <p:cNvPr id="61444" name="Group 4"/>
          <p:cNvGrpSpPr>
            <a:grpSpLocks/>
          </p:cNvGrpSpPr>
          <p:nvPr/>
        </p:nvGrpSpPr>
        <p:grpSpPr bwMode="auto">
          <a:xfrm>
            <a:off x="4706938" y="1447800"/>
            <a:ext cx="4132262" cy="4572000"/>
            <a:chOff x="2448" y="1640"/>
            <a:chExt cx="2603" cy="2152"/>
          </a:xfrm>
        </p:grpSpPr>
        <p:sp>
          <p:nvSpPr>
            <p:cNvPr id="61445" name="Line 5"/>
            <p:cNvSpPr>
              <a:spLocks noChangeShapeType="1"/>
            </p:cNvSpPr>
            <p:nvPr/>
          </p:nvSpPr>
          <p:spPr bwMode="auto">
            <a:xfrm>
              <a:off x="2737" y="3792"/>
              <a:ext cx="23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46" name="Line 6"/>
            <p:cNvSpPr>
              <a:spLocks noChangeShapeType="1"/>
            </p:cNvSpPr>
            <p:nvPr/>
          </p:nvSpPr>
          <p:spPr bwMode="auto">
            <a:xfrm>
              <a:off x="2882" y="2093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447" name="Group 7"/>
            <p:cNvGrpSpPr>
              <a:grpSpLocks/>
            </p:cNvGrpSpPr>
            <p:nvPr/>
          </p:nvGrpSpPr>
          <p:grpSpPr bwMode="auto">
            <a:xfrm>
              <a:off x="2448" y="1640"/>
              <a:ext cx="2603" cy="2143"/>
              <a:chOff x="144" y="1116"/>
              <a:chExt cx="2592" cy="2724"/>
            </a:xfrm>
          </p:grpSpPr>
          <p:grpSp>
            <p:nvGrpSpPr>
              <p:cNvPr id="61572" name="Group 8"/>
              <p:cNvGrpSpPr>
                <a:grpSpLocks/>
              </p:cNvGrpSpPr>
              <p:nvPr/>
            </p:nvGrpSpPr>
            <p:grpSpPr bwMode="auto">
              <a:xfrm>
                <a:off x="432" y="1536"/>
                <a:ext cx="2304" cy="2304"/>
                <a:chOff x="432" y="1536"/>
                <a:chExt cx="2304" cy="2304"/>
              </a:xfrm>
            </p:grpSpPr>
            <p:sp>
              <p:nvSpPr>
                <p:cNvPr id="61608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432" y="1536"/>
                  <a:ext cx="0" cy="230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09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720" y="1536"/>
                  <a:ext cx="0" cy="230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10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1008" y="1536"/>
                  <a:ext cx="0" cy="230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11" name="Line 12"/>
                <p:cNvSpPr>
                  <a:spLocks noChangeShapeType="1"/>
                </p:cNvSpPr>
                <p:nvPr/>
              </p:nvSpPr>
              <p:spPr bwMode="auto">
                <a:xfrm flipH="1">
                  <a:off x="1296" y="1536"/>
                  <a:ext cx="0" cy="230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12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1584" y="1536"/>
                  <a:ext cx="0" cy="230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13" name="Line 14"/>
                <p:cNvSpPr>
                  <a:spLocks noChangeShapeType="1"/>
                </p:cNvSpPr>
                <p:nvPr/>
              </p:nvSpPr>
              <p:spPr bwMode="auto">
                <a:xfrm flipH="1">
                  <a:off x="1872" y="1536"/>
                  <a:ext cx="0" cy="230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14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2160" y="1536"/>
                  <a:ext cx="0" cy="230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15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2448" y="1536"/>
                  <a:ext cx="0" cy="230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16" name="Line 17"/>
                <p:cNvSpPr>
                  <a:spLocks noChangeShapeType="1"/>
                </p:cNvSpPr>
                <p:nvPr/>
              </p:nvSpPr>
              <p:spPr bwMode="auto">
                <a:xfrm>
                  <a:off x="432" y="182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17" name="Line 18"/>
                <p:cNvSpPr>
                  <a:spLocks noChangeShapeType="1"/>
                </p:cNvSpPr>
                <p:nvPr/>
              </p:nvSpPr>
              <p:spPr bwMode="auto">
                <a:xfrm>
                  <a:off x="432" y="153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18" name="Line 19"/>
                <p:cNvSpPr>
                  <a:spLocks noChangeShapeType="1"/>
                </p:cNvSpPr>
                <p:nvPr/>
              </p:nvSpPr>
              <p:spPr bwMode="auto">
                <a:xfrm>
                  <a:off x="432" y="211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19" name="Line 20"/>
                <p:cNvSpPr>
                  <a:spLocks noChangeShapeType="1"/>
                </p:cNvSpPr>
                <p:nvPr/>
              </p:nvSpPr>
              <p:spPr bwMode="auto">
                <a:xfrm>
                  <a:off x="432" y="2400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20" name="Line 21"/>
                <p:cNvSpPr>
                  <a:spLocks noChangeShapeType="1"/>
                </p:cNvSpPr>
                <p:nvPr/>
              </p:nvSpPr>
              <p:spPr bwMode="auto">
                <a:xfrm>
                  <a:off x="432" y="2688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21" name="Line 22"/>
                <p:cNvSpPr>
                  <a:spLocks noChangeShapeType="1"/>
                </p:cNvSpPr>
                <p:nvPr/>
              </p:nvSpPr>
              <p:spPr bwMode="auto">
                <a:xfrm>
                  <a:off x="432" y="2976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22" name="Line 23"/>
                <p:cNvSpPr>
                  <a:spLocks noChangeShapeType="1"/>
                </p:cNvSpPr>
                <p:nvPr/>
              </p:nvSpPr>
              <p:spPr bwMode="auto">
                <a:xfrm>
                  <a:off x="432" y="3264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23" name="Line 24"/>
                <p:cNvSpPr>
                  <a:spLocks noChangeShapeType="1"/>
                </p:cNvSpPr>
                <p:nvPr/>
              </p:nvSpPr>
              <p:spPr bwMode="auto">
                <a:xfrm>
                  <a:off x="432" y="3552"/>
                  <a:ext cx="230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24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736" y="1536"/>
                  <a:ext cx="0" cy="230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1573" name="Group 26"/>
              <p:cNvGrpSpPr>
                <a:grpSpLocks/>
              </p:cNvGrpSpPr>
              <p:nvPr/>
            </p:nvGrpSpPr>
            <p:grpSpPr bwMode="auto">
              <a:xfrm>
                <a:off x="144" y="1116"/>
                <a:ext cx="2496" cy="2670"/>
                <a:chOff x="144" y="1116"/>
                <a:chExt cx="2496" cy="2670"/>
              </a:xfrm>
            </p:grpSpPr>
            <p:sp>
              <p:nvSpPr>
                <p:cNvPr id="61574" name="WordArt 27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336" y="1962"/>
                  <a:ext cx="42" cy="9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800" kern="10"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solidFill>
                        <a:srgbClr val="FFFFFF"/>
                      </a:solidFill>
                      <a:latin typeface="Arial Black"/>
                    </a:rPr>
                    <a:t>1</a:t>
                  </a:r>
                </a:p>
              </p:txBody>
            </p:sp>
            <p:sp>
              <p:nvSpPr>
                <p:cNvPr id="61575" name="WordArt 28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342" y="1632"/>
                  <a:ext cx="42" cy="9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800" kern="10"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solidFill>
                        <a:srgbClr val="FFFFFF"/>
                      </a:solidFill>
                      <a:latin typeface="Arial Black"/>
                    </a:rPr>
                    <a:t>0</a:t>
                  </a:r>
                </a:p>
              </p:txBody>
            </p:sp>
            <p:sp>
              <p:nvSpPr>
                <p:cNvPr id="61576" name="WordArt 29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336" y="2208"/>
                  <a:ext cx="42" cy="9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800" kern="10"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solidFill>
                        <a:srgbClr val="FFFFFF"/>
                      </a:solidFill>
                      <a:latin typeface="Arial Black"/>
                    </a:rPr>
                    <a:t>2</a:t>
                  </a:r>
                </a:p>
              </p:txBody>
            </p:sp>
            <p:sp>
              <p:nvSpPr>
                <p:cNvPr id="61577" name="WordArt 30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336" y="2496"/>
                  <a:ext cx="42" cy="9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800" kern="10"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solidFill>
                        <a:srgbClr val="FFFFFF"/>
                      </a:solidFill>
                      <a:latin typeface="Arial Black"/>
                    </a:rPr>
                    <a:t>3</a:t>
                  </a:r>
                </a:p>
              </p:txBody>
            </p:sp>
            <p:sp>
              <p:nvSpPr>
                <p:cNvPr id="61578" name="WordArt 31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336" y="2784"/>
                  <a:ext cx="42" cy="9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8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FFFF"/>
                      </a:solidFill>
                      <a:latin typeface="Arial Black"/>
                    </a:rPr>
                    <a:t>4</a:t>
                  </a:r>
                </a:p>
              </p:txBody>
            </p:sp>
            <p:sp>
              <p:nvSpPr>
                <p:cNvPr id="61579" name="WordArt 32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336" y="3072"/>
                  <a:ext cx="42" cy="9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8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FFFF"/>
                      </a:solidFill>
                      <a:latin typeface="Arial Black"/>
                    </a:rPr>
                    <a:t>5</a:t>
                  </a:r>
                </a:p>
              </p:txBody>
            </p:sp>
            <p:sp>
              <p:nvSpPr>
                <p:cNvPr id="61580" name="WordArt 33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336" y="3408"/>
                  <a:ext cx="42" cy="9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8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FFFF"/>
                      </a:solidFill>
                      <a:latin typeface="Arial Black"/>
                    </a:rPr>
                    <a:t>6</a:t>
                  </a:r>
                </a:p>
              </p:txBody>
            </p:sp>
            <p:sp>
              <p:nvSpPr>
                <p:cNvPr id="61581" name="WordArt 34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336" y="3696"/>
                  <a:ext cx="42" cy="9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8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FFFF"/>
                      </a:solidFill>
                      <a:latin typeface="Arial Black"/>
                    </a:rPr>
                    <a:t>7</a:t>
                  </a:r>
                </a:p>
              </p:txBody>
            </p:sp>
            <p:sp>
              <p:nvSpPr>
                <p:cNvPr id="61582" name="WordArt 35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822" y="1392"/>
                  <a:ext cx="42" cy="9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800" kern="10"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solidFill>
                        <a:srgbClr val="FFFFFF"/>
                      </a:solidFill>
                      <a:latin typeface="Arial Black"/>
                    </a:rPr>
                    <a:t>1</a:t>
                  </a:r>
                </a:p>
              </p:txBody>
            </p:sp>
            <p:sp>
              <p:nvSpPr>
                <p:cNvPr id="61583" name="WordArt 36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528" y="1398"/>
                  <a:ext cx="42" cy="9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800" kern="10"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solidFill>
                        <a:srgbClr val="FFFFFF"/>
                      </a:solidFill>
                      <a:latin typeface="Arial Black"/>
                    </a:rPr>
                    <a:t>0</a:t>
                  </a:r>
                </a:p>
              </p:txBody>
            </p:sp>
            <p:sp>
              <p:nvSpPr>
                <p:cNvPr id="61584" name="WordArt 37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1104" y="1392"/>
                  <a:ext cx="42" cy="9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800" kern="10"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solidFill>
                        <a:srgbClr val="FFFFFF"/>
                      </a:solidFill>
                      <a:latin typeface="Arial Black"/>
                    </a:rPr>
                    <a:t>2</a:t>
                  </a:r>
                </a:p>
              </p:txBody>
            </p:sp>
            <p:sp>
              <p:nvSpPr>
                <p:cNvPr id="61585" name="WordArt 38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1398" y="1392"/>
                  <a:ext cx="42" cy="9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8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FFFF"/>
                      </a:solidFill>
                      <a:latin typeface="Arial Black"/>
                    </a:rPr>
                    <a:t>3</a:t>
                  </a:r>
                </a:p>
              </p:txBody>
            </p:sp>
            <p:sp>
              <p:nvSpPr>
                <p:cNvPr id="61586" name="WordArt 39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1686" y="1392"/>
                  <a:ext cx="42" cy="9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800" kern="10"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solidFill>
                        <a:srgbClr val="FFFFFF"/>
                      </a:solidFill>
                      <a:latin typeface="Arial Black"/>
                    </a:rPr>
                    <a:t>4</a:t>
                  </a:r>
                </a:p>
              </p:txBody>
            </p:sp>
            <p:sp>
              <p:nvSpPr>
                <p:cNvPr id="61587" name="WordArt 40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2022" y="1392"/>
                  <a:ext cx="42" cy="9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8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FFFF"/>
                      </a:solidFill>
                      <a:latin typeface="Arial Black"/>
                    </a:rPr>
                    <a:t>5</a:t>
                  </a:r>
                </a:p>
              </p:txBody>
            </p:sp>
            <p:sp>
              <p:nvSpPr>
                <p:cNvPr id="61588" name="WordArt 41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2310" y="1392"/>
                  <a:ext cx="42" cy="9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8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FFFF"/>
                      </a:solidFill>
                      <a:latin typeface="Arial Black"/>
                    </a:rPr>
                    <a:t>6</a:t>
                  </a:r>
                </a:p>
              </p:txBody>
            </p:sp>
            <p:sp>
              <p:nvSpPr>
                <p:cNvPr id="61589" name="WordArt 42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2598" y="1392"/>
                  <a:ext cx="42" cy="90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8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FFFF"/>
                      </a:solidFill>
                      <a:latin typeface="Arial Black"/>
                    </a:rPr>
                    <a:t>7</a:t>
                  </a:r>
                </a:p>
              </p:txBody>
            </p:sp>
            <p:grpSp>
              <p:nvGrpSpPr>
                <p:cNvPr id="61590" name="Group 43"/>
                <p:cNvGrpSpPr>
                  <a:grpSpLocks/>
                </p:cNvGrpSpPr>
                <p:nvPr/>
              </p:nvGrpSpPr>
              <p:grpSpPr bwMode="auto">
                <a:xfrm>
                  <a:off x="402" y="1116"/>
                  <a:ext cx="2142" cy="228"/>
                  <a:chOff x="498" y="1296"/>
                  <a:chExt cx="2142" cy="228"/>
                </a:xfrm>
              </p:grpSpPr>
              <p:sp>
                <p:nvSpPr>
                  <p:cNvPr id="61600" name="WordArt 44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1620" y="1296"/>
                    <a:ext cx="126" cy="22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pPr algn="ctr"/>
                    <a:r>
                      <a:rPr lang="en-US" sz="20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FFFF"/>
                        </a:solidFill>
                        <a:effectLst>
                          <a:outerShdw dist="35921" dir="2700000" algn="ctr" rotWithShape="0">
                            <a:srgbClr val="808080">
                              <a:alpha val="79999"/>
                            </a:srgbClr>
                          </a:outerShdw>
                        </a:effectLst>
                        <a:latin typeface="Arial Black"/>
                      </a:rPr>
                      <a:t>G</a:t>
                    </a:r>
                  </a:p>
                </p:txBody>
              </p:sp>
              <p:sp>
                <p:nvSpPr>
                  <p:cNvPr id="61601" name="WordArt 45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738" y="1296"/>
                    <a:ext cx="120" cy="22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pPr algn="ctr"/>
                    <a:r>
                      <a:rPr lang="en-US" sz="20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FFFF"/>
                        </a:solidFill>
                        <a:latin typeface="Arial Black"/>
                      </a:rPr>
                      <a:t>A</a:t>
                    </a:r>
                  </a:p>
                </p:txBody>
              </p:sp>
              <p:sp>
                <p:nvSpPr>
                  <p:cNvPr id="61602" name="WordArt 46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1026" y="1296"/>
                    <a:ext cx="132" cy="22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pPr algn="ctr"/>
                    <a:r>
                      <a:rPr lang="en-US" sz="20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FFFF"/>
                        </a:solidFill>
                        <a:latin typeface="Arial Black"/>
                      </a:rPr>
                      <a:t>T</a:t>
                    </a:r>
                  </a:p>
                </p:txBody>
              </p:sp>
              <p:sp>
                <p:nvSpPr>
                  <p:cNvPr id="61603" name="WordArt 47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1332" y="1296"/>
                    <a:ext cx="126" cy="22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pPr algn="ctr"/>
                    <a:r>
                      <a:rPr lang="en-US" sz="20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FFFF"/>
                        </a:solidFill>
                        <a:latin typeface="Arial Black"/>
                      </a:rPr>
                      <a:t>C</a:t>
                    </a:r>
                  </a:p>
                </p:txBody>
              </p:sp>
              <p:sp>
                <p:nvSpPr>
                  <p:cNvPr id="61604" name="WordArt 48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226" y="1296"/>
                    <a:ext cx="126" cy="22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pPr algn="ctr"/>
                    <a:r>
                      <a:rPr lang="en-US" sz="20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FFFF"/>
                        </a:solidFill>
                        <a:effectLst>
                          <a:outerShdw dist="35921" dir="2700000" algn="ctr" rotWithShape="0">
                            <a:srgbClr val="808080">
                              <a:alpha val="79999"/>
                            </a:srgbClr>
                          </a:outerShdw>
                        </a:effectLst>
                        <a:latin typeface="Arial Black"/>
                      </a:rPr>
                      <a:t>A</a:t>
                    </a:r>
                  </a:p>
                </p:txBody>
              </p:sp>
              <p:sp>
                <p:nvSpPr>
                  <p:cNvPr id="61605" name="WordArt 49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1938" y="1296"/>
                    <a:ext cx="120" cy="22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pPr algn="ctr"/>
                    <a:r>
                      <a:rPr lang="en-US" sz="20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FFFF"/>
                        </a:solidFill>
                        <a:latin typeface="Arial Black"/>
                      </a:rPr>
                      <a:t>T</a:t>
                    </a:r>
                  </a:p>
                </p:txBody>
              </p:sp>
              <p:sp>
                <p:nvSpPr>
                  <p:cNvPr id="61606" name="WordArt 50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514" y="1296"/>
                    <a:ext cx="126" cy="22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pPr algn="ctr"/>
                    <a:r>
                      <a:rPr lang="en-US" sz="20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FFFF"/>
                        </a:solidFill>
                        <a:latin typeface="Arial Black"/>
                      </a:rPr>
                      <a:t>C</a:t>
                    </a:r>
                  </a:p>
                </p:txBody>
              </p:sp>
              <p:sp>
                <p:nvSpPr>
                  <p:cNvPr id="61607" name="WordArt 51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498" y="1344"/>
                    <a:ext cx="96" cy="69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pPr algn="ctr"/>
                    <a:r>
                      <a:rPr lang="en-US" sz="3600" kern="10" dirty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Arial Black"/>
                      </a:rPr>
                      <a:t>X</a:t>
                    </a:r>
                  </a:p>
                </p:txBody>
              </p:sp>
            </p:grpSp>
            <p:grpSp>
              <p:nvGrpSpPr>
                <p:cNvPr id="61591" name="Group 52"/>
                <p:cNvGrpSpPr>
                  <a:grpSpLocks/>
                </p:cNvGrpSpPr>
                <p:nvPr/>
              </p:nvGrpSpPr>
              <p:grpSpPr bwMode="auto">
                <a:xfrm>
                  <a:off x="144" y="1440"/>
                  <a:ext cx="144" cy="2304"/>
                  <a:chOff x="240" y="1680"/>
                  <a:chExt cx="132" cy="2160"/>
                </a:xfrm>
              </p:grpSpPr>
              <p:sp>
                <p:nvSpPr>
                  <p:cNvPr id="61592" name="WordArt 53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40" y="1884"/>
                    <a:ext cx="126" cy="22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pPr algn="ctr"/>
                    <a:r>
                      <a:rPr lang="en-US" sz="20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FFFF"/>
                        </a:solidFill>
                        <a:effectLst>
                          <a:outerShdw dist="35921" dir="2700000" algn="ctr" rotWithShape="0">
                            <a:srgbClr val="808080">
                              <a:alpha val="79999"/>
                            </a:srgbClr>
                          </a:outerShdw>
                        </a:effectLst>
                        <a:latin typeface="Arial Black"/>
                      </a:rPr>
                      <a:t>A</a:t>
                    </a:r>
                  </a:p>
                </p:txBody>
              </p:sp>
              <p:sp>
                <p:nvSpPr>
                  <p:cNvPr id="61593" name="WordArt 54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40" y="2172"/>
                    <a:ext cx="120" cy="22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pPr algn="ctr"/>
                    <a:r>
                      <a:rPr lang="en-US" sz="20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FFFF"/>
                        </a:solidFill>
                        <a:latin typeface="Arial Black"/>
                      </a:rPr>
                      <a:t>T</a:t>
                    </a:r>
                  </a:p>
                </p:txBody>
              </p:sp>
              <p:sp>
                <p:nvSpPr>
                  <p:cNvPr id="61594" name="WordArt 55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40" y="3024"/>
                    <a:ext cx="132" cy="22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pPr algn="ctr"/>
                    <a:r>
                      <a:rPr lang="en-US" sz="20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FFFF"/>
                        </a:solidFill>
                        <a:latin typeface="Arial Black"/>
                      </a:rPr>
                      <a:t>T</a:t>
                    </a:r>
                  </a:p>
                </p:txBody>
              </p:sp>
              <p:sp>
                <p:nvSpPr>
                  <p:cNvPr id="61595" name="WordArt 56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40" y="2448"/>
                    <a:ext cx="126" cy="22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pPr algn="ctr"/>
                    <a:r>
                      <a:rPr lang="en-US" sz="20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FFFF"/>
                        </a:solidFill>
                        <a:latin typeface="Arial Black"/>
                      </a:rPr>
                      <a:t>G</a:t>
                    </a:r>
                  </a:p>
                </p:txBody>
              </p:sp>
              <p:sp>
                <p:nvSpPr>
                  <p:cNvPr id="61596" name="WordArt 57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40" y="2748"/>
                    <a:ext cx="120" cy="22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pPr algn="ctr"/>
                    <a:r>
                      <a:rPr lang="en-US" sz="20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FFFF"/>
                        </a:solidFill>
                        <a:latin typeface="Arial Black"/>
                      </a:rPr>
                      <a:t>T</a:t>
                    </a:r>
                  </a:p>
                </p:txBody>
              </p:sp>
              <p:sp>
                <p:nvSpPr>
                  <p:cNvPr id="61597" name="WordArt 58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40" y="3324"/>
                    <a:ext cx="126" cy="22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pPr algn="ctr"/>
                    <a:r>
                      <a:rPr lang="en-US" sz="20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FFFF"/>
                        </a:solidFill>
                        <a:effectLst>
                          <a:outerShdw dist="35921" dir="2700000" algn="ctr" rotWithShape="0">
                            <a:srgbClr val="808080">
                              <a:alpha val="79999"/>
                            </a:srgbClr>
                          </a:outerShdw>
                        </a:effectLst>
                        <a:latin typeface="Arial Black"/>
                      </a:rPr>
                      <a:t>A</a:t>
                    </a:r>
                  </a:p>
                </p:txBody>
              </p:sp>
              <p:sp>
                <p:nvSpPr>
                  <p:cNvPr id="61598" name="WordArt 59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40" y="3612"/>
                    <a:ext cx="120" cy="228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pPr algn="ctr"/>
                    <a:r>
                      <a:rPr lang="en-US" sz="2000" kern="1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FFFFFF"/>
                        </a:solidFill>
                        <a:latin typeface="Arial Black"/>
                      </a:rPr>
                      <a:t>T</a:t>
                    </a:r>
                  </a:p>
                </p:txBody>
              </p:sp>
              <p:sp>
                <p:nvSpPr>
                  <p:cNvPr id="61599" name="WordArt 60"/>
                  <p:cNvSpPr>
                    <a:spLocks noChangeArrowheads="1" noChangeShapeType="1" noTextEdit="1"/>
                  </p:cNvSpPr>
                  <p:nvPr/>
                </p:nvSpPr>
                <p:spPr bwMode="auto">
                  <a:xfrm>
                    <a:off x="240" y="1680"/>
                    <a:ext cx="96" cy="69"/>
                  </a:xfrm>
                  <a:prstGeom prst="rect">
                    <a:avLst/>
                  </a:prstGeom>
                </p:spPr>
                <p:txBody>
                  <a:bodyPr wrap="none" fromWordArt="1">
                    <a:prstTxWarp prst="textPlain">
                      <a:avLst>
                        <a:gd name="adj" fmla="val 50000"/>
                      </a:avLst>
                    </a:prstTxWarp>
                  </a:bodyPr>
                  <a:lstStyle/>
                  <a:p>
                    <a:pPr algn="ctr"/>
                    <a:r>
                      <a:rPr lang="en-US" sz="3600" kern="10" dirty="0"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solidFill>
                          <a:srgbClr val="000000"/>
                        </a:solidFill>
                        <a:latin typeface="Arial Black"/>
                      </a:rPr>
                      <a:t>Y</a:t>
                    </a:r>
                  </a:p>
                </p:txBody>
              </p:sp>
            </p:grpSp>
          </p:grpSp>
        </p:grpSp>
        <p:sp>
          <p:nvSpPr>
            <p:cNvPr id="61448" name="WordArt 61"/>
            <p:cNvSpPr>
              <a:spLocks noChangeArrowheads="1" noChangeShapeType="1" noTextEdit="1"/>
            </p:cNvSpPr>
            <p:nvPr/>
          </p:nvSpPr>
          <p:spPr bwMode="auto">
            <a:xfrm>
              <a:off x="2930" y="2093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61449" name="WordArt 62"/>
            <p:cNvSpPr>
              <a:spLocks noChangeArrowheads="1" noChangeShapeType="1" noTextEdit="1"/>
            </p:cNvSpPr>
            <p:nvPr/>
          </p:nvSpPr>
          <p:spPr bwMode="auto">
            <a:xfrm>
              <a:off x="3508" y="2093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61450" name="WordArt 63"/>
            <p:cNvSpPr>
              <a:spLocks noChangeArrowheads="1" noChangeShapeType="1" noTextEdit="1"/>
            </p:cNvSpPr>
            <p:nvPr/>
          </p:nvSpPr>
          <p:spPr bwMode="auto">
            <a:xfrm>
              <a:off x="3219" y="2093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61451" name="WordArt 64"/>
            <p:cNvSpPr>
              <a:spLocks noChangeArrowheads="1" noChangeShapeType="1" noTextEdit="1"/>
            </p:cNvSpPr>
            <p:nvPr/>
          </p:nvSpPr>
          <p:spPr bwMode="auto">
            <a:xfrm>
              <a:off x="3797" y="2093"/>
              <a:ext cx="48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61452" name="WordArt 65"/>
            <p:cNvSpPr>
              <a:spLocks noChangeArrowheads="1" noChangeShapeType="1" noTextEdit="1"/>
            </p:cNvSpPr>
            <p:nvPr/>
          </p:nvSpPr>
          <p:spPr bwMode="auto">
            <a:xfrm>
              <a:off x="4087" y="2093"/>
              <a:ext cx="46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61453" name="WordArt 66"/>
            <p:cNvSpPr>
              <a:spLocks noChangeArrowheads="1" noChangeShapeType="1" noTextEdit="1"/>
            </p:cNvSpPr>
            <p:nvPr/>
          </p:nvSpPr>
          <p:spPr bwMode="auto">
            <a:xfrm>
              <a:off x="4376" y="2093"/>
              <a:ext cx="46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61454" name="WordArt 67"/>
            <p:cNvSpPr>
              <a:spLocks noChangeArrowheads="1" noChangeShapeType="1" noTextEdit="1"/>
            </p:cNvSpPr>
            <p:nvPr/>
          </p:nvSpPr>
          <p:spPr bwMode="auto">
            <a:xfrm>
              <a:off x="4665" y="2093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sp>
          <p:nvSpPr>
            <p:cNvPr id="61455" name="WordArt 68"/>
            <p:cNvSpPr>
              <a:spLocks noChangeArrowheads="1" noChangeShapeType="1" noTextEdit="1"/>
            </p:cNvSpPr>
            <p:nvPr/>
          </p:nvSpPr>
          <p:spPr bwMode="auto">
            <a:xfrm>
              <a:off x="4954" y="2093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0</a:t>
              </a:r>
            </a:p>
          </p:txBody>
        </p:sp>
        <p:grpSp>
          <p:nvGrpSpPr>
            <p:cNvPr id="61456" name="Group 69"/>
            <p:cNvGrpSpPr>
              <a:grpSpLocks/>
            </p:cNvGrpSpPr>
            <p:nvPr/>
          </p:nvGrpSpPr>
          <p:grpSpPr bwMode="auto">
            <a:xfrm>
              <a:off x="2930" y="2319"/>
              <a:ext cx="42" cy="1431"/>
              <a:chOff x="672" y="2256"/>
              <a:chExt cx="42" cy="1818"/>
            </a:xfrm>
          </p:grpSpPr>
          <p:sp>
            <p:nvSpPr>
              <p:cNvPr id="61565" name="WordArt 70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2" y="2256"/>
                <a:ext cx="42" cy="9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800" kern="10"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Arial Black"/>
                  </a:rPr>
                  <a:t>0</a:t>
                </a:r>
              </a:p>
            </p:txBody>
          </p:sp>
          <p:sp>
            <p:nvSpPr>
              <p:cNvPr id="61566" name="WordArt 71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2" y="2550"/>
                <a:ext cx="42" cy="9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800" kern="10"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Arial Black"/>
                  </a:rPr>
                  <a:t>0</a:t>
                </a:r>
              </a:p>
            </p:txBody>
          </p:sp>
          <p:sp>
            <p:nvSpPr>
              <p:cNvPr id="61567" name="WordArt 72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2" y="2832"/>
                <a:ext cx="42" cy="9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800" kern="10"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Arial Black"/>
                  </a:rPr>
                  <a:t>0</a:t>
                </a:r>
              </a:p>
            </p:txBody>
          </p:sp>
          <p:sp>
            <p:nvSpPr>
              <p:cNvPr id="61568" name="WordArt 73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2" y="3120"/>
                <a:ext cx="42" cy="9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800" kern="10"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Arial Black"/>
                  </a:rPr>
                  <a:t>0</a:t>
                </a:r>
              </a:p>
            </p:txBody>
          </p:sp>
          <p:sp>
            <p:nvSpPr>
              <p:cNvPr id="61569" name="WordArt 74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2" y="3408"/>
                <a:ext cx="42" cy="9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800" kern="10"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Arial Black"/>
                  </a:rPr>
                  <a:t>0</a:t>
                </a:r>
              </a:p>
            </p:txBody>
          </p:sp>
          <p:sp>
            <p:nvSpPr>
              <p:cNvPr id="61570" name="WordArt 75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2" y="3696"/>
                <a:ext cx="42" cy="9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800" kern="10"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Arial Black"/>
                  </a:rPr>
                  <a:t>0</a:t>
                </a:r>
              </a:p>
            </p:txBody>
          </p:sp>
          <p:sp>
            <p:nvSpPr>
              <p:cNvPr id="61571" name="WordArt 76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2" y="3984"/>
                <a:ext cx="42" cy="9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800" kern="10">
                    <a:ln w="9525">
                      <a:solidFill>
                        <a:schemeClr val="accent1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latin typeface="Arial Black"/>
                  </a:rPr>
                  <a:t>0</a:t>
                </a:r>
              </a:p>
            </p:txBody>
          </p:sp>
        </p:grpSp>
        <p:sp>
          <p:nvSpPr>
            <p:cNvPr id="61457" name="WordArt 77"/>
            <p:cNvSpPr>
              <a:spLocks noChangeArrowheads="1" noChangeShapeType="1" noTextEdit="1"/>
            </p:cNvSpPr>
            <p:nvPr/>
          </p:nvSpPr>
          <p:spPr bwMode="auto">
            <a:xfrm>
              <a:off x="3219" y="2319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61458" name="WordArt 78"/>
            <p:cNvSpPr>
              <a:spLocks noChangeArrowheads="1" noChangeShapeType="1" noTextEdit="1"/>
            </p:cNvSpPr>
            <p:nvPr/>
          </p:nvSpPr>
          <p:spPr bwMode="auto">
            <a:xfrm>
              <a:off x="3219" y="2546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61459" name="WordArt 79"/>
            <p:cNvSpPr>
              <a:spLocks noChangeArrowheads="1" noChangeShapeType="1" noTextEdit="1"/>
            </p:cNvSpPr>
            <p:nvPr/>
          </p:nvSpPr>
          <p:spPr bwMode="auto">
            <a:xfrm>
              <a:off x="3219" y="2772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61460" name="WordArt 80"/>
            <p:cNvSpPr>
              <a:spLocks noChangeArrowheads="1" noChangeShapeType="1" noTextEdit="1"/>
            </p:cNvSpPr>
            <p:nvPr/>
          </p:nvSpPr>
          <p:spPr bwMode="auto">
            <a:xfrm>
              <a:off x="3219" y="2999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61461" name="WordArt 81"/>
            <p:cNvSpPr>
              <a:spLocks noChangeArrowheads="1" noChangeShapeType="1" noTextEdit="1"/>
            </p:cNvSpPr>
            <p:nvPr/>
          </p:nvSpPr>
          <p:spPr bwMode="auto">
            <a:xfrm>
              <a:off x="3219" y="3226"/>
              <a:ext cx="47" cy="7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61462" name="WordArt 82"/>
            <p:cNvSpPr>
              <a:spLocks noChangeArrowheads="1" noChangeShapeType="1" noTextEdit="1"/>
            </p:cNvSpPr>
            <p:nvPr/>
          </p:nvSpPr>
          <p:spPr bwMode="auto">
            <a:xfrm>
              <a:off x="3219" y="3452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61463" name="WordArt 83"/>
            <p:cNvSpPr>
              <a:spLocks noChangeArrowheads="1" noChangeShapeType="1" noTextEdit="1"/>
            </p:cNvSpPr>
            <p:nvPr/>
          </p:nvSpPr>
          <p:spPr bwMode="auto">
            <a:xfrm>
              <a:off x="3219" y="3641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61464" name="WordArt 84"/>
            <p:cNvSpPr>
              <a:spLocks noChangeArrowheads="1" noChangeShapeType="1" noTextEdit="1"/>
            </p:cNvSpPr>
            <p:nvPr/>
          </p:nvSpPr>
          <p:spPr bwMode="auto">
            <a:xfrm>
              <a:off x="3460" y="2319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61465" name="WordArt 85"/>
            <p:cNvSpPr>
              <a:spLocks noChangeArrowheads="1" noChangeShapeType="1" noTextEdit="1"/>
            </p:cNvSpPr>
            <p:nvPr/>
          </p:nvSpPr>
          <p:spPr bwMode="auto">
            <a:xfrm>
              <a:off x="3797" y="2319"/>
              <a:ext cx="48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61466" name="WordArt 86"/>
            <p:cNvSpPr>
              <a:spLocks noChangeArrowheads="1" noChangeShapeType="1" noTextEdit="1"/>
            </p:cNvSpPr>
            <p:nvPr/>
          </p:nvSpPr>
          <p:spPr bwMode="auto">
            <a:xfrm>
              <a:off x="4087" y="2319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61467" name="WordArt 87"/>
            <p:cNvSpPr>
              <a:spLocks noChangeArrowheads="1" noChangeShapeType="1" noTextEdit="1"/>
            </p:cNvSpPr>
            <p:nvPr/>
          </p:nvSpPr>
          <p:spPr bwMode="auto">
            <a:xfrm>
              <a:off x="4377" y="2319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61468" name="WordArt 88"/>
            <p:cNvSpPr>
              <a:spLocks noChangeArrowheads="1" noChangeShapeType="1" noTextEdit="1"/>
            </p:cNvSpPr>
            <p:nvPr/>
          </p:nvSpPr>
          <p:spPr bwMode="auto">
            <a:xfrm>
              <a:off x="4665" y="2319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61469" name="WordArt 89"/>
            <p:cNvSpPr>
              <a:spLocks noChangeArrowheads="1" noChangeShapeType="1" noTextEdit="1"/>
            </p:cNvSpPr>
            <p:nvPr/>
          </p:nvSpPr>
          <p:spPr bwMode="auto">
            <a:xfrm>
              <a:off x="4954" y="2319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</a:t>
              </a:r>
            </a:p>
          </p:txBody>
        </p:sp>
        <p:sp>
          <p:nvSpPr>
            <p:cNvPr id="61470" name="Line 90"/>
            <p:cNvSpPr>
              <a:spLocks noChangeShapeType="1"/>
            </p:cNvSpPr>
            <p:nvPr/>
          </p:nvSpPr>
          <p:spPr bwMode="auto">
            <a:xfrm flipH="1" flipV="1">
              <a:off x="3075" y="2244"/>
              <a:ext cx="192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1" name="Line 91"/>
            <p:cNvSpPr>
              <a:spLocks noChangeShapeType="1"/>
            </p:cNvSpPr>
            <p:nvPr/>
          </p:nvSpPr>
          <p:spPr bwMode="auto">
            <a:xfrm flipH="1" flipV="1">
              <a:off x="3026" y="3339"/>
              <a:ext cx="193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2" name="Line 92"/>
            <p:cNvSpPr>
              <a:spLocks noChangeShapeType="1"/>
            </p:cNvSpPr>
            <p:nvPr/>
          </p:nvSpPr>
          <p:spPr bwMode="auto">
            <a:xfrm flipH="1" flipV="1">
              <a:off x="3171" y="2470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3" name="Line 93"/>
            <p:cNvSpPr>
              <a:spLocks noChangeShapeType="1"/>
            </p:cNvSpPr>
            <p:nvPr/>
          </p:nvSpPr>
          <p:spPr bwMode="auto">
            <a:xfrm flipH="1" flipV="1">
              <a:off x="3171" y="2697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4" name="Line 94"/>
            <p:cNvSpPr>
              <a:spLocks noChangeShapeType="1"/>
            </p:cNvSpPr>
            <p:nvPr/>
          </p:nvSpPr>
          <p:spPr bwMode="auto">
            <a:xfrm flipH="1" flipV="1">
              <a:off x="3171" y="2924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5" name="Line 95"/>
            <p:cNvSpPr>
              <a:spLocks noChangeShapeType="1"/>
            </p:cNvSpPr>
            <p:nvPr/>
          </p:nvSpPr>
          <p:spPr bwMode="auto">
            <a:xfrm flipH="1" flipV="1">
              <a:off x="3123" y="3150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6" name="Line 96"/>
            <p:cNvSpPr>
              <a:spLocks noChangeShapeType="1"/>
            </p:cNvSpPr>
            <p:nvPr/>
          </p:nvSpPr>
          <p:spPr bwMode="auto">
            <a:xfrm flipH="1" flipV="1">
              <a:off x="3364" y="2282"/>
              <a:ext cx="192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7" name="Line 97"/>
            <p:cNvSpPr>
              <a:spLocks noChangeShapeType="1"/>
            </p:cNvSpPr>
            <p:nvPr/>
          </p:nvSpPr>
          <p:spPr bwMode="auto">
            <a:xfrm flipH="1" flipV="1">
              <a:off x="3123" y="3603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8" name="Line 98"/>
            <p:cNvSpPr>
              <a:spLocks noChangeShapeType="1"/>
            </p:cNvSpPr>
            <p:nvPr/>
          </p:nvSpPr>
          <p:spPr bwMode="auto">
            <a:xfrm flipH="1" flipV="1">
              <a:off x="3605" y="2282"/>
              <a:ext cx="192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9" name="Line 99"/>
            <p:cNvSpPr>
              <a:spLocks noChangeShapeType="1"/>
            </p:cNvSpPr>
            <p:nvPr/>
          </p:nvSpPr>
          <p:spPr bwMode="auto">
            <a:xfrm flipH="1" flipV="1">
              <a:off x="3894" y="2282"/>
              <a:ext cx="193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0" name="Line 100"/>
            <p:cNvSpPr>
              <a:spLocks noChangeShapeType="1"/>
            </p:cNvSpPr>
            <p:nvPr/>
          </p:nvSpPr>
          <p:spPr bwMode="auto">
            <a:xfrm flipH="1" flipV="1">
              <a:off x="4183" y="2282"/>
              <a:ext cx="193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1" name="Line 101"/>
            <p:cNvSpPr>
              <a:spLocks noChangeShapeType="1"/>
            </p:cNvSpPr>
            <p:nvPr/>
          </p:nvSpPr>
          <p:spPr bwMode="auto">
            <a:xfrm flipH="1" flipV="1">
              <a:off x="4810" y="2282"/>
              <a:ext cx="192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2" name="Line 102"/>
            <p:cNvSpPr>
              <a:spLocks noChangeShapeType="1"/>
            </p:cNvSpPr>
            <p:nvPr/>
          </p:nvSpPr>
          <p:spPr bwMode="auto">
            <a:xfrm flipH="1" flipV="1">
              <a:off x="3316" y="2433"/>
              <a:ext cx="192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3" name="Line 103"/>
            <p:cNvSpPr>
              <a:spLocks noChangeShapeType="1"/>
            </p:cNvSpPr>
            <p:nvPr/>
          </p:nvSpPr>
          <p:spPr bwMode="auto">
            <a:xfrm flipH="1" flipV="1">
              <a:off x="4183" y="2433"/>
              <a:ext cx="193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4" name="Line 104"/>
            <p:cNvSpPr>
              <a:spLocks noChangeShapeType="1"/>
            </p:cNvSpPr>
            <p:nvPr/>
          </p:nvSpPr>
          <p:spPr bwMode="auto">
            <a:xfrm flipH="1" flipV="1">
              <a:off x="3316" y="2886"/>
              <a:ext cx="192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5" name="Line 105"/>
            <p:cNvSpPr>
              <a:spLocks noChangeShapeType="1"/>
            </p:cNvSpPr>
            <p:nvPr/>
          </p:nvSpPr>
          <p:spPr bwMode="auto">
            <a:xfrm flipH="1" flipV="1">
              <a:off x="3316" y="3112"/>
              <a:ext cx="192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6" name="Line 106"/>
            <p:cNvSpPr>
              <a:spLocks noChangeShapeType="1"/>
            </p:cNvSpPr>
            <p:nvPr/>
          </p:nvSpPr>
          <p:spPr bwMode="auto">
            <a:xfrm flipH="1" flipV="1">
              <a:off x="3316" y="3565"/>
              <a:ext cx="192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7" name="WordArt 107"/>
            <p:cNvSpPr>
              <a:spLocks noChangeArrowheads="1" noChangeShapeType="1" noTextEdit="1"/>
            </p:cNvSpPr>
            <p:nvPr/>
          </p:nvSpPr>
          <p:spPr bwMode="auto">
            <a:xfrm>
              <a:off x="3508" y="3226"/>
              <a:ext cx="47" cy="7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2</a:t>
              </a:r>
            </a:p>
          </p:txBody>
        </p:sp>
        <p:sp>
          <p:nvSpPr>
            <p:cNvPr id="61488" name="WordArt 108"/>
            <p:cNvSpPr>
              <a:spLocks noChangeArrowheads="1" noChangeShapeType="1" noTextEdit="1"/>
            </p:cNvSpPr>
            <p:nvPr/>
          </p:nvSpPr>
          <p:spPr bwMode="auto">
            <a:xfrm>
              <a:off x="3508" y="2584"/>
              <a:ext cx="47" cy="7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2</a:t>
              </a:r>
            </a:p>
          </p:txBody>
        </p:sp>
        <p:sp>
          <p:nvSpPr>
            <p:cNvPr id="61489" name="WordArt 109"/>
            <p:cNvSpPr>
              <a:spLocks noChangeArrowheads="1" noChangeShapeType="1" noTextEdit="1"/>
            </p:cNvSpPr>
            <p:nvPr/>
          </p:nvSpPr>
          <p:spPr bwMode="auto">
            <a:xfrm>
              <a:off x="4376" y="2584"/>
              <a:ext cx="47" cy="7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2</a:t>
              </a:r>
            </a:p>
          </p:txBody>
        </p:sp>
        <p:sp>
          <p:nvSpPr>
            <p:cNvPr id="61490" name="WordArt 110"/>
            <p:cNvSpPr>
              <a:spLocks noChangeArrowheads="1" noChangeShapeType="1" noTextEdit="1"/>
            </p:cNvSpPr>
            <p:nvPr/>
          </p:nvSpPr>
          <p:spPr bwMode="auto">
            <a:xfrm>
              <a:off x="3508" y="2999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2</a:t>
              </a:r>
            </a:p>
          </p:txBody>
        </p:sp>
        <p:sp>
          <p:nvSpPr>
            <p:cNvPr id="61491" name="WordArt 111"/>
            <p:cNvSpPr>
              <a:spLocks noChangeArrowheads="1" noChangeShapeType="1" noTextEdit="1"/>
            </p:cNvSpPr>
            <p:nvPr/>
          </p:nvSpPr>
          <p:spPr bwMode="auto">
            <a:xfrm>
              <a:off x="3508" y="3679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2</a:t>
              </a:r>
            </a:p>
          </p:txBody>
        </p:sp>
        <p:sp>
          <p:nvSpPr>
            <p:cNvPr id="61492" name="Line 112"/>
            <p:cNvSpPr>
              <a:spLocks noChangeShapeType="1"/>
            </p:cNvSpPr>
            <p:nvPr/>
          </p:nvSpPr>
          <p:spPr bwMode="auto">
            <a:xfrm flipH="1" flipV="1">
              <a:off x="3605" y="2546"/>
              <a:ext cx="192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3" name="Line 113"/>
            <p:cNvSpPr>
              <a:spLocks noChangeShapeType="1"/>
            </p:cNvSpPr>
            <p:nvPr/>
          </p:nvSpPr>
          <p:spPr bwMode="auto">
            <a:xfrm flipH="1" flipV="1">
              <a:off x="3894" y="2546"/>
              <a:ext cx="193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4" name="Line 114"/>
            <p:cNvSpPr>
              <a:spLocks noChangeShapeType="1"/>
            </p:cNvSpPr>
            <p:nvPr/>
          </p:nvSpPr>
          <p:spPr bwMode="auto">
            <a:xfrm flipH="1" flipV="1">
              <a:off x="4472" y="2546"/>
              <a:ext cx="193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5" name="Line 115"/>
            <p:cNvSpPr>
              <a:spLocks noChangeShapeType="1"/>
            </p:cNvSpPr>
            <p:nvPr/>
          </p:nvSpPr>
          <p:spPr bwMode="auto">
            <a:xfrm flipH="1" flipV="1">
              <a:off x="4761" y="2546"/>
              <a:ext cx="193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6" name="WordArt 116"/>
            <p:cNvSpPr>
              <a:spLocks noChangeArrowheads="1" noChangeShapeType="1" noTextEdit="1"/>
            </p:cNvSpPr>
            <p:nvPr/>
          </p:nvSpPr>
          <p:spPr bwMode="auto">
            <a:xfrm>
              <a:off x="3797" y="2584"/>
              <a:ext cx="48" cy="7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2</a:t>
              </a:r>
            </a:p>
          </p:txBody>
        </p:sp>
        <p:sp>
          <p:nvSpPr>
            <p:cNvPr id="61497" name="WordArt 117"/>
            <p:cNvSpPr>
              <a:spLocks noChangeArrowheads="1" noChangeShapeType="1" noTextEdit="1"/>
            </p:cNvSpPr>
            <p:nvPr/>
          </p:nvSpPr>
          <p:spPr bwMode="auto">
            <a:xfrm>
              <a:off x="4135" y="2584"/>
              <a:ext cx="47" cy="7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2</a:t>
              </a:r>
            </a:p>
          </p:txBody>
        </p:sp>
        <p:sp>
          <p:nvSpPr>
            <p:cNvPr id="61498" name="WordArt 118"/>
            <p:cNvSpPr>
              <a:spLocks noChangeArrowheads="1" noChangeShapeType="1" noTextEdit="1"/>
            </p:cNvSpPr>
            <p:nvPr/>
          </p:nvSpPr>
          <p:spPr bwMode="auto">
            <a:xfrm>
              <a:off x="4713" y="2584"/>
              <a:ext cx="47" cy="7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2</a:t>
              </a:r>
            </a:p>
          </p:txBody>
        </p:sp>
        <p:sp>
          <p:nvSpPr>
            <p:cNvPr id="61499" name="WordArt 119"/>
            <p:cNvSpPr>
              <a:spLocks noChangeArrowheads="1" noChangeShapeType="1" noTextEdit="1"/>
            </p:cNvSpPr>
            <p:nvPr/>
          </p:nvSpPr>
          <p:spPr bwMode="auto">
            <a:xfrm>
              <a:off x="5002" y="2584"/>
              <a:ext cx="48" cy="7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2</a:t>
              </a:r>
            </a:p>
          </p:txBody>
        </p:sp>
        <p:sp>
          <p:nvSpPr>
            <p:cNvPr id="61500" name="Line 120"/>
            <p:cNvSpPr>
              <a:spLocks noChangeShapeType="1"/>
            </p:cNvSpPr>
            <p:nvPr/>
          </p:nvSpPr>
          <p:spPr bwMode="auto">
            <a:xfrm flipH="1" flipV="1">
              <a:off x="3460" y="2697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01" name="Line 121"/>
            <p:cNvSpPr>
              <a:spLocks noChangeShapeType="1"/>
            </p:cNvSpPr>
            <p:nvPr/>
          </p:nvSpPr>
          <p:spPr bwMode="auto">
            <a:xfrm flipH="1" flipV="1">
              <a:off x="3460" y="3377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02" name="WordArt 122"/>
            <p:cNvSpPr>
              <a:spLocks noChangeArrowheads="1" noChangeShapeType="1" noTextEdit="1"/>
            </p:cNvSpPr>
            <p:nvPr/>
          </p:nvSpPr>
          <p:spPr bwMode="auto">
            <a:xfrm>
              <a:off x="3508" y="2810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2</a:t>
              </a:r>
            </a:p>
          </p:txBody>
        </p:sp>
        <p:sp>
          <p:nvSpPr>
            <p:cNvPr id="61503" name="WordArt 123"/>
            <p:cNvSpPr>
              <a:spLocks noChangeArrowheads="1" noChangeShapeType="1" noTextEdit="1"/>
            </p:cNvSpPr>
            <p:nvPr/>
          </p:nvSpPr>
          <p:spPr bwMode="auto">
            <a:xfrm>
              <a:off x="3508" y="3452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2</a:t>
              </a:r>
            </a:p>
          </p:txBody>
        </p:sp>
        <p:grpSp>
          <p:nvGrpSpPr>
            <p:cNvPr id="61504" name="Group 124"/>
            <p:cNvGrpSpPr>
              <a:grpSpLocks/>
            </p:cNvGrpSpPr>
            <p:nvPr/>
          </p:nvGrpSpPr>
          <p:grpSpPr bwMode="auto">
            <a:xfrm>
              <a:off x="3749" y="2659"/>
              <a:ext cx="916" cy="1057"/>
              <a:chOff x="1440" y="2400"/>
              <a:chExt cx="912" cy="1344"/>
            </a:xfrm>
          </p:grpSpPr>
          <p:sp>
            <p:nvSpPr>
              <p:cNvPr id="61559" name="Line 125"/>
              <p:cNvSpPr>
                <a:spLocks noChangeShapeType="1"/>
              </p:cNvSpPr>
              <p:nvPr/>
            </p:nvSpPr>
            <p:spPr bwMode="auto">
              <a:xfrm flipH="1" flipV="1">
                <a:off x="1440" y="2448"/>
                <a:ext cx="0" cy="192"/>
              </a:xfrm>
              <a:prstGeom prst="line">
                <a:avLst/>
              </a:prstGeom>
              <a:noFill/>
              <a:ln w="9525">
                <a:solidFill>
                  <a:srgbClr val="3399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60" name="Line 126"/>
              <p:cNvSpPr>
                <a:spLocks noChangeShapeType="1"/>
              </p:cNvSpPr>
              <p:nvPr/>
            </p:nvSpPr>
            <p:spPr bwMode="auto">
              <a:xfrm flipH="1" flipV="1">
                <a:off x="1584" y="2400"/>
                <a:ext cx="192" cy="192"/>
              </a:xfrm>
              <a:prstGeom prst="line">
                <a:avLst/>
              </a:prstGeom>
              <a:noFill/>
              <a:ln w="9525">
                <a:solidFill>
                  <a:srgbClr val="3399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61" name="Line 127"/>
              <p:cNvSpPr>
                <a:spLocks noChangeShapeType="1"/>
              </p:cNvSpPr>
              <p:nvPr/>
            </p:nvSpPr>
            <p:spPr bwMode="auto">
              <a:xfrm flipH="1" flipV="1">
                <a:off x="1872" y="2688"/>
                <a:ext cx="192" cy="192"/>
              </a:xfrm>
              <a:prstGeom prst="line">
                <a:avLst/>
              </a:prstGeom>
              <a:noFill/>
              <a:ln w="9525">
                <a:solidFill>
                  <a:srgbClr val="3399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62" name="Line 128"/>
              <p:cNvSpPr>
                <a:spLocks noChangeShapeType="1"/>
              </p:cNvSpPr>
              <p:nvPr/>
            </p:nvSpPr>
            <p:spPr bwMode="auto">
              <a:xfrm flipH="1" flipV="1">
                <a:off x="1872" y="2976"/>
                <a:ext cx="192" cy="192"/>
              </a:xfrm>
              <a:prstGeom prst="line">
                <a:avLst/>
              </a:prstGeom>
              <a:noFill/>
              <a:ln w="9525">
                <a:solidFill>
                  <a:srgbClr val="3399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63" name="Line 129"/>
              <p:cNvSpPr>
                <a:spLocks noChangeShapeType="1"/>
              </p:cNvSpPr>
              <p:nvPr/>
            </p:nvSpPr>
            <p:spPr bwMode="auto">
              <a:xfrm flipH="1" flipV="1">
                <a:off x="1872" y="3552"/>
                <a:ext cx="192" cy="192"/>
              </a:xfrm>
              <a:prstGeom prst="line">
                <a:avLst/>
              </a:prstGeom>
              <a:noFill/>
              <a:ln w="9525">
                <a:solidFill>
                  <a:srgbClr val="3399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64" name="Line 130"/>
              <p:cNvSpPr>
                <a:spLocks noChangeShapeType="1"/>
              </p:cNvSpPr>
              <p:nvPr/>
            </p:nvSpPr>
            <p:spPr bwMode="auto">
              <a:xfrm flipH="1" flipV="1">
                <a:off x="2160" y="3264"/>
                <a:ext cx="192" cy="192"/>
              </a:xfrm>
              <a:prstGeom prst="line">
                <a:avLst/>
              </a:prstGeom>
              <a:noFill/>
              <a:ln w="9525">
                <a:solidFill>
                  <a:srgbClr val="3399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505" name="WordArt 131"/>
            <p:cNvSpPr>
              <a:spLocks noChangeArrowheads="1" noChangeShapeType="1" noTextEdit="1"/>
            </p:cNvSpPr>
            <p:nvPr/>
          </p:nvSpPr>
          <p:spPr bwMode="auto">
            <a:xfrm>
              <a:off x="3797" y="2810"/>
              <a:ext cx="48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2</a:t>
              </a:r>
            </a:p>
          </p:txBody>
        </p:sp>
        <p:sp>
          <p:nvSpPr>
            <p:cNvPr id="61506" name="WordArt 132"/>
            <p:cNvSpPr>
              <a:spLocks noChangeArrowheads="1" noChangeShapeType="1" noTextEdit="1"/>
            </p:cNvSpPr>
            <p:nvPr/>
          </p:nvSpPr>
          <p:spPr bwMode="auto">
            <a:xfrm>
              <a:off x="4088" y="2810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3</a:t>
              </a:r>
            </a:p>
          </p:txBody>
        </p:sp>
        <p:sp>
          <p:nvSpPr>
            <p:cNvPr id="61507" name="WordArt 133"/>
            <p:cNvSpPr>
              <a:spLocks noChangeArrowheads="1" noChangeShapeType="1" noTextEdit="1"/>
            </p:cNvSpPr>
            <p:nvPr/>
          </p:nvSpPr>
          <p:spPr bwMode="auto">
            <a:xfrm>
              <a:off x="4424" y="2810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3</a:t>
              </a:r>
            </a:p>
          </p:txBody>
        </p:sp>
        <p:sp>
          <p:nvSpPr>
            <p:cNvPr id="61508" name="WordArt 134"/>
            <p:cNvSpPr>
              <a:spLocks noChangeArrowheads="1" noChangeShapeType="1" noTextEdit="1"/>
            </p:cNvSpPr>
            <p:nvPr/>
          </p:nvSpPr>
          <p:spPr bwMode="auto">
            <a:xfrm>
              <a:off x="4713" y="2810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3</a:t>
              </a:r>
            </a:p>
          </p:txBody>
        </p:sp>
        <p:sp>
          <p:nvSpPr>
            <p:cNvPr id="61509" name="WordArt 135"/>
            <p:cNvSpPr>
              <a:spLocks noChangeArrowheads="1" noChangeShapeType="1" noTextEdit="1"/>
            </p:cNvSpPr>
            <p:nvPr/>
          </p:nvSpPr>
          <p:spPr bwMode="auto">
            <a:xfrm>
              <a:off x="5002" y="2810"/>
              <a:ext cx="48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3</a:t>
              </a:r>
            </a:p>
          </p:txBody>
        </p:sp>
        <p:sp>
          <p:nvSpPr>
            <p:cNvPr id="61510" name="Line 136"/>
            <p:cNvSpPr>
              <a:spLocks noChangeShapeType="1"/>
            </p:cNvSpPr>
            <p:nvPr/>
          </p:nvSpPr>
          <p:spPr bwMode="auto">
            <a:xfrm flipH="1" flipV="1">
              <a:off x="4231" y="2772"/>
              <a:ext cx="193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11" name="Line 137"/>
            <p:cNvSpPr>
              <a:spLocks noChangeShapeType="1"/>
            </p:cNvSpPr>
            <p:nvPr/>
          </p:nvSpPr>
          <p:spPr bwMode="auto">
            <a:xfrm flipH="1" flipV="1">
              <a:off x="4520" y="2772"/>
              <a:ext cx="193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12" name="Line 138"/>
            <p:cNvSpPr>
              <a:spLocks noChangeShapeType="1"/>
            </p:cNvSpPr>
            <p:nvPr/>
          </p:nvSpPr>
          <p:spPr bwMode="auto">
            <a:xfrm flipH="1" flipV="1">
              <a:off x="4810" y="2772"/>
              <a:ext cx="192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13" name="Line 139"/>
            <p:cNvSpPr>
              <a:spLocks noChangeShapeType="1"/>
            </p:cNvSpPr>
            <p:nvPr/>
          </p:nvSpPr>
          <p:spPr bwMode="auto">
            <a:xfrm flipH="1" flipV="1">
              <a:off x="3749" y="2924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14" name="WordArt 140"/>
            <p:cNvSpPr>
              <a:spLocks noChangeArrowheads="1" noChangeShapeType="1" noTextEdit="1"/>
            </p:cNvSpPr>
            <p:nvPr/>
          </p:nvSpPr>
          <p:spPr bwMode="auto">
            <a:xfrm>
              <a:off x="3846" y="3037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2</a:t>
              </a:r>
            </a:p>
          </p:txBody>
        </p:sp>
        <p:sp>
          <p:nvSpPr>
            <p:cNvPr id="61515" name="WordArt 141"/>
            <p:cNvSpPr>
              <a:spLocks noChangeArrowheads="1" noChangeShapeType="1" noTextEdit="1"/>
            </p:cNvSpPr>
            <p:nvPr/>
          </p:nvSpPr>
          <p:spPr bwMode="auto">
            <a:xfrm>
              <a:off x="3846" y="3226"/>
              <a:ext cx="47" cy="7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2</a:t>
              </a:r>
            </a:p>
          </p:txBody>
        </p:sp>
        <p:sp>
          <p:nvSpPr>
            <p:cNvPr id="61516" name="WordArt 142"/>
            <p:cNvSpPr>
              <a:spLocks noChangeArrowheads="1" noChangeShapeType="1" noTextEdit="1"/>
            </p:cNvSpPr>
            <p:nvPr/>
          </p:nvSpPr>
          <p:spPr bwMode="auto">
            <a:xfrm>
              <a:off x="3846" y="3452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2</a:t>
              </a:r>
            </a:p>
          </p:txBody>
        </p:sp>
        <p:sp>
          <p:nvSpPr>
            <p:cNvPr id="61517" name="WordArt 143"/>
            <p:cNvSpPr>
              <a:spLocks noChangeArrowheads="1" noChangeShapeType="1" noTextEdit="1"/>
            </p:cNvSpPr>
            <p:nvPr/>
          </p:nvSpPr>
          <p:spPr bwMode="auto">
            <a:xfrm>
              <a:off x="3846" y="3679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2</a:t>
              </a:r>
            </a:p>
          </p:txBody>
        </p:sp>
        <p:sp>
          <p:nvSpPr>
            <p:cNvPr id="61518" name="Line 144"/>
            <p:cNvSpPr>
              <a:spLocks noChangeShapeType="1"/>
            </p:cNvSpPr>
            <p:nvPr/>
          </p:nvSpPr>
          <p:spPr bwMode="auto">
            <a:xfrm flipH="1" flipV="1">
              <a:off x="3749" y="3150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19" name="Line 145"/>
            <p:cNvSpPr>
              <a:spLocks noChangeShapeType="1"/>
            </p:cNvSpPr>
            <p:nvPr/>
          </p:nvSpPr>
          <p:spPr bwMode="auto">
            <a:xfrm flipH="1" flipV="1">
              <a:off x="3749" y="3377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20" name="Line 146"/>
            <p:cNvSpPr>
              <a:spLocks noChangeShapeType="1"/>
            </p:cNvSpPr>
            <p:nvPr/>
          </p:nvSpPr>
          <p:spPr bwMode="auto">
            <a:xfrm flipH="1" flipV="1">
              <a:off x="3749" y="3565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21" name="WordArt 147"/>
            <p:cNvSpPr>
              <a:spLocks noChangeArrowheads="1" noChangeShapeType="1" noTextEdit="1"/>
            </p:cNvSpPr>
            <p:nvPr/>
          </p:nvSpPr>
          <p:spPr bwMode="auto">
            <a:xfrm>
              <a:off x="4135" y="3037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3</a:t>
              </a:r>
            </a:p>
          </p:txBody>
        </p:sp>
        <p:sp>
          <p:nvSpPr>
            <p:cNvPr id="61522" name="Line 148"/>
            <p:cNvSpPr>
              <a:spLocks noChangeShapeType="1"/>
            </p:cNvSpPr>
            <p:nvPr/>
          </p:nvSpPr>
          <p:spPr bwMode="auto">
            <a:xfrm flipH="1" flipV="1">
              <a:off x="4038" y="2924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23" name="WordArt 149"/>
            <p:cNvSpPr>
              <a:spLocks noChangeArrowheads="1" noChangeShapeType="1" noTextEdit="1"/>
            </p:cNvSpPr>
            <p:nvPr/>
          </p:nvSpPr>
          <p:spPr bwMode="auto">
            <a:xfrm>
              <a:off x="4376" y="3037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4</a:t>
              </a:r>
            </a:p>
          </p:txBody>
        </p:sp>
        <p:sp>
          <p:nvSpPr>
            <p:cNvPr id="61524" name="WordArt 150"/>
            <p:cNvSpPr>
              <a:spLocks noChangeArrowheads="1" noChangeShapeType="1" noTextEdit="1"/>
            </p:cNvSpPr>
            <p:nvPr/>
          </p:nvSpPr>
          <p:spPr bwMode="auto">
            <a:xfrm>
              <a:off x="4665" y="3037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4</a:t>
              </a:r>
            </a:p>
          </p:txBody>
        </p:sp>
        <p:sp>
          <p:nvSpPr>
            <p:cNvPr id="61525" name="WordArt 151"/>
            <p:cNvSpPr>
              <a:spLocks noChangeArrowheads="1" noChangeShapeType="1" noTextEdit="1"/>
            </p:cNvSpPr>
            <p:nvPr/>
          </p:nvSpPr>
          <p:spPr bwMode="auto">
            <a:xfrm>
              <a:off x="5002" y="3037"/>
              <a:ext cx="48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4</a:t>
              </a:r>
            </a:p>
          </p:txBody>
        </p:sp>
        <p:sp>
          <p:nvSpPr>
            <p:cNvPr id="61526" name="Line 152"/>
            <p:cNvSpPr>
              <a:spLocks noChangeShapeType="1"/>
            </p:cNvSpPr>
            <p:nvPr/>
          </p:nvSpPr>
          <p:spPr bwMode="auto">
            <a:xfrm flipH="1" flipV="1">
              <a:off x="4520" y="2999"/>
              <a:ext cx="193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27" name="Line 153"/>
            <p:cNvSpPr>
              <a:spLocks noChangeShapeType="1"/>
            </p:cNvSpPr>
            <p:nvPr/>
          </p:nvSpPr>
          <p:spPr bwMode="auto">
            <a:xfrm flipH="1" flipV="1">
              <a:off x="4761" y="2999"/>
              <a:ext cx="193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28" name="WordArt 154"/>
            <p:cNvSpPr>
              <a:spLocks noChangeArrowheads="1" noChangeShapeType="1" noTextEdit="1"/>
            </p:cNvSpPr>
            <p:nvPr/>
          </p:nvSpPr>
          <p:spPr bwMode="auto">
            <a:xfrm>
              <a:off x="4135" y="3263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3</a:t>
              </a:r>
            </a:p>
          </p:txBody>
        </p:sp>
        <p:sp>
          <p:nvSpPr>
            <p:cNvPr id="61529" name="Line 155"/>
            <p:cNvSpPr>
              <a:spLocks noChangeShapeType="1"/>
            </p:cNvSpPr>
            <p:nvPr/>
          </p:nvSpPr>
          <p:spPr bwMode="auto">
            <a:xfrm flipH="1" flipV="1">
              <a:off x="4038" y="3150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30" name="WordArt 156"/>
            <p:cNvSpPr>
              <a:spLocks noChangeArrowheads="1" noChangeShapeType="1" noTextEdit="1"/>
            </p:cNvSpPr>
            <p:nvPr/>
          </p:nvSpPr>
          <p:spPr bwMode="auto">
            <a:xfrm>
              <a:off x="4376" y="3263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4</a:t>
              </a:r>
            </a:p>
          </p:txBody>
        </p:sp>
        <p:sp>
          <p:nvSpPr>
            <p:cNvPr id="61531" name="WordArt 157"/>
            <p:cNvSpPr>
              <a:spLocks noChangeArrowheads="1" noChangeShapeType="1" noTextEdit="1"/>
            </p:cNvSpPr>
            <p:nvPr/>
          </p:nvSpPr>
          <p:spPr bwMode="auto">
            <a:xfrm>
              <a:off x="4713" y="3263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4</a:t>
              </a:r>
            </a:p>
          </p:txBody>
        </p:sp>
        <p:sp>
          <p:nvSpPr>
            <p:cNvPr id="61532" name="Line 158"/>
            <p:cNvSpPr>
              <a:spLocks noChangeShapeType="1"/>
            </p:cNvSpPr>
            <p:nvPr/>
          </p:nvSpPr>
          <p:spPr bwMode="auto">
            <a:xfrm flipH="1" flipV="1">
              <a:off x="4617" y="3150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33" name="Line 159"/>
            <p:cNvSpPr>
              <a:spLocks noChangeShapeType="1"/>
            </p:cNvSpPr>
            <p:nvPr/>
          </p:nvSpPr>
          <p:spPr bwMode="auto">
            <a:xfrm flipH="1" flipV="1">
              <a:off x="4906" y="3150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34" name="WordArt 160"/>
            <p:cNvSpPr>
              <a:spLocks noChangeArrowheads="1" noChangeShapeType="1" noTextEdit="1"/>
            </p:cNvSpPr>
            <p:nvPr/>
          </p:nvSpPr>
          <p:spPr bwMode="auto">
            <a:xfrm>
              <a:off x="4954" y="3263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4</a:t>
              </a:r>
            </a:p>
          </p:txBody>
        </p:sp>
        <p:sp>
          <p:nvSpPr>
            <p:cNvPr id="61535" name="WordArt 161"/>
            <p:cNvSpPr>
              <a:spLocks noChangeArrowheads="1" noChangeShapeType="1" noTextEdit="1"/>
            </p:cNvSpPr>
            <p:nvPr/>
          </p:nvSpPr>
          <p:spPr bwMode="auto">
            <a:xfrm>
              <a:off x="4135" y="3490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3</a:t>
              </a:r>
            </a:p>
          </p:txBody>
        </p:sp>
        <p:sp>
          <p:nvSpPr>
            <p:cNvPr id="61536" name="Line 162"/>
            <p:cNvSpPr>
              <a:spLocks noChangeShapeType="1"/>
            </p:cNvSpPr>
            <p:nvPr/>
          </p:nvSpPr>
          <p:spPr bwMode="auto">
            <a:xfrm flipH="1" flipV="1">
              <a:off x="4038" y="3377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37" name="WordArt 163"/>
            <p:cNvSpPr>
              <a:spLocks noChangeArrowheads="1" noChangeShapeType="1" noTextEdit="1"/>
            </p:cNvSpPr>
            <p:nvPr/>
          </p:nvSpPr>
          <p:spPr bwMode="auto">
            <a:xfrm>
              <a:off x="4424" y="3490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4</a:t>
              </a:r>
            </a:p>
          </p:txBody>
        </p:sp>
        <p:sp>
          <p:nvSpPr>
            <p:cNvPr id="61538" name="Line 164"/>
            <p:cNvSpPr>
              <a:spLocks noChangeShapeType="1"/>
            </p:cNvSpPr>
            <p:nvPr/>
          </p:nvSpPr>
          <p:spPr bwMode="auto">
            <a:xfrm flipH="1" flipV="1">
              <a:off x="4328" y="3377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39" name="WordArt 165"/>
            <p:cNvSpPr>
              <a:spLocks noChangeArrowheads="1" noChangeShapeType="1" noTextEdit="1"/>
            </p:cNvSpPr>
            <p:nvPr/>
          </p:nvSpPr>
          <p:spPr bwMode="auto">
            <a:xfrm>
              <a:off x="4087" y="3679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3</a:t>
              </a:r>
            </a:p>
          </p:txBody>
        </p:sp>
        <p:sp>
          <p:nvSpPr>
            <p:cNvPr id="61540" name="Line 166"/>
            <p:cNvSpPr>
              <a:spLocks noChangeShapeType="1"/>
            </p:cNvSpPr>
            <p:nvPr/>
          </p:nvSpPr>
          <p:spPr bwMode="auto">
            <a:xfrm flipH="1" flipV="1">
              <a:off x="4038" y="3603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41" name="WordArt 167"/>
            <p:cNvSpPr>
              <a:spLocks noChangeArrowheads="1" noChangeShapeType="1" noTextEdit="1"/>
            </p:cNvSpPr>
            <p:nvPr/>
          </p:nvSpPr>
          <p:spPr bwMode="auto">
            <a:xfrm>
              <a:off x="4376" y="3679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4</a:t>
              </a:r>
            </a:p>
          </p:txBody>
        </p:sp>
        <p:sp>
          <p:nvSpPr>
            <p:cNvPr id="61542" name="WordArt 168"/>
            <p:cNvSpPr>
              <a:spLocks noChangeArrowheads="1" noChangeShapeType="1" noTextEdit="1"/>
            </p:cNvSpPr>
            <p:nvPr/>
          </p:nvSpPr>
          <p:spPr bwMode="auto">
            <a:xfrm>
              <a:off x="4665" y="3490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5</a:t>
              </a:r>
            </a:p>
          </p:txBody>
        </p:sp>
        <p:sp>
          <p:nvSpPr>
            <p:cNvPr id="61543" name="WordArt 169"/>
            <p:cNvSpPr>
              <a:spLocks noChangeArrowheads="1" noChangeShapeType="1" noTextEdit="1"/>
            </p:cNvSpPr>
            <p:nvPr/>
          </p:nvSpPr>
          <p:spPr bwMode="auto">
            <a:xfrm>
              <a:off x="4954" y="3490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5</a:t>
              </a:r>
            </a:p>
          </p:txBody>
        </p:sp>
        <p:sp>
          <p:nvSpPr>
            <p:cNvPr id="61544" name="WordArt 170"/>
            <p:cNvSpPr>
              <a:spLocks noChangeArrowheads="1" noChangeShapeType="1" noTextEdit="1"/>
            </p:cNvSpPr>
            <p:nvPr/>
          </p:nvSpPr>
          <p:spPr bwMode="auto">
            <a:xfrm>
              <a:off x="4665" y="3716"/>
              <a:ext cx="47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5</a:t>
              </a:r>
            </a:p>
          </p:txBody>
        </p:sp>
        <p:sp>
          <p:nvSpPr>
            <p:cNvPr id="61545" name="WordArt 171"/>
            <p:cNvSpPr>
              <a:spLocks noChangeArrowheads="1" noChangeShapeType="1" noTextEdit="1"/>
            </p:cNvSpPr>
            <p:nvPr/>
          </p:nvSpPr>
          <p:spPr bwMode="auto">
            <a:xfrm>
              <a:off x="4992" y="3696"/>
              <a:ext cx="48" cy="7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800" kern="1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5</a:t>
              </a:r>
            </a:p>
          </p:txBody>
        </p:sp>
        <p:sp>
          <p:nvSpPr>
            <p:cNvPr id="61546" name="Line 172"/>
            <p:cNvSpPr>
              <a:spLocks noChangeShapeType="1"/>
            </p:cNvSpPr>
            <p:nvPr/>
          </p:nvSpPr>
          <p:spPr bwMode="auto">
            <a:xfrm flipH="1" flipV="1">
              <a:off x="4810" y="3452"/>
              <a:ext cx="192" cy="0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47" name="Line 173"/>
            <p:cNvSpPr>
              <a:spLocks noChangeShapeType="1"/>
            </p:cNvSpPr>
            <p:nvPr/>
          </p:nvSpPr>
          <p:spPr bwMode="auto">
            <a:xfrm flipH="1" flipV="1">
              <a:off x="4569" y="3603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48" name="Line 174"/>
            <p:cNvSpPr>
              <a:spLocks noChangeShapeType="1"/>
            </p:cNvSpPr>
            <p:nvPr/>
          </p:nvSpPr>
          <p:spPr bwMode="auto">
            <a:xfrm flipH="1" flipV="1">
              <a:off x="4906" y="3603"/>
              <a:ext cx="0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49" name="Line 175"/>
            <p:cNvSpPr>
              <a:spLocks noChangeShapeType="1"/>
            </p:cNvSpPr>
            <p:nvPr/>
          </p:nvSpPr>
          <p:spPr bwMode="auto">
            <a:xfrm flipH="1" flipV="1">
              <a:off x="4464" y="2208"/>
              <a:ext cx="193" cy="151"/>
            </a:xfrm>
            <a:prstGeom prst="line">
              <a:avLst/>
            </a:prstGeom>
            <a:noFill/>
            <a:ln w="9525">
              <a:solidFill>
                <a:srgbClr val="3399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50" name="Line 176"/>
            <p:cNvSpPr>
              <a:spLocks noChangeShapeType="1"/>
            </p:cNvSpPr>
            <p:nvPr/>
          </p:nvSpPr>
          <p:spPr bwMode="auto">
            <a:xfrm flipV="1">
              <a:off x="4896" y="3600"/>
              <a:ext cx="0" cy="14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51" name="Line 177"/>
            <p:cNvSpPr>
              <a:spLocks noChangeShapeType="1"/>
            </p:cNvSpPr>
            <p:nvPr/>
          </p:nvSpPr>
          <p:spPr bwMode="auto">
            <a:xfrm flipH="1" flipV="1">
              <a:off x="4800" y="3456"/>
              <a:ext cx="144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52" name="Line 178"/>
            <p:cNvSpPr>
              <a:spLocks noChangeShapeType="1"/>
            </p:cNvSpPr>
            <p:nvPr/>
          </p:nvSpPr>
          <p:spPr bwMode="auto">
            <a:xfrm flipH="1" flipV="1">
              <a:off x="4464" y="3312"/>
              <a:ext cx="192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53" name="Line 179"/>
            <p:cNvSpPr>
              <a:spLocks noChangeShapeType="1"/>
            </p:cNvSpPr>
            <p:nvPr/>
          </p:nvSpPr>
          <p:spPr bwMode="auto">
            <a:xfrm flipH="1" flipV="1">
              <a:off x="4176" y="3120"/>
              <a:ext cx="192" cy="14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54" name="Line 180"/>
            <p:cNvSpPr>
              <a:spLocks noChangeShapeType="1"/>
            </p:cNvSpPr>
            <p:nvPr/>
          </p:nvSpPr>
          <p:spPr bwMode="auto">
            <a:xfrm flipV="1">
              <a:off x="4032" y="2928"/>
              <a:ext cx="0" cy="14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55" name="Line 181"/>
            <p:cNvSpPr>
              <a:spLocks noChangeShapeType="1"/>
            </p:cNvSpPr>
            <p:nvPr/>
          </p:nvSpPr>
          <p:spPr bwMode="auto">
            <a:xfrm flipH="1" flipV="1">
              <a:off x="3888" y="2640"/>
              <a:ext cx="192" cy="14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56" name="Line 182"/>
            <p:cNvSpPr>
              <a:spLocks noChangeShapeType="1"/>
            </p:cNvSpPr>
            <p:nvPr/>
          </p:nvSpPr>
          <p:spPr bwMode="auto">
            <a:xfrm flipH="1" flipV="1">
              <a:off x="3600" y="2544"/>
              <a:ext cx="24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57" name="Line 183"/>
            <p:cNvSpPr>
              <a:spLocks noChangeShapeType="1"/>
            </p:cNvSpPr>
            <p:nvPr/>
          </p:nvSpPr>
          <p:spPr bwMode="auto">
            <a:xfrm flipH="1" flipV="1">
              <a:off x="3312" y="2448"/>
              <a:ext cx="192" cy="14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58" name="Line 184"/>
            <p:cNvSpPr>
              <a:spLocks noChangeShapeType="1"/>
            </p:cNvSpPr>
            <p:nvPr/>
          </p:nvSpPr>
          <p:spPr bwMode="auto">
            <a:xfrm flipH="1" flipV="1">
              <a:off x="3072" y="2256"/>
              <a:ext cx="144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64112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Dynamic Programming</a:t>
            </a:r>
          </a:p>
        </p:txBody>
      </p:sp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AABC41D-2E59-C641-AC4A-28CD34911B9D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6294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A Poor Approach to the LCS Problem</a:t>
            </a:r>
          </a:p>
        </p:txBody>
      </p:sp>
      <p:sp>
        <p:nvSpPr>
          <p:cNvPr id="3072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924800" cy="44196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Tahoma" charset="0"/>
              </a:rPr>
              <a:t>A Brute-force solution: </a:t>
            </a:r>
          </a:p>
          <a:p>
            <a:pPr lvl="1" eaLnBrk="1" hangingPunct="1"/>
            <a:r>
              <a:rPr lang="en-US" sz="2400" dirty="0">
                <a:latin typeface="Tahoma" charset="0"/>
              </a:rPr>
              <a:t>Enumerate all subsequences of X</a:t>
            </a:r>
          </a:p>
          <a:p>
            <a:pPr lvl="1" eaLnBrk="1" hangingPunct="1"/>
            <a:r>
              <a:rPr lang="en-US" sz="2400" dirty="0">
                <a:latin typeface="Tahoma" charset="0"/>
              </a:rPr>
              <a:t>Test which ones are also subsequences of Y</a:t>
            </a:r>
          </a:p>
          <a:p>
            <a:pPr lvl="1" eaLnBrk="1" hangingPunct="1"/>
            <a:r>
              <a:rPr lang="en-US" sz="2400" dirty="0">
                <a:latin typeface="Tahoma" charset="0"/>
              </a:rPr>
              <a:t>Pick the longest one.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Analysis:</a:t>
            </a:r>
          </a:p>
          <a:p>
            <a:pPr lvl="1" eaLnBrk="1" hangingPunct="1"/>
            <a:r>
              <a:rPr lang="en-US" sz="2400" dirty="0">
                <a:latin typeface="Tahoma" charset="0"/>
              </a:rPr>
              <a:t>If X is of length n, then it has 2</a:t>
            </a:r>
            <a:r>
              <a:rPr lang="en-US" sz="2400" baseline="30000" dirty="0">
                <a:latin typeface="Tahoma" charset="0"/>
              </a:rPr>
              <a:t>n</a:t>
            </a:r>
            <a:r>
              <a:rPr lang="en-US" sz="2400" dirty="0">
                <a:latin typeface="Tahoma" charset="0"/>
              </a:rPr>
              <a:t> subsequences</a:t>
            </a:r>
          </a:p>
          <a:p>
            <a:pPr lvl="2" eaLnBrk="1" hangingPunct="1"/>
            <a:r>
              <a:rPr lang="en-US" dirty="0">
                <a:latin typeface="Tahoma" charset="0"/>
              </a:rPr>
              <a:t>Hint: a char can be presence/absent (binary)</a:t>
            </a:r>
          </a:p>
          <a:p>
            <a:pPr lvl="1" eaLnBrk="1" hangingPunct="1"/>
            <a:r>
              <a:rPr lang="en-US" sz="2400" dirty="0">
                <a:latin typeface="Tahoma" charset="0"/>
              </a:rPr>
              <a:t>exponential-time algorithm!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LCS: </a:t>
            </a:r>
            <a:r>
              <a:rPr lang="en-US" dirty="0" err="1"/>
              <a:t>Backtracing</a:t>
            </a:r>
            <a:r>
              <a:rPr lang="en-US" dirty="0"/>
              <a:t> without “arrows”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8697188"/>
              </p:ext>
            </p:extLst>
          </p:nvPr>
        </p:nvGraphicFramePr>
        <p:xfrm>
          <a:off x="914400" y="2209800"/>
          <a:ext cx="31242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25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L </a:t>
                      </a:r>
                      <a:r>
                        <a:rPr lang="en-US" sz="2800" b="1" baseline="-25000" dirty="0">
                          <a:solidFill>
                            <a:schemeClr val="tx1"/>
                          </a:solidFill>
                        </a:rPr>
                        <a:t>i-1, j-1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</a:rPr>
                        <a:t>L </a:t>
                      </a:r>
                      <a:r>
                        <a:rPr lang="en-US" sz="2800" b="1" baseline="-25000" dirty="0">
                          <a:solidFill>
                            <a:srgbClr val="FF0000"/>
                          </a:solidFill>
                        </a:rPr>
                        <a:t>i-1, j</a:t>
                      </a:r>
                    </a:p>
                    <a:p>
                      <a:pPr algn="ctr"/>
                      <a:endParaRPr lang="en-US" sz="2800" b="1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rgbClr val="00B050"/>
                          </a:solidFill>
                        </a:rPr>
                        <a:t>L </a:t>
                      </a:r>
                      <a:r>
                        <a:rPr lang="en-US" sz="2800" b="1" baseline="-25000" dirty="0" err="1">
                          <a:solidFill>
                            <a:srgbClr val="00B050"/>
                          </a:solidFill>
                        </a:rPr>
                        <a:t>i</a:t>
                      </a:r>
                      <a:r>
                        <a:rPr lang="en-US" sz="2800" b="1" baseline="-25000" dirty="0">
                          <a:solidFill>
                            <a:srgbClr val="00B050"/>
                          </a:solidFill>
                        </a:rPr>
                        <a:t>, j-1</a:t>
                      </a:r>
                    </a:p>
                    <a:p>
                      <a:pPr algn="ctr"/>
                      <a:endParaRPr lang="en-US" sz="2800" b="1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00"/>
                          </a:solidFill>
                        </a:rPr>
                        <a:t>L </a:t>
                      </a:r>
                      <a:r>
                        <a:rPr lang="en-US" sz="2800" b="1" baseline="-25000" dirty="0" err="1">
                          <a:solidFill>
                            <a:srgbClr val="000000"/>
                          </a:solidFill>
                        </a:rPr>
                        <a:t>i</a:t>
                      </a:r>
                      <a:r>
                        <a:rPr lang="en-US" sz="2800" b="1" baseline="-25000" dirty="0">
                          <a:solidFill>
                            <a:srgbClr val="000000"/>
                          </a:solidFill>
                        </a:rPr>
                        <a:t>, j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9D4178-663D-4D4D-9D32-6C2BC61A95A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1274107"/>
              </p:ext>
            </p:extLst>
          </p:nvPr>
        </p:nvGraphicFramePr>
        <p:xfrm>
          <a:off x="5257800" y="2209800"/>
          <a:ext cx="31242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2500">
                <a:tc>
                  <a:txBody>
                    <a:bodyPr/>
                    <a:lstStyle/>
                    <a:p>
                      <a:pPr algn="ctr"/>
                      <a:r>
                        <a:rPr lang="en-US" sz="2800" b="1" baseline="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28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baseline="0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sz="2800" b="1" baseline="-250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n-US" sz="2800" b="1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rgbClr val="00B050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baseline="0" dirty="0">
                          <a:solidFill>
                            <a:srgbClr val="000000"/>
                          </a:solidFill>
                        </a:rPr>
                        <a:t>6</a:t>
                      </a:r>
                      <a:endParaRPr lang="en-US" sz="2800" b="1" baseline="-25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90800" y="4476748"/>
            <a:ext cx="5791200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Pair of chars are not the same</a:t>
            </a:r>
          </a:p>
          <a:p>
            <a:r>
              <a:rPr lang="en-US" dirty="0"/>
              <a:t>and</a:t>
            </a:r>
          </a:p>
          <a:p>
            <a:r>
              <a:rPr lang="en-US" dirty="0">
                <a:solidFill>
                  <a:srgbClr val="FF0000"/>
                </a:solidFill>
              </a:rPr>
              <a:t>L </a:t>
            </a:r>
            <a:r>
              <a:rPr lang="en-US" baseline="-25000" dirty="0">
                <a:solidFill>
                  <a:srgbClr val="FF0000"/>
                </a:solidFill>
              </a:rPr>
              <a:t>i-1, j </a:t>
            </a:r>
            <a:r>
              <a:rPr lang="en-US" dirty="0"/>
              <a:t>&gt;= </a:t>
            </a:r>
            <a:r>
              <a:rPr lang="en-US" dirty="0">
                <a:solidFill>
                  <a:srgbClr val="00B050"/>
                </a:solidFill>
              </a:rPr>
              <a:t>L </a:t>
            </a:r>
            <a:r>
              <a:rPr lang="en-US" baseline="-25000" dirty="0" err="1">
                <a:solidFill>
                  <a:srgbClr val="00B050"/>
                </a:solidFill>
              </a:rPr>
              <a:t>i</a:t>
            </a:r>
            <a:r>
              <a:rPr lang="en-US" baseline="-25000" dirty="0">
                <a:solidFill>
                  <a:srgbClr val="00B050"/>
                </a:solidFill>
              </a:rPr>
              <a:t>, j-1</a:t>
            </a:r>
          </a:p>
          <a:p>
            <a:r>
              <a:rPr lang="en-US" dirty="0"/>
              <a:t> From which direction did we get </a:t>
            </a:r>
            <a:r>
              <a:rPr lang="en-US" b="1" dirty="0">
                <a:solidFill>
                  <a:srgbClr val="000000"/>
                </a:solidFill>
              </a:rPr>
              <a:t>L </a:t>
            </a:r>
            <a:r>
              <a:rPr lang="en-US" b="1" baseline="-25000" dirty="0" err="1">
                <a:solidFill>
                  <a:srgbClr val="000000"/>
                </a:solidFill>
              </a:rPr>
              <a:t>i</a:t>
            </a:r>
            <a:r>
              <a:rPr lang="en-US" b="1" baseline="-25000" dirty="0">
                <a:solidFill>
                  <a:srgbClr val="000000"/>
                </a:solidFill>
              </a:rPr>
              <a:t>, j</a:t>
            </a:r>
            <a:r>
              <a:rPr lang="en-US" dirty="0"/>
              <a:t>?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71106" y="1559866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 rot="10800000" flipV="1">
            <a:off x="4648200" y="3428999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5834020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LCS: </a:t>
            </a:r>
            <a:r>
              <a:rPr lang="en-US" altLang="en-US" dirty="0" err="1"/>
              <a:t>Backtracing</a:t>
            </a:r>
            <a:r>
              <a:rPr lang="en-US" altLang="en-US" dirty="0"/>
              <a:t> without “arrows”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200" b="1" dirty="0" err="1">
                <a:latin typeface="Lucida Sans Unicode" pitchFamily="34" charset="0"/>
              </a:rPr>
              <a:t>getLCS</a:t>
            </a:r>
            <a:r>
              <a:rPr lang="en-US" altLang="en-US" sz="2200" dirty="0">
                <a:latin typeface="Lucida Sans Unicode" pitchFamily="34" charset="0"/>
              </a:rPr>
              <a:t>(</a:t>
            </a:r>
            <a:r>
              <a:rPr lang="en-US" altLang="en-US" sz="2200" b="1" i="1" dirty="0">
                <a:latin typeface="Lucida Sans Unicode" pitchFamily="34" charset="0"/>
              </a:rPr>
              <a:t>X,Y</a:t>
            </a:r>
            <a:r>
              <a:rPr lang="en-US" altLang="en-US" sz="2200" i="1" dirty="0">
                <a:latin typeface="Lucida Sans Unicode" pitchFamily="34" charset="0"/>
              </a:rPr>
              <a:t>,L</a:t>
            </a:r>
            <a:r>
              <a:rPr lang="en-US" altLang="en-US" sz="2200" dirty="0">
                <a:latin typeface="Lucida Sans Unicode" pitchFamily="34" charset="0"/>
              </a:rPr>
              <a:t>) 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200" dirty="0">
                <a:latin typeface="Lucida Sans Unicode" pitchFamily="34" charset="0"/>
              </a:rPr>
              <a:t>    </a:t>
            </a:r>
            <a:r>
              <a:rPr lang="en-US" altLang="en-US" sz="2200" dirty="0" err="1">
                <a:latin typeface="Lucida Sans Unicode" pitchFamily="34" charset="0"/>
              </a:rPr>
              <a:t>i</a:t>
            </a:r>
            <a:r>
              <a:rPr lang="en-US" altLang="en-US" sz="2200" dirty="0">
                <a:latin typeface="Lucida Sans Unicode" pitchFamily="34" charset="0"/>
              </a:rPr>
              <a:t> = m  // assume string index from 1 to m (or n)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200" dirty="0">
                <a:latin typeface="Lucida Sans Unicode" pitchFamily="34" charset="0"/>
              </a:rPr>
              <a:t>    j = n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200" dirty="0">
                <a:latin typeface="Lucida Sans Unicode" pitchFamily="34" charset="0"/>
              </a:rPr>
              <a:t>    while (</a:t>
            </a:r>
            <a:r>
              <a:rPr lang="en-US" altLang="en-US" sz="2200" i="1" dirty="0" err="1">
                <a:latin typeface="Lucida Sans Unicode" pitchFamily="34" charset="0"/>
              </a:rPr>
              <a:t>L</a:t>
            </a:r>
            <a:r>
              <a:rPr lang="en-US" altLang="en-US" sz="2200" i="1" baseline="-25000" dirty="0" err="1">
                <a:latin typeface="Lucida Sans Unicode" pitchFamily="34" charset="0"/>
              </a:rPr>
              <a:t>ij</a:t>
            </a:r>
            <a:r>
              <a:rPr lang="en-US" altLang="en-US" sz="2200" i="1" dirty="0">
                <a:latin typeface="Lucida Sans Unicode" pitchFamily="34" charset="0"/>
              </a:rPr>
              <a:t> </a:t>
            </a:r>
            <a:r>
              <a:rPr lang="en-US" altLang="en-US" sz="2200" dirty="0">
                <a:latin typeface="Lucida Sans Unicode" pitchFamily="34" charset="0"/>
              </a:rPr>
              <a:t>&gt; 0)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200" dirty="0">
                <a:latin typeface="Lucida Sans Unicode" pitchFamily="34" charset="0"/>
                <a:sym typeface="Wingdings" pitchFamily="2" charset="2"/>
              </a:rPr>
              <a:t>          if (</a:t>
            </a:r>
            <a:r>
              <a:rPr lang="en-US" altLang="en-US" sz="2200" i="1" dirty="0">
                <a:latin typeface="Lucida Sans Unicode" pitchFamily="34" charset="0"/>
                <a:sym typeface="Wingdings" pitchFamily="2" charset="2"/>
              </a:rPr>
              <a:t>X</a:t>
            </a:r>
            <a:r>
              <a:rPr lang="en-US" altLang="en-US" sz="2200" i="1" baseline="-25000" dirty="0">
                <a:latin typeface="Lucida Sans Unicode" pitchFamily="34" charset="0"/>
                <a:sym typeface="Wingdings" pitchFamily="2" charset="2"/>
              </a:rPr>
              <a:t>i</a:t>
            </a:r>
            <a:r>
              <a:rPr lang="en-US" altLang="en-US" sz="2200" i="1" dirty="0">
                <a:latin typeface="Lucida Sans Unicode" pitchFamily="34" charset="0"/>
                <a:sym typeface="Wingdings" pitchFamily="2" charset="2"/>
              </a:rPr>
              <a:t> = </a:t>
            </a:r>
            <a:r>
              <a:rPr lang="en-US" altLang="en-US" sz="2200" i="1" dirty="0" err="1">
                <a:latin typeface="Lucida Sans Unicode" pitchFamily="34" charset="0"/>
                <a:sym typeface="Wingdings" pitchFamily="2" charset="2"/>
              </a:rPr>
              <a:t>Y</a:t>
            </a:r>
            <a:r>
              <a:rPr lang="en-US" altLang="en-US" sz="2200" i="1" baseline="-25000" dirty="0" err="1">
                <a:latin typeface="Lucida Sans Unicode" pitchFamily="34" charset="0"/>
                <a:sym typeface="Wingdings" pitchFamily="2" charset="2"/>
              </a:rPr>
              <a:t>j</a:t>
            </a:r>
            <a:r>
              <a:rPr lang="en-US" altLang="en-US" sz="2200" dirty="0">
                <a:latin typeface="Lucida Sans Unicode" pitchFamily="34" charset="0"/>
                <a:sym typeface="Wingdings" pitchFamily="2" charset="2"/>
              </a:rPr>
              <a:t>)  // from diagonal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200" dirty="0">
                <a:latin typeface="Lucida Sans Unicode" pitchFamily="34" charset="0"/>
                <a:sym typeface="Wingdings" pitchFamily="2" charset="2"/>
              </a:rPr>
              <a:t>              </a:t>
            </a:r>
            <a:r>
              <a:rPr lang="en-US" altLang="en-US" sz="2200" i="1" dirty="0" err="1">
                <a:latin typeface="Lucida Sans Unicode" pitchFamily="34" charset="0"/>
                <a:sym typeface="Wingdings" pitchFamily="2" charset="2"/>
              </a:rPr>
              <a:t>S</a:t>
            </a:r>
            <a:r>
              <a:rPr lang="en-US" altLang="en-US" sz="2200" dirty="0" err="1">
                <a:latin typeface="Lucida Sans Unicode" pitchFamily="34" charset="0"/>
                <a:sym typeface="Wingdings" pitchFamily="2" charset="2"/>
              </a:rPr>
              <a:t>.insertFront</a:t>
            </a:r>
            <a:r>
              <a:rPr lang="en-US" altLang="en-US" sz="2200" dirty="0">
                <a:latin typeface="Lucida Sans Unicode" pitchFamily="34" charset="0"/>
                <a:sym typeface="Wingdings" pitchFamily="2" charset="2"/>
              </a:rPr>
              <a:t>(</a:t>
            </a:r>
            <a:r>
              <a:rPr lang="en-US" altLang="en-US" sz="2200" i="1" dirty="0">
                <a:latin typeface="Lucida Sans Unicode" pitchFamily="34" charset="0"/>
                <a:sym typeface="Wingdings" pitchFamily="2" charset="2"/>
              </a:rPr>
              <a:t>X</a:t>
            </a:r>
            <a:r>
              <a:rPr lang="en-US" altLang="en-US" sz="2200" i="1" baseline="-25000" dirty="0">
                <a:latin typeface="Lucida Sans Unicode" pitchFamily="34" charset="0"/>
                <a:sym typeface="Wingdings" pitchFamily="2" charset="2"/>
              </a:rPr>
              <a:t>i </a:t>
            </a:r>
            <a:r>
              <a:rPr lang="en-US" altLang="en-US" sz="2200" dirty="0">
                <a:latin typeface="Lucida Sans Unicode" pitchFamily="34" charset="0"/>
                <a:sym typeface="Wingdings" pitchFamily="2" charset="2"/>
              </a:rPr>
              <a:t>)</a:t>
            </a:r>
            <a:r>
              <a:rPr lang="en-US" altLang="en-US" sz="2200" i="1" dirty="0">
                <a:latin typeface="Lucida Sans Unicode" pitchFamily="34" charset="0"/>
                <a:sym typeface="Wingdings" pitchFamily="2" charset="2"/>
              </a:rPr>
              <a:t>, </a:t>
            </a:r>
            <a:r>
              <a:rPr lang="en-US" altLang="en-US" sz="2200" dirty="0">
                <a:latin typeface="Lucida Sans Unicode" pitchFamily="34" charset="0"/>
                <a:sym typeface="Wingdings" pitchFamily="2" charset="2"/>
              </a:rPr>
              <a:t>decrement</a:t>
            </a:r>
            <a:r>
              <a:rPr lang="en-US" altLang="en-US" sz="2200" i="1" dirty="0">
                <a:latin typeface="Lucida Sans Unicode" pitchFamily="34" charset="0"/>
                <a:sym typeface="Wingdings" pitchFamily="2" charset="2"/>
              </a:rPr>
              <a:t> </a:t>
            </a:r>
            <a:r>
              <a:rPr lang="en-US" altLang="en-US" sz="2200" i="1" dirty="0" err="1">
                <a:latin typeface="Lucida Sans Unicode" pitchFamily="34" charset="0"/>
                <a:sym typeface="Wingdings" pitchFamily="2" charset="2"/>
              </a:rPr>
              <a:t>i</a:t>
            </a:r>
            <a:r>
              <a:rPr lang="en-US" altLang="en-US" sz="2200" i="1" dirty="0">
                <a:latin typeface="Lucida Sans Unicode" pitchFamily="34" charset="0"/>
                <a:sym typeface="Wingdings" pitchFamily="2" charset="2"/>
              </a:rPr>
              <a:t>, </a:t>
            </a:r>
            <a:r>
              <a:rPr lang="en-US" altLang="en-US" sz="2200" dirty="0">
                <a:latin typeface="Lucida Sans Unicode" pitchFamily="34" charset="0"/>
                <a:sym typeface="Wingdings" pitchFamily="2" charset="2"/>
              </a:rPr>
              <a:t>decrement</a:t>
            </a:r>
            <a:r>
              <a:rPr lang="en-US" altLang="en-US" sz="2200" i="1" dirty="0">
                <a:latin typeface="Lucida Sans Unicode" pitchFamily="34" charset="0"/>
                <a:sym typeface="Wingdings" pitchFamily="2" charset="2"/>
              </a:rPr>
              <a:t> j</a:t>
            </a:r>
            <a:endParaRPr lang="en-US" altLang="en-US" sz="2200" i="1" baseline="-25000" dirty="0">
              <a:latin typeface="Lucida Sans Unicode" pitchFamily="34" charset="0"/>
              <a:sym typeface="Wingdings" pitchFamily="2" charset="2"/>
            </a:endParaRP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200" i="1" baseline="-25000" dirty="0">
                <a:latin typeface="Lucida Sans Unicode" pitchFamily="34" charset="0"/>
                <a:sym typeface="Wingdings" pitchFamily="2" charset="2"/>
              </a:rPr>
              <a:t>               </a:t>
            </a:r>
            <a:r>
              <a:rPr lang="en-US" altLang="en-US" sz="2200" dirty="0">
                <a:latin typeface="Lucida Sans Unicode" pitchFamily="34" charset="0"/>
                <a:sym typeface="Wingdings" pitchFamily="2" charset="2"/>
              </a:rPr>
              <a:t>else if (</a:t>
            </a:r>
            <a:r>
              <a:rPr lang="en-US" altLang="en-US" sz="2200" i="1" dirty="0">
                <a:solidFill>
                  <a:srgbClr val="FF0000"/>
                </a:solidFill>
                <a:latin typeface="Lucida Sans Unicode" pitchFamily="34" charset="0"/>
                <a:sym typeface="Wingdings" pitchFamily="2" charset="2"/>
              </a:rPr>
              <a:t>L</a:t>
            </a:r>
            <a:r>
              <a:rPr lang="en-US" altLang="en-US" sz="2200" i="1" baseline="-25000" dirty="0">
                <a:solidFill>
                  <a:srgbClr val="FF0000"/>
                </a:solidFill>
                <a:latin typeface="Lucida Sans Unicode" pitchFamily="34" charset="0"/>
                <a:sym typeface="Wingdings" pitchFamily="2" charset="2"/>
              </a:rPr>
              <a:t>i-1,j</a:t>
            </a:r>
            <a:r>
              <a:rPr lang="en-US" altLang="en-US" sz="2200" dirty="0">
                <a:solidFill>
                  <a:srgbClr val="FF0000"/>
                </a:solidFill>
                <a:latin typeface="Lucida Sans Unicode" pitchFamily="34" charset="0"/>
                <a:sym typeface="Wingdings" pitchFamily="2" charset="2"/>
              </a:rPr>
              <a:t> </a:t>
            </a:r>
            <a:r>
              <a:rPr lang="en-US" altLang="en-US" sz="2200" dirty="0">
                <a:latin typeface="Lucida Sans Unicode" pitchFamily="34" charset="0"/>
                <a:sym typeface="Wingdings" pitchFamily="2" charset="2"/>
              </a:rPr>
              <a:t>&gt;= </a:t>
            </a:r>
            <a:r>
              <a:rPr lang="en-US" altLang="en-US" sz="2200" i="1" dirty="0">
                <a:solidFill>
                  <a:srgbClr val="00B050"/>
                </a:solidFill>
                <a:latin typeface="Lucida Sans Unicode" pitchFamily="34" charset="0"/>
                <a:sym typeface="Wingdings" pitchFamily="2" charset="2"/>
              </a:rPr>
              <a:t>L</a:t>
            </a:r>
            <a:r>
              <a:rPr lang="en-US" altLang="en-US" sz="2200" i="1" baseline="-25000" dirty="0">
                <a:solidFill>
                  <a:srgbClr val="00B050"/>
                </a:solidFill>
                <a:latin typeface="Lucida Sans Unicode" pitchFamily="34" charset="0"/>
                <a:sym typeface="Wingdings" pitchFamily="2" charset="2"/>
              </a:rPr>
              <a:t>i,j-1</a:t>
            </a:r>
            <a:r>
              <a:rPr lang="en-US" altLang="en-US" sz="2200" dirty="0">
                <a:latin typeface="Lucida Sans Unicode" pitchFamily="34" charset="0"/>
                <a:sym typeface="Wingdings" pitchFamily="2" charset="2"/>
              </a:rPr>
              <a:t>) // cell above is larger</a:t>
            </a:r>
            <a:endParaRPr lang="en-US" altLang="en-US" sz="1800" baseline="-25000" dirty="0">
              <a:latin typeface="Lucida Sans Unicode" pitchFamily="34" charset="0"/>
              <a:sym typeface="Wingdings" pitchFamily="2" charset="2"/>
            </a:endParaRP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200" dirty="0">
                <a:latin typeface="Lucida Sans Unicode" pitchFamily="34" charset="0"/>
                <a:sym typeface="Wingdings" pitchFamily="2" charset="2"/>
              </a:rPr>
              <a:t>              decrement</a:t>
            </a:r>
            <a:r>
              <a:rPr lang="en-US" altLang="en-US" sz="2200" i="1" dirty="0">
                <a:latin typeface="Lucida Sans Unicode" pitchFamily="34" charset="0"/>
                <a:sym typeface="Wingdings" pitchFamily="2" charset="2"/>
              </a:rPr>
              <a:t> </a:t>
            </a:r>
            <a:r>
              <a:rPr lang="en-US" altLang="en-US" sz="2200" i="1" dirty="0" err="1">
                <a:latin typeface="Lucida Sans Unicode" pitchFamily="34" charset="0"/>
                <a:sym typeface="Wingdings" pitchFamily="2" charset="2"/>
              </a:rPr>
              <a:t>i</a:t>
            </a:r>
            <a:r>
              <a:rPr lang="en-US" altLang="en-US" sz="2200" i="1" dirty="0">
                <a:latin typeface="Lucida Sans Unicode" pitchFamily="34" charset="0"/>
                <a:sym typeface="Wingdings" pitchFamily="2" charset="2"/>
              </a:rPr>
              <a:t>  </a:t>
            </a:r>
            <a:r>
              <a:rPr lang="en-US" altLang="en-US" sz="2200" dirty="0">
                <a:latin typeface="Lucida Sans Unicode" pitchFamily="34" charset="0"/>
                <a:sym typeface="Wingdings" pitchFamily="2" charset="2"/>
              </a:rPr>
              <a:t>// from above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200" dirty="0">
                <a:latin typeface="Lucida Sans Unicode" pitchFamily="34" charset="0"/>
                <a:sym typeface="Wingdings" pitchFamily="2" charset="2"/>
              </a:rPr>
              <a:t>          else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200" dirty="0">
                <a:latin typeface="Lucida Sans Unicode" pitchFamily="34" charset="0"/>
                <a:sym typeface="Wingdings" pitchFamily="2" charset="2"/>
              </a:rPr>
              <a:t>              decrement </a:t>
            </a:r>
            <a:r>
              <a:rPr lang="en-US" altLang="en-US" sz="2200" i="1" dirty="0">
                <a:latin typeface="Lucida Sans Unicode" pitchFamily="34" charset="0"/>
                <a:sym typeface="Wingdings" pitchFamily="2" charset="2"/>
              </a:rPr>
              <a:t>j   </a:t>
            </a:r>
            <a:r>
              <a:rPr lang="en-US" altLang="en-US" sz="2200" dirty="0">
                <a:latin typeface="Lucida Sans Unicode" pitchFamily="34" charset="0"/>
                <a:sym typeface="Wingdings" pitchFamily="2" charset="2"/>
              </a:rPr>
              <a:t>// from left</a:t>
            </a:r>
          </a:p>
          <a:p>
            <a:pPr marL="571500" indent="-5715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200" dirty="0">
                <a:latin typeface="Lucida Sans Unicode" pitchFamily="34" charset="0"/>
                <a:sym typeface="Wingdings" pitchFamily="2" charset="2"/>
              </a:rPr>
              <a:t>    return </a:t>
            </a:r>
            <a:r>
              <a:rPr lang="en-US" altLang="en-US" sz="2200" i="1" dirty="0">
                <a:latin typeface="Lucida Sans Unicode" pitchFamily="34" charset="0"/>
                <a:sym typeface="Wingdings" pitchFamily="2" charset="2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296591097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Note on book’s implementation</a:t>
            </a:r>
            <a:endParaRPr lang="en-US" altLang="en-US" sz="2600" dirty="0"/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685800" y="600075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7400" name="Group 7"/>
          <p:cNvGrpSpPr>
            <a:grpSpLocks/>
          </p:cNvGrpSpPr>
          <p:nvPr/>
        </p:nvGrpSpPr>
        <p:grpSpPr bwMode="auto">
          <a:xfrm>
            <a:off x="679305" y="2359660"/>
            <a:ext cx="3657600" cy="3657600"/>
            <a:chOff x="432" y="1536"/>
            <a:chExt cx="2304" cy="2304"/>
          </a:xfrm>
        </p:grpSpPr>
        <p:sp>
          <p:nvSpPr>
            <p:cNvPr id="57436" name="Line 8"/>
            <p:cNvSpPr>
              <a:spLocks noChangeShapeType="1"/>
            </p:cNvSpPr>
            <p:nvPr/>
          </p:nvSpPr>
          <p:spPr bwMode="auto">
            <a:xfrm flipH="1">
              <a:off x="43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7" name="Line 9"/>
            <p:cNvSpPr>
              <a:spLocks noChangeShapeType="1"/>
            </p:cNvSpPr>
            <p:nvPr/>
          </p:nvSpPr>
          <p:spPr bwMode="auto">
            <a:xfrm flipH="1">
              <a:off x="72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8" name="Line 10"/>
            <p:cNvSpPr>
              <a:spLocks noChangeShapeType="1"/>
            </p:cNvSpPr>
            <p:nvPr/>
          </p:nvSpPr>
          <p:spPr bwMode="auto">
            <a:xfrm flipH="1">
              <a:off x="100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39" name="Line 11"/>
            <p:cNvSpPr>
              <a:spLocks noChangeShapeType="1"/>
            </p:cNvSpPr>
            <p:nvPr/>
          </p:nvSpPr>
          <p:spPr bwMode="auto">
            <a:xfrm flipH="1">
              <a:off x="129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0" name="Line 12"/>
            <p:cNvSpPr>
              <a:spLocks noChangeShapeType="1"/>
            </p:cNvSpPr>
            <p:nvPr/>
          </p:nvSpPr>
          <p:spPr bwMode="auto">
            <a:xfrm flipH="1">
              <a:off x="1584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1" name="Line 13"/>
            <p:cNvSpPr>
              <a:spLocks noChangeShapeType="1"/>
            </p:cNvSpPr>
            <p:nvPr/>
          </p:nvSpPr>
          <p:spPr bwMode="auto">
            <a:xfrm flipH="1">
              <a:off x="1872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2" name="Line 14"/>
            <p:cNvSpPr>
              <a:spLocks noChangeShapeType="1"/>
            </p:cNvSpPr>
            <p:nvPr/>
          </p:nvSpPr>
          <p:spPr bwMode="auto">
            <a:xfrm flipH="1">
              <a:off x="2160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3" name="Line 15"/>
            <p:cNvSpPr>
              <a:spLocks noChangeShapeType="1"/>
            </p:cNvSpPr>
            <p:nvPr/>
          </p:nvSpPr>
          <p:spPr bwMode="auto">
            <a:xfrm flipH="1">
              <a:off x="2448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4" name="Line 16"/>
            <p:cNvSpPr>
              <a:spLocks noChangeShapeType="1"/>
            </p:cNvSpPr>
            <p:nvPr/>
          </p:nvSpPr>
          <p:spPr bwMode="auto">
            <a:xfrm>
              <a:off x="432" y="182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5" name="Line 17"/>
            <p:cNvSpPr>
              <a:spLocks noChangeShapeType="1"/>
            </p:cNvSpPr>
            <p:nvPr/>
          </p:nvSpPr>
          <p:spPr bwMode="auto">
            <a:xfrm>
              <a:off x="432" y="153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6" name="Line 18"/>
            <p:cNvSpPr>
              <a:spLocks noChangeShapeType="1"/>
            </p:cNvSpPr>
            <p:nvPr/>
          </p:nvSpPr>
          <p:spPr bwMode="auto">
            <a:xfrm>
              <a:off x="432" y="211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7" name="Line 19"/>
            <p:cNvSpPr>
              <a:spLocks noChangeShapeType="1"/>
            </p:cNvSpPr>
            <p:nvPr/>
          </p:nvSpPr>
          <p:spPr bwMode="auto">
            <a:xfrm>
              <a:off x="432" y="240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8" name="Line 20"/>
            <p:cNvSpPr>
              <a:spLocks noChangeShapeType="1"/>
            </p:cNvSpPr>
            <p:nvPr/>
          </p:nvSpPr>
          <p:spPr bwMode="auto">
            <a:xfrm>
              <a:off x="432" y="268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49" name="Line 21"/>
            <p:cNvSpPr>
              <a:spLocks noChangeShapeType="1"/>
            </p:cNvSpPr>
            <p:nvPr/>
          </p:nvSpPr>
          <p:spPr bwMode="auto">
            <a:xfrm>
              <a:off x="432" y="2976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0" name="Line 22"/>
            <p:cNvSpPr>
              <a:spLocks noChangeShapeType="1"/>
            </p:cNvSpPr>
            <p:nvPr/>
          </p:nvSpPr>
          <p:spPr bwMode="auto">
            <a:xfrm>
              <a:off x="432" y="326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1" name="Line 23"/>
            <p:cNvSpPr>
              <a:spLocks noChangeShapeType="1"/>
            </p:cNvSpPr>
            <p:nvPr/>
          </p:nvSpPr>
          <p:spPr bwMode="auto">
            <a:xfrm>
              <a:off x="432" y="355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52" name="Line 24"/>
            <p:cNvSpPr>
              <a:spLocks noChangeShapeType="1"/>
            </p:cNvSpPr>
            <p:nvPr/>
          </p:nvSpPr>
          <p:spPr bwMode="auto">
            <a:xfrm flipH="1">
              <a:off x="2736" y="1536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402" name="WordArt 26"/>
          <p:cNvSpPr>
            <a:spLocks noChangeArrowheads="1" noChangeShapeType="1" noTextEdit="1"/>
          </p:cNvSpPr>
          <p:nvPr/>
        </p:nvSpPr>
        <p:spPr bwMode="auto">
          <a:xfrm>
            <a:off x="479280" y="29622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03" name="WordArt 27"/>
          <p:cNvSpPr>
            <a:spLocks noChangeArrowheads="1" noChangeShapeType="1" noTextEdit="1"/>
          </p:cNvSpPr>
          <p:nvPr/>
        </p:nvSpPr>
        <p:spPr bwMode="auto">
          <a:xfrm>
            <a:off x="488805" y="2438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04" name="WordArt 28"/>
          <p:cNvSpPr>
            <a:spLocks noChangeArrowheads="1" noChangeShapeType="1" noTextEdit="1"/>
          </p:cNvSpPr>
          <p:nvPr/>
        </p:nvSpPr>
        <p:spPr bwMode="auto">
          <a:xfrm>
            <a:off x="479280" y="3352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05" name="WordArt 29"/>
          <p:cNvSpPr>
            <a:spLocks noChangeArrowheads="1" noChangeShapeType="1" noTextEdit="1"/>
          </p:cNvSpPr>
          <p:nvPr/>
        </p:nvSpPr>
        <p:spPr bwMode="auto">
          <a:xfrm>
            <a:off x="479280" y="3810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06" name="WordArt 30"/>
          <p:cNvSpPr>
            <a:spLocks noChangeArrowheads="1" noChangeShapeType="1" noTextEdit="1"/>
          </p:cNvSpPr>
          <p:nvPr/>
        </p:nvSpPr>
        <p:spPr bwMode="auto">
          <a:xfrm>
            <a:off x="479280" y="42672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07" name="WordArt 31"/>
          <p:cNvSpPr>
            <a:spLocks noChangeArrowheads="1" noChangeShapeType="1" noTextEdit="1"/>
          </p:cNvSpPr>
          <p:nvPr/>
        </p:nvSpPr>
        <p:spPr bwMode="auto">
          <a:xfrm>
            <a:off x="479280" y="4724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08" name="WordArt 32"/>
          <p:cNvSpPr>
            <a:spLocks noChangeArrowheads="1" noChangeShapeType="1" noTextEdit="1"/>
          </p:cNvSpPr>
          <p:nvPr/>
        </p:nvSpPr>
        <p:spPr bwMode="auto">
          <a:xfrm>
            <a:off x="479280" y="52578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09" name="WordArt 33"/>
          <p:cNvSpPr>
            <a:spLocks noChangeArrowheads="1" noChangeShapeType="1" noTextEdit="1"/>
          </p:cNvSpPr>
          <p:nvPr/>
        </p:nvSpPr>
        <p:spPr bwMode="auto">
          <a:xfrm>
            <a:off x="479280" y="57150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57410" name="WordArt 34"/>
          <p:cNvSpPr>
            <a:spLocks noChangeArrowheads="1" noChangeShapeType="1" noTextEdit="1"/>
          </p:cNvSpPr>
          <p:nvPr/>
        </p:nvSpPr>
        <p:spPr bwMode="auto">
          <a:xfrm>
            <a:off x="1250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57411" name="WordArt 35"/>
          <p:cNvSpPr>
            <a:spLocks noChangeArrowheads="1" noChangeShapeType="1" noTextEdit="1"/>
          </p:cNvSpPr>
          <p:nvPr/>
        </p:nvSpPr>
        <p:spPr bwMode="auto">
          <a:xfrm>
            <a:off x="784080" y="206692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412" name="WordArt 36"/>
          <p:cNvSpPr>
            <a:spLocks noChangeArrowheads="1" noChangeShapeType="1" noTextEdit="1"/>
          </p:cNvSpPr>
          <p:nvPr/>
        </p:nvSpPr>
        <p:spPr bwMode="auto">
          <a:xfrm>
            <a:off x="1698480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57413" name="WordArt 37"/>
          <p:cNvSpPr>
            <a:spLocks noChangeArrowheads="1" noChangeShapeType="1" noTextEdit="1"/>
          </p:cNvSpPr>
          <p:nvPr/>
        </p:nvSpPr>
        <p:spPr bwMode="auto">
          <a:xfrm>
            <a:off x="2165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  <p:sp>
        <p:nvSpPr>
          <p:cNvPr id="57414" name="WordArt 38"/>
          <p:cNvSpPr>
            <a:spLocks noChangeArrowheads="1" noChangeShapeType="1" noTextEdit="1"/>
          </p:cNvSpPr>
          <p:nvPr/>
        </p:nvSpPr>
        <p:spPr bwMode="auto">
          <a:xfrm>
            <a:off x="26224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  <p:sp>
        <p:nvSpPr>
          <p:cNvPr id="57415" name="WordArt 39"/>
          <p:cNvSpPr>
            <a:spLocks noChangeArrowheads="1" noChangeShapeType="1" noTextEdit="1"/>
          </p:cNvSpPr>
          <p:nvPr/>
        </p:nvSpPr>
        <p:spPr bwMode="auto">
          <a:xfrm>
            <a:off x="31558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  <p:sp>
        <p:nvSpPr>
          <p:cNvPr id="57416" name="WordArt 40"/>
          <p:cNvSpPr>
            <a:spLocks noChangeArrowheads="1" noChangeShapeType="1" noTextEdit="1"/>
          </p:cNvSpPr>
          <p:nvPr/>
        </p:nvSpPr>
        <p:spPr bwMode="auto">
          <a:xfrm>
            <a:off x="36130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  <p:sp>
        <p:nvSpPr>
          <p:cNvPr id="57417" name="WordArt 41"/>
          <p:cNvSpPr>
            <a:spLocks noChangeArrowheads="1" noChangeShapeType="1" noTextEdit="1"/>
          </p:cNvSpPr>
          <p:nvPr/>
        </p:nvSpPr>
        <p:spPr bwMode="auto">
          <a:xfrm>
            <a:off x="4070205" y="20574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55555" y="1562100"/>
            <a:ext cx="3019425" cy="361950"/>
            <a:chOff x="965055" y="1619250"/>
            <a:chExt cx="3019425" cy="361950"/>
          </a:xfrm>
        </p:grpSpPr>
        <p:sp>
          <p:nvSpPr>
            <p:cNvPr id="57428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23652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G</a:t>
              </a:r>
            </a:p>
          </p:txBody>
        </p:sp>
        <p:sp>
          <p:nvSpPr>
            <p:cNvPr id="57429" name="WordArt 44"/>
            <p:cNvSpPr>
              <a:spLocks noChangeArrowheads="1" noChangeShapeType="1" noTextEdit="1"/>
            </p:cNvSpPr>
            <p:nvPr/>
          </p:nvSpPr>
          <p:spPr bwMode="auto">
            <a:xfrm>
              <a:off x="965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A</a:t>
              </a:r>
            </a:p>
          </p:txBody>
        </p:sp>
        <p:sp>
          <p:nvSpPr>
            <p:cNvPr id="57430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1422255" y="1619250"/>
              <a:ext cx="20955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1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1908030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  <p:sp>
          <p:nvSpPr>
            <p:cNvPr id="57432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33272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33" name="WordArt 48"/>
            <p:cNvSpPr>
              <a:spLocks noChangeArrowheads="1" noChangeShapeType="1" noTextEdit="1"/>
            </p:cNvSpPr>
            <p:nvPr/>
          </p:nvSpPr>
          <p:spPr bwMode="auto">
            <a:xfrm>
              <a:off x="2870055" y="1619250"/>
              <a:ext cx="190500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34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3784455" y="1619250"/>
              <a:ext cx="200025" cy="3619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</p:grpSp>
      <p:sp>
        <p:nvSpPr>
          <p:cNvPr id="57435" name="WordArt 50"/>
          <p:cNvSpPr>
            <a:spLocks noChangeArrowheads="1" noChangeShapeType="1" noTextEdit="1"/>
          </p:cNvSpPr>
          <p:nvPr/>
        </p:nvSpPr>
        <p:spPr bwMode="auto">
          <a:xfrm>
            <a:off x="403080" y="1619250"/>
            <a:ext cx="228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X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0354" y="2725420"/>
            <a:ext cx="228600" cy="3312160"/>
            <a:chOff x="174480" y="2479040"/>
            <a:chExt cx="228600" cy="3312160"/>
          </a:xfrm>
        </p:grpSpPr>
        <p:sp>
          <p:nvSpPr>
            <p:cNvPr id="57420" name="WordArt 52"/>
            <p:cNvSpPr>
              <a:spLocks noChangeArrowheads="1" noChangeShapeType="1" noTextEdit="1"/>
            </p:cNvSpPr>
            <p:nvPr/>
          </p:nvSpPr>
          <p:spPr bwMode="auto">
            <a:xfrm>
              <a:off x="174480" y="24790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1" name="WordArt 53"/>
            <p:cNvSpPr>
              <a:spLocks noChangeArrowheads="1" noChangeShapeType="1" noTextEdit="1"/>
            </p:cNvSpPr>
            <p:nvPr/>
          </p:nvSpPr>
          <p:spPr bwMode="auto">
            <a:xfrm>
              <a:off x="174480" y="29667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2" name="WordArt 54"/>
            <p:cNvSpPr>
              <a:spLocks noChangeArrowheads="1" noChangeShapeType="1" noTextEdit="1"/>
            </p:cNvSpPr>
            <p:nvPr/>
          </p:nvSpPr>
          <p:spPr bwMode="auto">
            <a:xfrm>
              <a:off x="174480" y="4409440"/>
              <a:ext cx="228600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3" name="WordArt 55"/>
            <p:cNvSpPr>
              <a:spLocks noChangeArrowheads="1" noChangeShapeType="1" noTextEdit="1"/>
            </p:cNvSpPr>
            <p:nvPr/>
          </p:nvSpPr>
          <p:spPr bwMode="auto">
            <a:xfrm>
              <a:off x="174480" y="343408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G</a:t>
              </a:r>
            </a:p>
          </p:txBody>
        </p:sp>
        <p:sp>
          <p:nvSpPr>
            <p:cNvPr id="57424" name="WordArt 56"/>
            <p:cNvSpPr>
              <a:spLocks noChangeArrowheads="1" noChangeShapeType="1" noTextEdit="1"/>
            </p:cNvSpPr>
            <p:nvPr/>
          </p:nvSpPr>
          <p:spPr bwMode="auto">
            <a:xfrm>
              <a:off x="174480" y="394208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  <p:sp>
          <p:nvSpPr>
            <p:cNvPr id="57425" name="WordArt 57"/>
            <p:cNvSpPr>
              <a:spLocks noChangeArrowheads="1" noChangeShapeType="1" noTextEdit="1"/>
            </p:cNvSpPr>
            <p:nvPr/>
          </p:nvSpPr>
          <p:spPr bwMode="auto">
            <a:xfrm>
              <a:off x="174480" y="4917440"/>
              <a:ext cx="218209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A</a:t>
              </a:r>
            </a:p>
          </p:txBody>
        </p:sp>
        <p:sp>
          <p:nvSpPr>
            <p:cNvPr id="57426" name="WordArt 58"/>
            <p:cNvSpPr>
              <a:spLocks noChangeArrowheads="1" noChangeShapeType="1" noTextEdit="1"/>
            </p:cNvSpPr>
            <p:nvPr/>
          </p:nvSpPr>
          <p:spPr bwMode="auto">
            <a:xfrm>
              <a:off x="174480" y="5405120"/>
              <a:ext cx="207818" cy="3860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T</a:t>
              </a:r>
            </a:p>
          </p:txBody>
        </p:sp>
      </p:grpSp>
      <p:sp>
        <p:nvSpPr>
          <p:cNvPr id="57427" name="WordArt 59"/>
          <p:cNvSpPr>
            <a:spLocks noChangeArrowheads="1" noChangeShapeType="1" noTextEdit="1"/>
          </p:cNvSpPr>
          <p:nvPr/>
        </p:nvSpPr>
        <p:spPr bwMode="auto">
          <a:xfrm>
            <a:off x="110834" y="1924050"/>
            <a:ext cx="218209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Y</a:t>
            </a:r>
          </a:p>
        </p:txBody>
      </p:sp>
      <p:sp>
        <p:nvSpPr>
          <p:cNvPr id="57349" name="Line 5"/>
          <p:cNvSpPr>
            <a:spLocks noChangeShapeType="1"/>
          </p:cNvSpPr>
          <p:nvPr/>
        </p:nvSpPr>
        <p:spPr bwMode="auto">
          <a:xfrm>
            <a:off x="928398" y="26193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2" name="WordArt 63"/>
          <p:cNvSpPr>
            <a:spLocks noChangeArrowheads="1" noChangeShapeType="1" noTextEdit="1"/>
          </p:cNvSpPr>
          <p:nvPr/>
        </p:nvSpPr>
        <p:spPr bwMode="auto">
          <a:xfrm>
            <a:off x="10045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3" name="WordArt 64"/>
          <p:cNvSpPr>
            <a:spLocks noChangeArrowheads="1" noChangeShapeType="1" noTextEdit="1"/>
          </p:cNvSpPr>
          <p:nvPr/>
        </p:nvSpPr>
        <p:spPr bwMode="auto">
          <a:xfrm>
            <a:off x="19189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4" name="WordArt 65"/>
          <p:cNvSpPr>
            <a:spLocks noChangeArrowheads="1" noChangeShapeType="1" noTextEdit="1"/>
          </p:cNvSpPr>
          <p:nvPr/>
        </p:nvSpPr>
        <p:spPr bwMode="auto">
          <a:xfrm>
            <a:off x="14617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5" name="WordArt 66"/>
          <p:cNvSpPr>
            <a:spLocks noChangeArrowheads="1" noChangeShapeType="1" noTextEdit="1"/>
          </p:cNvSpPr>
          <p:nvPr/>
        </p:nvSpPr>
        <p:spPr bwMode="auto">
          <a:xfrm>
            <a:off x="23761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6" name="WordArt 67"/>
          <p:cNvSpPr>
            <a:spLocks noChangeArrowheads="1" noChangeShapeType="1" noTextEdit="1"/>
          </p:cNvSpPr>
          <p:nvPr/>
        </p:nvSpPr>
        <p:spPr bwMode="auto">
          <a:xfrm>
            <a:off x="2833398" y="2619375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7" name="WordArt 68"/>
          <p:cNvSpPr>
            <a:spLocks noChangeArrowheads="1" noChangeShapeType="1" noTextEdit="1"/>
          </p:cNvSpPr>
          <p:nvPr/>
        </p:nvSpPr>
        <p:spPr bwMode="auto">
          <a:xfrm>
            <a:off x="3290598" y="2619375"/>
            <a:ext cx="7302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8" name="WordArt 69"/>
          <p:cNvSpPr>
            <a:spLocks noChangeArrowheads="1" noChangeShapeType="1" noTextEdit="1"/>
          </p:cNvSpPr>
          <p:nvPr/>
        </p:nvSpPr>
        <p:spPr bwMode="auto">
          <a:xfrm>
            <a:off x="37477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59" name="WordArt 70"/>
          <p:cNvSpPr>
            <a:spLocks noChangeArrowheads="1" noChangeShapeType="1" noTextEdit="1"/>
          </p:cNvSpPr>
          <p:nvPr/>
        </p:nvSpPr>
        <p:spPr bwMode="auto">
          <a:xfrm>
            <a:off x="4204998" y="2619375"/>
            <a:ext cx="74613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1" name="WordArt 72"/>
          <p:cNvSpPr>
            <a:spLocks noChangeArrowheads="1" noChangeShapeType="1" noTextEdit="1"/>
          </p:cNvSpPr>
          <p:nvPr/>
        </p:nvSpPr>
        <p:spPr bwMode="auto">
          <a:xfrm>
            <a:off x="1004598" y="30765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2" name="WordArt 73"/>
          <p:cNvSpPr>
            <a:spLocks noChangeArrowheads="1" noChangeShapeType="1" noTextEdit="1"/>
          </p:cNvSpPr>
          <p:nvPr/>
        </p:nvSpPr>
        <p:spPr bwMode="auto">
          <a:xfrm>
            <a:off x="1004598" y="3543300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3" name="WordArt 74"/>
          <p:cNvSpPr>
            <a:spLocks noChangeArrowheads="1" noChangeShapeType="1" noTextEdit="1"/>
          </p:cNvSpPr>
          <p:nvPr/>
        </p:nvSpPr>
        <p:spPr bwMode="auto">
          <a:xfrm>
            <a:off x="1004598" y="39909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4" name="WordArt 75"/>
          <p:cNvSpPr>
            <a:spLocks noChangeArrowheads="1" noChangeShapeType="1" noTextEdit="1"/>
          </p:cNvSpPr>
          <p:nvPr/>
        </p:nvSpPr>
        <p:spPr bwMode="auto">
          <a:xfrm>
            <a:off x="1004598" y="44481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5" name="WordArt 76"/>
          <p:cNvSpPr>
            <a:spLocks noChangeArrowheads="1" noChangeShapeType="1" noTextEdit="1"/>
          </p:cNvSpPr>
          <p:nvPr/>
        </p:nvSpPr>
        <p:spPr bwMode="auto">
          <a:xfrm>
            <a:off x="1004598" y="49053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6" name="WordArt 77"/>
          <p:cNvSpPr>
            <a:spLocks noChangeArrowheads="1" noChangeShapeType="1" noTextEdit="1"/>
          </p:cNvSpPr>
          <p:nvPr/>
        </p:nvSpPr>
        <p:spPr bwMode="auto">
          <a:xfrm>
            <a:off x="1004598" y="53625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57397" name="WordArt 78"/>
          <p:cNvSpPr>
            <a:spLocks noChangeArrowheads="1" noChangeShapeType="1" noTextEdit="1"/>
          </p:cNvSpPr>
          <p:nvPr/>
        </p:nvSpPr>
        <p:spPr bwMode="auto">
          <a:xfrm>
            <a:off x="1004598" y="5819775"/>
            <a:ext cx="66675" cy="14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800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19600" y="2200274"/>
            <a:ext cx="4572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For simplicity (slides):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Table index starts from zero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String index starts from 1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Table index </a:t>
            </a:r>
            <a:r>
              <a:rPr lang="en-US" dirty="0">
                <a:solidFill>
                  <a:schemeClr val="tx2"/>
                </a:solidFill>
              </a:rPr>
              <a:t>1</a:t>
            </a:r>
            <a:r>
              <a:rPr lang="en-US" dirty="0"/>
              <a:t> corresponds to string index </a:t>
            </a:r>
            <a:r>
              <a:rPr lang="en-US" dirty="0">
                <a:solidFill>
                  <a:schemeClr val="tx2"/>
                </a:solidFill>
              </a:rPr>
              <a:t>1</a:t>
            </a:r>
            <a:r>
              <a:rPr lang="en-US" dirty="0"/>
              <a:t> as shown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r>
              <a:rPr lang="en-US" dirty="0"/>
              <a:t>Book: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Table index starts from zero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String index starts from zero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Table index </a:t>
            </a:r>
            <a:r>
              <a:rPr lang="en-US" dirty="0">
                <a:solidFill>
                  <a:schemeClr val="tx2"/>
                </a:solidFill>
              </a:rPr>
              <a:t>1</a:t>
            </a:r>
            <a:r>
              <a:rPr lang="en-US" dirty="0"/>
              <a:t> corresponds to string index </a:t>
            </a:r>
            <a:r>
              <a:rPr lang="en-US" dirty="0">
                <a:solidFill>
                  <a:schemeClr val="tx2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73893944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Time Complexity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Length of two strings: </a:t>
            </a:r>
            <a:r>
              <a:rPr lang="en-US" altLang="en-US" i="1" dirty="0"/>
              <a:t>n</a:t>
            </a:r>
            <a:r>
              <a:rPr lang="en-US" altLang="en-US" dirty="0"/>
              <a:t> and </a:t>
            </a:r>
            <a:r>
              <a:rPr lang="en-US" altLang="en-US" i="1" dirty="0"/>
              <a:t>m</a:t>
            </a:r>
          </a:p>
          <a:p>
            <a:pPr marL="0" indent="0" eaLnBrk="1" hangingPunct="1">
              <a:buNone/>
            </a:pPr>
            <a:endParaRPr lang="en-US" altLang="en-US" i="1" dirty="0"/>
          </a:p>
          <a:p>
            <a:pPr eaLnBrk="1" hangingPunct="1"/>
            <a:r>
              <a:rPr lang="en-US" altLang="en-US" dirty="0"/>
              <a:t>?</a:t>
            </a: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798603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Time Complexity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Length of two strings: </a:t>
            </a:r>
            <a:r>
              <a:rPr lang="en-US" altLang="en-US" i="1" dirty="0"/>
              <a:t>n</a:t>
            </a:r>
            <a:r>
              <a:rPr lang="en-US" altLang="en-US" dirty="0"/>
              <a:t> and </a:t>
            </a:r>
            <a:r>
              <a:rPr lang="en-US" altLang="en-US" i="1" dirty="0"/>
              <a:t>m</a:t>
            </a:r>
          </a:p>
          <a:p>
            <a:pPr marL="0" indent="0" eaLnBrk="1" hangingPunct="1">
              <a:buNone/>
            </a:pPr>
            <a:endParaRPr lang="en-US" altLang="en-US" i="1" dirty="0"/>
          </a:p>
          <a:p>
            <a:pPr eaLnBrk="1" hangingPunct="1"/>
            <a:r>
              <a:rPr lang="en-US" altLang="en-US" dirty="0"/>
              <a:t>O(</a:t>
            </a:r>
            <a:r>
              <a:rPr lang="en-US" altLang="en-US" i="1" dirty="0"/>
              <a:t>nm</a:t>
            </a:r>
            <a:r>
              <a:rPr lang="en-US" altLang="en-US" dirty="0"/>
              <a:t>) to build the table</a:t>
            </a:r>
          </a:p>
          <a:p>
            <a:pPr eaLnBrk="1" hangingPunct="1"/>
            <a:r>
              <a:rPr lang="en-US" altLang="en-US" dirty="0"/>
              <a:t>O(</a:t>
            </a:r>
            <a:r>
              <a:rPr lang="en-US" altLang="en-US" i="1" dirty="0"/>
              <a:t>m</a:t>
            </a:r>
            <a:r>
              <a:rPr lang="en-US" altLang="en-US" dirty="0"/>
              <a:t> + </a:t>
            </a:r>
            <a:r>
              <a:rPr lang="en-US" altLang="en-US" i="1" dirty="0"/>
              <a:t>n</a:t>
            </a:r>
            <a:r>
              <a:rPr lang="en-US" altLang="en-US" dirty="0"/>
              <a:t>)  to </a:t>
            </a:r>
            <a:r>
              <a:rPr lang="en-US" altLang="en-US" dirty="0" err="1"/>
              <a:t>backtrace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O(</a:t>
            </a:r>
            <a:r>
              <a:rPr lang="en-US" altLang="en-US" i="1" dirty="0"/>
              <a:t>nm</a:t>
            </a:r>
            <a:r>
              <a:rPr lang="en-US" altLang="en-US" dirty="0"/>
              <a:t>)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504779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Algorithm for LCS is an example</a:t>
            </a:r>
          </a:p>
          <a:p>
            <a:r>
              <a:rPr lang="en-US" sz="2000" dirty="0"/>
              <a:t>Key observations:</a:t>
            </a:r>
          </a:p>
          <a:p>
            <a:pPr lvl="1"/>
            <a:r>
              <a:rPr lang="en-US" sz="2000" dirty="0"/>
              <a:t>Problem can be decomposed into smaller </a:t>
            </a:r>
            <a:r>
              <a:rPr lang="en-US" sz="2000" dirty="0" err="1"/>
              <a:t>subproblems</a:t>
            </a:r>
            <a:r>
              <a:rPr lang="en-US" sz="2000" dirty="0"/>
              <a:t> (“decomposition”)</a:t>
            </a:r>
          </a:p>
          <a:p>
            <a:pPr lvl="1"/>
            <a:r>
              <a:rPr lang="en-US" sz="2000" dirty="0"/>
              <a:t>Solution for a problem can be composed from solutions for </a:t>
            </a:r>
            <a:r>
              <a:rPr lang="en-US" sz="2000" dirty="0" err="1"/>
              <a:t>subproblems</a:t>
            </a:r>
            <a:r>
              <a:rPr lang="en-US" sz="2000" dirty="0"/>
              <a:t> (“composition”)</a:t>
            </a:r>
          </a:p>
          <a:p>
            <a:pPr lvl="1"/>
            <a:r>
              <a:rPr lang="en-US" sz="2000" dirty="0"/>
              <a:t>Smallest problems with known solutions (“base case”)</a:t>
            </a:r>
          </a:p>
          <a:p>
            <a:r>
              <a:rPr lang="en-US" sz="2400" dirty="0"/>
              <a:t>Well, sounds like what technique we learned?</a:t>
            </a:r>
            <a:endParaRPr lang="en-US" sz="2000" dirty="0"/>
          </a:p>
          <a:p>
            <a:pPr marL="457200" lvl="1" indent="0">
              <a:buNone/>
            </a:pPr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9D4178-663D-4D4D-9D32-6C2BC61A95A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063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Algorithm for LCS is an example</a:t>
            </a:r>
          </a:p>
          <a:p>
            <a:r>
              <a:rPr lang="en-US" sz="2000" dirty="0"/>
              <a:t>Key observations:</a:t>
            </a:r>
          </a:p>
          <a:p>
            <a:pPr lvl="1"/>
            <a:r>
              <a:rPr lang="en-US" sz="2000" dirty="0"/>
              <a:t>Problem can </a:t>
            </a:r>
            <a:r>
              <a:rPr lang="en-US" sz="2000"/>
              <a:t>be decomposed </a:t>
            </a:r>
            <a:r>
              <a:rPr lang="en-US" sz="2000" dirty="0"/>
              <a:t>into smaller </a:t>
            </a:r>
            <a:r>
              <a:rPr lang="en-US" sz="2000" dirty="0" err="1"/>
              <a:t>subproblems</a:t>
            </a:r>
            <a:r>
              <a:rPr lang="en-US" sz="2000" dirty="0"/>
              <a:t> (“decomposition”)</a:t>
            </a:r>
          </a:p>
          <a:p>
            <a:pPr lvl="1"/>
            <a:r>
              <a:rPr lang="en-US" sz="2000" dirty="0"/>
              <a:t>Solution for a problem can be composed from solutions for </a:t>
            </a:r>
            <a:r>
              <a:rPr lang="en-US" sz="2000" dirty="0" err="1"/>
              <a:t>subproblems</a:t>
            </a:r>
            <a:r>
              <a:rPr lang="en-US" sz="2000" dirty="0"/>
              <a:t> (“composition”)</a:t>
            </a:r>
          </a:p>
          <a:p>
            <a:pPr lvl="1"/>
            <a:r>
              <a:rPr lang="en-US" sz="2000" dirty="0"/>
              <a:t>Smallest problems with known solutions (“base case”)</a:t>
            </a:r>
          </a:p>
          <a:p>
            <a:r>
              <a:rPr lang="en-US" sz="2400" dirty="0"/>
              <a:t>Well, sounds like recursion will do as well</a:t>
            </a:r>
          </a:p>
          <a:p>
            <a:r>
              <a:rPr lang="en-US" sz="2400" dirty="0"/>
              <a:t>Yes, but the </a:t>
            </a:r>
            <a:r>
              <a:rPr lang="en-US" sz="2400" dirty="0" err="1">
                <a:solidFill>
                  <a:srgbClr val="FF0000"/>
                </a:solidFill>
              </a:rPr>
              <a:t>subproblems</a:t>
            </a:r>
            <a:r>
              <a:rPr lang="en-US" sz="2400" dirty="0">
                <a:solidFill>
                  <a:srgbClr val="FF0000"/>
                </a:solidFill>
              </a:rPr>
              <a:t> are repeated</a:t>
            </a:r>
          </a:p>
          <a:p>
            <a:r>
              <a:rPr lang="en-US" sz="2400" dirty="0"/>
              <a:t>Dynamic Programing </a:t>
            </a:r>
            <a:r>
              <a:rPr lang="en-US" sz="2400" dirty="0">
                <a:solidFill>
                  <a:srgbClr val="FF0000"/>
                </a:solidFill>
              </a:rPr>
              <a:t>remembers the solutions for </a:t>
            </a:r>
            <a:r>
              <a:rPr lang="en-US" sz="2400" dirty="0" err="1">
                <a:solidFill>
                  <a:srgbClr val="FF0000"/>
                </a:solidFill>
              </a:rPr>
              <a:t>subproblems</a:t>
            </a:r>
            <a:endParaRPr lang="en-US" sz="2400" dirty="0">
              <a:solidFill>
                <a:srgbClr val="FF0000"/>
              </a:solidFill>
            </a:endParaRPr>
          </a:p>
          <a:p>
            <a:pPr lvl="1"/>
            <a:r>
              <a:rPr lang="en-US" sz="2000" dirty="0" err="1"/>
              <a:t>Ie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FF0000"/>
                </a:solidFill>
              </a:rPr>
              <a:t>reuse</a:t>
            </a:r>
            <a:r>
              <a:rPr lang="en-US" sz="2000" dirty="0"/>
              <a:t> the solutions -&gt; saving time</a:t>
            </a:r>
          </a:p>
          <a:p>
            <a:pPr lvl="1"/>
            <a:endParaRPr lang="en-US" sz="2000" dirty="0"/>
          </a:p>
          <a:p>
            <a:pPr marL="457200" lvl="1" indent="0">
              <a:buNone/>
            </a:pPr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9D4178-663D-4D4D-9D32-6C2BC61A95A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9839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Reusing solutions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7015613"/>
              </p:ext>
            </p:extLst>
          </p:nvPr>
        </p:nvGraphicFramePr>
        <p:xfrm>
          <a:off x="228600" y="1512509"/>
          <a:ext cx="47244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04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70C0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70C0"/>
                          </a:solidFill>
                        </a:rPr>
                        <a:t>B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70C0"/>
                          </a:solidFill>
                        </a:rPr>
                        <a:t>C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70C0"/>
                          </a:solidFill>
                        </a:rPr>
                        <a:t>D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70C0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70C0"/>
                          </a:solidFill>
                        </a:rPr>
                        <a:t>F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70C0"/>
                          </a:solidFill>
                        </a:rPr>
                        <a:t>G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70C0"/>
                          </a:solidFill>
                        </a:rPr>
                        <a:t>H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rgbClr val="0070C0"/>
                          </a:solidFill>
                        </a:rPr>
                        <a:t>I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9D4178-663D-4D4D-9D32-6C2BC61A95A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57800" y="1904999"/>
            <a:ext cx="3429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 needs </a:t>
            </a:r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dirty="0"/>
              <a:t>, F, H</a:t>
            </a:r>
            <a:endParaRPr lang="en-US" dirty="0">
              <a:solidFill>
                <a:srgbClr val="FF000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 needs B, C, </a:t>
            </a:r>
            <a:r>
              <a:rPr lang="en-US" dirty="0">
                <a:solidFill>
                  <a:srgbClr val="FF0000"/>
                </a:solidFill>
              </a:rPr>
              <a:t>E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H needs D, </a:t>
            </a:r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dirty="0"/>
              <a:t>, 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76300" y="3886200"/>
            <a:ext cx="5943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Recursion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E is a </a:t>
            </a:r>
            <a:r>
              <a:rPr lang="en-US" dirty="0" err="1"/>
              <a:t>subproblem</a:t>
            </a:r>
            <a:r>
              <a:rPr lang="en-US" dirty="0"/>
              <a:t> of I, F, and H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E would be calculated 3 times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Dynamic programming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E would be calculated only </a:t>
            </a:r>
            <a:r>
              <a:rPr lang="en-US" dirty="0">
                <a:solidFill>
                  <a:srgbClr val="FF0000"/>
                </a:solidFill>
              </a:rPr>
              <a:t>once!!</a:t>
            </a:r>
          </a:p>
        </p:txBody>
      </p:sp>
    </p:spTree>
    <p:extLst>
      <p:ext uri="{BB962C8B-B14F-4D97-AF65-F5344CB8AC3E}">
        <p14:creationId xmlns:p14="http://schemas.microsoft.com/office/powerpoint/2010/main" val="221283342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Dynamic Programming</a:t>
            </a:r>
          </a:p>
        </p:txBody>
      </p:sp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ABFC2FA-B83A-6E45-883A-2634FFA02AC5}" type="slidenum">
              <a:rPr lang="en-US" sz="1400"/>
              <a:pPr eaLnBrk="1" hangingPunct="1"/>
              <a:t>48</a:t>
            </a:fld>
            <a:endParaRPr lang="en-US" sz="140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The General Dynamic Programming Technique</a:t>
            </a:r>
          </a:p>
        </p:txBody>
      </p:sp>
      <p:sp>
        <p:nvSpPr>
          <p:cNvPr id="2765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dirty="0">
                <a:solidFill>
                  <a:schemeClr val="tx2"/>
                </a:solidFill>
                <a:latin typeface="Tahoma" charset="0"/>
              </a:rPr>
              <a:t>Simple </a:t>
            </a:r>
            <a:r>
              <a:rPr lang="en-US" sz="2800" b="1" dirty="0" err="1">
                <a:solidFill>
                  <a:schemeClr val="tx2"/>
                </a:solidFill>
                <a:latin typeface="Tahoma" charset="0"/>
              </a:rPr>
              <a:t>subproblems</a:t>
            </a:r>
            <a:r>
              <a:rPr lang="en-US" sz="2800" b="1" dirty="0">
                <a:solidFill>
                  <a:schemeClr val="tx2"/>
                </a:solidFill>
                <a:latin typeface="Tahoma" charset="0"/>
              </a:rPr>
              <a:t> </a:t>
            </a:r>
            <a:r>
              <a:rPr lang="en-US" sz="2800" b="1" dirty="0">
                <a:solidFill>
                  <a:srgbClr val="00B050"/>
                </a:solidFill>
                <a:latin typeface="Tahoma" charset="0"/>
              </a:rPr>
              <a:t>(decomposition):</a:t>
            </a:r>
            <a:r>
              <a:rPr lang="en-US" sz="2800" dirty="0">
                <a:solidFill>
                  <a:srgbClr val="00B050"/>
                </a:solidFill>
                <a:latin typeface="Tahoma" charset="0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can be defined in terms of a few variables</a:t>
            </a:r>
          </a:p>
          <a:p>
            <a:pPr lvl="1"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b="1" dirty="0" err="1">
                <a:solidFill>
                  <a:schemeClr val="tx2"/>
                </a:solidFill>
                <a:latin typeface="Tahoma" charset="0"/>
              </a:rPr>
              <a:t>Subproblem</a:t>
            </a:r>
            <a:r>
              <a:rPr lang="en-US" sz="2800" b="1" dirty="0">
                <a:solidFill>
                  <a:schemeClr val="tx2"/>
                </a:solidFill>
                <a:latin typeface="Tahoma" charset="0"/>
              </a:rPr>
              <a:t> optimality </a:t>
            </a:r>
            <a:r>
              <a:rPr lang="en-US" sz="2800" b="1" dirty="0">
                <a:solidFill>
                  <a:srgbClr val="00B050"/>
                </a:solidFill>
                <a:latin typeface="Tahoma" charset="0"/>
              </a:rPr>
              <a:t>(composition):</a:t>
            </a:r>
            <a:r>
              <a:rPr lang="en-US" sz="2800" dirty="0">
                <a:solidFill>
                  <a:srgbClr val="00B050"/>
                </a:solidFill>
                <a:latin typeface="Tahoma" charset="0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the global optimum value can be defined in terms of optimal </a:t>
            </a:r>
            <a:r>
              <a:rPr lang="en-US" sz="2400" dirty="0" err="1">
                <a:latin typeface="Tahoma" charset="0"/>
              </a:rPr>
              <a:t>subproblems</a:t>
            </a:r>
            <a:endParaRPr lang="en-US" sz="2400" dirty="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b="1" dirty="0" err="1">
                <a:solidFill>
                  <a:schemeClr val="tx2"/>
                </a:solidFill>
                <a:latin typeface="Tahoma" charset="0"/>
              </a:rPr>
              <a:t>Subproblem</a:t>
            </a:r>
            <a:r>
              <a:rPr lang="en-US" sz="2800" b="1" dirty="0">
                <a:solidFill>
                  <a:schemeClr val="tx2"/>
                </a:solidFill>
                <a:latin typeface="Tahoma" charset="0"/>
              </a:rPr>
              <a:t> overlap (repeated)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Construct solutions bottom-up (starting with </a:t>
            </a:r>
            <a:r>
              <a:rPr lang="en-US" sz="2400" dirty="0">
                <a:solidFill>
                  <a:srgbClr val="00B050"/>
                </a:solidFill>
                <a:latin typeface="Tahoma" charset="0"/>
              </a:rPr>
              <a:t>“base cases”)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Remembering solutions for </a:t>
            </a:r>
            <a:r>
              <a:rPr lang="en-US" sz="2400" dirty="0" err="1">
                <a:latin typeface="Tahoma" charset="0"/>
              </a:rPr>
              <a:t>subproblems</a:t>
            </a:r>
            <a:endParaRPr lang="en-US" sz="2400" dirty="0">
              <a:latin typeface="Tahoma" charset="0"/>
            </a:endParaRPr>
          </a:p>
        </p:txBody>
      </p:sp>
      <p:pic>
        <p:nvPicPr>
          <p:cNvPr id="27653" name="Picture 5" descr="BD07494_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488" y="228600"/>
            <a:ext cx="119856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780771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Another example of Dynamic Programming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35B2B82-1E93-144D-9892-3C5524A8DE7B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46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Observations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00200"/>
            <a:ext cx="7543800" cy="2743200"/>
          </a:xfrm>
        </p:spPr>
        <p:txBody>
          <a:bodyPr/>
          <a:lstStyle/>
          <a:p>
            <a:pPr eaLnBrk="1" hangingPunct="1"/>
            <a:r>
              <a:rPr lang="en-US" altLang="en-US" dirty="0"/>
              <a:t>Can be viewed as string </a:t>
            </a:r>
            <a:r>
              <a:rPr lang="en-US" altLang="en-US" dirty="0">
                <a:solidFill>
                  <a:srgbClr val="FF0000"/>
                </a:solidFill>
              </a:rPr>
              <a:t>editing</a:t>
            </a:r>
          </a:p>
          <a:p>
            <a:pPr lvl="1" eaLnBrk="1" hangingPunct="1"/>
            <a:r>
              <a:rPr lang="en-US" altLang="en-US" dirty="0"/>
              <a:t>Transform one string to another by keeping/adding/deleting characters</a:t>
            </a:r>
          </a:p>
          <a:p>
            <a:pPr eaLnBrk="1" hangingPunct="1"/>
            <a:r>
              <a:rPr lang="en-US" altLang="en-US" dirty="0"/>
              <a:t>Can also be viewed as </a:t>
            </a:r>
            <a:r>
              <a:rPr lang="en-US" altLang="en-US" dirty="0">
                <a:solidFill>
                  <a:srgbClr val="FF0000"/>
                </a:solidFill>
              </a:rPr>
              <a:t>aligning</a:t>
            </a:r>
            <a:r>
              <a:rPr lang="en-US" altLang="en-US" dirty="0"/>
              <a:t> two strings</a:t>
            </a:r>
          </a:p>
          <a:p>
            <a:pPr eaLnBrk="1" hangingPunct="1"/>
            <a:r>
              <a:rPr lang="en-US" altLang="en-US" dirty="0"/>
              <a:t>Any ideas?</a:t>
            </a:r>
            <a:endParaRPr lang="en-US" altLang="en-US" sz="2400" dirty="0"/>
          </a:p>
        </p:txBody>
      </p:sp>
      <p:graphicFrame>
        <p:nvGraphicFramePr>
          <p:cNvPr id="300155" name="Group 12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44855310"/>
              </p:ext>
            </p:extLst>
          </p:nvPr>
        </p:nvGraphicFramePr>
        <p:xfrm>
          <a:off x="1752600" y="4800600"/>
          <a:ext cx="5943600" cy="914400"/>
        </p:xfrm>
        <a:graphic>
          <a:graphicData uri="http://schemas.openxmlformats.org/drawingml/2006/table">
            <a:tbl>
              <a:tblPr/>
              <a:tblGrid>
                <a:gridCol w="593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53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53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531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--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13240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Dynamic Programming</a:t>
            </a:r>
          </a:p>
        </p:txBody>
      </p:sp>
      <p:sp>
        <p:nvSpPr>
          <p:cNvPr id="1843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7BE7BA5-611E-3345-8931-AFB5618F39E9}" type="slidenum">
              <a:rPr lang="en-US" sz="1400"/>
              <a:pPr eaLnBrk="1" hangingPunct="1"/>
              <a:t>50</a:t>
            </a:fld>
            <a:endParaRPr lang="en-US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5486400" cy="1143000"/>
          </a:xfrm>
        </p:spPr>
        <p:txBody>
          <a:bodyPr/>
          <a:lstStyle/>
          <a:p>
            <a:pPr eaLnBrk="1" hangingPunct="1"/>
            <a:r>
              <a:rPr lang="en-US" sz="4000">
                <a:latin typeface="Tahoma" charset="0"/>
              </a:rPr>
              <a:t>Matrix Chain-Products</a:t>
            </a:r>
            <a:endParaRPr lang="en-US" sz="4000" dirty="0">
              <a:latin typeface="Tahoma" charset="0"/>
            </a:endParaRPr>
          </a:p>
        </p:txBody>
      </p:sp>
      <p:sp>
        <p:nvSpPr>
          <p:cNvPr id="184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524000"/>
            <a:ext cx="60198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  <a:latin typeface="Tahoma" charset="0"/>
              </a:rPr>
              <a:t>Dynamic Programming</a:t>
            </a:r>
            <a:r>
              <a:rPr lang="en-US" sz="2400" dirty="0">
                <a:latin typeface="Tahoma" charset="0"/>
              </a:rPr>
              <a:t> can be used.</a:t>
            </a: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Review: Matrix Multiplication.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i="1" dirty="0">
                <a:latin typeface="Times New Roman" charset="0"/>
              </a:rPr>
              <a:t>C</a:t>
            </a:r>
            <a:r>
              <a:rPr lang="en-US" sz="2000" i="1" dirty="0">
                <a:latin typeface="Times New Roman" charset="0"/>
              </a:rPr>
              <a:t> = </a:t>
            </a:r>
            <a:r>
              <a:rPr lang="en-US" sz="2000" b="1" i="1" dirty="0">
                <a:latin typeface="Times New Roman" charset="0"/>
              </a:rPr>
              <a:t>A</a:t>
            </a:r>
            <a:r>
              <a:rPr lang="en-US" sz="2000" i="1" dirty="0">
                <a:latin typeface="Times New Roman" charset="0"/>
              </a:rPr>
              <a:t>*</a:t>
            </a:r>
            <a:r>
              <a:rPr lang="en-US" sz="2000" b="1" i="1" dirty="0">
                <a:latin typeface="Times New Roman" charset="0"/>
              </a:rPr>
              <a:t>B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i="1" dirty="0">
                <a:latin typeface="Times New Roman" charset="0"/>
              </a:rPr>
              <a:t>A</a:t>
            </a:r>
            <a:r>
              <a:rPr lang="en-US" sz="2000" i="1" dirty="0">
                <a:latin typeface="Times New Roman" charset="0"/>
              </a:rPr>
              <a:t> </a:t>
            </a:r>
            <a:r>
              <a:rPr lang="en-US" sz="2000" dirty="0">
                <a:latin typeface="Tahoma" charset="0"/>
              </a:rPr>
              <a:t>is</a:t>
            </a:r>
            <a:r>
              <a:rPr lang="en-US" sz="2000" i="1" dirty="0">
                <a:latin typeface="Times New Roman" charset="0"/>
              </a:rPr>
              <a:t> </a:t>
            </a:r>
            <a:r>
              <a:rPr lang="en-US" sz="2000" b="1" i="1" dirty="0">
                <a:latin typeface="Times New Roman" charset="0"/>
              </a:rPr>
              <a:t>d </a:t>
            </a:r>
            <a:r>
              <a:rPr lang="en-US" sz="2000" b="1" i="1" dirty="0">
                <a:latin typeface="Times New Roman" charset="0"/>
                <a:cs typeface="Times New Roman" charset="0"/>
              </a:rPr>
              <a:t>× </a:t>
            </a:r>
            <a:r>
              <a:rPr lang="en-US" sz="2000" b="1" i="1" dirty="0">
                <a:latin typeface="Times New Roman" charset="0"/>
              </a:rPr>
              <a:t>e</a:t>
            </a:r>
            <a:r>
              <a:rPr lang="en-US" sz="2000" i="1" dirty="0">
                <a:latin typeface="Times New Roman" charset="0"/>
              </a:rPr>
              <a:t> </a:t>
            </a:r>
            <a:r>
              <a:rPr lang="en-US" sz="2000" dirty="0">
                <a:latin typeface="Tahoma" charset="0"/>
              </a:rPr>
              <a:t>and</a:t>
            </a:r>
            <a:r>
              <a:rPr lang="en-US" sz="2000" i="1" dirty="0">
                <a:latin typeface="Times New Roman" charset="0"/>
              </a:rPr>
              <a:t> </a:t>
            </a:r>
            <a:r>
              <a:rPr lang="en-US" sz="2000" b="1" i="1" dirty="0">
                <a:latin typeface="Times New Roman" charset="0"/>
              </a:rPr>
              <a:t>B</a:t>
            </a:r>
            <a:r>
              <a:rPr lang="en-US" sz="2000" i="1" dirty="0">
                <a:latin typeface="Times New Roman" charset="0"/>
              </a:rPr>
              <a:t> </a:t>
            </a:r>
            <a:r>
              <a:rPr lang="en-US" sz="2000" dirty="0">
                <a:latin typeface="Tahoma" charset="0"/>
              </a:rPr>
              <a:t>is</a:t>
            </a:r>
            <a:r>
              <a:rPr lang="en-US" sz="2000" i="1" dirty="0">
                <a:latin typeface="Times New Roman" charset="0"/>
              </a:rPr>
              <a:t> </a:t>
            </a:r>
            <a:r>
              <a:rPr lang="en-US" sz="2000" b="1" i="1" dirty="0">
                <a:latin typeface="Times New Roman" charset="0"/>
              </a:rPr>
              <a:t>e </a:t>
            </a:r>
            <a:r>
              <a:rPr lang="en-US" sz="2000" b="1" i="1" dirty="0">
                <a:latin typeface="Times New Roman" charset="0"/>
                <a:cs typeface="Times New Roman" charset="0"/>
              </a:rPr>
              <a:t>×</a:t>
            </a:r>
            <a:r>
              <a:rPr lang="en-US" sz="2000" b="1" i="1" dirty="0">
                <a:latin typeface="Times New Roman" charset="0"/>
              </a:rPr>
              <a:t> f</a:t>
            </a:r>
          </a:p>
          <a:p>
            <a:pPr lvl="1" eaLnBrk="1" hangingPunct="1">
              <a:lnSpc>
                <a:spcPct val="90000"/>
              </a:lnSpc>
            </a:pPr>
            <a:endParaRPr lang="en-US" sz="2000" b="1" i="1" dirty="0">
              <a:latin typeface="Times New Roman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i="1" dirty="0">
              <a:solidFill>
                <a:srgbClr val="000000"/>
              </a:solidFill>
              <a:latin typeface="Times New Roman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b="1" i="1" dirty="0">
              <a:latin typeface="Times New Roman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b="1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</a:t>
            </a:r>
            <a:r>
              <a:rPr lang="en-US" b="1" i="1" dirty="0" err="1">
                <a:latin typeface="Times New Roman" charset="0"/>
              </a:rPr>
              <a:t>def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>
                <a:latin typeface="Tahoma" charset="0"/>
              </a:rPr>
              <a:t>time</a:t>
            </a:r>
          </a:p>
        </p:txBody>
      </p:sp>
      <p:sp>
        <p:nvSpPr>
          <p:cNvPr id="18437" name="Rectangle 56"/>
          <p:cNvSpPr>
            <a:spLocks noChangeArrowheads="1"/>
          </p:cNvSpPr>
          <p:nvPr/>
        </p:nvSpPr>
        <p:spPr bwMode="auto">
          <a:xfrm>
            <a:off x="568325" y="21542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18438" name="Group 87"/>
          <p:cNvGrpSpPr>
            <a:grpSpLocks/>
          </p:cNvGrpSpPr>
          <p:nvPr/>
        </p:nvGrpSpPr>
        <p:grpSpPr bwMode="auto">
          <a:xfrm>
            <a:off x="3886200" y="2286000"/>
            <a:ext cx="4984750" cy="4419600"/>
            <a:chOff x="2064" y="1440"/>
            <a:chExt cx="3140" cy="2784"/>
          </a:xfrm>
        </p:grpSpPr>
        <p:sp>
          <p:nvSpPr>
            <p:cNvPr id="18440" name="Rectangle 63"/>
            <p:cNvSpPr>
              <a:spLocks noChangeArrowheads="1"/>
            </p:cNvSpPr>
            <p:nvPr/>
          </p:nvSpPr>
          <p:spPr bwMode="auto">
            <a:xfrm>
              <a:off x="2496" y="3264"/>
              <a:ext cx="1152" cy="576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" name="Rectangle 64"/>
            <p:cNvSpPr>
              <a:spLocks noChangeArrowheads="1"/>
            </p:cNvSpPr>
            <p:nvPr/>
          </p:nvSpPr>
          <p:spPr bwMode="auto">
            <a:xfrm>
              <a:off x="3840" y="1920"/>
              <a:ext cx="960" cy="1152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2" name="Rectangle 65"/>
            <p:cNvSpPr>
              <a:spLocks noChangeArrowheads="1"/>
            </p:cNvSpPr>
            <p:nvPr/>
          </p:nvSpPr>
          <p:spPr bwMode="auto">
            <a:xfrm>
              <a:off x="3840" y="3264"/>
              <a:ext cx="960" cy="576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Rectangle 66"/>
            <p:cNvSpPr>
              <a:spLocks noChangeArrowheads="1"/>
            </p:cNvSpPr>
            <p:nvPr/>
          </p:nvSpPr>
          <p:spPr bwMode="auto">
            <a:xfrm>
              <a:off x="4224" y="1920"/>
              <a:ext cx="192" cy="1152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4" name="Rectangle 67"/>
            <p:cNvSpPr>
              <a:spLocks noChangeArrowheads="1"/>
            </p:cNvSpPr>
            <p:nvPr/>
          </p:nvSpPr>
          <p:spPr bwMode="auto">
            <a:xfrm>
              <a:off x="2496" y="3456"/>
              <a:ext cx="1152" cy="192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5" name="Rectangle 68"/>
            <p:cNvSpPr>
              <a:spLocks noChangeArrowheads="1"/>
            </p:cNvSpPr>
            <p:nvPr/>
          </p:nvSpPr>
          <p:spPr bwMode="auto">
            <a:xfrm>
              <a:off x="4224" y="3456"/>
              <a:ext cx="192" cy="192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6" name="Text Box 69"/>
            <p:cNvSpPr txBox="1">
              <a:spLocks noChangeArrowheads="1"/>
            </p:cNvSpPr>
            <p:nvPr/>
          </p:nvSpPr>
          <p:spPr bwMode="auto">
            <a:xfrm>
              <a:off x="2492" y="3216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i="1">
                  <a:solidFill>
                    <a:srgbClr val="000000"/>
                  </a:solidFill>
                  <a:latin typeface="Times New Roman" charset="0"/>
                </a:rPr>
                <a:t>A</a:t>
              </a:r>
            </a:p>
          </p:txBody>
        </p:sp>
        <p:sp>
          <p:nvSpPr>
            <p:cNvPr id="18447" name="Text Box 70"/>
            <p:cNvSpPr txBox="1">
              <a:spLocks noChangeArrowheads="1"/>
            </p:cNvSpPr>
            <p:nvPr/>
          </p:nvSpPr>
          <p:spPr bwMode="auto">
            <a:xfrm>
              <a:off x="3840" y="3216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i="1">
                  <a:solidFill>
                    <a:srgbClr val="000000"/>
                  </a:solidFill>
                  <a:latin typeface="Times New Roman" charset="0"/>
                </a:rPr>
                <a:t>C</a:t>
              </a:r>
            </a:p>
          </p:txBody>
        </p:sp>
        <p:sp>
          <p:nvSpPr>
            <p:cNvPr id="18448" name="Text Box 71"/>
            <p:cNvSpPr txBox="1">
              <a:spLocks noChangeArrowheads="1"/>
            </p:cNvSpPr>
            <p:nvPr/>
          </p:nvSpPr>
          <p:spPr bwMode="auto">
            <a:xfrm>
              <a:off x="3840" y="1872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i="1">
                  <a:solidFill>
                    <a:srgbClr val="000000"/>
                  </a:solidFill>
                  <a:latin typeface="Times New Roman" charset="0"/>
                </a:rPr>
                <a:t>B</a:t>
              </a:r>
            </a:p>
          </p:txBody>
        </p:sp>
        <p:sp>
          <p:nvSpPr>
            <p:cNvPr id="18449" name="Text Box 72"/>
            <p:cNvSpPr txBox="1">
              <a:spLocks noChangeArrowheads="1"/>
            </p:cNvSpPr>
            <p:nvPr/>
          </p:nvSpPr>
          <p:spPr bwMode="auto">
            <a:xfrm>
              <a:off x="2064" y="340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i="1">
                  <a:solidFill>
                    <a:srgbClr val="000000"/>
                  </a:solidFill>
                  <a:latin typeface="Times New Roman" charset="0"/>
                </a:rPr>
                <a:t>d</a:t>
              </a:r>
            </a:p>
          </p:txBody>
        </p:sp>
        <p:sp>
          <p:nvSpPr>
            <p:cNvPr id="18450" name="Text Box 73"/>
            <p:cNvSpPr txBox="1">
              <a:spLocks noChangeArrowheads="1"/>
            </p:cNvSpPr>
            <p:nvPr/>
          </p:nvSpPr>
          <p:spPr bwMode="auto">
            <a:xfrm>
              <a:off x="4992" y="3408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i="1">
                  <a:solidFill>
                    <a:srgbClr val="000000"/>
                  </a:solidFill>
                  <a:latin typeface="Times New Roman" charset="0"/>
                </a:rPr>
                <a:t>d</a:t>
              </a:r>
            </a:p>
          </p:txBody>
        </p:sp>
        <p:sp>
          <p:nvSpPr>
            <p:cNvPr id="18451" name="Text Box 74"/>
            <p:cNvSpPr txBox="1">
              <a:spLocks noChangeArrowheads="1"/>
            </p:cNvSpPr>
            <p:nvPr/>
          </p:nvSpPr>
          <p:spPr bwMode="auto">
            <a:xfrm>
              <a:off x="4236" y="1440"/>
              <a:ext cx="1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i="1">
                  <a:solidFill>
                    <a:srgbClr val="000000"/>
                  </a:solidFill>
                  <a:latin typeface="Times New Roman" charset="0"/>
                </a:rPr>
                <a:t>f</a:t>
              </a:r>
            </a:p>
          </p:txBody>
        </p:sp>
        <p:sp>
          <p:nvSpPr>
            <p:cNvPr id="18452" name="Text Box 75"/>
            <p:cNvSpPr txBox="1">
              <a:spLocks noChangeArrowheads="1"/>
            </p:cNvSpPr>
            <p:nvPr/>
          </p:nvSpPr>
          <p:spPr bwMode="auto">
            <a:xfrm>
              <a:off x="2928" y="2832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i="1">
                  <a:solidFill>
                    <a:srgbClr val="000000"/>
                  </a:solidFill>
                  <a:latin typeface="Times New Roman" charset="0"/>
                </a:rPr>
                <a:t>e</a:t>
              </a:r>
            </a:p>
          </p:txBody>
        </p:sp>
        <p:sp>
          <p:nvSpPr>
            <p:cNvPr id="18453" name="Text Box 76"/>
            <p:cNvSpPr txBox="1">
              <a:spLocks noChangeArrowheads="1"/>
            </p:cNvSpPr>
            <p:nvPr/>
          </p:nvSpPr>
          <p:spPr bwMode="auto">
            <a:xfrm>
              <a:off x="4272" y="3936"/>
              <a:ext cx="1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i="1">
                  <a:solidFill>
                    <a:srgbClr val="000000"/>
                  </a:solidFill>
                  <a:latin typeface="Times New Roman" charset="0"/>
                </a:rPr>
                <a:t>f</a:t>
              </a:r>
            </a:p>
          </p:txBody>
        </p:sp>
        <p:sp>
          <p:nvSpPr>
            <p:cNvPr id="18454" name="Text Box 77"/>
            <p:cNvSpPr txBox="1">
              <a:spLocks noChangeArrowheads="1"/>
            </p:cNvSpPr>
            <p:nvPr/>
          </p:nvSpPr>
          <p:spPr bwMode="auto">
            <a:xfrm>
              <a:off x="3504" y="2304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i="1">
                  <a:solidFill>
                    <a:srgbClr val="000000"/>
                  </a:solidFill>
                  <a:latin typeface="Times New Roman" charset="0"/>
                </a:rPr>
                <a:t>e</a:t>
              </a:r>
            </a:p>
          </p:txBody>
        </p:sp>
        <p:sp>
          <p:nvSpPr>
            <p:cNvPr id="18455" name="Text Box 78"/>
            <p:cNvSpPr txBox="1">
              <a:spLocks noChangeArrowheads="1"/>
            </p:cNvSpPr>
            <p:nvPr/>
          </p:nvSpPr>
          <p:spPr bwMode="auto">
            <a:xfrm>
              <a:off x="2903" y="3408"/>
              <a:ext cx="16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i="1">
                  <a:solidFill>
                    <a:srgbClr val="000000"/>
                  </a:solidFill>
                  <a:latin typeface="Times New Roman" charset="0"/>
                </a:rPr>
                <a:t>i</a:t>
              </a:r>
            </a:p>
          </p:txBody>
        </p:sp>
        <p:sp>
          <p:nvSpPr>
            <p:cNvPr id="18456" name="Text Box 79"/>
            <p:cNvSpPr txBox="1">
              <a:spLocks noChangeArrowheads="1"/>
            </p:cNvSpPr>
            <p:nvPr/>
          </p:nvSpPr>
          <p:spPr bwMode="auto">
            <a:xfrm>
              <a:off x="4247" y="2208"/>
              <a:ext cx="16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i="1">
                  <a:solidFill>
                    <a:srgbClr val="000000"/>
                  </a:solidFill>
                  <a:latin typeface="Times New Roman" charset="0"/>
                </a:rPr>
                <a:t>j</a:t>
              </a:r>
            </a:p>
          </p:txBody>
        </p:sp>
        <p:sp>
          <p:nvSpPr>
            <p:cNvPr id="18457" name="Text Box 80"/>
            <p:cNvSpPr txBox="1">
              <a:spLocks noChangeArrowheads="1"/>
            </p:cNvSpPr>
            <p:nvPr/>
          </p:nvSpPr>
          <p:spPr bwMode="auto">
            <a:xfrm>
              <a:off x="4386" y="3408"/>
              <a:ext cx="2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i="1">
                  <a:solidFill>
                    <a:srgbClr val="000000"/>
                  </a:solidFill>
                  <a:latin typeface="Times New Roman" charset="0"/>
                </a:rPr>
                <a:t>i,j</a:t>
              </a:r>
            </a:p>
          </p:txBody>
        </p:sp>
        <p:sp>
          <p:nvSpPr>
            <p:cNvPr id="18458" name="AutoShape 81"/>
            <p:cNvSpPr>
              <a:spLocks/>
            </p:cNvSpPr>
            <p:nvPr/>
          </p:nvSpPr>
          <p:spPr bwMode="auto">
            <a:xfrm>
              <a:off x="2256" y="3264"/>
              <a:ext cx="144" cy="576"/>
            </a:xfrm>
            <a:prstGeom prst="leftBrace">
              <a:avLst>
                <a:gd name="adj1" fmla="val 33333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9" name="AutoShape 82"/>
            <p:cNvSpPr>
              <a:spLocks/>
            </p:cNvSpPr>
            <p:nvPr/>
          </p:nvSpPr>
          <p:spPr bwMode="auto">
            <a:xfrm flipH="1">
              <a:off x="4848" y="3264"/>
              <a:ext cx="144" cy="576"/>
            </a:xfrm>
            <a:prstGeom prst="leftBrace">
              <a:avLst>
                <a:gd name="adj1" fmla="val 33333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0" name="AutoShape 83"/>
            <p:cNvSpPr>
              <a:spLocks/>
            </p:cNvSpPr>
            <p:nvPr/>
          </p:nvSpPr>
          <p:spPr bwMode="auto">
            <a:xfrm>
              <a:off x="3696" y="1920"/>
              <a:ext cx="96" cy="1152"/>
            </a:xfrm>
            <a:prstGeom prst="leftBrace">
              <a:avLst>
                <a:gd name="adj1" fmla="val 100000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1" name="AutoShape 84"/>
            <p:cNvSpPr>
              <a:spLocks/>
            </p:cNvSpPr>
            <p:nvPr/>
          </p:nvSpPr>
          <p:spPr bwMode="auto">
            <a:xfrm rot="-5400000">
              <a:off x="4248" y="3480"/>
              <a:ext cx="144" cy="960"/>
            </a:xfrm>
            <a:prstGeom prst="leftBrace">
              <a:avLst>
                <a:gd name="adj1" fmla="val 55556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2" name="AutoShape 85"/>
            <p:cNvSpPr>
              <a:spLocks/>
            </p:cNvSpPr>
            <p:nvPr/>
          </p:nvSpPr>
          <p:spPr bwMode="auto">
            <a:xfrm rot="5400000">
              <a:off x="2976" y="2592"/>
              <a:ext cx="144" cy="1104"/>
            </a:xfrm>
            <a:prstGeom prst="leftBrace">
              <a:avLst>
                <a:gd name="adj1" fmla="val 63889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3" name="AutoShape 86"/>
            <p:cNvSpPr>
              <a:spLocks/>
            </p:cNvSpPr>
            <p:nvPr/>
          </p:nvSpPr>
          <p:spPr bwMode="auto">
            <a:xfrm rot="5400000">
              <a:off x="4248" y="1320"/>
              <a:ext cx="144" cy="960"/>
            </a:xfrm>
            <a:prstGeom prst="leftBrace">
              <a:avLst>
                <a:gd name="adj1" fmla="val 55556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18439" name="Object 88"/>
          <p:cNvGraphicFramePr>
            <a:graphicFrameLocks noChangeAspect="1"/>
          </p:cNvGraphicFramePr>
          <p:nvPr/>
        </p:nvGraphicFramePr>
        <p:xfrm>
          <a:off x="762000" y="4343400"/>
          <a:ext cx="334010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1000" imgH="431800" progId="Equation.3">
                  <p:embed/>
                </p:oleObj>
              </mc:Choice>
              <mc:Fallback>
                <p:oleObj name="Equation" r:id="rId2" imgW="16510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343400"/>
                        <a:ext cx="3340100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609683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Dynamic Programming</a:t>
            </a:r>
          </a:p>
        </p:txBody>
      </p:sp>
      <p:sp>
        <p:nvSpPr>
          <p:cNvPr id="1945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0FE2C0-AC9B-A846-8EAD-1AF93035B892}" type="slidenum">
              <a:rPr lang="en-US" sz="1400"/>
              <a:pPr eaLnBrk="1" hangingPunct="1"/>
              <a:t>51</a:t>
            </a:fld>
            <a:endParaRPr lang="en-US" sz="14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Matrix Chain-Products</a:t>
            </a:r>
          </a:p>
        </p:txBody>
      </p:sp>
      <p:sp>
        <p:nvSpPr>
          <p:cNvPr id="1946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524000"/>
            <a:ext cx="67818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Compute A=A</a:t>
            </a:r>
            <a:r>
              <a:rPr lang="en-US" baseline="-25000" dirty="0">
                <a:latin typeface="Tahoma" charset="0"/>
              </a:rPr>
              <a:t>0</a:t>
            </a:r>
            <a:r>
              <a:rPr lang="en-US" dirty="0">
                <a:latin typeface="Tahoma" charset="0"/>
              </a:rPr>
              <a:t>*A</a:t>
            </a:r>
            <a:r>
              <a:rPr lang="en-US" baseline="-25000" dirty="0">
                <a:latin typeface="Tahoma" charset="0"/>
              </a:rPr>
              <a:t>1</a:t>
            </a:r>
            <a:r>
              <a:rPr lang="en-US" dirty="0">
                <a:latin typeface="Tahoma" charset="0"/>
              </a:rPr>
              <a:t>*…*A</a:t>
            </a:r>
            <a:r>
              <a:rPr lang="en-US" baseline="-25000" dirty="0">
                <a:latin typeface="Tahoma" charset="0"/>
              </a:rPr>
              <a:t>n-1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A</a:t>
            </a:r>
            <a:r>
              <a:rPr lang="en-US" baseline="-25000" dirty="0">
                <a:latin typeface="Tahoma" charset="0"/>
              </a:rPr>
              <a:t>i</a:t>
            </a:r>
            <a:r>
              <a:rPr lang="en-US" dirty="0">
                <a:latin typeface="Tahoma" charset="0"/>
              </a:rPr>
              <a:t> is d</a:t>
            </a:r>
            <a:r>
              <a:rPr lang="en-US" baseline="-25000" dirty="0">
                <a:latin typeface="Tahoma" charset="0"/>
              </a:rPr>
              <a:t>i </a:t>
            </a:r>
            <a:r>
              <a:rPr lang="en-US" dirty="0">
                <a:latin typeface="Tahoma" charset="0"/>
                <a:cs typeface="Tahoma" charset="0"/>
              </a:rPr>
              <a:t>× </a:t>
            </a:r>
            <a:r>
              <a:rPr lang="en-US" dirty="0">
                <a:latin typeface="Tahoma" charset="0"/>
              </a:rPr>
              <a:t>d</a:t>
            </a:r>
            <a:r>
              <a:rPr lang="en-US" baseline="-25000" dirty="0">
                <a:latin typeface="Tahoma" charset="0"/>
              </a:rPr>
              <a:t>i+1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Problem: How to parenthesize?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Example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B is 3 </a:t>
            </a:r>
            <a:r>
              <a:rPr lang="en-US" dirty="0">
                <a:latin typeface="Tahoma" charset="0"/>
                <a:cs typeface="Tahoma" charset="0"/>
              </a:rPr>
              <a:t>× 100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  <a:cs typeface="Tahoma" charset="0"/>
              </a:rPr>
              <a:t>C is 100 × 5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  <a:cs typeface="Tahoma" charset="0"/>
              </a:rPr>
              <a:t>D is 5 × 5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  <a:cs typeface="Tahoma" charset="0"/>
              </a:rPr>
              <a:t>(B*C)*D takes 1500 + 75 = 1575 ops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  <a:cs typeface="Tahoma" charset="0"/>
              </a:rPr>
              <a:t>B*(C*D) takes 1500 + 2500 = 4000 ops</a:t>
            </a:r>
          </a:p>
        </p:txBody>
      </p:sp>
      <p:sp>
        <p:nvSpPr>
          <p:cNvPr id="19461" name="Rectangle 4"/>
          <p:cNvSpPr>
            <a:spLocks noChangeArrowheads="1"/>
          </p:cNvSpPr>
          <p:nvPr/>
        </p:nvSpPr>
        <p:spPr bwMode="auto">
          <a:xfrm>
            <a:off x="568325" y="21542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51285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Dynamic Programming</a:t>
            </a:r>
          </a:p>
        </p:txBody>
      </p:sp>
      <p:sp>
        <p:nvSpPr>
          <p:cNvPr id="2048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6578E1F-F47E-7F4C-9AA3-2EF5612CA0E9}" type="slidenum">
              <a:rPr lang="en-US" sz="1400"/>
              <a:pPr eaLnBrk="1" hangingPunct="1"/>
              <a:t>52</a:t>
            </a:fld>
            <a:endParaRPr 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A Brute-force Approach</a:t>
            </a: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524000"/>
            <a:ext cx="67818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>
                <a:latin typeface="Tahoma" charset="0"/>
              </a:rPr>
              <a:t>Algorithm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Try all possible ways to parenthesize A=A</a:t>
            </a:r>
            <a:r>
              <a:rPr lang="en-US" baseline="-25000" dirty="0">
                <a:latin typeface="Tahoma" charset="0"/>
              </a:rPr>
              <a:t>0</a:t>
            </a:r>
            <a:r>
              <a:rPr lang="en-US" dirty="0">
                <a:latin typeface="Tahoma" charset="0"/>
              </a:rPr>
              <a:t>*A</a:t>
            </a:r>
            <a:r>
              <a:rPr lang="en-US" baseline="-25000" dirty="0">
                <a:latin typeface="Tahoma" charset="0"/>
              </a:rPr>
              <a:t>1</a:t>
            </a:r>
            <a:r>
              <a:rPr lang="en-US" dirty="0">
                <a:latin typeface="Tahoma" charset="0"/>
              </a:rPr>
              <a:t>*…*A</a:t>
            </a:r>
            <a:r>
              <a:rPr lang="en-US" baseline="-25000" dirty="0">
                <a:latin typeface="Tahoma" charset="0"/>
              </a:rPr>
              <a:t>n-1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Calculate number of ops for each one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Pick the one that is best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Running time: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The number of </a:t>
            </a:r>
            <a:r>
              <a:rPr lang="en-US" dirty="0" err="1">
                <a:latin typeface="Tahoma" charset="0"/>
              </a:rPr>
              <a:t>paranethesizations</a:t>
            </a:r>
            <a:r>
              <a:rPr lang="en-US" dirty="0">
                <a:latin typeface="Tahoma" charset="0"/>
              </a:rPr>
              <a:t> is equal to the number of binary trees with n nodes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This is </a:t>
            </a:r>
            <a:r>
              <a:rPr lang="en-US" b="1" dirty="0">
                <a:solidFill>
                  <a:schemeClr val="tx2"/>
                </a:solidFill>
                <a:latin typeface="Tahoma" charset="0"/>
              </a:rPr>
              <a:t>exponential</a:t>
            </a:r>
            <a:r>
              <a:rPr lang="en-US" dirty="0">
                <a:latin typeface="Tahoma" charset="0"/>
              </a:rPr>
              <a:t>!</a:t>
            </a:r>
            <a:endParaRPr lang="en-US" dirty="0">
              <a:latin typeface="Tahoma" charset="0"/>
              <a:cs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  <a:cs typeface="Tahoma" charset="0"/>
              </a:rPr>
              <a:t>It is called the Catalan number, and it is almost 4</a:t>
            </a:r>
            <a:r>
              <a:rPr lang="en-US" baseline="30000" dirty="0">
                <a:latin typeface="Tahoma" charset="0"/>
                <a:cs typeface="Tahoma" charset="0"/>
              </a:rPr>
              <a:t>n</a:t>
            </a:r>
            <a:r>
              <a:rPr lang="en-US" dirty="0">
                <a:latin typeface="Tahoma" charset="0"/>
                <a:cs typeface="Tahoma" charset="0"/>
              </a:rPr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  <a:cs typeface="Tahoma" charset="0"/>
              </a:rPr>
              <a:t>This is a terrible algorithm!</a:t>
            </a:r>
          </a:p>
        </p:txBody>
      </p:sp>
      <p:sp>
        <p:nvSpPr>
          <p:cNvPr id="20485" name="Rectangle 4"/>
          <p:cNvSpPr>
            <a:spLocks noChangeArrowheads="1"/>
          </p:cNvSpPr>
          <p:nvPr/>
        </p:nvSpPr>
        <p:spPr bwMode="auto">
          <a:xfrm>
            <a:off x="568325" y="21542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20486" name="Picture 6" descr="BD05374_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413" y="422275"/>
            <a:ext cx="2236787" cy="232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786980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Dynamic Programming</a:t>
            </a:r>
          </a:p>
        </p:txBody>
      </p:sp>
      <p:sp>
        <p:nvSpPr>
          <p:cNvPr id="2150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87FA4A0-9365-3E43-8219-B7659CAC3025}" type="slidenum">
              <a:rPr lang="en-US" sz="1400"/>
              <a:pPr eaLnBrk="1" hangingPunct="1"/>
              <a:t>53</a:t>
            </a:fld>
            <a:endParaRPr lang="en-US" sz="14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A Greedy Approach</a:t>
            </a:r>
          </a:p>
        </p:txBody>
      </p:sp>
      <p:sp>
        <p:nvSpPr>
          <p:cNvPr id="2150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676400"/>
            <a:ext cx="7848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Idea #1: repeatedly select the product that uses the </a:t>
            </a:r>
            <a:r>
              <a:rPr lang="en-US" dirty="0">
                <a:solidFill>
                  <a:srgbClr val="00B050"/>
                </a:solidFill>
                <a:latin typeface="Tahoma" charset="0"/>
              </a:rPr>
              <a:t>most</a:t>
            </a:r>
            <a:r>
              <a:rPr lang="en-US" dirty="0">
                <a:latin typeface="Tahoma" charset="0"/>
              </a:rPr>
              <a:t> operations.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solidFill>
                  <a:schemeClr val="tx2"/>
                </a:solidFill>
                <a:latin typeface="Tahoma" charset="0"/>
              </a:rPr>
              <a:t>Counter-example</a:t>
            </a:r>
            <a:r>
              <a:rPr lang="en-US" dirty="0">
                <a:latin typeface="Tahoma" charset="0"/>
              </a:rPr>
              <a:t>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A is 10 </a:t>
            </a:r>
            <a:r>
              <a:rPr lang="en-US" dirty="0">
                <a:latin typeface="Tahoma" charset="0"/>
                <a:cs typeface="Tahoma" charset="0"/>
              </a:rPr>
              <a:t>× 5</a:t>
            </a:r>
            <a:endParaRPr lang="en-US" dirty="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B is 5 </a:t>
            </a:r>
            <a:r>
              <a:rPr lang="en-US" dirty="0">
                <a:latin typeface="Tahoma" charset="0"/>
                <a:cs typeface="Tahoma" charset="0"/>
              </a:rPr>
              <a:t>× 10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  <a:cs typeface="Tahoma" charset="0"/>
              </a:rPr>
              <a:t>C is 10 × 5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  <a:cs typeface="Tahoma" charset="0"/>
              </a:rPr>
              <a:t>D is 5 × 10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  <a:cs typeface="Tahoma" charset="0"/>
              </a:rPr>
              <a:t>Greedy idea #1 gives (A*B)*(C*D), which takes 500+1000+500 = 2000 ops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  <a:cs typeface="Tahoma" charset="0"/>
              </a:rPr>
              <a:t>A*((B*C)*D) takes 500+250+250 = 1000 ops</a:t>
            </a:r>
          </a:p>
        </p:txBody>
      </p:sp>
      <p:pic>
        <p:nvPicPr>
          <p:cNvPr id="21509" name="Picture 7" descr="BS00608_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4192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833494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Dynamic Programming</a:t>
            </a:r>
          </a:p>
        </p:txBody>
      </p:sp>
      <p:sp>
        <p:nvSpPr>
          <p:cNvPr id="2253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2791E59-F08D-7041-A947-5E7958B980F1}" type="slidenum">
              <a:rPr lang="en-US" sz="1400"/>
              <a:pPr eaLnBrk="1" hangingPunct="1"/>
              <a:t>54</a:t>
            </a:fld>
            <a:endParaRPr lang="en-US" sz="140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Another Greedy Approach</a:t>
            </a:r>
          </a:p>
        </p:txBody>
      </p:sp>
      <p:sp>
        <p:nvSpPr>
          <p:cNvPr id="2253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00200"/>
            <a:ext cx="80010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dirty="0">
                <a:latin typeface="Tahoma" charset="0"/>
              </a:rPr>
              <a:t>Idea #2: repeatedly select the product that uses the </a:t>
            </a:r>
            <a:r>
              <a:rPr lang="en-US" sz="2600" dirty="0">
                <a:solidFill>
                  <a:srgbClr val="00B050"/>
                </a:solidFill>
                <a:latin typeface="Tahoma" charset="0"/>
              </a:rPr>
              <a:t>fewest</a:t>
            </a:r>
            <a:r>
              <a:rPr lang="en-US" sz="2600" dirty="0">
                <a:latin typeface="Tahoma" charset="0"/>
              </a:rPr>
              <a:t> operations.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>
                <a:solidFill>
                  <a:schemeClr val="tx2"/>
                </a:solidFill>
                <a:latin typeface="Tahoma" charset="0"/>
              </a:rPr>
              <a:t>Counter-example</a:t>
            </a:r>
            <a:r>
              <a:rPr lang="en-US" sz="2600" dirty="0">
                <a:latin typeface="Tahoma" charset="0"/>
              </a:rPr>
              <a:t>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>
                <a:latin typeface="Tahoma" charset="0"/>
              </a:rPr>
              <a:t>A is 101 </a:t>
            </a:r>
            <a:r>
              <a:rPr lang="en-US" sz="2200" dirty="0">
                <a:latin typeface="Tahoma" charset="0"/>
                <a:cs typeface="Tahoma" charset="0"/>
              </a:rPr>
              <a:t>× 11</a:t>
            </a:r>
            <a:endParaRPr lang="en-US" sz="2200" dirty="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200" dirty="0">
                <a:latin typeface="Tahoma" charset="0"/>
              </a:rPr>
              <a:t>B is 11 </a:t>
            </a:r>
            <a:r>
              <a:rPr lang="en-US" sz="2200" dirty="0">
                <a:latin typeface="Tahoma" charset="0"/>
                <a:cs typeface="Tahoma" charset="0"/>
              </a:rPr>
              <a:t>× 9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>
                <a:latin typeface="Tahoma" charset="0"/>
                <a:cs typeface="Tahoma" charset="0"/>
              </a:rPr>
              <a:t>C is 9 × 100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>
                <a:latin typeface="Tahoma" charset="0"/>
                <a:cs typeface="Tahoma" charset="0"/>
              </a:rPr>
              <a:t>D is 100 × 99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>
                <a:latin typeface="Tahoma" charset="0"/>
                <a:cs typeface="Tahoma" charset="0"/>
              </a:rPr>
              <a:t>Greedy idea #2 gives A*((B*C)*D)), which takes 109989+9900+108900=228789 ops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>
                <a:latin typeface="Tahoma" charset="0"/>
                <a:cs typeface="Tahoma" charset="0"/>
              </a:rPr>
              <a:t>(A*B)*(C*D) takes 9999+89991+89100=189090 ops</a:t>
            </a:r>
            <a:endParaRPr lang="en-US" sz="1900" dirty="0">
              <a:latin typeface="Tahoma" charset="0"/>
              <a:cs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600" dirty="0">
                <a:latin typeface="Tahoma" charset="0"/>
                <a:cs typeface="Tahoma" charset="0"/>
              </a:rPr>
              <a:t>The greedy approach is not giving us the optimal value.</a:t>
            </a:r>
          </a:p>
        </p:txBody>
      </p:sp>
      <p:pic>
        <p:nvPicPr>
          <p:cNvPr id="22533" name="Picture 4" descr="BS00608_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4192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54981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Dynamic Programming</a:t>
            </a: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26A0E8D-92CF-AC40-B111-57B92AD201C6}" type="slidenum">
              <a:rPr lang="en-US" sz="1400"/>
              <a:pPr eaLnBrk="1" hangingPunct="1"/>
              <a:t>55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A </a:t>
            </a:r>
            <a:r>
              <a:rPr lang="ja-JP" altLang="en-US" dirty="0">
                <a:latin typeface="Tahoma" charset="0"/>
              </a:rPr>
              <a:t>“</a:t>
            </a:r>
            <a:r>
              <a:rPr lang="en-US" altLang="ja-JP" dirty="0">
                <a:latin typeface="Tahoma" charset="0"/>
              </a:rPr>
              <a:t>Recursive</a:t>
            </a:r>
            <a:r>
              <a:rPr lang="ja-JP" altLang="en-US" dirty="0">
                <a:latin typeface="Tahoma" charset="0"/>
              </a:rPr>
              <a:t>”</a:t>
            </a:r>
            <a:r>
              <a:rPr lang="en-US" altLang="ja-JP" dirty="0">
                <a:latin typeface="Tahoma" charset="0"/>
              </a:rPr>
              <a:t> Approach</a:t>
            </a:r>
            <a:endParaRPr lang="en-US" dirty="0">
              <a:latin typeface="Tahoma" charset="0"/>
            </a:endParaRPr>
          </a:p>
        </p:txBody>
      </p:sp>
      <p:sp>
        <p:nvSpPr>
          <p:cNvPr id="23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Define </a:t>
            </a:r>
            <a:r>
              <a:rPr lang="en-US" b="1" dirty="0" err="1">
                <a:solidFill>
                  <a:schemeClr val="tx2"/>
                </a:solidFill>
                <a:latin typeface="Tahoma" charset="0"/>
              </a:rPr>
              <a:t>subproblems</a:t>
            </a:r>
            <a:r>
              <a:rPr lang="en-US" dirty="0">
                <a:latin typeface="Tahoma" charset="0"/>
              </a:rPr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Find the best </a:t>
            </a:r>
            <a:r>
              <a:rPr lang="en-US" sz="2400" dirty="0" err="1">
                <a:latin typeface="Tahoma" charset="0"/>
              </a:rPr>
              <a:t>parenthesization</a:t>
            </a:r>
            <a:r>
              <a:rPr lang="en-US" sz="2400" dirty="0">
                <a:latin typeface="Tahoma" charset="0"/>
              </a:rPr>
              <a:t> of A</a:t>
            </a:r>
            <a:r>
              <a:rPr lang="en-US" sz="2400" baseline="-25000" dirty="0">
                <a:latin typeface="Tahoma" charset="0"/>
              </a:rPr>
              <a:t>i</a:t>
            </a:r>
            <a:r>
              <a:rPr lang="en-US" sz="2400" dirty="0">
                <a:latin typeface="Tahoma" charset="0"/>
              </a:rPr>
              <a:t>*A</a:t>
            </a:r>
            <a:r>
              <a:rPr lang="en-US" sz="2400" baseline="-25000" dirty="0">
                <a:latin typeface="Tahoma" charset="0"/>
              </a:rPr>
              <a:t>i+1</a:t>
            </a:r>
            <a:r>
              <a:rPr lang="en-US" sz="2400" dirty="0">
                <a:latin typeface="Tahoma" charset="0"/>
              </a:rPr>
              <a:t>*…*</a:t>
            </a:r>
            <a:r>
              <a:rPr lang="en-US" sz="2400" dirty="0" err="1">
                <a:latin typeface="Tahoma" charset="0"/>
              </a:rPr>
              <a:t>A</a:t>
            </a:r>
            <a:r>
              <a:rPr lang="en-US" sz="2400" baseline="-25000" dirty="0" err="1">
                <a:latin typeface="Tahoma" charset="0"/>
              </a:rPr>
              <a:t>j</a:t>
            </a:r>
            <a:r>
              <a:rPr lang="en-US" sz="2400" dirty="0">
                <a:latin typeface="Tahoma" charset="0"/>
              </a:rPr>
              <a:t>.</a:t>
            </a:r>
          </a:p>
          <a:p>
            <a:pPr lvl="1"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Let </a:t>
            </a:r>
            <a:r>
              <a:rPr lang="en-US" sz="2400" dirty="0" err="1">
                <a:latin typeface="Tahoma" charset="0"/>
              </a:rPr>
              <a:t>N</a:t>
            </a:r>
            <a:r>
              <a:rPr lang="en-US" sz="2400" baseline="-25000" dirty="0" err="1">
                <a:latin typeface="Tahoma" charset="0"/>
              </a:rPr>
              <a:t>i,j</a:t>
            </a:r>
            <a:r>
              <a:rPr lang="en-US" sz="2400" dirty="0">
                <a:latin typeface="Tahoma" charset="0"/>
              </a:rPr>
              <a:t> denote the number of operations done by this </a:t>
            </a:r>
            <a:r>
              <a:rPr lang="en-US" sz="2400" dirty="0" err="1">
                <a:latin typeface="Tahoma" charset="0"/>
              </a:rPr>
              <a:t>subproblem</a:t>
            </a:r>
            <a:r>
              <a:rPr lang="en-US" sz="2400" dirty="0">
                <a:latin typeface="Tahoma" charset="0"/>
              </a:rPr>
              <a:t>.</a:t>
            </a:r>
          </a:p>
          <a:p>
            <a:pPr lvl="1"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The optimal solution for the whole problem is N</a:t>
            </a:r>
            <a:r>
              <a:rPr lang="en-US" sz="2400" baseline="-25000" dirty="0">
                <a:latin typeface="Tahoma" charset="0"/>
              </a:rPr>
              <a:t>0,n-1</a:t>
            </a:r>
            <a:r>
              <a:rPr lang="en-US" sz="2400" dirty="0">
                <a:latin typeface="Tahoma" charset="0"/>
              </a:rPr>
              <a:t>.</a:t>
            </a:r>
          </a:p>
        </p:txBody>
      </p:sp>
      <p:pic>
        <p:nvPicPr>
          <p:cNvPr id="23557" name="Picture 8" descr="BD19631_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0775" y="152400"/>
            <a:ext cx="128905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647410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Dynamic Programming</a:t>
            </a: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26A0E8D-92CF-AC40-B111-57B92AD201C6}" type="slidenum">
              <a:rPr lang="en-US" sz="1400"/>
              <a:pPr eaLnBrk="1" hangingPunct="1"/>
              <a:t>56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A </a:t>
            </a:r>
            <a:r>
              <a:rPr lang="ja-JP" altLang="en-US">
                <a:latin typeface="Tahoma" charset="0"/>
              </a:rPr>
              <a:t>“</a:t>
            </a:r>
            <a:r>
              <a:rPr lang="en-US" altLang="ja-JP">
                <a:latin typeface="Tahoma" charset="0"/>
              </a:rPr>
              <a:t>Recursive</a:t>
            </a:r>
            <a:r>
              <a:rPr lang="ja-JP" altLang="en-US">
                <a:latin typeface="Tahoma" charset="0"/>
              </a:rPr>
              <a:t>”</a:t>
            </a:r>
            <a:r>
              <a:rPr lang="en-US" altLang="ja-JP">
                <a:latin typeface="Tahoma" charset="0"/>
              </a:rPr>
              <a:t> Approach</a:t>
            </a:r>
            <a:endParaRPr lang="en-US">
              <a:latin typeface="Tahoma" charset="0"/>
            </a:endParaRPr>
          </a:p>
        </p:txBody>
      </p:sp>
      <p:sp>
        <p:nvSpPr>
          <p:cNvPr id="23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dirty="0" err="1">
                <a:solidFill>
                  <a:schemeClr val="tx2"/>
                </a:solidFill>
                <a:latin typeface="Tahoma" charset="0"/>
              </a:rPr>
              <a:t>Subproblem</a:t>
            </a:r>
            <a:r>
              <a:rPr lang="en-US" sz="2800" b="1" dirty="0">
                <a:solidFill>
                  <a:schemeClr val="tx2"/>
                </a:solidFill>
                <a:latin typeface="Tahoma" charset="0"/>
              </a:rPr>
              <a:t> optimality</a:t>
            </a:r>
            <a:r>
              <a:rPr lang="en-US" sz="2800" dirty="0">
                <a:latin typeface="Tahoma" charset="0"/>
              </a:rPr>
              <a:t>: The optimal solution can be defined in terms of optimal </a:t>
            </a:r>
            <a:r>
              <a:rPr lang="en-US" sz="2800" dirty="0" err="1">
                <a:latin typeface="Tahoma" charset="0"/>
              </a:rPr>
              <a:t>subproblems</a:t>
            </a:r>
            <a:r>
              <a:rPr lang="en-US" sz="2800" dirty="0">
                <a:latin typeface="Tahoma" charset="0"/>
              </a:rPr>
              <a:t>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800" dirty="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There has to be a final multiplication (root of the expression tree) for the optimal solution.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final multiply is at index i: (A</a:t>
            </a:r>
            <a:r>
              <a:rPr lang="en-US" sz="1800" baseline="-25000" dirty="0">
                <a:latin typeface="Tahoma" charset="0"/>
              </a:rPr>
              <a:t>0</a:t>
            </a:r>
            <a:r>
              <a:rPr lang="en-US" sz="1800" dirty="0">
                <a:latin typeface="Tahoma" charset="0"/>
              </a:rPr>
              <a:t>*…*A</a:t>
            </a:r>
            <a:r>
              <a:rPr lang="en-US" sz="1800" baseline="-25000" dirty="0">
                <a:latin typeface="Tahoma" charset="0"/>
              </a:rPr>
              <a:t>i</a:t>
            </a:r>
            <a:r>
              <a:rPr lang="en-US" sz="1800" dirty="0">
                <a:latin typeface="Tahoma" charset="0"/>
              </a:rPr>
              <a:t>)*(A</a:t>
            </a:r>
            <a:r>
              <a:rPr lang="en-US" sz="1800" baseline="-25000" dirty="0">
                <a:latin typeface="Tahoma" charset="0"/>
              </a:rPr>
              <a:t>i+1</a:t>
            </a:r>
            <a:r>
              <a:rPr lang="en-US" sz="1800" dirty="0">
                <a:latin typeface="Tahoma" charset="0"/>
              </a:rPr>
              <a:t>*…*A</a:t>
            </a:r>
            <a:r>
              <a:rPr lang="en-US" sz="1800" baseline="-25000" dirty="0">
                <a:latin typeface="Tahoma" charset="0"/>
              </a:rPr>
              <a:t>n-1</a:t>
            </a:r>
            <a:r>
              <a:rPr lang="en-US" sz="1800" dirty="0">
                <a:latin typeface="Tahoma" charset="0"/>
              </a:rPr>
              <a:t>).</a:t>
            </a:r>
          </a:p>
          <a:p>
            <a:pPr lvl="1"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</p:txBody>
      </p:sp>
      <p:pic>
        <p:nvPicPr>
          <p:cNvPr id="23557" name="Picture 8" descr="BD19631_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0775" y="152400"/>
            <a:ext cx="128905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598628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Dynamic Programming</a:t>
            </a: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26A0E8D-92CF-AC40-B111-57B92AD201C6}" type="slidenum">
              <a:rPr lang="en-US" sz="1400"/>
              <a:pPr eaLnBrk="1" hangingPunct="1"/>
              <a:t>57</a:t>
            </a:fld>
            <a:endParaRPr lang="en-US" sz="14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A </a:t>
            </a:r>
            <a:r>
              <a:rPr lang="ja-JP" altLang="en-US">
                <a:latin typeface="Tahoma" charset="0"/>
              </a:rPr>
              <a:t>“</a:t>
            </a:r>
            <a:r>
              <a:rPr lang="en-US" altLang="ja-JP">
                <a:latin typeface="Tahoma" charset="0"/>
              </a:rPr>
              <a:t>Recursive</a:t>
            </a:r>
            <a:r>
              <a:rPr lang="ja-JP" altLang="en-US">
                <a:latin typeface="Tahoma" charset="0"/>
              </a:rPr>
              <a:t>”</a:t>
            </a:r>
            <a:r>
              <a:rPr lang="en-US" altLang="ja-JP">
                <a:latin typeface="Tahoma" charset="0"/>
              </a:rPr>
              <a:t> Approach</a:t>
            </a:r>
            <a:endParaRPr lang="en-US">
              <a:latin typeface="Tahoma" charset="0"/>
            </a:endParaRPr>
          </a:p>
        </p:txBody>
      </p:sp>
      <p:sp>
        <p:nvSpPr>
          <p:cNvPr id="23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dirty="0" err="1">
                <a:solidFill>
                  <a:schemeClr val="tx2"/>
                </a:solidFill>
                <a:latin typeface="Tahoma" charset="0"/>
              </a:rPr>
              <a:t>Subproblem</a:t>
            </a:r>
            <a:r>
              <a:rPr lang="en-US" sz="2800" b="1" dirty="0">
                <a:solidFill>
                  <a:schemeClr val="tx2"/>
                </a:solidFill>
                <a:latin typeface="Tahoma" charset="0"/>
              </a:rPr>
              <a:t> optimality</a:t>
            </a:r>
            <a:r>
              <a:rPr lang="en-US" sz="2800" dirty="0">
                <a:latin typeface="Tahoma" charset="0"/>
              </a:rPr>
              <a:t>: The optimal solution can be defined in terms of optimal </a:t>
            </a:r>
            <a:r>
              <a:rPr lang="en-US" sz="2800" dirty="0" err="1">
                <a:latin typeface="Tahoma" charset="0"/>
              </a:rPr>
              <a:t>subproblems</a:t>
            </a:r>
            <a:r>
              <a:rPr lang="en-US" sz="2800" dirty="0">
                <a:latin typeface="Tahoma" charset="0"/>
              </a:rPr>
              <a:t>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800" dirty="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There has to be a final multiplication (root of the expression tree) for the optimal solution.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final multiply is at index i: (A</a:t>
            </a:r>
            <a:r>
              <a:rPr lang="en-US" sz="1800" baseline="-25000" dirty="0">
                <a:latin typeface="Tahoma" charset="0"/>
              </a:rPr>
              <a:t>0</a:t>
            </a:r>
            <a:r>
              <a:rPr lang="en-US" sz="1800" dirty="0">
                <a:latin typeface="Tahoma" charset="0"/>
              </a:rPr>
              <a:t>*…*A</a:t>
            </a:r>
            <a:r>
              <a:rPr lang="en-US" sz="1800" baseline="-25000" dirty="0">
                <a:latin typeface="Tahoma" charset="0"/>
              </a:rPr>
              <a:t>i</a:t>
            </a:r>
            <a:r>
              <a:rPr lang="en-US" sz="1800" dirty="0">
                <a:latin typeface="Tahoma" charset="0"/>
              </a:rPr>
              <a:t>)*(A</a:t>
            </a:r>
            <a:r>
              <a:rPr lang="en-US" sz="1800" baseline="-25000" dirty="0">
                <a:latin typeface="Tahoma" charset="0"/>
              </a:rPr>
              <a:t>i+1</a:t>
            </a:r>
            <a:r>
              <a:rPr lang="en-US" sz="1800" dirty="0">
                <a:latin typeface="Tahoma" charset="0"/>
              </a:rPr>
              <a:t>*…*A</a:t>
            </a:r>
            <a:r>
              <a:rPr lang="en-US" sz="1800" baseline="-25000" dirty="0">
                <a:latin typeface="Tahoma" charset="0"/>
              </a:rPr>
              <a:t>n-1</a:t>
            </a:r>
            <a:r>
              <a:rPr lang="en-US" sz="1800" dirty="0">
                <a:latin typeface="Tahoma" charset="0"/>
              </a:rPr>
              <a:t>).</a:t>
            </a:r>
          </a:p>
          <a:p>
            <a:pPr lvl="1"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Then the optimal solution N</a:t>
            </a:r>
            <a:r>
              <a:rPr lang="en-US" sz="2400" baseline="-25000" dirty="0">
                <a:latin typeface="Tahoma" charset="0"/>
              </a:rPr>
              <a:t>0,n-1</a:t>
            </a:r>
            <a:r>
              <a:rPr lang="en-US" sz="2400" dirty="0">
                <a:latin typeface="Tahoma" charset="0"/>
              </a:rPr>
              <a:t> is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the sum of two optimal </a:t>
            </a:r>
            <a:r>
              <a:rPr lang="en-US" sz="1800" dirty="0" err="1">
                <a:latin typeface="Tahoma" charset="0"/>
              </a:rPr>
              <a:t>subproblems</a:t>
            </a:r>
            <a:r>
              <a:rPr lang="en-US" sz="1800" dirty="0">
                <a:latin typeface="Tahoma" charset="0"/>
              </a:rPr>
              <a:t>, N</a:t>
            </a:r>
            <a:r>
              <a:rPr lang="en-US" sz="1800" baseline="-25000" dirty="0">
                <a:latin typeface="Tahoma" charset="0"/>
              </a:rPr>
              <a:t>0,i</a:t>
            </a:r>
            <a:r>
              <a:rPr lang="en-US" sz="1800" dirty="0">
                <a:latin typeface="Tahoma" charset="0"/>
              </a:rPr>
              <a:t> and N</a:t>
            </a:r>
            <a:r>
              <a:rPr lang="en-US" sz="1800" baseline="-25000" dirty="0">
                <a:latin typeface="Tahoma" charset="0"/>
              </a:rPr>
              <a:t>i+1,n-1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plus the time for the last multiply.</a:t>
            </a:r>
          </a:p>
          <a:p>
            <a:pPr lvl="1"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</p:txBody>
      </p:sp>
      <p:pic>
        <p:nvPicPr>
          <p:cNvPr id="23557" name="Picture 8" descr="BD19631_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0775" y="152400"/>
            <a:ext cx="128905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454417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Dynamic Programming</a:t>
            </a:r>
          </a:p>
        </p:txBody>
      </p:sp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9B5C8CF-69F9-A449-A2ED-D08AC88F3BD7}" type="slidenum">
              <a:rPr lang="en-US" sz="1400"/>
              <a:pPr eaLnBrk="1" hangingPunct="1"/>
              <a:t>58</a:t>
            </a:fld>
            <a:endParaRPr lang="en-US" sz="14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0198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A Characterizing Equation</a:t>
            </a:r>
          </a:p>
        </p:txBody>
      </p:sp>
      <p:sp>
        <p:nvSpPr>
          <p:cNvPr id="2458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The global optimal has to be defined in terms of optimal </a:t>
            </a:r>
            <a:r>
              <a:rPr lang="en-US" sz="2400" dirty="0" err="1">
                <a:latin typeface="Tahoma" charset="0"/>
              </a:rPr>
              <a:t>subproblems</a:t>
            </a:r>
            <a:endParaRPr lang="en-US" sz="2400" dirty="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Consider all possible places (k) for that final multiply: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Recall that A</a:t>
            </a:r>
            <a:r>
              <a:rPr lang="en-US" sz="2000" baseline="-25000" dirty="0">
                <a:latin typeface="Tahoma" charset="0"/>
              </a:rPr>
              <a:t>i</a:t>
            </a:r>
            <a:r>
              <a:rPr lang="en-US" sz="2000" dirty="0">
                <a:latin typeface="Tahoma" charset="0"/>
              </a:rPr>
              <a:t> is a d</a:t>
            </a:r>
            <a:r>
              <a:rPr lang="en-US" sz="2000" baseline="-25000" dirty="0">
                <a:latin typeface="Tahoma" charset="0"/>
              </a:rPr>
              <a:t>i</a:t>
            </a:r>
            <a:r>
              <a:rPr lang="en-US" sz="2000" dirty="0">
                <a:latin typeface="Tahoma" charset="0"/>
              </a:rPr>
              <a:t> </a:t>
            </a:r>
            <a:r>
              <a:rPr lang="en-US" sz="2000" dirty="0">
                <a:latin typeface="Tahoma" charset="0"/>
                <a:cs typeface="Tahoma" charset="0"/>
              </a:rPr>
              <a:t>× d</a:t>
            </a:r>
            <a:r>
              <a:rPr lang="en-US" sz="2000" baseline="-25000" dirty="0">
                <a:latin typeface="Tahoma" charset="0"/>
                <a:cs typeface="Tahoma" charset="0"/>
              </a:rPr>
              <a:t>i+1</a:t>
            </a:r>
            <a:r>
              <a:rPr lang="en-US" sz="2000" dirty="0">
                <a:latin typeface="Tahoma" charset="0"/>
                <a:cs typeface="Tahoma" charset="0"/>
              </a:rPr>
              <a:t> dimensional matrix.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  <a:cs typeface="Tahoma" charset="0"/>
              </a:rPr>
              <a:t>a characterizing equation for </a:t>
            </a:r>
            <a:r>
              <a:rPr lang="en-US" sz="2000" dirty="0" err="1">
                <a:latin typeface="Tahoma" charset="0"/>
                <a:cs typeface="Tahoma" charset="0"/>
              </a:rPr>
              <a:t>N</a:t>
            </a:r>
            <a:r>
              <a:rPr lang="en-US" sz="2000" baseline="-25000" dirty="0" err="1">
                <a:latin typeface="Tahoma" charset="0"/>
                <a:cs typeface="Tahoma" charset="0"/>
              </a:rPr>
              <a:t>i,j</a:t>
            </a:r>
            <a:r>
              <a:rPr lang="en-US" sz="2000" dirty="0">
                <a:latin typeface="Tahoma" charset="0"/>
                <a:cs typeface="Tahoma" charset="0"/>
              </a:rPr>
              <a:t> is:</a:t>
            </a: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  <a:cs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  <a:cs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  <a:cs typeface="Tahoma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400" dirty="0">
              <a:latin typeface="Tahoma" charset="0"/>
              <a:cs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  <a:cs typeface="Tahoma" charset="0"/>
              </a:rPr>
              <a:t>Note that </a:t>
            </a:r>
            <a:r>
              <a:rPr lang="en-US" sz="2400" dirty="0" err="1">
                <a:latin typeface="Tahoma" charset="0"/>
                <a:cs typeface="Tahoma" charset="0"/>
              </a:rPr>
              <a:t>subproblems</a:t>
            </a:r>
            <a:r>
              <a:rPr lang="en-US" sz="2400" dirty="0">
                <a:latin typeface="Tahoma" charset="0"/>
                <a:cs typeface="Tahoma" charset="0"/>
              </a:rPr>
              <a:t> are not independent--the </a:t>
            </a:r>
            <a:r>
              <a:rPr lang="en-US" sz="2400" b="1" dirty="0" err="1">
                <a:solidFill>
                  <a:schemeClr val="tx2"/>
                </a:solidFill>
                <a:latin typeface="Tahoma" charset="0"/>
                <a:cs typeface="Tahoma" charset="0"/>
              </a:rPr>
              <a:t>subproblems</a:t>
            </a:r>
            <a:r>
              <a:rPr lang="en-US" sz="2400" b="1" dirty="0">
                <a:solidFill>
                  <a:schemeClr val="tx2"/>
                </a:solidFill>
                <a:latin typeface="Tahoma" charset="0"/>
                <a:cs typeface="Tahoma" charset="0"/>
              </a:rPr>
              <a:t> overlap</a:t>
            </a:r>
            <a:r>
              <a:rPr lang="en-US" sz="2400" dirty="0">
                <a:latin typeface="Tahoma" charset="0"/>
                <a:cs typeface="Tahoma" charset="0"/>
              </a:rPr>
              <a:t>: </a:t>
            </a:r>
            <a:r>
              <a:rPr lang="en-US" sz="2400" dirty="0">
                <a:solidFill>
                  <a:srgbClr val="00B050"/>
                </a:solidFill>
                <a:latin typeface="Tahoma" charset="0"/>
                <a:cs typeface="Tahoma" charset="0"/>
              </a:rPr>
              <a:t>Dynamic Programming!</a:t>
            </a:r>
            <a:endParaRPr lang="en-US" sz="2400" dirty="0">
              <a:solidFill>
                <a:srgbClr val="00B050"/>
              </a:solidFill>
              <a:latin typeface="Tahoma" charset="0"/>
            </a:endParaRPr>
          </a:p>
        </p:txBody>
      </p:sp>
      <p:pic>
        <p:nvPicPr>
          <p:cNvPr id="24581" name="Picture 7" descr="j029921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038" y="152400"/>
            <a:ext cx="1604962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458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736900"/>
              </p:ext>
            </p:extLst>
          </p:nvPr>
        </p:nvGraphicFramePr>
        <p:xfrm>
          <a:off x="1189038" y="3810000"/>
          <a:ext cx="6783387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22280" imgH="291960" progId="Equation.3">
                  <p:embed/>
                </p:oleObj>
              </mc:Choice>
              <mc:Fallback>
                <p:oleObj name="Equation" r:id="rId3" imgW="22222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9038" y="3810000"/>
                        <a:ext cx="6783387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200400" y="4485498"/>
            <a:ext cx="1204147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Operations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in the left product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4494248"/>
            <a:ext cx="129540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Operations</a:t>
            </a:r>
          </a:p>
          <a:p>
            <a:r>
              <a:rPr lang="en-US" sz="1600" dirty="0">
                <a:solidFill>
                  <a:srgbClr val="FF0000"/>
                </a:solidFill>
              </a:rPr>
              <a:t>in the right product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88786" y="4485498"/>
            <a:ext cx="1589282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Operations in</a:t>
            </a:r>
          </a:p>
          <a:p>
            <a:r>
              <a:rPr lang="en-US" sz="1600" dirty="0">
                <a:solidFill>
                  <a:srgbClr val="FF0000"/>
                </a:solidFill>
              </a:rPr>
              <a:t>multiplying the </a:t>
            </a:r>
          </a:p>
          <a:p>
            <a:r>
              <a:rPr lang="en-US" sz="1600" dirty="0">
                <a:solidFill>
                  <a:srgbClr val="FF0000"/>
                </a:solidFill>
              </a:rPr>
              <a:t>2 products</a:t>
            </a:r>
          </a:p>
        </p:txBody>
      </p:sp>
    </p:spTree>
    <p:extLst>
      <p:ext uri="{BB962C8B-B14F-4D97-AF65-F5344CB8AC3E}">
        <p14:creationId xmlns:p14="http://schemas.microsoft.com/office/powerpoint/2010/main" val="119600980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1712833"/>
              </p:ext>
            </p:extLst>
          </p:nvPr>
        </p:nvGraphicFramePr>
        <p:xfrm>
          <a:off x="5334000" y="1905000"/>
          <a:ext cx="35052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9D4178-663D-4D4D-9D32-6C2BC61A95AA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031825"/>
              </p:ext>
            </p:extLst>
          </p:nvPr>
        </p:nvGraphicFramePr>
        <p:xfrm>
          <a:off x="2590800" y="5715000"/>
          <a:ext cx="4525962" cy="595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291960" progId="Equation.3">
                  <p:embed/>
                </p:oleObj>
              </mc:Choice>
              <mc:Fallback>
                <p:oleObj name="Equation" r:id="rId2" imgW="2222280" imgH="29196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715000"/>
                        <a:ext cx="4525962" cy="5952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152400" y="1524000"/>
            <a:ext cx="3733800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Matrices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A is 10 </a:t>
            </a:r>
            <a:r>
              <a:rPr lang="en-US" dirty="0">
                <a:cs typeface="Tahoma" charset="0"/>
              </a:rPr>
              <a:t>× 5</a:t>
            </a:r>
            <a:endParaRPr lang="en-US" dirty="0"/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B is 5 </a:t>
            </a:r>
            <a:r>
              <a:rPr lang="en-US" dirty="0">
                <a:cs typeface="Tahoma" charset="0"/>
              </a:rPr>
              <a:t>× 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C is 10 × 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 is 5 × 10</a:t>
            </a:r>
          </a:p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cs typeface="Tahoma" charset="0"/>
            </a:endParaRPr>
          </a:p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Dimensions: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d0=10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d1=5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d2=10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d3=5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d4=10</a:t>
            </a:r>
          </a:p>
        </p:txBody>
      </p:sp>
    </p:spTree>
    <p:extLst>
      <p:ext uri="{BB962C8B-B14F-4D97-AF65-F5344CB8AC3E}">
        <p14:creationId xmlns:p14="http://schemas.microsoft.com/office/powerpoint/2010/main" val="3053878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Observation: Pairs of indices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2819400" y="17526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2819400" y="22860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33528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33528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3886200" y="17526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3886200" y="22860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44196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44196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54864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54864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9" name="Rectangle 13"/>
          <p:cNvSpPr>
            <a:spLocks noChangeArrowheads="1"/>
          </p:cNvSpPr>
          <p:nvPr/>
        </p:nvSpPr>
        <p:spPr bwMode="auto">
          <a:xfrm>
            <a:off x="6019800" y="17526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6019800" y="22860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1" name="Rectangle 15"/>
          <p:cNvSpPr>
            <a:spLocks noChangeArrowheads="1"/>
          </p:cNvSpPr>
          <p:nvPr/>
        </p:nvSpPr>
        <p:spPr bwMode="auto">
          <a:xfrm>
            <a:off x="65532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2" name="Rectangle 16"/>
          <p:cNvSpPr>
            <a:spLocks noChangeArrowheads="1"/>
          </p:cNvSpPr>
          <p:nvPr/>
        </p:nvSpPr>
        <p:spPr bwMode="auto">
          <a:xfrm>
            <a:off x="65532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3" name="Rectangle 17"/>
          <p:cNvSpPr>
            <a:spLocks noChangeArrowheads="1"/>
          </p:cNvSpPr>
          <p:nvPr/>
        </p:nvSpPr>
        <p:spPr bwMode="auto">
          <a:xfrm>
            <a:off x="7086600" y="17526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4" name="Rectangle 18"/>
          <p:cNvSpPr>
            <a:spLocks noChangeArrowheads="1"/>
          </p:cNvSpPr>
          <p:nvPr/>
        </p:nvSpPr>
        <p:spPr bwMode="auto">
          <a:xfrm>
            <a:off x="7086600" y="22860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5" name="Rectangle 19"/>
          <p:cNvSpPr>
            <a:spLocks noChangeArrowheads="1"/>
          </p:cNvSpPr>
          <p:nvPr/>
        </p:nvSpPr>
        <p:spPr bwMode="auto">
          <a:xfrm>
            <a:off x="76200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50196" name="Rectangle 20"/>
          <p:cNvSpPr>
            <a:spLocks noChangeArrowheads="1"/>
          </p:cNvSpPr>
          <p:nvPr/>
        </p:nvSpPr>
        <p:spPr bwMode="auto">
          <a:xfrm>
            <a:off x="76200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2895600" y="1905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198" name="Text Box 22"/>
          <p:cNvSpPr txBox="1">
            <a:spLocks noChangeArrowheads="1"/>
          </p:cNvSpPr>
          <p:nvPr/>
        </p:nvSpPr>
        <p:spPr bwMode="auto">
          <a:xfrm>
            <a:off x="34290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199" name="Text Box 23"/>
          <p:cNvSpPr txBox="1">
            <a:spLocks noChangeArrowheads="1"/>
          </p:cNvSpPr>
          <p:nvPr/>
        </p:nvSpPr>
        <p:spPr bwMode="auto">
          <a:xfrm>
            <a:off x="39624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G</a:t>
            </a:r>
          </a:p>
        </p:txBody>
      </p:sp>
      <p:sp>
        <p:nvSpPr>
          <p:cNvPr id="50200" name="Text Box 24"/>
          <p:cNvSpPr txBox="1">
            <a:spLocks noChangeArrowheads="1"/>
          </p:cNvSpPr>
          <p:nvPr/>
        </p:nvSpPr>
        <p:spPr bwMode="auto">
          <a:xfrm>
            <a:off x="44958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01" name="Text Box 25"/>
          <p:cNvSpPr txBox="1">
            <a:spLocks noChangeArrowheads="1"/>
          </p:cNvSpPr>
          <p:nvPr/>
        </p:nvSpPr>
        <p:spPr bwMode="auto">
          <a:xfrm>
            <a:off x="55626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02" name="Text Box 26"/>
          <p:cNvSpPr txBox="1">
            <a:spLocks noChangeArrowheads="1"/>
          </p:cNvSpPr>
          <p:nvPr/>
        </p:nvSpPr>
        <p:spPr bwMode="auto">
          <a:xfrm>
            <a:off x="60960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G</a:t>
            </a:r>
          </a:p>
        </p:txBody>
      </p:sp>
      <p:sp>
        <p:nvSpPr>
          <p:cNvPr id="50203" name="Text Box 27"/>
          <p:cNvSpPr txBox="1">
            <a:spLocks noChangeArrowheads="1"/>
          </p:cNvSpPr>
          <p:nvPr/>
        </p:nvSpPr>
        <p:spPr bwMode="auto">
          <a:xfrm>
            <a:off x="66294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04" name="Text Box 28"/>
          <p:cNvSpPr txBox="1">
            <a:spLocks noChangeArrowheads="1"/>
          </p:cNvSpPr>
          <p:nvPr/>
        </p:nvSpPr>
        <p:spPr bwMode="auto">
          <a:xfrm>
            <a:off x="71628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>
            <a:off x="76962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06" name="Text Box 30"/>
          <p:cNvSpPr txBox="1">
            <a:spLocks noChangeArrowheads="1"/>
          </p:cNvSpPr>
          <p:nvPr/>
        </p:nvSpPr>
        <p:spPr bwMode="auto">
          <a:xfrm>
            <a:off x="2895600" y="24384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07" name="Text Box 31"/>
          <p:cNvSpPr txBox="1">
            <a:spLocks noChangeArrowheads="1"/>
          </p:cNvSpPr>
          <p:nvPr/>
        </p:nvSpPr>
        <p:spPr bwMode="auto">
          <a:xfrm>
            <a:off x="34290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08" name="Text Box 32"/>
          <p:cNvSpPr txBox="1">
            <a:spLocks noChangeArrowheads="1"/>
          </p:cNvSpPr>
          <p:nvPr/>
        </p:nvSpPr>
        <p:spPr bwMode="auto">
          <a:xfrm>
            <a:off x="3962400" y="2438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209" name="Text Box 33"/>
          <p:cNvSpPr txBox="1">
            <a:spLocks noChangeArrowheads="1"/>
          </p:cNvSpPr>
          <p:nvPr/>
        </p:nvSpPr>
        <p:spPr bwMode="auto">
          <a:xfrm>
            <a:off x="44958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10" name="Text Box 34"/>
          <p:cNvSpPr txBox="1">
            <a:spLocks noChangeArrowheads="1"/>
          </p:cNvSpPr>
          <p:nvPr/>
        </p:nvSpPr>
        <p:spPr bwMode="auto">
          <a:xfrm>
            <a:off x="55626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11" name="Text Box 35"/>
          <p:cNvSpPr txBox="1">
            <a:spLocks noChangeArrowheads="1"/>
          </p:cNvSpPr>
          <p:nvPr/>
        </p:nvSpPr>
        <p:spPr bwMode="auto">
          <a:xfrm>
            <a:off x="60960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212" name="Text Box 36"/>
          <p:cNvSpPr txBox="1">
            <a:spLocks noChangeArrowheads="1"/>
          </p:cNvSpPr>
          <p:nvPr/>
        </p:nvSpPr>
        <p:spPr bwMode="auto">
          <a:xfrm>
            <a:off x="66294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13" name="Text Box 37"/>
          <p:cNvSpPr txBox="1">
            <a:spLocks noChangeArrowheads="1"/>
          </p:cNvSpPr>
          <p:nvPr/>
        </p:nvSpPr>
        <p:spPr bwMode="auto">
          <a:xfrm>
            <a:off x="71628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214" name="Text Box 38"/>
          <p:cNvSpPr txBox="1">
            <a:spLocks noChangeArrowheads="1"/>
          </p:cNvSpPr>
          <p:nvPr/>
        </p:nvSpPr>
        <p:spPr bwMode="auto">
          <a:xfrm>
            <a:off x="76962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15" name="Text Box 39"/>
          <p:cNvSpPr txBox="1">
            <a:spLocks noChangeArrowheads="1"/>
          </p:cNvSpPr>
          <p:nvPr/>
        </p:nvSpPr>
        <p:spPr bwMode="auto">
          <a:xfrm>
            <a:off x="533400" y="18288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2"/>
                </a:solidFill>
                <a:cs typeface="Arial" charset="0"/>
              </a:rPr>
              <a:t>elements of </a:t>
            </a:r>
            <a:r>
              <a:rPr lang="en-US" altLang="en-US" i="1" dirty="0">
                <a:solidFill>
                  <a:schemeClr val="tx2"/>
                </a:solidFill>
                <a:cs typeface="Arial" charset="0"/>
              </a:rPr>
              <a:t>X</a:t>
            </a:r>
            <a:endParaRPr lang="en-US" altLang="en-US" sz="2400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50216" name="Text Box 40"/>
          <p:cNvSpPr txBox="1">
            <a:spLocks noChangeArrowheads="1"/>
          </p:cNvSpPr>
          <p:nvPr/>
        </p:nvSpPr>
        <p:spPr bwMode="auto">
          <a:xfrm>
            <a:off x="533400" y="23622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2"/>
                </a:solidFill>
                <a:cs typeface="Arial" charset="0"/>
              </a:rPr>
              <a:t>elements of </a:t>
            </a:r>
            <a:r>
              <a:rPr lang="en-US" altLang="en-US" i="1" dirty="0">
                <a:solidFill>
                  <a:schemeClr val="tx2"/>
                </a:solidFill>
                <a:cs typeface="Arial" charset="0"/>
              </a:rPr>
              <a:t>Y</a:t>
            </a:r>
            <a:endParaRPr lang="en-US" altLang="en-US" sz="2400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50217" name="Rectangle 41"/>
          <p:cNvSpPr>
            <a:spLocks noChangeArrowheads="1"/>
          </p:cNvSpPr>
          <p:nvPr/>
        </p:nvSpPr>
        <p:spPr bwMode="auto">
          <a:xfrm>
            <a:off x="4953000" y="17526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218" name="Rectangle 42"/>
          <p:cNvSpPr>
            <a:spLocks noChangeArrowheads="1"/>
          </p:cNvSpPr>
          <p:nvPr/>
        </p:nvSpPr>
        <p:spPr bwMode="auto">
          <a:xfrm>
            <a:off x="4953000" y="22860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219" name="Text Box 43"/>
          <p:cNvSpPr txBox="1">
            <a:spLocks noChangeArrowheads="1"/>
          </p:cNvSpPr>
          <p:nvPr/>
        </p:nvSpPr>
        <p:spPr bwMode="auto">
          <a:xfrm>
            <a:off x="50292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20" name="Text Box 44"/>
          <p:cNvSpPr txBox="1">
            <a:spLocks noChangeArrowheads="1"/>
          </p:cNvSpPr>
          <p:nvPr/>
        </p:nvSpPr>
        <p:spPr bwMode="auto">
          <a:xfrm>
            <a:off x="5029200" y="2438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grpSp>
        <p:nvGrpSpPr>
          <p:cNvPr id="309293" name="Group 45"/>
          <p:cNvGrpSpPr>
            <a:grpSpLocks/>
          </p:cNvGrpSpPr>
          <p:nvPr/>
        </p:nvGrpSpPr>
        <p:grpSpPr bwMode="auto">
          <a:xfrm>
            <a:off x="3352800" y="1219200"/>
            <a:ext cx="533400" cy="2133600"/>
            <a:chOff x="1536" y="1392"/>
            <a:chExt cx="336" cy="1344"/>
          </a:xfrm>
        </p:grpSpPr>
        <p:sp>
          <p:nvSpPr>
            <p:cNvPr id="50272" name="Rectangle 46"/>
            <p:cNvSpPr>
              <a:spLocks noChangeArrowheads="1"/>
            </p:cNvSpPr>
            <p:nvPr/>
          </p:nvSpPr>
          <p:spPr bwMode="auto">
            <a:xfrm>
              <a:off x="1536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0273" name="Rectangle 47"/>
            <p:cNvSpPr>
              <a:spLocks noChangeArrowheads="1"/>
            </p:cNvSpPr>
            <p:nvPr/>
          </p:nvSpPr>
          <p:spPr bwMode="auto">
            <a:xfrm>
              <a:off x="1536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1</a:t>
              </a:r>
            </a:p>
          </p:txBody>
        </p:sp>
      </p:grpSp>
      <p:grpSp>
        <p:nvGrpSpPr>
          <p:cNvPr id="309296" name="Group 48"/>
          <p:cNvGrpSpPr>
            <a:grpSpLocks/>
          </p:cNvGrpSpPr>
          <p:nvPr/>
        </p:nvGrpSpPr>
        <p:grpSpPr bwMode="auto">
          <a:xfrm>
            <a:off x="2781300" y="1219200"/>
            <a:ext cx="533400" cy="2133600"/>
            <a:chOff x="1200" y="1392"/>
            <a:chExt cx="336" cy="1344"/>
          </a:xfrm>
        </p:grpSpPr>
        <p:sp>
          <p:nvSpPr>
            <p:cNvPr id="50270" name="Rectangle 49"/>
            <p:cNvSpPr>
              <a:spLocks noChangeArrowheads="1"/>
            </p:cNvSpPr>
            <p:nvPr/>
          </p:nvSpPr>
          <p:spPr bwMode="auto">
            <a:xfrm>
              <a:off x="1200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50271" name="Rectangle 50"/>
            <p:cNvSpPr>
              <a:spLocks noChangeArrowheads="1"/>
            </p:cNvSpPr>
            <p:nvPr/>
          </p:nvSpPr>
          <p:spPr bwMode="auto">
            <a:xfrm>
              <a:off x="1200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</p:grpSp>
      <p:grpSp>
        <p:nvGrpSpPr>
          <p:cNvPr id="309299" name="Group 51"/>
          <p:cNvGrpSpPr>
            <a:grpSpLocks/>
          </p:cNvGrpSpPr>
          <p:nvPr/>
        </p:nvGrpSpPr>
        <p:grpSpPr bwMode="auto">
          <a:xfrm>
            <a:off x="3886200" y="1219200"/>
            <a:ext cx="533400" cy="2133600"/>
            <a:chOff x="1872" y="1392"/>
            <a:chExt cx="336" cy="1344"/>
          </a:xfrm>
        </p:grpSpPr>
        <p:sp>
          <p:nvSpPr>
            <p:cNvPr id="50268" name="Rectangle 52"/>
            <p:cNvSpPr>
              <a:spLocks noChangeArrowheads="1"/>
            </p:cNvSpPr>
            <p:nvPr/>
          </p:nvSpPr>
          <p:spPr bwMode="auto">
            <a:xfrm>
              <a:off x="1872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0269" name="Rectangle 53"/>
            <p:cNvSpPr>
              <a:spLocks noChangeArrowheads="1"/>
            </p:cNvSpPr>
            <p:nvPr/>
          </p:nvSpPr>
          <p:spPr bwMode="auto">
            <a:xfrm>
              <a:off x="1872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</p:grpSp>
      <p:grpSp>
        <p:nvGrpSpPr>
          <p:cNvPr id="309302" name="Group 54"/>
          <p:cNvGrpSpPr>
            <a:grpSpLocks/>
          </p:cNvGrpSpPr>
          <p:nvPr/>
        </p:nvGrpSpPr>
        <p:grpSpPr bwMode="auto">
          <a:xfrm>
            <a:off x="4419600" y="1219200"/>
            <a:ext cx="533400" cy="2133600"/>
            <a:chOff x="2208" y="1392"/>
            <a:chExt cx="336" cy="1344"/>
          </a:xfrm>
        </p:grpSpPr>
        <p:sp>
          <p:nvSpPr>
            <p:cNvPr id="50266" name="Rectangle 55"/>
            <p:cNvSpPr>
              <a:spLocks noChangeArrowheads="1"/>
            </p:cNvSpPr>
            <p:nvPr/>
          </p:nvSpPr>
          <p:spPr bwMode="auto">
            <a:xfrm>
              <a:off x="2208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0267" name="Rectangle 56"/>
            <p:cNvSpPr>
              <a:spLocks noChangeArrowheads="1"/>
            </p:cNvSpPr>
            <p:nvPr/>
          </p:nvSpPr>
          <p:spPr bwMode="auto">
            <a:xfrm>
              <a:off x="2208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3</a:t>
              </a:r>
            </a:p>
          </p:txBody>
        </p:sp>
      </p:grpSp>
      <p:grpSp>
        <p:nvGrpSpPr>
          <p:cNvPr id="309305" name="Group 57"/>
          <p:cNvGrpSpPr>
            <a:grpSpLocks/>
          </p:cNvGrpSpPr>
          <p:nvPr/>
        </p:nvGrpSpPr>
        <p:grpSpPr bwMode="auto">
          <a:xfrm>
            <a:off x="4953000" y="1219200"/>
            <a:ext cx="533400" cy="2133600"/>
            <a:chOff x="2544" y="1392"/>
            <a:chExt cx="336" cy="1344"/>
          </a:xfrm>
        </p:grpSpPr>
        <p:sp>
          <p:nvSpPr>
            <p:cNvPr id="50264" name="Rectangle 58"/>
            <p:cNvSpPr>
              <a:spLocks noChangeArrowheads="1"/>
            </p:cNvSpPr>
            <p:nvPr/>
          </p:nvSpPr>
          <p:spPr bwMode="auto">
            <a:xfrm>
              <a:off x="2544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0265" name="Rectangle 59"/>
            <p:cNvSpPr>
              <a:spLocks noChangeArrowheads="1"/>
            </p:cNvSpPr>
            <p:nvPr/>
          </p:nvSpPr>
          <p:spPr bwMode="auto">
            <a:xfrm>
              <a:off x="2544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4</a:t>
              </a:r>
            </a:p>
          </p:txBody>
        </p:sp>
      </p:grpSp>
      <p:grpSp>
        <p:nvGrpSpPr>
          <p:cNvPr id="309308" name="Group 60"/>
          <p:cNvGrpSpPr>
            <a:grpSpLocks/>
          </p:cNvGrpSpPr>
          <p:nvPr/>
        </p:nvGrpSpPr>
        <p:grpSpPr bwMode="auto">
          <a:xfrm>
            <a:off x="5486400" y="1219200"/>
            <a:ext cx="533400" cy="2133600"/>
            <a:chOff x="2880" y="1392"/>
            <a:chExt cx="336" cy="1344"/>
          </a:xfrm>
        </p:grpSpPr>
        <p:sp>
          <p:nvSpPr>
            <p:cNvPr id="50262" name="Rectangle 61"/>
            <p:cNvSpPr>
              <a:spLocks noChangeArrowheads="1"/>
            </p:cNvSpPr>
            <p:nvPr/>
          </p:nvSpPr>
          <p:spPr bwMode="auto">
            <a:xfrm>
              <a:off x="2880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50263" name="Rectangle 62"/>
            <p:cNvSpPr>
              <a:spLocks noChangeArrowheads="1"/>
            </p:cNvSpPr>
            <p:nvPr/>
          </p:nvSpPr>
          <p:spPr bwMode="auto">
            <a:xfrm>
              <a:off x="2880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5</a:t>
              </a:r>
            </a:p>
          </p:txBody>
        </p:sp>
      </p:grpSp>
      <p:grpSp>
        <p:nvGrpSpPr>
          <p:cNvPr id="309311" name="Group 63"/>
          <p:cNvGrpSpPr>
            <a:grpSpLocks/>
          </p:cNvGrpSpPr>
          <p:nvPr/>
        </p:nvGrpSpPr>
        <p:grpSpPr bwMode="auto">
          <a:xfrm>
            <a:off x="6019800" y="1219200"/>
            <a:ext cx="533400" cy="2133600"/>
            <a:chOff x="3216" y="1392"/>
            <a:chExt cx="336" cy="1344"/>
          </a:xfrm>
        </p:grpSpPr>
        <p:sp>
          <p:nvSpPr>
            <p:cNvPr id="50260" name="Rectangle 64"/>
            <p:cNvSpPr>
              <a:spLocks noChangeArrowheads="1"/>
            </p:cNvSpPr>
            <p:nvPr/>
          </p:nvSpPr>
          <p:spPr bwMode="auto">
            <a:xfrm>
              <a:off x="3216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50261" name="Rectangle 65"/>
            <p:cNvSpPr>
              <a:spLocks noChangeArrowheads="1"/>
            </p:cNvSpPr>
            <p:nvPr/>
          </p:nvSpPr>
          <p:spPr bwMode="auto">
            <a:xfrm>
              <a:off x="3216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</p:grpSp>
      <p:grpSp>
        <p:nvGrpSpPr>
          <p:cNvPr id="309314" name="Group 66"/>
          <p:cNvGrpSpPr>
            <a:grpSpLocks/>
          </p:cNvGrpSpPr>
          <p:nvPr/>
        </p:nvGrpSpPr>
        <p:grpSpPr bwMode="auto">
          <a:xfrm>
            <a:off x="6553200" y="1219200"/>
            <a:ext cx="533400" cy="2133600"/>
            <a:chOff x="3552" y="1392"/>
            <a:chExt cx="336" cy="1344"/>
          </a:xfrm>
        </p:grpSpPr>
        <p:sp>
          <p:nvSpPr>
            <p:cNvPr id="50258" name="Rectangle 67"/>
            <p:cNvSpPr>
              <a:spLocks noChangeArrowheads="1"/>
            </p:cNvSpPr>
            <p:nvPr/>
          </p:nvSpPr>
          <p:spPr bwMode="auto">
            <a:xfrm>
              <a:off x="3552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6</a:t>
              </a:r>
            </a:p>
          </p:txBody>
        </p:sp>
        <p:sp>
          <p:nvSpPr>
            <p:cNvPr id="50259" name="Rectangle 68"/>
            <p:cNvSpPr>
              <a:spLocks noChangeArrowheads="1"/>
            </p:cNvSpPr>
            <p:nvPr/>
          </p:nvSpPr>
          <p:spPr bwMode="auto">
            <a:xfrm>
              <a:off x="3552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6</a:t>
              </a:r>
            </a:p>
          </p:txBody>
        </p:sp>
      </p:grpSp>
      <p:grpSp>
        <p:nvGrpSpPr>
          <p:cNvPr id="309317" name="Group 69"/>
          <p:cNvGrpSpPr>
            <a:grpSpLocks/>
          </p:cNvGrpSpPr>
          <p:nvPr/>
        </p:nvGrpSpPr>
        <p:grpSpPr bwMode="auto">
          <a:xfrm>
            <a:off x="7086600" y="1219200"/>
            <a:ext cx="533400" cy="2133600"/>
            <a:chOff x="3888" y="1392"/>
            <a:chExt cx="336" cy="1344"/>
          </a:xfrm>
        </p:grpSpPr>
        <p:sp>
          <p:nvSpPr>
            <p:cNvPr id="50256" name="Rectangle 70"/>
            <p:cNvSpPr>
              <a:spLocks noChangeArrowheads="1"/>
            </p:cNvSpPr>
            <p:nvPr/>
          </p:nvSpPr>
          <p:spPr bwMode="auto">
            <a:xfrm>
              <a:off x="3888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7</a:t>
              </a:r>
            </a:p>
          </p:txBody>
        </p:sp>
        <p:sp>
          <p:nvSpPr>
            <p:cNvPr id="50257" name="Rectangle 71"/>
            <p:cNvSpPr>
              <a:spLocks noChangeArrowheads="1"/>
            </p:cNvSpPr>
            <p:nvPr/>
          </p:nvSpPr>
          <p:spPr bwMode="auto">
            <a:xfrm>
              <a:off x="3888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6</a:t>
              </a:r>
            </a:p>
          </p:txBody>
        </p:sp>
      </p:grpSp>
      <p:grpSp>
        <p:nvGrpSpPr>
          <p:cNvPr id="309320" name="Group 72"/>
          <p:cNvGrpSpPr>
            <a:grpSpLocks/>
          </p:cNvGrpSpPr>
          <p:nvPr/>
        </p:nvGrpSpPr>
        <p:grpSpPr bwMode="auto">
          <a:xfrm>
            <a:off x="7620000" y="1219200"/>
            <a:ext cx="533400" cy="2133600"/>
            <a:chOff x="4224" y="1392"/>
            <a:chExt cx="336" cy="1344"/>
          </a:xfrm>
        </p:grpSpPr>
        <p:sp>
          <p:nvSpPr>
            <p:cNvPr id="50254" name="Rectangle 73"/>
            <p:cNvSpPr>
              <a:spLocks noChangeArrowheads="1"/>
            </p:cNvSpPr>
            <p:nvPr/>
          </p:nvSpPr>
          <p:spPr bwMode="auto">
            <a:xfrm>
              <a:off x="4224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8</a:t>
              </a:r>
            </a:p>
          </p:txBody>
        </p:sp>
        <p:sp>
          <p:nvSpPr>
            <p:cNvPr id="50255" name="Rectangle 74"/>
            <p:cNvSpPr>
              <a:spLocks noChangeArrowheads="1"/>
            </p:cNvSpPr>
            <p:nvPr/>
          </p:nvSpPr>
          <p:spPr bwMode="auto">
            <a:xfrm>
              <a:off x="4224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7</a:t>
              </a:r>
            </a:p>
          </p:txBody>
        </p:sp>
      </p:grpSp>
      <p:sp>
        <p:nvSpPr>
          <p:cNvPr id="50231" name="Text Box 75"/>
          <p:cNvSpPr txBox="1">
            <a:spLocks noChangeArrowheads="1"/>
          </p:cNvSpPr>
          <p:nvPr/>
        </p:nvSpPr>
        <p:spPr bwMode="auto">
          <a:xfrm>
            <a:off x="838200" y="28956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2400" i="1" dirty="0">
                <a:solidFill>
                  <a:schemeClr val="accent1"/>
                </a:solidFill>
                <a:cs typeface="Arial" charset="0"/>
              </a:rPr>
              <a:t>j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altLang="en-US" dirty="0">
                <a:solidFill>
                  <a:schemeClr val="accent1"/>
                </a:solidFill>
                <a:cs typeface="Arial" charset="0"/>
              </a:rPr>
              <a:t> index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:</a:t>
            </a:r>
          </a:p>
        </p:txBody>
      </p:sp>
      <p:sp>
        <p:nvSpPr>
          <p:cNvPr id="50232" name="Text Box 76"/>
          <p:cNvSpPr txBox="1">
            <a:spLocks noChangeArrowheads="1"/>
          </p:cNvSpPr>
          <p:nvPr/>
        </p:nvSpPr>
        <p:spPr bwMode="auto">
          <a:xfrm>
            <a:off x="762000" y="12954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2400" i="1" dirty="0" err="1">
                <a:solidFill>
                  <a:schemeClr val="accent1"/>
                </a:solidFill>
                <a:cs typeface="Arial" charset="0"/>
              </a:rPr>
              <a:t>i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altLang="en-US" dirty="0">
                <a:solidFill>
                  <a:schemeClr val="accent1"/>
                </a:solidFill>
                <a:cs typeface="Arial" charset="0"/>
              </a:rPr>
              <a:t> index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:</a:t>
            </a:r>
          </a:p>
        </p:txBody>
      </p:sp>
      <p:sp>
        <p:nvSpPr>
          <p:cNvPr id="50238" name="Text Box 82"/>
          <p:cNvSpPr txBox="1">
            <a:spLocks noChangeArrowheads="1"/>
          </p:cNvSpPr>
          <p:nvPr/>
        </p:nvSpPr>
        <p:spPr bwMode="auto">
          <a:xfrm>
            <a:off x="1295400" y="5562600"/>
            <a:ext cx="594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000">
              <a:solidFill>
                <a:schemeClr val="tx2"/>
              </a:solidFill>
              <a:cs typeface="Arial" charset="0"/>
            </a:endParaRPr>
          </a:p>
        </p:txBody>
      </p:sp>
      <p:grpSp>
        <p:nvGrpSpPr>
          <p:cNvPr id="309332" name="Group 84"/>
          <p:cNvGrpSpPr>
            <a:grpSpLocks/>
          </p:cNvGrpSpPr>
          <p:nvPr/>
        </p:nvGrpSpPr>
        <p:grpSpPr bwMode="auto">
          <a:xfrm>
            <a:off x="2362200" y="1219200"/>
            <a:ext cx="533400" cy="2133600"/>
            <a:chOff x="1200" y="1392"/>
            <a:chExt cx="336" cy="1344"/>
          </a:xfrm>
        </p:grpSpPr>
        <p:sp>
          <p:nvSpPr>
            <p:cNvPr id="50252" name="Rectangle 85"/>
            <p:cNvSpPr>
              <a:spLocks noChangeArrowheads="1"/>
            </p:cNvSpPr>
            <p:nvPr/>
          </p:nvSpPr>
          <p:spPr bwMode="auto">
            <a:xfrm>
              <a:off x="1200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50253" name="Rectangle 86"/>
            <p:cNvSpPr>
              <a:spLocks noChangeArrowheads="1"/>
            </p:cNvSpPr>
            <p:nvPr/>
          </p:nvSpPr>
          <p:spPr bwMode="auto">
            <a:xfrm>
              <a:off x="1200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5235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9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9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2608150"/>
              </p:ext>
            </p:extLst>
          </p:nvPr>
        </p:nvGraphicFramePr>
        <p:xfrm>
          <a:off x="5334000" y="1905000"/>
          <a:ext cx="35814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9D4178-663D-4D4D-9D32-6C2BC61A95AA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509005"/>
              </p:ext>
            </p:extLst>
          </p:nvPr>
        </p:nvGraphicFramePr>
        <p:xfrm>
          <a:off x="2590800" y="5715000"/>
          <a:ext cx="4525962" cy="595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291960" progId="Equation.3">
                  <p:embed/>
                </p:oleObj>
              </mc:Choice>
              <mc:Fallback>
                <p:oleObj name="Equation" r:id="rId2" imgW="22222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715000"/>
                        <a:ext cx="4525962" cy="5952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152400" y="1524000"/>
            <a:ext cx="3733800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Matrices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A is 10 </a:t>
            </a:r>
            <a:r>
              <a:rPr lang="en-US" dirty="0">
                <a:solidFill>
                  <a:srgbClr val="FF0000"/>
                </a:solidFill>
                <a:cs typeface="Tahoma" charset="0"/>
              </a:rPr>
              <a:t>× 5</a:t>
            </a:r>
            <a:endParaRPr lang="en-US" dirty="0">
              <a:solidFill>
                <a:srgbClr val="FF0000"/>
              </a:solidFill>
            </a:endParaRP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B is 5 </a:t>
            </a:r>
            <a:r>
              <a:rPr lang="en-US" dirty="0">
                <a:solidFill>
                  <a:srgbClr val="FF0000"/>
                </a:solidFill>
                <a:cs typeface="Tahoma" charset="0"/>
              </a:rPr>
              <a:t>× 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C is 10 × 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 is 5 × 10</a:t>
            </a:r>
          </a:p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cs typeface="Tahoma" charset="0"/>
            </a:endParaRPr>
          </a:p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Dimensions: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cs typeface="Tahoma" charset="0"/>
              </a:rPr>
              <a:t>d0=10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cs typeface="Tahoma" charset="0"/>
              </a:rPr>
              <a:t>d1=5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cs typeface="Tahoma" charset="0"/>
              </a:rPr>
              <a:t>d2=10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d3=5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d4=10</a:t>
            </a:r>
          </a:p>
        </p:txBody>
      </p:sp>
    </p:spTree>
    <p:extLst>
      <p:ext uri="{BB962C8B-B14F-4D97-AF65-F5344CB8AC3E}">
        <p14:creationId xmlns:p14="http://schemas.microsoft.com/office/powerpoint/2010/main" val="371939079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4588570"/>
              </p:ext>
            </p:extLst>
          </p:nvPr>
        </p:nvGraphicFramePr>
        <p:xfrm>
          <a:off x="5410200" y="1905000"/>
          <a:ext cx="35052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9D4178-663D-4D4D-9D32-6C2BC61A95AA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5650218"/>
              </p:ext>
            </p:extLst>
          </p:nvPr>
        </p:nvGraphicFramePr>
        <p:xfrm>
          <a:off x="2590800" y="5715000"/>
          <a:ext cx="4525962" cy="595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291960" progId="Equation.3">
                  <p:embed/>
                </p:oleObj>
              </mc:Choice>
              <mc:Fallback>
                <p:oleObj name="Equation" r:id="rId2" imgW="22222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715000"/>
                        <a:ext cx="4525962" cy="5952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152400" y="1524000"/>
            <a:ext cx="3733800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Matrices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A is 10 </a:t>
            </a:r>
            <a:r>
              <a:rPr lang="en-US" dirty="0">
                <a:cs typeface="Tahoma" charset="0"/>
              </a:rPr>
              <a:t>× 5</a:t>
            </a:r>
            <a:endParaRPr lang="en-US" dirty="0"/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B is 5 </a:t>
            </a:r>
            <a:r>
              <a:rPr lang="en-US" dirty="0">
                <a:solidFill>
                  <a:srgbClr val="FF0000"/>
                </a:solidFill>
                <a:cs typeface="Tahoma" charset="0"/>
              </a:rPr>
              <a:t>× 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cs typeface="Tahoma" charset="0"/>
              </a:rPr>
              <a:t>C is 10 × 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 is 5 × 10</a:t>
            </a:r>
          </a:p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cs typeface="Tahoma" charset="0"/>
            </a:endParaRPr>
          </a:p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Dimensions: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d0=10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cs typeface="Tahoma" charset="0"/>
              </a:rPr>
              <a:t>d1=5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cs typeface="Tahoma" charset="0"/>
              </a:rPr>
              <a:t>d2=10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cs typeface="Tahoma" charset="0"/>
              </a:rPr>
              <a:t>d3=5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d4=10</a:t>
            </a:r>
          </a:p>
        </p:txBody>
      </p:sp>
    </p:spTree>
    <p:extLst>
      <p:ext uri="{BB962C8B-B14F-4D97-AF65-F5344CB8AC3E}">
        <p14:creationId xmlns:p14="http://schemas.microsoft.com/office/powerpoint/2010/main" val="350061696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CD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7793414"/>
              </p:ext>
            </p:extLst>
          </p:nvPr>
        </p:nvGraphicFramePr>
        <p:xfrm>
          <a:off x="5410200" y="1905000"/>
          <a:ext cx="35052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9D4178-663D-4D4D-9D32-6C2BC61A95AA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432060"/>
              </p:ext>
            </p:extLst>
          </p:nvPr>
        </p:nvGraphicFramePr>
        <p:xfrm>
          <a:off x="2590800" y="5715000"/>
          <a:ext cx="4525962" cy="595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291960" progId="Equation.3">
                  <p:embed/>
                </p:oleObj>
              </mc:Choice>
              <mc:Fallback>
                <p:oleObj name="Equation" r:id="rId2" imgW="22222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715000"/>
                        <a:ext cx="4525962" cy="5952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152400" y="1524000"/>
            <a:ext cx="3733800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Matrices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A is 10 </a:t>
            </a:r>
            <a:r>
              <a:rPr lang="en-US" dirty="0">
                <a:cs typeface="Tahoma" charset="0"/>
              </a:rPr>
              <a:t>× 5</a:t>
            </a:r>
            <a:endParaRPr lang="en-US" dirty="0"/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B is 5 </a:t>
            </a:r>
            <a:r>
              <a:rPr lang="en-US" dirty="0">
                <a:cs typeface="Tahoma" charset="0"/>
              </a:rPr>
              <a:t>× 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cs typeface="Tahoma" charset="0"/>
              </a:rPr>
              <a:t>C is 10 × 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cs typeface="Tahoma" charset="0"/>
              </a:rPr>
              <a:t>D is 5 × 10</a:t>
            </a:r>
          </a:p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cs typeface="Tahoma" charset="0"/>
            </a:endParaRPr>
          </a:p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Dimensions: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d0=10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d1=5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cs typeface="Tahoma" charset="0"/>
              </a:rPr>
              <a:t>d2=10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cs typeface="Tahoma" charset="0"/>
              </a:rPr>
              <a:t>d3=5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cs typeface="Tahoma" charset="0"/>
              </a:rPr>
              <a:t>d4=10</a:t>
            </a:r>
          </a:p>
        </p:txBody>
      </p:sp>
    </p:spTree>
    <p:extLst>
      <p:ext uri="{BB962C8B-B14F-4D97-AF65-F5344CB8AC3E}">
        <p14:creationId xmlns:p14="http://schemas.microsoft.com/office/powerpoint/2010/main" val="134194030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ABC: A(BC) vs (AB)C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4052552"/>
              </p:ext>
            </p:extLst>
          </p:nvPr>
        </p:nvGraphicFramePr>
        <p:xfrm>
          <a:off x="5410200" y="1905000"/>
          <a:ext cx="35052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9D4178-663D-4D4D-9D32-6C2BC61A95AA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064301"/>
              </p:ext>
            </p:extLst>
          </p:nvPr>
        </p:nvGraphicFramePr>
        <p:xfrm>
          <a:off x="4419600" y="5715000"/>
          <a:ext cx="4525962" cy="595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291960" progId="Equation.3">
                  <p:embed/>
                </p:oleObj>
              </mc:Choice>
              <mc:Fallback>
                <p:oleObj name="Equation" r:id="rId2" imgW="22222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715000"/>
                        <a:ext cx="4525962" cy="5952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-304800" y="1514474"/>
            <a:ext cx="5410200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Matrices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A is 10 </a:t>
            </a:r>
            <a:r>
              <a:rPr lang="en-US" dirty="0">
                <a:solidFill>
                  <a:srgbClr val="FF0000"/>
                </a:solidFill>
                <a:cs typeface="Tahoma" charset="0"/>
              </a:rPr>
              <a:t>× 5</a:t>
            </a:r>
            <a:endParaRPr lang="en-US" dirty="0">
              <a:solidFill>
                <a:srgbClr val="FF0000"/>
              </a:solidFill>
            </a:endParaRP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B is 5 </a:t>
            </a:r>
            <a:r>
              <a:rPr lang="en-US" dirty="0">
                <a:solidFill>
                  <a:srgbClr val="FF0000"/>
                </a:solidFill>
                <a:cs typeface="Tahoma" charset="0"/>
              </a:rPr>
              <a:t>× 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cs typeface="Tahoma" charset="0"/>
              </a:rPr>
              <a:t>C is 10 × 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 is 5 × 10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N[0,2] ----- </a:t>
            </a:r>
            <a:r>
              <a:rPr lang="en-US" dirty="0">
                <a:solidFill>
                  <a:srgbClr val="00B050"/>
                </a:solidFill>
                <a:cs typeface="Tahoma" charset="0"/>
              </a:rPr>
              <a:t>A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cs typeface="Tahoma" charset="0"/>
              </a:rPr>
              <a:t>(BC)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  <a:cs typeface="Tahoma" charset="0"/>
              </a:rPr>
              <a:t>N[0,0] </a:t>
            </a:r>
            <a:r>
              <a:rPr lang="en-US" dirty="0">
                <a:cs typeface="Tahoma" charset="0"/>
              </a:rPr>
              <a:t>+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cs typeface="Tahoma" charset="0"/>
              </a:rPr>
              <a:t>N[1,2]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cs typeface="Tahoma" charset="0"/>
              </a:rPr>
              <a:t> </a:t>
            </a:r>
            <a:r>
              <a:rPr lang="en-US" dirty="0">
                <a:cs typeface="Tahoma" charset="0"/>
              </a:rPr>
              <a:t>+ 10*5*5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  <a:cs typeface="Tahoma" charset="0"/>
              </a:rPr>
              <a:t>0 </a:t>
            </a:r>
            <a:r>
              <a:rPr lang="en-US" dirty="0">
                <a:cs typeface="Tahoma" charset="0"/>
              </a:rPr>
              <a:t>+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cs typeface="Tahoma" charset="0"/>
              </a:rPr>
              <a:t>250 </a:t>
            </a:r>
            <a:r>
              <a:rPr lang="en-US" dirty="0">
                <a:cs typeface="Tahoma" charset="0"/>
              </a:rPr>
              <a:t>+ 250 = 500</a:t>
            </a:r>
          </a:p>
        </p:txBody>
      </p:sp>
    </p:spTree>
    <p:extLst>
      <p:ext uri="{BB962C8B-B14F-4D97-AF65-F5344CB8AC3E}">
        <p14:creationId xmlns:p14="http://schemas.microsoft.com/office/powerpoint/2010/main" val="181401950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ABC: A(BC) vs (AB)C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7222900"/>
              </p:ext>
            </p:extLst>
          </p:nvPr>
        </p:nvGraphicFramePr>
        <p:xfrm>
          <a:off x="5410200" y="1905000"/>
          <a:ext cx="350520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500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(k=0)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9D4178-663D-4D4D-9D32-6C2BC61A95AA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071888"/>
              </p:ext>
            </p:extLst>
          </p:nvPr>
        </p:nvGraphicFramePr>
        <p:xfrm>
          <a:off x="4419600" y="5715000"/>
          <a:ext cx="4525962" cy="595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291960" progId="Equation.3">
                  <p:embed/>
                </p:oleObj>
              </mc:Choice>
              <mc:Fallback>
                <p:oleObj name="Equation" r:id="rId2" imgW="22222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715000"/>
                        <a:ext cx="4525962" cy="5952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-304800" y="1514474"/>
            <a:ext cx="5791200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Matrices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A is 10 </a:t>
            </a:r>
            <a:r>
              <a:rPr lang="en-US" dirty="0">
                <a:solidFill>
                  <a:srgbClr val="FF0000"/>
                </a:solidFill>
                <a:cs typeface="Tahoma" charset="0"/>
              </a:rPr>
              <a:t>× 5</a:t>
            </a:r>
            <a:endParaRPr lang="en-US" dirty="0">
              <a:solidFill>
                <a:srgbClr val="FF0000"/>
              </a:solidFill>
            </a:endParaRP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B is 5 </a:t>
            </a:r>
            <a:r>
              <a:rPr lang="en-US" dirty="0">
                <a:solidFill>
                  <a:srgbClr val="FF0000"/>
                </a:solidFill>
                <a:cs typeface="Tahoma" charset="0"/>
              </a:rPr>
              <a:t>× 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cs typeface="Tahoma" charset="0"/>
              </a:rPr>
              <a:t>C is 10 × 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D is 5 × 10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N[0,2] ----- A(BC)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N[0,0] + N[1,2] + 10*5*5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0 + 250 + 250 = </a:t>
            </a:r>
            <a:r>
              <a:rPr lang="en-US" dirty="0">
                <a:solidFill>
                  <a:srgbClr val="FF0000"/>
                </a:solidFill>
                <a:cs typeface="Tahoma" charset="0"/>
              </a:rPr>
              <a:t>500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cs typeface="Tahoma" charset="0"/>
            </a:endParaRPr>
          </a:p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N[0,2] ----- </a:t>
            </a:r>
            <a:r>
              <a:rPr lang="en-US" dirty="0">
                <a:solidFill>
                  <a:srgbClr val="00B050"/>
                </a:solidFill>
                <a:cs typeface="Tahoma" charset="0"/>
              </a:rPr>
              <a:t>(AB)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cs typeface="Tahoma" charset="0"/>
              </a:rPr>
              <a:t>C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  <a:cs typeface="Tahoma" charset="0"/>
              </a:rPr>
              <a:t>N[0,1] </a:t>
            </a:r>
            <a:r>
              <a:rPr lang="en-US" dirty="0">
                <a:cs typeface="Tahoma" charset="0"/>
              </a:rPr>
              <a:t>+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cs typeface="Tahoma" charset="0"/>
              </a:rPr>
              <a:t>N[2,2]</a:t>
            </a:r>
            <a:r>
              <a:rPr lang="en-US" dirty="0">
                <a:cs typeface="Tahoma" charset="0"/>
              </a:rPr>
              <a:t> + 10*10*5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  <a:cs typeface="Tahoma" charset="0"/>
              </a:rPr>
              <a:t>500 </a:t>
            </a:r>
            <a:r>
              <a:rPr lang="en-US" dirty="0">
                <a:cs typeface="Tahoma" charset="0"/>
              </a:rPr>
              <a:t>+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cs typeface="Tahoma" charset="0"/>
              </a:rPr>
              <a:t>0 </a:t>
            </a:r>
            <a:r>
              <a:rPr lang="en-US" dirty="0">
                <a:cs typeface="Tahoma" charset="0"/>
              </a:rPr>
              <a:t>+ 500 = 1000</a:t>
            </a:r>
          </a:p>
        </p:txBody>
      </p:sp>
    </p:spTree>
    <p:extLst>
      <p:ext uri="{BB962C8B-B14F-4D97-AF65-F5344CB8AC3E}">
        <p14:creationId xmlns:p14="http://schemas.microsoft.com/office/powerpoint/2010/main" val="345381155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BCD: B(CD) vs (BC)D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8810797"/>
              </p:ext>
            </p:extLst>
          </p:nvPr>
        </p:nvGraphicFramePr>
        <p:xfrm>
          <a:off x="5334000" y="1905000"/>
          <a:ext cx="3581400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500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(k=0)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?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(k=?)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9D4178-663D-4D4D-9D32-6C2BC61A95AA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176915"/>
              </p:ext>
            </p:extLst>
          </p:nvPr>
        </p:nvGraphicFramePr>
        <p:xfrm>
          <a:off x="4419600" y="5715000"/>
          <a:ext cx="4525962" cy="595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291960" progId="Equation.3">
                  <p:embed/>
                </p:oleObj>
              </mc:Choice>
              <mc:Fallback>
                <p:oleObj name="Equation" r:id="rId2" imgW="22222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715000"/>
                        <a:ext cx="4525962" cy="5952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-304800" y="1514474"/>
            <a:ext cx="4876800" cy="308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Matrices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A is 10 </a:t>
            </a:r>
            <a:r>
              <a:rPr lang="en-US" dirty="0">
                <a:cs typeface="Tahoma" charset="0"/>
              </a:rPr>
              <a:t>× 5</a:t>
            </a:r>
            <a:endParaRPr lang="en-US" dirty="0"/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B is 5 </a:t>
            </a:r>
            <a:r>
              <a:rPr lang="en-US" dirty="0">
                <a:solidFill>
                  <a:srgbClr val="FF0000"/>
                </a:solidFill>
                <a:cs typeface="Tahoma" charset="0"/>
              </a:rPr>
              <a:t>× 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cs typeface="Tahoma" charset="0"/>
              </a:rPr>
              <a:t>C is 10 × 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cs typeface="Tahoma" charset="0"/>
              </a:rPr>
              <a:t>D is 5 × 10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N[1,3] ----- B(CD)</a:t>
            </a:r>
          </a:p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cs typeface="Tahoma" charset="0"/>
            </a:endParaRPr>
          </a:p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cs typeface="Tahoma" charset="0"/>
            </a:endParaRPr>
          </a:p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N[1,3] ----- (BC)D</a:t>
            </a:r>
          </a:p>
        </p:txBody>
      </p:sp>
    </p:spTree>
    <p:extLst>
      <p:ext uri="{BB962C8B-B14F-4D97-AF65-F5344CB8AC3E}">
        <p14:creationId xmlns:p14="http://schemas.microsoft.com/office/powerpoint/2010/main" val="164612134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BCD: B(CD) vs (BC)D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3419209"/>
              </p:ext>
            </p:extLst>
          </p:nvPr>
        </p:nvGraphicFramePr>
        <p:xfrm>
          <a:off x="5410200" y="1905000"/>
          <a:ext cx="3505200" cy="275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500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(k=0)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500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(k=2)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9D4178-663D-4D4D-9D32-6C2BC61A95AA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761690"/>
              </p:ext>
            </p:extLst>
          </p:nvPr>
        </p:nvGraphicFramePr>
        <p:xfrm>
          <a:off x="4419600" y="5715000"/>
          <a:ext cx="4525962" cy="595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291960" progId="Equation.3">
                  <p:embed/>
                </p:oleObj>
              </mc:Choice>
              <mc:Fallback>
                <p:oleObj name="Equation" r:id="rId2" imgW="22222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715000"/>
                        <a:ext cx="4525962" cy="5952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-304800" y="1514474"/>
            <a:ext cx="6019800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Matrices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A is 10 </a:t>
            </a:r>
            <a:r>
              <a:rPr lang="en-US" dirty="0">
                <a:cs typeface="Tahoma" charset="0"/>
              </a:rPr>
              <a:t>× 5</a:t>
            </a:r>
            <a:endParaRPr lang="en-US" dirty="0"/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B is 5 </a:t>
            </a:r>
            <a:r>
              <a:rPr lang="en-US" dirty="0">
                <a:solidFill>
                  <a:srgbClr val="FF0000"/>
                </a:solidFill>
                <a:cs typeface="Tahoma" charset="0"/>
              </a:rPr>
              <a:t>× 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cs typeface="Tahoma" charset="0"/>
              </a:rPr>
              <a:t>C is 10 × 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cs typeface="Tahoma" charset="0"/>
              </a:rPr>
              <a:t>D is 5 × 10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N[1,3] ----- B(CD)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N[1,1] + N[2,3] + 5*10*10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0 + 500 + 500 = 1000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cs typeface="Tahoma" charset="0"/>
            </a:endParaRPr>
          </a:p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N[1,3] ----- (BC)D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N[1,2]+ N[3,3] + 5*5*10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ahoma" charset="0"/>
              </a:rPr>
              <a:t>250 + 0 + 250 = </a:t>
            </a:r>
            <a:r>
              <a:rPr lang="en-US" dirty="0">
                <a:solidFill>
                  <a:srgbClr val="FF0000"/>
                </a:solidFill>
                <a:cs typeface="Tahoma" charset="0"/>
              </a:rPr>
              <a:t>500</a:t>
            </a:r>
          </a:p>
        </p:txBody>
      </p:sp>
    </p:spTree>
    <p:extLst>
      <p:ext uri="{BB962C8B-B14F-4D97-AF65-F5344CB8AC3E}">
        <p14:creationId xmlns:p14="http://schemas.microsoft.com/office/powerpoint/2010/main" val="313088525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52424"/>
            <a:ext cx="7772400" cy="1143000"/>
          </a:xfrm>
        </p:spPr>
        <p:txBody>
          <a:bodyPr/>
          <a:lstStyle/>
          <a:p>
            <a:r>
              <a:rPr lang="en-US" sz="3600" dirty="0"/>
              <a:t>ABCD: A(BCD) vs (AB)(CD) vs (ABC)D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4019734"/>
              </p:ext>
            </p:extLst>
          </p:nvPr>
        </p:nvGraphicFramePr>
        <p:xfrm>
          <a:off x="5410200" y="1905000"/>
          <a:ext cx="3505200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500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(k=0)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1000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(k=0)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500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(k=2)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9D4178-663D-4D4D-9D32-6C2BC61A95AA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3990779"/>
              </p:ext>
            </p:extLst>
          </p:nvPr>
        </p:nvGraphicFramePr>
        <p:xfrm>
          <a:off x="4419600" y="5715000"/>
          <a:ext cx="4525962" cy="595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291960" progId="Equation.3">
                  <p:embed/>
                </p:oleObj>
              </mc:Choice>
              <mc:Fallback>
                <p:oleObj name="Equation" r:id="rId2" imgW="22222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715000"/>
                        <a:ext cx="4525962" cy="5952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-304800" y="1514474"/>
            <a:ext cx="4876800" cy="541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Matrices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A is 10 </a:t>
            </a:r>
            <a:r>
              <a:rPr lang="en-US" sz="2000" dirty="0">
                <a:solidFill>
                  <a:srgbClr val="FF0000"/>
                </a:solidFill>
                <a:cs typeface="Tahoma" charset="0"/>
              </a:rPr>
              <a:t>× 5</a:t>
            </a:r>
            <a:endParaRPr lang="en-US" sz="2000" dirty="0">
              <a:solidFill>
                <a:srgbClr val="FF0000"/>
              </a:solidFill>
            </a:endParaRP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B is 5 </a:t>
            </a:r>
            <a:r>
              <a:rPr lang="en-US" sz="2000" dirty="0">
                <a:solidFill>
                  <a:srgbClr val="FF0000"/>
                </a:solidFill>
                <a:cs typeface="Tahoma" charset="0"/>
              </a:rPr>
              <a:t>× 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  <a:cs typeface="Tahoma" charset="0"/>
              </a:rPr>
              <a:t>C is 10 × 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  <a:cs typeface="Tahoma" charset="0"/>
              </a:rPr>
              <a:t>D is 5 × 10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cs typeface="Tahoma" charset="0"/>
              </a:rPr>
              <a:t>N[0,3] ----- A(BCD)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cs typeface="Tahoma" charset="0"/>
              </a:rPr>
              <a:t>N[0,0] + N[1,3] + 10*5*10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cs typeface="Tahoma" charset="0"/>
              </a:rPr>
              <a:t>0+500+500= </a:t>
            </a:r>
            <a:r>
              <a:rPr lang="en-US" sz="2000" dirty="0">
                <a:solidFill>
                  <a:srgbClr val="FF0000"/>
                </a:solidFill>
                <a:cs typeface="Tahoma" charset="0"/>
              </a:rPr>
              <a:t>1000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000" dirty="0">
              <a:cs typeface="Tahoma" charset="0"/>
            </a:endParaRP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cs typeface="Tahoma" charset="0"/>
              </a:rPr>
              <a:t>N[0,3] ----- (AB)(CD)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cs typeface="Tahoma" charset="0"/>
              </a:rPr>
              <a:t>N[0,1] + N[2,3] + 10*10*10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cs typeface="Tahoma" charset="0"/>
              </a:rPr>
              <a:t>500+500+1000=2000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000" dirty="0">
              <a:cs typeface="Tahoma" charset="0"/>
            </a:endParaRPr>
          </a:p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cs typeface="Tahoma" charset="0"/>
              </a:rPr>
              <a:t>N[0,3] ----- (ABC)D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cs typeface="Tahoma" charset="0"/>
              </a:rPr>
              <a:t>N[0,2]+ N[3,3] + 10*5*10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cs typeface="Tahoma" charset="0"/>
              </a:rPr>
              <a:t>500+0+500=1000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000" dirty="0">
              <a:cs typeface="Tahoma" charset="0"/>
            </a:endParaRP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000" dirty="0">
              <a:cs typeface="Tahoma" charset="0"/>
            </a:endParaRP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65151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52424"/>
            <a:ext cx="7772400" cy="1143000"/>
          </a:xfrm>
        </p:spPr>
        <p:txBody>
          <a:bodyPr/>
          <a:lstStyle/>
          <a:p>
            <a:r>
              <a:rPr lang="en-US" sz="3600" dirty="0"/>
              <a:t>ABCD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5464756"/>
              </p:ext>
            </p:extLst>
          </p:nvPr>
        </p:nvGraphicFramePr>
        <p:xfrm>
          <a:off x="5410200" y="1905000"/>
          <a:ext cx="3505200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500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(k=0)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1000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(k=0)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500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(k=2)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9D4178-663D-4D4D-9D32-6C2BC61A95AA}" type="slidenum">
              <a:rPr lang="en-US" smtClean="0"/>
              <a:pPr>
                <a:defRPr/>
              </a:pPr>
              <a:t>68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3747231"/>
              </p:ext>
            </p:extLst>
          </p:nvPr>
        </p:nvGraphicFramePr>
        <p:xfrm>
          <a:off x="4419600" y="5715000"/>
          <a:ext cx="4525962" cy="595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291960" progId="Equation.3">
                  <p:embed/>
                </p:oleObj>
              </mc:Choice>
              <mc:Fallback>
                <p:oleObj name="Equation" r:id="rId2" imgW="22222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715000"/>
                        <a:ext cx="4525962" cy="5952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-304800" y="1514474"/>
            <a:ext cx="4876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l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Matrices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 is 10 </a:t>
            </a:r>
            <a:r>
              <a:rPr lang="en-US" sz="2000" dirty="0">
                <a:cs typeface="Tahoma" charset="0"/>
              </a:rPr>
              <a:t>× 5</a:t>
            </a:r>
            <a:endParaRPr lang="en-US" sz="2000" dirty="0"/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 is 5 </a:t>
            </a:r>
            <a:r>
              <a:rPr lang="en-US" sz="2000" dirty="0">
                <a:cs typeface="Tahoma" charset="0"/>
              </a:rPr>
              <a:t>× 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cs typeface="Tahoma" charset="0"/>
              </a:rPr>
              <a:t>C is 10 × 5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cs typeface="Tahoma" charset="0"/>
              </a:rPr>
              <a:t>D is 5 × 10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000" dirty="0">
              <a:cs typeface="Tahoma" charset="0"/>
            </a:endParaRP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cs typeface="Tahoma" charset="0"/>
              </a:rPr>
              <a:t>N[0,3]  --- ABCD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cs typeface="Tahoma" charset="0"/>
              </a:rPr>
              <a:t>k=0 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cs typeface="Tahoma" charset="0"/>
              </a:rPr>
              <a:t>A(BCD)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000" dirty="0">
              <a:cs typeface="Tahoma" charset="0"/>
            </a:endParaRP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cs typeface="Tahoma" charset="0"/>
              </a:rPr>
              <a:t>N[1,3]  ---- BCD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cs typeface="Tahoma" charset="0"/>
              </a:rPr>
              <a:t>k=2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cs typeface="Tahoma" charset="0"/>
              </a:rPr>
              <a:t>(BC)D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000" dirty="0">
              <a:cs typeface="Tahoma" charset="0"/>
            </a:endParaRP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>
                <a:cs typeface="Tahoma" charset="0"/>
              </a:rPr>
              <a:t>A((BC)D</a:t>
            </a:r>
            <a:r>
              <a:rPr lang="en-US" sz="2000" dirty="0">
                <a:cs typeface="Tahoma" charset="0"/>
              </a:rPr>
              <a:t>)</a:t>
            </a:r>
          </a:p>
          <a:p>
            <a:pPr marL="1257300" lvl="2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000" dirty="0"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00994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Dynamic Programming</a:t>
            </a:r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8D2E30A-9D5F-4C41-98E1-F3A595C5777B}" type="slidenum">
              <a:rPr lang="en-US" sz="1400"/>
              <a:pPr eaLnBrk="1" hangingPunct="1"/>
              <a:t>69</a:t>
            </a:fld>
            <a:endParaRPr lang="en-US" sz="1400"/>
          </a:p>
        </p:txBody>
      </p:sp>
      <p:sp>
        <p:nvSpPr>
          <p:cNvPr id="26645" name="Rectangle 106"/>
          <p:cNvSpPr>
            <a:spLocks noChangeArrowheads="1"/>
          </p:cNvSpPr>
          <p:nvPr/>
        </p:nvSpPr>
        <p:spPr bwMode="auto">
          <a:xfrm>
            <a:off x="609600" y="304800"/>
            <a:ext cx="655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l"/>
            <a:r>
              <a:rPr lang="en-US" sz="4400" dirty="0">
                <a:solidFill>
                  <a:schemeClr val="tx2"/>
                </a:solidFill>
              </a:rPr>
              <a:t> Time Complexity</a:t>
            </a:r>
          </a:p>
        </p:txBody>
      </p:sp>
      <p:pic>
        <p:nvPicPr>
          <p:cNvPr id="26646" name="Picture 107" descr="BD05515_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488" y="195263"/>
            <a:ext cx="1306512" cy="140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47" name="Rectangle 108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81000" y="1679575"/>
            <a:ext cx="3276600" cy="4800600"/>
          </a:xfrm>
          <a:noFill/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Filling in each entry in the N table takes O(n) time.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O(n</a:t>
            </a:r>
            <a:r>
              <a:rPr lang="en-US" sz="2000" baseline="30000" dirty="0">
                <a:latin typeface="Tahoma" charset="0"/>
              </a:rPr>
              <a:t>2</a:t>
            </a:r>
            <a:r>
              <a:rPr lang="en-US" sz="2000" dirty="0">
                <a:latin typeface="Tahoma" charset="0"/>
              </a:rPr>
              <a:t>) entries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Building the table: O(n</a:t>
            </a:r>
            <a:r>
              <a:rPr lang="en-US" sz="2000" baseline="30000" dirty="0">
                <a:latin typeface="Tahoma" charset="0"/>
              </a:rPr>
              <a:t>3</a:t>
            </a:r>
            <a:r>
              <a:rPr lang="en-US" sz="2000" dirty="0">
                <a:latin typeface="Tahoma" charset="0"/>
              </a:rPr>
              <a:t>)</a:t>
            </a:r>
          </a:p>
          <a:p>
            <a:pPr eaLnBrk="1" hangingPunct="1"/>
            <a:endParaRPr lang="en-US" sz="2000" dirty="0">
              <a:latin typeface="Tahoma" charset="0"/>
            </a:endParaRPr>
          </a:p>
          <a:p>
            <a:pPr eaLnBrk="1" hangingPunct="1"/>
            <a:r>
              <a:rPr lang="en-US" sz="2000" dirty="0">
                <a:latin typeface="Tahoma" charset="0"/>
              </a:rPr>
              <a:t>O(n) for finding the parenthesis locations</a:t>
            </a:r>
          </a:p>
          <a:p>
            <a:pPr eaLnBrk="1" hangingPunct="1"/>
            <a:endParaRPr lang="en-US" sz="2000" dirty="0">
              <a:latin typeface="Tahoma" charset="0"/>
            </a:endParaRPr>
          </a:p>
          <a:p>
            <a:pPr eaLnBrk="1" hangingPunct="1"/>
            <a:r>
              <a:rPr lang="en-US" sz="2000" dirty="0">
                <a:latin typeface="Tahoma" charset="0"/>
              </a:rPr>
              <a:t>Total: O(n</a:t>
            </a:r>
            <a:r>
              <a:rPr lang="en-US" sz="2000" baseline="30000" dirty="0">
                <a:latin typeface="Tahoma" charset="0"/>
              </a:rPr>
              <a:t>3</a:t>
            </a:r>
            <a:r>
              <a:rPr lang="en-US" sz="2000" dirty="0">
                <a:latin typeface="Tahoma" charset="0"/>
              </a:rPr>
              <a:t>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948905" y="1641475"/>
            <a:ext cx="5110163" cy="3962400"/>
            <a:chOff x="3505200" y="1828800"/>
            <a:chExt cx="5110163" cy="3962400"/>
          </a:xfrm>
        </p:grpSpPr>
        <p:grpSp>
          <p:nvGrpSpPr>
            <p:cNvPr id="2" name="Group 173"/>
            <p:cNvGrpSpPr>
              <a:grpSpLocks/>
            </p:cNvGrpSpPr>
            <p:nvPr/>
          </p:nvGrpSpPr>
          <p:grpSpPr bwMode="auto">
            <a:xfrm>
              <a:off x="6705600" y="1828800"/>
              <a:ext cx="1909763" cy="914400"/>
              <a:chOff x="4224" y="1152"/>
              <a:chExt cx="1203" cy="576"/>
            </a:xfrm>
          </p:grpSpPr>
          <p:sp>
            <p:nvSpPr>
              <p:cNvPr id="26704" name="Rectangle 164"/>
              <p:cNvSpPr>
                <a:spLocks noChangeArrowheads="1"/>
              </p:cNvSpPr>
              <p:nvPr/>
            </p:nvSpPr>
            <p:spPr bwMode="auto">
              <a:xfrm>
                <a:off x="4224" y="1536"/>
                <a:ext cx="192" cy="19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05" name="Text Box 161"/>
              <p:cNvSpPr txBox="1">
                <a:spLocks noChangeArrowheads="1"/>
              </p:cNvSpPr>
              <p:nvPr/>
            </p:nvSpPr>
            <p:spPr bwMode="auto">
              <a:xfrm>
                <a:off x="4704" y="1152"/>
                <a:ext cx="72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/>
                  <a:t>answer</a:t>
                </a:r>
              </a:p>
            </p:txBody>
          </p:sp>
          <p:sp>
            <p:nvSpPr>
              <p:cNvPr id="26706" name="Line 162"/>
              <p:cNvSpPr>
                <a:spLocks noChangeShapeType="1"/>
              </p:cNvSpPr>
              <p:nvPr/>
            </p:nvSpPr>
            <p:spPr bwMode="auto">
              <a:xfrm flipH="1">
                <a:off x="4512" y="1488"/>
                <a:ext cx="576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" name="Group 160"/>
            <p:cNvGrpSpPr>
              <a:grpSpLocks/>
            </p:cNvGrpSpPr>
            <p:nvPr/>
          </p:nvGrpSpPr>
          <p:grpSpPr bwMode="auto">
            <a:xfrm>
              <a:off x="4572000" y="2438400"/>
              <a:ext cx="2438400" cy="2438400"/>
              <a:chOff x="2880" y="1536"/>
              <a:chExt cx="1536" cy="1536"/>
            </a:xfrm>
          </p:grpSpPr>
          <p:sp>
            <p:nvSpPr>
              <p:cNvPr id="26696" name="Rectangle 151"/>
              <p:cNvSpPr>
                <a:spLocks noChangeArrowheads="1"/>
              </p:cNvSpPr>
              <p:nvPr/>
            </p:nvSpPr>
            <p:spPr bwMode="auto">
              <a:xfrm>
                <a:off x="2880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97" name="Rectangle 152"/>
              <p:cNvSpPr>
                <a:spLocks noChangeArrowheads="1"/>
              </p:cNvSpPr>
              <p:nvPr/>
            </p:nvSpPr>
            <p:spPr bwMode="auto">
              <a:xfrm>
                <a:off x="3072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98" name="Rectangle 153"/>
              <p:cNvSpPr>
                <a:spLocks noChangeArrowheads="1"/>
              </p:cNvSpPr>
              <p:nvPr/>
            </p:nvSpPr>
            <p:spPr bwMode="auto">
              <a:xfrm>
                <a:off x="3264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99" name="Rectangle 154"/>
              <p:cNvSpPr>
                <a:spLocks noChangeArrowheads="1"/>
              </p:cNvSpPr>
              <p:nvPr/>
            </p:nvSpPr>
            <p:spPr bwMode="auto">
              <a:xfrm>
                <a:off x="3456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00" name="Rectangle 155"/>
              <p:cNvSpPr>
                <a:spLocks noChangeArrowheads="1"/>
              </p:cNvSpPr>
              <p:nvPr/>
            </p:nvSpPr>
            <p:spPr bwMode="auto">
              <a:xfrm>
                <a:off x="3648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01" name="Rectangle 156"/>
              <p:cNvSpPr>
                <a:spLocks noChangeArrowheads="1"/>
              </p:cNvSpPr>
              <p:nvPr/>
            </p:nvSpPr>
            <p:spPr bwMode="auto">
              <a:xfrm>
                <a:off x="3840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02" name="Rectangle 157"/>
              <p:cNvSpPr>
                <a:spLocks noChangeArrowheads="1"/>
              </p:cNvSpPr>
              <p:nvPr/>
            </p:nvSpPr>
            <p:spPr bwMode="auto">
              <a:xfrm>
                <a:off x="4032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703" name="Rectangle 158"/>
              <p:cNvSpPr>
                <a:spLocks noChangeArrowheads="1"/>
              </p:cNvSpPr>
              <p:nvPr/>
            </p:nvSpPr>
            <p:spPr bwMode="auto">
              <a:xfrm>
                <a:off x="4224" y="288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49"/>
            <p:cNvGrpSpPr>
              <a:grpSpLocks/>
            </p:cNvGrpSpPr>
            <p:nvPr/>
          </p:nvGrpSpPr>
          <p:grpSpPr bwMode="auto">
            <a:xfrm>
              <a:off x="4267200" y="2438400"/>
              <a:ext cx="2743200" cy="2743200"/>
              <a:chOff x="2688" y="1536"/>
              <a:chExt cx="1728" cy="1728"/>
            </a:xfrm>
          </p:grpSpPr>
          <p:sp>
            <p:nvSpPr>
              <p:cNvPr id="26687" name="Rectangle 139"/>
              <p:cNvSpPr>
                <a:spLocks noChangeArrowheads="1"/>
              </p:cNvSpPr>
              <p:nvPr/>
            </p:nvSpPr>
            <p:spPr bwMode="auto">
              <a:xfrm>
                <a:off x="2688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88" name="Rectangle 140"/>
              <p:cNvSpPr>
                <a:spLocks noChangeArrowheads="1"/>
              </p:cNvSpPr>
              <p:nvPr/>
            </p:nvSpPr>
            <p:spPr bwMode="auto">
              <a:xfrm>
                <a:off x="2880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89" name="Rectangle 141"/>
              <p:cNvSpPr>
                <a:spLocks noChangeArrowheads="1"/>
              </p:cNvSpPr>
              <p:nvPr/>
            </p:nvSpPr>
            <p:spPr bwMode="auto">
              <a:xfrm>
                <a:off x="3072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90" name="Rectangle 142"/>
              <p:cNvSpPr>
                <a:spLocks noChangeArrowheads="1"/>
              </p:cNvSpPr>
              <p:nvPr/>
            </p:nvSpPr>
            <p:spPr bwMode="auto">
              <a:xfrm>
                <a:off x="3264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91" name="Rectangle 143"/>
              <p:cNvSpPr>
                <a:spLocks noChangeArrowheads="1"/>
              </p:cNvSpPr>
              <p:nvPr/>
            </p:nvSpPr>
            <p:spPr bwMode="auto">
              <a:xfrm>
                <a:off x="3456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92" name="Rectangle 144"/>
              <p:cNvSpPr>
                <a:spLocks noChangeArrowheads="1"/>
              </p:cNvSpPr>
              <p:nvPr/>
            </p:nvSpPr>
            <p:spPr bwMode="auto">
              <a:xfrm>
                <a:off x="3648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93" name="Rectangle 145"/>
              <p:cNvSpPr>
                <a:spLocks noChangeArrowheads="1"/>
              </p:cNvSpPr>
              <p:nvPr/>
            </p:nvSpPr>
            <p:spPr bwMode="auto">
              <a:xfrm>
                <a:off x="3840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94" name="Rectangle 146"/>
              <p:cNvSpPr>
                <a:spLocks noChangeArrowheads="1"/>
              </p:cNvSpPr>
              <p:nvPr/>
            </p:nvSpPr>
            <p:spPr bwMode="auto">
              <a:xfrm>
                <a:off x="4032" y="288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95" name="Rectangle 147"/>
              <p:cNvSpPr>
                <a:spLocks noChangeArrowheads="1"/>
              </p:cNvSpPr>
              <p:nvPr/>
            </p:nvSpPr>
            <p:spPr bwMode="auto">
              <a:xfrm>
                <a:off x="4224" y="307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" name="Group 137"/>
            <p:cNvGrpSpPr>
              <a:grpSpLocks/>
            </p:cNvGrpSpPr>
            <p:nvPr/>
          </p:nvGrpSpPr>
          <p:grpSpPr bwMode="auto">
            <a:xfrm>
              <a:off x="3962400" y="2438400"/>
              <a:ext cx="3048000" cy="3048000"/>
              <a:chOff x="2496" y="1536"/>
              <a:chExt cx="1920" cy="1920"/>
            </a:xfrm>
          </p:grpSpPr>
          <p:sp>
            <p:nvSpPr>
              <p:cNvPr id="26677" name="Rectangle 117"/>
              <p:cNvSpPr>
                <a:spLocks noChangeArrowheads="1"/>
              </p:cNvSpPr>
              <p:nvPr/>
            </p:nvSpPr>
            <p:spPr bwMode="auto">
              <a:xfrm>
                <a:off x="2496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8" name="Rectangle 119"/>
              <p:cNvSpPr>
                <a:spLocks noChangeArrowheads="1"/>
              </p:cNvSpPr>
              <p:nvPr/>
            </p:nvSpPr>
            <p:spPr bwMode="auto">
              <a:xfrm>
                <a:off x="2688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9" name="Rectangle 121"/>
              <p:cNvSpPr>
                <a:spLocks noChangeArrowheads="1"/>
              </p:cNvSpPr>
              <p:nvPr/>
            </p:nvSpPr>
            <p:spPr bwMode="auto">
              <a:xfrm>
                <a:off x="2880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80" name="Rectangle 123"/>
              <p:cNvSpPr>
                <a:spLocks noChangeArrowheads="1"/>
              </p:cNvSpPr>
              <p:nvPr/>
            </p:nvSpPr>
            <p:spPr bwMode="auto">
              <a:xfrm>
                <a:off x="3072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81" name="Rectangle 125"/>
              <p:cNvSpPr>
                <a:spLocks noChangeArrowheads="1"/>
              </p:cNvSpPr>
              <p:nvPr/>
            </p:nvSpPr>
            <p:spPr bwMode="auto">
              <a:xfrm>
                <a:off x="3264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82" name="Rectangle 127"/>
              <p:cNvSpPr>
                <a:spLocks noChangeArrowheads="1"/>
              </p:cNvSpPr>
              <p:nvPr/>
            </p:nvSpPr>
            <p:spPr bwMode="auto">
              <a:xfrm>
                <a:off x="3456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83" name="Rectangle 129"/>
              <p:cNvSpPr>
                <a:spLocks noChangeArrowheads="1"/>
              </p:cNvSpPr>
              <p:nvPr/>
            </p:nvSpPr>
            <p:spPr bwMode="auto">
              <a:xfrm>
                <a:off x="3648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84" name="Rectangle 131"/>
              <p:cNvSpPr>
                <a:spLocks noChangeArrowheads="1"/>
              </p:cNvSpPr>
              <p:nvPr/>
            </p:nvSpPr>
            <p:spPr bwMode="auto">
              <a:xfrm>
                <a:off x="3840" y="288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85" name="Rectangle 133"/>
              <p:cNvSpPr>
                <a:spLocks noChangeArrowheads="1"/>
              </p:cNvSpPr>
              <p:nvPr/>
            </p:nvSpPr>
            <p:spPr bwMode="auto">
              <a:xfrm>
                <a:off x="4032" y="307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86" name="Rectangle 135"/>
              <p:cNvSpPr>
                <a:spLocks noChangeArrowheads="1"/>
              </p:cNvSpPr>
              <p:nvPr/>
            </p:nvSpPr>
            <p:spPr bwMode="auto">
              <a:xfrm>
                <a:off x="4224" y="326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631" name="Line 89"/>
            <p:cNvSpPr>
              <a:spLocks noChangeShapeType="1"/>
            </p:cNvSpPr>
            <p:nvPr/>
          </p:nvSpPr>
          <p:spPr bwMode="auto">
            <a:xfrm>
              <a:off x="3657600" y="2438400"/>
              <a:ext cx="33528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2" name="Line 90"/>
            <p:cNvSpPr>
              <a:spLocks noChangeShapeType="1"/>
            </p:cNvSpPr>
            <p:nvPr/>
          </p:nvSpPr>
          <p:spPr bwMode="auto">
            <a:xfrm>
              <a:off x="3962400" y="2133600"/>
              <a:ext cx="0" cy="3657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3" name="Text Box 91"/>
            <p:cNvSpPr txBox="1">
              <a:spLocks noChangeArrowheads="1"/>
            </p:cNvSpPr>
            <p:nvPr/>
          </p:nvSpPr>
          <p:spPr bwMode="auto">
            <a:xfrm>
              <a:off x="3575050" y="1981200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dirty="0"/>
                <a:t>N</a:t>
              </a:r>
            </a:p>
          </p:txBody>
        </p:sp>
        <p:sp>
          <p:nvSpPr>
            <p:cNvPr id="26634" name="Text Box 92"/>
            <p:cNvSpPr txBox="1">
              <a:spLocks noChangeArrowheads="1"/>
            </p:cNvSpPr>
            <p:nvPr/>
          </p:nvSpPr>
          <p:spPr bwMode="auto">
            <a:xfrm>
              <a:off x="3962400" y="2101850"/>
              <a:ext cx="2952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26635" name="Text Box 93"/>
            <p:cNvSpPr txBox="1">
              <a:spLocks noChangeArrowheads="1"/>
            </p:cNvSpPr>
            <p:nvPr/>
          </p:nvSpPr>
          <p:spPr bwMode="auto">
            <a:xfrm>
              <a:off x="4276725" y="2101850"/>
              <a:ext cx="2952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26636" name="Text Box 94"/>
            <p:cNvSpPr txBox="1">
              <a:spLocks noChangeArrowheads="1"/>
            </p:cNvSpPr>
            <p:nvPr/>
          </p:nvSpPr>
          <p:spPr bwMode="auto">
            <a:xfrm>
              <a:off x="3657600" y="2438400"/>
              <a:ext cx="2952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0</a:t>
              </a:r>
            </a:p>
          </p:txBody>
        </p:sp>
        <p:sp>
          <p:nvSpPr>
            <p:cNvPr id="26637" name="Text Box 95"/>
            <p:cNvSpPr txBox="1">
              <a:spLocks noChangeArrowheads="1"/>
            </p:cNvSpPr>
            <p:nvPr/>
          </p:nvSpPr>
          <p:spPr bwMode="auto">
            <a:xfrm>
              <a:off x="3657600" y="2743200"/>
              <a:ext cx="2952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1</a:t>
              </a:r>
            </a:p>
          </p:txBody>
        </p:sp>
        <p:sp>
          <p:nvSpPr>
            <p:cNvPr id="26638" name="Text Box 97"/>
            <p:cNvSpPr txBox="1">
              <a:spLocks noChangeArrowheads="1"/>
            </p:cNvSpPr>
            <p:nvPr/>
          </p:nvSpPr>
          <p:spPr bwMode="auto">
            <a:xfrm>
              <a:off x="4572000" y="2101850"/>
              <a:ext cx="2952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2</a:t>
              </a:r>
            </a:p>
          </p:txBody>
        </p:sp>
        <p:sp>
          <p:nvSpPr>
            <p:cNvPr id="26639" name="Text Box 98"/>
            <p:cNvSpPr txBox="1">
              <a:spLocks noChangeArrowheads="1"/>
            </p:cNvSpPr>
            <p:nvPr/>
          </p:nvSpPr>
          <p:spPr bwMode="auto">
            <a:xfrm>
              <a:off x="6096000" y="2057400"/>
              <a:ext cx="350838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…</a:t>
              </a:r>
            </a:p>
          </p:txBody>
        </p:sp>
        <p:sp>
          <p:nvSpPr>
            <p:cNvPr id="26640" name="Text Box 99"/>
            <p:cNvSpPr txBox="1">
              <a:spLocks noChangeArrowheads="1"/>
            </p:cNvSpPr>
            <p:nvPr/>
          </p:nvSpPr>
          <p:spPr bwMode="auto">
            <a:xfrm>
              <a:off x="3505200" y="5105400"/>
              <a:ext cx="4826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n-1</a:t>
              </a:r>
            </a:p>
          </p:txBody>
        </p:sp>
        <p:sp>
          <p:nvSpPr>
            <p:cNvPr id="26641" name="Text Box 100"/>
            <p:cNvSpPr txBox="1">
              <a:spLocks noChangeArrowheads="1"/>
            </p:cNvSpPr>
            <p:nvPr/>
          </p:nvSpPr>
          <p:spPr bwMode="auto">
            <a:xfrm>
              <a:off x="3581400" y="2971800"/>
              <a:ext cx="350838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…</a:t>
              </a:r>
            </a:p>
          </p:txBody>
        </p:sp>
        <p:sp>
          <p:nvSpPr>
            <p:cNvPr id="26642" name="Text Box 101"/>
            <p:cNvSpPr txBox="1">
              <a:spLocks noChangeArrowheads="1"/>
            </p:cNvSpPr>
            <p:nvPr/>
          </p:nvSpPr>
          <p:spPr bwMode="auto">
            <a:xfrm>
              <a:off x="6629400" y="1981200"/>
              <a:ext cx="4826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n-1</a:t>
              </a:r>
            </a:p>
          </p:txBody>
        </p:sp>
        <p:sp>
          <p:nvSpPr>
            <p:cNvPr id="26643" name="Text Box 102"/>
            <p:cNvSpPr txBox="1">
              <a:spLocks noChangeArrowheads="1"/>
            </p:cNvSpPr>
            <p:nvPr/>
          </p:nvSpPr>
          <p:spPr bwMode="auto">
            <a:xfrm>
              <a:off x="5854700" y="2101850"/>
              <a:ext cx="2413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j</a:t>
              </a:r>
            </a:p>
          </p:txBody>
        </p:sp>
        <p:sp>
          <p:nvSpPr>
            <p:cNvPr id="26644" name="Text Box 103"/>
            <p:cNvSpPr txBox="1">
              <a:spLocks noChangeArrowheads="1"/>
            </p:cNvSpPr>
            <p:nvPr/>
          </p:nvSpPr>
          <p:spPr bwMode="auto">
            <a:xfrm>
              <a:off x="3663950" y="3321050"/>
              <a:ext cx="230188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/>
                <a:t>i</a:t>
              </a:r>
            </a:p>
          </p:txBody>
        </p:sp>
        <p:grpSp>
          <p:nvGrpSpPr>
            <p:cNvPr id="6" name="Group 177"/>
            <p:cNvGrpSpPr>
              <a:grpSpLocks/>
            </p:cNvGrpSpPr>
            <p:nvPr/>
          </p:nvGrpSpPr>
          <p:grpSpPr bwMode="auto">
            <a:xfrm>
              <a:off x="4876800" y="3352800"/>
              <a:ext cx="1219200" cy="1219200"/>
              <a:chOff x="3072" y="2112"/>
              <a:chExt cx="768" cy="768"/>
            </a:xfrm>
          </p:grpSpPr>
          <p:sp>
            <p:nvSpPr>
              <p:cNvPr id="26674" name="Rectangle 174"/>
              <p:cNvSpPr>
                <a:spLocks noChangeArrowheads="1"/>
              </p:cNvSpPr>
              <p:nvPr/>
            </p:nvSpPr>
            <p:spPr bwMode="auto">
              <a:xfrm>
                <a:off x="3648" y="2112"/>
                <a:ext cx="192" cy="192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5" name="Rectangle 175"/>
              <p:cNvSpPr>
                <a:spLocks noChangeArrowheads="1"/>
              </p:cNvSpPr>
              <p:nvPr/>
            </p:nvSpPr>
            <p:spPr bwMode="auto">
              <a:xfrm>
                <a:off x="3072" y="2112"/>
                <a:ext cx="57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6" name="Rectangle 176"/>
              <p:cNvSpPr>
                <a:spLocks noChangeArrowheads="1"/>
              </p:cNvSpPr>
              <p:nvPr/>
            </p:nvSpPr>
            <p:spPr bwMode="auto">
              <a:xfrm rot="-5400000">
                <a:off x="3456" y="2496"/>
                <a:ext cx="57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6649" name="Group 105"/>
            <p:cNvGrpSpPr>
              <a:grpSpLocks/>
            </p:cNvGrpSpPr>
            <p:nvPr/>
          </p:nvGrpSpPr>
          <p:grpSpPr bwMode="auto">
            <a:xfrm>
              <a:off x="3886200" y="2438400"/>
              <a:ext cx="3124200" cy="3048000"/>
              <a:chOff x="2208" y="1536"/>
              <a:chExt cx="3120" cy="1920"/>
            </a:xfrm>
          </p:grpSpPr>
          <p:sp>
            <p:nvSpPr>
              <p:cNvPr id="26663" name="Line 32"/>
              <p:cNvSpPr>
                <a:spLocks noChangeShapeType="1"/>
              </p:cNvSpPr>
              <p:nvPr/>
            </p:nvSpPr>
            <p:spPr bwMode="white">
              <a:xfrm>
                <a:off x="2208" y="1536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4" name="Line 33"/>
              <p:cNvSpPr>
                <a:spLocks noChangeShapeType="1"/>
              </p:cNvSpPr>
              <p:nvPr/>
            </p:nvSpPr>
            <p:spPr bwMode="white">
              <a:xfrm>
                <a:off x="2208" y="1728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5" name="Line 34"/>
              <p:cNvSpPr>
                <a:spLocks noChangeShapeType="1"/>
              </p:cNvSpPr>
              <p:nvPr/>
            </p:nvSpPr>
            <p:spPr bwMode="white">
              <a:xfrm>
                <a:off x="2208" y="1920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6" name="Line 35"/>
              <p:cNvSpPr>
                <a:spLocks noChangeShapeType="1"/>
              </p:cNvSpPr>
              <p:nvPr/>
            </p:nvSpPr>
            <p:spPr bwMode="white">
              <a:xfrm>
                <a:off x="2208" y="2112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7" name="Line 36"/>
              <p:cNvSpPr>
                <a:spLocks noChangeShapeType="1"/>
              </p:cNvSpPr>
              <p:nvPr/>
            </p:nvSpPr>
            <p:spPr bwMode="white">
              <a:xfrm>
                <a:off x="2208" y="2304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8" name="Line 37"/>
              <p:cNvSpPr>
                <a:spLocks noChangeShapeType="1"/>
              </p:cNvSpPr>
              <p:nvPr/>
            </p:nvSpPr>
            <p:spPr bwMode="white">
              <a:xfrm>
                <a:off x="2208" y="2496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9" name="Line 38"/>
              <p:cNvSpPr>
                <a:spLocks noChangeShapeType="1"/>
              </p:cNvSpPr>
              <p:nvPr/>
            </p:nvSpPr>
            <p:spPr bwMode="white">
              <a:xfrm>
                <a:off x="2208" y="2688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0" name="Line 39"/>
              <p:cNvSpPr>
                <a:spLocks noChangeShapeType="1"/>
              </p:cNvSpPr>
              <p:nvPr/>
            </p:nvSpPr>
            <p:spPr bwMode="white">
              <a:xfrm>
                <a:off x="2208" y="2880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1" name="Line 40"/>
              <p:cNvSpPr>
                <a:spLocks noChangeShapeType="1"/>
              </p:cNvSpPr>
              <p:nvPr/>
            </p:nvSpPr>
            <p:spPr bwMode="white">
              <a:xfrm>
                <a:off x="2208" y="3072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2" name="Line 41"/>
              <p:cNvSpPr>
                <a:spLocks noChangeShapeType="1"/>
              </p:cNvSpPr>
              <p:nvPr/>
            </p:nvSpPr>
            <p:spPr bwMode="white">
              <a:xfrm>
                <a:off x="2208" y="3264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73" name="Line 42"/>
              <p:cNvSpPr>
                <a:spLocks noChangeShapeType="1"/>
              </p:cNvSpPr>
              <p:nvPr/>
            </p:nvSpPr>
            <p:spPr bwMode="white">
              <a:xfrm>
                <a:off x="2208" y="3456"/>
                <a:ext cx="3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6650" name="Group 136"/>
            <p:cNvGrpSpPr>
              <a:grpSpLocks/>
            </p:cNvGrpSpPr>
            <p:nvPr/>
          </p:nvGrpSpPr>
          <p:grpSpPr bwMode="auto">
            <a:xfrm>
              <a:off x="3962400" y="2362200"/>
              <a:ext cx="3048000" cy="3124200"/>
              <a:chOff x="2496" y="1488"/>
              <a:chExt cx="1920" cy="1968"/>
            </a:xfrm>
          </p:grpSpPr>
          <p:sp>
            <p:nvSpPr>
              <p:cNvPr id="26652" name="Line 60"/>
              <p:cNvSpPr>
                <a:spLocks noChangeShapeType="1"/>
              </p:cNvSpPr>
              <p:nvPr/>
            </p:nvSpPr>
            <p:spPr bwMode="white">
              <a:xfrm>
                <a:off x="2496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53" name="Line 61"/>
              <p:cNvSpPr>
                <a:spLocks noChangeShapeType="1"/>
              </p:cNvSpPr>
              <p:nvPr/>
            </p:nvSpPr>
            <p:spPr bwMode="white">
              <a:xfrm>
                <a:off x="2688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54" name="Line 62"/>
              <p:cNvSpPr>
                <a:spLocks noChangeShapeType="1"/>
              </p:cNvSpPr>
              <p:nvPr/>
            </p:nvSpPr>
            <p:spPr bwMode="white">
              <a:xfrm>
                <a:off x="2880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55" name="Line 63"/>
              <p:cNvSpPr>
                <a:spLocks noChangeShapeType="1"/>
              </p:cNvSpPr>
              <p:nvPr/>
            </p:nvSpPr>
            <p:spPr bwMode="white">
              <a:xfrm>
                <a:off x="3072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56" name="Line 64"/>
              <p:cNvSpPr>
                <a:spLocks noChangeShapeType="1"/>
              </p:cNvSpPr>
              <p:nvPr/>
            </p:nvSpPr>
            <p:spPr bwMode="white">
              <a:xfrm>
                <a:off x="3264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57" name="Line 65"/>
              <p:cNvSpPr>
                <a:spLocks noChangeShapeType="1"/>
              </p:cNvSpPr>
              <p:nvPr/>
            </p:nvSpPr>
            <p:spPr bwMode="white">
              <a:xfrm>
                <a:off x="3456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58" name="Line 66"/>
              <p:cNvSpPr>
                <a:spLocks noChangeShapeType="1"/>
              </p:cNvSpPr>
              <p:nvPr/>
            </p:nvSpPr>
            <p:spPr bwMode="white">
              <a:xfrm>
                <a:off x="3648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59" name="Line 67"/>
              <p:cNvSpPr>
                <a:spLocks noChangeShapeType="1"/>
              </p:cNvSpPr>
              <p:nvPr/>
            </p:nvSpPr>
            <p:spPr bwMode="white">
              <a:xfrm>
                <a:off x="3840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0" name="Line 68"/>
              <p:cNvSpPr>
                <a:spLocks noChangeShapeType="1"/>
              </p:cNvSpPr>
              <p:nvPr/>
            </p:nvSpPr>
            <p:spPr bwMode="white">
              <a:xfrm>
                <a:off x="4032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1" name="Line 69"/>
              <p:cNvSpPr>
                <a:spLocks noChangeShapeType="1"/>
              </p:cNvSpPr>
              <p:nvPr/>
            </p:nvSpPr>
            <p:spPr bwMode="white">
              <a:xfrm>
                <a:off x="4224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62" name="Line 70"/>
              <p:cNvSpPr>
                <a:spLocks noChangeShapeType="1"/>
              </p:cNvSpPr>
              <p:nvPr/>
            </p:nvSpPr>
            <p:spPr bwMode="white">
              <a:xfrm>
                <a:off x="4416" y="1488"/>
                <a:ext cx="0" cy="19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6651" name="Object 1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019552"/>
              </p:ext>
            </p:extLst>
          </p:nvPr>
        </p:nvGraphicFramePr>
        <p:xfrm>
          <a:off x="4103687" y="5943600"/>
          <a:ext cx="43434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09800" imgH="292100" progId="Equation.3">
                  <p:embed/>
                </p:oleObj>
              </mc:Choice>
              <mc:Fallback>
                <p:oleObj name="Equation" r:id="rId3" imgW="2209800" imgH="292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687" y="5943600"/>
                        <a:ext cx="43434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7203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Observation: Pairs of indices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2819400" y="17526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2819400" y="22860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33528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33528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3886200" y="17526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3886200" y="22860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44196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44196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54864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54864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9" name="Rectangle 13"/>
          <p:cNvSpPr>
            <a:spLocks noChangeArrowheads="1"/>
          </p:cNvSpPr>
          <p:nvPr/>
        </p:nvSpPr>
        <p:spPr bwMode="auto">
          <a:xfrm>
            <a:off x="6019800" y="17526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6019800" y="22860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1" name="Rectangle 15"/>
          <p:cNvSpPr>
            <a:spLocks noChangeArrowheads="1"/>
          </p:cNvSpPr>
          <p:nvPr/>
        </p:nvSpPr>
        <p:spPr bwMode="auto">
          <a:xfrm>
            <a:off x="65532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2" name="Rectangle 16"/>
          <p:cNvSpPr>
            <a:spLocks noChangeArrowheads="1"/>
          </p:cNvSpPr>
          <p:nvPr/>
        </p:nvSpPr>
        <p:spPr bwMode="auto">
          <a:xfrm>
            <a:off x="65532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3" name="Rectangle 17"/>
          <p:cNvSpPr>
            <a:spLocks noChangeArrowheads="1"/>
          </p:cNvSpPr>
          <p:nvPr/>
        </p:nvSpPr>
        <p:spPr bwMode="auto">
          <a:xfrm>
            <a:off x="7086600" y="17526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4" name="Rectangle 18"/>
          <p:cNvSpPr>
            <a:spLocks noChangeArrowheads="1"/>
          </p:cNvSpPr>
          <p:nvPr/>
        </p:nvSpPr>
        <p:spPr bwMode="auto">
          <a:xfrm>
            <a:off x="7086600" y="22860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5" name="Rectangle 19"/>
          <p:cNvSpPr>
            <a:spLocks noChangeArrowheads="1"/>
          </p:cNvSpPr>
          <p:nvPr/>
        </p:nvSpPr>
        <p:spPr bwMode="auto">
          <a:xfrm>
            <a:off x="76200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50196" name="Rectangle 20"/>
          <p:cNvSpPr>
            <a:spLocks noChangeArrowheads="1"/>
          </p:cNvSpPr>
          <p:nvPr/>
        </p:nvSpPr>
        <p:spPr bwMode="auto">
          <a:xfrm>
            <a:off x="76200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2895600" y="1905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198" name="Text Box 22"/>
          <p:cNvSpPr txBox="1">
            <a:spLocks noChangeArrowheads="1"/>
          </p:cNvSpPr>
          <p:nvPr/>
        </p:nvSpPr>
        <p:spPr bwMode="auto">
          <a:xfrm>
            <a:off x="34290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199" name="Text Box 23"/>
          <p:cNvSpPr txBox="1">
            <a:spLocks noChangeArrowheads="1"/>
          </p:cNvSpPr>
          <p:nvPr/>
        </p:nvSpPr>
        <p:spPr bwMode="auto">
          <a:xfrm>
            <a:off x="39624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G</a:t>
            </a:r>
          </a:p>
        </p:txBody>
      </p:sp>
      <p:sp>
        <p:nvSpPr>
          <p:cNvPr id="50200" name="Text Box 24"/>
          <p:cNvSpPr txBox="1">
            <a:spLocks noChangeArrowheads="1"/>
          </p:cNvSpPr>
          <p:nvPr/>
        </p:nvSpPr>
        <p:spPr bwMode="auto">
          <a:xfrm>
            <a:off x="44958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01" name="Text Box 25"/>
          <p:cNvSpPr txBox="1">
            <a:spLocks noChangeArrowheads="1"/>
          </p:cNvSpPr>
          <p:nvPr/>
        </p:nvSpPr>
        <p:spPr bwMode="auto">
          <a:xfrm>
            <a:off x="55626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02" name="Text Box 26"/>
          <p:cNvSpPr txBox="1">
            <a:spLocks noChangeArrowheads="1"/>
          </p:cNvSpPr>
          <p:nvPr/>
        </p:nvSpPr>
        <p:spPr bwMode="auto">
          <a:xfrm>
            <a:off x="60960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G</a:t>
            </a:r>
          </a:p>
        </p:txBody>
      </p:sp>
      <p:sp>
        <p:nvSpPr>
          <p:cNvPr id="50203" name="Text Box 27"/>
          <p:cNvSpPr txBox="1">
            <a:spLocks noChangeArrowheads="1"/>
          </p:cNvSpPr>
          <p:nvPr/>
        </p:nvSpPr>
        <p:spPr bwMode="auto">
          <a:xfrm>
            <a:off x="66294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04" name="Text Box 28"/>
          <p:cNvSpPr txBox="1">
            <a:spLocks noChangeArrowheads="1"/>
          </p:cNvSpPr>
          <p:nvPr/>
        </p:nvSpPr>
        <p:spPr bwMode="auto">
          <a:xfrm>
            <a:off x="71628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>
            <a:off x="76962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06" name="Text Box 30"/>
          <p:cNvSpPr txBox="1">
            <a:spLocks noChangeArrowheads="1"/>
          </p:cNvSpPr>
          <p:nvPr/>
        </p:nvSpPr>
        <p:spPr bwMode="auto">
          <a:xfrm>
            <a:off x="2895600" y="24384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07" name="Text Box 31"/>
          <p:cNvSpPr txBox="1">
            <a:spLocks noChangeArrowheads="1"/>
          </p:cNvSpPr>
          <p:nvPr/>
        </p:nvSpPr>
        <p:spPr bwMode="auto">
          <a:xfrm>
            <a:off x="34290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08" name="Text Box 32"/>
          <p:cNvSpPr txBox="1">
            <a:spLocks noChangeArrowheads="1"/>
          </p:cNvSpPr>
          <p:nvPr/>
        </p:nvSpPr>
        <p:spPr bwMode="auto">
          <a:xfrm>
            <a:off x="3962400" y="2438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209" name="Text Box 33"/>
          <p:cNvSpPr txBox="1">
            <a:spLocks noChangeArrowheads="1"/>
          </p:cNvSpPr>
          <p:nvPr/>
        </p:nvSpPr>
        <p:spPr bwMode="auto">
          <a:xfrm>
            <a:off x="44958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10" name="Text Box 34"/>
          <p:cNvSpPr txBox="1">
            <a:spLocks noChangeArrowheads="1"/>
          </p:cNvSpPr>
          <p:nvPr/>
        </p:nvSpPr>
        <p:spPr bwMode="auto">
          <a:xfrm>
            <a:off x="55626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11" name="Text Box 35"/>
          <p:cNvSpPr txBox="1">
            <a:spLocks noChangeArrowheads="1"/>
          </p:cNvSpPr>
          <p:nvPr/>
        </p:nvSpPr>
        <p:spPr bwMode="auto">
          <a:xfrm>
            <a:off x="60960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212" name="Text Box 36"/>
          <p:cNvSpPr txBox="1">
            <a:spLocks noChangeArrowheads="1"/>
          </p:cNvSpPr>
          <p:nvPr/>
        </p:nvSpPr>
        <p:spPr bwMode="auto">
          <a:xfrm>
            <a:off x="66294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13" name="Text Box 37"/>
          <p:cNvSpPr txBox="1">
            <a:spLocks noChangeArrowheads="1"/>
          </p:cNvSpPr>
          <p:nvPr/>
        </p:nvSpPr>
        <p:spPr bwMode="auto">
          <a:xfrm>
            <a:off x="71628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214" name="Text Box 38"/>
          <p:cNvSpPr txBox="1">
            <a:spLocks noChangeArrowheads="1"/>
          </p:cNvSpPr>
          <p:nvPr/>
        </p:nvSpPr>
        <p:spPr bwMode="auto">
          <a:xfrm>
            <a:off x="76962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15" name="Text Box 39"/>
          <p:cNvSpPr txBox="1">
            <a:spLocks noChangeArrowheads="1"/>
          </p:cNvSpPr>
          <p:nvPr/>
        </p:nvSpPr>
        <p:spPr bwMode="auto">
          <a:xfrm>
            <a:off x="533400" y="18288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2"/>
                </a:solidFill>
                <a:cs typeface="Arial" charset="0"/>
              </a:rPr>
              <a:t>elements of </a:t>
            </a:r>
            <a:r>
              <a:rPr lang="en-US" altLang="en-US" i="1" dirty="0">
                <a:solidFill>
                  <a:schemeClr val="tx2"/>
                </a:solidFill>
                <a:cs typeface="Arial" charset="0"/>
              </a:rPr>
              <a:t>X</a:t>
            </a:r>
            <a:endParaRPr lang="en-US" altLang="en-US" sz="2400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50216" name="Text Box 40"/>
          <p:cNvSpPr txBox="1">
            <a:spLocks noChangeArrowheads="1"/>
          </p:cNvSpPr>
          <p:nvPr/>
        </p:nvSpPr>
        <p:spPr bwMode="auto">
          <a:xfrm>
            <a:off x="533400" y="23622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2"/>
                </a:solidFill>
                <a:cs typeface="Arial" charset="0"/>
              </a:rPr>
              <a:t>elements of </a:t>
            </a:r>
            <a:r>
              <a:rPr lang="en-US" altLang="en-US" i="1" dirty="0">
                <a:solidFill>
                  <a:schemeClr val="tx2"/>
                </a:solidFill>
                <a:cs typeface="Arial" charset="0"/>
              </a:rPr>
              <a:t>Y</a:t>
            </a:r>
            <a:endParaRPr lang="en-US" altLang="en-US" sz="2400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50217" name="Rectangle 41"/>
          <p:cNvSpPr>
            <a:spLocks noChangeArrowheads="1"/>
          </p:cNvSpPr>
          <p:nvPr/>
        </p:nvSpPr>
        <p:spPr bwMode="auto">
          <a:xfrm>
            <a:off x="4953000" y="17526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218" name="Rectangle 42"/>
          <p:cNvSpPr>
            <a:spLocks noChangeArrowheads="1"/>
          </p:cNvSpPr>
          <p:nvPr/>
        </p:nvSpPr>
        <p:spPr bwMode="auto">
          <a:xfrm>
            <a:off x="4953000" y="22860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219" name="Text Box 43"/>
          <p:cNvSpPr txBox="1">
            <a:spLocks noChangeArrowheads="1"/>
          </p:cNvSpPr>
          <p:nvPr/>
        </p:nvSpPr>
        <p:spPr bwMode="auto">
          <a:xfrm>
            <a:off x="50292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20" name="Text Box 44"/>
          <p:cNvSpPr txBox="1">
            <a:spLocks noChangeArrowheads="1"/>
          </p:cNvSpPr>
          <p:nvPr/>
        </p:nvSpPr>
        <p:spPr bwMode="auto">
          <a:xfrm>
            <a:off x="5029200" y="2438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grpSp>
        <p:nvGrpSpPr>
          <p:cNvPr id="309293" name="Group 45"/>
          <p:cNvGrpSpPr>
            <a:grpSpLocks/>
          </p:cNvGrpSpPr>
          <p:nvPr/>
        </p:nvGrpSpPr>
        <p:grpSpPr bwMode="auto">
          <a:xfrm>
            <a:off x="3352800" y="1219200"/>
            <a:ext cx="533400" cy="2133600"/>
            <a:chOff x="1536" y="1392"/>
            <a:chExt cx="336" cy="1344"/>
          </a:xfrm>
        </p:grpSpPr>
        <p:sp>
          <p:nvSpPr>
            <p:cNvPr id="50272" name="Rectangle 46"/>
            <p:cNvSpPr>
              <a:spLocks noChangeArrowheads="1"/>
            </p:cNvSpPr>
            <p:nvPr/>
          </p:nvSpPr>
          <p:spPr bwMode="auto">
            <a:xfrm>
              <a:off x="1536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0273" name="Rectangle 47"/>
            <p:cNvSpPr>
              <a:spLocks noChangeArrowheads="1"/>
            </p:cNvSpPr>
            <p:nvPr/>
          </p:nvSpPr>
          <p:spPr bwMode="auto">
            <a:xfrm>
              <a:off x="1536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1</a:t>
              </a:r>
            </a:p>
          </p:txBody>
        </p:sp>
      </p:grpSp>
      <p:grpSp>
        <p:nvGrpSpPr>
          <p:cNvPr id="309296" name="Group 48"/>
          <p:cNvGrpSpPr>
            <a:grpSpLocks/>
          </p:cNvGrpSpPr>
          <p:nvPr/>
        </p:nvGrpSpPr>
        <p:grpSpPr bwMode="auto">
          <a:xfrm>
            <a:off x="2781300" y="1219200"/>
            <a:ext cx="533400" cy="2133600"/>
            <a:chOff x="1200" y="1392"/>
            <a:chExt cx="336" cy="1344"/>
          </a:xfrm>
        </p:grpSpPr>
        <p:sp>
          <p:nvSpPr>
            <p:cNvPr id="50270" name="Rectangle 49"/>
            <p:cNvSpPr>
              <a:spLocks noChangeArrowheads="1"/>
            </p:cNvSpPr>
            <p:nvPr/>
          </p:nvSpPr>
          <p:spPr bwMode="auto">
            <a:xfrm>
              <a:off x="1200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50271" name="Rectangle 50"/>
            <p:cNvSpPr>
              <a:spLocks noChangeArrowheads="1"/>
            </p:cNvSpPr>
            <p:nvPr/>
          </p:nvSpPr>
          <p:spPr bwMode="auto">
            <a:xfrm>
              <a:off x="1200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</p:grpSp>
      <p:grpSp>
        <p:nvGrpSpPr>
          <p:cNvPr id="309299" name="Group 51"/>
          <p:cNvGrpSpPr>
            <a:grpSpLocks/>
          </p:cNvGrpSpPr>
          <p:nvPr/>
        </p:nvGrpSpPr>
        <p:grpSpPr bwMode="auto">
          <a:xfrm>
            <a:off x="3886200" y="1219200"/>
            <a:ext cx="533400" cy="2133600"/>
            <a:chOff x="1872" y="1392"/>
            <a:chExt cx="336" cy="1344"/>
          </a:xfrm>
        </p:grpSpPr>
        <p:sp>
          <p:nvSpPr>
            <p:cNvPr id="50268" name="Rectangle 52"/>
            <p:cNvSpPr>
              <a:spLocks noChangeArrowheads="1"/>
            </p:cNvSpPr>
            <p:nvPr/>
          </p:nvSpPr>
          <p:spPr bwMode="auto">
            <a:xfrm>
              <a:off x="1872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0269" name="Rectangle 53"/>
            <p:cNvSpPr>
              <a:spLocks noChangeArrowheads="1"/>
            </p:cNvSpPr>
            <p:nvPr/>
          </p:nvSpPr>
          <p:spPr bwMode="auto">
            <a:xfrm>
              <a:off x="1872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</p:grpSp>
      <p:grpSp>
        <p:nvGrpSpPr>
          <p:cNvPr id="309302" name="Group 54"/>
          <p:cNvGrpSpPr>
            <a:grpSpLocks/>
          </p:cNvGrpSpPr>
          <p:nvPr/>
        </p:nvGrpSpPr>
        <p:grpSpPr bwMode="auto">
          <a:xfrm>
            <a:off x="4419600" y="1219200"/>
            <a:ext cx="533400" cy="2133600"/>
            <a:chOff x="2208" y="1392"/>
            <a:chExt cx="336" cy="1344"/>
          </a:xfrm>
        </p:grpSpPr>
        <p:sp>
          <p:nvSpPr>
            <p:cNvPr id="50266" name="Rectangle 55"/>
            <p:cNvSpPr>
              <a:spLocks noChangeArrowheads="1"/>
            </p:cNvSpPr>
            <p:nvPr/>
          </p:nvSpPr>
          <p:spPr bwMode="auto">
            <a:xfrm>
              <a:off x="2208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0267" name="Rectangle 56"/>
            <p:cNvSpPr>
              <a:spLocks noChangeArrowheads="1"/>
            </p:cNvSpPr>
            <p:nvPr/>
          </p:nvSpPr>
          <p:spPr bwMode="auto">
            <a:xfrm>
              <a:off x="2208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3</a:t>
              </a:r>
            </a:p>
          </p:txBody>
        </p:sp>
      </p:grpSp>
      <p:grpSp>
        <p:nvGrpSpPr>
          <p:cNvPr id="309305" name="Group 57"/>
          <p:cNvGrpSpPr>
            <a:grpSpLocks/>
          </p:cNvGrpSpPr>
          <p:nvPr/>
        </p:nvGrpSpPr>
        <p:grpSpPr bwMode="auto">
          <a:xfrm>
            <a:off x="4953000" y="1219200"/>
            <a:ext cx="533400" cy="2133600"/>
            <a:chOff x="2544" y="1392"/>
            <a:chExt cx="336" cy="1344"/>
          </a:xfrm>
        </p:grpSpPr>
        <p:sp>
          <p:nvSpPr>
            <p:cNvPr id="50264" name="Rectangle 58"/>
            <p:cNvSpPr>
              <a:spLocks noChangeArrowheads="1"/>
            </p:cNvSpPr>
            <p:nvPr/>
          </p:nvSpPr>
          <p:spPr bwMode="auto">
            <a:xfrm>
              <a:off x="2544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0265" name="Rectangle 59"/>
            <p:cNvSpPr>
              <a:spLocks noChangeArrowheads="1"/>
            </p:cNvSpPr>
            <p:nvPr/>
          </p:nvSpPr>
          <p:spPr bwMode="auto">
            <a:xfrm>
              <a:off x="2544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4</a:t>
              </a:r>
            </a:p>
          </p:txBody>
        </p:sp>
      </p:grpSp>
      <p:grpSp>
        <p:nvGrpSpPr>
          <p:cNvPr id="309308" name="Group 60"/>
          <p:cNvGrpSpPr>
            <a:grpSpLocks/>
          </p:cNvGrpSpPr>
          <p:nvPr/>
        </p:nvGrpSpPr>
        <p:grpSpPr bwMode="auto">
          <a:xfrm>
            <a:off x="5486400" y="1219200"/>
            <a:ext cx="533400" cy="2133600"/>
            <a:chOff x="2880" y="1392"/>
            <a:chExt cx="336" cy="1344"/>
          </a:xfrm>
        </p:grpSpPr>
        <p:sp>
          <p:nvSpPr>
            <p:cNvPr id="50262" name="Rectangle 61"/>
            <p:cNvSpPr>
              <a:spLocks noChangeArrowheads="1"/>
            </p:cNvSpPr>
            <p:nvPr/>
          </p:nvSpPr>
          <p:spPr bwMode="auto">
            <a:xfrm>
              <a:off x="2880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50263" name="Rectangle 62"/>
            <p:cNvSpPr>
              <a:spLocks noChangeArrowheads="1"/>
            </p:cNvSpPr>
            <p:nvPr/>
          </p:nvSpPr>
          <p:spPr bwMode="auto">
            <a:xfrm>
              <a:off x="2880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5</a:t>
              </a:r>
            </a:p>
          </p:txBody>
        </p:sp>
      </p:grpSp>
      <p:grpSp>
        <p:nvGrpSpPr>
          <p:cNvPr id="309311" name="Group 63"/>
          <p:cNvGrpSpPr>
            <a:grpSpLocks/>
          </p:cNvGrpSpPr>
          <p:nvPr/>
        </p:nvGrpSpPr>
        <p:grpSpPr bwMode="auto">
          <a:xfrm>
            <a:off x="6019800" y="1219200"/>
            <a:ext cx="533400" cy="2133600"/>
            <a:chOff x="3216" y="1392"/>
            <a:chExt cx="336" cy="1344"/>
          </a:xfrm>
        </p:grpSpPr>
        <p:sp>
          <p:nvSpPr>
            <p:cNvPr id="50260" name="Rectangle 64"/>
            <p:cNvSpPr>
              <a:spLocks noChangeArrowheads="1"/>
            </p:cNvSpPr>
            <p:nvPr/>
          </p:nvSpPr>
          <p:spPr bwMode="auto">
            <a:xfrm>
              <a:off x="3216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50261" name="Rectangle 65"/>
            <p:cNvSpPr>
              <a:spLocks noChangeArrowheads="1"/>
            </p:cNvSpPr>
            <p:nvPr/>
          </p:nvSpPr>
          <p:spPr bwMode="auto">
            <a:xfrm>
              <a:off x="3216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</p:grpSp>
      <p:grpSp>
        <p:nvGrpSpPr>
          <p:cNvPr id="309314" name="Group 66"/>
          <p:cNvGrpSpPr>
            <a:grpSpLocks/>
          </p:cNvGrpSpPr>
          <p:nvPr/>
        </p:nvGrpSpPr>
        <p:grpSpPr bwMode="auto">
          <a:xfrm>
            <a:off x="6553200" y="1219200"/>
            <a:ext cx="533400" cy="2133600"/>
            <a:chOff x="3552" y="1392"/>
            <a:chExt cx="336" cy="1344"/>
          </a:xfrm>
        </p:grpSpPr>
        <p:sp>
          <p:nvSpPr>
            <p:cNvPr id="50258" name="Rectangle 67"/>
            <p:cNvSpPr>
              <a:spLocks noChangeArrowheads="1"/>
            </p:cNvSpPr>
            <p:nvPr/>
          </p:nvSpPr>
          <p:spPr bwMode="auto">
            <a:xfrm>
              <a:off x="3552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6</a:t>
              </a:r>
            </a:p>
          </p:txBody>
        </p:sp>
        <p:sp>
          <p:nvSpPr>
            <p:cNvPr id="50259" name="Rectangle 68"/>
            <p:cNvSpPr>
              <a:spLocks noChangeArrowheads="1"/>
            </p:cNvSpPr>
            <p:nvPr/>
          </p:nvSpPr>
          <p:spPr bwMode="auto">
            <a:xfrm>
              <a:off x="3552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6</a:t>
              </a:r>
            </a:p>
          </p:txBody>
        </p:sp>
      </p:grpSp>
      <p:grpSp>
        <p:nvGrpSpPr>
          <p:cNvPr id="309317" name="Group 69"/>
          <p:cNvGrpSpPr>
            <a:grpSpLocks/>
          </p:cNvGrpSpPr>
          <p:nvPr/>
        </p:nvGrpSpPr>
        <p:grpSpPr bwMode="auto">
          <a:xfrm>
            <a:off x="7086600" y="1219200"/>
            <a:ext cx="533400" cy="2133600"/>
            <a:chOff x="3888" y="1392"/>
            <a:chExt cx="336" cy="1344"/>
          </a:xfrm>
        </p:grpSpPr>
        <p:sp>
          <p:nvSpPr>
            <p:cNvPr id="50256" name="Rectangle 70"/>
            <p:cNvSpPr>
              <a:spLocks noChangeArrowheads="1"/>
            </p:cNvSpPr>
            <p:nvPr/>
          </p:nvSpPr>
          <p:spPr bwMode="auto">
            <a:xfrm>
              <a:off x="3888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7</a:t>
              </a:r>
            </a:p>
          </p:txBody>
        </p:sp>
        <p:sp>
          <p:nvSpPr>
            <p:cNvPr id="50257" name="Rectangle 71"/>
            <p:cNvSpPr>
              <a:spLocks noChangeArrowheads="1"/>
            </p:cNvSpPr>
            <p:nvPr/>
          </p:nvSpPr>
          <p:spPr bwMode="auto">
            <a:xfrm>
              <a:off x="3888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6</a:t>
              </a:r>
            </a:p>
          </p:txBody>
        </p:sp>
      </p:grpSp>
      <p:grpSp>
        <p:nvGrpSpPr>
          <p:cNvPr id="309320" name="Group 72"/>
          <p:cNvGrpSpPr>
            <a:grpSpLocks/>
          </p:cNvGrpSpPr>
          <p:nvPr/>
        </p:nvGrpSpPr>
        <p:grpSpPr bwMode="auto">
          <a:xfrm>
            <a:off x="7620000" y="1219200"/>
            <a:ext cx="533400" cy="2133600"/>
            <a:chOff x="4224" y="1392"/>
            <a:chExt cx="336" cy="1344"/>
          </a:xfrm>
        </p:grpSpPr>
        <p:sp>
          <p:nvSpPr>
            <p:cNvPr id="50254" name="Rectangle 73"/>
            <p:cNvSpPr>
              <a:spLocks noChangeArrowheads="1"/>
            </p:cNvSpPr>
            <p:nvPr/>
          </p:nvSpPr>
          <p:spPr bwMode="auto">
            <a:xfrm>
              <a:off x="4224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8</a:t>
              </a:r>
            </a:p>
          </p:txBody>
        </p:sp>
        <p:sp>
          <p:nvSpPr>
            <p:cNvPr id="50255" name="Rectangle 74"/>
            <p:cNvSpPr>
              <a:spLocks noChangeArrowheads="1"/>
            </p:cNvSpPr>
            <p:nvPr/>
          </p:nvSpPr>
          <p:spPr bwMode="auto">
            <a:xfrm>
              <a:off x="4224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7</a:t>
              </a:r>
            </a:p>
          </p:txBody>
        </p:sp>
      </p:grpSp>
      <p:sp>
        <p:nvSpPr>
          <p:cNvPr id="50231" name="Text Box 75"/>
          <p:cNvSpPr txBox="1">
            <a:spLocks noChangeArrowheads="1"/>
          </p:cNvSpPr>
          <p:nvPr/>
        </p:nvSpPr>
        <p:spPr bwMode="auto">
          <a:xfrm>
            <a:off x="838200" y="28956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2400" i="1" dirty="0">
                <a:solidFill>
                  <a:schemeClr val="accent1"/>
                </a:solidFill>
                <a:cs typeface="Arial" charset="0"/>
              </a:rPr>
              <a:t>j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altLang="en-US" dirty="0">
                <a:solidFill>
                  <a:schemeClr val="accent1"/>
                </a:solidFill>
                <a:cs typeface="Arial" charset="0"/>
              </a:rPr>
              <a:t> index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:</a:t>
            </a:r>
          </a:p>
        </p:txBody>
      </p:sp>
      <p:sp>
        <p:nvSpPr>
          <p:cNvPr id="50232" name="Text Box 76"/>
          <p:cNvSpPr txBox="1">
            <a:spLocks noChangeArrowheads="1"/>
          </p:cNvSpPr>
          <p:nvPr/>
        </p:nvSpPr>
        <p:spPr bwMode="auto">
          <a:xfrm>
            <a:off x="762000" y="12954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2400" i="1" dirty="0" err="1">
                <a:solidFill>
                  <a:schemeClr val="accent1"/>
                </a:solidFill>
                <a:cs typeface="Arial" charset="0"/>
              </a:rPr>
              <a:t>i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altLang="en-US" dirty="0">
                <a:solidFill>
                  <a:schemeClr val="accent1"/>
                </a:solidFill>
                <a:cs typeface="Arial" charset="0"/>
              </a:rPr>
              <a:t> index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:</a:t>
            </a:r>
          </a:p>
        </p:txBody>
      </p:sp>
      <p:sp>
        <p:nvSpPr>
          <p:cNvPr id="50233" name="Text Box 77"/>
          <p:cNvSpPr txBox="1">
            <a:spLocks noChangeArrowheads="1"/>
          </p:cNvSpPr>
          <p:nvPr/>
        </p:nvSpPr>
        <p:spPr bwMode="auto">
          <a:xfrm>
            <a:off x="228600" y="4419601"/>
            <a:ext cx="3657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cs typeface="Arial" charset="0"/>
              </a:rPr>
              <a:t>Matches shown in</a:t>
            </a:r>
            <a:r>
              <a:rPr lang="en-US" altLang="en-US" sz="2400" dirty="0">
                <a:solidFill>
                  <a:schemeClr val="tx2"/>
                </a:solidFill>
                <a:cs typeface="Arial" charset="0"/>
              </a:rPr>
              <a:t> </a:t>
            </a:r>
            <a:r>
              <a:rPr lang="en-US" altLang="en-US" dirty="0">
                <a:solidFill>
                  <a:srgbClr val="00B050"/>
                </a:solidFill>
                <a:cs typeface="Arial" charset="0"/>
              </a:rPr>
              <a:t>green</a:t>
            </a:r>
            <a:endParaRPr lang="en-US" altLang="en-US" sz="2400" dirty="0">
              <a:solidFill>
                <a:srgbClr val="00B050"/>
              </a:solidFill>
              <a:cs typeface="Arial" charset="0"/>
            </a:endParaRPr>
          </a:p>
        </p:txBody>
      </p:sp>
      <p:sp>
        <p:nvSpPr>
          <p:cNvPr id="50238" name="Text Box 82"/>
          <p:cNvSpPr txBox="1">
            <a:spLocks noChangeArrowheads="1"/>
          </p:cNvSpPr>
          <p:nvPr/>
        </p:nvSpPr>
        <p:spPr bwMode="auto">
          <a:xfrm>
            <a:off x="1295400" y="5562600"/>
            <a:ext cx="594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000">
              <a:solidFill>
                <a:schemeClr val="tx2"/>
              </a:solidFill>
              <a:cs typeface="Arial" charset="0"/>
            </a:endParaRPr>
          </a:p>
        </p:txBody>
      </p:sp>
      <p:grpSp>
        <p:nvGrpSpPr>
          <p:cNvPr id="309332" name="Group 84"/>
          <p:cNvGrpSpPr>
            <a:grpSpLocks/>
          </p:cNvGrpSpPr>
          <p:nvPr/>
        </p:nvGrpSpPr>
        <p:grpSpPr bwMode="auto">
          <a:xfrm>
            <a:off x="2362200" y="1219200"/>
            <a:ext cx="533400" cy="2133600"/>
            <a:chOff x="1200" y="1392"/>
            <a:chExt cx="336" cy="1344"/>
          </a:xfrm>
        </p:grpSpPr>
        <p:sp>
          <p:nvSpPr>
            <p:cNvPr id="50252" name="Rectangle 85"/>
            <p:cNvSpPr>
              <a:spLocks noChangeArrowheads="1"/>
            </p:cNvSpPr>
            <p:nvPr/>
          </p:nvSpPr>
          <p:spPr bwMode="auto">
            <a:xfrm>
              <a:off x="1200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50253" name="Rectangle 86"/>
            <p:cNvSpPr>
              <a:spLocks noChangeArrowheads="1"/>
            </p:cNvSpPr>
            <p:nvPr/>
          </p:nvSpPr>
          <p:spPr bwMode="auto">
            <a:xfrm>
              <a:off x="1200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81000" y="3657600"/>
            <a:ext cx="8458200" cy="396875"/>
            <a:chOff x="381000" y="3657600"/>
            <a:chExt cx="8458200" cy="396875"/>
          </a:xfrm>
        </p:grpSpPr>
        <p:sp>
          <p:nvSpPr>
            <p:cNvPr id="309335" name="Text Box 87"/>
            <p:cNvSpPr txBox="1">
              <a:spLocks noChangeArrowheads="1"/>
            </p:cNvSpPr>
            <p:nvPr/>
          </p:nvSpPr>
          <p:spPr bwMode="auto">
            <a:xfrm>
              <a:off x="381000" y="3657600"/>
              <a:ext cx="11430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dirty="0">
                  <a:solidFill>
                    <a:schemeClr val="tx2"/>
                  </a:solidFill>
                  <a:cs typeface="Arial" charset="0"/>
                </a:rPr>
                <a:t>(0,0)</a:t>
              </a:r>
              <a:r>
                <a:rPr lang="en-US" altLang="en-US" sz="2000" dirty="0">
                  <a:solidFill>
                    <a:schemeClr val="tx2"/>
                  </a:solidFill>
                  <a:cs typeface="Arial" charset="0"/>
                  <a:sym typeface="Wingdings" pitchFamily="2" charset="2"/>
                </a:rPr>
                <a:t></a:t>
              </a:r>
              <a:endParaRPr lang="en-US" altLang="en-US" sz="2000" dirty="0">
                <a:solidFill>
                  <a:srgbClr val="FF0000"/>
                </a:solidFill>
                <a:cs typeface="Arial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1143000" y="3657600"/>
              <a:ext cx="7696200" cy="396875"/>
              <a:chOff x="1143000" y="3657600"/>
              <a:chExt cx="7696200" cy="396875"/>
            </a:xfrm>
          </p:grpSpPr>
          <p:sp>
            <p:nvSpPr>
              <p:cNvPr id="309336" name="Text Box 88"/>
              <p:cNvSpPr txBox="1">
                <a:spLocks noChangeArrowheads="1"/>
              </p:cNvSpPr>
              <p:nvPr/>
            </p:nvSpPr>
            <p:spPr bwMode="auto">
              <a:xfrm>
                <a:off x="1143000" y="3657600"/>
                <a:ext cx="11430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(0,1)</a:t>
                </a:r>
                <a:endParaRPr lang="en-US" altLang="en-US" sz="20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09337" name="Text Box 89"/>
              <p:cNvSpPr txBox="1">
                <a:spLocks noChangeArrowheads="1"/>
              </p:cNvSpPr>
              <p:nvPr/>
            </p:nvSpPr>
            <p:spPr bwMode="auto">
              <a:xfrm>
                <a:off x="1905000" y="3657600"/>
                <a:ext cx="11430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</a:t>
                </a:r>
                <a:r>
                  <a:rPr lang="en-US" altLang="en-US" sz="2000" dirty="0">
                    <a:solidFill>
                      <a:srgbClr val="00B050"/>
                    </a:solidFill>
                    <a:cs typeface="Arial" charset="0"/>
                    <a:sym typeface="Wingdings" pitchFamily="2" charset="2"/>
                  </a:rPr>
                  <a:t>1,2</a:t>
                </a: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)</a:t>
                </a:r>
                <a:endParaRPr lang="en-US" altLang="en-US" sz="2000" dirty="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09338" name="Text Box 90"/>
              <p:cNvSpPr txBox="1">
                <a:spLocks noChangeArrowheads="1"/>
              </p:cNvSpPr>
              <p:nvPr/>
            </p:nvSpPr>
            <p:spPr bwMode="auto">
              <a:xfrm>
                <a:off x="2667000" y="3657600"/>
                <a:ext cx="12192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(2,2)</a:t>
                </a:r>
                <a:endParaRPr lang="en-US" altLang="en-US" sz="20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09339" name="Text Box 91"/>
              <p:cNvSpPr txBox="1">
                <a:spLocks noChangeArrowheads="1"/>
              </p:cNvSpPr>
              <p:nvPr/>
            </p:nvSpPr>
            <p:spPr bwMode="auto">
              <a:xfrm>
                <a:off x="3429000" y="3657600"/>
                <a:ext cx="10668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</a:t>
                </a:r>
                <a:r>
                  <a:rPr lang="en-US" altLang="en-US" sz="2000" dirty="0">
                    <a:solidFill>
                      <a:srgbClr val="00B050"/>
                    </a:solidFill>
                    <a:cs typeface="Arial" charset="0"/>
                    <a:sym typeface="Wingdings" pitchFamily="2" charset="2"/>
                  </a:rPr>
                  <a:t>3,3</a:t>
                </a: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)</a:t>
                </a:r>
                <a:endParaRPr lang="en-US" altLang="en-US" sz="2000" dirty="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09340" name="Text Box 92"/>
              <p:cNvSpPr txBox="1">
                <a:spLocks noChangeArrowheads="1"/>
              </p:cNvSpPr>
              <p:nvPr/>
            </p:nvSpPr>
            <p:spPr bwMode="auto">
              <a:xfrm>
                <a:off x="4191000" y="3657600"/>
                <a:ext cx="10668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(4,3)</a:t>
                </a:r>
                <a:endParaRPr lang="en-US" altLang="en-US" sz="2000" dirty="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09341" name="Text Box 93"/>
              <p:cNvSpPr txBox="1">
                <a:spLocks noChangeArrowheads="1"/>
              </p:cNvSpPr>
              <p:nvPr/>
            </p:nvSpPr>
            <p:spPr bwMode="auto">
              <a:xfrm>
                <a:off x="4953000" y="3657600"/>
                <a:ext cx="10668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</a:t>
                </a:r>
                <a:r>
                  <a:rPr lang="en-US" altLang="en-US" sz="2000" dirty="0">
                    <a:solidFill>
                      <a:srgbClr val="00B050"/>
                    </a:solidFill>
                    <a:cs typeface="Arial" charset="0"/>
                    <a:sym typeface="Wingdings" pitchFamily="2" charset="2"/>
                  </a:rPr>
                  <a:t>5,4</a:t>
                </a: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)</a:t>
                </a:r>
                <a:endParaRPr lang="en-US" altLang="en-US" sz="2000" dirty="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09342" name="Text Box 94"/>
              <p:cNvSpPr txBox="1">
                <a:spLocks noChangeArrowheads="1"/>
              </p:cNvSpPr>
              <p:nvPr/>
            </p:nvSpPr>
            <p:spPr bwMode="auto">
              <a:xfrm>
                <a:off x="5715000" y="3657600"/>
                <a:ext cx="10668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(5,5)</a:t>
                </a:r>
                <a:endParaRPr lang="en-US" altLang="en-US" sz="20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09343" name="Text Box 95"/>
              <p:cNvSpPr txBox="1">
                <a:spLocks noChangeArrowheads="1"/>
              </p:cNvSpPr>
              <p:nvPr/>
            </p:nvSpPr>
            <p:spPr bwMode="auto">
              <a:xfrm>
                <a:off x="6477000" y="3657600"/>
                <a:ext cx="10668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</a:t>
                </a:r>
                <a:r>
                  <a:rPr lang="en-US" altLang="en-US" sz="2000" dirty="0">
                    <a:solidFill>
                      <a:srgbClr val="00B050"/>
                    </a:solidFill>
                    <a:cs typeface="Arial" charset="0"/>
                    <a:sym typeface="Wingdings" pitchFamily="2" charset="2"/>
                  </a:rPr>
                  <a:t>6,6</a:t>
                </a: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)</a:t>
                </a:r>
                <a:endParaRPr lang="en-US" altLang="en-US" sz="2000" dirty="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09344" name="Text Box 96"/>
              <p:cNvSpPr txBox="1">
                <a:spLocks noChangeArrowheads="1"/>
              </p:cNvSpPr>
              <p:nvPr/>
            </p:nvSpPr>
            <p:spPr bwMode="auto">
              <a:xfrm>
                <a:off x="7239000" y="3657600"/>
                <a:ext cx="10668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(6,7)</a:t>
                </a:r>
                <a:endParaRPr lang="en-US" altLang="en-US" sz="20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09345" name="Text Box 97"/>
              <p:cNvSpPr txBox="1">
                <a:spLocks noChangeArrowheads="1"/>
              </p:cNvSpPr>
              <p:nvPr/>
            </p:nvSpPr>
            <p:spPr bwMode="auto">
              <a:xfrm>
                <a:off x="8001000" y="3657600"/>
                <a:ext cx="8382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</a:t>
                </a:r>
                <a:r>
                  <a:rPr lang="en-US" altLang="en-US" sz="2000" dirty="0">
                    <a:solidFill>
                      <a:srgbClr val="00B050"/>
                    </a:solidFill>
                    <a:cs typeface="Arial" charset="0"/>
                    <a:sym typeface="Wingdings" pitchFamily="2" charset="2"/>
                  </a:rPr>
                  <a:t>7,8</a:t>
                </a: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)</a:t>
                </a:r>
                <a:endParaRPr lang="en-US" altLang="en-US" sz="2000" dirty="0">
                  <a:solidFill>
                    <a:srgbClr val="FF0000"/>
                  </a:solidFill>
                  <a:cs typeface="Arial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461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9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9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indices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1683805"/>
              </p:ext>
            </p:extLst>
          </p:nvPr>
        </p:nvGraphicFramePr>
        <p:xfrm>
          <a:off x="304800" y="1981200"/>
          <a:ext cx="358140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j=0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j=1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j=2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j=3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err="1"/>
                        <a:t>i</a:t>
                      </a:r>
                      <a:r>
                        <a:rPr lang="en-US" dirty="0"/>
                        <a:t>=0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err="1"/>
                        <a:t>i</a:t>
                      </a:r>
                      <a:r>
                        <a:rPr lang="en-US" dirty="0"/>
                        <a:t>=1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err="1"/>
                        <a:t>i</a:t>
                      </a:r>
                      <a:r>
                        <a:rPr lang="en-US" dirty="0"/>
                        <a:t>=2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err="1"/>
                        <a:t>i</a:t>
                      </a:r>
                      <a:r>
                        <a:rPr lang="en-US" dirty="0"/>
                        <a:t>=3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9D4178-663D-4D4D-9D32-6C2BC61A95AA}" type="slidenum">
              <a:rPr lang="en-US" smtClean="0"/>
              <a:pPr>
                <a:defRPr/>
              </a:pPr>
              <a:t>70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191000" y="1905000"/>
            <a:ext cx="457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Initialize diagonal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i,j</a:t>
            </a: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or </a:t>
            </a:r>
            <a:r>
              <a:rPr lang="en-US" dirty="0" err="1"/>
              <a:t>i,i</a:t>
            </a: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78031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indices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1844267"/>
              </p:ext>
            </p:extLst>
          </p:nvPr>
        </p:nvGraphicFramePr>
        <p:xfrm>
          <a:off x="304800" y="1981200"/>
          <a:ext cx="358140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j=0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j=1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j=2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j=3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err="1"/>
                        <a:t>i</a:t>
                      </a:r>
                      <a:r>
                        <a:rPr lang="en-US" dirty="0"/>
                        <a:t>=0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err="1"/>
                        <a:t>i</a:t>
                      </a:r>
                      <a:r>
                        <a:rPr lang="en-US" dirty="0"/>
                        <a:t>=1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err="1"/>
                        <a:t>i</a:t>
                      </a:r>
                      <a:r>
                        <a:rPr lang="en-US" dirty="0"/>
                        <a:t>=2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err="1"/>
                        <a:t>i</a:t>
                      </a:r>
                      <a:r>
                        <a:rPr lang="en-US" dirty="0"/>
                        <a:t>=3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9D4178-663D-4D4D-9D32-6C2BC61A95AA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962400" y="1371601"/>
            <a:ext cx="5029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 = # of products in </a:t>
            </a:r>
            <a:r>
              <a:rPr lang="en-US" dirty="0" err="1"/>
              <a:t>subchain</a:t>
            </a: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1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2 matrices =&gt; 1 product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(or length of </a:t>
            </a:r>
            <a:r>
              <a:rPr lang="en-US" dirty="0" err="1"/>
              <a:t>subchain</a:t>
            </a:r>
            <a:r>
              <a:rPr lang="en-US" dirty="0"/>
              <a:t> – 1)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i</a:t>
            </a:r>
            <a:r>
              <a:rPr lang="en-US" dirty="0"/>
              <a:t> = 0 to 2 in this example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Generally 0 to n-b-1 [4-1-1]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n-b combinations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dirty="0"/>
              <a:t>-1 for zero-based index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j = 1 to 3 in this example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Generally, j = </a:t>
            </a:r>
            <a:r>
              <a:rPr lang="en-US" dirty="0" err="1"/>
              <a:t>i+b</a:t>
            </a: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5665142"/>
            <a:ext cx="2867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ABCD: AB, BC, CD</a:t>
            </a:r>
          </a:p>
        </p:txBody>
      </p:sp>
    </p:spTree>
    <p:extLst>
      <p:ext uri="{BB962C8B-B14F-4D97-AF65-F5344CB8AC3E}">
        <p14:creationId xmlns:p14="http://schemas.microsoft.com/office/powerpoint/2010/main" val="235717789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indices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9232906"/>
              </p:ext>
            </p:extLst>
          </p:nvPr>
        </p:nvGraphicFramePr>
        <p:xfrm>
          <a:off x="304800" y="1981200"/>
          <a:ext cx="358140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j=0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j=1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j=2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j=3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err="1"/>
                        <a:t>i</a:t>
                      </a:r>
                      <a:r>
                        <a:rPr lang="en-US" dirty="0"/>
                        <a:t>=0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err="1"/>
                        <a:t>i</a:t>
                      </a:r>
                      <a:r>
                        <a:rPr lang="en-US" dirty="0"/>
                        <a:t>=1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err="1"/>
                        <a:t>i</a:t>
                      </a:r>
                      <a:r>
                        <a:rPr lang="en-US" dirty="0"/>
                        <a:t>=2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err="1"/>
                        <a:t>i</a:t>
                      </a:r>
                      <a:r>
                        <a:rPr lang="en-US" dirty="0"/>
                        <a:t>=3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9D4178-663D-4D4D-9D32-6C2BC61A95AA}" type="slidenum">
              <a:rPr lang="en-US" smtClean="0"/>
              <a:pPr>
                <a:defRPr/>
              </a:pPr>
              <a:t>72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191000" y="1905000"/>
            <a:ext cx="4800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 = # of products in </a:t>
            </a:r>
            <a:r>
              <a:rPr lang="en-US" dirty="0" err="1"/>
              <a:t>subchain</a:t>
            </a: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2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3 matrices =&gt; 2 products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(or length of </a:t>
            </a:r>
            <a:r>
              <a:rPr lang="en-US" dirty="0" err="1"/>
              <a:t>subchain</a:t>
            </a:r>
            <a:r>
              <a:rPr lang="en-US" dirty="0"/>
              <a:t> – 1)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i</a:t>
            </a:r>
            <a:r>
              <a:rPr lang="en-US" dirty="0"/>
              <a:t> = 0 to 1 in this example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0 to n-b-1 [4-2-1]</a:t>
            </a:r>
          </a:p>
          <a:p>
            <a:pPr lvl="2" algn="l"/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j = 2 to 3 in this example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j = </a:t>
            </a:r>
            <a:r>
              <a:rPr lang="en-US" dirty="0" err="1"/>
              <a:t>i+b</a:t>
            </a: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85800" y="5665142"/>
            <a:ext cx="2867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ABCD: ABC, BCD</a:t>
            </a:r>
          </a:p>
        </p:txBody>
      </p:sp>
    </p:spTree>
    <p:extLst>
      <p:ext uri="{BB962C8B-B14F-4D97-AF65-F5344CB8AC3E}">
        <p14:creationId xmlns:p14="http://schemas.microsoft.com/office/powerpoint/2010/main" val="142367190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indices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6999995"/>
              </p:ext>
            </p:extLst>
          </p:nvPr>
        </p:nvGraphicFramePr>
        <p:xfrm>
          <a:off x="304800" y="1981200"/>
          <a:ext cx="358140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j=0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j=1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j=2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j=3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err="1"/>
                        <a:t>i</a:t>
                      </a:r>
                      <a:r>
                        <a:rPr lang="en-US" dirty="0"/>
                        <a:t>=0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err="1"/>
                        <a:t>i</a:t>
                      </a:r>
                      <a:r>
                        <a:rPr lang="en-US" dirty="0"/>
                        <a:t>=1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err="1"/>
                        <a:t>i</a:t>
                      </a:r>
                      <a:r>
                        <a:rPr lang="en-US" dirty="0"/>
                        <a:t>=2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err="1"/>
                        <a:t>i</a:t>
                      </a:r>
                      <a:r>
                        <a:rPr lang="en-US" dirty="0"/>
                        <a:t>=3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9D4178-663D-4D4D-9D32-6C2BC61A95AA}" type="slidenum">
              <a:rPr lang="en-US" smtClean="0"/>
              <a:pPr>
                <a:defRPr/>
              </a:pPr>
              <a:t>73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191000" y="1905000"/>
            <a:ext cx="4800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 = # of products in </a:t>
            </a:r>
            <a:r>
              <a:rPr lang="en-US" dirty="0" err="1"/>
              <a:t>subchain</a:t>
            </a: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3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4 matrices =&gt; 3 products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(or length of </a:t>
            </a:r>
            <a:r>
              <a:rPr lang="en-US" dirty="0" err="1"/>
              <a:t>subchain</a:t>
            </a:r>
            <a:r>
              <a:rPr lang="en-US" dirty="0"/>
              <a:t> – 1)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i</a:t>
            </a:r>
            <a:r>
              <a:rPr lang="en-US" dirty="0"/>
              <a:t> = 0 to 0 in this example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0 to n-b-1 [4-3-1]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j = 3 to 3 in this example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j = </a:t>
            </a:r>
            <a:r>
              <a:rPr lang="en-US" dirty="0" err="1"/>
              <a:t>i+b</a:t>
            </a:r>
            <a:endParaRPr lang="en-U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85800" y="5665142"/>
            <a:ext cx="2867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ABCD: ABCD</a:t>
            </a:r>
          </a:p>
        </p:txBody>
      </p:sp>
    </p:spTree>
    <p:extLst>
      <p:ext uri="{BB962C8B-B14F-4D97-AF65-F5344CB8AC3E}">
        <p14:creationId xmlns:p14="http://schemas.microsoft.com/office/powerpoint/2010/main" val="163938098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Dynamic Programming</a:t>
            </a:r>
          </a:p>
        </p:txBody>
      </p:sp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B18A6A9-5CE1-1244-8C8B-D6806133124D}" type="slidenum">
              <a:rPr lang="en-US" sz="1400"/>
              <a:pPr eaLnBrk="1" hangingPunct="1"/>
              <a:t>74</a:t>
            </a:fld>
            <a:endParaRPr lang="en-US" sz="14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5532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A Dynamic Programming Algorithm</a:t>
            </a:r>
          </a:p>
        </p:txBody>
      </p:sp>
      <p:pic>
        <p:nvPicPr>
          <p:cNvPr id="25605" name="Picture 204" descr="BD05515_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488" y="195263"/>
            <a:ext cx="1306512" cy="140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Text Box 205"/>
          <p:cNvSpPr txBox="1">
            <a:spLocks noChangeArrowheads="1"/>
          </p:cNvSpPr>
          <p:nvPr/>
        </p:nvSpPr>
        <p:spPr bwMode="auto">
          <a:xfrm>
            <a:off x="914400" y="1752600"/>
            <a:ext cx="7195344" cy="437042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429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3429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b="1" dirty="0">
                <a:solidFill>
                  <a:srgbClr val="000000"/>
                </a:solidFill>
                <a:latin typeface="Times New Roman" charset="0"/>
              </a:rPr>
              <a:t>Algorithm</a:t>
            </a:r>
            <a:r>
              <a:rPr lang="en-US" sz="2000" dirty="0">
                <a:latin typeface="Times New Roman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latin typeface="Times New Roman" charset="0"/>
              </a:rPr>
              <a:t>matrixChain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(</a:t>
            </a:r>
            <a:r>
              <a:rPr lang="en-US" sz="2000" b="1" i="1" dirty="0">
                <a:solidFill>
                  <a:schemeClr val="tx2"/>
                </a:solidFill>
                <a:latin typeface="Times New Roman" charset="0"/>
              </a:rPr>
              <a:t>S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):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	</a:t>
            </a:r>
            <a:r>
              <a:rPr lang="en-US" sz="2000" b="1" dirty="0">
                <a:solidFill>
                  <a:srgbClr val="000000"/>
                </a:solidFill>
                <a:latin typeface="Times New Roman" charset="0"/>
              </a:rPr>
              <a:t>Input:</a:t>
            </a:r>
            <a:r>
              <a:rPr lang="en-US" sz="2000" dirty="0">
                <a:latin typeface="Times New Roman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sequence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S 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of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n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 matrices to be multiplied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	</a:t>
            </a:r>
            <a:r>
              <a:rPr lang="en-US" sz="2000" b="1" dirty="0">
                <a:solidFill>
                  <a:srgbClr val="000000"/>
                </a:solidFill>
                <a:latin typeface="Times New Roman" charset="0"/>
              </a:rPr>
              <a:t>Output:</a:t>
            </a:r>
            <a:r>
              <a:rPr lang="en-US" sz="2000" dirty="0">
                <a:latin typeface="Times New Roman" charset="0"/>
              </a:rPr>
              <a:t> 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number of operations in an optimal 				</a:t>
            </a:r>
            <a:r>
              <a:rPr lang="en-US" sz="2000" dirty="0" err="1">
                <a:solidFill>
                  <a:schemeClr val="accent2"/>
                </a:solidFill>
                <a:latin typeface="Times New Roman" charset="0"/>
              </a:rPr>
              <a:t>paranethization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 of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S</a:t>
            </a:r>
            <a:endParaRPr lang="en-US" sz="2000" dirty="0">
              <a:solidFill>
                <a:schemeClr val="tx2"/>
              </a:solidFill>
              <a:latin typeface="Times New Roman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b="1" dirty="0">
                <a:solidFill>
                  <a:srgbClr val="000000"/>
                </a:solidFill>
                <a:latin typeface="Times New Roman" charset="0"/>
              </a:rPr>
              <a:t>for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2000" b="1" i="1" dirty="0" err="1">
                <a:solidFill>
                  <a:schemeClr val="accent2"/>
                </a:solidFill>
                <a:latin typeface="Times New Roman" charset="0"/>
              </a:rPr>
              <a:t>i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0 </a:t>
            </a:r>
            <a:r>
              <a:rPr lang="en-US" sz="2000" b="1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to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n-1 </a:t>
            </a:r>
            <a:r>
              <a:rPr lang="en-US" sz="2000" b="1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do </a:t>
            </a:r>
            <a:endParaRPr lang="en-US" sz="2000" dirty="0">
              <a:solidFill>
                <a:schemeClr val="accent2"/>
              </a:solidFill>
              <a:latin typeface="Times New Roman" charset="0"/>
              <a:sym typeface="Symbol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	</a:t>
            </a:r>
            <a:r>
              <a:rPr lang="en-US" sz="2000" i="1" dirty="0" err="1">
                <a:solidFill>
                  <a:schemeClr val="accent2"/>
                </a:solidFill>
                <a:latin typeface="Times New Roman" charset="0"/>
              </a:rPr>
              <a:t>N</a:t>
            </a:r>
            <a:r>
              <a:rPr lang="en-US" sz="2000" b="1" i="1" baseline="-25000" dirty="0" err="1">
                <a:solidFill>
                  <a:schemeClr val="accent2"/>
                </a:solidFill>
                <a:latin typeface="Times New Roman" charset="0"/>
              </a:rPr>
              <a:t>i,i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0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                        </a:t>
            </a:r>
            <a:r>
              <a:rPr lang="en-US" sz="2000" dirty="0">
                <a:solidFill>
                  <a:srgbClr val="00B050"/>
                </a:solidFill>
                <a:latin typeface="Times New Roman" charset="0"/>
              </a:rPr>
              <a:t>// diagonal entries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b="1" dirty="0">
                <a:solidFill>
                  <a:srgbClr val="000000"/>
                </a:solidFill>
                <a:latin typeface="Times New Roman" charset="0"/>
              </a:rPr>
              <a:t>for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b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1 </a:t>
            </a:r>
            <a:r>
              <a:rPr lang="en-US" sz="2000" b="1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to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n-1 </a:t>
            </a:r>
            <a:r>
              <a:rPr lang="en-US" sz="2000" b="1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do          </a:t>
            </a:r>
            <a:r>
              <a:rPr lang="en-US" sz="2000" dirty="0">
                <a:solidFill>
                  <a:srgbClr val="00B050"/>
                </a:solidFill>
                <a:latin typeface="Times New Roman" charset="0"/>
                <a:sym typeface="Symbol" charset="0"/>
              </a:rPr>
              <a:t>// number of products in </a:t>
            </a:r>
            <a:r>
              <a:rPr lang="en-US" sz="2000" dirty="0" err="1">
                <a:solidFill>
                  <a:srgbClr val="00B050"/>
                </a:solidFill>
                <a:latin typeface="Times New Roman" charset="0"/>
                <a:sym typeface="Symbol" charset="0"/>
              </a:rPr>
              <a:t>subchain</a:t>
            </a:r>
            <a:endParaRPr lang="en-US" sz="2000" dirty="0">
              <a:solidFill>
                <a:srgbClr val="00B050"/>
              </a:solidFill>
              <a:latin typeface="Times New Roman" charset="0"/>
              <a:sym typeface="Symbol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b="1" dirty="0">
                <a:solidFill>
                  <a:srgbClr val="000000"/>
                </a:solidFill>
                <a:latin typeface="Times New Roman" charset="0"/>
              </a:rPr>
              <a:t>	for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2000" b="1" i="1" dirty="0" err="1">
                <a:solidFill>
                  <a:schemeClr val="accent2"/>
                </a:solidFill>
                <a:latin typeface="Times New Roman" charset="0"/>
              </a:rPr>
              <a:t>i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0 </a:t>
            </a:r>
            <a:r>
              <a:rPr lang="en-US" sz="2000" b="1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to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n-b-1 </a:t>
            </a:r>
            <a:r>
              <a:rPr lang="en-US" sz="2000" b="1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do  </a:t>
            </a:r>
            <a:r>
              <a:rPr lang="en-US" sz="2000" b="1" dirty="0">
                <a:solidFill>
                  <a:srgbClr val="00B050"/>
                </a:solidFill>
                <a:latin typeface="Times New Roman" charset="0"/>
                <a:sym typeface="Symbol" charset="0"/>
              </a:rPr>
              <a:t>// </a:t>
            </a:r>
            <a:r>
              <a:rPr lang="en-US" sz="2000" dirty="0">
                <a:solidFill>
                  <a:srgbClr val="00B050"/>
                </a:solidFill>
                <a:latin typeface="Times New Roman" charset="0"/>
                <a:sym typeface="Symbol" charset="0"/>
              </a:rPr>
              <a:t>start of </a:t>
            </a:r>
            <a:r>
              <a:rPr lang="en-US" sz="2000" dirty="0" err="1">
                <a:solidFill>
                  <a:srgbClr val="00B050"/>
                </a:solidFill>
                <a:latin typeface="Times New Roman" charset="0"/>
                <a:sym typeface="Symbol" charset="0"/>
              </a:rPr>
              <a:t>subchain</a:t>
            </a:r>
            <a:r>
              <a:rPr lang="en-US" sz="2000" dirty="0">
                <a:solidFill>
                  <a:srgbClr val="00B050"/>
                </a:solidFill>
                <a:latin typeface="Times New Roman" charset="0"/>
                <a:sym typeface="Symbol" charset="0"/>
              </a:rPr>
              <a:t> (first matrix)</a:t>
            </a:r>
            <a:endParaRPr lang="en-US" sz="2000" dirty="0">
              <a:solidFill>
                <a:schemeClr val="accent2"/>
              </a:solidFill>
              <a:latin typeface="Times New Roman" charset="0"/>
              <a:sym typeface="Symbol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		j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b="1" i="1" dirty="0" err="1">
                <a:solidFill>
                  <a:schemeClr val="accent2"/>
                </a:solidFill>
                <a:latin typeface="Times New Roman" charset="0"/>
              </a:rPr>
              <a:t>i+b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                   </a:t>
            </a:r>
            <a:r>
              <a:rPr lang="en-US" sz="2000" dirty="0">
                <a:solidFill>
                  <a:srgbClr val="00B050"/>
                </a:solidFill>
                <a:latin typeface="Times New Roman" charset="0"/>
              </a:rPr>
              <a:t>// end of </a:t>
            </a:r>
            <a:r>
              <a:rPr lang="en-US" sz="2000" dirty="0" err="1">
                <a:solidFill>
                  <a:srgbClr val="00B050"/>
                </a:solidFill>
                <a:latin typeface="Times New Roman" charset="0"/>
              </a:rPr>
              <a:t>subchain</a:t>
            </a:r>
            <a:r>
              <a:rPr lang="en-US" sz="2000" dirty="0">
                <a:solidFill>
                  <a:srgbClr val="00B050"/>
                </a:solidFill>
                <a:latin typeface="Times New Roman" charset="0"/>
              </a:rPr>
              <a:t> (last matrix)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	 	</a:t>
            </a:r>
            <a:r>
              <a:rPr lang="en-US" sz="2000" i="1" dirty="0" err="1">
                <a:solidFill>
                  <a:schemeClr val="accent2"/>
                </a:solidFill>
                <a:latin typeface="Times New Roman" charset="0"/>
              </a:rPr>
              <a:t>N</a:t>
            </a:r>
            <a:r>
              <a:rPr lang="en-US" sz="2000" b="1" i="1" baseline="-25000" dirty="0" err="1">
                <a:solidFill>
                  <a:schemeClr val="accent2"/>
                </a:solidFill>
                <a:latin typeface="Times New Roman" charset="0"/>
              </a:rPr>
              <a:t>i,j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+</a:t>
            </a:r>
            <a:r>
              <a:rPr lang="en-US" sz="2000" b="1" dirty="0">
                <a:solidFill>
                  <a:srgbClr val="000000"/>
                </a:solidFill>
                <a:latin typeface="Times New Roman" charset="0"/>
              </a:rPr>
              <a:t>infinity      </a:t>
            </a:r>
            <a:r>
              <a:rPr lang="en-US" sz="2000" dirty="0">
                <a:solidFill>
                  <a:srgbClr val="00B050"/>
                </a:solidFill>
                <a:latin typeface="Times New Roman" charset="0"/>
              </a:rPr>
              <a:t>// initial value for min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		</a:t>
            </a:r>
            <a:r>
              <a:rPr lang="en-US" sz="2000" b="1" dirty="0">
                <a:solidFill>
                  <a:srgbClr val="000000"/>
                </a:solidFill>
                <a:latin typeface="Times New Roman" charset="0"/>
              </a:rPr>
              <a:t>for</a:t>
            </a:r>
            <a:r>
              <a:rPr lang="en-US" sz="2000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k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dirty="0" err="1">
                <a:solidFill>
                  <a:schemeClr val="accent2"/>
                </a:solidFill>
                <a:latin typeface="Times New Roman" charset="0"/>
                <a:sym typeface="Symbol" charset="0"/>
              </a:rPr>
              <a:t>i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to </a:t>
            </a:r>
            <a:r>
              <a:rPr lang="en-US" sz="2000" b="1" i="1" dirty="0">
                <a:solidFill>
                  <a:schemeClr val="accent2"/>
                </a:solidFill>
                <a:latin typeface="Times New Roman" charset="0"/>
              </a:rPr>
              <a:t>j-1 </a:t>
            </a:r>
            <a:r>
              <a:rPr lang="en-US" sz="2000" b="1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do 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b="1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			 </a:t>
            </a:r>
            <a:r>
              <a:rPr lang="en-US" sz="2000" i="1" dirty="0" err="1">
                <a:solidFill>
                  <a:schemeClr val="accent2"/>
                </a:solidFill>
                <a:latin typeface="Times New Roman" charset="0"/>
              </a:rPr>
              <a:t>N</a:t>
            </a:r>
            <a:r>
              <a:rPr lang="en-US" sz="2000" b="1" i="1" baseline="-25000" dirty="0" err="1">
                <a:solidFill>
                  <a:schemeClr val="accent2"/>
                </a:solidFill>
                <a:latin typeface="Times New Roman" charset="0"/>
              </a:rPr>
              <a:t>i,j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 charset="0"/>
                <a:sym typeface="Symbol" charset="0"/>
              </a:rPr>
              <a:t>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Times New Roman" charset="0"/>
              </a:rPr>
              <a:t>min{</a:t>
            </a:r>
            <a:r>
              <a:rPr lang="en-US" sz="2000" i="1" dirty="0" err="1">
                <a:solidFill>
                  <a:schemeClr val="accent2"/>
                </a:solidFill>
                <a:latin typeface="Times New Roman" charset="0"/>
              </a:rPr>
              <a:t>N</a:t>
            </a:r>
            <a:r>
              <a:rPr lang="en-US" sz="2000" b="1" i="1" baseline="-25000" dirty="0" err="1">
                <a:solidFill>
                  <a:schemeClr val="accent2"/>
                </a:solidFill>
                <a:latin typeface="Times New Roman" charset="0"/>
              </a:rPr>
              <a:t>i,j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, </a:t>
            </a:r>
            <a:r>
              <a:rPr lang="en-US" sz="2000" i="1" dirty="0" err="1">
                <a:solidFill>
                  <a:schemeClr val="accent2"/>
                </a:solidFill>
                <a:latin typeface="Times New Roman" charset="0"/>
              </a:rPr>
              <a:t>N</a:t>
            </a:r>
            <a:r>
              <a:rPr lang="en-US" sz="2000" b="1" i="1" baseline="-25000" dirty="0" err="1">
                <a:solidFill>
                  <a:schemeClr val="accent2"/>
                </a:solidFill>
                <a:latin typeface="Times New Roman" charset="0"/>
              </a:rPr>
              <a:t>i,k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+</a:t>
            </a:r>
            <a:r>
              <a:rPr lang="en-US" sz="2000" i="1" dirty="0">
                <a:solidFill>
                  <a:schemeClr val="accent2"/>
                </a:solidFill>
                <a:latin typeface="Times New Roman" charset="0"/>
              </a:rPr>
              <a:t>N</a:t>
            </a:r>
            <a:r>
              <a:rPr lang="en-US" sz="2000" b="1" i="1" baseline="-25000" dirty="0">
                <a:solidFill>
                  <a:schemeClr val="accent2"/>
                </a:solidFill>
                <a:latin typeface="Times New Roman" charset="0"/>
              </a:rPr>
              <a:t>k+</a:t>
            </a:r>
            <a:r>
              <a:rPr lang="en-US" sz="2000" b="1" baseline="-25000" dirty="0">
                <a:solidFill>
                  <a:schemeClr val="accent2"/>
                </a:solidFill>
                <a:latin typeface="Times New Roman" charset="0"/>
              </a:rPr>
              <a:t>1</a:t>
            </a:r>
            <a:r>
              <a:rPr lang="en-US" sz="2000" b="1" i="1" baseline="-25000" dirty="0">
                <a:solidFill>
                  <a:schemeClr val="accent2"/>
                </a:solidFill>
                <a:latin typeface="Times New Roman" charset="0"/>
              </a:rPr>
              <a:t>,j</a:t>
            </a:r>
            <a:r>
              <a:rPr lang="en-US" sz="20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 +</a:t>
            </a:r>
            <a:r>
              <a:rPr lang="en-US" sz="2000" i="1" dirty="0">
                <a:solidFill>
                  <a:schemeClr val="accent2"/>
                </a:solidFill>
                <a:latin typeface="Times New Roman" charset="0"/>
              </a:rPr>
              <a:t>d</a:t>
            </a:r>
            <a:r>
              <a:rPr lang="en-US" sz="2000" b="1" i="1" baseline="-25000" dirty="0">
                <a:solidFill>
                  <a:schemeClr val="accent2"/>
                </a:solidFill>
                <a:latin typeface="Times New Roman" charset="0"/>
              </a:rPr>
              <a:t>i </a:t>
            </a:r>
            <a:r>
              <a:rPr lang="en-US" sz="2000" i="1" dirty="0">
                <a:solidFill>
                  <a:schemeClr val="accent2"/>
                </a:solidFill>
                <a:latin typeface="Times New Roman" charset="0"/>
              </a:rPr>
              <a:t>d</a:t>
            </a:r>
            <a:r>
              <a:rPr lang="en-US" sz="2000" b="1" i="1" baseline="-25000" dirty="0">
                <a:solidFill>
                  <a:schemeClr val="accent2"/>
                </a:solidFill>
                <a:latin typeface="Times New Roman" charset="0"/>
              </a:rPr>
              <a:t>k+</a:t>
            </a:r>
            <a:r>
              <a:rPr lang="en-US" sz="2000" b="1" baseline="-25000" dirty="0">
                <a:solidFill>
                  <a:schemeClr val="accent2"/>
                </a:solidFill>
                <a:latin typeface="Times New Roman" charset="0"/>
              </a:rPr>
              <a:t>1 </a:t>
            </a:r>
            <a:r>
              <a:rPr lang="en-US" sz="2000" i="1" dirty="0">
                <a:solidFill>
                  <a:schemeClr val="accent2"/>
                </a:solidFill>
                <a:latin typeface="Times New Roman" charset="0"/>
              </a:rPr>
              <a:t>d</a:t>
            </a:r>
            <a:r>
              <a:rPr lang="en-US" sz="2000" b="1" i="1" baseline="-25000" dirty="0">
                <a:solidFill>
                  <a:schemeClr val="accent2"/>
                </a:solidFill>
                <a:latin typeface="Times New Roman" charset="0"/>
              </a:rPr>
              <a:t>j+</a:t>
            </a:r>
            <a:r>
              <a:rPr lang="en-US" sz="2000" b="1" baseline="-25000" dirty="0">
                <a:solidFill>
                  <a:schemeClr val="accent2"/>
                </a:solidFill>
                <a:latin typeface="Times New Roman" charset="0"/>
              </a:rPr>
              <a:t>1</a:t>
            </a:r>
            <a:r>
              <a:rPr lang="en-US" sz="2000" b="1" dirty="0">
                <a:solidFill>
                  <a:schemeClr val="accent2"/>
                </a:solidFill>
                <a:latin typeface="Times New Roman" charset="0"/>
              </a:rPr>
              <a:t>}</a:t>
            </a:r>
          </a:p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None/>
            </a:pPr>
            <a:r>
              <a:rPr lang="en-US" sz="2000" dirty="0">
                <a:solidFill>
                  <a:schemeClr val="accent2"/>
                </a:solidFill>
                <a:latin typeface="Times New Roman" charset="0"/>
                <a:sym typeface="Symbol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85846491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Dynamic Programming</a:t>
            </a:r>
          </a:p>
        </p:txBody>
      </p:sp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ABFC2FA-B83A-6E45-883A-2634FFA02AC5}" type="slidenum">
              <a:rPr lang="en-US" sz="1400"/>
              <a:pPr eaLnBrk="1" hangingPunct="1"/>
              <a:t>75</a:t>
            </a:fld>
            <a:endParaRPr lang="en-US" sz="140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58000" cy="1143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The General Dynamic Programming Technique</a:t>
            </a:r>
          </a:p>
        </p:txBody>
      </p:sp>
      <p:sp>
        <p:nvSpPr>
          <p:cNvPr id="2765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Applies to a problem that at first seems to require a lot of time (possibly exponential), provided we have: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b="1" dirty="0">
                <a:solidFill>
                  <a:schemeClr val="tx2"/>
                </a:solidFill>
                <a:latin typeface="Tahoma" charset="0"/>
              </a:rPr>
              <a:t>Simple </a:t>
            </a:r>
            <a:r>
              <a:rPr lang="en-US" sz="2400" b="1" dirty="0" err="1">
                <a:solidFill>
                  <a:schemeClr val="tx2"/>
                </a:solidFill>
                <a:latin typeface="Tahoma" charset="0"/>
              </a:rPr>
              <a:t>subproblems</a:t>
            </a:r>
            <a:r>
              <a:rPr lang="en-US" sz="2400" b="1" dirty="0">
                <a:solidFill>
                  <a:schemeClr val="tx2"/>
                </a:solidFill>
                <a:latin typeface="Tahoma" charset="0"/>
              </a:rPr>
              <a:t> </a:t>
            </a:r>
            <a:r>
              <a:rPr lang="en-US" sz="2400" b="1" dirty="0">
                <a:solidFill>
                  <a:srgbClr val="00B050"/>
                </a:solidFill>
                <a:latin typeface="Tahoma" charset="0"/>
              </a:rPr>
              <a:t>(decomposition):</a:t>
            </a:r>
            <a:r>
              <a:rPr lang="en-US" sz="2400" dirty="0">
                <a:solidFill>
                  <a:srgbClr val="00B050"/>
                </a:solidFill>
                <a:latin typeface="Tahoma" charset="0"/>
              </a:rPr>
              <a:t> </a:t>
            </a:r>
            <a:r>
              <a:rPr lang="en-US" sz="2400" dirty="0">
                <a:latin typeface="Tahoma" charset="0"/>
              </a:rPr>
              <a:t>the </a:t>
            </a:r>
            <a:r>
              <a:rPr lang="en-US" sz="2400" dirty="0" err="1">
                <a:latin typeface="Tahoma" charset="0"/>
              </a:rPr>
              <a:t>subproblems</a:t>
            </a:r>
            <a:r>
              <a:rPr lang="en-US" sz="2400" dirty="0">
                <a:latin typeface="Tahoma" charset="0"/>
              </a:rPr>
              <a:t> can be defined in terms of a few variables, such as j, k, l, m, and so on.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b="1" dirty="0" err="1">
                <a:solidFill>
                  <a:schemeClr val="tx2"/>
                </a:solidFill>
                <a:latin typeface="Tahoma" charset="0"/>
              </a:rPr>
              <a:t>Subproblem</a:t>
            </a:r>
            <a:r>
              <a:rPr lang="en-US" sz="2400" b="1" dirty="0">
                <a:solidFill>
                  <a:schemeClr val="tx2"/>
                </a:solidFill>
                <a:latin typeface="Tahoma" charset="0"/>
              </a:rPr>
              <a:t> optimality </a:t>
            </a:r>
            <a:r>
              <a:rPr lang="en-US" sz="2400" b="1" dirty="0">
                <a:solidFill>
                  <a:srgbClr val="00B050"/>
                </a:solidFill>
                <a:latin typeface="Tahoma" charset="0"/>
              </a:rPr>
              <a:t>(composition):</a:t>
            </a:r>
            <a:r>
              <a:rPr lang="en-US" sz="2400" dirty="0">
                <a:solidFill>
                  <a:srgbClr val="00B050"/>
                </a:solidFill>
                <a:latin typeface="Tahoma" charset="0"/>
              </a:rPr>
              <a:t> </a:t>
            </a:r>
            <a:r>
              <a:rPr lang="en-US" sz="2400" dirty="0">
                <a:latin typeface="Tahoma" charset="0"/>
              </a:rPr>
              <a:t>the global optimum value can be defined in terms of optimal </a:t>
            </a:r>
            <a:r>
              <a:rPr lang="en-US" sz="2400" dirty="0" err="1">
                <a:latin typeface="Tahoma" charset="0"/>
              </a:rPr>
              <a:t>subproblems</a:t>
            </a:r>
            <a:endParaRPr lang="en-US" sz="2400" dirty="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b="1" dirty="0" err="1">
                <a:solidFill>
                  <a:schemeClr val="tx2"/>
                </a:solidFill>
                <a:latin typeface="Tahoma" charset="0"/>
              </a:rPr>
              <a:t>Subproblem</a:t>
            </a:r>
            <a:r>
              <a:rPr lang="en-US" sz="2400" b="1" dirty="0">
                <a:solidFill>
                  <a:schemeClr val="tx2"/>
                </a:solidFill>
                <a:latin typeface="Tahoma" charset="0"/>
              </a:rPr>
              <a:t> overlap:</a:t>
            </a:r>
            <a:r>
              <a:rPr lang="en-US" sz="2400" dirty="0">
                <a:latin typeface="Tahoma" charset="0"/>
              </a:rPr>
              <a:t> the </a:t>
            </a:r>
            <a:r>
              <a:rPr lang="en-US" sz="2400" dirty="0" err="1">
                <a:latin typeface="Tahoma" charset="0"/>
              </a:rPr>
              <a:t>subproblems</a:t>
            </a:r>
            <a:r>
              <a:rPr lang="en-US" sz="2400" dirty="0">
                <a:latin typeface="Tahoma" charset="0"/>
              </a:rPr>
              <a:t> are not independent, but instead they overlap (hence, should be constructed bottom-up </a:t>
            </a:r>
            <a:r>
              <a:rPr lang="en-US" sz="2400" dirty="0">
                <a:solidFill>
                  <a:srgbClr val="00B050"/>
                </a:solidFill>
                <a:latin typeface="Tahoma" charset="0"/>
              </a:rPr>
              <a:t>(base case)</a:t>
            </a:r>
            <a:r>
              <a:rPr lang="en-US" sz="2400" dirty="0">
                <a:latin typeface="Tahoma" charset="0"/>
              </a:rPr>
              <a:t>).</a:t>
            </a:r>
          </a:p>
        </p:txBody>
      </p:sp>
      <p:pic>
        <p:nvPicPr>
          <p:cNvPr id="27653" name="Picture 5" descr="BD07494_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488" y="228600"/>
            <a:ext cx="119856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9882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Observation: Pairs of indices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2819400" y="17526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2819400" y="22860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33528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33528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3886200" y="17526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3886200" y="22860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44196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44196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54864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54864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89" name="Rectangle 13"/>
          <p:cNvSpPr>
            <a:spLocks noChangeArrowheads="1"/>
          </p:cNvSpPr>
          <p:nvPr/>
        </p:nvSpPr>
        <p:spPr bwMode="auto">
          <a:xfrm>
            <a:off x="6019800" y="17526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6019800" y="22860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1" name="Rectangle 15"/>
          <p:cNvSpPr>
            <a:spLocks noChangeArrowheads="1"/>
          </p:cNvSpPr>
          <p:nvPr/>
        </p:nvSpPr>
        <p:spPr bwMode="auto">
          <a:xfrm>
            <a:off x="65532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2" name="Rectangle 16"/>
          <p:cNvSpPr>
            <a:spLocks noChangeArrowheads="1"/>
          </p:cNvSpPr>
          <p:nvPr/>
        </p:nvSpPr>
        <p:spPr bwMode="auto">
          <a:xfrm>
            <a:off x="65532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3" name="Rectangle 17"/>
          <p:cNvSpPr>
            <a:spLocks noChangeArrowheads="1"/>
          </p:cNvSpPr>
          <p:nvPr/>
        </p:nvSpPr>
        <p:spPr bwMode="auto">
          <a:xfrm>
            <a:off x="7086600" y="17526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4" name="Rectangle 18"/>
          <p:cNvSpPr>
            <a:spLocks noChangeArrowheads="1"/>
          </p:cNvSpPr>
          <p:nvPr/>
        </p:nvSpPr>
        <p:spPr bwMode="auto">
          <a:xfrm>
            <a:off x="7086600" y="2286000"/>
            <a:ext cx="533400" cy="533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5" name="Rectangle 19"/>
          <p:cNvSpPr>
            <a:spLocks noChangeArrowheads="1"/>
          </p:cNvSpPr>
          <p:nvPr/>
        </p:nvSpPr>
        <p:spPr bwMode="auto">
          <a:xfrm>
            <a:off x="7620000" y="17526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50196" name="Rectangle 20"/>
          <p:cNvSpPr>
            <a:spLocks noChangeArrowheads="1"/>
          </p:cNvSpPr>
          <p:nvPr/>
        </p:nvSpPr>
        <p:spPr bwMode="auto">
          <a:xfrm>
            <a:off x="7620000" y="2286000"/>
            <a:ext cx="533400" cy="5334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2895600" y="19050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198" name="Text Box 22"/>
          <p:cNvSpPr txBox="1">
            <a:spLocks noChangeArrowheads="1"/>
          </p:cNvSpPr>
          <p:nvPr/>
        </p:nvSpPr>
        <p:spPr bwMode="auto">
          <a:xfrm>
            <a:off x="34290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199" name="Text Box 23"/>
          <p:cNvSpPr txBox="1">
            <a:spLocks noChangeArrowheads="1"/>
          </p:cNvSpPr>
          <p:nvPr/>
        </p:nvSpPr>
        <p:spPr bwMode="auto">
          <a:xfrm>
            <a:off x="39624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chemeClr val="tx2"/>
                </a:solidFill>
                <a:cs typeface="Arial" charset="0"/>
              </a:rPr>
              <a:t>G</a:t>
            </a:r>
          </a:p>
        </p:txBody>
      </p:sp>
      <p:sp>
        <p:nvSpPr>
          <p:cNvPr id="50200" name="Text Box 24"/>
          <p:cNvSpPr txBox="1">
            <a:spLocks noChangeArrowheads="1"/>
          </p:cNvSpPr>
          <p:nvPr/>
        </p:nvSpPr>
        <p:spPr bwMode="auto">
          <a:xfrm>
            <a:off x="44958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01" name="Text Box 25"/>
          <p:cNvSpPr txBox="1">
            <a:spLocks noChangeArrowheads="1"/>
          </p:cNvSpPr>
          <p:nvPr/>
        </p:nvSpPr>
        <p:spPr bwMode="auto">
          <a:xfrm>
            <a:off x="55626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02" name="Text Box 26"/>
          <p:cNvSpPr txBox="1">
            <a:spLocks noChangeArrowheads="1"/>
          </p:cNvSpPr>
          <p:nvPr/>
        </p:nvSpPr>
        <p:spPr bwMode="auto">
          <a:xfrm>
            <a:off x="60960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G</a:t>
            </a:r>
          </a:p>
        </p:txBody>
      </p:sp>
      <p:sp>
        <p:nvSpPr>
          <p:cNvPr id="50203" name="Text Box 27"/>
          <p:cNvSpPr txBox="1">
            <a:spLocks noChangeArrowheads="1"/>
          </p:cNvSpPr>
          <p:nvPr/>
        </p:nvSpPr>
        <p:spPr bwMode="auto">
          <a:xfrm>
            <a:off x="66294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04" name="Text Box 28"/>
          <p:cNvSpPr txBox="1">
            <a:spLocks noChangeArrowheads="1"/>
          </p:cNvSpPr>
          <p:nvPr/>
        </p:nvSpPr>
        <p:spPr bwMode="auto">
          <a:xfrm>
            <a:off x="71628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>
            <a:off x="7696200" y="1905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06" name="Text Box 30"/>
          <p:cNvSpPr txBox="1">
            <a:spLocks noChangeArrowheads="1"/>
          </p:cNvSpPr>
          <p:nvPr/>
        </p:nvSpPr>
        <p:spPr bwMode="auto">
          <a:xfrm>
            <a:off x="2895600" y="24384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07" name="Text Box 31"/>
          <p:cNvSpPr txBox="1">
            <a:spLocks noChangeArrowheads="1"/>
          </p:cNvSpPr>
          <p:nvPr/>
        </p:nvSpPr>
        <p:spPr bwMode="auto">
          <a:xfrm>
            <a:off x="34290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08" name="Text Box 32"/>
          <p:cNvSpPr txBox="1">
            <a:spLocks noChangeArrowheads="1"/>
          </p:cNvSpPr>
          <p:nvPr/>
        </p:nvSpPr>
        <p:spPr bwMode="auto">
          <a:xfrm>
            <a:off x="3962400" y="2438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209" name="Text Box 33"/>
          <p:cNvSpPr txBox="1">
            <a:spLocks noChangeArrowheads="1"/>
          </p:cNvSpPr>
          <p:nvPr/>
        </p:nvSpPr>
        <p:spPr bwMode="auto">
          <a:xfrm>
            <a:off x="44958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10" name="Text Box 34"/>
          <p:cNvSpPr txBox="1">
            <a:spLocks noChangeArrowheads="1"/>
          </p:cNvSpPr>
          <p:nvPr/>
        </p:nvSpPr>
        <p:spPr bwMode="auto">
          <a:xfrm>
            <a:off x="55626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T</a:t>
            </a:r>
          </a:p>
        </p:txBody>
      </p:sp>
      <p:sp>
        <p:nvSpPr>
          <p:cNvPr id="50211" name="Text Box 35"/>
          <p:cNvSpPr txBox="1">
            <a:spLocks noChangeArrowheads="1"/>
          </p:cNvSpPr>
          <p:nvPr/>
        </p:nvSpPr>
        <p:spPr bwMode="auto">
          <a:xfrm>
            <a:off x="60960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212" name="Text Box 36"/>
          <p:cNvSpPr txBox="1">
            <a:spLocks noChangeArrowheads="1"/>
          </p:cNvSpPr>
          <p:nvPr/>
        </p:nvSpPr>
        <p:spPr bwMode="auto">
          <a:xfrm>
            <a:off x="66294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13" name="Text Box 37"/>
          <p:cNvSpPr txBox="1">
            <a:spLocks noChangeArrowheads="1"/>
          </p:cNvSpPr>
          <p:nvPr/>
        </p:nvSpPr>
        <p:spPr bwMode="auto">
          <a:xfrm>
            <a:off x="71628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sp>
        <p:nvSpPr>
          <p:cNvPr id="50214" name="Text Box 38"/>
          <p:cNvSpPr txBox="1">
            <a:spLocks noChangeArrowheads="1"/>
          </p:cNvSpPr>
          <p:nvPr/>
        </p:nvSpPr>
        <p:spPr bwMode="auto">
          <a:xfrm>
            <a:off x="7696200" y="2438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C</a:t>
            </a:r>
          </a:p>
        </p:txBody>
      </p:sp>
      <p:sp>
        <p:nvSpPr>
          <p:cNvPr id="50215" name="Text Box 39"/>
          <p:cNvSpPr txBox="1">
            <a:spLocks noChangeArrowheads="1"/>
          </p:cNvSpPr>
          <p:nvPr/>
        </p:nvSpPr>
        <p:spPr bwMode="auto">
          <a:xfrm>
            <a:off x="533400" y="18288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2"/>
                </a:solidFill>
                <a:cs typeface="Arial" charset="0"/>
              </a:rPr>
              <a:t>elements of </a:t>
            </a:r>
            <a:r>
              <a:rPr lang="en-US" altLang="en-US" i="1" dirty="0">
                <a:solidFill>
                  <a:schemeClr val="tx2"/>
                </a:solidFill>
                <a:cs typeface="Arial" charset="0"/>
              </a:rPr>
              <a:t>X</a:t>
            </a:r>
            <a:endParaRPr lang="en-US" altLang="en-US" sz="2400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50216" name="Text Box 40"/>
          <p:cNvSpPr txBox="1">
            <a:spLocks noChangeArrowheads="1"/>
          </p:cNvSpPr>
          <p:nvPr/>
        </p:nvSpPr>
        <p:spPr bwMode="auto">
          <a:xfrm>
            <a:off x="533400" y="23622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chemeClr val="tx2"/>
                </a:solidFill>
                <a:cs typeface="Arial" charset="0"/>
              </a:rPr>
              <a:t>elements of </a:t>
            </a:r>
            <a:r>
              <a:rPr lang="en-US" altLang="en-US" i="1" dirty="0">
                <a:solidFill>
                  <a:schemeClr val="tx2"/>
                </a:solidFill>
                <a:cs typeface="Arial" charset="0"/>
              </a:rPr>
              <a:t>Y</a:t>
            </a:r>
            <a:endParaRPr lang="en-US" altLang="en-US" sz="2400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50217" name="Rectangle 41"/>
          <p:cNvSpPr>
            <a:spLocks noChangeArrowheads="1"/>
          </p:cNvSpPr>
          <p:nvPr/>
        </p:nvSpPr>
        <p:spPr bwMode="auto">
          <a:xfrm>
            <a:off x="4953000" y="17526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218" name="Rectangle 42"/>
          <p:cNvSpPr>
            <a:spLocks noChangeArrowheads="1"/>
          </p:cNvSpPr>
          <p:nvPr/>
        </p:nvSpPr>
        <p:spPr bwMode="auto">
          <a:xfrm>
            <a:off x="4953000" y="2286000"/>
            <a:ext cx="533400" cy="5334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219" name="Text Box 43"/>
          <p:cNvSpPr txBox="1">
            <a:spLocks noChangeArrowheads="1"/>
          </p:cNvSpPr>
          <p:nvPr/>
        </p:nvSpPr>
        <p:spPr bwMode="auto">
          <a:xfrm>
            <a:off x="5029200" y="19050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50220" name="Text Box 44"/>
          <p:cNvSpPr txBox="1">
            <a:spLocks noChangeArrowheads="1"/>
          </p:cNvSpPr>
          <p:nvPr/>
        </p:nvSpPr>
        <p:spPr bwMode="auto">
          <a:xfrm>
            <a:off x="5029200" y="2438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cs typeface="Arial" charset="0"/>
              </a:rPr>
              <a:t>--</a:t>
            </a:r>
          </a:p>
        </p:txBody>
      </p:sp>
      <p:grpSp>
        <p:nvGrpSpPr>
          <p:cNvPr id="309293" name="Group 45"/>
          <p:cNvGrpSpPr>
            <a:grpSpLocks/>
          </p:cNvGrpSpPr>
          <p:nvPr/>
        </p:nvGrpSpPr>
        <p:grpSpPr bwMode="auto">
          <a:xfrm>
            <a:off x="3352800" y="1219200"/>
            <a:ext cx="533400" cy="2133600"/>
            <a:chOff x="1536" y="1392"/>
            <a:chExt cx="336" cy="1344"/>
          </a:xfrm>
        </p:grpSpPr>
        <p:sp>
          <p:nvSpPr>
            <p:cNvPr id="50272" name="Rectangle 46"/>
            <p:cNvSpPr>
              <a:spLocks noChangeArrowheads="1"/>
            </p:cNvSpPr>
            <p:nvPr/>
          </p:nvSpPr>
          <p:spPr bwMode="auto">
            <a:xfrm>
              <a:off x="1536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0273" name="Rectangle 47"/>
            <p:cNvSpPr>
              <a:spLocks noChangeArrowheads="1"/>
            </p:cNvSpPr>
            <p:nvPr/>
          </p:nvSpPr>
          <p:spPr bwMode="auto">
            <a:xfrm>
              <a:off x="1536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1</a:t>
              </a:r>
            </a:p>
          </p:txBody>
        </p:sp>
      </p:grpSp>
      <p:grpSp>
        <p:nvGrpSpPr>
          <p:cNvPr id="309296" name="Group 48"/>
          <p:cNvGrpSpPr>
            <a:grpSpLocks/>
          </p:cNvGrpSpPr>
          <p:nvPr/>
        </p:nvGrpSpPr>
        <p:grpSpPr bwMode="auto">
          <a:xfrm>
            <a:off x="2781300" y="1219200"/>
            <a:ext cx="533400" cy="2133600"/>
            <a:chOff x="1200" y="1392"/>
            <a:chExt cx="336" cy="1344"/>
          </a:xfrm>
        </p:grpSpPr>
        <p:sp>
          <p:nvSpPr>
            <p:cNvPr id="50270" name="Rectangle 49"/>
            <p:cNvSpPr>
              <a:spLocks noChangeArrowheads="1"/>
            </p:cNvSpPr>
            <p:nvPr/>
          </p:nvSpPr>
          <p:spPr bwMode="auto">
            <a:xfrm>
              <a:off x="1200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50271" name="Rectangle 50"/>
            <p:cNvSpPr>
              <a:spLocks noChangeArrowheads="1"/>
            </p:cNvSpPr>
            <p:nvPr/>
          </p:nvSpPr>
          <p:spPr bwMode="auto">
            <a:xfrm>
              <a:off x="1200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</p:grpSp>
      <p:grpSp>
        <p:nvGrpSpPr>
          <p:cNvPr id="309299" name="Group 51"/>
          <p:cNvGrpSpPr>
            <a:grpSpLocks/>
          </p:cNvGrpSpPr>
          <p:nvPr/>
        </p:nvGrpSpPr>
        <p:grpSpPr bwMode="auto">
          <a:xfrm>
            <a:off x="3886200" y="1219200"/>
            <a:ext cx="533400" cy="2133600"/>
            <a:chOff x="1872" y="1392"/>
            <a:chExt cx="336" cy="1344"/>
          </a:xfrm>
        </p:grpSpPr>
        <p:sp>
          <p:nvSpPr>
            <p:cNvPr id="50268" name="Rectangle 52"/>
            <p:cNvSpPr>
              <a:spLocks noChangeArrowheads="1"/>
            </p:cNvSpPr>
            <p:nvPr/>
          </p:nvSpPr>
          <p:spPr bwMode="auto">
            <a:xfrm>
              <a:off x="1872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0269" name="Rectangle 53"/>
            <p:cNvSpPr>
              <a:spLocks noChangeArrowheads="1"/>
            </p:cNvSpPr>
            <p:nvPr/>
          </p:nvSpPr>
          <p:spPr bwMode="auto">
            <a:xfrm>
              <a:off x="1872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chemeClr val="accent1"/>
                  </a:solidFill>
                  <a:cs typeface="Arial" charset="0"/>
                </a:rPr>
                <a:t>2</a:t>
              </a:r>
            </a:p>
          </p:txBody>
        </p:sp>
      </p:grpSp>
      <p:grpSp>
        <p:nvGrpSpPr>
          <p:cNvPr id="309302" name="Group 54"/>
          <p:cNvGrpSpPr>
            <a:grpSpLocks/>
          </p:cNvGrpSpPr>
          <p:nvPr/>
        </p:nvGrpSpPr>
        <p:grpSpPr bwMode="auto">
          <a:xfrm>
            <a:off x="4419600" y="1219200"/>
            <a:ext cx="533400" cy="2133600"/>
            <a:chOff x="2208" y="1392"/>
            <a:chExt cx="336" cy="1344"/>
          </a:xfrm>
        </p:grpSpPr>
        <p:sp>
          <p:nvSpPr>
            <p:cNvPr id="50266" name="Rectangle 55"/>
            <p:cNvSpPr>
              <a:spLocks noChangeArrowheads="1"/>
            </p:cNvSpPr>
            <p:nvPr/>
          </p:nvSpPr>
          <p:spPr bwMode="auto">
            <a:xfrm>
              <a:off x="2208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0267" name="Rectangle 56"/>
            <p:cNvSpPr>
              <a:spLocks noChangeArrowheads="1"/>
            </p:cNvSpPr>
            <p:nvPr/>
          </p:nvSpPr>
          <p:spPr bwMode="auto">
            <a:xfrm>
              <a:off x="2208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3</a:t>
              </a:r>
            </a:p>
          </p:txBody>
        </p:sp>
      </p:grpSp>
      <p:grpSp>
        <p:nvGrpSpPr>
          <p:cNvPr id="309305" name="Group 57"/>
          <p:cNvGrpSpPr>
            <a:grpSpLocks/>
          </p:cNvGrpSpPr>
          <p:nvPr/>
        </p:nvGrpSpPr>
        <p:grpSpPr bwMode="auto">
          <a:xfrm>
            <a:off x="4953000" y="1219200"/>
            <a:ext cx="533400" cy="2133600"/>
            <a:chOff x="2544" y="1392"/>
            <a:chExt cx="336" cy="1344"/>
          </a:xfrm>
        </p:grpSpPr>
        <p:sp>
          <p:nvSpPr>
            <p:cNvPr id="50264" name="Rectangle 58"/>
            <p:cNvSpPr>
              <a:spLocks noChangeArrowheads="1"/>
            </p:cNvSpPr>
            <p:nvPr/>
          </p:nvSpPr>
          <p:spPr bwMode="auto">
            <a:xfrm>
              <a:off x="2544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0265" name="Rectangle 59"/>
            <p:cNvSpPr>
              <a:spLocks noChangeArrowheads="1"/>
            </p:cNvSpPr>
            <p:nvPr/>
          </p:nvSpPr>
          <p:spPr bwMode="auto">
            <a:xfrm>
              <a:off x="2544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4</a:t>
              </a:r>
            </a:p>
          </p:txBody>
        </p:sp>
      </p:grpSp>
      <p:grpSp>
        <p:nvGrpSpPr>
          <p:cNvPr id="309308" name="Group 60"/>
          <p:cNvGrpSpPr>
            <a:grpSpLocks/>
          </p:cNvGrpSpPr>
          <p:nvPr/>
        </p:nvGrpSpPr>
        <p:grpSpPr bwMode="auto">
          <a:xfrm>
            <a:off x="5486400" y="1219200"/>
            <a:ext cx="533400" cy="2133600"/>
            <a:chOff x="2880" y="1392"/>
            <a:chExt cx="336" cy="1344"/>
          </a:xfrm>
        </p:grpSpPr>
        <p:sp>
          <p:nvSpPr>
            <p:cNvPr id="50262" name="Rectangle 61"/>
            <p:cNvSpPr>
              <a:spLocks noChangeArrowheads="1"/>
            </p:cNvSpPr>
            <p:nvPr/>
          </p:nvSpPr>
          <p:spPr bwMode="auto">
            <a:xfrm>
              <a:off x="2880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4</a:t>
              </a:r>
            </a:p>
          </p:txBody>
        </p:sp>
        <p:sp>
          <p:nvSpPr>
            <p:cNvPr id="50263" name="Rectangle 62"/>
            <p:cNvSpPr>
              <a:spLocks noChangeArrowheads="1"/>
            </p:cNvSpPr>
            <p:nvPr/>
          </p:nvSpPr>
          <p:spPr bwMode="auto">
            <a:xfrm>
              <a:off x="2880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5</a:t>
              </a:r>
            </a:p>
          </p:txBody>
        </p:sp>
      </p:grpSp>
      <p:grpSp>
        <p:nvGrpSpPr>
          <p:cNvPr id="309311" name="Group 63"/>
          <p:cNvGrpSpPr>
            <a:grpSpLocks/>
          </p:cNvGrpSpPr>
          <p:nvPr/>
        </p:nvGrpSpPr>
        <p:grpSpPr bwMode="auto">
          <a:xfrm>
            <a:off x="6019800" y="1219200"/>
            <a:ext cx="533400" cy="2133600"/>
            <a:chOff x="3216" y="1392"/>
            <a:chExt cx="336" cy="1344"/>
          </a:xfrm>
        </p:grpSpPr>
        <p:sp>
          <p:nvSpPr>
            <p:cNvPr id="50260" name="Rectangle 64"/>
            <p:cNvSpPr>
              <a:spLocks noChangeArrowheads="1"/>
            </p:cNvSpPr>
            <p:nvPr/>
          </p:nvSpPr>
          <p:spPr bwMode="auto">
            <a:xfrm>
              <a:off x="3216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50261" name="Rectangle 65"/>
            <p:cNvSpPr>
              <a:spLocks noChangeArrowheads="1"/>
            </p:cNvSpPr>
            <p:nvPr/>
          </p:nvSpPr>
          <p:spPr bwMode="auto">
            <a:xfrm>
              <a:off x="3216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5</a:t>
              </a:r>
            </a:p>
          </p:txBody>
        </p:sp>
      </p:grpSp>
      <p:grpSp>
        <p:nvGrpSpPr>
          <p:cNvPr id="309314" name="Group 66"/>
          <p:cNvGrpSpPr>
            <a:grpSpLocks/>
          </p:cNvGrpSpPr>
          <p:nvPr/>
        </p:nvGrpSpPr>
        <p:grpSpPr bwMode="auto">
          <a:xfrm>
            <a:off x="6553200" y="1219200"/>
            <a:ext cx="533400" cy="2133600"/>
            <a:chOff x="3552" y="1392"/>
            <a:chExt cx="336" cy="1344"/>
          </a:xfrm>
        </p:grpSpPr>
        <p:sp>
          <p:nvSpPr>
            <p:cNvPr id="50258" name="Rectangle 67"/>
            <p:cNvSpPr>
              <a:spLocks noChangeArrowheads="1"/>
            </p:cNvSpPr>
            <p:nvPr/>
          </p:nvSpPr>
          <p:spPr bwMode="auto">
            <a:xfrm>
              <a:off x="3552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6</a:t>
              </a:r>
            </a:p>
          </p:txBody>
        </p:sp>
        <p:sp>
          <p:nvSpPr>
            <p:cNvPr id="50259" name="Rectangle 68"/>
            <p:cNvSpPr>
              <a:spLocks noChangeArrowheads="1"/>
            </p:cNvSpPr>
            <p:nvPr/>
          </p:nvSpPr>
          <p:spPr bwMode="auto">
            <a:xfrm>
              <a:off x="3552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6</a:t>
              </a:r>
            </a:p>
          </p:txBody>
        </p:sp>
      </p:grpSp>
      <p:grpSp>
        <p:nvGrpSpPr>
          <p:cNvPr id="309317" name="Group 69"/>
          <p:cNvGrpSpPr>
            <a:grpSpLocks/>
          </p:cNvGrpSpPr>
          <p:nvPr/>
        </p:nvGrpSpPr>
        <p:grpSpPr bwMode="auto">
          <a:xfrm>
            <a:off x="7086600" y="1219200"/>
            <a:ext cx="533400" cy="2133600"/>
            <a:chOff x="3888" y="1392"/>
            <a:chExt cx="336" cy="1344"/>
          </a:xfrm>
        </p:grpSpPr>
        <p:sp>
          <p:nvSpPr>
            <p:cNvPr id="50256" name="Rectangle 70"/>
            <p:cNvSpPr>
              <a:spLocks noChangeArrowheads="1"/>
            </p:cNvSpPr>
            <p:nvPr/>
          </p:nvSpPr>
          <p:spPr bwMode="auto">
            <a:xfrm>
              <a:off x="3888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7</a:t>
              </a:r>
            </a:p>
          </p:txBody>
        </p:sp>
        <p:sp>
          <p:nvSpPr>
            <p:cNvPr id="50257" name="Rectangle 71"/>
            <p:cNvSpPr>
              <a:spLocks noChangeArrowheads="1"/>
            </p:cNvSpPr>
            <p:nvPr/>
          </p:nvSpPr>
          <p:spPr bwMode="auto">
            <a:xfrm>
              <a:off x="3888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6</a:t>
              </a:r>
            </a:p>
          </p:txBody>
        </p:sp>
      </p:grpSp>
      <p:grpSp>
        <p:nvGrpSpPr>
          <p:cNvPr id="309320" name="Group 72"/>
          <p:cNvGrpSpPr>
            <a:grpSpLocks/>
          </p:cNvGrpSpPr>
          <p:nvPr/>
        </p:nvGrpSpPr>
        <p:grpSpPr bwMode="auto">
          <a:xfrm>
            <a:off x="7620000" y="1219200"/>
            <a:ext cx="533400" cy="2133600"/>
            <a:chOff x="4224" y="1392"/>
            <a:chExt cx="336" cy="1344"/>
          </a:xfrm>
        </p:grpSpPr>
        <p:sp>
          <p:nvSpPr>
            <p:cNvPr id="50254" name="Rectangle 73"/>
            <p:cNvSpPr>
              <a:spLocks noChangeArrowheads="1"/>
            </p:cNvSpPr>
            <p:nvPr/>
          </p:nvSpPr>
          <p:spPr bwMode="auto">
            <a:xfrm>
              <a:off x="4224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8</a:t>
              </a:r>
            </a:p>
          </p:txBody>
        </p:sp>
        <p:sp>
          <p:nvSpPr>
            <p:cNvPr id="50255" name="Rectangle 74"/>
            <p:cNvSpPr>
              <a:spLocks noChangeArrowheads="1"/>
            </p:cNvSpPr>
            <p:nvPr/>
          </p:nvSpPr>
          <p:spPr bwMode="auto">
            <a:xfrm>
              <a:off x="4224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rgbClr val="00B050"/>
                  </a:solidFill>
                  <a:cs typeface="Arial" charset="0"/>
                </a:rPr>
                <a:t>7</a:t>
              </a:r>
            </a:p>
          </p:txBody>
        </p:sp>
      </p:grpSp>
      <p:sp>
        <p:nvSpPr>
          <p:cNvPr id="50231" name="Text Box 75"/>
          <p:cNvSpPr txBox="1">
            <a:spLocks noChangeArrowheads="1"/>
          </p:cNvSpPr>
          <p:nvPr/>
        </p:nvSpPr>
        <p:spPr bwMode="auto">
          <a:xfrm>
            <a:off x="838200" y="28956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2400" i="1" dirty="0">
                <a:solidFill>
                  <a:schemeClr val="accent1"/>
                </a:solidFill>
                <a:cs typeface="Arial" charset="0"/>
              </a:rPr>
              <a:t>j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altLang="en-US" dirty="0">
                <a:solidFill>
                  <a:schemeClr val="accent1"/>
                </a:solidFill>
                <a:cs typeface="Arial" charset="0"/>
              </a:rPr>
              <a:t> index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:</a:t>
            </a:r>
          </a:p>
        </p:txBody>
      </p:sp>
      <p:sp>
        <p:nvSpPr>
          <p:cNvPr id="50232" name="Text Box 76"/>
          <p:cNvSpPr txBox="1">
            <a:spLocks noChangeArrowheads="1"/>
          </p:cNvSpPr>
          <p:nvPr/>
        </p:nvSpPr>
        <p:spPr bwMode="auto">
          <a:xfrm>
            <a:off x="762000" y="12954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2400" i="1" dirty="0" err="1">
                <a:solidFill>
                  <a:schemeClr val="accent1"/>
                </a:solidFill>
                <a:cs typeface="Arial" charset="0"/>
              </a:rPr>
              <a:t>i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altLang="en-US" dirty="0">
                <a:solidFill>
                  <a:schemeClr val="accent1"/>
                </a:solidFill>
                <a:cs typeface="Arial" charset="0"/>
              </a:rPr>
              <a:t> index</a:t>
            </a:r>
            <a:r>
              <a:rPr lang="en-US" altLang="en-US" sz="2400" dirty="0">
                <a:solidFill>
                  <a:schemeClr val="accent1"/>
                </a:solidFill>
                <a:cs typeface="Arial" charset="0"/>
              </a:rPr>
              <a:t>:</a:t>
            </a:r>
          </a:p>
        </p:txBody>
      </p:sp>
      <p:sp>
        <p:nvSpPr>
          <p:cNvPr id="50233" name="Text Box 77"/>
          <p:cNvSpPr txBox="1">
            <a:spLocks noChangeArrowheads="1"/>
          </p:cNvSpPr>
          <p:nvPr/>
        </p:nvSpPr>
        <p:spPr bwMode="auto">
          <a:xfrm>
            <a:off x="228600" y="4419601"/>
            <a:ext cx="3657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cs typeface="Arial" charset="0"/>
              </a:rPr>
              <a:t>Matches shown in</a:t>
            </a:r>
            <a:r>
              <a:rPr lang="en-US" altLang="en-US" sz="2400" dirty="0">
                <a:solidFill>
                  <a:schemeClr val="tx2"/>
                </a:solidFill>
                <a:cs typeface="Arial" charset="0"/>
              </a:rPr>
              <a:t> </a:t>
            </a:r>
            <a:r>
              <a:rPr lang="en-US" altLang="en-US" dirty="0">
                <a:solidFill>
                  <a:srgbClr val="00B050"/>
                </a:solidFill>
                <a:cs typeface="Arial" charset="0"/>
              </a:rPr>
              <a:t>green</a:t>
            </a:r>
            <a:endParaRPr lang="en-US" altLang="en-US" sz="2400" dirty="0">
              <a:solidFill>
                <a:srgbClr val="00B050"/>
              </a:solidFill>
              <a:cs typeface="Arial" charset="0"/>
            </a:endParaRPr>
          </a:p>
        </p:txBody>
      </p:sp>
      <p:sp>
        <p:nvSpPr>
          <p:cNvPr id="50238" name="Text Box 82"/>
          <p:cNvSpPr txBox="1">
            <a:spLocks noChangeArrowheads="1"/>
          </p:cNvSpPr>
          <p:nvPr/>
        </p:nvSpPr>
        <p:spPr bwMode="auto">
          <a:xfrm>
            <a:off x="1295400" y="5562600"/>
            <a:ext cx="594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00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50239" name="Text Box 83"/>
          <p:cNvSpPr txBox="1">
            <a:spLocks noChangeArrowheads="1"/>
          </p:cNvSpPr>
          <p:nvPr/>
        </p:nvSpPr>
        <p:spPr bwMode="auto">
          <a:xfrm>
            <a:off x="152400" y="5436255"/>
            <a:ext cx="8686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cs typeface="Arial" charset="0"/>
              </a:rPr>
              <a:t>Pairs of indices correspond to a path in a 2-D grid</a:t>
            </a:r>
          </a:p>
        </p:txBody>
      </p:sp>
      <p:grpSp>
        <p:nvGrpSpPr>
          <p:cNvPr id="309332" name="Group 84"/>
          <p:cNvGrpSpPr>
            <a:grpSpLocks/>
          </p:cNvGrpSpPr>
          <p:nvPr/>
        </p:nvGrpSpPr>
        <p:grpSpPr bwMode="auto">
          <a:xfrm>
            <a:off x="2362200" y="1219200"/>
            <a:ext cx="533400" cy="2133600"/>
            <a:chOff x="1200" y="1392"/>
            <a:chExt cx="336" cy="1344"/>
          </a:xfrm>
        </p:grpSpPr>
        <p:sp>
          <p:nvSpPr>
            <p:cNvPr id="50252" name="Rectangle 85"/>
            <p:cNvSpPr>
              <a:spLocks noChangeArrowheads="1"/>
            </p:cNvSpPr>
            <p:nvPr/>
          </p:nvSpPr>
          <p:spPr bwMode="auto">
            <a:xfrm>
              <a:off x="1200" y="2400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50253" name="Rectangle 86"/>
            <p:cNvSpPr>
              <a:spLocks noChangeArrowheads="1"/>
            </p:cNvSpPr>
            <p:nvPr/>
          </p:nvSpPr>
          <p:spPr bwMode="auto">
            <a:xfrm>
              <a:off x="1200" y="1392"/>
              <a:ext cx="336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solidFill>
                    <a:schemeClr val="accent1"/>
                  </a:solidFill>
                  <a:cs typeface="Arial" charset="0"/>
                </a:rPr>
                <a:t>0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81000" y="3657600"/>
            <a:ext cx="8458200" cy="396875"/>
            <a:chOff x="381000" y="3657600"/>
            <a:chExt cx="8458200" cy="396875"/>
          </a:xfrm>
        </p:grpSpPr>
        <p:sp>
          <p:nvSpPr>
            <p:cNvPr id="309335" name="Text Box 87"/>
            <p:cNvSpPr txBox="1">
              <a:spLocks noChangeArrowheads="1"/>
            </p:cNvSpPr>
            <p:nvPr/>
          </p:nvSpPr>
          <p:spPr bwMode="auto">
            <a:xfrm>
              <a:off x="381000" y="3657600"/>
              <a:ext cx="11430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dirty="0">
                  <a:solidFill>
                    <a:schemeClr val="tx2"/>
                  </a:solidFill>
                  <a:cs typeface="Arial" charset="0"/>
                </a:rPr>
                <a:t>(0,0)</a:t>
              </a:r>
              <a:r>
                <a:rPr lang="en-US" altLang="en-US" sz="2000" dirty="0">
                  <a:solidFill>
                    <a:schemeClr val="tx2"/>
                  </a:solidFill>
                  <a:cs typeface="Arial" charset="0"/>
                  <a:sym typeface="Wingdings" pitchFamily="2" charset="2"/>
                </a:rPr>
                <a:t></a:t>
              </a:r>
              <a:endParaRPr lang="en-US" altLang="en-US" sz="2000" dirty="0">
                <a:solidFill>
                  <a:srgbClr val="FF0000"/>
                </a:solidFill>
                <a:cs typeface="Arial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1143000" y="3657600"/>
              <a:ext cx="7696200" cy="396875"/>
              <a:chOff x="1143000" y="3657600"/>
              <a:chExt cx="7696200" cy="396875"/>
            </a:xfrm>
          </p:grpSpPr>
          <p:sp>
            <p:nvSpPr>
              <p:cNvPr id="309336" name="Text Box 88"/>
              <p:cNvSpPr txBox="1">
                <a:spLocks noChangeArrowheads="1"/>
              </p:cNvSpPr>
              <p:nvPr/>
            </p:nvSpPr>
            <p:spPr bwMode="auto">
              <a:xfrm>
                <a:off x="1143000" y="3657600"/>
                <a:ext cx="11430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(0,1)</a:t>
                </a:r>
                <a:endParaRPr lang="en-US" altLang="en-US" sz="20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09337" name="Text Box 89"/>
              <p:cNvSpPr txBox="1">
                <a:spLocks noChangeArrowheads="1"/>
              </p:cNvSpPr>
              <p:nvPr/>
            </p:nvSpPr>
            <p:spPr bwMode="auto">
              <a:xfrm>
                <a:off x="1905000" y="3657600"/>
                <a:ext cx="11430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</a:t>
                </a:r>
                <a:r>
                  <a:rPr lang="en-US" altLang="en-US" sz="2000" dirty="0">
                    <a:solidFill>
                      <a:srgbClr val="00B050"/>
                    </a:solidFill>
                    <a:cs typeface="Arial" charset="0"/>
                    <a:sym typeface="Wingdings" pitchFamily="2" charset="2"/>
                  </a:rPr>
                  <a:t>1,2</a:t>
                </a: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)</a:t>
                </a:r>
                <a:endParaRPr lang="en-US" altLang="en-US" sz="2000" dirty="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09338" name="Text Box 90"/>
              <p:cNvSpPr txBox="1">
                <a:spLocks noChangeArrowheads="1"/>
              </p:cNvSpPr>
              <p:nvPr/>
            </p:nvSpPr>
            <p:spPr bwMode="auto">
              <a:xfrm>
                <a:off x="2667000" y="3657600"/>
                <a:ext cx="12192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(2,2)</a:t>
                </a:r>
                <a:endParaRPr lang="en-US" altLang="en-US" sz="20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09339" name="Text Box 91"/>
              <p:cNvSpPr txBox="1">
                <a:spLocks noChangeArrowheads="1"/>
              </p:cNvSpPr>
              <p:nvPr/>
            </p:nvSpPr>
            <p:spPr bwMode="auto">
              <a:xfrm>
                <a:off x="3429000" y="3657600"/>
                <a:ext cx="10668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</a:t>
                </a:r>
                <a:r>
                  <a:rPr lang="en-US" altLang="en-US" sz="2000" dirty="0">
                    <a:solidFill>
                      <a:srgbClr val="00B050"/>
                    </a:solidFill>
                    <a:cs typeface="Arial" charset="0"/>
                    <a:sym typeface="Wingdings" pitchFamily="2" charset="2"/>
                  </a:rPr>
                  <a:t>3,3</a:t>
                </a: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)</a:t>
                </a:r>
                <a:endParaRPr lang="en-US" altLang="en-US" sz="2000" dirty="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09340" name="Text Box 92"/>
              <p:cNvSpPr txBox="1">
                <a:spLocks noChangeArrowheads="1"/>
              </p:cNvSpPr>
              <p:nvPr/>
            </p:nvSpPr>
            <p:spPr bwMode="auto">
              <a:xfrm>
                <a:off x="4191000" y="3657600"/>
                <a:ext cx="10668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(4,3)</a:t>
                </a:r>
                <a:endParaRPr lang="en-US" altLang="en-US" sz="2000" dirty="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09341" name="Text Box 93"/>
              <p:cNvSpPr txBox="1">
                <a:spLocks noChangeArrowheads="1"/>
              </p:cNvSpPr>
              <p:nvPr/>
            </p:nvSpPr>
            <p:spPr bwMode="auto">
              <a:xfrm>
                <a:off x="4953000" y="3657600"/>
                <a:ext cx="10668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</a:t>
                </a:r>
                <a:r>
                  <a:rPr lang="en-US" altLang="en-US" sz="2000" dirty="0">
                    <a:solidFill>
                      <a:srgbClr val="00B050"/>
                    </a:solidFill>
                    <a:cs typeface="Arial" charset="0"/>
                    <a:sym typeface="Wingdings" pitchFamily="2" charset="2"/>
                  </a:rPr>
                  <a:t>5,4</a:t>
                </a: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)</a:t>
                </a:r>
                <a:endParaRPr lang="en-US" altLang="en-US" sz="2000" dirty="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09342" name="Text Box 94"/>
              <p:cNvSpPr txBox="1">
                <a:spLocks noChangeArrowheads="1"/>
              </p:cNvSpPr>
              <p:nvPr/>
            </p:nvSpPr>
            <p:spPr bwMode="auto">
              <a:xfrm>
                <a:off x="5715000" y="3657600"/>
                <a:ext cx="10668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(5,5)</a:t>
                </a:r>
                <a:endParaRPr lang="en-US" altLang="en-US" sz="20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09343" name="Text Box 95"/>
              <p:cNvSpPr txBox="1">
                <a:spLocks noChangeArrowheads="1"/>
              </p:cNvSpPr>
              <p:nvPr/>
            </p:nvSpPr>
            <p:spPr bwMode="auto">
              <a:xfrm>
                <a:off x="6477000" y="3657600"/>
                <a:ext cx="10668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</a:t>
                </a:r>
                <a:r>
                  <a:rPr lang="en-US" altLang="en-US" sz="2000" dirty="0">
                    <a:solidFill>
                      <a:srgbClr val="00B050"/>
                    </a:solidFill>
                    <a:cs typeface="Arial" charset="0"/>
                    <a:sym typeface="Wingdings" pitchFamily="2" charset="2"/>
                  </a:rPr>
                  <a:t>6,6</a:t>
                </a: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)</a:t>
                </a:r>
                <a:endParaRPr lang="en-US" altLang="en-US" sz="2000" dirty="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09344" name="Text Box 96"/>
              <p:cNvSpPr txBox="1">
                <a:spLocks noChangeArrowheads="1"/>
              </p:cNvSpPr>
              <p:nvPr/>
            </p:nvSpPr>
            <p:spPr bwMode="auto">
              <a:xfrm>
                <a:off x="7239000" y="3657600"/>
                <a:ext cx="10668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(6,7)</a:t>
                </a:r>
                <a:endParaRPr lang="en-US" altLang="en-US" sz="20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309345" name="Text Box 97"/>
              <p:cNvSpPr txBox="1">
                <a:spLocks noChangeArrowheads="1"/>
              </p:cNvSpPr>
              <p:nvPr/>
            </p:nvSpPr>
            <p:spPr bwMode="auto">
              <a:xfrm>
                <a:off x="8001000" y="3657600"/>
                <a:ext cx="8382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</a:t>
                </a:r>
                <a:r>
                  <a:rPr lang="en-US" altLang="en-US" sz="2000" dirty="0">
                    <a:solidFill>
                      <a:srgbClr val="00B050"/>
                    </a:solidFill>
                    <a:cs typeface="Arial" charset="0"/>
                    <a:sym typeface="Wingdings" pitchFamily="2" charset="2"/>
                  </a:rPr>
                  <a:t>7,8</a:t>
                </a: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)</a:t>
                </a:r>
                <a:endParaRPr lang="en-US" altLang="en-US" sz="2000" dirty="0">
                  <a:solidFill>
                    <a:srgbClr val="FF0000"/>
                  </a:solidFill>
                  <a:cs typeface="Arial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50766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9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9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458200" cy="685800"/>
          </a:xfrm>
        </p:spPr>
        <p:txBody>
          <a:bodyPr/>
          <a:lstStyle/>
          <a:p>
            <a:pPr eaLnBrk="1" hangingPunct="1"/>
            <a:r>
              <a:rPr lang="en-US" altLang="en-US" sz="3200"/>
              <a:t>Edit Graph for LCS Problem</a:t>
            </a:r>
          </a:p>
        </p:txBody>
      </p:sp>
      <p:sp>
        <p:nvSpPr>
          <p:cNvPr id="51203" name="Line 3"/>
          <p:cNvSpPr>
            <a:spLocks noChangeShapeType="1"/>
          </p:cNvSpPr>
          <p:nvPr/>
        </p:nvSpPr>
        <p:spPr bwMode="auto">
          <a:xfrm rot="5400000">
            <a:off x="15628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rot="5400000">
            <a:off x="15628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rot="5400000">
            <a:off x="15628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06" name="Line 6"/>
          <p:cNvSpPr>
            <a:spLocks noChangeShapeType="1"/>
          </p:cNvSpPr>
          <p:nvPr/>
        </p:nvSpPr>
        <p:spPr bwMode="auto">
          <a:xfrm rot="5400000">
            <a:off x="15628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07" name="Line 7"/>
          <p:cNvSpPr>
            <a:spLocks noChangeShapeType="1"/>
          </p:cNvSpPr>
          <p:nvPr/>
        </p:nvSpPr>
        <p:spPr bwMode="auto">
          <a:xfrm rot="5400000">
            <a:off x="15628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08" name="Line 8"/>
          <p:cNvSpPr>
            <a:spLocks noChangeShapeType="1"/>
          </p:cNvSpPr>
          <p:nvPr/>
        </p:nvSpPr>
        <p:spPr bwMode="auto">
          <a:xfrm rot="5400000">
            <a:off x="15628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 rot="5400000">
            <a:off x="15628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18288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>
            <a:off x="18288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18288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13" name="Line 13"/>
          <p:cNvSpPr>
            <a:spLocks noChangeShapeType="1"/>
          </p:cNvSpPr>
          <p:nvPr/>
        </p:nvSpPr>
        <p:spPr bwMode="auto">
          <a:xfrm>
            <a:off x="18288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18288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15" name="Line 15"/>
          <p:cNvSpPr>
            <a:spLocks noChangeShapeType="1"/>
          </p:cNvSpPr>
          <p:nvPr/>
        </p:nvSpPr>
        <p:spPr bwMode="auto">
          <a:xfrm>
            <a:off x="18288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16" name="Line 16"/>
          <p:cNvSpPr>
            <a:spLocks noChangeShapeType="1"/>
          </p:cNvSpPr>
          <p:nvPr/>
        </p:nvSpPr>
        <p:spPr bwMode="auto">
          <a:xfrm>
            <a:off x="18288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17" name="Line 17"/>
          <p:cNvSpPr>
            <a:spLocks noChangeShapeType="1"/>
          </p:cNvSpPr>
          <p:nvPr/>
        </p:nvSpPr>
        <p:spPr bwMode="auto">
          <a:xfrm>
            <a:off x="18288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 rot="5400000">
            <a:off x="21724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19" name="Line 19"/>
          <p:cNvSpPr>
            <a:spLocks noChangeShapeType="1"/>
          </p:cNvSpPr>
          <p:nvPr/>
        </p:nvSpPr>
        <p:spPr bwMode="auto">
          <a:xfrm rot="5400000">
            <a:off x="21724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20" name="Line 20"/>
          <p:cNvSpPr>
            <a:spLocks noChangeShapeType="1"/>
          </p:cNvSpPr>
          <p:nvPr/>
        </p:nvSpPr>
        <p:spPr bwMode="auto">
          <a:xfrm rot="5400000">
            <a:off x="21724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21" name="Line 21"/>
          <p:cNvSpPr>
            <a:spLocks noChangeShapeType="1"/>
          </p:cNvSpPr>
          <p:nvPr/>
        </p:nvSpPr>
        <p:spPr bwMode="auto">
          <a:xfrm rot="5400000">
            <a:off x="21724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22" name="Line 22"/>
          <p:cNvSpPr>
            <a:spLocks noChangeShapeType="1"/>
          </p:cNvSpPr>
          <p:nvPr/>
        </p:nvSpPr>
        <p:spPr bwMode="auto">
          <a:xfrm rot="5400000">
            <a:off x="21724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23" name="Line 23"/>
          <p:cNvSpPr>
            <a:spLocks noChangeShapeType="1"/>
          </p:cNvSpPr>
          <p:nvPr/>
        </p:nvSpPr>
        <p:spPr bwMode="auto">
          <a:xfrm rot="5400000">
            <a:off x="21724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24" name="Line 24"/>
          <p:cNvSpPr>
            <a:spLocks noChangeShapeType="1"/>
          </p:cNvSpPr>
          <p:nvPr/>
        </p:nvSpPr>
        <p:spPr bwMode="auto">
          <a:xfrm rot="5400000">
            <a:off x="21724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25" name="Line 25"/>
          <p:cNvSpPr>
            <a:spLocks noChangeShapeType="1"/>
          </p:cNvSpPr>
          <p:nvPr/>
        </p:nvSpPr>
        <p:spPr bwMode="auto">
          <a:xfrm>
            <a:off x="24384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26" name="Line 26"/>
          <p:cNvSpPr>
            <a:spLocks noChangeShapeType="1"/>
          </p:cNvSpPr>
          <p:nvPr/>
        </p:nvSpPr>
        <p:spPr bwMode="auto">
          <a:xfrm>
            <a:off x="24384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27" name="Line 27"/>
          <p:cNvSpPr>
            <a:spLocks noChangeShapeType="1"/>
          </p:cNvSpPr>
          <p:nvPr/>
        </p:nvSpPr>
        <p:spPr bwMode="auto">
          <a:xfrm>
            <a:off x="24384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28" name="Line 28"/>
          <p:cNvSpPr>
            <a:spLocks noChangeShapeType="1"/>
          </p:cNvSpPr>
          <p:nvPr/>
        </p:nvSpPr>
        <p:spPr bwMode="auto">
          <a:xfrm>
            <a:off x="24384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29" name="Line 29"/>
          <p:cNvSpPr>
            <a:spLocks noChangeShapeType="1"/>
          </p:cNvSpPr>
          <p:nvPr/>
        </p:nvSpPr>
        <p:spPr bwMode="auto">
          <a:xfrm>
            <a:off x="24384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30" name="Line 30"/>
          <p:cNvSpPr>
            <a:spLocks noChangeShapeType="1"/>
          </p:cNvSpPr>
          <p:nvPr/>
        </p:nvSpPr>
        <p:spPr bwMode="auto">
          <a:xfrm>
            <a:off x="24384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31" name="Line 31"/>
          <p:cNvSpPr>
            <a:spLocks noChangeShapeType="1"/>
          </p:cNvSpPr>
          <p:nvPr/>
        </p:nvSpPr>
        <p:spPr bwMode="auto">
          <a:xfrm>
            <a:off x="24384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32" name="Line 32"/>
          <p:cNvSpPr>
            <a:spLocks noChangeShapeType="1"/>
          </p:cNvSpPr>
          <p:nvPr/>
        </p:nvSpPr>
        <p:spPr bwMode="auto">
          <a:xfrm>
            <a:off x="24384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33" name="Line 33"/>
          <p:cNvSpPr>
            <a:spLocks noChangeShapeType="1"/>
          </p:cNvSpPr>
          <p:nvPr/>
        </p:nvSpPr>
        <p:spPr bwMode="auto">
          <a:xfrm rot="5400000">
            <a:off x="27820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34" name="Line 34"/>
          <p:cNvSpPr>
            <a:spLocks noChangeShapeType="1"/>
          </p:cNvSpPr>
          <p:nvPr/>
        </p:nvSpPr>
        <p:spPr bwMode="auto">
          <a:xfrm rot="5400000">
            <a:off x="27820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35" name="Line 35"/>
          <p:cNvSpPr>
            <a:spLocks noChangeShapeType="1"/>
          </p:cNvSpPr>
          <p:nvPr/>
        </p:nvSpPr>
        <p:spPr bwMode="auto">
          <a:xfrm rot="5400000">
            <a:off x="27820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36" name="Line 36"/>
          <p:cNvSpPr>
            <a:spLocks noChangeShapeType="1"/>
          </p:cNvSpPr>
          <p:nvPr/>
        </p:nvSpPr>
        <p:spPr bwMode="auto">
          <a:xfrm rot="5400000">
            <a:off x="27820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37" name="Line 37"/>
          <p:cNvSpPr>
            <a:spLocks noChangeShapeType="1"/>
          </p:cNvSpPr>
          <p:nvPr/>
        </p:nvSpPr>
        <p:spPr bwMode="auto">
          <a:xfrm rot="5400000">
            <a:off x="27820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38" name="Line 38"/>
          <p:cNvSpPr>
            <a:spLocks noChangeShapeType="1"/>
          </p:cNvSpPr>
          <p:nvPr/>
        </p:nvSpPr>
        <p:spPr bwMode="auto">
          <a:xfrm rot="5400000">
            <a:off x="27820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39" name="Line 39"/>
          <p:cNvSpPr>
            <a:spLocks noChangeShapeType="1"/>
          </p:cNvSpPr>
          <p:nvPr/>
        </p:nvSpPr>
        <p:spPr bwMode="auto">
          <a:xfrm rot="5400000">
            <a:off x="27820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40" name="Line 40"/>
          <p:cNvSpPr>
            <a:spLocks noChangeShapeType="1"/>
          </p:cNvSpPr>
          <p:nvPr/>
        </p:nvSpPr>
        <p:spPr bwMode="auto">
          <a:xfrm>
            <a:off x="30480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41" name="Line 41"/>
          <p:cNvSpPr>
            <a:spLocks noChangeShapeType="1"/>
          </p:cNvSpPr>
          <p:nvPr/>
        </p:nvSpPr>
        <p:spPr bwMode="auto">
          <a:xfrm>
            <a:off x="30480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42" name="Line 42"/>
          <p:cNvSpPr>
            <a:spLocks noChangeShapeType="1"/>
          </p:cNvSpPr>
          <p:nvPr/>
        </p:nvSpPr>
        <p:spPr bwMode="auto">
          <a:xfrm>
            <a:off x="30480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43" name="Line 43"/>
          <p:cNvSpPr>
            <a:spLocks noChangeShapeType="1"/>
          </p:cNvSpPr>
          <p:nvPr/>
        </p:nvSpPr>
        <p:spPr bwMode="auto">
          <a:xfrm>
            <a:off x="30480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44" name="Line 44"/>
          <p:cNvSpPr>
            <a:spLocks noChangeShapeType="1"/>
          </p:cNvSpPr>
          <p:nvPr/>
        </p:nvSpPr>
        <p:spPr bwMode="auto">
          <a:xfrm>
            <a:off x="30480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45" name="Line 45"/>
          <p:cNvSpPr>
            <a:spLocks noChangeShapeType="1"/>
          </p:cNvSpPr>
          <p:nvPr/>
        </p:nvSpPr>
        <p:spPr bwMode="auto">
          <a:xfrm>
            <a:off x="30480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46" name="Line 46"/>
          <p:cNvSpPr>
            <a:spLocks noChangeShapeType="1"/>
          </p:cNvSpPr>
          <p:nvPr/>
        </p:nvSpPr>
        <p:spPr bwMode="auto">
          <a:xfrm>
            <a:off x="30480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47" name="Line 47"/>
          <p:cNvSpPr>
            <a:spLocks noChangeShapeType="1"/>
          </p:cNvSpPr>
          <p:nvPr/>
        </p:nvSpPr>
        <p:spPr bwMode="auto">
          <a:xfrm>
            <a:off x="30480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48" name="Line 48"/>
          <p:cNvSpPr>
            <a:spLocks noChangeShapeType="1"/>
          </p:cNvSpPr>
          <p:nvPr/>
        </p:nvSpPr>
        <p:spPr bwMode="auto">
          <a:xfrm rot="5400000">
            <a:off x="33916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49" name="Line 49"/>
          <p:cNvSpPr>
            <a:spLocks noChangeShapeType="1"/>
          </p:cNvSpPr>
          <p:nvPr/>
        </p:nvSpPr>
        <p:spPr bwMode="auto">
          <a:xfrm rot="5400000">
            <a:off x="33916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50" name="Line 50"/>
          <p:cNvSpPr>
            <a:spLocks noChangeShapeType="1"/>
          </p:cNvSpPr>
          <p:nvPr/>
        </p:nvSpPr>
        <p:spPr bwMode="auto">
          <a:xfrm rot="5400000">
            <a:off x="33916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51" name="Line 51"/>
          <p:cNvSpPr>
            <a:spLocks noChangeShapeType="1"/>
          </p:cNvSpPr>
          <p:nvPr/>
        </p:nvSpPr>
        <p:spPr bwMode="auto">
          <a:xfrm rot="5400000">
            <a:off x="33916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52" name="Line 52"/>
          <p:cNvSpPr>
            <a:spLocks noChangeShapeType="1"/>
          </p:cNvSpPr>
          <p:nvPr/>
        </p:nvSpPr>
        <p:spPr bwMode="auto">
          <a:xfrm rot="5400000">
            <a:off x="33916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53" name="Line 53"/>
          <p:cNvSpPr>
            <a:spLocks noChangeShapeType="1"/>
          </p:cNvSpPr>
          <p:nvPr/>
        </p:nvSpPr>
        <p:spPr bwMode="auto">
          <a:xfrm rot="5400000">
            <a:off x="33916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54" name="Line 54"/>
          <p:cNvSpPr>
            <a:spLocks noChangeShapeType="1"/>
          </p:cNvSpPr>
          <p:nvPr/>
        </p:nvSpPr>
        <p:spPr bwMode="auto">
          <a:xfrm rot="5400000">
            <a:off x="33916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55" name="Line 55"/>
          <p:cNvSpPr>
            <a:spLocks noChangeShapeType="1"/>
          </p:cNvSpPr>
          <p:nvPr/>
        </p:nvSpPr>
        <p:spPr bwMode="auto">
          <a:xfrm>
            <a:off x="36576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56" name="Line 56"/>
          <p:cNvSpPr>
            <a:spLocks noChangeShapeType="1"/>
          </p:cNvSpPr>
          <p:nvPr/>
        </p:nvSpPr>
        <p:spPr bwMode="auto">
          <a:xfrm>
            <a:off x="36576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57" name="Line 57"/>
          <p:cNvSpPr>
            <a:spLocks noChangeShapeType="1"/>
          </p:cNvSpPr>
          <p:nvPr/>
        </p:nvSpPr>
        <p:spPr bwMode="auto">
          <a:xfrm>
            <a:off x="36576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58" name="Line 58"/>
          <p:cNvSpPr>
            <a:spLocks noChangeShapeType="1"/>
          </p:cNvSpPr>
          <p:nvPr/>
        </p:nvSpPr>
        <p:spPr bwMode="auto">
          <a:xfrm>
            <a:off x="36576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59" name="Line 59"/>
          <p:cNvSpPr>
            <a:spLocks noChangeShapeType="1"/>
          </p:cNvSpPr>
          <p:nvPr/>
        </p:nvSpPr>
        <p:spPr bwMode="auto">
          <a:xfrm>
            <a:off x="36576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60" name="Line 60"/>
          <p:cNvSpPr>
            <a:spLocks noChangeShapeType="1"/>
          </p:cNvSpPr>
          <p:nvPr/>
        </p:nvSpPr>
        <p:spPr bwMode="auto">
          <a:xfrm>
            <a:off x="36576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61" name="Line 61"/>
          <p:cNvSpPr>
            <a:spLocks noChangeShapeType="1"/>
          </p:cNvSpPr>
          <p:nvPr/>
        </p:nvSpPr>
        <p:spPr bwMode="auto">
          <a:xfrm>
            <a:off x="36576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62" name="Line 62"/>
          <p:cNvSpPr>
            <a:spLocks noChangeShapeType="1"/>
          </p:cNvSpPr>
          <p:nvPr/>
        </p:nvSpPr>
        <p:spPr bwMode="auto">
          <a:xfrm>
            <a:off x="36576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63" name="Line 63"/>
          <p:cNvSpPr>
            <a:spLocks noChangeShapeType="1"/>
          </p:cNvSpPr>
          <p:nvPr/>
        </p:nvSpPr>
        <p:spPr bwMode="auto">
          <a:xfrm rot="5400000">
            <a:off x="40012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64" name="Line 64"/>
          <p:cNvSpPr>
            <a:spLocks noChangeShapeType="1"/>
          </p:cNvSpPr>
          <p:nvPr/>
        </p:nvSpPr>
        <p:spPr bwMode="auto">
          <a:xfrm rot="5400000">
            <a:off x="40012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65" name="Line 65"/>
          <p:cNvSpPr>
            <a:spLocks noChangeShapeType="1"/>
          </p:cNvSpPr>
          <p:nvPr/>
        </p:nvSpPr>
        <p:spPr bwMode="auto">
          <a:xfrm rot="5400000">
            <a:off x="40012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66" name="Line 66"/>
          <p:cNvSpPr>
            <a:spLocks noChangeShapeType="1"/>
          </p:cNvSpPr>
          <p:nvPr/>
        </p:nvSpPr>
        <p:spPr bwMode="auto">
          <a:xfrm rot="5400000">
            <a:off x="40012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67" name="Line 67"/>
          <p:cNvSpPr>
            <a:spLocks noChangeShapeType="1"/>
          </p:cNvSpPr>
          <p:nvPr/>
        </p:nvSpPr>
        <p:spPr bwMode="auto">
          <a:xfrm rot="5400000">
            <a:off x="40012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68" name="Line 68"/>
          <p:cNvSpPr>
            <a:spLocks noChangeShapeType="1"/>
          </p:cNvSpPr>
          <p:nvPr/>
        </p:nvSpPr>
        <p:spPr bwMode="auto">
          <a:xfrm rot="5400000">
            <a:off x="40012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69" name="Line 69"/>
          <p:cNvSpPr>
            <a:spLocks noChangeShapeType="1"/>
          </p:cNvSpPr>
          <p:nvPr/>
        </p:nvSpPr>
        <p:spPr bwMode="auto">
          <a:xfrm rot="5400000">
            <a:off x="40012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70" name="Line 70"/>
          <p:cNvSpPr>
            <a:spLocks noChangeShapeType="1"/>
          </p:cNvSpPr>
          <p:nvPr/>
        </p:nvSpPr>
        <p:spPr bwMode="auto">
          <a:xfrm>
            <a:off x="42672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71" name="Line 71"/>
          <p:cNvSpPr>
            <a:spLocks noChangeShapeType="1"/>
          </p:cNvSpPr>
          <p:nvPr/>
        </p:nvSpPr>
        <p:spPr bwMode="auto">
          <a:xfrm>
            <a:off x="42672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72" name="Line 72"/>
          <p:cNvSpPr>
            <a:spLocks noChangeShapeType="1"/>
          </p:cNvSpPr>
          <p:nvPr/>
        </p:nvSpPr>
        <p:spPr bwMode="auto">
          <a:xfrm>
            <a:off x="42672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73" name="Line 73"/>
          <p:cNvSpPr>
            <a:spLocks noChangeShapeType="1"/>
          </p:cNvSpPr>
          <p:nvPr/>
        </p:nvSpPr>
        <p:spPr bwMode="auto">
          <a:xfrm>
            <a:off x="42672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74" name="Line 74"/>
          <p:cNvSpPr>
            <a:spLocks noChangeShapeType="1"/>
          </p:cNvSpPr>
          <p:nvPr/>
        </p:nvSpPr>
        <p:spPr bwMode="auto">
          <a:xfrm>
            <a:off x="42672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75" name="Line 75"/>
          <p:cNvSpPr>
            <a:spLocks noChangeShapeType="1"/>
          </p:cNvSpPr>
          <p:nvPr/>
        </p:nvSpPr>
        <p:spPr bwMode="auto">
          <a:xfrm>
            <a:off x="42672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76" name="Line 76"/>
          <p:cNvSpPr>
            <a:spLocks noChangeShapeType="1"/>
          </p:cNvSpPr>
          <p:nvPr/>
        </p:nvSpPr>
        <p:spPr bwMode="auto">
          <a:xfrm>
            <a:off x="42672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77" name="Line 77"/>
          <p:cNvSpPr>
            <a:spLocks noChangeShapeType="1"/>
          </p:cNvSpPr>
          <p:nvPr/>
        </p:nvSpPr>
        <p:spPr bwMode="auto">
          <a:xfrm>
            <a:off x="42672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78" name="Line 78"/>
          <p:cNvSpPr>
            <a:spLocks noChangeShapeType="1"/>
          </p:cNvSpPr>
          <p:nvPr/>
        </p:nvSpPr>
        <p:spPr bwMode="auto">
          <a:xfrm rot="5400000">
            <a:off x="46108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79" name="Line 79"/>
          <p:cNvSpPr>
            <a:spLocks noChangeShapeType="1"/>
          </p:cNvSpPr>
          <p:nvPr/>
        </p:nvSpPr>
        <p:spPr bwMode="auto">
          <a:xfrm rot="5400000">
            <a:off x="46108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80" name="Line 80"/>
          <p:cNvSpPr>
            <a:spLocks noChangeShapeType="1"/>
          </p:cNvSpPr>
          <p:nvPr/>
        </p:nvSpPr>
        <p:spPr bwMode="auto">
          <a:xfrm rot="5400000">
            <a:off x="46108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81" name="Line 81"/>
          <p:cNvSpPr>
            <a:spLocks noChangeShapeType="1"/>
          </p:cNvSpPr>
          <p:nvPr/>
        </p:nvSpPr>
        <p:spPr bwMode="auto">
          <a:xfrm rot="5400000">
            <a:off x="46108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82" name="Line 82"/>
          <p:cNvSpPr>
            <a:spLocks noChangeShapeType="1"/>
          </p:cNvSpPr>
          <p:nvPr/>
        </p:nvSpPr>
        <p:spPr bwMode="auto">
          <a:xfrm rot="5400000">
            <a:off x="46108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83" name="Line 83"/>
          <p:cNvSpPr>
            <a:spLocks noChangeShapeType="1"/>
          </p:cNvSpPr>
          <p:nvPr/>
        </p:nvSpPr>
        <p:spPr bwMode="auto">
          <a:xfrm rot="5400000">
            <a:off x="46108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84" name="Line 84"/>
          <p:cNvSpPr>
            <a:spLocks noChangeShapeType="1"/>
          </p:cNvSpPr>
          <p:nvPr/>
        </p:nvSpPr>
        <p:spPr bwMode="auto">
          <a:xfrm rot="5400000">
            <a:off x="46108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85" name="Line 85"/>
          <p:cNvSpPr>
            <a:spLocks noChangeShapeType="1"/>
          </p:cNvSpPr>
          <p:nvPr/>
        </p:nvSpPr>
        <p:spPr bwMode="auto">
          <a:xfrm>
            <a:off x="48768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86" name="Line 86"/>
          <p:cNvSpPr>
            <a:spLocks noChangeShapeType="1"/>
          </p:cNvSpPr>
          <p:nvPr/>
        </p:nvSpPr>
        <p:spPr bwMode="auto">
          <a:xfrm>
            <a:off x="48768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87" name="Line 87"/>
          <p:cNvSpPr>
            <a:spLocks noChangeShapeType="1"/>
          </p:cNvSpPr>
          <p:nvPr/>
        </p:nvSpPr>
        <p:spPr bwMode="auto">
          <a:xfrm>
            <a:off x="48768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88" name="Line 88"/>
          <p:cNvSpPr>
            <a:spLocks noChangeShapeType="1"/>
          </p:cNvSpPr>
          <p:nvPr/>
        </p:nvSpPr>
        <p:spPr bwMode="auto">
          <a:xfrm>
            <a:off x="48768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89" name="Line 89"/>
          <p:cNvSpPr>
            <a:spLocks noChangeShapeType="1"/>
          </p:cNvSpPr>
          <p:nvPr/>
        </p:nvSpPr>
        <p:spPr bwMode="auto">
          <a:xfrm>
            <a:off x="48768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90" name="Line 90"/>
          <p:cNvSpPr>
            <a:spLocks noChangeShapeType="1"/>
          </p:cNvSpPr>
          <p:nvPr/>
        </p:nvSpPr>
        <p:spPr bwMode="auto">
          <a:xfrm>
            <a:off x="48768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91" name="Line 91"/>
          <p:cNvSpPr>
            <a:spLocks noChangeShapeType="1"/>
          </p:cNvSpPr>
          <p:nvPr/>
        </p:nvSpPr>
        <p:spPr bwMode="auto">
          <a:xfrm>
            <a:off x="48768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92" name="Line 92"/>
          <p:cNvSpPr>
            <a:spLocks noChangeShapeType="1"/>
          </p:cNvSpPr>
          <p:nvPr/>
        </p:nvSpPr>
        <p:spPr bwMode="auto">
          <a:xfrm>
            <a:off x="48768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93" name="Line 93"/>
          <p:cNvSpPr>
            <a:spLocks noChangeShapeType="1"/>
          </p:cNvSpPr>
          <p:nvPr/>
        </p:nvSpPr>
        <p:spPr bwMode="auto">
          <a:xfrm rot="5400000">
            <a:off x="64396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94" name="Line 94"/>
          <p:cNvSpPr>
            <a:spLocks noChangeShapeType="1"/>
          </p:cNvSpPr>
          <p:nvPr/>
        </p:nvSpPr>
        <p:spPr bwMode="auto">
          <a:xfrm rot="5400000">
            <a:off x="64396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95" name="Line 95"/>
          <p:cNvSpPr>
            <a:spLocks noChangeShapeType="1"/>
          </p:cNvSpPr>
          <p:nvPr/>
        </p:nvSpPr>
        <p:spPr bwMode="auto">
          <a:xfrm rot="5400000">
            <a:off x="64396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96" name="Line 96"/>
          <p:cNvSpPr>
            <a:spLocks noChangeShapeType="1"/>
          </p:cNvSpPr>
          <p:nvPr/>
        </p:nvSpPr>
        <p:spPr bwMode="auto">
          <a:xfrm rot="5400000">
            <a:off x="64396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97" name="Line 97"/>
          <p:cNvSpPr>
            <a:spLocks noChangeShapeType="1"/>
          </p:cNvSpPr>
          <p:nvPr/>
        </p:nvSpPr>
        <p:spPr bwMode="auto">
          <a:xfrm rot="5400000">
            <a:off x="64396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98" name="Line 98"/>
          <p:cNvSpPr>
            <a:spLocks noChangeShapeType="1"/>
          </p:cNvSpPr>
          <p:nvPr/>
        </p:nvSpPr>
        <p:spPr bwMode="auto">
          <a:xfrm rot="5400000">
            <a:off x="64396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299" name="Line 99"/>
          <p:cNvSpPr>
            <a:spLocks noChangeShapeType="1"/>
          </p:cNvSpPr>
          <p:nvPr/>
        </p:nvSpPr>
        <p:spPr bwMode="auto">
          <a:xfrm rot="5400000">
            <a:off x="64396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00" name="Line 100"/>
          <p:cNvSpPr>
            <a:spLocks noChangeShapeType="1"/>
          </p:cNvSpPr>
          <p:nvPr/>
        </p:nvSpPr>
        <p:spPr bwMode="auto">
          <a:xfrm rot="5400000">
            <a:off x="52204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01" name="Line 101"/>
          <p:cNvSpPr>
            <a:spLocks noChangeShapeType="1"/>
          </p:cNvSpPr>
          <p:nvPr/>
        </p:nvSpPr>
        <p:spPr bwMode="auto">
          <a:xfrm rot="5400000">
            <a:off x="52204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02" name="Line 102"/>
          <p:cNvSpPr>
            <a:spLocks noChangeShapeType="1"/>
          </p:cNvSpPr>
          <p:nvPr/>
        </p:nvSpPr>
        <p:spPr bwMode="auto">
          <a:xfrm rot="5400000">
            <a:off x="52204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03" name="Line 103"/>
          <p:cNvSpPr>
            <a:spLocks noChangeShapeType="1"/>
          </p:cNvSpPr>
          <p:nvPr/>
        </p:nvSpPr>
        <p:spPr bwMode="auto">
          <a:xfrm rot="5400000">
            <a:off x="52204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04" name="Line 104"/>
          <p:cNvSpPr>
            <a:spLocks noChangeShapeType="1"/>
          </p:cNvSpPr>
          <p:nvPr/>
        </p:nvSpPr>
        <p:spPr bwMode="auto">
          <a:xfrm rot="5400000">
            <a:off x="52204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05" name="Line 105"/>
          <p:cNvSpPr>
            <a:spLocks noChangeShapeType="1"/>
          </p:cNvSpPr>
          <p:nvPr/>
        </p:nvSpPr>
        <p:spPr bwMode="auto">
          <a:xfrm rot="5400000">
            <a:off x="52204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06" name="Line 106"/>
          <p:cNvSpPr>
            <a:spLocks noChangeShapeType="1"/>
          </p:cNvSpPr>
          <p:nvPr/>
        </p:nvSpPr>
        <p:spPr bwMode="auto">
          <a:xfrm rot="5400000">
            <a:off x="52204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07" name="Line 107"/>
          <p:cNvSpPr>
            <a:spLocks noChangeShapeType="1"/>
          </p:cNvSpPr>
          <p:nvPr/>
        </p:nvSpPr>
        <p:spPr bwMode="auto">
          <a:xfrm>
            <a:off x="54864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08" name="Line 108"/>
          <p:cNvSpPr>
            <a:spLocks noChangeShapeType="1"/>
          </p:cNvSpPr>
          <p:nvPr/>
        </p:nvSpPr>
        <p:spPr bwMode="auto">
          <a:xfrm>
            <a:off x="54864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09" name="Line 109"/>
          <p:cNvSpPr>
            <a:spLocks noChangeShapeType="1"/>
          </p:cNvSpPr>
          <p:nvPr/>
        </p:nvSpPr>
        <p:spPr bwMode="auto">
          <a:xfrm>
            <a:off x="54864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10" name="Line 110"/>
          <p:cNvSpPr>
            <a:spLocks noChangeShapeType="1"/>
          </p:cNvSpPr>
          <p:nvPr/>
        </p:nvSpPr>
        <p:spPr bwMode="auto">
          <a:xfrm>
            <a:off x="54864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11" name="Line 111"/>
          <p:cNvSpPr>
            <a:spLocks noChangeShapeType="1"/>
          </p:cNvSpPr>
          <p:nvPr/>
        </p:nvSpPr>
        <p:spPr bwMode="auto">
          <a:xfrm>
            <a:off x="54864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12" name="Line 112"/>
          <p:cNvSpPr>
            <a:spLocks noChangeShapeType="1"/>
          </p:cNvSpPr>
          <p:nvPr/>
        </p:nvSpPr>
        <p:spPr bwMode="auto">
          <a:xfrm>
            <a:off x="54864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13" name="Line 113"/>
          <p:cNvSpPr>
            <a:spLocks noChangeShapeType="1"/>
          </p:cNvSpPr>
          <p:nvPr/>
        </p:nvSpPr>
        <p:spPr bwMode="auto">
          <a:xfrm>
            <a:off x="54864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14" name="Line 114"/>
          <p:cNvSpPr>
            <a:spLocks noChangeShapeType="1"/>
          </p:cNvSpPr>
          <p:nvPr/>
        </p:nvSpPr>
        <p:spPr bwMode="auto">
          <a:xfrm>
            <a:off x="54864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15" name="Line 115"/>
          <p:cNvSpPr>
            <a:spLocks noChangeShapeType="1"/>
          </p:cNvSpPr>
          <p:nvPr/>
        </p:nvSpPr>
        <p:spPr bwMode="auto">
          <a:xfrm>
            <a:off x="4876800" y="4708525"/>
            <a:ext cx="609600" cy="533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16" name="Line 116"/>
          <p:cNvSpPr>
            <a:spLocks noChangeShapeType="1"/>
          </p:cNvSpPr>
          <p:nvPr/>
        </p:nvSpPr>
        <p:spPr bwMode="auto">
          <a:xfrm>
            <a:off x="3657600" y="4175125"/>
            <a:ext cx="609600" cy="533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17" name="Line 117"/>
          <p:cNvSpPr>
            <a:spLocks noChangeShapeType="1"/>
          </p:cNvSpPr>
          <p:nvPr/>
        </p:nvSpPr>
        <p:spPr bwMode="auto">
          <a:xfrm rot="5400000">
            <a:off x="5830094" y="2307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18" name="Line 118"/>
          <p:cNvSpPr>
            <a:spLocks noChangeShapeType="1"/>
          </p:cNvSpPr>
          <p:nvPr/>
        </p:nvSpPr>
        <p:spPr bwMode="auto">
          <a:xfrm rot="5400000">
            <a:off x="5830094" y="2840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19" name="Line 119"/>
          <p:cNvSpPr>
            <a:spLocks noChangeShapeType="1"/>
          </p:cNvSpPr>
          <p:nvPr/>
        </p:nvSpPr>
        <p:spPr bwMode="auto">
          <a:xfrm rot="5400000">
            <a:off x="5830094" y="33742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20" name="Line 120"/>
          <p:cNvSpPr>
            <a:spLocks noChangeShapeType="1"/>
          </p:cNvSpPr>
          <p:nvPr/>
        </p:nvSpPr>
        <p:spPr bwMode="auto">
          <a:xfrm rot="5400000">
            <a:off x="5830094" y="39076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21" name="Line 121"/>
          <p:cNvSpPr>
            <a:spLocks noChangeShapeType="1"/>
          </p:cNvSpPr>
          <p:nvPr/>
        </p:nvSpPr>
        <p:spPr bwMode="auto">
          <a:xfrm rot="5400000">
            <a:off x="5830094" y="44410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22" name="Line 122"/>
          <p:cNvSpPr>
            <a:spLocks noChangeShapeType="1"/>
          </p:cNvSpPr>
          <p:nvPr/>
        </p:nvSpPr>
        <p:spPr bwMode="auto">
          <a:xfrm rot="5400000">
            <a:off x="5830094" y="49744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23" name="Line 123"/>
          <p:cNvSpPr>
            <a:spLocks noChangeShapeType="1"/>
          </p:cNvSpPr>
          <p:nvPr/>
        </p:nvSpPr>
        <p:spPr bwMode="auto">
          <a:xfrm rot="5400000">
            <a:off x="5830094" y="5507831"/>
            <a:ext cx="533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24" name="Line 124"/>
          <p:cNvSpPr>
            <a:spLocks noChangeShapeType="1"/>
          </p:cNvSpPr>
          <p:nvPr/>
        </p:nvSpPr>
        <p:spPr bwMode="auto">
          <a:xfrm>
            <a:off x="6096000" y="2041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25" name="Line 125"/>
          <p:cNvSpPr>
            <a:spLocks noChangeShapeType="1"/>
          </p:cNvSpPr>
          <p:nvPr/>
        </p:nvSpPr>
        <p:spPr bwMode="auto">
          <a:xfrm>
            <a:off x="6096000" y="2574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26" name="Line 126"/>
          <p:cNvSpPr>
            <a:spLocks noChangeShapeType="1"/>
          </p:cNvSpPr>
          <p:nvPr/>
        </p:nvSpPr>
        <p:spPr bwMode="auto">
          <a:xfrm>
            <a:off x="6096000" y="3108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27" name="Line 127"/>
          <p:cNvSpPr>
            <a:spLocks noChangeShapeType="1"/>
          </p:cNvSpPr>
          <p:nvPr/>
        </p:nvSpPr>
        <p:spPr bwMode="auto">
          <a:xfrm>
            <a:off x="6096000" y="36417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28" name="Line 128"/>
          <p:cNvSpPr>
            <a:spLocks noChangeShapeType="1"/>
          </p:cNvSpPr>
          <p:nvPr/>
        </p:nvSpPr>
        <p:spPr bwMode="auto">
          <a:xfrm>
            <a:off x="6096000" y="41751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29" name="Line 129"/>
          <p:cNvSpPr>
            <a:spLocks noChangeShapeType="1"/>
          </p:cNvSpPr>
          <p:nvPr/>
        </p:nvSpPr>
        <p:spPr bwMode="auto">
          <a:xfrm>
            <a:off x="6096000" y="47085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30" name="Line 130"/>
          <p:cNvSpPr>
            <a:spLocks noChangeShapeType="1"/>
          </p:cNvSpPr>
          <p:nvPr/>
        </p:nvSpPr>
        <p:spPr bwMode="auto">
          <a:xfrm>
            <a:off x="6096000" y="52419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31" name="Line 131"/>
          <p:cNvSpPr>
            <a:spLocks noChangeShapeType="1"/>
          </p:cNvSpPr>
          <p:nvPr/>
        </p:nvSpPr>
        <p:spPr bwMode="auto">
          <a:xfrm>
            <a:off x="6096000" y="577532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32" name="Line 132"/>
          <p:cNvSpPr>
            <a:spLocks noChangeShapeType="1"/>
          </p:cNvSpPr>
          <p:nvPr/>
        </p:nvSpPr>
        <p:spPr bwMode="auto">
          <a:xfrm>
            <a:off x="6096000" y="5241925"/>
            <a:ext cx="609600" cy="533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33" name="Line 133"/>
          <p:cNvSpPr>
            <a:spLocks noChangeShapeType="1"/>
          </p:cNvSpPr>
          <p:nvPr/>
        </p:nvSpPr>
        <p:spPr bwMode="auto">
          <a:xfrm>
            <a:off x="3048000" y="3108325"/>
            <a:ext cx="609600" cy="533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34" name="Line 134"/>
          <p:cNvSpPr>
            <a:spLocks noChangeShapeType="1"/>
          </p:cNvSpPr>
          <p:nvPr/>
        </p:nvSpPr>
        <p:spPr bwMode="auto">
          <a:xfrm>
            <a:off x="2438400" y="2041525"/>
            <a:ext cx="609600" cy="533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35" name="Line 135"/>
          <p:cNvSpPr>
            <a:spLocks noChangeShapeType="1"/>
          </p:cNvSpPr>
          <p:nvPr/>
        </p:nvSpPr>
        <p:spPr bwMode="auto">
          <a:xfrm>
            <a:off x="1828800" y="2041525"/>
            <a:ext cx="6096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36" name="Line 136"/>
          <p:cNvSpPr>
            <a:spLocks noChangeShapeType="1"/>
          </p:cNvSpPr>
          <p:nvPr/>
        </p:nvSpPr>
        <p:spPr bwMode="auto">
          <a:xfrm>
            <a:off x="4267200" y="4708525"/>
            <a:ext cx="6096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37" name="Line 137"/>
          <p:cNvSpPr>
            <a:spLocks noChangeShapeType="1"/>
          </p:cNvSpPr>
          <p:nvPr/>
        </p:nvSpPr>
        <p:spPr bwMode="auto">
          <a:xfrm>
            <a:off x="5486400" y="5241925"/>
            <a:ext cx="6096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38" name="Line 138"/>
          <p:cNvSpPr>
            <a:spLocks noChangeShapeType="1"/>
          </p:cNvSpPr>
          <p:nvPr/>
        </p:nvSpPr>
        <p:spPr bwMode="auto">
          <a:xfrm rot="5400000">
            <a:off x="2782094" y="2840831"/>
            <a:ext cx="533400" cy="158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39" name="Line 139"/>
          <p:cNvSpPr>
            <a:spLocks noChangeShapeType="1"/>
          </p:cNvSpPr>
          <p:nvPr/>
        </p:nvSpPr>
        <p:spPr bwMode="auto">
          <a:xfrm rot="5400000">
            <a:off x="3391694" y="3907631"/>
            <a:ext cx="533400" cy="158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1340" name="Text Box 140"/>
          <p:cNvSpPr txBox="1">
            <a:spLocks noChangeArrowheads="1"/>
          </p:cNvSpPr>
          <p:nvPr/>
        </p:nvSpPr>
        <p:spPr bwMode="auto">
          <a:xfrm>
            <a:off x="1219200" y="2330450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996633"/>
                </a:solidFill>
                <a:cs typeface="Arial" charset="0"/>
              </a:rPr>
              <a:t>T</a:t>
            </a:r>
          </a:p>
        </p:txBody>
      </p:sp>
      <p:sp>
        <p:nvSpPr>
          <p:cNvPr id="51341" name="Text Box 141"/>
          <p:cNvSpPr txBox="1">
            <a:spLocks noChangeArrowheads="1"/>
          </p:cNvSpPr>
          <p:nvPr/>
        </p:nvSpPr>
        <p:spPr bwMode="auto">
          <a:xfrm>
            <a:off x="1219200" y="2863850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accent1"/>
                </a:solidFill>
                <a:cs typeface="Arial" charset="0"/>
              </a:rPr>
              <a:t>G</a:t>
            </a:r>
          </a:p>
        </p:txBody>
      </p:sp>
      <p:sp>
        <p:nvSpPr>
          <p:cNvPr id="51342" name="Text Box 142"/>
          <p:cNvSpPr txBox="1">
            <a:spLocks noChangeArrowheads="1"/>
          </p:cNvSpPr>
          <p:nvPr/>
        </p:nvSpPr>
        <p:spPr bwMode="auto">
          <a:xfrm>
            <a:off x="1219200" y="3397250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33CC"/>
                </a:solidFill>
                <a:cs typeface="Arial" charset="0"/>
              </a:rPr>
              <a:t>C</a:t>
            </a:r>
          </a:p>
        </p:txBody>
      </p:sp>
      <p:sp>
        <p:nvSpPr>
          <p:cNvPr id="51343" name="Text Box 143"/>
          <p:cNvSpPr txBox="1">
            <a:spLocks noChangeArrowheads="1"/>
          </p:cNvSpPr>
          <p:nvPr/>
        </p:nvSpPr>
        <p:spPr bwMode="auto">
          <a:xfrm>
            <a:off x="1219200" y="3930650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cs typeface="Arial" charset="0"/>
              </a:rPr>
              <a:t>A</a:t>
            </a:r>
          </a:p>
        </p:txBody>
      </p:sp>
      <p:sp>
        <p:nvSpPr>
          <p:cNvPr id="51344" name="Text Box 144"/>
          <p:cNvSpPr txBox="1">
            <a:spLocks noChangeArrowheads="1"/>
          </p:cNvSpPr>
          <p:nvPr/>
        </p:nvSpPr>
        <p:spPr bwMode="auto">
          <a:xfrm>
            <a:off x="1219200" y="44799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996633"/>
                </a:solidFill>
                <a:cs typeface="Arial" charset="0"/>
              </a:rPr>
              <a:t>T</a:t>
            </a:r>
          </a:p>
        </p:txBody>
      </p:sp>
      <p:sp>
        <p:nvSpPr>
          <p:cNvPr id="51345" name="Text Box 145"/>
          <p:cNvSpPr txBox="1">
            <a:spLocks noChangeArrowheads="1"/>
          </p:cNvSpPr>
          <p:nvPr/>
        </p:nvSpPr>
        <p:spPr bwMode="auto">
          <a:xfrm>
            <a:off x="1219200" y="50133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cs typeface="Arial" charset="0"/>
              </a:rPr>
              <a:t>A</a:t>
            </a:r>
          </a:p>
        </p:txBody>
      </p:sp>
      <p:sp>
        <p:nvSpPr>
          <p:cNvPr id="51346" name="Text Box 146"/>
          <p:cNvSpPr txBox="1">
            <a:spLocks noChangeArrowheads="1"/>
          </p:cNvSpPr>
          <p:nvPr/>
        </p:nvSpPr>
        <p:spPr bwMode="auto">
          <a:xfrm>
            <a:off x="1219200" y="5546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33CC"/>
                </a:solidFill>
                <a:cs typeface="Arial" charset="0"/>
              </a:rPr>
              <a:t>C</a:t>
            </a:r>
          </a:p>
        </p:txBody>
      </p:sp>
      <p:sp>
        <p:nvSpPr>
          <p:cNvPr id="51347" name="Text Box 147"/>
          <p:cNvSpPr txBox="1">
            <a:spLocks noChangeArrowheads="1"/>
          </p:cNvSpPr>
          <p:nvPr/>
        </p:nvSpPr>
        <p:spPr bwMode="auto">
          <a:xfrm>
            <a:off x="1447800" y="240665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1</a:t>
            </a:r>
          </a:p>
        </p:txBody>
      </p:sp>
      <p:sp>
        <p:nvSpPr>
          <p:cNvPr id="51348" name="Text Box 148"/>
          <p:cNvSpPr txBox="1">
            <a:spLocks noChangeArrowheads="1"/>
          </p:cNvSpPr>
          <p:nvPr/>
        </p:nvSpPr>
        <p:spPr bwMode="auto">
          <a:xfrm>
            <a:off x="1447800" y="294005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2</a:t>
            </a:r>
          </a:p>
        </p:txBody>
      </p:sp>
      <p:sp>
        <p:nvSpPr>
          <p:cNvPr id="51349" name="Text Box 149"/>
          <p:cNvSpPr txBox="1">
            <a:spLocks noChangeArrowheads="1"/>
          </p:cNvSpPr>
          <p:nvPr/>
        </p:nvSpPr>
        <p:spPr bwMode="auto">
          <a:xfrm>
            <a:off x="1447800" y="347345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3</a:t>
            </a:r>
          </a:p>
        </p:txBody>
      </p:sp>
      <p:sp>
        <p:nvSpPr>
          <p:cNvPr id="51350" name="Text Box 150"/>
          <p:cNvSpPr txBox="1">
            <a:spLocks noChangeArrowheads="1"/>
          </p:cNvSpPr>
          <p:nvPr/>
        </p:nvSpPr>
        <p:spPr bwMode="auto">
          <a:xfrm>
            <a:off x="1447800" y="400685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4</a:t>
            </a:r>
          </a:p>
        </p:txBody>
      </p:sp>
      <p:sp>
        <p:nvSpPr>
          <p:cNvPr id="51351" name="Text Box 151"/>
          <p:cNvSpPr txBox="1">
            <a:spLocks noChangeArrowheads="1"/>
          </p:cNvSpPr>
          <p:nvPr/>
        </p:nvSpPr>
        <p:spPr bwMode="auto">
          <a:xfrm>
            <a:off x="1447800" y="45561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5</a:t>
            </a:r>
          </a:p>
        </p:txBody>
      </p:sp>
      <p:sp>
        <p:nvSpPr>
          <p:cNvPr id="51352" name="Text Box 152"/>
          <p:cNvSpPr txBox="1">
            <a:spLocks noChangeArrowheads="1"/>
          </p:cNvSpPr>
          <p:nvPr/>
        </p:nvSpPr>
        <p:spPr bwMode="auto">
          <a:xfrm>
            <a:off x="1447800" y="50895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6</a:t>
            </a:r>
          </a:p>
        </p:txBody>
      </p:sp>
      <p:sp>
        <p:nvSpPr>
          <p:cNvPr id="51353" name="Text Box 153"/>
          <p:cNvSpPr txBox="1">
            <a:spLocks noChangeArrowheads="1"/>
          </p:cNvSpPr>
          <p:nvPr/>
        </p:nvSpPr>
        <p:spPr bwMode="auto">
          <a:xfrm>
            <a:off x="1447800" y="56229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7</a:t>
            </a:r>
          </a:p>
        </p:txBody>
      </p:sp>
      <p:sp>
        <p:nvSpPr>
          <p:cNvPr id="51354" name="Text Box 154"/>
          <p:cNvSpPr txBox="1">
            <a:spLocks noChangeArrowheads="1"/>
          </p:cNvSpPr>
          <p:nvPr/>
        </p:nvSpPr>
        <p:spPr bwMode="auto">
          <a:xfrm>
            <a:off x="1447800" y="1919288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0</a:t>
            </a:r>
          </a:p>
        </p:txBody>
      </p:sp>
      <p:sp>
        <p:nvSpPr>
          <p:cNvPr id="51355" name="Text Box 155"/>
          <p:cNvSpPr txBox="1">
            <a:spLocks noChangeArrowheads="1"/>
          </p:cNvSpPr>
          <p:nvPr/>
        </p:nvSpPr>
        <p:spPr bwMode="auto">
          <a:xfrm>
            <a:off x="1295400" y="1919288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i</a:t>
            </a:r>
          </a:p>
        </p:txBody>
      </p:sp>
      <p:sp>
        <p:nvSpPr>
          <p:cNvPr id="51356" name="Text Box 156"/>
          <p:cNvSpPr txBox="1">
            <a:spLocks noChangeArrowheads="1"/>
          </p:cNvSpPr>
          <p:nvPr/>
        </p:nvSpPr>
        <p:spPr bwMode="auto">
          <a:xfrm>
            <a:off x="22098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cs typeface="Arial" charset="0"/>
              </a:rPr>
              <a:t>A</a:t>
            </a:r>
          </a:p>
        </p:txBody>
      </p:sp>
      <p:sp>
        <p:nvSpPr>
          <p:cNvPr id="51357" name="Text Box 157"/>
          <p:cNvSpPr txBox="1">
            <a:spLocks noChangeArrowheads="1"/>
          </p:cNvSpPr>
          <p:nvPr/>
        </p:nvSpPr>
        <p:spPr bwMode="auto">
          <a:xfrm>
            <a:off x="28194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996633"/>
                </a:solidFill>
                <a:cs typeface="Arial" charset="0"/>
              </a:rPr>
              <a:t>T</a:t>
            </a:r>
          </a:p>
        </p:txBody>
      </p:sp>
      <p:sp>
        <p:nvSpPr>
          <p:cNvPr id="51358" name="Text Box 158"/>
          <p:cNvSpPr txBox="1">
            <a:spLocks noChangeArrowheads="1"/>
          </p:cNvSpPr>
          <p:nvPr/>
        </p:nvSpPr>
        <p:spPr bwMode="auto">
          <a:xfrm>
            <a:off x="34290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33CC"/>
                </a:solidFill>
                <a:cs typeface="Arial" charset="0"/>
              </a:rPr>
              <a:t>C</a:t>
            </a:r>
          </a:p>
        </p:txBody>
      </p:sp>
      <p:sp>
        <p:nvSpPr>
          <p:cNvPr id="51359" name="Text Box 159"/>
          <p:cNvSpPr txBox="1">
            <a:spLocks noChangeArrowheads="1"/>
          </p:cNvSpPr>
          <p:nvPr/>
        </p:nvSpPr>
        <p:spPr bwMode="auto">
          <a:xfrm>
            <a:off x="40386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996633"/>
                </a:solidFill>
                <a:cs typeface="Arial" charset="0"/>
              </a:rPr>
              <a:t>T</a:t>
            </a:r>
          </a:p>
        </p:txBody>
      </p:sp>
      <p:sp>
        <p:nvSpPr>
          <p:cNvPr id="51360" name="Text Box 160"/>
          <p:cNvSpPr txBox="1">
            <a:spLocks noChangeArrowheads="1"/>
          </p:cNvSpPr>
          <p:nvPr/>
        </p:nvSpPr>
        <p:spPr bwMode="auto">
          <a:xfrm>
            <a:off x="46482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chemeClr val="accent1"/>
                </a:solidFill>
                <a:cs typeface="Arial" charset="0"/>
              </a:rPr>
              <a:t>G</a:t>
            </a:r>
          </a:p>
        </p:txBody>
      </p:sp>
      <p:sp>
        <p:nvSpPr>
          <p:cNvPr id="51361" name="Text Box 161"/>
          <p:cNvSpPr txBox="1">
            <a:spLocks noChangeArrowheads="1"/>
          </p:cNvSpPr>
          <p:nvPr/>
        </p:nvSpPr>
        <p:spPr bwMode="auto">
          <a:xfrm>
            <a:off x="52578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cs typeface="Arial" charset="0"/>
              </a:rPr>
              <a:t>A</a:t>
            </a:r>
          </a:p>
        </p:txBody>
      </p:sp>
      <p:sp>
        <p:nvSpPr>
          <p:cNvPr id="51362" name="Text Box 162"/>
          <p:cNvSpPr txBox="1">
            <a:spLocks noChangeArrowheads="1"/>
          </p:cNvSpPr>
          <p:nvPr/>
        </p:nvSpPr>
        <p:spPr bwMode="auto">
          <a:xfrm>
            <a:off x="58674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996633"/>
                </a:solidFill>
                <a:cs typeface="Arial" charset="0"/>
              </a:rPr>
              <a:t>T</a:t>
            </a:r>
          </a:p>
        </p:txBody>
      </p:sp>
      <p:sp>
        <p:nvSpPr>
          <p:cNvPr id="51363" name="Text Box 163"/>
          <p:cNvSpPr txBox="1">
            <a:spLocks noChangeArrowheads="1"/>
          </p:cNvSpPr>
          <p:nvPr/>
        </p:nvSpPr>
        <p:spPr bwMode="auto">
          <a:xfrm>
            <a:off x="6477000" y="1355725"/>
            <a:ext cx="30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CC"/>
                </a:solidFill>
                <a:cs typeface="Arial" charset="0"/>
              </a:rPr>
              <a:t>C</a:t>
            </a:r>
          </a:p>
        </p:txBody>
      </p:sp>
      <p:sp>
        <p:nvSpPr>
          <p:cNvPr id="51364" name="Text Box 164"/>
          <p:cNvSpPr txBox="1">
            <a:spLocks noChangeArrowheads="1"/>
          </p:cNvSpPr>
          <p:nvPr/>
        </p:nvSpPr>
        <p:spPr bwMode="auto">
          <a:xfrm>
            <a:off x="16764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0</a:t>
            </a:r>
          </a:p>
        </p:txBody>
      </p:sp>
      <p:sp>
        <p:nvSpPr>
          <p:cNvPr id="51365" name="Text Box 165"/>
          <p:cNvSpPr txBox="1">
            <a:spLocks noChangeArrowheads="1"/>
          </p:cNvSpPr>
          <p:nvPr/>
        </p:nvSpPr>
        <p:spPr bwMode="auto">
          <a:xfrm>
            <a:off x="22860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1</a:t>
            </a:r>
          </a:p>
        </p:txBody>
      </p:sp>
      <p:sp>
        <p:nvSpPr>
          <p:cNvPr id="51366" name="Text Box 166"/>
          <p:cNvSpPr txBox="1">
            <a:spLocks noChangeArrowheads="1"/>
          </p:cNvSpPr>
          <p:nvPr/>
        </p:nvSpPr>
        <p:spPr bwMode="auto">
          <a:xfrm>
            <a:off x="28956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2</a:t>
            </a:r>
          </a:p>
        </p:txBody>
      </p:sp>
      <p:sp>
        <p:nvSpPr>
          <p:cNvPr id="51367" name="Text Box 167"/>
          <p:cNvSpPr txBox="1">
            <a:spLocks noChangeArrowheads="1"/>
          </p:cNvSpPr>
          <p:nvPr/>
        </p:nvSpPr>
        <p:spPr bwMode="auto">
          <a:xfrm>
            <a:off x="35052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3</a:t>
            </a:r>
          </a:p>
        </p:txBody>
      </p:sp>
      <p:sp>
        <p:nvSpPr>
          <p:cNvPr id="51368" name="Text Box 168"/>
          <p:cNvSpPr txBox="1">
            <a:spLocks noChangeArrowheads="1"/>
          </p:cNvSpPr>
          <p:nvPr/>
        </p:nvSpPr>
        <p:spPr bwMode="auto">
          <a:xfrm>
            <a:off x="41148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4</a:t>
            </a:r>
          </a:p>
        </p:txBody>
      </p:sp>
      <p:sp>
        <p:nvSpPr>
          <p:cNvPr id="51369" name="Text Box 169"/>
          <p:cNvSpPr txBox="1">
            <a:spLocks noChangeArrowheads="1"/>
          </p:cNvSpPr>
          <p:nvPr/>
        </p:nvSpPr>
        <p:spPr bwMode="auto">
          <a:xfrm>
            <a:off x="47244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5</a:t>
            </a:r>
          </a:p>
        </p:txBody>
      </p:sp>
      <p:sp>
        <p:nvSpPr>
          <p:cNvPr id="51370" name="Text Box 170"/>
          <p:cNvSpPr txBox="1">
            <a:spLocks noChangeArrowheads="1"/>
          </p:cNvSpPr>
          <p:nvPr/>
        </p:nvSpPr>
        <p:spPr bwMode="auto">
          <a:xfrm>
            <a:off x="53340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6</a:t>
            </a:r>
          </a:p>
        </p:txBody>
      </p:sp>
      <p:sp>
        <p:nvSpPr>
          <p:cNvPr id="51371" name="Text Box 171"/>
          <p:cNvSpPr txBox="1">
            <a:spLocks noChangeArrowheads="1"/>
          </p:cNvSpPr>
          <p:nvPr/>
        </p:nvSpPr>
        <p:spPr bwMode="auto">
          <a:xfrm>
            <a:off x="59436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7</a:t>
            </a:r>
          </a:p>
        </p:txBody>
      </p:sp>
      <p:sp>
        <p:nvSpPr>
          <p:cNvPr id="51372" name="Text Box 172"/>
          <p:cNvSpPr txBox="1">
            <a:spLocks noChangeArrowheads="1"/>
          </p:cNvSpPr>
          <p:nvPr/>
        </p:nvSpPr>
        <p:spPr bwMode="auto">
          <a:xfrm>
            <a:off x="6553200" y="1736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8</a:t>
            </a:r>
          </a:p>
        </p:txBody>
      </p:sp>
      <p:sp>
        <p:nvSpPr>
          <p:cNvPr id="51373" name="Text Box 173"/>
          <p:cNvSpPr txBox="1">
            <a:spLocks noChangeArrowheads="1"/>
          </p:cNvSpPr>
          <p:nvPr/>
        </p:nvSpPr>
        <p:spPr bwMode="auto">
          <a:xfrm>
            <a:off x="1676400" y="14319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200" b="1">
                <a:solidFill>
                  <a:schemeClr val="accent1"/>
                </a:solidFill>
                <a:cs typeface="Arial" charset="0"/>
              </a:rPr>
              <a:t>j</a:t>
            </a:r>
          </a:p>
        </p:txBody>
      </p:sp>
      <p:grpSp>
        <p:nvGrpSpPr>
          <p:cNvPr id="174" name="Group 173"/>
          <p:cNvGrpSpPr/>
          <p:nvPr/>
        </p:nvGrpSpPr>
        <p:grpSpPr>
          <a:xfrm>
            <a:off x="209550" y="6078537"/>
            <a:ext cx="8458200" cy="396875"/>
            <a:chOff x="381000" y="3657600"/>
            <a:chExt cx="8458200" cy="396875"/>
          </a:xfrm>
        </p:grpSpPr>
        <p:sp>
          <p:nvSpPr>
            <p:cNvPr id="175" name="Text Box 87"/>
            <p:cNvSpPr txBox="1">
              <a:spLocks noChangeArrowheads="1"/>
            </p:cNvSpPr>
            <p:nvPr/>
          </p:nvSpPr>
          <p:spPr bwMode="auto">
            <a:xfrm>
              <a:off x="381000" y="3657600"/>
              <a:ext cx="11430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dirty="0">
                  <a:solidFill>
                    <a:schemeClr val="tx2"/>
                  </a:solidFill>
                  <a:cs typeface="Arial" charset="0"/>
                </a:rPr>
                <a:t>(0,0)</a:t>
              </a:r>
              <a:r>
                <a:rPr lang="en-US" altLang="en-US" sz="2000" dirty="0">
                  <a:solidFill>
                    <a:schemeClr val="tx2"/>
                  </a:solidFill>
                  <a:cs typeface="Arial" charset="0"/>
                  <a:sym typeface="Wingdings" pitchFamily="2" charset="2"/>
                </a:rPr>
                <a:t></a:t>
              </a:r>
              <a:endParaRPr lang="en-US" altLang="en-US" sz="2000" dirty="0">
                <a:solidFill>
                  <a:srgbClr val="FF0000"/>
                </a:solidFill>
                <a:cs typeface="Arial" charset="0"/>
              </a:endParaRPr>
            </a:p>
          </p:txBody>
        </p:sp>
        <p:grpSp>
          <p:nvGrpSpPr>
            <p:cNvPr id="176" name="Group 175"/>
            <p:cNvGrpSpPr/>
            <p:nvPr/>
          </p:nvGrpSpPr>
          <p:grpSpPr>
            <a:xfrm>
              <a:off x="1143000" y="3657600"/>
              <a:ext cx="7696200" cy="396875"/>
              <a:chOff x="1143000" y="3657600"/>
              <a:chExt cx="7696200" cy="396875"/>
            </a:xfrm>
          </p:grpSpPr>
          <p:sp>
            <p:nvSpPr>
              <p:cNvPr id="177" name="Text Box 88"/>
              <p:cNvSpPr txBox="1">
                <a:spLocks noChangeArrowheads="1"/>
              </p:cNvSpPr>
              <p:nvPr/>
            </p:nvSpPr>
            <p:spPr bwMode="auto">
              <a:xfrm>
                <a:off x="1143000" y="3657600"/>
                <a:ext cx="11430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(0,1)</a:t>
                </a:r>
                <a:endParaRPr lang="en-US" altLang="en-US" sz="20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178" name="Text Box 89"/>
              <p:cNvSpPr txBox="1">
                <a:spLocks noChangeArrowheads="1"/>
              </p:cNvSpPr>
              <p:nvPr/>
            </p:nvSpPr>
            <p:spPr bwMode="auto">
              <a:xfrm>
                <a:off x="1905000" y="3657600"/>
                <a:ext cx="11430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</a:t>
                </a:r>
                <a:r>
                  <a:rPr lang="en-US" altLang="en-US" sz="2000" dirty="0">
                    <a:solidFill>
                      <a:srgbClr val="00B050"/>
                    </a:solidFill>
                    <a:cs typeface="Arial" charset="0"/>
                    <a:sym typeface="Wingdings" pitchFamily="2" charset="2"/>
                  </a:rPr>
                  <a:t>1,2</a:t>
                </a: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)</a:t>
                </a:r>
                <a:endParaRPr lang="en-US" altLang="en-US" sz="2000" dirty="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179" name="Text Box 90"/>
              <p:cNvSpPr txBox="1">
                <a:spLocks noChangeArrowheads="1"/>
              </p:cNvSpPr>
              <p:nvPr/>
            </p:nvSpPr>
            <p:spPr bwMode="auto">
              <a:xfrm>
                <a:off x="2667000" y="3657600"/>
                <a:ext cx="12192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(2,2)</a:t>
                </a:r>
                <a:endParaRPr lang="en-US" altLang="en-US" sz="20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180" name="Text Box 91"/>
              <p:cNvSpPr txBox="1">
                <a:spLocks noChangeArrowheads="1"/>
              </p:cNvSpPr>
              <p:nvPr/>
            </p:nvSpPr>
            <p:spPr bwMode="auto">
              <a:xfrm>
                <a:off x="3429000" y="3657600"/>
                <a:ext cx="10668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</a:t>
                </a:r>
                <a:r>
                  <a:rPr lang="en-US" altLang="en-US" sz="2000" dirty="0">
                    <a:solidFill>
                      <a:srgbClr val="00B050"/>
                    </a:solidFill>
                    <a:cs typeface="Arial" charset="0"/>
                    <a:sym typeface="Wingdings" pitchFamily="2" charset="2"/>
                  </a:rPr>
                  <a:t>3,3</a:t>
                </a: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)</a:t>
                </a:r>
                <a:endParaRPr lang="en-US" altLang="en-US" sz="2000" dirty="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181" name="Text Box 92"/>
              <p:cNvSpPr txBox="1">
                <a:spLocks noChangeArrowheads="1"/>
              </p:cNvSpPr>
              <p:nvPr/>
            </p:nvSpPr>
            <p:spPr bwMode="auto">
              <a:xfrm>
                <a:off x="4191000" y="3657600"/>
                <a:ext cx="10668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(4,3)</a:t>
                </a:r>
                <a:endParaRPr lang="en-US" altLang="en-US" sz="2000" dirty="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182" name="Text Box 93"/>
              <p:cNvSpPr txBox="1">
                <a:spLocks noChangeArrowheads="1"/>
              </p:cNvSpPr>
              <p:nvPr/>
            </p:nvSpPr>
            <p:spPr bwMode="auto">
              <a:xfrm>
                <a:off x="4953000" y="3657600"/>
                <a:ext cx="10668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</a:t>
                </a:r>
                <a:r>
                  <a:rPr lang="en-US" altLang="en-US" sz="2000" dirty="0">
                    <a:solidFill>
                      <a:srgbClr val="00B050"/>
                    </a:solidFill>
                    <a:cs typeface="Arial" charset="0"/>
                    <a:sym typeface="Wingdings" pitchFamily="2" charset="2"/>
                  </a:rPr>
                  <a:t>5,4</a:t>
                </a: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)</a:t>
                </a:r>
                <a:endParaRPr lang="en-US" altLang="en-US" sz="2000" dirty="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183" name="Text Box 94"/>
              <p:cNvSpPr txBox="1">
                <a:spLocks noChangeArrowheads="1"/>
              </p:cNvSpPr>
              <p:nvPr/>
            </p:nvSpPr>
            <p:spPr bwMode="auto">
              <a:xfrm>
                <a:off x="5715000" y="3657600"/>
                <a:ext cx="10668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(5,5)</a:t>
                </a:r>
                <a:endParaRPr lang="en-US" altLang="en-US" sz="20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184" name="Text Box 95"/>
              <p:cNvSpPr txBox="1">
                <a:spLocks noChangeArrowheads="1"/>
              </p:cNvSpPr>
              <p:nvPr/>
            </p:nvSpPr>
            <p:spPr bwMode="auto">
              <a:xfrm>
                <a:off x="6477000" y="3657600"/>
                <a:ext cx="10668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</a:t>
                </a:r>
                <a:r>
                  <a:rPr lang="en-US" altLang="en-US" sz="2000" dirty="0">
                    <a:solidFill>
                      <a:srgbClr val="00B050"/>
                    </a:solidFill>
                    <a:cs typeface="Arial" charset="0"/>
                    <a:sym typeface="Wingdings" pitchFamily="2" charset="2"/>
                  </a:rPr>
                  <a:t>6,6</a:t>
                </a: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)</a:t>
                </a:r>
                <a:endParaRPr lang="en-US" altLang="en-US" sz="2000" dirty="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185" name="Text Box 96"/>
              <p:cNvSpPr txBox="1">
                <a:spLocks noChangeArrowheads="1"/>
              </p:cNvSpPr>
              <p:nvPr/>
            </p:nvSpPr>
            <p:spPr bwMode="auto">
              <a:xfrm>
                <a:off x="7239000" y="3657600"/>
                <a:ext cx="10668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(6,7)</a:t>
                </a:r>
                <a:endParaRPr lang="en-US" altLang="en-US" sz="2000">
                  <a:solidFill>
                    <a:srgbClr val="FF0000"/>
                  </a:solidFill>
                  <a:cs typeface="Arial" charset="0"/>
                </a:endParaRPr>
              </a:p>
            </p:txBody>
          </p:sp>
          <p:sp>
            <p:nvSpPr>
              <p:cNvPr id="186" name="Text Box 97"/>
              <p:cNvSpPr txBox="1">
                <a:spLocks noChangeArrowheads="1"/>
              </p:cNvSpPr>
              <p:nvPr/>
            </p:nvSpPr>
            <p:spPr bwMode="auto">
              <a:xfrm>
                <a:off x="8001000" y="3657600"/>
                <a:ext cx="8382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(</a:t>
                </a:r>
                <a:r>
                  <a:rPr lang="en-US" altLang="en-US" sz="2000" dirty="0">
                    <a:solidFill>
                      <a:srgbClr val="00B050"/>
                    </a:solidFill>
                    <a:cs typeface="Arial" charset="0"/>
                    <a:sym typeface="Wingdings" pitchFamily="2" charset="2"/>
                  </a:rPr>
                  <a:t>7,8</a:t>
                </a:r>
                <a:r>
                  <a:rPr lang="en-US" altLang="en-US" sz="2000" dirty="0">
                    <a:solidFill>
                      <a:schemeClr val="tx2"/>
                    </a:solidFill>
                    <a:cs typeface="Arial" charset="0"/>
                    <a:sym typeface="Wingdings" pitchFamily="2" charset="2"/>
                  </a:rPr>
                  <a:t>)</a:t>
                </a:r>
                <a:endParaRPr lang="en-US" altLang="en-US" sz="2000" dirty="0">
                  <a:solidFill>
                    <a:srgbClr val="FF0000"/>
                  </a:solidFill>
                  <a:cs typeface="Arial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34428432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">
      <a:dk1>
        <a:srgbClr val="40458C"/>
      </a:dk1>
      <a:lt1>
        <a:srgbClr val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15709</TotalTime>
  <Words>5501</Words>
  <Application>Microsoft Office PowerPoint</Application>
  <PresentationFormat>On-screen Show (4:3)</PresentationFormat>
  <Paragraphs>2374</Paragraphs>
  <Slides>75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85" baseType="lpstr">
      <vt:lpstr>Arial</vt:lpstr>
      <vt:lpstr>Arial Black</vt:lpstr>
      <vt:lpstr>Lucida Console</vt:lpstr>
      <vt:lpstr>Lucida Sans Unicode</vt:lpstr>
      <vt:lpstr>Perpetua</vt:lpstr>
      <vt:lpstr>Tahoma</vt:lpstr>
      <vt:lpstr>Times New Roman</vt:lpstr>
      <vt:lpstr>Wingdings</vt:lpstr>
      <vt:lpstr>Blueprint</vt:lpstr>
      <vt:lpstr>Equation</vt:lpstr>
      <vt:lpstr>Dynamic Programming-- Longest Common Subsequence</vt:lpstr>
      <vt:lpstr>Subsequences</vt:lpstr>
      <vt:lpstr>The Longest Common Subsequence (LCS) Problem</vt:lpstr>
      <vt:lpstr>A Poor Approach to the LCS Problem</vt:lpstr>
      <vt:lpstr>Observations</vt:lpstr>
      <vt:lpstr>Observation: Pairs of indices</vt:lpstr>
      <vt:lpstr>Observation: Pairs of indices</vt:lpstr>
      <vt:lpstr>Observation: Pairs of indices</vt:lpstr>
      <vt:lpstr>Edit Graph for LCS Problem</vt:lpstr>
      <vt:lpstr>Skipping a letter in Y</vt:lpstr>
      <vt:lpstr>Edit Graph for LCS Problem</vt:lpstr>
      <vt:lpstr>Skipping a letter in X</vt:lpstr>
      <vt:lpstr>Edit Graph for LCS Problem</vt:lpstr>
      <vt:lpstr>Matching a letter in X and Y</vt:lpstr>
      <vt:lpstr>Edit Graph for LCS Problem</vt:lpstr>
      <vt:lpstr>Edit Graph for LCS Problem</vt:lpstr>
      <vt:lpstr>Edit Graph for LCS Problem</vt:lpstr>
      <vt:lpstr>Edit Graph for LCS Problem</vt:lpstr>
      <vt:lpstr>Edit Graph for LCS Problem (also a DAG)</vt:lpstr>
      <vt:lpstr>Computing LCS</vt:lpstr>
      <vt:lpstr>Computing LCS</vt:lpstr>
      <vt:lpstr>Example for a mismatch</vt:lpstr>
      <vt:lpstr>Example for a mismatch</vt:lpstr>
      <vt:lpstr>Example for a match</vt:lpstr>
      <vt:lpstr>Example for a match</vt:lpstr>
      <vt:lpstr>Dynamic Programming Example</vt:lpstr>
      <vt:lpstr>Dynamic Programming Example</vt:lpstr>
      <vt:lpstr>Dynamic Programming: Backtracing</vt:lpstr>
      <vt:lpstr>Dynamic Programming Example</vt:lpstr>
      <vt:lpstr>Dynamic Programming Example</vt:lpstr>
      <vt:lpstr>Dynamic Programming Example</vt:lpstr>
      <vt:lpstr>Dynamic Programming Example</vt:lpstr>
      <vt:lpstr>Dynamic Programming Example</vt:lpstr>
      <vt:lpstr>Dynamic Programming Example</vt:lpstr>
      <vt:lpstr>Dynamic Programming Example</vt:lpstr>
      <vt:lpstr>Dynamic Programming Example</vt:lpstr>
      <vt:lpstr>Dynamic Programming Example</vt:lpstr>
      <vt:lpstr>LCS Algorithm</vt:lpstr>
      <vt:lpstr>Length but not sequence yet</vt:lpstr>
      <vt:lpstr>LCS: Backtracing without “arrows”</vt:lpstr>
      <vt:lpstr>LCS: Backtracing without “arrows”</vt:lpstr>
      <vt:lpstr>Note on book’s implementation</vt:lpstr>
      <vt:lpstr>Time Complexity</vt:lpstr>
      <vt:lpstr>Time Complexity</vt:lpstr>
      <vt:lpstr>Dynamic Programming</vt:lpstr>
      <vt:lpstr>Dynamic Programming</vt:lpstr>
      <vt:lpstr>Reusing solutions</vt:lpstr>
      <vt:lpstr>The General Dynamic Programming Technique</vt:lpstr>
      <vt:lpstr>Another example of Dynamic Programming</vt:lpstr>
      <vt:lpstr>Matrix Chain-Products</vt:lpstr>
      <vt:lpstr>Matrix Chain-Products</vt:lpstr>
      <vt:lpstr>A Brute-force Approach</vt:lpstr>
      <vt:lpstr>A Greedy Approach</vt:lpstr>
      <vt:lpstr>Another Greedy Approach</vt:lpstr>
      <vt:lpstr>A “Recursive” Approach</vt:lpstr>
      <vt:lpstr>A “Recursive” Approach</vt:lpstr>
      <vt:lpstr>A “Recursive” Approach</vt:lpstr>
      <vt:lpstr>A Characterizing Equation</vt:lpstr>
      <vt:lpstr>Example</vt:lpstr>
      <vt:lpstr>AB</vt:lpstr>
      <vt:lpstr>BC</vt:lpstr>
      <vt:lpstr>CD</vt:lpstr>
      <vt:lpstr>ABC: A(BC) vs (AB)C</vt:lpstr>
      <vt:lpstr>ABC: A(BC) vs (AB)C</vt:lpstr>
      <vt:lpstr>BCD: B(CD) vs (BC)D</vt:lpstr>
      <vt:lpstr>BCD: B(CD) vs (BC)D</vt:lpstr>
      <vt:lpstr>ABCD: A(BCD) vs (AB)(CD) vs (ABC)D </vt:lpstr>
      <vt:lpstr>ABCD</vt:lpstr>
      <vt:lpstr>PowerPoint Presentation</vt:lpstr>
      <vt:lpstr>Keeping track of indices</vt:lpstr>
      <vt:lpstr>Keeping track of indices</vt:lpstr>
      <vt:lpstr>Keeping track of indices</vt:lpstr>
      <vt:lpstr>Keeping track of indices</vt:lpstr>
      <vt:lpstr>A Dynamic Programming Algorithm</vt:lpstr>
      <vt:lpstr>The General Dynamic Programming Technique</vt:lpstr>
    </vt:vector>
  </TitlesOfParts>
  <Company>University of California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Programming</dc:title>
  <dc:creator>Michael Goodrich</dc:creator>
  <cp:lastModifiedBy>Philip Chan</cp:lastModifiedBy>
  <cp:revision>1562</cp:revision>
  <cp:lastPrinted>2002-04-09T17:11:12Z</cp:lastPrinted>
  <dcterms:created xsi:type="dcterms:W3CDTF">2002-01-21T02:22:10Z</dcterms:created>
  <dcterms:modified xsi:type="dcterms:W3CDTF">2025-11-17T20:30:26Z</dcterms:modified>
</cp:coreProperties>
</file>