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6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320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5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2400" b="0" strike="noStrike" spc="-1">
                <a:solidFill>
                  <a:srgbClr val="40458C"/>
                </a:solidFill>
                <a:latin typeface="Tahoma"/>
              </a:rPr>
              <a:t>Click to move the slide</a:t>
            </a:r>
          </a:p>
        </p:txBody>
      </p:sp>
      <p:sp>
        <p:nvSpPr>
          <p:cNvPr id="582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58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584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585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latin typeface="Times New Roman"/>
              </a:rPr>
              <a:t> </a:t>
            </a:r>
          </a:p>
        </p:txBody>
      </p:sp>
      <p:sp>
        <p:nvSpPr>
          <p:cNvPr id="586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56A703DC-FCC3-4EC9-BA3B-E8DC474FFF15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TextShape 1"/>
          <p:cNvSpPr txBox="1"/>
          <p:nvPr/>
        </p:nvSpPr>
        <p:spPr>
          <a:xfrm>
            <a:off x="0" y="0"/>
            <a:ext cx="3168360" cy="479160"/>
          </a:xfrm>
          <a:prstGeom prst="rect">
            <a:avLst/>
          </a:prstGeom>
          <a:noFill/>
          <a:ln w="9360">
            <a:noFill/>
          </a:ln>
        </p:spPr>
        <p:txBody>
          <a:bodyPr lIns="96480" tIns="48240" rIns="96480" bIns="48240"/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Tahoma"/>
                <a:ea typeface="ＭＳ Ｐゴシック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1040" name="TextShape 2"/>
          <p:cNvSpPr txBox="1"/>
          <p:nvPr/>
        </p:nvSpPr>
        <p:spPr>
          <a:xfrm>
            <a:off x="4146480" y="0"/>
            <a:ext cx="3168360" cy="479160"/>
          </a:xfrm>
          <a:prstGeom prst="rect">
            <a:avLst/>
          </a:prstGeom>
          <a:noFill/>
          <a:ln w="9360">
            <a:noFill/>
          </a:ln>
        </p:spPr>
        <p:txBody>
          <a:bodyPr lIns="96480" tIns="48240" rIns="96480" bIns="48240"/>
          <a:lstStyle/>
          <a:p>
            <a:pPr algn="r">
              <a:lnSpc>
                <a:spcPct val="100000"/>
              </a:lnSpc>
            </a:pPr>
            <a:fld id="{2FEDC348-B035-4FAD-B4D4-5E6C1BC310D3}" type="datetime">
              <a:rPr lang="en-US" sz="1400" b="0" strike="noStrike" spc="-1">
                <a:solidFill>
                  <a:srgbClr val="000000"/>
                </a:solidFill>
                <a:latin typeface="Tahoma"/>
                <a:ea typeface="ＭＳ Ｐゴシック"/>
              </a:rPr>
              <a:t>4/11/2025</a:t>
            </a:fld>
            <a:r>
              <a:rPr lang="en-US" sz="1400" b="0" strike="noStrike" spc="-1">
                <a:solidFill>
                  <a:srgbClr val="000000"/>
                </a:solidFill>
                <a:latin typeface="Tahoma"/>
                <a:ea typeface="ＭＳ Ｐゴシック"/>
              </a:rPr>
              <a:t> </a:t>
            </a:r>
            <a:fld id="{95C43D69-366F-4436-ACA5-2D7DAFA43F87}" type="datetime12">
              <a:rPr lang="en-US" sz="1400" b="0" strike="noStrike" spc="-1">
                <a:solidFill>
                  <a:srgbClr val="000000"/>
                </a:solidFill>
                <a:latin typeface="Tahoma"/>
                <a:ea typeface="ＭＳ Ｐゴシック"/>
              </a:rPr>
              <a:t>3:46 PM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1041" name="TextShape 3"/>
          <p:cNvSpPr txBox="1"/>
          <p:nvPr/>
        </p:nvSpPr>
        <p:spPr>
          <a:xfrm>
            <a:off x="4146480" y="9121680"/>
            <a:ext cx="3168360" cy="479160"/>
          </a:xfrm>
          <a:prstGeom prst="rect">
            <a:avLst/>
          </a:prstGeom>
          <a:noFill/>
          <a:ln w="9360">
            <a:noFill/>
          </a:ln>
        </p:spPr>
        <p:txBody>
          <a:bodyPr lIns="96480" tIns="48240" rIns="96480" bIns="48240" anchor="b"/>
          <a:lstStyle/>
          <a:p>
            <a:pPr algn="r">
              <a:lnSpc>
                <a:spcPct val="100000"/>
              </a:lnSpc>
            </a:pPr>
            <a:fld id="{3510816E-57A3-4438-AB9D-7BC59CE06EF1}" type="slidenum">
              <a:rPr lang="en-US" sz="1400" b="0" strike="noStrike" spc="-1">
                <a:solidFill>
                  <a:srgbClr val="000000"/>
                </a:solidFill>
                <a:latin typeface="Tahoma"/>
                <a:ea typeface="ＭＳ Ｐゴシック"/>
              </a:rPr>
              <a:t>1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1042" name="PlaceHolder 4"/>
          <p:cNvSpPr>
            <a:spLocks noGrp="1" noRot="1" noChangeAspect="1"/>
          </p:cNvSpPr>
          <p:nvPr>
            <p:ph type="sldImg"/>
          </p:nvPr>
        </p:nvSpPr>
        <p:spPr>
          <a:xfrm>
            <a:off x="1258920" y="722160"/>
            <a:ext cx="4798800" cy="3598560"/>
          </a:xfrm>
          <a:prstGeom prst="rect">
            <a:avLst/>
          </a:prstGeom>
        </p:spPr>
      </p:sp>
      <p:sp>
        <p:nvSpPr>
          <p:cNvPr id="1043" name="PlaceHolder 5"/>
          <p:cNvSpPr>
            <a:spLocks noGrp="1"/>
          </p:cNvSpPr>
          <p:nvPr>
            <p:ph type="body"/>
          </p:nvPr>
        </p:nvSpPr>
        <p:spPr>
          <a:xfrm>
            <a:off x="974880" y="4560840"/>
            <a:ext cx="5365440" cy="4317480"/>
          </a:xfrm>
          <a:prstGeom prst="rect">
            <a:avLst/>
          </a:prstGeom>
        </p:spPr>
        <p:txBody>
          <a:bodyPr lIns="96480" tIns="48240" rIns="96480" bIns="48240"/>
          <a:lstStyle/>
          <a:p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6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6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6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subTitle"/>
          </p:nvPr>
        </p:nvSpPr>
        <p:spPr>
          <a:xfrm>
            <a:off x="609480" y="304920"/>
            <a:ext cx="77720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24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25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25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26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26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26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26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27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27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3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34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subTitle"/>
          </p:nvPr>
        </p:nvSpPr>
        <p:spPr>
          <a:xfrm>
            <a:off x="609480" y="304920"/>
            <a:ext cx="77720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35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3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35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35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3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3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35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3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36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3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3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3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36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37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37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37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37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44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4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4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4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PlaceHolder 1"/>
          <p:cNvSpPr>
            <a:spLocks noGrp="1"/>
          </p:cNvSpPr>
          <p:nvPr>
            <p:ph type="subTitle"/>
          </p:nvPr>
        </p:nvSpPr>
        <p:spPr>
          <a:xfrm>
            <a:off x="609480" y="304920"/>
            <a:ext cx="77720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4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4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45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4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4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45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4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4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46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4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46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4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4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46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47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4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47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47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47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47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47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subTitle"/>
          </p:nvPr>
        </p:nvSpPr>
        <p:spPr>
          <a:xfrm>
            <a:off x="609480" y="304920"/>
            <a:ext cx="77720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33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" name="Group 3"/>
              <p:cNvGrpSpPr/>
              <p:nvPr/>
            </p:nvGrpSpPr>
            <p:grpSpPr>
              <a:xfrm>
                <a:off x="0" y="304560"/>
                <a:ext cx="9144000" cy="6401160"/>
                <a:chOff x="0" y="304560"/>
                <a:chExt cx="9144000" cy="6401160"/>
              </a:xfrm>
            </p:grpSpPr>
            <p:sp>
              <p:nvSpPr>
                <p:cNvPr id="3" name="Line 4"/>
                <p:cNvSpPr/>
                <p:nvPr/>
              </p:nvSpPr>
              <p:spPr>
                <a:xfrm>
                  <a:off x="0" y="3045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" name="Line 5"/>
                <p:cNvSpPr/>
                <p:nvPr/>
              </p:nvSpPr>
              <p:spPr>
                <a:xfrm>
                  <a:off x="0" y="6094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" name="Line 6"/>
                <p:cNvSpPr/>
                <p:nvPr/>
              </p:nvSpPr>
              <p:spPr>
                <a:xfrm>
                  <a:off x="0" y="9144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" name="Line 7"/>
                <p:cNvSpPr/>
                <p:nvPr/>
              </p:nvSpPr>
              <p:spPr>
                <a:xfrm>
                  <a:off x="0" y="12189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" name="Line 8"/>
                <p:cNvSpPr/>
                <p:nvPr/>
              </p:nvSpPr>
              <p:spPr>
                <a:xfrm>
                  <a:off x="0" y="15238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" name="Line 9"/>
                <p:cNvSpPr/>
                <p:nvPr/>
              </p:nvSpPr>
              <p:spPr>
                <a:xfrm>
                  <a:off x="0" y="18288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" name="Line 10"/>
                <p:cNvSpPr/>
                <p:nvPr/>
              </p:nvSpPr>
              <p:spPr>
                <a:xfrm>
                  <a:off x="0" y="21333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" name="Line 11"/>
                <p:cNvSpPr/>
                <p:nvPr/>
              </p:nvSpPr>
              <p:spPr>
                <a:xfrm>
                  <a:off x="0" y="24382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1" name="Line 12"/>
                <p:cNvSpPr/>
                <p:nvPr/>
              </p:nvSpPr>
              <p:spPr>
                <a:xfrm>
                  <a:off x="0" y="27432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2" name="Line 13"/>
                <p:cNvSpPr/>
                <p:nvPr/>
              </p:nvSpPr>
              <p:spPr>
                <a:xfrm>
                  <a:off x="0" y="30477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3" name="Line 14"/>
                <p:cNvSpPr/>
                <p:nvPr/>
              </p:nvSpPr>
              <p:spPr>
                <a:xfrm>
                  <a:off x="0" y="33526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4" name="Line 15"/>
                <p:cNvSpPr/>
                <p:nvPr/>
              </p:nvSpPr>
              <p:spPr>
                <a:xfrm>
                  <a:off x="0" y="36576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5" name="Line 16"/>
                <p:cNvSpPr/>
                <p:nvPr/>
              </p:nvSpPr>
              <p:spPr>
                <a:xfrm>
                  <a:off x="0" y="39621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6" name="Line 17"/>
                <p:cNvSpPr/>
                <p:nvPr/>
              </p:nvSpPr>
              <p:spPr>
                <a:xfrm>
                  <a:off x="0" y="42670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7" name="Line 18"/>
                <p:cNvSpPr/>
                <p:nvPr/>
              </p:nvSpPr>
              <p:spPr>
                <a:xfrm>
                  <a:off x="0" y="45720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8" name="Line 19"/>
                <p:cNvSpPr/>
                <p:nvPr/>
              </p:nvSpPr>
              <p:spPr>
                <a:xfrm>
                  <a:off x="0" y="48765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9" name="Line 20"/>
                <p:cNvSpPr/>
                <p:nvPr/>
              </p:nvSpPr>
              <p:spPr>
                <a:xfrm>
                  <a:off x="0" y="51814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0" name="Line 21"/>
                <p:cNvSpPr/>
                <p:nvPr/>
              </p:nvSpPr>
              <p:spPr>
                <a:xfrm>
                  <a:off x="0" y="54864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1" name="Line 22"/>
                <p:cNvSpPr/>
                <p:nvPr/>
              </p:nvSpPr>
              <p:spPr>
                <a:xfrm>
                  <a:off x="0" y="57909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2" name="Line 23"/>
                <p:cNvSpPr/>
                <p:nvPr/>
              </p:nvSpPr>
              <p:spPr>
                <a:xfrm>
                  <a:off x="0" y="60958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3" name="Line 24"/>
                <p:cNvSpPr/>
                <p:nvPr/>
              </p:nvSpPr>
              <p:spPr>
                <a:xfrm>
                  <a:off x="0" y="64008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4" name="Line 25"/>
                <p:cNvSpPr/>
                <p:nvPr/>
              </p:nvSpPr>
              <p:spPr>
                <a:xfrm>
                  <a:off x="0" y="67053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25" name="Group 26"/>
              <p:cNvGrpSpPr/>
              <p:nvPr/>
            </p:nvGrpSpPr>
            <p:grpSpPr>
              <a:xfrm>
                <a:off x="304560" y="0"/>
                <a:ext cx="8534880" cy="6858000"/>
                <a:chOff x="304560" y="0"/>
                <a:chExt cx="8534880" cy="6858000"/>
              </a:xfrm>
            </p:grpSpPr>
            <p:sp>
              <p:nvSpPr>
                <p:cNvPr id="26" name="Line 27"/>
                <p:cNvSpPr/>
                <p:nvPr/>
              </p:nvSpPr>
              <p:spPr>
                <a:xfrm>
                  <a:off x="3045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7" name="Line 28"/>
                <p:cNvSpPr/>
                <p:nvPr/>
              </p:nvSpPr>
              <p:spPr>
                <a:xfrm>
                  <a:off x="6094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8" name="Line 29"/>
                <p:cNvSpPr/>
                <p:nvPr/>
              </p:nvSpPr>
              <p:spPr>
                <a:xfrm>
                  <a:off x="9144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9" name="Line 30"/>
                <p:cNvSpPr/>
                <p:nvPr/>
              </p:nvSpPr>
              <p:spPr>
                <a:xfrm>
                  <a:off x="12189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0" name="Line 31"/>
                <p:cNvSpPr/>
                <p:nvPr/>
              </p:nvSpPr>
              <p:spPr>
                <a:xfrm>
                  <a:off x="15238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1" name="Line 32"/>
                <p:cNvSpPr/>
                <p:nvPr/>
              </p:nvSpPr>
              <p:spPr>
                <a:xfrm>
                  <a:off x="18288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2" name="Line 33"/>
                <p:cNvSpPr/>
                <p:nvPr/>
              </p:nvSpPr>
              <p:spPr>
                <a:xfrm>
                  <a:off x="21333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3" name="Line 34"/>
                <p:cNvSpPr/>
                <p:nvPr/>
              </p:nvSpPr>
              <p:spPr>
                <a:xfrm>
                  <a:off x="24382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4" name="Line 35"/>
                <p:cNvSpPr/>
                <p:nvPr/>
              </p:nvSpPr>
              <p:spPr>
                <a:xfrm>
                  <a:off x="27432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5" name="Line 36"/>
                <p:cNvSpPr/>
                <p:nvPr/>
              </p:nvSpPr>
              <p:spPr>
                <a:xfrm>
                  <a:off x="30477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6" name="Line 37"/>
                <p:cNvSpPr/>
                <p:nvPr/>
              </p:nvSpPr>
              <p:spPr>
                <a:xfrm>
                  <a:off x="33526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7" name="Line 38"/>
                <p:cNvSpPr/>
                <p:nvPr/>
              </p:nvSpPr>
              <p:spPr>
                <a:xfrm>
                  <a:off x="36576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8" name="Line 39"/>
                <p:cNvSpPr/>
                <p:nvPr/>
              </p:nvSpPr>
              <p:spPr>
                <a:xfrm>
                  <a:off x="39621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9" name="Line 40"/>
                <p:cNvSpPr/>
                <p:nvPr/>
              </p:nvSpPr>
              <p:spPr>
                <a:xfrm>
                  <a:off x="42670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0" name="Line 41"/>
                <p:cNvSpPr/>
                <p:nvPr/>
              </p:nvSpPr>
              <p:spPr>
                <a:xfrm>
                  <a:off x="45720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1" name="Line 42"/>
                <p:cNvSpPr/>
                <p:nvPr/>
              </p:nvSpPr>
              <p:spPr>
                <a:xfrm>
                  <a:off x="48765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2" name="Line 43"/>
                <p:cNvSpPr/>
                <p:nvPr/>
              </p:nvSpPr>
              <p:spPr>
                <a:xfrm>
                  <a:off x="51814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3" name="Line 44"/>
                <p:cNvSpPr/>
                <p:nvPr/>
              </p:nvSpPr>
              <p:spPr>
                <a:xfrm>
                  <a:off x="54864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4" name="Line 45"/>
                <p:cNvSpPr/>
                <p:nvPr/>
              </p:nvSpPr>
              <p:spPr>
                <a:xfrm>
                  <a:off x="57909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5" name="Line 46"/>
                <p:cNvSpPr/>
                <p:nvPr/>
              </p:nvSpPr>
              <p:spPr>
                <a:xfrm>
                  <a:off x="60958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6" name="Line 47"/>
                <p:cNvSpPr/>
                <p:nvPr/>
              </p:nvSpPr>
              <p:spPr>
                <a:xfrm>
                  <a:off x="64008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7" name="Line 48"/>
                <p:cNvSpPr/>
                <p:nvPr/>
              </p:nvSpPr>
              <p:spPr>
                <a:xfrm>
                  <a:off x="67053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8" name="Line 49"/>
                <p:cNvSpPr/>
                <p:nvPr/>
              </p:nvSpPr>
              <p:spPr>
                <a:xfrm>
                  <a:off x="70102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9" name="Line 50"/>
                <p:cNvSpPr/>
                <p:nvPr/>
              </p:nvSpPr>
              <p:spPr>
                <a:xfrm>
                  <a:off x="73152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0" name="Line 51"/>
                <p:cNvSpPr/>
                <p:nvPr/>
              </p:nvSpPr>
              <p:spPr>
                <a:xfrm>
                  <a:off x="76197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1" name="Line 52"/>
                <p:cNvSpPr/>
                <p:nvPr/>
              </p:nvSpPr>
              <p:spPr>
                <a:xfrm>
                  <a:off x="79246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2" name="Line 53"/>
                <p:cNvSpPr/>
                <p:nvPr/>
              </p:nvSpPr>
              <p:spPr>
                <a:xfrm>
                  <a:off x="82296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3" name="Line 54"/>
                <p:cNvSpPr/>
                <p:nvPr/>
              </p:nvSpPr>
              <p:spPr>
                <a:xfrm>
                  <a:off x="85341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54" name="Line 55"/>
                <p:cNvSpPr/>
                <p:nvPr/>
              </p:nvSpPr>
              <p:spPr>
                <a:xfrm>
                  <a:off x="88390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</p:grpSp>
        <p:sp>
          <p:nvSpPr>
            <p:cNvPr id="55" name="CustomShape 56"/>
            <p:cNvSpPr/>
            <p:nvPr/>
          </p:nvSpPr>
          <p:spPr>
            <a:xfrm>
              <a:off x="3352680" y="0"/>
              <a:ext cx="5790960" cy="151920"/>
            </a:xfrm>
            <a:prstGeom prst="rect">
              <a:avLst/>
            </a:prstGeom>
            <a:pattFill prst="openDmnd">
              <a:fgClr>
                <a:srgbClr val="CFDBFD"/>
              </a:fgClr>
              <a:bgClr>
                <a:srgbClr val="FFFFFF"/>
              </a:bgClr>
            </a:patt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" name="Line 57"/>
            <p:cNvSpPr/>
            <p:nvPr/>
          </p:nvSpPr>
          <p:spPr>
            <a:xfrm>
              <a:off x="8839080" y="0"/>
              <a:ext cx="360" cy="2361960"/>
            </a:xfrm>
            <a:prstGeom prst="line">
              <a:avLst/>
            </a:prstGeom>
            <a:ln w="9360">
              <a:solidFill>
                <a:schemeClr val="hlink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57" name="Group 58"/>
            <p:cNvGrpSpPr/>
            <p:nvPr/>
          </p:nvGrpSpPr>
          <p:grpSpPr>
            <a:xfrm>
              <a:off x="414000" y="1415880"/>
              <a:ext cx="1784520" cy="2324160"/>
              <a:chOff x="414000" y="1415880"/>
              <a:chExt cx="1784520" cy="2324160"/>
            </a:xfrm>
          </p:grpSpPr>
          <p:sp>
            <p:nvSpPr>
              <p:cNvPr id="58" name="Line 59"/>
              <p:cNvSpPr/>
              <p:nvPr/>
            </p:nvSpPr>
            <p:spPr>
              <a:xfrm flipH="1">
                <a:off x="414000" y="1514520"/>
                <a:ext cx="1784520" cy="360"/>
              </a:xfrm>
              <a:prstGeom prst="line">
                <a:avLst/>
              </a:prstGeom>
              <a:ln w="9360">
                <a:solidFill>
                  <a:schemeClr val="hlink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59" name="Line 60"/>
              <p:cNvSpPr/>
              <p:nvPr/>
            </p:nvSpPr>
            <p:spPr>
              <a:xfrm>
                <a:off x="608040" y="1419120"/>
                <a:ext cx="360" cy="2320920"/>
              </a:xfrm>
              <a:prstGeom prst="line">
                <a:avLst/>
              </a:prstGeom>
              <a:ln w="9360">
                <a:solidFill>
                  <a:schemeClr val="hlink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0" name="CustomShape 61"/>
              <p:cNvSpPr/>
              <p:nvPr/>
            </p:nvSpPr>
            <p:spPr>
              <a:xfrm flipH="1">
                <a:off x="512280" y="1415880"/>
                <a:ext cx="191880" cy="193680"/>
              </a:xfrm>
              <a:custGeom>
                <a:avLst/>
                <a:gdLst/>
                <a:ahLst/>
                <a:cxnLst/>
                <a:rect l="l" t="t" r="r" b="b"/>
                <a:pathLst>
                  <a:path w="43195" h="4320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360">
                <a:solidFill>
                  <a:schemeClr val="hlink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61" name="CustomShape 62" hidden="1"/>
          <p:cNvSpPr/>
          <p:nvPr/>
        </p:nvSpPr>
        <p:spPr>
          <a:xfrm>
            <a:off x="-99000" y="6400800"/>
            <a:ext cx="3806640" cy="303480"/>
          </a:xfrm>
          <a:prstGeom prst="rect">
            <a:avLst/>
          </a:prstGeom>
          <a:noFill/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© 2014 Goodrich, Tamassia, Goldwasser</a:t>
            </a:r>
            <a:endParaRPr lang="en-US" sz="1400" b="0" strike="noStrike" spc="-1">
              <a:latin typeface="Arial"/>
            </a:endParaRPr>
          </a:p>
        </p:txBody>
      </p:sp>
      <p:grpSp>
        <p:nvGrpSpPr>
          <p:cNvPr id="62" name="Group 6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63" name="Group 6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sp>
            <p:nvSpPr>
              <p:cNvPr id="64" name="CustomShape 65"/>
              <p:cNvSpPr/>
              <p:nvPr/>
            </p:nvSpPr>
            <p:spPr>
              <a:xfrm>
                <a:off x="3352680" y="0"/>
                <a:ext cx="5790960" cy="15192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65" name="Group 66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</p:grpSpPr>
            <p:sp>
              <p:nvSpPr>
                <p:cNvPr id="66" name="Line 67"/>
                <p:cNvSpPr/>
                <p:nvPr/>
              </p:nvSpPr>
              <p:spPr>
                <a:xfrm>
                  <a:off x="0" y="3045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7" name="Line 68"/>
                <p:cNvSpPr/>
                <p:nvPr/>
              </p:nvSpPr>
              <p:spPr>
                <a:xfrm>
                  <a:off x="0" y="6094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8" name="Line 69"/>
                <p:cNvSpPr/>
                <p:nvPr/>
              </p:nvSpPr>
              <p:spPr>
                <a:xfrm>
                  <a:off x="0" y="9144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69" name="Line 70"/>
                <p:cNvSpPr/>
                <p:nvPr/>
              </p:nvSpPr>
              <p:spPr>
                <a:xfrm>
                  <a:off x="0" y="12189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0" name="Line 71"/>
                <p:cNvSpPr/>
                <p:nvPr/>
              </p:nvSpPr>
              <p:spPr>
                <a:xfrm>
                  <a:off x="0" y="15238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1" name="Line 72"/>
                <p:cNvSpPr/>
                <p:nvPr/>
              </p:nvSpPr>
              <p:spPr>
                <a:xfrm>
                  <a:off x="0" y="18288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2" name="Line 73"/>
                <p:cNvSpPr/>
                <p:nvPr/>
              </p:nvSpPr>
              <p:spPr>
                <a:xfrm>
                  <a:off x="0" y="21333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3" name="Line 74"/>
                <p:cNvSpPr/>
                <p:nvPr/>
              </p:nvSpPr>
              <p:spPr>
                <a:xfrm>
                  <a:off x="0" y="24382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4" name="Line 75"/>
                <p:cNvSpPr/>
                <p:nvPr/>
              </p:nvSpPr>
              <p:spPr>
                <a:xfrm>
                  <a:off x="0" y="27432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5" name="Line 76"/>
                <p:cNvSpPr/>
                <p:nvPr/>
              </p:nvSpPr>
              <p:spPr>
                <a:xfrm>
                  <a:off x="0" y="30477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6" name="Line 77"/>
                <p:cNvSpPr/>
                <p:nvPr/>
              </p:nvSpPr>
              <p:spPr>
                <a:xfrm>
                  <a:off x="0" y="33526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7" name="Line 78"/>
                <p:cNvSpPr/>
                <p:nvPr/>
              </p:nvSpPr>
              <p:spPr>
                <a:xfrm>
                  <a:off x="0" y="36576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8" name="Line 79"/>
                <p:cNvSpPr/>
                <p:nvPr/>
              </p:nvSpPr>
              <p:spPr>
                <a:xfrm>
                  <a:off x="0" y="39621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79" name="Line 80"/>
                <p:cNvSpPr/>
                <p:nvPr/>
              </p:nvSpPr>
              <p:spPr>
                <a:xfrm>
                  <a:off x="0" y="42670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0" name="Line 81"/>
                <p:cNvSpPr/>
                <p:nvPr/>
              </p:nvSpPr>
              <p:spPr>
                <a:xfrm>
                  <a:off x="0" y="45720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1" name="Line 82"/>
                <p:cNvSpPr/>
                <p:nvPr/>
              </p:nvSpPr>
              <p:spPr>
                <a:xfrm>
                  <a:off x="0" y="48765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2" name="Line 83"/>
                <p:cNvSpPr/>
                <p:nvPr/>
              </p:nvSpPr>
              <p:spPr>
                <a:xfrm>
                  <a:off x="0" y="51814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3" name="Line 84"/>
                <p:cNvSpPr/>
                <p:nvPr/>
              </p:nvSpPr>
              <p:spPr>
                <a:xfrm>
                  <a:off x="0" y="54864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4" name="Line 85"/>
                <p:cNvSpPr/>
                <p:nvPr/>
              </p:nvSpPr>
              <p:spPr>
                <a:xfrm>
                  <a:off x="0" y="57909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5" name="Line 86"/>
                <p:cNvSpPr/>
                <p:nvPr/>
              </p:nvSpPr>
              <p:spPr>
                <a:xfrm>
                  <a:off x="0" y="60958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6" name="Line 87"/>
                <p:cNvSpPr/>
                <p:nvPr/>
              </p:nvSpPr>
              <p:spPr>
                <a:xfrm>
                  <a:off x="0" y="64008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7" name="Line 88"/>
                <p:cNvSpPr/>
                <p:nvPr/>
              </p:nvSpPr>
              <p:spPr>
                <a:xfrm>
                  <a:off x="0" y="67053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8" name="Line 89"/>
                <p:cNvSpPr/>
                <p:nvPr/>
              </p:nvSpPr>
              <p:spPr>
                <a:xfrm>
                  <a:off x="3045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89" name="Line 90"/>
                <p:cNvSpPr/>
                <p:nvPr/>
              </p:nvSpPr>
              <p:spPr>
                <a:xfrm>
                  <a:off x="6094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0" name="Line 91"/>
                <p:cNvSpPr/>
                <p:nvPr/>
              </p:nvSpPr>
              <p:spPr>
                <a:xfrm>
                  <a:off x="9144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1" name="Line 92"/>
                <p:cNvSpPr/>
                <p:nvPr/>
              </p:nvSpPr>
              <p:spPr>
                <a:xfrm>
                  <a:off x="12189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2" name="Line 93"/>
                <p:cNvSpPr/>
                <p:nvPr/>
              </p:nvSpPr>
              <p:spPr>
                <a:xfrm>
                  <a:off x="15238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3" name="Line 94"/>
                <p:cNvSpPr/>
                <p:nvPr/>
              </p:nvSpPr>
              <p:spPr>
                <a:xfrm>
                  <a:off x="18288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4" name="Line 95"/>
                <p:cNvSpPr/>
                <p:nvPr/>
              </p:nvSpPr>
              <p:spPr>
                <a:xfrm>
                  <a:off x="21333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5" name="Line 96"/>
                <p:cNvSpPr/>
                <p:nvPr/>
              </p:nvSpPr>
              <p:spPr>
                <a:xfrm>
                  <a:off x="24382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6" name="Line 97"/>
                <p:cNvSpPr/>
                <p:nvPr/>
              </p:nvSpPr>
              <p:spPr>
                <a:xfrm>
                  <a:off x="27432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7" name="Line 98"/>
                <p:cNvSpPr/>
                <p:nvPr/>
              </p:nvSpPr>
              <p:spPr>
                <a:xfrm>
                  <a:off x="30477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8" name="Line 99"/>
                <p:cNvSpPr/>
                <p:nvPr/>
              </p:nvSpPr>
              <p:spPr>
                <a:xfrm>
                  <a:off x="33526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9" name="Line 100"/>
                <p:cNvSpPr/>
                <p:nvPr/>
              </p:nvSpPr>
              <p:spPr>
                <a:xfrm>
                  <a:off x="36576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0" name="Line 101"/>
                <p:cNvSpPr/>
                <p:nvPr/>
              </p:nvSpPr>
              <p:spPr>
                <a:xfrm>
                  <a:off x="39621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1" name="Line 102"/>
                <p:cNvSpPr/>
                <p:nvPr/>
              </p:nvSpPr>
              <p:spPr>
                <a:xfrm>
                  <a:off x="42670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2" name="Line 103"/>
                <p:cNvSpPr/>
                <p:nvPr/>
              </p:nvSpPr>
              <p:spPr>
                <a:xfrm>
                  <a:off x="45720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3" name="Line 104"/>
                <p:cNvSpPr/>
                <p:nvPr/>
              </p:nvSpPr>
              <p:spPr>
                <a:xfrm>
                  <a:off x="48765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4" name="Line 105"/>
                <p:cNvSpPr/>
                <p:nvPr/>
              </p:nvSpPr>
              <p:spPr>
                <a:xfrm>
                  <a:off x="51814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5" name="Line 106"/>
                <p:cNvSpPr/>
                <p:nvPr/>
              </p:nvSpPr>
              <p:spPr>
                <a:xfrm>
                  <a:off x="54864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6" name="Line 107"/>
                <p:cNvSpPr/>
                <p:nvPr/>
              </p:nvSpPr>
              <p:spPr>
                <a:xfrm>
                  <a:off x="57909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7" name="Line 108"/>
                <p:cNvSpPr/>
                <p:nvPr/>
              </p:nvSpPr>
              <p:spPr>
                <a:xfrm>
                  <a:off x="60958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8" name="Line 109"/>
                <p:cNvSpPr/>
                <p:nvPr/>
              </p:nvSpPr>
              <p:spPr>
                <a:xfrm>
                  <a:off x="64008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09" name="Line 110"/>
                <p:cNvSpPr/>
                <p:nvPr/>
              </p:nvSpPr>
              <p:spPr>
                <a:xfrm>
                  <a:off x="67053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10" name="Line 111"/>
                <p:cNvSpPr/>
                <p:nvPr/>
              </p:nvSpPr>
              <p:spPr>
                <a:xfrm>
                  <a:off x="70102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11" name="Line 112"/>
                <p:cNvSpPr/>
                <p:nvPr/>
              </p:nvSpPr>
              <p:spPr>
                <a:xfrm>
                  <a:off x="73152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12" name="Line 113"/>
                <p:cNvSpPr/>
                <p:nvPr/>
              </p:nvSpPr>
              <p:spPr>
                <a:xfrm>
                  <a:off x="76197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13" name="Line 114"/>
                <p:cNvSpPr/>
                <p:nvPr/>
              </p:nvSpPr>
              <p:spPr>
                <a:xfrm>
                  <a:off x="79246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14" name="Line 115"/>
                <p:cNvSpPr/>
                <p:nvPr/>
              </p:nvSpPr>
              <p:spPr>
                <a:xfrm>
                  <a:off x="82296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15" name="Line 116"/>
                <p:cNvSpPr/>
                <p:nvPr/>
              </p:nvSpPr>
              <p:spPr>
                <a:xfrm>
                  <a:off x="85341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16" name="Line 117"/>
                <p:cNvSpPr/>
                <p:nvPr/>
              </p:nvSpPr>
              <p:spPr>
                <a:xfrm>
                  <a:off x="88390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sp>
            <p:nvSpPr>
              <p:cNvPr id="117" name="Line 118"/>
              <p:cNvSpPr/>
              <p:nvPr/>
            </p:nvSpPr>
            <p:spPr>
              <a:xfrm>
                <a:off x="8839080" y="0"/>
                <a:ext cx="360" cy="2361960"/>
              </a:xfrm>
              <a:prstGeom prst="line">
                <a:avLst/>
              </a:prstGeom>
              <a:ln w="9360">
                <a:solidFill>
                  <a:schemeClr val="hlink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18" name="Group 119"/>
            <p:cNvGrpSpPr/>
            <p:nvPr/>
          </p:nvGrpSpPr>
          <p:grpSpPr>
            <a:xfrm>
              <a:off x="4680" y="887400"/>
              <a:ext cx="6654600" cy="2850840"/>
              <a:chOff x="4680" y="887400"/>
              <a:chExt cx="6654600" cy="2850840"/>
            </a:xfrm>
          </p:grpSpPr>
          <p:sp>
            <p:nvSpPr>
              <p:cNvPr id="119" name="Line 120"/>
              <p:cNvSpPr/>
              <p:nvPr/>
            </p:nvSpPr>
            <p:spPr>
              <a:xfrm>
                <a:off x="803160" y="887400"/>
                <a:ext cx="360" cy="2850840"/>
              </a:xfrm>
              <a:prstGeom prst="line">
                <a:avLst/>
              </a:prstGeom>
              <a:ln w="9360">
                <a:solidFill>
                  <a:schemeClr val="hlink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0" name="Line 121"/>
              <p:cNvSpPr/>
              <p:nvPr/>
            </p:nvSpPr>
            <p:spPr>
              <a:xfrm flipH="1" flipV="1">
                <a:off x="4680" y="3054240"/>
                <a:ext cx="5097240" cy="1440"/>
              </a:xfrm>
              <a:prstGeom prst="line">
                <a:avLst/>
              </a:prstGeom>
              <a:ln w="9360">
                <a:solidFill>
                  <a:schemeClr val="hlink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1" name="Line 122"/>
              <p:cNvSpPr/>
              <p:nvPr/>
            </p:nvSpPr>
            <p:spPr>
              <a:xfrm flipH="1" flipV="1">
                <a:off x="609480" y="1488960"/>
                <a:ext cx="6049800" cy="1440"/>
              </a:xfrm>
              <a:prstGeom prst="line">
                <a:avLst/>
              </a:prstGeom>
              <a:ln w="9360">
                <a:solidFill>
                  <a:schemeClr val="hlink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2" name="CustomShape 123"/>
              <p:cNvSpPr/>
              <p:nvPr/>
            </p:nvSpPr>
            <p:spPr>
              <a:xfrm rot="16200000" flipH="1">
                <a:off x="676080" y="1365480"/>
                <a:ext cx="247320" cy="248760"/>
              </a:xfrm>
              <a:custGeom>
                <a:avLst/>
                <a:gdLst/>
                <a:ahLst/>
                <a:cxnLst/>
                <a:rect l="l" t="t" r="r" b="b"/>
                <a:pathLst>
                  <a:path w="43195" h="4320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360">
                <a:solidFill>
                  <a:schemeClr val="hlink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123" name="Group 124"/>
            <p:cNvGrpSpPr/>
            <p:nvPr/>
          </p:nvGrpSpPr>
          <p:grpSpPr>
            <a:xfrm>
              <a:off x="2349360" y="3098520"/>
              <a:ext cx="6045120" cy="2876760"/>
              <a:chOff x="2349360" y="3098520"/>
              <a:chExt cx="6045120" cy="2876760"/>
            </a:xfrm>
          </p:grpSpPr>
          <p:sp>
            <p:nvSpPr>
              <p:cNvPr id="124" name="Line 125"/>
              <p:cNvSpPr/>
              <p:nvPr/>
            </p:nvSpPr>
            <p:spPr>
              <a:xfrm>
                <a:off x="2349360" y="5465520"/>
                <a:ext cx="6045120" cy="360"/>
              </a:xfrm>
              <a:prstGeom prst="line">
                <a:avLst/>
              </a:prstGeom>
              <a:ln w="9360">
                <a:solidFill>
                  <a:schemeClr val="hlink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5" name="Line 126"/>
              <p:cNvSpPr/>
              <p:nvPr/>
            </p:nvSpPr>
            <p:spPr>
              <a:xfrm>
                <a:off x="8211960" y="3098520"/>
                <a:ext cx="360" cy="2876760"/>
              </a:xfrm>
              <a:prstGeom prst="line">
                <a:avLst/>
              </a:prstGeom>
              <a:ln w="9360">
                <a:solidFill>
                  <a:schemeClr val="hlink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26" name="CustomShape 127"/>
              <p:cNvSpPr/>
              <p:nvPr/>
            </p:nvSpPr>
            <p:spPr>
              <a:xfrm rot="5400000">
                <a:off x="8091720" y="5313600"/>
                <a:ext cx="247320" cy="248760"/>
              </a:xfrm>
              <a:custGeom>
                <a:avLst/>
                <a:gdLst/>
                <a:ahLst/>
                <a:cxnLst/>
                <a:rect l="l" t="t" r="r" b="b"/>
                <a:pathLst>
                  <a:path w="43195" h="4320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360">
                <a:solidFill>
                  <a:schemeClr val="hlink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127" name="CustomShape 128"/>
          <p:cNvSpPr/>
          <p:nvPr/>
        </p:nvSpPr>
        <p:spPr>
          <a:xfrm>
            <a:off x="-99000" y="6400800"/>
            <a:ext cx="3806640" cy="303480"/>
          </a:xfrm>
          <a:prstGeom prst="rect">
            <a:avLst/>
          </a:prstGeom>
          <a:noFill/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© 2014 Goodrich, Tamassia, Goldwasser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128" name="PlaceHolder 129"/>
          <p:cNvSpPr>
            <a:spLocks noGrp="1"/>
          </p:cNvSpPr>
          <p:nvPr>
            <p:ph type="title"/>
          </p:nvPr>
        </p:nvSpPr>
        <p:spPr>
          <a:xfrm>
            <a:off x="990720" y="1752480"/>
            <a:ext cx="7772040" cy="11426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Click to edit Master title style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29" name="PlaceHolder 130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130" name="PlaceHolder 131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4760" cy="456840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100000"/>
              </a:lnSpc>
            </a:pPr>
            <a:fld id="{2446DB75-3A18-4F3C-8DD8-A7672AA8EAC1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131" name="PlaceHolder 13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40458C"/>
                </a:solidFill>
                <a:latin typeface="Tahoma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69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70" name="Group 3"/>
              <p:cNvGrpSpPr/>
              <p:nvPr/>
            </p:nvGrpSpPr>
            <p:grpSpPr>
              <a:xfrm>
                <a:off x="0" y="304560"/>
                <a:ext cx="9144000" cy="6401160"/>
                <a:chOff x="0" y="304560"/>
                <a:chExt cx="9144000" cy="6401160"/>
              </a:xfrm>
            </p:grpSpPr>
            <p:sp>
              <p:nvSpPr>
                <p:cNvPr id="171" name="Line 4"/>
                <p:cNvSpPr/>
                <p:nvPr/>
              </p:nvSpPr>
              <p:spPr>
                <a:xfrm>
                  <a:off x="0" y="3045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72" name="Line 5"/>
                <p:cNvSpPr/>
                <p:nvPr/>
              </p:nvSpPr>
              <p:spPr>
                <a:xfrm>
                  <a:off x="0" y="6094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73" name="Line 6"/>
                <p:cNvSpPr/>
                <p:nvPr/>
              </p:nvSpPr>
              <p:spPr>
                <a:xfrm>
                  <a:off x="0" y="9144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74" name="Line 7"/>
                <p:cNvSpPr/>
                <p:nvPr/>
              </p:nvSpPr>
              <p:spPr>
                <a:xfrm>
                  <a:off x="0" y="12189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75" name="Line 8"/>
                <p:cNvSpPr/>
                <p:nvPr/>
              </p:nvSpPr>
              <p:spPr>
                <a:xfrm>
                  <a:off x="0" y="15238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76" name="Line 9"/>
                <p:cNvSpPr/>
                <p:nvPr/>
              </p:nvSpPr>
              <p:spPr>
                <a:xfrm>
                  <a:off x="0" y="18288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77" name="Line 10"/>
                <p:cNvSpPr/>
                <p:nvPr/>
              </p:nvSpPr>
              <p:spPr>
                <a:xfrm>
                  <a:off x="0" y="21333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78" name="Line 11"/>
                <p:cNvSpPr/>
                <p:nvPr/>
              </p:nvSpPr>
              <p:spPr>
                <a:xfrm>
                  <a:off x="0" y="24382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79" name="Line 12"/>
                <p:cNvSpPr/>
                <p:nvPr/>
              </p:nvSpPr>
              <p:spPr>
                <a:xfrm>
                  <a:off x="0" y="27432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80" name="Line 13"/>
                <p:cNvSpPr/>
                <p:nvPr/>
              </p:nvSpPr>
              <p:spPr>
                <a:xfrm>
                  <a:off x="0" y="30477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81" name="Line 14"/>
                <p:cNvSpPr/>
                <p:nvPr/>
              </p:nvSpPr>
              <p:spPr>
                <a:xfrm>
                  <a:off x="0" y="33526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82" name="Line 15"/>
                <p:cNvSpPr/>
                <p:nvPr/>
              </p:nvSpPr>
              <p:spPr>
                <a:xfrm>
                  <a:off x="0" y="36576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83" name="Line 16"/>
                <p:cNvSpPr/>
                <p:nvPr/>
              </p:nvSpPr>
              <p:spPr>
                <a:xfrm>
                  <a:off x="0" y="39621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84" name="Line 17"/>
                <p:cNvSpPr/>
                <p:nvPr/>
              </p:nvSpPr>
              <p:spPr>
                <a:xfrm>
                  <a:off x="0" y="42670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85" name="Line 18"/>
                <p:cNvSpPr/>
                <p:nvPr/>
              </p:nvSpPr>
              <p:spPr>
                <a:xfrm>
                  <a:off x="0" y="45720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86" name="Line 19"/>
                <p:cNvSpPr/>
                <p:nvPr/>
              </p:nvSpPr>
              <p:spPr>
                <a:xfrm>
                  <a:off x="0" y="48765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87" name="Line 20"/>
                <p:cNvSpPr/>
                <p:nvPr/>
              </p:nvSpPr>
              <p:spPr>
                <a:xfrm>
                  <a:off x="0" y="51814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88" name="Line 21"/>
                <p:cNvSpPr/>
                <p:nvPr/>
              </p:nvSpPr>
              <p:spPr>
                <a:xfrm>
                  <a:off x="0" y="54864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89" name="Line 22"/>
                <p:cNvSpPr/>
                <p:nvPr/>
              </p:nvSpPr>
              <p:spPr>
                <a:xfrm>
                  <a:off x="0" y="57909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90" name="Line 23"/>
                <p:cNvSpPr/>
                <p:nvPr/>
              </p:nvSpPr>
              <p:spPr>
                <a:xfrm>
                  <a:off x="0" y="60958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91" name="Line 24"/>
                <p:cNvSpPr/>
                <p:nvPr/>
              </p:nvSpPr>
              <p:spPr>
                <a:xfrm>
                  <a:off x="0" y="64008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92" name="Line 25"/>
                <p:cNvSpPr/>
                <p:nvPr/>
              </p:nvSpPr>
              <p:spPr>
                <a:xfrm>
                  <a:off x="0" y="67053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193" name="Group 26"/>
              <p:cNvGrpSpPr/>
              <p:nvPr/>
            </p:nvGrpSpPr>
            <p:grpSpPr>
              <a:xfrm>
                <a:off x="304560" y="0"/>
                <a:ext cx="8534880" cy="6858000"/>
                <a:chOff x="304560" y="0"/>
                <a:chExt cx="8534880" cy="6858000"/>
              </a:xfrm>
            </p:grpSpPr>
            <p:sp>
              <p:nvSpPr>
                <p:cNvPr id="194" name="Line 27"/>
                <p:cNvSpPr/>
                <p:nvPr/>
              </p:nvSpPr>
              <p:spPr>
                <a:xfrm>
                  <a:off x="3045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95" name="Line 28"/>
                <p:cNvSpPr/>
                <p:nvPr/>
              </p:nvSpPr>
              <p:spPr>
                <a:xfrm>
                  <a:off x="6094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96" name="Line 29"/>
                <p:cNvSpPr/>
                <p:nvPr/>
              </p:nvSpPr>
              <p:spPr>
                <a:xfrm>
                  <a:off x="9144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97" name="Line 30"/>
                <p:cNvSpPr/>
                <p:nvPr/>
              </p:nvSpPr>
              <p:spPr>
                <a:xfrm>
                  <a:off x="12189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98" name="Line 31"/>
                <p:cNvSpPr/>
                <p:nvPr/>
              </p:nvSpPr>
              <p:spPr>
                <a:xfrm>
                  <a:off x="15238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199" name="Line 32"/>
                <p:cNvSpPr/>
                <p:nvPr/>
              </p:nvSpPr>
              <p:spPr>
                <a:xfrm>
                  <a:off x="18288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00" name="Line 33"/>
                <p:cNvSpPr/>
                <p:nvPr/>
              </p:nvSpPr>
              <p:spPr>
                <a:xfrm>
                  <a:off x="21333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01" name="Line 34"/>
                <p:cNvSpPr/>
                <p:nvPr/>
              </p:nvSpPr>
              <p:spPr>
                <a:xfrm>
                  <a:off x="24382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02" name="Line 35"/>
                <p:cNvSpPr/>
                <p:nvPr/>
              </p:nvSpPr>
              <p:spPr>
                <a:xfrm>
                  <a:off x="27432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03" name="Line 36"/>
                <p:cNvSpPr/>
                <p:nvPr/>
              </p:nvSpPr>
              <p:spPr>
                <a:xfrm>
                  <a:off x="30477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04" name="Line 37"/>
                <p:cNvSpPr/>
                <p:nvPr/>
              </p:nvSpPr>
              <p:spPr>
                <a:xfrm>
                  <a:off x="33526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05" name="Line 38"/>
                <p:cNvSpPr/>
                <p:nvPr/>
              </p:nvSpPr>
              <p:spPr>
                <a:xfrm>
                  <a:off x="36576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06" name="Line 39"/>
                <p:cNvSpPr/>
                <p:nvPr/>
              </p:nvSpPr>
              <p:spPr>
                <a:xfrm>
                  <a:off x="39621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07" name="Line 40"/>
                <p:cNvSpPr/>
                <p:nvPr/>
              </p:nvSpPr>
              <p:spPr>
                <a:xfrm>
                  <a:off x="42670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08" name="Line 41"/>
                <p:cNvSpPr/>
                <p:nvPr/>
              </p:nvSpPr>
              <p:spPr>
                <a:xfrm>
                  <a:off x="45720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09" name="Line 42"/>
                <p:cNvSpPr/>
                <p:nvPr/>
              </p:nvSpPr>
              <p:spPr>
                <a:xfrm>
                  <a:off x="48765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10" name="Line 43"/>
                <p:cNvSpPr/>
                <p:nvPr/>
              </p:nvSpPr>
              <p:spPr>
                <a:xfrm>
                  <a:off x="51814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11" name="Line 44"/>
                <p:cNvSpPr/>
                <p:nvPr/>
              </p:nvSpPr>
              <p:spPr>
                <a:xfrm>
                  <a:off x="54864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12" name="Line 45"/>
                <p:cNvSpPr/>
                <p:nvPr/>
              </p:nvSpPr>
              <p:spPr>
                <a:xfrm>
                  <a:off x="57909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13" name="Line 46"/>
                <p:cNvSpPr/>
                <p:nvPr/>
              </p:nvSpPr>
              <p:spPr>
                <a:xfrm>
                  <a:off x="60958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14" name="Line 47"/>
                <p:cNvSpPr/>
                <p:nvPr/>
              </p:nvSpPr>
              <p:spPr>
                <a:xfrm>
                  <a:off x="64008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15" name="Line 48"/>
                <p:cNvSpPr/>
                <p:nvPr/>
              </p:nvSpPr>
              <p:spPr>
                <a:xfrm>
                  <a:off x="67053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16" name="Line 49"/>
                <p:cNvSpPr/>
                <p:nvPr/>
              </p:nvSpPr>
              <p:spPr>
                <a:xfrm>
                  <a:off x="70102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17" name="Line 50"/>
                <p:cNvSpPr/>
                <p:nvPr/>
              </p:nvSpPr>
              <p:spPr>
                <a:xfrm>
                  <a:off x="73152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18" name="Line 51"/>
                <p:cNvSpPr/>
                <p:nvPr/>
              </p:nvSpPr>
              <p:spPr>
                <a:xfrm>
                  <a:off x="76197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19" name="Line 52"/>
                <p:cNvSpPr/>
                <p:nvPr/>
              </p:nvSpPr>
              <p:spPr>
                <a:xfrm>
                  <a:off x="79246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20" name="Line 53"/>
                <p:cNvSpPr/>
                <p:nvPr/>
              </p:nvSpPr>
              <p:spPr>
                <a:xfrm>
                  <a:off x="82296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21" name="Line 54"/>
                <p:cNvSpPr/>
                <p:nvPr/>
              </p:nvSpPr>
              <p:spPr>
                <a:xfrm>
                  <a:off x="85341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22" name="Line 55"/>
                <p:cNvSpPr/>
                <p:nvPr/>
              </p:nvSpPr>
              <p:spPr>
                <a:xfrm>
                  <a:off x="88390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</p:grpSp>
        <p:sp>
          <p:nvSpPr>
            <p:cNvPr id="223" name="CustomShape 56"/>
            <p:cNvSpPr/>
            <p:nvPr/>
          </p:nvSpPr>
          <p:spPr>
            <a:xfrm>
              <a:off x="3352680" y="0"/>
              <a:ext cx="5790960" cy="151920"/>
            </a:xfrm>
            <a:prstGeom prst="rect">
              <a:avLst/>
            </a:prstGeom>
            <a:pattFill prst="openDmnd">
              <a:fgClr>
                <a:srgbClr val="CFDBFD"/>
              </a:fgClr>
              <a:bgClr>
                <a:srgbClr val="FFFFFF"/>
              </a:bgClr>
            </a:patt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4" name="Line 57"/>
            <p:cNvSpPr/>
            <p:nvPr/>
          </p:nvSpPr>
          <p:spPr>
            <a:xfrm>
              <a:off x="8839080" y="0"/>
              <a:ext cx="360" cy="2361960"/>
            </a:xfrm>
            <a:prstGeom prst="line">
              <a:avLst/>
            </a:prstGeom>
            <a:ln w="9360">
              <a:solidFill>
                <a:schemeClr val="hlink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225" name="Group 58"/>
            <p:cNvGrpSpPr/>
            <p:nvPr/>
          </p:nvGrpSpPr>
          <p:grpSpPr>
            <a:xfrm>
              <a:off x="414000" y="1415880"/>
              <a:ext cx="1784520" cy="2324160"/>
              <a:chOff x="414000" y="1415880"/>
              <a:chExt cx="1784520" cy="2324160"/>
            </a:xfrm>
          </p:grpSpPr>
          <p:sp>
            <p:nvSpPr>
              <p:cNvPr id="226" name="Line 59"/>
              <p:cNvSpPr/>
              <p:nvPr/>
            </p:nvSpPr>
            <p:spPr>
              <a:xfrm flipH="1">
                <a:off x="414000" y="1514520"/>
                <a:ext cx="1784520" cy="360"/>
              </a:xfrm>
              <a:prstGeom prst="line">
                <a:avLst/>
              </a:prstGeom>
              <a:ln w="9360">
                <a:solidFill>
                  <a:schemeClr val="hlink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7" name="Line 60"/>
              <p:cNvSpPr/>
              <p:nvPr/>
            </p:nvSpPr>
            <p:spPr>
              <a:xfrm>
                <a:off x="608040" y="1419120"/>
                <a:ext cx="360" cy="2320920"/>
              </a:xfrm>
              <a:prstGeom prst="line">
                <a:avLst/>
              </a:prstGeom>
              <a:ln w="9360">
                <a:solidFill>
                  <a:schemeClr val="hlink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28" name="CustomShape 61"/>
              <p:cNvSpPr/>
              <p:nvPr/>
            </p:nvSpPr>
            <p:spPr>
              <a:xfrm flipH="1">
                <a:off x="512280" y="1415880"/>
                <a:ext cx="191880" cy="193680"/>
              </a:xfrm>
              <a:custGeom>
                <a:avLst/>
                <a:gdLst/>
                <a:ahLst/>
                <a:cxnLst/>
                <a:rect l="l" t="t" r="r" b="b"/>
                <a:pathLst>
                  <a:path w="43195" h="4320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360">
                <a:solidFill>
                  <a:schemeClr val="hlink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229" name="CustomShape 62"/>
          <p:cNvSpPr/>
          <p:nvPr/>
        </p:nvSpPr>
        <p:spPr>
          <a:xfrm>
            <a:off x="-99000" y="6400800"/>
            <a:ext cx="3806640" cy="303480"/>
          </a:xfrm>
          <a:prstGeom prst="rect">
            <a:avLst/>
          </a:prstGeom>
          <a:noFill/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© 2014 Goodrich, Tamassia, Goldwasser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230" name="PlaceHolder 63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Click to edit Master title style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231" name="PlaceHolder 64"/>
          <p:cNvSpPr>
            <a:spLocks noGrp="1"/>
          </p:cNvSpPr>
          <p:nvPr>
            <p:ph type="body"/>
          </p:nvPr>
        </p:nvSpPr>
        <p:spPr>
          <a:xfrm>
            <a:off x="838080" y="1905120"/>
            <a:ext cx="3809520" cy="411444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  <a:buBlip>
                <a:blip r:embed="rId14"/>
              </a:buBlip>
            </a:pPr>
            <a:r>
              <a:rPr lang="en-US" sz="2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Click to edit Master text styles</a:t>
            </a:r>
            <a:endParaRPr lang="en-US" sz="28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Second level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1143000" lvl="2" indent="-228240">
              <a:lnSpc>
                <a:spcPct val="100000"/>
              </a:lnSpc>
              <a:spcBef>
                <a:spcPts val="400"/>
              </a:spcBef>
              <a:buClr>
                <a:srgbClr val="6F89F7"/>
              </a:buClr>
              <a:buSzPct val="95000"/>
              <a:buFont typeface="Wingdings" charset="2"/>
              <a:buChar char="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Third level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1600200" lvl="3" indent="-228240">
              <a:lnSpc>
                <a:spcPct val="100000"/>
              </a:lnSpc>
              <a:spcBef>
                <a:spcPts val="360"/>
              </a:spcBef>
              <a:buClr>
                <a:srgbClr val="40458C"/>
              </a:buClr>
              <a:buSzPct val="65000"/>
              <a:buFont typeface="Wingdings" charset="2"/>
              <a:buChar char=""/>
            </a:pP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Fourth level</a:t>
            </a:r>
            <a:endParaRPr lang="en-US" sz="1800" b="0" strike="noStrike" spc="-1">
              <a:solidFill>
                <a:srgbClr val="40458C"/>
              </a:solidFill>
              <a:latin typeface="Tahoma"/>
            </a:endParaRPr>
          </a:p>
          <a:p>
            <a:pPr marL="2057400" lvl="4" indent="-228240">
              <a:lnSpc>
                <a:spcPct val="100000"/>
              </a:lnSpc>
              <a:spcBef>
                <a:spcPts val="360"/>
              </a:spcBef>
              <a:buClr>
                <a:srgbClr val="6F89F7"/>
              </a:buClr>
              <a:buSzPct val="60000"/>
              <a:buFont typeface="Wingdings" charset="2"/>
              <a:buChar char=""/>
            </a:pP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Fifth level</a:t>
            </a:r>
            <a:endParaRPr lang="en-US" sz="18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232" name="PlaceHolder 65"/>
          <p:cNvSpPr>
            <a:spLocks noGrp="1"/>
          </p:cNvSpPr>
          <p:nvPr>
            <p:ph type="body"/>
          </p:nvPr>
        </p:nvSpPr>
        <p:spPr>
          <a:xfrm>
            <a:off x="4800600" y="1905120"/>
            <a:ext cx="3809520" cy="411444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  <a:buBlip>
                <a:blip r:embed="rId14"/>
              </a:buBlip>
            </a:pPr>
            <a:r>
              <a:rPr lang="en-US" sz="2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Click to edit Master text styles</a:t>
            </a:r>
            <a:endParaRPr lang="en-US" sz="28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Second level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1143000" lvl="2" indent="-228240">
              <a:lnSpc>
                <a:spcPct val="100000"/>
              </a:lnSpc>
              <a:spcBef>
                <a:spcPts val="400"/>
              </a:spcBef>
              <a:buClr>
                <a:srgbClr val="6F89F7"/>
              </a:buClr>
              <a:buSzPct val="95000"/>
              <a:buFont typeface="Wingdings" charset="2"/>
              <a:buChar char="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Third level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1600200" lvl="3" indent="-228240">
              <a:lnSpc>
                <a:spcPct val="100000"/>
              </a:lnSpc>
              <a:spcBef>
                <a:spcPts val="360"/>
              </a:spcBef>
              <a:buClr>
                <a:srgbClr val="40458C"/>
              </a:buClr>
              <a:buSzPct val="65000"/>
              <a:buFont typeface="Wingdings" charset="2"/>
              <a:buChar char=""/>
            </a:pP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Fourth level</a:t>
            </a:r>
            <a:endParaRPr lang="en-US" sz="1800" b="0" strike="noStrike" spc="-1">
              <a:solidFill>
                <a:srgbClr val="40458C"/>
              </a:solidFill>
              <a:latin typeface="Tahoma"/>
            </a:endParaRPr>
          </a:p>
          <a:p>
            <a:pPr marL="2057400" lvl="4" indent="-228240">
              <a:lnSpc>
                <a:spcPct val="100000"/>
              </a:lnSpc>
              <a:spcBef>
                <a:spcPts val="360"/>
              </a:spcBef>
              <a:buClr>
                <a:srgbClr val="6F89F7"/>
              </a:buClr>
              <a:buSzPct val="60000"/>
              <a:buFont typeface="Wingdings" charset="2"/>
              <a:buChar char=""/>
            </a:pP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Fifth level</a:t>
            </a:r>
            <a:endParaRPr lang="en-US" sz="18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233" name="PlaceHolder 66"/>
          <p:cNvSpPr>
            <a:spLocks noGrp="1"/>
          </p:cNvSpPr>
          <p:nvPr>
            <p:ph type="dt"/>
          </p:nvPr>
        </p:nvSpPr>
        <p:spPr>
          <a:xfrm>
            <a:off x="685800" y="6248520"/>
            <a:ext cx="1904760" cy="4568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AEDD3062-FE9A-4B8E-8BF9-55926EF3F85A}" type="datetime"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4/11/2025</a:t>
            </a:fld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</a:t>
            </a:r>
            <a:fld id="{24840429-81FB-4AD0-82DF-C34A17BCC914}" type="datetime12"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3:46 PM</a:t>
            </a:fld>
            <a:endParaRPr lang="en-US" sz="2400" b="0" strike="noStrike" spc="-1">
              <a:latin typeface="Times New Roman"/>
            </a:endParaRPr>
          </a:p>
        </p:txBody>
      </p:sp>
      <p:sp>
        <p:nvSpPr>
          <p:cNvPr id="234" name="PlaceHolder 67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235" name="PlaceHolder 68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4760" cy="456840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100000"/>
              </a:lnSpc>
            </a:pPr>
            <a:fld id="{AEFD45F2-8758-4198-AD52-F0F4ABDA1978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73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74" name="Group 3"/>
              <p:cNvGrpSpPr/>
              <p:nvPr/>
            </p:nvGrpSpPr>
            <p:grpSpPr>
              <a:xfrm>
                <a:off x="0" y="304560"/>
                <a:ext cx="9144000" cy="6401160"/>
                <a:chOff x="0" y="304560"/>
                <a:chExt cx="9144000" cy="6401160"/>
              </a:xfrm>
            </p:grpSpPr>
            <p:sp>
              <p:nvSpPr>
                <p:cNvPr id="275" name="Line 4"/>
                <p:cNvSpPr/>
                <p:nvPr/>
              </p:nvSpPr>
              <p:spPr>
                <a:xfrm>
                  <a:off x="0" y="3045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76" name="Line 5"/>
                <p:cNvSpPr/>
                <p:nvPr/>
              </p:nvSpPr>
              <p:spPr>
                <a:xfrm>
                  <a:off x="0" y="6094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77" name="Line 6"/>
                <p:cNvSpPr/>
                <p:nvPr/>
              </p:nvSpPr>
              <p:spPr>
                <a:xfrm>
                  <a:off x="0" y="9144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78" name="Line 7"/>
                <p:cNvSpPr/>
                <p:nvPr/>
              </p:nvSpPr>
              <p:spPr>
                <a:xfrm>
                  <a:off x="0" y="12189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79" name="Line 8"/>
                <p:cNvSpPr/>
                <p:nvPr/>
              </p:nvSpPr>
              <p:spPr>
                <a:xfrm>
                  <a:off x="0" y="15238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80" name="Line 9"/>
                <p:cNvSpPr/>
                <p:nvPr/>
              </p:nvSpPr>
              <p:spPr>
                <a:xfrm>
                  <a:off x="0" y="18288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81" name="Line 10"/>
                <p:cNvSpPr/>
                <p:nvPr/>
              </p:nvSpPr>
              <p:spPr>
                <a:xfrm>
                  <a:off x="0" y="21333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82" name="Line 11"/>
                <p:cNvSpPr/>
                <p:nvPr/>
              </p:nvSpPr>
              <p:spPr>
                <a:xfrm>
                  <a:off x="0" y="24382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83" name="Line 12"/>
                <p:cNvSpPr/>
                <p:nvPr/>
              </p:nvSpPr>
              <p:spPr>
                <a:xfrm>
                  <a:off x="0" y="27432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84" name="Line 13"/>
                <p:cNvSpPr/>
                <p:nvPr/>
              </p:nvSpPr>
              <p:spPr>
                <a:xfrm>
                  <a:off x="0" y="30477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85" name="Line 14"/>
                <p:cNvSpPr/>
                <p:nvPr/>
              </p:nvSpPr>
              <p:spPr>
                <a:xfrm>
                  <a:off x="0" y="33526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86" name="Line 15"/>
                <p:cNvSpPr/>
                <p:nvPr/>
              </p:nvSpPr>
              <p:spPr>
                <a:xfrm>
                  <a:off x="0" y="36576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87" name="Line 16"/>
                <p:cNvSpPr/>
                <p:nvPr/>
              </p:nvSpPr>
              <p:spPr>
                <a:xfrm>
                  <a:off x="0" y="39621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88" name="Line 17"/>
                <p:cNvSpPr/>
                <p:nvPr/>
              </p:nvSpPr>
              <p:spPr>
                <a:xfrm>
                  <a:off x="0" y="42670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89" name="Line 18"/>
                <p:cNvSpPr/>
                <p:nvPr/>
              </p:nvSpPr>
              <p:spPr>
                <a:xfrm>
                  <a:off x="0" y="45720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90" name="Line 19"/>
                <p:cNvSpPr/>
                <p:nvPr/>
              </p:nvSpPr>
              <p:spPr>
                <a:xfrm>
                  <a:off x="0" y="48765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91" name="Line 20"/>
                <p:cNvSpPr/>
                <p:nvPr/>
              </p:nvSpPr>
              <p:spPr>
                <a:xfrm>
                  <a:off x="0" y="51814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92" name="Line 21"/>
                <p:cNvSpPr/>
                <p:nvPr/>
              </p:nvSpPr>
              <p:spPr>
                <a:xfrm>
                  <a:off x="0" y="54864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93" name="Line 22"/>
                <p:cNvSpPr/>
                <p:nvPr/>
              </p:nvSpPr>
              <p:spPr>
                <a:xfrm>
                  <a:off x="0" y="57909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94" name="Line 23"/>
                <p:cNvSpPr/>
                <p:nvPr/>
              </p:nvSpPr>
              <p:spPr>
                <a:xfrm>
                  <a:off x="0" y="60958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95" name="Line 24"/>
                <p:cNvSpPr/>
                <p:nvPr/>
              </p:nvSpPr>
              <p:spPr>
                <a:xfrm>
                  <a:off x="0" y="64008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96" name="Line 25"/>
                <p:cNvSpPr/>
                <p:nvPr/>
              </p:nvSpPr>
              <p:spPr>
                <a:xfrm>
                  <a:off x="0" y="67053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297" name="Group 26"/>
              <p:cNvGrpSpPr/>
              <p:nvPr/>
            </p:nvGrpSpPr>
            <p:grpSpPr>
              <a:xfrm>
                <a:off x="304560" y="0"/>
                <a:ext cx="8534880" cy="6858000"/>
                <a:chOff x="304560" y="0"/>
                <a:chExt cx="8534880" cy="6858000"/>
              </a:xfrm>
            </p:grpSpPr>
            <p:sp>
              <p:nvSpPr>
                <p:cNvPr id="298" name="Line 27"/>
                <p:cNvSpPr/>
                <p:nvPr/>
              </p:nvSpPr>
              <p:spPr>
                <a:xfrm>
                  <a:off x="3045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99" name="Line 28"/>
                <p:cNvSpPr/>
                <p:nvPr/>
              </p:nvSpPr>
              <p:spPr>
                <a:xfrm>
                  <a:off x="6094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00" name="Line 29"/>
                <p:cNvSpPr/>
                <p:nvPr/>
              </p:nvSpPr>
              <p:spPr>
                <a:xfrm>
                  <a:off x="9144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01" name="Line 30"/>
                <p:cNvSpPr/>
                <p:nvPr/>
              </p:nvSpPr>
              <p:spPr>
                <a:xfrm>
                  <a:off x="12189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02" name="Line 31"/>
                <p:cNvSpPr/>
                <p:nvPr/>
              </p:nvSpPr>
              <p:spPr>
                <a:xfrm>
                  <a:off x="15238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03" name="Line 32"/>
                <p:cNvSpPr/>
                <p:nvPr/>
              </p:nvSpPr>
              <p:spPr>
                <a:xfrm>
                  <a:off x="18288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04" name="Line 33"/>
                <p:cNvSpPr/>
                <p:nvPr/>
              </p:nvSpPr>
              <p:spPr>
                <a:xfrm>
                  <a:off x="21333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05" name="Line 34"/>
                <p:cNvSpPr/>
                <p:nvPr/>
              </p:nvSpPr>
              <p:spPr>
                <a:xfrm>
                  <a:off x="24382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06" name="Line 35"/>
                <p:cNvSpPr/>
                <p:nvPr/>
              </p:nvSpPr>
              <p:spPr>
                <a:xfrm>
                  <a:off x="27432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07" name="Line 36"/>
                <p:cNvSpPr/>
                <p:nvPr/>
              </p:nvSpPr>
              <p:spPr>
                <a:xfrm>
                  <a:off x="30477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08" name="Line 37"/>
                <p:cNvSpPr/>
                <p:nvPr/>
              </p:nvSpPr>
              <p:spPr>
                <a:xfrm>
                  <a:off x="33526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09" name="Line 38"/>
                <p:cNvSpPr/>
                <p:nvPr/>
              </p:nvSpPr>
              <p:spPr>
                <a:xfrm>
                  <a:off x="36576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10" name="Line 39"/>
                <p:cNvSpPr/>
                <p:nvPr/>
              </p:nvSpPr>
              <p:spPr>
                <a:xfrm>
                  <a:off x="39621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11" name="Line 40"/>
                <p:cNvSpPr/>
                <p:nvPr/>
              </p:nvSpPr>
              <p:spPr>
                <a:xfrm>
                  <a:off x="42670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12" name="Line 41"/>
                <p:cNvSpPr/>
                <p:nvPr/>
              </p:nvSpPr>
              <p:spPr>
                <a:xfrm>
                  <a:off x="45720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13" name="Line 42"/>
                <p:cNvSpPr/>
                <p:nvPr/>
              </p:nvSpPr>
              <p:spPr>
                <a:xfrm>
                  <a:off x="48765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14" name="Line 43"/>
                <p:cNvSpPr/>
                <p:nvPr/>
              </p:nvSpPr>
              <p:spPr>
                <a:xfrm>
                  <a:off x="51814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15" name="Line 44"/>
                <p:cNvSpPr/>
                <p:nvPr/>
              </p:nvSpPr>
              <p:spPr>
                <a:xfrm>
                  <a:off x="54864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16" name="Line 45"/>
                <p:cNvSpPr/>
                <p:nvPr/>
              </p:nvSpPr>
              <p:spPr>
                <a:xfrm>
                  <a:off x="57909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17" name="Line 46"/>
                <p:cNvSpPr/>
                <p:nvPr/>
              </p:nvSpPr>
              <p:spPr>
                <a:xfrm>
                  <a:off x="60958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18" name="Line 47"/>
                <p:cNvSpPr/>
                <p:nvPr/>
              </p:nvSpPr>
              <p:spPr>
                <a:xfrm>
                  <a:off x="64008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19" name="Line 48"/>
                <p:cNvSpPr/>
                <p:nvPr/>
              </p:nvSpPr>
              <p:spPr>
                <a:xfrm>
                  <a:off x="67053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20" name="Line 49"/>
                <p:cNvSpPr/>
                <p:nvPr/>
              </p:nvSpPr>
              <p:spPr>
                <a:xfrm>
                  <a:off x="70102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21" name="Line 50"/>
                <p:cNvSpPr/>
                <p:nvPr/>
              </p:nvSpPr>
              <p:spPr>
                <a:xfrm>
                  <a:off x="73152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22" name="Line 51"/>
                <p:cNvSpPr/>
                <p:nvPr/>
              </p:nvSpPr>
              <p:spPr>
                <a:xfrm>
                  <a:off x="76197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23" name="Line 52"/>
                <p:cNvSpPr/>
                <p:nvPr/>
              </p:nvSpPr>
              <p:spPr>
                <a:xfrm>
                  <a:off x="79246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24" name="Line 53"/>
                <p:cNvSpPr/>
                <p:nvPr/>
              </p:nvSpPr>
              <p:spPr>
                <a:xfrm>
                  <a:off x="82296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25" name="Line 54"/>
                <p:cNvSpPr/>
                <p:nvPr/>
              </p:nvSpPr>
              <p:spPr>
                <a:xfrm>
                  <a:off x="85341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26" name="Line 55"/>
                <p:cNvSpPr/>
                <p:nvPr/>
              </p:nvSpPr>
              <p:spPr>
                <a:xfrm>
                  <a:off x="88390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</p:grpSp>
        <p:sp>
          <p:nvSpPr>
            <p:cNvPr id="327" name="CustomShape 56"/>
            <p:cNvSpPr/>
            <p:nvPr/>
          </p:nvSpPr>
          <p:spPr>
            <a:xfrm>
              <a:off x="3352680" y="0"/>
              <a:ext cx="5790960" cy="151920"/>
            </a:xfrm>
            <a:prstGeom prst="rect">
              <a:avLst/>
            </a:prstGeom>
            <a:pattFill prst="openDmnd">
              <a:fgClr>
                <a:srgbClr val="CFDBFD"/>
              </a:fgClr>
              <a:bgClr>
                <a:srgbClr val="FFFFFF"/>
              </a:bgClr>
            </a:patt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8" name="Line 57"/>
            <p:cNvSpPr/>
            <p:nvPr/>
          </p:nvSpPr>
          <p:spPr>
            <a:xfrm>
              <a:off x="8839080" y="0"/>
              <a:ext cx="360" cy="2361960"/>
            </a:xfrm>
            <a:prstGeom prst="line">
              <a:avLst/>
            </a:prstGeom>
            <a:ln w="9360">
              <a:solidFill>
                <a:schemeClr val="hlink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329" name="Group 58"/>
            <p:cNvGrpSpPr/>
            <p:nvPr/>
          </p:nvGrpSpPr>
          <p:grpSpPr>
            <a:xfrm>
              <a:off x="414000" y="1415880"/>
              <a:ext cx="1784520" cy="2324160"/>
              <a:chOff x="414000" y="1415880"/>
              <a:chExt cx="1784520" cy="2324160"/>
            </a:xfrm>
          </p:grpSpPr>
          <p:sp>
            <p:nvSpPr>
              <p:cNvPr id="330" name="Line 59"/>
              <p:cNvSpPr/>
              <p:nvPr/>
            </p:nvSpPr>
            <p:spPr>
              <a:xfrm flipH="1">
                <a:off x="414000" y="1514520"/>
                <a:ext cx="1784520" cy="360"/>
              </a:xfrm>
              <a:prstGeom prst="line">
                <a:avLst/>
              </a:prstGeom>
              <a:ln w="9360">
                <a:solidFill>
                  <a:schemeClr val="hlink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1" name="Line 60"/>
              <p:cNvSpPr/>
              <p:nvPr/>
            </p:nvSpPr>
            <p:spPr>
              <a:xfrm>
                <a:off x="608040" y="1419120"/>
                <a:ext cx="360" cy="2320920"/>
              </a:xfrm>
              <a:prstGeom prst="line">
                <a:avLst/>
              </a:prstGeom>
              <a:ln w="9360">
                <a:solidFill>
                  <a:schemeClr val="hlink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32" name="CustomShape 61"/>
              <p:cNvSpPr/>
              <p:nvPr/>
            </p:nvSpPr>
            <p:spPr>
              <a:xfrm flipH="1">
                <a:off x="512280" y="1415880"/>
                <a:ext cx="191880" cy="193680"/>
              </a:xfrm>
              <a:custGeom>
                <a:avLst/>
                <a:gdLst/>
                <a:ahLst/>
                <a:cxnLst/>
                <a:rect l="l" t="t" r="r" b="b"/>
                <a:pathLst>
                  <a:path w="43195" h="4320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360">
                <a:solidFill>
                  <a:schemeClr val="hlink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333" name="CustomShape 62"/>
          <p:cNvSpPr/>
          <p:nvPr/>
        </p:nvSpPr>
        <p:spPr>
          <a:xfrm>
            <a:off x="-99000" y="6400800"/>
            <a:ext cx="3806640" cy="303480"/>
          </a:xfrm>
          <a:prstGeom prst="rect">
            <a:avLst/>
          </a:prstGeom>
          <a:noFill/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© 2014 Goodrich, Tamassia, Goldwasser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334" name="PlaceHolder 63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Click to edit Master title style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335" name="PlaceHolder 64"/>
          <p:cNvSpPr>
            <a:spLocks noGrp="1"/>
          </p:cNvSpPr>
          <p:nvPr>
            <p:ph type="body"/>
          </p:nvPr>
        </p:nvSpPr>
        <p:spPr>
          <a:xfrm>
            <a:off x="838080" y="1905120"/>
            <a:ext cx="7772040" cy="411444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Blip>
                <a:blip r:embed="rId14"/>
              </a:buBlip>
            </a:pPr>
            <a:r>
              <a:rPr lang="en-US" sz="32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Click to edit Master text styles</a:t>
            </a:r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Second level</a:t>
            </a:r>
            <a:endParaRPr lang="en-US" sz="2800" b="0" strike="noStrike" spc="-1">
              <a:solidFill>
                <a:srgbClr val="40458C"/>
              </a:solidFill>
              <a:latin typeface="Tahoma"/>
            </a:endParaRP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6F89F7"/>
              </a:buClr>
              <a:buSzPct val="95000"/>
              <a:buFont typeface="Wingdings" charset="2"/>
              <a:buChar char="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Third level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40458C"/>
              </a:buClr>
              <a:buSzPct val="65000"/>
              <a:buFont typeface="Wingdings" charset="2"/>
              <a:buChar char="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Fourth level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6F89F7"/>
              </a:buClr>
              <a:buSzPct val="60000"/>
              <a:buFont typeface="Wingdings" charset="2"/>
              <a:buChar char="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Fifth level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336" name="PlaceHolder 65"/>
          <p:cNvSpPr>
            <a:spLocks noGrp="1"/>
          </p:cNvSpPr>
          <p:nvPr>
            <p:ph type="dt"/>
          </p:nvPr>
        </p:nvSpPr>
        <p:spPr>
          <a:xfrm>
            <a:off x="685800" y="6248520"/>
            <a:ext cx="1904760" cy="4568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954D66A3-CD1A-4B2E-98B5-CFAD863A60FE}" type="datetime"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4/11/2025</a:t>
            </a:fld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</a:t>
            </a:r>
            <a:fld id="{9A0C1496-805A-4F84-9584-45CFA4A22ABA}" type="datetime12"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3:46 PM</a:t>
            </a:fld>
            <a:endParaRPr lang="en-US" sz="2400" b="0" strike="noStrike" spc="-1">
              <a:latin typeface="Times New Roman"/>
            </a:endParaRPr>
          </a:p>
        </p:txBody>
      </p:sp>
      <p:sp>
        <p:nvSpPr>
          <p:cNvPr id="337" name="PlaceHolder 66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338" name="PlaceHolder 67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4760" cy="456840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100000"/>
              </a:lnSpc>
            </a:pPr>
            <a:fld id="{EF110874-E6AC-4228-A76F-3B53D748FD66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76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77" name="Group 3"/>
              <p:cNvGrpSpPr/>
              <p:nvPr/>
            </p:nvGrpSpPr>
            <p:grpSpPr>
              <a:xfrm>
                <a:off x="0" y="304560"/>
                <a:ext cx="9144000" cy="6401160"/>
                <a:chOff x="0" y="304560"/>
                <a:chExt cx="9144000" cy="6401160"/>
              </a:xfrm>
            </p:grpSpPr>
            <p:sp>
              <p:nvSpPr>
                <p:cNvPr id="378" name="Line 4"/>
                <p:cNvSpPr/>
                <p:nvPr/>
              </p:nvSpPr>
              <p:spPr>
                <a:xfrm>
                  <a:off x="0" y="3045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79" name="Line 5"/>
                <p:cNvSpPr/>
                <p:nvPr/>
              </p:nvSpPr>
              <p:spPr>
                <a:xfrm>
                  <a:off x="0" y="6094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80" name="Line 6"/>
                <p:cNvSpPr/>
                <p:nvPr/>
              </p:nvSpPr>
              <p:spPr>
                <a:xfrm>
                  <a:off x="0" y="9144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81" name="Line 7"/>
                <p:cNvSpPr/>
                <p:nvPr/>
              </p:nvSpPr>
              <p:spPr>
                <a:xfrm>
                  <a:off x="0" y="12189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82" name="Line 8"/>
                <p:cNvSpPr/>
                <p:nvPr/>
              </p:nvSpPr>
              <p:spPr>
                <a:xfrm>
                  <a:off x="0" y="15238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83" name="Line 9"/>
                <p:cNvSpPr/>
                <p:nvPr/>
              </p:nvSpPr>
              <p:spPr>
                <a:xfrm>
                  <a:off x="0" y="18288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84" name="Line 10"/>
                <p:cNvSpPr/>
                <p:nvPr/>
              </p:nvSpPr>
              <p:spPr>
                <a:xfrm>
                  <a:off x="0" y="21333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85" name="Line 11"/>
                <p:cNvSpPr/>
                <p:nvPr/>
              </p:nvSpPr>
              <p:spPr>
                <a:xfrm>
                  <a:off x="0" y="24382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86" name="Line 12"/>
                <p:cNvSpPr/>
                <p:nvPr/>
              </p:nvSpPr>
              <p:spPr>
                <a:xfrm>
                  <a:off x="0" y="27432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87" name="Line 13"/>
                <p:cNvSpPr/>
                <p:nvPr/>
              </p:nvSpPr>
              <p:spPr>
                <a:xfrm>
                  <a:off x="0" y="30477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88" name="Line 14"/>
                <p:cNvSpPr/>
                <p:nvPr/>
              </p:nvSpPr>
              <p:spPr>
                <a:xfrm>
                  <a:off x="0" y="33526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89" name="Line 15"/>
                <p:cNvSpPr/>
                <p:nvPr/>
              </p:nvSpPr>
              <p:spPr>
                <a:xfrm>
                  <a:off x="0" y="36576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90" name="Line 16"/>
                <p:cNvSpPr/>
                <p:nvPr/>
              </p:nvSpPr>
              <p:spPr>
                <a:xfrm>
                  <a:off x="0" y="39621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91" name="Line 17"/>
                <p:cNvSpPr/>
                <p:nvPr/>
              </p:nvSpPr>
              <p:spPr>
                <a:xfrm>
                  <a:off x="0" y="42670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92" name="Line 18"/>
                <p:cNvSpPr/>
                <p:nvPr/>
              </p:nvSpPr>
              <p:spPr>
                <a:xfrm>
                  <a:off x="0" y="45720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93" name="Line 19"/>
                <p:cNvSpPr/>
                <p:nvPr/>
              </p:nvSpPr>
              <p:spPr>
                <a:xfrm>
                  <a:off x="0" y="48765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94" name="Line 20"/>
                <p:cNvSpPr/>
                <p:nvPr/>
              </p:nvSpPr>
              <p:spPr>
                <a:xfrm>
                  <a:off x="0" y="51814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95" name="Line 21"/>
                <p:cNvSpPr/>
                <p:nvPr/>
              </p:nvSpPr>
              <p:spPr>
                <a:xfrm>
                  <a:off x="0" y="54864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96" name="Line 22"/>
                <p:cNvSpPr/>
                <p:nvPr/>
              </p:nvSpPr>
              <p:spPr>
                <a:xfrm>
                  <a:off x="0" y="57909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97" name="Line 23"/>
                <p:cNvSpPr/>
                <p:nvPr/>
              </p:nvSpPr>
              <p:spPr>
                <a:xfrm>
                  <a:off x="0" y="609588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98" name="Line 24"/>
                <p:cNvSpPr/>
                <p:nvPr/>
              </p:nvSpPr>
              <p:spPr>
                <a:xfrm>
                  <a:off x="0" y="640080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399" name="Line 25"/>
                <p:cNvSpPr/>
                <p:nvPr/>
              </p:nvSpPr>
              <p:spPr>
                <a:xfrm>
                  <a:off x="0" y="6705360"/>
                  <a:ext cx="9144000" cy="36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400" name="Group 26"/>
              <p:cNvGrpSpPr/>
              <p:nvPr/>
            </p:nvGrpSpPr>
            <p:grpSpPr>
              <a:xfrm>
                <a:off x="304560" y="0"/>
                <a:ext cx="8534880" cy="6858000"/>
                <a:chOff x="304560" y="0"/>
                <a:chExt cx="8534880" cy="6858000"/>
              </a:xfrm>
            </p:grpSpPr>
            <p:sp>
              <p:nvSpPr>
                <p:cNvPr id="401" name="Line 27"/>
                <p:cNvSpPr/>
                <p:nvPr/>
              </p:nvSpPr>
              <p:spPr>
                <a:xfrm>
                  <a:off x="3045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02" name="Line 28"/>
                <p:cNvSpPr/>
                <p:nvPr/>
              </p:nvSpPr>
              <p:spPr>
                <a:xfrm>
                  <a:off x="6094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03" name="Line 29"/>
                <p:cNvSpPr/>
                <p:nvPr/>
              </p:nvSpPr>
              <p:spPr>
                <a:xfrm>
                  <a:off x="9144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04" name="Line 30"/>
                <p:cNvSpPr/>
                <p:nvPr/>
              </p:nvSpPr>
              <p:spPr>
                <a:xfrm>
                  <a:off x="12189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05" name="Line 31"/>
                <p:cNvSpPr/>
                <p:nvPr/>
              </p:nvSpPr>
              <p:spPr>
                <a:xfrm>
                  <a:off x="15238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06" name="Line 32"/>
                <p:cNvSpPr/>
                <p:nvPr/>
              </p:nvSpPr>
              <p:spPr>
                <a:xfrm>
                  <a:off x="18288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07" name="Line 33"/>
                <p:cNvSpPr/>
                <p:nvPr/>
              </p:nvSpPr>
              <p:spPr>
                <a:xfrm>
                  <a:off x="21333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08" name="Line 34"/>
                <p:cNvSpPr/>
                <p:nvPr/>
              </p:nvSpPr>
              <p:spPr>
                <a:xfrm>
                  <a:off x="24382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09" name="Line 35"/>
                <p:cNvSpPr/>
                <p:nvPr/>
              </p:nvSpPr>
              <p:spPr>
                <a:xfrm>
                  <a:off x="27432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10" name="Line 36"/>
                <p:cNvSpPr/>
                <p:nvPr/>
              </p:nvSpPr>
              <p:spPr>
                <a:xfrm>
                  <a:off x="30477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11" name="Line 37"/>
                <p:cNvSpPr/>
                <p:nvPr/>
              </p:nvSpPr>
              <p:spPr>
                <a:xfrm>
                  <a:off x="33526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12" name="Line 38"/>
                <p:cNvSpPr/>
                <p:nvPr/>
              </p:nvSpPr>
              <p:spPr>
                <a:xfrm>
                  <a:off x="36576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13" name="Line 39"/>
                <p:cNvSpPr/>
                <p:nvPr/>
              </p:nvSpPr>
              <p:spPr>
                <a:xfrm>
                  <a:off x="39621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14" name="Line 40"/>
                <p:cNvSpPr/>
                <p:nvPr/>
              </p:nvSpPr>
              <p:spPr>
                <a:xfrm>
                  <a:off x="42670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15" name="Line 41"/>
                <p:cNvSpPr/>
                <p:nvPr/>
              </p:nvSpPr>
              <p:spPr>
                <a:xfrm>
                  <a:off x="45720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16" name="Line 42"/>
                <p:cNvSpPr/>
                <p:nvPr/>
              </p:nvSpPr>
              <p:spPr>
                <a:xfrm>
                  <a:off x="48765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17" name="Line 43"/>
                <p:cNvSpPr/>
                <p:nvPr/>
              </p:nvSpPr>
              <p:spPr>
                <a:xfrm>
                  <a:off x="51814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18" name="Line 44"/>
                <p:cNvSpPr/>
                <p:nvPr/>
              </p:nvSpPr>
              <p:spPr>
                <a:xfrm>
                  <a:off x="54864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19" name="Line 45"/>
                <p:cNvSpPr/>
                <p:nvPr/>
              </p:nvSpPr>
              <p:spPr>
                <a:xfrm>
                  <a:off x="57909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20" name="Line 46"/>
                <p:cNvSpPr/>
                <p:nvPr/>
              </p:nvSpPr>
              <p:spPr>
                <a:xfrm>
                  <a:off x="60958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21" name="Line 47"/>
                <p:cNvSpPr/>
                <p:nvPr/>
              </p:nvSpPr>
              <p:spPr>
                <a:xfrm>
                  <a:off x="64008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22" name="Line 48"/>
                <p:cNvSpPr/>
                <p:nvPr/>
              </p:nvSpPr>
              <p:spPr>
                <a:xfrm>
                  <a:off x="67053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23" name="Line 49"/>
                <p:cNvSpPr/>
                <p:nvPr/>
              </p:nvSpPr>
              <p:spPr>
                <a:xfrm>
                  <a:off x="70102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24" name="Line 50"/>
                <p:cNvSpPr/>
                <p:nvPr/>
              </p:nvSpPr>
              <p:spPr>
                <a:xfrm>
                  <a:off x="73152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25" name="Line 51"/>
                <p:cNvSpPr/>
                <p:nvPr/>
              </p:nvSpPr>
              <p:spPr>
                <a:xfrm>
                  <a:off x="76197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26" name="Line 52"/>
                <p:cNvSpPr/>
                <p:nvPr/>
              </p:nvSpPr>
              <p:spPr>
                <a:xfrm>
                  <a:off x="79246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27" name="Line 53"/>
                <p:cNvSpPr/>
                <p:nvPr/>
              </p:nvSpPr>
              <p:spPr>
                <a:xfrm>
                  <a:off x="822960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28" name="Line 54"/>
                <p:cNvSpPr/>
                <p:nvPr/>
              </p:nvSpPr>
              <p:spPr>
                <a:xfrm>
                  <a:off x="853416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429" name="Line 55"/>
                <p:cNvSpPr/>
                <p:nvPr/>
              </p:nvSpPr>
              <p:spPr>
                <a:xfrm>
                  <a:off x="8839080" y="0"/>
                  <a:ext cx="360" cy="6858000"/>
                </a:xfrm>
                <a:prstGeom prst="line">
                  <a:avLst/>
                </a:prstGeom>
                <a:ln w="9360">
                  <a:solidFill>
                    <a:srgbClr val="FFFFFF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</p:grpSp>
        <p:sp>
          <p:nvSpPr>
            <p:cNvPr id="430" name="CustomShape 56"/>
            <p:cNvSpPr/>
            <p:nvPr/>
          </p:nvSpPr>
          <p:spPr>
            <a:xfrm>
              <a:off x="3352680" y="0"/>
              <a:ext cx="5790960" cy="151920"/>
            </a:xfrm>
            <a:prstGeom prst="rect">
              <a:avLst/>
            </a:prstGeom>
            <a:pattFill prst="openDmnd">
              <a:fgClr>
                <a:srgbClr val="CFDBFD"/>
              </a:fgClr>
              <a:bgClr>
                <a:srgbClr val="FFFFFF"/>
              </a:bgClr>
            </a:patt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1" name="Line 57"/>
            <p:cNvSpPr/>
            <p:nvPr/>
          </p:nvSpPr>
          <p:spPr>
            <a:xfrm>
              <a:off x="8839080" y="0"/>
              <a:ext cx="360" cy="2361960"/>
            </a:xfrm>
            <a:prstGeom prst="line">
              <a:avLst/>
            </a:prstGeom>
            <a:ln w="9360">
              <a:solidFill>
                <a:schemeClr val="hlink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432" name="Group 58"/>
            <p:cNvGrpSpPr/>
            <p:nvPr/>
          </p:nvGrpSpPr>
          <p:grpSpPr>
            <a:xfrm>
              <a:off x="414000" y="1415880"/>
              <a:ext cx="1784520" cy="2324160"/>
              <a:chOff x="414000" y="1415880"/>
              <a:chExt cx="1784520" cy="2324160"/>
            </a:xfrm>
          </p:grpSpPr>
          <p:sp>
            <p:nvSpPr>
              <p:cNvPr id="433" name="Line 59"/>
              <p:cNvSpPr/>
              <p:nvPr/>
            </p:nvSpPr>
            <p:spPr>
              <a:xfrm flipH="1">
                <a:off x="414000" y="1514520"/>
                <a:ext cx="1784520" cy="360"/>
              </a:xfrm>
              <a:prstGeom prst="line">
                <a:avLst/>
              </a:prstGeom>
              <a:ln w="9360">
                <a:solidFill>
                  <a:schemeClr val="hlink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4" name="Line 60"/>
              <p:cNvSpPr/>
              <p:nvPr/>
            </p:nvSpPr>
            <p:spPr>
              <a:xfrm>
                <a:off x="608040" y="1419120"/>
                <a:ext cx="360" cy="2320920"/>
              </a:xfrm>
              <a:prstGeom prst="line">
                <a:avLst/>
              </a:prstGeom>
              <a:ln w="9360">
                <a:solidFill>
                  <a:schemeClr val="hlink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435" name="CustomShape 61"/>
              <p:cNvSpPr/>
              <p:nvPr/>
            </p:nvSpPr>
            <p:spPr>
              <a:xfrm flipH="1">
                <a:off x="512280" y="1415880"/>
                <a:ext cx="191880" cy="193680"/>
              </a:xfrm>
              <a:custGeom>
                <a:avLst/>
                <a:gdLst/>
                <a:ahLst/>
                <a:cxnLst/>
                <a:rect l="l" t="t" r="r" b="b"/>
                <a:pathLst>
                  <a:path w="43195" h="4320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360">
                <a:solidFill>
                  <a:schemeClr val="hlink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436" name="CustomShape 62"/>
          <p:cNvSpPr/>
          <p:nvPr/>
        </p:nvSpPr>
        <p:spPr>
          <a:xfrm>
            <a:off x="-99000" y="6400800"/>
            <a:ext cx="3806640" cy="303480"/>
          </a:xfrm>
          <a:prstGeom prst="rect">
            <a:avLst/>
          </a:prstGeom>
          <a:noFill/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© 2014 Goodrich, Tamassia, Goldwasser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437" name="PlaceHolder 63"/>
          <p:cNvSpPr>
            <a:spLocks noGrp="1"/>
          </p:cNvSpPr>
          <p:nvPr>
            <p:ph type="title"/>
          </p:nvPr>
        </p:nvSpPr>
        <p:spPr>
          <a:xfrm>
            <a:off x="609480" y="304920"/>
            <a:ext cx="7772040" cy="11426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Click to edit Master title style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438" name="PlaceHolder 64"/>
          <p:cNvSpPr>
            <a:spLocks noGrp="1"/>
          </p:cNvSpPr>
          <p:nvPr>
            <p:ph type="dt"/>
          </p:nvPr>
        </p:nvSpPr>
        <p:spPr>
          <a:xfrm>
            <a:off x="685800" y="6248520"/>
            <a:ext cx="1904760" cy="4568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19921EBC-45E5-4F0C-A88D-F45207E471EF}" type="datetime"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4/11/2025</a:t>
            </a:fld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</a:t>
            </a:r>
            <a:fld id="{8A674177-6C40-4026-855A-16D6FDDE8F5E}" type="datetime12"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3:46 PM</a:t>
            </a:fld>
            <a:endParaRPr lang="en-US" sz="2400" b="0" strike="noStrike" spc="-1">
              <a:latin typeface="Times New Roman"/>
            </a:endParaRPr>
          </a:p>
        </p:txBody>
      </p:sp>
      <p:sp>
        <p:nvSpPr>
          <p:cNvPr id="439" name="PlaceHolder 65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440" name="PlaceHolder 66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4760" cy="456840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100000"/>
              </a:lnSpc>
            </a:pPr>
            <a:fld id="{C555164F-8FAF-49F5-8964-D744806B41D8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441" name="PlaceHolder 6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40458C"/>
                </a:solidFill>
                <a:latin typeface="Tahoma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4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4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4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4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4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1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1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TextShape 1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588" name="TextShape 2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0F7EAAC-29B6-4508-9708-6FB9B5259EB4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1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589" name="TextShape 3"/>
          <p:cNvSpPr txBox="1"/>
          <p:nvPr/>
        </p:nvSpPr>
        <p:spPr>
          <a:xfrm>
            <a:off x="914400" y="16765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Pattern Matching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590" name="TextShape 4"/>
          <p:cNvSpPr txBox="1"/>
          <p:nvPr/>
        </p:nvSpPr>
        <p:spPr>
          <a:xfrm>
            <a:off x="914400" y="380880"/>
            <a:ext cx="6629040" cy="990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Presentation for use with the textbook </a:t>
            </a:r>
            <a:r>
              <a:rPr lang="en-US" sz="18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Data Structures and Algorithms in Java, 6</a:t>
            </a:r>
            <a:r>
              <a:rPr lang="en-US" sz="1800" b="0" strike="noStrike" spc="-1" baseline="30000">
                <a:solidFill>
                  <a:srgbClr val="BE2D00"/>
                </a:solidFill>
                <a:latin typeface="Tahoma"/>
                <a:ea typeface="ＭＳ Ｐゴシック"/>
              </a:rPr>
              <a:t>th</a:t>
            </a:r>
            <a:r>
              <a:rPr lang="en-US" sz="18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 edition</a:t>
            </a: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, by M. T. Goodrich, R. Tamassia, and M. H. Goldwasser, Wiley, 2014</a:t>
            </a:r>
            <a:endParaRPr lang="en-US" sz="1800" b="0" strike="noStrike" spc="-1">
              <a:latin typeface="Arial"/>
            </a:endParaRPr>
          </a:p>
        </p:txBody>
      </p:sp>
      <p:pic>
        <p:nvPicPr>
          <p:cNvPr id="591" name="Picture 590"/>
          <p:cNvPicPr/>
          <p:nvPr/>
        </p:nvPicPr>
        <p:blipFill>
          <a:blip r:embed="rId3"/>
          <a:stretch/>
        </p:blipFill>
        <p:spPr>
          <a:xfrm>
            <a:off x="4660920" y="3200400"/>
            <a:ext cx="3784680" cy="2324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TextShape 1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Looking Glass—reversing checking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graphicFrame>
        <p:nvGraphicFramePr>
          <p:cNvPr id="634" name="Table 2"/>
          <p:cNvGraphicFramePr/>
          <p:nvPr/>
        </p:nvGraphicFramePr>
        <p:xfrm>
          <a:off x="838080" y="1905120"/>
          <a:ext cx="7772400" cy="370440"/>
        </p:xfrm>
        <a:graphic>
          <a:graphicData uri="http://schemas.openxmlformats.org/drawingml/2006/table">
            <a:tbl>
              <a:tblPr/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4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d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a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35" name="TextShape 3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636" name="TextShape 4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2A891CA9-1EE9-48F7-81DD-EEEBFFA8FEB7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10</a:t>
            </a:fld>
            <a:endParaRPr lang="en-US" sz="1400" b="0" strike="noStrike" spc="-1">
              <a:latin typeface="Times New Roman"/>
            </a:endParaRPr>
          </a:p>
        </p:txBody>
      </p:sp>
      <p:graphicFrame>
        <p:nvGraphicFramePr>
          <p:cNvPr id="637" name="Table 5"/>
          <p:cNvGraphicFramePr/>
          <p:nvPr/>
        </p:nvGraphicFramePr>
        <p:xfrm>
          <a:off x="1600200" y="2514600"/>
          <a:ext cx="3886200" cy="380520"/>
        </p:xfrm>
        <a:graphic>
          <a:graphicData uri="http://schemas.openxmlformats.org/drawingml/2006/table">
            <a:tbl>
              <a:tblPr/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0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g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f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b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d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a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38" name="CustomShape 6"/>
          <p:cNvSpPr/>
          <p:nvPr/>
        </p:nvSpPr>
        <p:spPr>
          <a:xfrm flipH="1">
            <a:off x="2971800" y="3200400"/>
            <a:ext cx="152352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TextShape 1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Mismatch, found in pattern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graphicFrame>
        <p:nvGraphicFramePr>
          <p:cNvPr id="640" name="Table 2"/>
          <p:cNvGraphicFramePr/>
          <p:nvPr/>
        </p:nvGraphicFramePr>
        <p:xfrm>
          <a:off x="838080" y="1905120"/>
          <a:ext cx="7772400" cy="370440"/>
        </p:xfrm>
        <a:graphic>
          <a:graphicData uri="http://schemas.openxmlformats.org/drawingml/2006/table">
            <a:tbl>
              <a:tblPr/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4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0000"/>
                          </a:solidFill>
                          <a:latin typeface="Tahoma"/>
                        </a:rPr>
                        <a:t>b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41" name="TextShape 3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642" name="TextShape 4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85BC566E-2F1B-4947-80CE-1C6D2C5970FA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11</a:t>
            </a:fld>
            <a:endParaRPr lang="en-US" sz="1400" b="0" strike="noStrike" spc="-1">
              <a:latin typeface="Times New Roman"/>
            </a:endParaRPr>
          </a:p>
        </p:txBody>
      </p:sp>
      <p:graphicFrame>
        <p:nvGraphicFramePr>
          <p:cNvPr id="643" name="Table 5"/>
          <p:cNvGraphicFramePr/>
          <p:nvPr>
            <p:extLst>
              <p:ext uri="{D42A27DB-BD31-4B8C-83A1-F6EECF244321}">
                <p14:modId xmlns:p14="http://schemas.microsoft.com/office/powerpoint/2010/main" val="669475694"/>
              </p:ext>
            </p:extLst>
          </p:nvPr>
        </p:nvGraphicFramePr>
        <p:xfrm>
          <a:off x="1600200" y="2514600"/>
          <a:ext cx="3886200" cy="380520"/>
        </p:xfrm>
        <a:graphic>
          <a:graphicData uri="http://schemas.openxmlformats.org/drawingml/2006/table">
            <a:tbl>
              <a:tblPr/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0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70C0"/>
                          </a:solidFill>
                          <a:latin typeface="Tahoma"/>
                        </a:rPr>
                        <a:t>b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 dirty="0">
                          <a:solidFill>
                            <a:srgbClr val="FF0000"/>
                          </a:solidFill>
                          <a:latin typeface="Tahoma"/>
                        </a:rPr>
                        <a:t>a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44" name="CustomShape 6"/>
          <p:cNvSpPr/>
          <p:nvPr/>
        </p:nvSpPr>
        <p:spPr>
          <a:xfrm>
            <a:off x="506160" y="3809880"/>
            <a:ext cx="6525720" cy="4561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FF0000"/>
                </a:solidFill>
                <a:latin typeface="Tahoma"/>
                <a:ea typeface="ＭＳ Ｐゴシック"/>
              </a:rPr>
              <a:t>b is found in pattern, what would you do?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TextShape 1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Mismatch, found in pattern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graphicFrame>
        <p:nvGraphicFramePr>
          <p:cNvPr id="646" name="Table 2"/>
          <p:cNvGraphicFramePr/>
          <p:nvPr/>
        </p:nvGraphicFramePr>
        <p:xfrm>
          <a:off x="838080" y="1905120"/>
          <a:ext cx="7772400" cy="370440"/>
        </p:xfrm>
        <a:graphic>
          <a:graphicData uri="http://schemas.openxmlformats.org/drawingml/2006/table">
            <a:tbl>
              <a:tblPr/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4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0000"/>
                          </a:solidFill>
                          <a:latin typeface="Tahoma"/>
                        </a:rPr>
                        <a:t>b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47" name="TextShape 3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648" name="TextShape 4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1D95056E-3F60-4611-AAC8-4ACE5AACEB3D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12</a:t>
            </a:fld>
            <a:endParaRPr lang="en-US" sz="1400" b="0" strike="noStrike" spc="-1">
              <a:latin typeface="Times New Roman"/>
            </a:endParaRPr>
          </a:p>
        </p:txBody>
      </p:sp>
      <p:graphicFrame>
        <p:nvGraphicFramePr>
          <p:cNvPr id="649" name="Table 5"/>
          <p:cNvGraphicFramePr/>
          <p:nvPr>
            <p:extLst>
              <p:ext uri="{D42A27DB-BD31-4B8C-83A1-F6EECF244321}">
                <p14:modId xmlns:p14="http://schemas.microsoft.com/office/powerpoint/2010/main" val="3030994768"/>
              </p:ext>
            </p:extLst>
          </p:nvPr>
        </p:nvGraphicFramePr>
        <p:xfrm>
          <a:off x="1600200" y="2514600"/>
          <a:ext cx="3886200" cy="380520"/>
        </p:xfrm>
        <a:graphic>
          <a:graphicData uri="http://schemas.openxmlformats.org/drawingml/2006/table">
            <a:tbl>
              <a:tblPr/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0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70C0"/>
                          </a:solidFill>
                          <a:latin typeface="Tahoma"/>
                        </a:rPr>
                        <a:t>b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 dirty="0">
                          <a:solidFill>
                            <a:srgbClr val="FF0000"/>
                          </a:solidFill>
                          <a:latin typeface="Tahoma"/>
                        </a:rPr>
                        <a:t>a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50" name="CustomShape 6"/>
          <p:cNvSpPr/>
          <p:nvPr/>
        </p:nvSpPr>
        <p:spPr>
          <a:xfrm>
            <a:off x="2564640" y="3809880"/>
            <a:ext cx="2409120" cy="118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FF0000"/>
                </a:solidFill>
                <a:latin typeface="Tahoma"/>
                <a:ea typeface="ＭＳ Ｐゴシック"/>
              </a:rPr>
              <a:t>Shift to align b</a:t>
            </a:r>
            <a:endParaRPr lang="en-US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FF0000"/>
                </a:solidFill>
                <a:latin typeface="Tahoma"/>
                <a:ea typeface="ＭＳ Ｐゴシック"/>
              </a:rPr>
              <a:t>“small jump”</a:t>
            </a:r>
            <a:endParaRPr lang="en-US" sz="2400" b="0" strike="noStrike" spc="-1">
              <a:latin typeface="Arial"/>
            </a:endParaRPr>
          </a:p>
        </p:txBody>
      </p:sp>
      <p:graphicFrame>
        <p:nvGraphicFramePr>
          <p:cNvPr id="651" name="Table 7"/>
          <p:cNvGraphicFramePr/>
          <p:nvPr>
            <p:extLst>
              <p:ext uri="{D42A27DB-BD31-4B8C-83A1-F6EECF244321}">
                <p14:modId xmlns:p14="http://schemas.microsoft.com/office/powerpoint/2010/main" val="1956603814"/>
              </p:ext>
            </p:extLst>
          </p:nvPr>
        </p:nvGraphicFramePr>
        <p:xfrm>
          <a:off x="3200400" y="3276720"/>
          <a:ext cx="3886200" cy="366120"/>
        </p:xfrm>
        <a:graphic>
          <a:graphicData uri="http://schemas.openxmlformats.org/drawingml/2006/table">
            <a:tbl>
              <a:tblPr/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6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b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 dirty="0">
                          <a:solidFill>
                            <a:srgbClr val="FFFFFF"/>
                          </a:solidFill>
                          <a:latin typeface="Tahoma"/>
                        </a:rPr>
                        <a:t>a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 descr="Rabbit on the grass">
            <a:extLst>
              <a:ext uri="{FF2B5EF4-FFF2-40B4-BE49-F238E27FC236}">
                <a16:creationId xmlns:a16="http://schemas.microsoft.com/office/drawing/2014/main" id="{82BAEA3E-06A2-43E7-FF2E-F098280631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200" y="4392222"/>
            <a:ext cx="3124800" cy="2079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TextShape 1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Mismatch, not found in pattern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graphicFrame>
        <p:nvGraphicFramePr>
          <p:cNvPr id="653" name="Table 2"/>
          <p:cNvGraphicFramePr/>
          <p:nvPr/>
        </p:nvGraphicFramePr>
        <p:xfrm>
          <a:off x="838080" y="1905120"/>
          <a:ext cx="7772400" cy="370440"/>
        </p:xfrm>
        <a:graphic>
          <a:graphicData uri="http://schemas.openxmlformats.org/drawingml/2006/table">
            <a:tbl>
              <a:tblPr/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4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0000"/>
                          </a:solidFill>
                          <a:latin typeface="Tahoma"/>
                        </a:rPr>
                        <a:t>b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54" name="TextShape 3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655" name="TextShape 4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F10141E5-3A56-4D3B-BE3A-77B75C554232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13</a:t>
            </a:fld>
            <a:endParaRPr lang="en-US" sz="1400" b="0" strike="noStrike" spc="-1">
              <a:latin typeface="Times New Roman"/>
            </a:endParaRPr>
          </a:p>
        </p:txBody>
      </p:sp>
      <p:graphicFrame>
        <p:nvGraphicFramePr>
          <p:cNvPr id="656" name="Table 5"/>
          <p:cNvGraphicFramePr/>
          <p:nvPr>
            <p:extLst>
              <p:ext uri="{D42A27DB-BD31-4B8C-83A1-F6EECF244321}">
                <p14:modId xmlns:p14="http://schemas.microsoft.com/office/powerpoint/2010/main" val="2815316856"/>
              </p:ext>
            </p:extLst>
          </p:nvPr>
        </p:nvGraphicFramePr>
        <p:xfrm>
          <a:off x="1600200" y="2514600"/>
          <a:ext cx="3886200" cy="380520"/>
        </p:xfrm>
        <a:graphic>
          <a:graphicData uri="http://schemas.openxmlformats.org/drawingml/2006/table">
            <a:tbl>
              <a:tblPr/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0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 dirty="0">
                          <a:solidFill>
                            <a:srgbClr val="FFFFFF"/>
                          </a:solidFill>
                          <a:latin typeface="Tahoma"/>
                        </a:rPr>
                        <a:t>g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f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c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d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 dirty="0">
                          <a:solidFill>
                            <a:srgbClr val="FF0000"/>
                          </a:solidFill>
                          <a:latin typeface="Tahoma"/>
                        </a:rPr>
                        <a:t>a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57" name="CustomShape 6"/>
          <p:cNvSpPr/>
          <p:nvPr/>
        </p:nvSpPr>
        <p:spPr>
          <a:xfrm>
            <a:off x="208800" y="3809880"/>
            <a:ext cx="7121520" cy="4561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FF0000"/>
                </a:solidFill>
                <a:latin typeface="Tahoma"/>
                <a:ea typeface="ＭＳ Ｐゴシック"/>
              </a:rPr>
              <a:t>b is not found in pattern, what would you do?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TextShape 1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Mismatch, not found in pattern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graphicFrame>
        <p:nvGraphicFramePr>
          <p:cNvPr id="659" name="Table 2"/>
          <p:cNvGraphicFramePr/>
          <p:nvPr/>
        </p:nvGraphicFramePr>
        <p:xfrm>
          <a:off x="838080" y="1905120"/>
          <a:ext cx="7772400" cy="370440"/>
        </p:xfrm>
        <a:graphic>
          <a:graphicData uri="http://schemas.openxmlformats.org/drawingml/2006/table">
            <a:tbl>
              <a:tblPr/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4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0000"/>
                          </a:solidFill>
                          <a:latin typeface="Tahoma"/>
                        </a:rPr>
                        <a:t>b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60" name="TextShape 3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661" name="TextShape 4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BAD3F30D-9C8F-488E-8D0F-636DFC32D089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14</a:t>
            </a:fld>
            <a:endParaRPr lang="en-US" sz="1400" b="0" strike="noStrike" spc="-1">
              <a:latin typeface="Times New Roman"/>
            </a:endParaRPr>
          </a:p>
        </p:txBody>
      </p:sp>
      <p:graphicFrame>
        <p:nvGraphicFramePr>
          <p:cNvPr id="662" name="Table 5"/>
          <p:cNvGraphicFramePr/>
          <p:nvPr>
            <p:extLst>
              <p:ext uri="{D42A27DB-BD31-4B8C-83A1-F6EECF244321}">
                <p14:modId xmlns:p14="http://schemas.microsoft.com/office/powerpoint/2010/main" val="3704682368"/>
              </p:ext>
            </p:extLst>
          </p:nvPr>
        </p:nvGraphicFramePr>
        <p:xfrm>
          <a:off x="1600200" y="2514600"/>
          <a:ext cx="3886200" cy="380520"/>
        </p:xfrm>
        <a:graphic>
          <a:graphicData uri="http://schemas.openxmlformats.org/drawingml/2006/table">
            <a:tbl>
              <a:tblPr/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0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chemeClr val="bg1"/>
                          </a:solidFill>
                          <a:latin typeface="Arial"/>
                        </a:rPr>
                        <a:t>g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chemeClr val="bg1"/>
                          </a:solidFill>
                          <a:latin typeface="Arial"/>
                        </a:rPr>
                        <a:t>f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chemeClr val="bg1"/>
                          </a:solidFill>
                          <a:latin typeface="Arial"/>
                        </a:rPr>
                        <a:t>c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chemeClr val="bg1"/>
                          </a:solidFill>
                          <a:latin typeface="Arial"/>
                        </a:rPr>
                        <a:t>d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 dirty="0">
                          <a:solidFill>
                            <a:srgbClr val="FF0000"/>
                          </a:solidFill>
                          <a:latin typeface="Tahoma"/>
                        </a:rPr>
                        <a:t>a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63" name="CustomShape 6"/>
          <p:cNvSpPr/>
          <p:nvPr/>
        </p:nvSpPr>
        <p:spPr>
          <a:xfrm>
            <a:off x="2403720" y="3809880"/>
            <a:ext cx="2730960" cy="8218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FF0000"/>
                </a:solidFill>
                <a:latin typeface="Tahoma"/>
                <a:ea typeface="ＭＳ Ｐゴシック"/>
              </a:rPr>
              <a:t>Shift m positions</a:t>
            </a:r>
            <a:endParaRPr lang="en-US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FF0000"/>
                </a:solidFill>
                <a:latin typeface="Tahoma"/>
                <a:ea typeface="ＭＳ Ｐゴシック"/>
              </a:rPr>
              <a:t>“large jump”</a:t>
            </a:r>
            <a:endParaRPr lang="en-US" sz="2400" b="0" strike="noStrike" spc="-1">
              <a:latin typeface="Arial"/>
            </a:endParaRPr>
          </a:p>
        </p:txBody>
      </p:sp>
      <p:graphicFrame>
        <p:nvGraphicFramePr>
          <p:cNvPr id="664" name="Table 7"/>
          <p:cNvGraphicFramePr/>
          <p:nvPr>
            <p:extLst>
              <p:ext uri="{D42A27DB-BD31-4B8C-83A1-F6EECF244321}">
                <p14:modId xmlns:p14="http://schemas.microsoft.com/office/powerpoint/2010/main" val="4079494568"/>
              </p:ext>
            </p:extLst>
          </p:nvPr>
        </p:nvGraphicFramePr>
        <p:xfrm>
          <a:off x="5486400" y="3124080"/>
          <a:ext cx="3886200" cy="380520"/>
        </p:xfrm>
        <a:graphic>
          <a:graphicData uri="http://schemas.openxmlformats.org/drawingml/2006/table">
            <a:tbl>
              <a:tblPr/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0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chemeClr val="bg1"/>
                          </a:solidFill>
                          <a:latin typeface="Arial"/>
                        </a:rPr>
                        <a:t>g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chemeClr val="bg1"/>
                          </a:solidFill>
                          <a:latin typeface="Arial"/>
                        </a:rPr>
                        <a:t>f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chemeClr val="bg1"/>
                          </a:solidFill>
                          <a:latin typeface="Arial"/>
                        </a:rPr>
                        <a:t>c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chemeClr val="bg1"/>
                          </a:solidFill>
                          <a:latin typeface="Arial"/>
                        </a:rPr>
                        <a:t>d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FF0000"/>
                          </a:solidFill>
                          <a:latin typeface="Arial"/>
                        </a:rPr>
                        <a:t>a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 descr="Two kangaroos on a beach">
            <a:extLst>
              <a:ext uri="{FF2B5EF4-FFF2-40B4-BE49-F238E27FC236}">
                <a16:creationId xmlns:a16="http://schemas.microsoft.com/office/drawing/2014/main" id="{C58F3C8F-254E-1B12-69CC-BFD3E16A7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943" y="4322718"/>
            <a:ext cx="3233056" cy="21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TextShape 1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666" name="TextShape 2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1B2907A-EEF0-4B36-AD6B-67F9824FEC2E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15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667" name="TextShape 3"/>
          <p:cNvSpPr txBox="1"/>
          <p:nvPr/>
        </p:nvSpPr>
        <p:spPr>
          <a:xfrm>
            <a:off x="609480" y="30492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0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Boyer-Moore Algorithm</a:t>
            </a:r>
            <a:endParaRPr lang="en-US" sz="40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668" name="TextShape 4"/>
          <p:cNvSpPr txBox="1"/>
          <p:nvPr/>
        </p:nvSpPr>
        <p:spPr>
          <a:xfrm>
            <a:off x="685800" y="1600200"/>
            <a:ext cx="8152920" cy="2590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90000"/>
              </a:lnSpc>
              <a:spcBef>
                <a:spcPts val="400"/>
              </a:spcBef>
              <a:buBlip>
                <a:blip r:embed="rId2"/>
              </a:buBlip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two heuristics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	Looking-glass heuristic: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Compare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with a subsequence of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T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starting from the end of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90000"/>
              </a:lnSpc>
              <a:spcBef>
                <a:spcPts val="400"/>
              </a:spcBef>
            </a:pP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	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669" name="CustomShape 5"/>
          <p:cNvSpPr/>
          <p:nvPr/>
        </p:nvSpPr>
        <p:spPr>
          <a:xfrm>
            <a:off x="2590920" y="4876920"/>
            <a:ext cx="6400440" cy="1523520"/>
          </a:xfrm>
          <a:prstGeom prst="rect">
            <a:avLst/>
          </a:prstGeom>
          <a:solidFill>
            <a:schemeClr val="bg1"/>
          </a:soli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0" name="CustomShape 6"/>
          <p:cNvSpPr/>
          <p:nvPr/>
        </p:nvSpPr>
        <p:spPr>
          <a:xfrm>
            <a:off x="1295280" y="5486400"/>
            <a:ext cx="1447560" cy="837720"/>
          </a:xfrm>
          <a:prstGeom prst="rect">
            <a:avLst/>
          </a:prstGeom>
          <a:solidFill>
            <a:schemeClr val="accent3"/>
          </a:soli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71" name="Picture 670"/>
          <p:cNvPicPr/>
          <p:nvPr/>
        </p:nvPicPr>
        <p:blipFill>
          <a:blip r:embed="rId3"/>
          <a:stretch/>
        </p:blipFill>
        <p:spPr>
          <a:xfrm>
            <a:off x="838080" y="4191120"/>
            <a:ext cx="8026560" cy="2209680"/>
          </a:xfrm>
          <a:prstGeom prst="rect">
            <a:avLst/>
          </a:prstGeom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EAC252D-B182-FE17-0A3D-36E840F73133}"/>
              </a:ext>
            </a:extLst>
          </p:cNvPr>
          <p:cNvSpPr/>
          <p:nvPr/>
        </p:nvSpPr>
        <p:spPr>
          <a:xfrm>
            <a:off x="457200" y="4876920"/>
            <a:ext cx="8534160" cy="144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TextShape 1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673" name="TextShape 2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BBBC235A-3C4C-43D0-BACE-7ABAD9417420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16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674" name="TextShape 3"/>
          <p:cNvSpPr txBox="1"/>
          <p:nvPr/>
        </p:nvSpPr>
        <p:spPr>
          <a:xfrm>
            <a:off x="609480" y="30492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0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Boyer-Moore Algorithm</a:t>
            </a:r>
            <a:endParaRPr lang="en-US" sz="40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675" name="TextShape 4"/>
          <p:cNvSpPr txBox="1"/>
          <p:nvPr/>
        </p:nvSpPr>
        <p:spPr>
          <a:xfrm>
            <a:off x="685800" y="1600200"/>
            <a:ext cx="8152920" cy="2590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90000"/>
              </a:lnSpc>
              <a:spcBef>
                <a:spcPts val="400"/>
              </a:spcBef>
              <a:buBlip>
                <a:blip r:embed="rId2"/>
              </a:buBlip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two heuristics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	Looking-glass heuristic: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Compare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with a subsequence of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T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starting from the end of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	Character-jump heuristic: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When a mismatch occurs at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T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[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i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]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=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c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90000"/>
              </a:lnSpc>
              <a:spcBef>
                <a:spcPts val="36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If 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 </a:t>
            </a: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contains 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c</a:t>
            </a: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, shift 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to align the last occurrence of 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c </a:t>
            </a: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in 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 </a:t>
            </a: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with 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T</a:t>
            </a:r>
            <a:r>
              <a:rPr lang="en-US" sz="1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[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i</a:t>
            </a:r>
            <a:r>
              <a:rPr lang="en-US" sz="1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] </a:t>
            </a:r>
            <a:endParaRPr lang="en-US" sz="1800" b="0" strike="noStrike" spc="-1">
              <a:solidFill>
                <a:srgbClr val="40458C"/>
              </a:solidFill>
              <a:latin typeface="Tahoma"/>
            </a:endParaRPr>
          </a:p>
          <a:p>
            <a:pPr marL="1143000" lvl="2" indent="-228240">
              <a:lnSpc>
                <a:spcPct val="90000"/>
              </a:lnSpc>
              <a:spcBef>
                <a:spcPts val="360"/>
              </a:spcBef>
              <a:buClr>
                <a:srgbClr val="6F89F7"/>
              </a:buClr>
              <a:buSzPct val="95000"/>
              <a:buFont typeface="Wingdings" charset="2"/>
              <a:buChar char=""/>
            </a:pPr>
            <a:r>
              <a:rPr lang="en-US" sz="1800" b="1" i="1" strike="noStrike" spc="-1">
                <a:solidFill>
                  <a:srgbClr val="00B050"/>
                </a:solidFill>
                <a:latin typeface="Times New Roman"/>
                <a:ea typeface="ＭＳ Ｐゴシック"/>
              </a:rPr>
              <a:t>c </a:t>
            </a:r>
            <a:r>
              <a:rPr lang="en-US" sz="1800" b="0" strike="noStrike" spc="-1">
                <a:solidFill>
                  <a:srgbClr val="00B050"/>
                </a:solidFill>
                <a:latin typeface="Times New Roman"/>
                <a:ea typeface="ＭＳ Ｐゴシック"/>
              </a:rPr>
              <a:t>is</a:t>
            </a:r>
            <a:r>
              <a:rPr lang="en-US" sz="1800" b="1" i="1" strike="noStrike" spc="-1">
                <a:solidFill>
                  <a:srgbClr val="00B050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>
                <a:solidFill>
                  <a:srgbClr val="00B050"/>
                </a:solidFill>
                <a:latin typeface="Times New Roman"/>
                <a:ea typeface="ＭＳ Ｐゴシック"/>
              </a:rPr>
              <a:t>“t”, compare “t” in text with “m” in pattern</a:t>
            </a:r>
            <a:endParaRPr lang="en-US" sz="1800" b="0" strike="noStrike" spc="-1">
              <a:solidFill>
                <a:srgbClr val="40458C"/>
              </a:solidFill>
              <a:latin typeface="Tahoma"/>
            </a:endParaRPr>
          </a:p>
          <a:p>
            <a:pPr marL="1143000" lvl="2" indent="-228240">
              <a:lnSpc>
                <a:spcPct val="90000"/>
              </a:lnSpc>
              <a:spcBef>
                <a:spcPts val="360"/>
              </a:spcBef>
              <a:buClr>
                <a:srgbClr val="6F89F7"/>
              </a:buClr>
              <a:buSzPct val="95000"/>
              <a:buFont typeface="Wingdings" charset="2"/>
              <a:buChar char=""/>
            </a:pPr>
            <a:r>
              <a:rPr lang="en-US" sz="1800" b="0" strike="noStrike" spc="-1">
                <a:solidFill>
                  <a:srgbClr val="00B050"/>
                </a:solidFill>
                <a:latin typeface="Times New Roman"/>
                <a:ea typeface="ＭＳ Ｐゴシック"/>
              </a:rPr>
              <a:t>“t” is in pattern</a:t>
            </a:r>
            <a:endParaRPr lang="en-US" sz="1800" b="0" strike="noStrike" spc="-1">
              <a:solidFill>
                <a:srgbClr val="40458C"/>
              </a:solidFill>
              <a:latin typeface="Tahoma"/>
            </a:endParaRPr>
          </a:p>
          <a:p>
            <a:pPr marL="1143000" lvl="2" indent="-228240">
              <a:lnSpc>
                <a:spcPct val="90000"/>
              </a:lnSpc>
              <a:spcBef>
                <a:spcPts val="360"/>
              </a:spcBef>
              <a:buClr>
                <a:srgbClr val="6F89F7"/>
              </a:buClr>
              <a:buSzPct val="95000"/>
              <a:buFont typeface="Wingdings" charset="2"/>
              <a:buChar char=""/>
            </a:pPr>
            <a:r>
              <a:rPr lang="en-US" sz="1800" b="0" strike="noStrike" spc="-1">
                <a:solidFill>
                  <a:srgbClr val="00B050"/>
                </a:solidFill>
                <a:latin typeface="Times New Roman"/>
                <a:ea typeface="ＭＳ Ｐゴシック"/>
              </a:rPr>
              <a:t>shift pattern to align “t” in text</a:t>
            </a:r>
            <a:endParaRPr lang="en-US" sz="1800" b="0" strike="noStrike" spc="-1">
              <a:solidFill>
                <a:srgbClr val="40458C"/>
              </a:solidFill>
              <a:latin typeface="Tahoma"/>
            </a:endParaRPr>
          </a:p>
          <a:p>
            <a:endParaRPr lang="en-US" sz="18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676" name="CustomShape 5"/>
          <p:cNvSpPr/>
          <p:nvPr/>
        </p:nvSpPr>
        <p:spPr>
          <a:xfrm>
            <a:off x="2886120" y="4876920"/>
            <a:ext cx="6095520" cy="1599840"/>
          </a:xfrm>
          <a:prstGeom prst="rect">
            <a:avLst/>
          </a:prstGeom>
          <a:solidFill>
            <a:schemeClr val="bg1"/>
          </a:soli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77" name="Picture 676"/>
          <p:cNvPicPr/>
          <p:nvPr/>
        </p:nvPicPr>
        <p:blipFill>
          <a:blip r:embed="rId3"/>
          <a:stretch/>
        </p:blipFill>
        <p:spPr>
          <a:xfrm>
            <a:off x="838080" y="4191120"/>
            <a:ext cx="8026560" cy="2209680"/>
          </a:xfrm>
          <a:prstGeom prst="rect">
            <a:avLst/>
          </a:prstGeom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1B67C2B-C495-D756-CCE3-203672D98B24}"/>
              </a:ext>
            </a:extLst>
          </p:cNvPr>
          <p:cNvSpPr/>
          <p:nvPr/>
        </p:nvSpPr>
        <p:spPr>
          <a:xfrm>
            <a:off x="2601686" y="4876920"/>
            <a:ext cx="6415234" cy="1676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991D6A-E49B-62E8-D128-855A0A20BBCD}"/>
              </a:ext>
            </a:extLst>
          </p:cNvPr>
          <p:cNvSpPr/>
          <p:nvPr/>
        </p:nvSpPr>
        <p:spPr>
          <a:xfrm>
            <a:off x="1292657" y="5562360"/>
            <a:ext cx="1593463" cy="838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TextShape 1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679" name="TextShape 2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484A908C-BE0F-49B5-9C2B-AA8051297352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17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680" name="TextShape 3"/>
          <p:cNvSpPr txBox="1"/>
          <p:nvPr/>
        </p:nvSpPr>
        <p:spPr>
          <a:xfrm>
            <a:off x="609480" y="30492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0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Boyer-Moore Algorithm</a:t>
            </a:r>
            <a:endParaRPr lang="en-US" sz="40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681" name="TextShape 4"/>
          <p:cNvSpPr txBox="1"/>
          <p:nvPr/>
        </p:nvSpPr>
        <p:spPr>
          <a:xfrm>
            <a:off x="685800" y="1600200"/>
            <a:ext cx="8152920" cy="2590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90000"/>
              </a:lnSpc>
              <a:spcBef>
                <a:spcPts val="400"/>
              </a:spcBef>
              <a:buBlip>
                <a:blip r:embed="rId2"/>
              </a:buBlip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two heuristics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	Looking-glass heuristic: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Compare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with a subsequence of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T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starting from the end of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	Character-jump heuristic: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When a mismatch occurs at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T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[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i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]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=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c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90000"/>
              </a:lnSpc>
              <a:spcBef>
                <a:spcPts val="36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If 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 </a:t>
            </a: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contains 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c</a:t>
            </a: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, shift 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to align the last occurrence of 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c </a:t>
            </a: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in 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 </a:t>
            </a: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with 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T</a:t>
            </a:r>
            <a:r>
              <a:rPr lang="en-US" sz="1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[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i</a:t>
            </a:r>
            <a:r>
              <a:rPr lang="en-US" sz="1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] </a:t>
            </a:r>
            <a:endParaRPr lang="en-US" sz="18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90000"/>
              </a:lnSpc>
              <a:spcBef>
                <a:spcPts val="36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Else, shift 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to align 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r>
              <a:rPr lang="en-US" sz="1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[0]</a:t>
            </a: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with 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T</a:t>
            </a:r>
            <a:r>
              <a:rPr lang="en-US" sz="1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[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i </a:t>
            </a:r>
            <a:r>
              <a:rPr lang="en-US" sz="18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+</a:t>
            </a:r>
            <a:r>
              <a:rPr lang="en-US" sz="1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1]</a:t>
            </a:r>
            <a:endParaRPr lang="en-US" sz="1800" b="0" strike="noStrike" spc="-1">
              <a:solidFill>
                <a:srgbClr val="40458C"/>
              </a:solidFill>
              <a:latin typeface="Tahoma"/>
            </a:endParaRPr>
          </a:p>
          <a:p>
            <a:pPr marL="1143000" lvl="2" indent="-228240">
              <a:lnSpc>
                <a:spcPct val="90000"/>
              </a:lnSpc>
              <a:spcBef>
                <a:spcPts val="360"/>
              </a:spcBef>
              <a:buClr>
                <a:srgbClr val="6F89F7"/>
              </a:buClr>
              <a:buSzPct val="95000"/>
              <a:buFont typeface="Wingdings" charset="2"/>
              <a:buChar char=""/>
            </a:pPr>
            <a:r>
              <a:rPr lang="en-US" sz="1800" b="0" strike="noStrike" spc="-1">
                <a:solidFill>
                  <a:srgbClr val="00B050"/>
                </a:solidFill>
                <a:latin typeface="Times New Roman"/>
                <a:ea typeface="ＭＳ Ｐゴシック"/>
              </a:rPr>
              <a:t>Compare “e”  in text with “m” in pattern</a:t>
            </a:r>
            <a:endParaRPr lang="en-US" sz="1800" b="0" strike="noStrike" spc="-1">
              <a:solidFill>
                <a:srgbClr val="40458C"/>
              </a:solidFill>
              <a:latin typeface="Tahoma"/>
            </a:endParaRPr>
          </a:p>
          <a:p>
            <a:pPr marL="1143000" lvl="2" indent="-228240">
              <a:lnSpc>
                <a:spcPct val="90000"/>
              </a:lnSpc>
              <a:spcBef>
                <a:spcPts val="360"/>
              </a:spcBef>
              <a:buClr>
                <a:srgbClr val="6F89F7"/>
              </a:buClr>
              <a:buSzPct val="95000"/>
              <a:buFont typeface="Wingdings" charset="2"/>
              <a:buChar char=""/>
            </a:pPr>
            <a:r>
              <a:rPr lang="en-US" sz="1800" b="0" strike="noStrike" spc="-1">
                <a:solidFill>
                  <a:srgbClr val="00B050"/>
                </a:solidFill>
                <a:latin typeface="Times New Roman"/>
                <a:ea typeface="ＭＳ Ｐゴシック"/>
              </a:rPr>
              <a:t>No match and “e” is not in pattern</a:t>
            </a:r>
            <a:endParaRPr lang="en-US" sz="1800" b="0" strike="noStrike" spc="-1">
              <a:solidFill>
                <a:srgbClr val="40458C"/>
              </a:solidFill>
              <a:latin typeface="Tahoma"/>
            </a:endParaRPr>
          </a:p>
          <a:p>
            <a:pPr marL="1143000" lvl="2" indent="-228240">
              <a:lnSpc>
                <a:spcPct val="90000"/>
              </a:lnSpc>
              <a:spcBef>
                <a:spcPts val="360"/>
              </a:spcBef>
              <a:buClr>
                <a:srgbClr val="6F89F7"/>
              </a:buClr>
              <a:buSzPct val="95000"/>
              <a:buFont typeface="Wingdings" charset="2"/>
              <a:buChar char=""/>
            </a:pPr>
            <a:r>
              <a:rPr lang="en-US" sz="1800" b="0" strike="noStrike" spc="-1">
                <a:solidFill>
                  <a:srgbClr val="00B050"/>
                </a:solidFill>
                <a:latin typeface="Times New Roman"/>
                <a:ea typeface="ＭＳ Ｐゴシック"/>
              </a:rPr>
              <a:t>Shift pattern m positions (“large jump”)</a:t>
            </a:r>
            <a:endParaRPr lang="en-US" sz="18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682" name="CustomShape 5"/>
          <p:cNvSpPr/>
          <p:nvPr/>
        </p:nvSpPr>
        <p:spPr>
          <a:xfrm>
            <a:off x="4314960" y="4962600"/>
            <a:ext cx="4647960" cy="1371240"/>
          </a:xfrm>
          <a:prstGeom prst="rect">
            <a:avLst/>
          </a:prstGeom>
          <a:solidFill>
            <a:schemeClr val="accent3"/>
          </a:soli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83" name="Picture 682"/>
          <p:cNvPicPr/>
          <p:nvPr/>
        </p:nvPicPr>
        <p:blipFill>
          <a:blip r:embed="rId3"/>
          <a:stretch/>
        </p:blipFill>
        <p:spPr>
          <a:xfrm>
            <a:off x="838080" y="4191120"/>
            <a:ext cx="8026560" cy="2209680"/>
          </a:xfrm>
          <a:prstGeom prst="rect">
            <a:avLst/>
          </a:prstGeom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766DD60-3728-A361-3CD9-795A1E7939BF}"/>
              </a:ext>
            </a:extLst>
          </p:cNvPr>
          <p:cNvSpPr/>
          <p:nvPr/>
        </p:nvSpPr>
        <p:spPr>
          <a:xfrm>
            <a:off x="2841171" y="4859005"/>
            <a:ext cx="6175749" cy="1578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TextShape 1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685" name="TextShape 2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138F025F-EB9F-462F-9F77-8DE9983B1D19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18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686" name="TextShape 3"/>
          <p:cNvSpPr txBox="1"/>
          <p:nvPr/>
        </p:nvSpPr>
        <p:spPr>
          <a:xfrm>
            <a:off x="609480" y="30492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0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Boyer-Moore Algorithm</a:t>
            </a:r>
            <a:endParaRPr lang="en-US" sz="40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687" name="TextShape 4"/>
          <p:cNvSpPr txBox="1"/>
          <p:nvPr/>
        </p:nvSpPr>
        <p:spPr>
          <a:xfrm>
            <a:off x="685800" y="1600200"/>
            <a:ext cx="8152920" cy="2590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90000"/>
              </a:lnSpc>
              <a:spcBef>
                <a:spcPts val="400"/>
              </a:spcBef>
              <a:buBlip>
                <a:blip r:embed="rId2"/>
              </a:buBlip>
            </a:pPr>
            <a:r>
              <a:rPr lang="en-US" sz="20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two heuristics</a:t>
            </a:r>
            <a:endParaRPr lang="en-US" sz="2000" b="0" strike="noStrike" spc="-1" dirty="0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 dirty="0">
                <a:solidFill>
                  <a:srgbClr val="BE2D00"/>
                </a:solidFill>
                <a:latin typeface="Tahoma"/>
                <a:ea typeface="ＭＳ Ｐゴシック"/>
              </a:rPr>
              <a:t>	Looking-glass heuristic:</a:t>
            </a:r>
            <a:r>
              <a:rPr lang="en-US" sz="20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 Compare </a:t>
            </a:r>
            <a:r>
              <a:rPr lang="en-US" sz="20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r>
              <a:rPr lang="en-US" sz="20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 with a subsequence of </a:t>
            </a:r>
            <a:r>
              <a:rPr lang="en-US" sz="20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T</a:t>
            </a:r>
            <a:r>
              <a:rPr lang="en-US" sz="20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 starting from the end of </a:t>
            </a:r>
            <a:r>
              <a:rPr lang="en-US" sz="20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endParaRPr lang="en-US" sz="2000" b="0" strike="noStrike" spc="-1" dirty="0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 dirty="0">
                <a:solidFill>
                  <a:srgbClr val="BE2D00"/>
                </a:solidFill>
                <a:latin typeface="Tahoma"/>
                <a:ea typeface="ＭＳ Ｐゴシック"/>
              </a:rPr>
              <a:t>	Character-jump heuristic:</a:t>
            </a:r>
            <a:r>
              <a:rPr lang="en-US" sz="20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 When a mismatch occurs at </a:t>
            </a:r>
            <a:r>
              <a:rPr lang="en-US" sz="20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T</a:t>
            </a:r>
            <a:r>
              <a:rPr lang="en-US" sz="20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[</a:t>
            </a:r>
            <a:r>
              <a:rPr lang="en-US" sz="2000" b="1" i="1" strike="noStrike" spc="-1" dirty="0" err="1">
                <a:solidFill>
                  <a:srgbClr val="40458C"/>
                </a:solidFill>
                <a:latin typeface="Times New Roman"/>
                <a:ea typeface="ＭＳ Ｐゴシック"/>
              </a:rPr>
              <a:t>i</a:t>
            </a:r>
            <a:r>
              <a:rPr lang="en-US" sz="20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] </a:t>
            </a:r>
            <a:r>
              <a:rPr lang="en-US" sz="2000" b="0" strike="noStrike" spc="-1" dirty="0">
                <a:solidFill>
                  <a:srgbClr val="40458C"/>
                </a:solidFill>
                <a:latin typeface="Symbol"/>
                <a:ea typeface="ＭＳ Ｐゴシック"/>
              </a:rPr>
              <a:t>=</a:t>
            </a:r>
            <a:r>
              <a:rPr lang="en-US" sz="20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 c</a:t>
            </a:r>
            <a:r>
              <a:rPr lang="en-US" sz="20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 </a:t>
            </a:r>
            <a:endParaRPr lang="en-US" sz="2000" b="0" strike="noStrike" spc="-1" dirty="0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90000"/>
              </a:lnSpc>
              <a:spcBef>
                <a:spcPts val="36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18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If </a:t>
            </a:r>
            <a:r>
              <a:rPr lang="en-US" sz="18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P </a:t>
            </a:r>
            <a:r>
              <a:rPr lang="en-US" sz="18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contains </a:t>
            </a:r>
            <a:r>
              <a:rPr lang="en-US" sz="18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c</a:t>
            </a:r>
            <a:r>
              <a:rPr lang="en-US" sz="18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, shift </a:t>
            </a:r>
            <a:r>
              <a:rPr lang="en-US" sz="18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r>
              <a:rPr lang="en-US" sz="18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 to align the last occurrence of </a:t>
            </a:r>
            <a:r>
              <a:rPr lang="en-US" sz="18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c </a:t>
            </a:r>
            <a:r>
              <a:rPr lang="en-US" sz="18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in </a:t>
            </a:r>
            <a:r>
              <a:rPr lang="en-US" sz="18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P </a:t>
            </a:r>
            <a:r>
              <a:rPr lang="en-US" sz="18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with </a:t>
            </a:r>
            <a:r>
              <a:rPr lang="en-US" sz="18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T</a:t>
            </a:r>
            <a:r>
              <a:rPr lang="en-US" sz="18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[</a:t>
            </a:r>
            <a:r>
              <a:rPr lang="en-US" sz="1800" b="1" i="1" strike="noStrike" spc="-1" dirty="0" err="1">
                <a:solidFill>
                  <a:srgbClr val="40458C"/>
                </a:solidFill>
                <a:latin typeface="Times New Roman"/>
                <a:ea typeface="ＭＳ Ｐゴシック"/>
              </a:rPr>
              <a:t>i</a:t>
            </a:r>
            <a:r>
              <a:rPr lang="en-US" sz="18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] </a:t>
            </a:r>
            <a:endParaRPr lang="en-US" sz="1800" b="0" strike="noStrike" spc="-1" dirty="0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90000"/>
              </a:lnSpc>
              <a:spcBef>
                <a:spcPts val="36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18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Else, shift </a:t>
            </a:r>
            <a:r>
              <a:rPr lang="en-US" sz="18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r>
              <a:rPr lang="en-US" sz="18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 to align </a:t>
            </a:r>
            <a:r>
              <a:rPr lang="en-US" sz="18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r>
              <a:rPr lang="en-US" sz="18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[0]</a:t>
            </a:r>
            <a:r>
              <a:rPr lang="en-US" sz="18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 with </a:t>
            </a:r>
            <a:r>
              <a:rPr lang="en-US" sz="18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T</a:t>
            </a:r>
            <a:r>
              <a:rPr lang="en-US" sz="18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[</a:t>
            </a:r>
            <a:r>
              <a:rPr lang="en-US" sz="1800" b="1" i="1" strike="noStrike" spc="-1" dirty="0" err="1">
                <a:solidFill>
                  <a:srgbClr val="40458C"/>
                </a:solidFill>
                <a:latin typeface="Times New Roman"/>
                <a:ea typeface="ＭＳ Ｐゴシック"/>
              </a:rPr>
              <a:t>i</a:t>
            </a:r>
            <a:r>
              <a:rPr lang="en-US" sz="18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 dirty="0">
                <a:solidFill>
                  <a:srgbClr val="40458C"/>
                </a:solidFill>
                <a:latin typeface="Symbol"/>
                <a:ea typeface="ＭＳ Ｐゴシック"/>
              </a:rPr>
              <a:t>+</a:t>
            </a:r>
            <a:r>
              <a:rPr lang="en-US" sz="18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 1]</a:t>
            </a:r>
            <a:endParaRPr lang="en-US" sz="1800" b="0" strike="noStrike" spc="-1" dirty="0">
              <a:solidFill>
                <a:srgbClr val="40458C"/>
              </a:solidFill>
              <a:latin typeface="Tahoma"/>
            </a:endParaRPr>
          </a:p>
          <a:p>
            <a:pPr marL="1143000" lvl="2" indent="-228240">
              <a:lnSpc>
                <a:spcPct val="90000"/>
              </a:lnSpc>
              <a:spcBef>
                <a:spcPts val="320"/>
              </a:spcBef>
              <a:buClr>
                <a:srgbClr val="6F89F7"/>
              </a:buClr>
              <a:buSzPct val="95000"/>
              <a:buFont typeface="Wingdings" charset="2"/>
              <a:buChar char=""/>
            </a:pPr>
            <a:r>
              <a:rPr lang="en-US" sz="1600" b="0" strike="noStrike" spc="-1" dirty="0">
                <a:solidFill>
                  <a:srgbClr val="00B050"/>
                </a:solidFill>
                <a:latin typeface="Times New Roman"/>
                <a:ea typeface="ＭＳ Ｐゴシック"/>
              </a:rPr>
              <a:t>What’s next?</a:t>
            </a:r>
            <a:endParaRPr lang="en-US" sz="1600" b="0" strike="noStrike" spc="-1" dirty="0">
              <a:solidFill>
                <a:srgbClr val="40458C"/>
              </a:solidFill>
              <a:latin typeface="Tahoma"/>
            </a:endParaRPr>
          </a:p>
        </p:txBody>
      </p:sp>
      <p:sp>
        <p:nvSpPr>
          <p:cNvPr id="688" name="CustomShape 5"/>
          <p:cNvSpPr/>
          <p:nvPr/>
        </p:nvSpPr>
        <p:spPr>
          <a:xfrm>
            <a:off x="5715000" y="4886280"/>
            <a:ext cx="3200040" cy="1523520"/>
          </a:xfrm>
          <a:prstGeom prst="rect">
            <a:avLst/>
          </a:prstGeom>
          <a:solidFill>
            <a:schemeClr val="accent3"/>
          </a:soli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89" name="Picture 688"/>
          <p:cNvPicPr/>
          <p:nvPr/>
        </p:nvPicPr>
        <p:blipFill>
          <a:blip r:embed="rId3"/>
          <a:stretch/>
        </p:blipFill>
        <p:spPr>
          <a:xfrm>
            <a:off x="838080" y="4191120"/>
            <a:ext cx="8026560" cy="2209680"/>
          </a:xfrm>
          <a:prstGeom prst="rect">
            <a:avLst/>
          </a:prstGeom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E5A5997-CA13-9366-658E-3DB54A818FE8}"/>
              </a:ext>
            </a:extLst>
          </p:cNvPr>
          <p:cNvSpPr/>
          <p:nvPr/>
        </p:nvSpPr>
        <p:spPr>
          <a:xfrm>
            <a:off x="4278086" y="4886280"/>
            <a:ext cx="4738834" cy="1361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TextShape 1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691" name="TextShape 2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04C1679B-9171-4555-BD8C-B316A057385E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19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692" name="TextShape 3"/>
          <p:cNvSpPr txBox="1"/>
          <p:nvPr/>
        </p:nvSpPr>
        <p:spPr>
          <a:xfrm>
            <a:off x="609480" y="30492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0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Boyer-Moore Algorithm</a:t>
            </a:r>
            <a:endParaRPr lang="en-US" sz="40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693" name="TextShape 4"/>
          <p:cNvSpPr txBox="1"/>
          <p:nvPr/>
        </p:nvSpPr>
        <p:spPr>
          <a:xfrm>
            <a:off x="685800" y="1600200"/>
            <a:ext cx="8152920" cy="2590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90000"/>
              </a:lnSpc>
              <a:spcBef>
                <a:spcPts val="400"/>
              </a:spcBef>
              <a:buBlip>
                <a:blip r:embed="rId2"/>
              </a:buBlip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two heuristics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	Looking-glass heuristic: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Compare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with a subsequence of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T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starting from the end of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	Character-jump heuristic: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When a mismatch occurs at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T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[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i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]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=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c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90000"/>
              </a:lnSpc>
              <a:spcBef>
                <a:spcPts val="36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If 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 </a:t>
            </a: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contains 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c</a:t>
            </a: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, shift 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to align the last occurrence of 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c </a:t>
            </a: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in 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 </a:t>
            </a: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with 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T</a:t>
            </a:r>
            <a:r>
              <a:rPr lang="en-US" sz="1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[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i</a:t>
            </a:r>
            <a:r>
              <a:rPr lang="en-US" sz="1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] </a:t>
            </a:r>
            <a:endParaRPr lang="en-US" sz="18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90000"/>
              </a:lnSpc>
              <a:spcBef>
                <a:spcPts val="36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Else, shift 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to align 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r>
              <a:rPr lang="en-US" sz="1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[0]</a:t>
            </a: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with 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T</a:t>
            </a:r>
            <a:r>
              <a:rPr lang="en-US" sz="1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[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i </a:t>
            </a:r>
            <a:r>
              <a:rPr lang="en-US" sz="18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+</a:t>
            </a:r>
            <a:r>
              <a:rPr lang="en-US" sz="1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1]</a:t>
            </a:r>
            <a:endParaRPr lang="en-US" sz="1800" b="0" strike="noStrike" spc="-1">
              <a:solidFill>
                <a:srgbClr val="40458C"/>
              </a:solidFill>
              <a:latin typeface="Tahoma"/>
            </a:endParaRPr>
          </a:p>
          <a:p>
            <a:pPr marL="1143000" lvl="2" indent="-228240">
              <a:lnSpc>
                <a:spcPct val="90000"/>
              </a:lnSpc>
              <a:spcBef>
                <a:spcPts val="320"/>
              </a:spcBef>
              <a:buClr>
                <a:srgbClr val="6F89F7"/>
              </a:buClr>
              <a:buSzPct val="95000"/>
              <a:buFont typeface="Wingdings" charset="2"/>
              <a:buChar char=""/>
            </a:pPr>
            <a:r>
              <a:rPr lang="en-US" sz="1600" b="0" strike="noStrike" spc="-1">
                <a:solidFill>
                  <a:srgbClr val="00B050"/>
                </a:solidFill>
                <a:latin typeface="Times New Roman"/>
                <a:ea typeface="ＭＳ Ｐゴシック"/>
              </a:rPr>
              <a:t>What is next?</a:t>
            </a:r>
            <a:endParaRPr lang="en-US" sz="16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694" name="CustomShape 5"/>
          <p:cNvSpPr/>
          <p:nvPr/>
        </p:nvSpPr>
        <p:spPr>
          <a:xfrm>
            <a:off x="5715000" y="4886280"/>
            <a:ext cx="3200040" cy="1523520"/>
          </a:xfrm>
          <a:prstGeom prst="rect">
            <a:avLst/>
          </a:prstGeom>
          <a:solidFill>
            <a:schemeClr val="accent3"/>
          </a:soli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95" name="Picture 694"/>
          <p:cNvPicPr/>
          <p:nvPr/>
        </p:nvPicPr>
        <p:blipFill>
          <a:blip r:embed="rId3"/>
          <a:stretch/>
        </p:blipFill>
        <p:spPr>
          <a:xfrm>
            <a:off x="838080" y="4191120"/>
            <a:ext cx="8026560" cy="2209680"/>
          </a:xfrm>
          <a:prstGeom prst="rect">
            <a:avLst/>
          </a:prstGeom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A590CB5-F25C-8F88-247A-DA6262E8FFCE}"/>
              </a:ext>
            </a:extLst>
          </p:cNvPr>
          <p:cNvSpPr/>
          <p:nvPr/>
        </p:nvSpPr>
        <p:spPr>
          <a:xfrm>
            <a:off x="5715000" y="4885920"/>
            <a:ext cx="3301922" cy="1362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TextShape 1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593" name="TextShape 2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0955449F-BFF4-4B57-A21A-F15CF77E4A1D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2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594" name="TextShape 3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Strings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595" name="TextShape 4"/>
          <p:cNvSpPr txBox="1"/>
          <p:nvPr/>
        </p:nvSpPr>
        <p:spPr>
          <a:xfrm>
            <a:off x="685800" y="1590840"/>
            <a:ext cx="7619760" cy="4733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90000"/>
              </a:lnSpc>
              <a:spcBef>
                <a:spcPts val="400"/>
              </a:spcBef>
              <a:buBlip>
                <a:blip r:embed="rId2"/>
              </a:buBlip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 string is a sequence of characters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90000"/>
              </a:lnSpc>
              <a:spcBef>
                <a:spcPts val="400"/>
              </a:spcBef>
              <a:buBlip>
                <a:blip r:embed="rId2"/>
              </a:buBlip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Examples of strings: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90000"/>
              </a:lnSpc>
              <a:spcBef>
                <a:spcPts val="36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Python program</a:t>
            </a:r>
            <a:endParaRPr lang="en-US" sz="18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90000"/>
              </a:lnSpc>
              <a:spcBef>
                <a:spcPts val="36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HTML document</a:t>
            </a:r>
            <a:endParaRPr lang="en-US" sz="18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90000"/>
              </a:lnSpc>
              <a:spcBef>
                <a:spcPts val="36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DNA sequence</a:t>
            </a:r>
            <a:endParaRPr lang="en-US" sz="18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90000"/>
              </a:lnSpc>
              <a:spcBef>
                <a:spcPts val="36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Digitized image</a:t>
            </a:r>
            <a:endParaRPr lang="en-US" sz="18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90000"/>
              </a:lnSpc>
              <a:spcBef>
                <a:spcPts val="479"/>
              </a:spcBef>
              <a:buBlip>
                <a:blip r:embed="rId2"/>
              </a:buBlip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An alphabet </a:t>
            </a:r>
            <a:r>
              <a:rPr lang="en-US" sz="2400" b="1" i="1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S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is the set of possible characters for a family of strings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90000"/>
              </a:lnSpc>
              <a:spcBef>
                <a:spcPts val="400"/>
              </a:spcBef>
              <a:buBlip>
                <a:blip r:embed="rId2"/>
              </a:buBlip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Example of alphabets: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90000"/>
              </a:lnSpc>
              <a:spcBef>
                <a:spcPts val="36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ASCII</a:t>
            </a:r>
            <a:endParaRPr lang="en-US" sz="18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90000"/>
              </a:lnSpc>
              <a:spcBef>
                <a:spcPts val="36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Unicode</a:t>
            </a:r>
            <a:endParaRPr lang="en-US" sz="18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90000"/>
              </a:lnSpc>
              <a:spcBef>
                <a:spcPts val="36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{0, 1}</a:t>
            </a:r>
            <a:endParaRPr lang="en-US" sz="18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90000"/>
              </a:lnSpc>
              <a:spcBef>
                <a:spcPts val="36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{A, C, G, T}</a:t>
            </a:r>
            <a:endParaRPr lang="en-US" sz="1800" b="0" strike="noStrike" spc="-1">
              <a:solidFill>
                <a:srgbClr val="40458C"/>
              </a:solidFill>
              <a:latin typeface="Tahoma"/>
            </a:endParaRPr>
          </a:p>
        </p:txBody>
      </p:sp>
      <p:pic>
        <p:nvPicPr>
          <p:cNvPr id="596" name="Picture 5"/>
          <p:cNvPicPr/>
          <p:nvPr/>
        </p:nvPicPr>
        <p:blipFill>
          <a:blip r:embed="rId3"/>
          <a:stretch/>
        </p:blipFill>
        <p:spPr>
          <a:xfrm>
            <a:off x="6781680" y="228600"/>
            <a:ext cx="1904760" cy="1358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TextShape 1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697" name="TextShape 2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C8B3F21-78F7-4A36-A39F-9233B0C094C0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20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698" name="TextShape 3"/>
          <p:cNvSpPr txBox="1"/>
          <p:nvPr/>
        </p:nvSpPr>
        <p:spPr>
          <a:xfrm>
            <a:off x="609480" y="30492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0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Boyer-Moore Algorithm</a:t>
            </a:r>
            <a:endParaRPr lang="en-US" sz="40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699" name="TextShape 4"/>
          <p:cNvSpPr txBox="1"/>
          <p:nvPr/>
        </p:nvSpPr>
        <p:spPr>
          <a:xfrm>
            <a:off x="685800" y="1600200"/>
            <a:ext cx="8152920" cy="2590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90000"/>
              </a:lnSpc>
              <a:spcBef>
                <a:spcPts val="400"/>
              </a:spcBef>
              <a:buBlip>
                <a:blip r:embed="rId2"/>
              </a:buBlip>
            </a:pPr>
            <a:r>
              <a:rPr lang="en-US" sz="20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two heuristics</a:t>
            </a:r>
            <a:endParaRPr lang="en-US" sz="2000" b="0" strike="noStrike" spc="-1" dirty="0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 dirty="0">
                <a:solidFill>
                  <a:srgbClr val="BE2D00"/>
                </a:solidFill>
                <a:latin typeface="Tahoma"/>
                <a:ea typeface="ＭＳ Ｐゴシック"/>
              </a:rPr>
              <a:t>	Looking-glass heuristic:</a:t>
            </a:r>
            <a:r>
              <a:rPr lang="en-US" sz="20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 Compare </a:t>
            </a:r>
            <a:r>
              <a:rPr lang="en-US" sz="20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r>
              <a:rPr lang="en-US" sz="20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 with a subsequence of </a:t>
            </a:r>
            <a:r>
              <a:rPr lang="en-US" sz="20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T</a:t>
            </a:r>
            <a:r>
              <a:rPr lang="en-US" sz="20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 starting from the end of </a:t>
            </a:r>
            <a:r>
              <a:rPr lang="en-US" sz="20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endParaRPr lang="en-US" sz="2000" b="0" strike="noStrike" spc="-1" dirty="0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 dirty="0">
                <a:solidFill>
                  <a:srgbClr val="BE2D00"/>
                </a:solidFill>
                <a:latin typeface="Tahoma"/>
                <a:ea typeface="ＭＳ Ｐゴシック"/>
              </a:rPr>
              <a:t>	Character-jump heuristic:</a:t>
            </a:r>
            <a:r>
              <a:rPr lang="en-US" sz="20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 When a mismatch occurs at </a:t>
            </a:r>
            <a:r>
              <a:rPr lang="en-US" sz="20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T</a:t>
            </a:r>
            <a:r>
              <a:rPr lang="en-US" sz="20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[</a:t>
            </a:r>
            <a:r>
              <a:rPr lang="en-US" sz="2000" b="1" i="1" strike="noStrike" spc="-1" dirty="0" err="1">
                <a:solidFill>
                  <a:srgbClr val="40458C"/>
                </a:solidFill>
                <a:latin typeface="Times New Roman"/>
                <a:ea typeface="ＭＳ Ｐゴシック"/>
              </a:rPr>
              <a:t>i</a:t>
            </a:r>
            <a:r>
              <a:rPr lang="en-US" sz="20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] </a:t>
            </a:r>
            <a:r>
              <a:rPr lang="en-US" sz="2000" b="0" strike="noStrike" spc="-1" dirty="0">
                <a:solidFill>
                  <a:srgbClr val="40458C"/>
                </a:solidFill>
                <a:latin typeface="Symbol"/>
                <a:ea typeface="ＭＳ Ｐゴシック"/>
              </a:rPr>
              <a:t>=</a:t>
            </a:r>
            <a:r>
              <a:rPr lang="en-US" sz="20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 c</a:t>
            </a:r>
            <a:r>
              <a:rPr lang="en-US" sz="20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 </a:t>
            </a:r>
            <a:endParaRPr lang="en-US" sz="2000" b="0" strike="noStrike" spc="-1" dirty="0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90000"/>
              </a:lnSpc>
              <a:spcBef>
                <a:spcPts val="36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18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If </a:t>
            </a:r>
            <a:r>
              <a:rPr lang="en-US" sz="18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P </a:t>
            </a:r>
            <a:r>
              <a:rPr lang="en-US" sz="18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contains </a:t>
            </a:r>
            <a:r>
              <a:rPr lang="en-US" sz="18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c</a:t>
            </a:r>
            <a:r>
              <a:rPr lang="en-US" sz="18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, shift </a:t>
            </a:r>
            <a:r>
              <a:rPr lang="en-US" sz="18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r>
              <a:rPr lang="en-US" sz="18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 to align the last occurrence of </a:t>
            </a:r>
            <a:r>
              <a:rPr lang="en-US" sz="18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c </a:t>
            </a:r>
            <a:r>
              <a:rPr lang="en-US" sz="18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in </a:t>
            </a:r>
            <a:r>
              <a:rPr lang="en-US" sz="18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P </a:t>
            </a:r>
            <a:r>
              <a:rPr lang="en-US" sz="18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with </a:t>
            </a:r>
            <a:r>
              <a:rPr lang="en-US" sz="18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T</a:t>
            </a:r>
            <a:r>
              <a:rPr lang="en-US" sz="18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[</a:t>
            </a:r>
            <a:r>
              <a:rPr lang="en-US" sz="1800" b="1" i="1" strike="noStrike" spc="-1" dirty="0" err="1">
                <a:solidFill>
                  <a:srgbClr val="40458C"/>
                </a:solidFill>
                <a:latin typeface="Times New Roman"/>
                <a:ea typeface="ＭＳ Ｐゴシック"/>
              </a:rPr>
              <a:t>i</a:t>
            </a:r>
            <a:r>
              <a:rPr lang="en-US" sz="18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] </a:t>
            </a:r>
            <a:endParaRPr lang="en-US" sz="1800" b="0" strike="noStrike" spc="-1" dirty="0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90000"/>
              </a:lnSpc>
              <a:spcBef>
                <a:spcPts val="36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18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Else, shift </a:t>
            </a:r>
            <a:r>
              <a:rPr lang="en-US" sz="18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r>
              <a:rPr lang="en-US" sz="18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 to align </a:t>
            </a:r>
            <a:r>
              <a:rPr lang="en-US" sz="18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r>
              <a:rPr lang="en-US" sz="18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[0]</a:t>
            </a:r>
            <a:r>
              <a:rPr lang="en-US" sz="18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 with </a:t>
            </a:r>
            <a:r>
              <a:rPr lang="en-US" sz="18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T</a:t>
            </a:r>
            <a:r>
              <a:rPr lang="en-US" sz="18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[</a:t>
            </a:r>
            <a:r>
              <a:rPr lang="en-US" sz="1800" b="1" i="1" strike="noStrike" spc="-1" dirty="0" err="1">
                <a:solidFill>
                  <a:srgbClr val="40458C"/>
                </a:solidFill>
                <a:latin typeface="Times New Roman"/>
                <a:ea typeface="ＭＳ Ｐゴシック"/>
              </a:rPr>
              <a:t>i</a:t>
            </a:r>
            <a:r>
              <a:rPr lang="en-US" sz="18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 dirty="0">
                <a:solidFill>
                  <a:srgbClr val="40458C"/>
                </a:solidFill>
                <a:latin typeface="Symbol"/>
                <a:ea typeface="ＭＳ Ｐゴシック"/>
              </a:rPr>
              <a:t>+</a:t>
            </a:r>
            <a:r>
              <a:rPr lang="en-US" sz="18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 1]</a:t>
            </a:r>
            <a:endParaRPr lang="en-US" sz="1800" b="0" strike="noStrike" spc="-1" dirty="0">
              <a:solidFill>
                <a:srgbClr val="40458C"/>
              </a:solidFill>
              <a:latin typeface="Tahoma"/>
            </a:endParaRPr>
          </a:p>
          <a:p>
            <a:pPr marL="1143000" lvl="2" indent="-228240">
              <a:lnSpc>
                <a:spcPct val="90000"/>
              </a:lnSpc>
              <a:spcBef>
                <a:spcPts val="281"/>
              </a:spcBef>
              <a:buClr>
                <a:srgbClr val="6F89F7"/>
              </a:buClr>
              <a:buSzPct val="95000"/>
              <a:buFont typeface="Wingdings" charset="2"/>
              <a:buChar char=""/>
            </a:pPr>
            <a:r>
              <a:rPr lang="en-US" sz="1400" b="0" strike="noStrike" spc="-1" dirty="0">
                <a:solidFill>
                  <a:srgbClr val="00B050"/>
                </a:solidFill>
                <a:latin typeface="Times New Roman"/>
                <a:ea typeface="ＭＳ Ｐゴシック"/>
              </a:rPr>
              <a:t>What’s next?</a:t>
            </a:r>
            <a:endParaRPr lang="en-US" sz="1400" b="0" strike="noStrike" spc="-1" dirty="0">
              <a:solidFill>
                <a:srgbClr val="40458C"/>
              </a:solidFill>
              <a:latin typeface="Tahoma"/>
            </a:endParaRPr>
          </a:p>
          <a:p>
            <a:endParaRPr lang="en-US" sz="1400" b="0" strike="noStrike" spc="-1" dirty="0">
              <a:solidFill>
                <a:srgbClr val="40458C"/>
              </a:solidFill>
              <a:latin typeface="Tahoma"/>
            </a:endParaRPr>
          </a:p>
        </p:txBody>
      </p:sp>
      <p:sp>
        <p:nvSpPr>
          <p:cNvPr id="700" name="CustomShape 5"/>
          <p:cNvSpPr/>
          <p:nvPr/>
        </p:nvSpPr>
        <p:spPr>
          <a:xfrm>
            <a:off x="7115040" y="4876920"/>
            <a:ext cx="1828440" cy="1523520"/>
          </a:xfrm>
          <a:prstGeom prst="rect">
            <a:avLst/>
          </a:prstGeom>
          <a:solidFill>
            <a:schemeClr val="accent3"/>
          </a:soli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01" name="Picture 700"/>
          <p:cNvPicPr/>
          <p:nvPr/>
        </p:nvPicPr>
        <p:blipFill>
          <a:blip r:embed="rId3"/>
          <a:stretch/>
        </p:blipFill>
        <p:spPr>
          <a:xfrm>
            <a:off x="838080" y="4191120"/>
            <a:ext cx="8026560" cy="2209680"/>
          </a:xfrm>
          <a:prstGeom prst="rect">
            <a:avLst/>
          </a:prstGeom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7742219-9228-156A-A10E-751005A5FE3C}"/>
              </a:ext>
            </a:extLst>
          </p:cNvPr>
          <p:cNvSpPr/>
          <p:nvPr/>
        </p:nvSpPr>
        <p:spPr>
          <a:xfrm>
            <a:off x="7115040" y="4876920"/>
            <a:ext cx="182844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TextShape 1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703" name="TextShape 2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834F1CA8-0344-4646-8E77-534AAF42FF85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21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704" name="TextShape 3"/>
          <p:cNvSpPr txBox="1"/>
          <p:nvPr/>
        </p:nvSpPr>
        <p:spPr>
          <a:xfrm>
            <a:off x="609480" y="30492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0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Boyer-Moore Algorithm</a:t>
            </a:r>
            <a:endParaRPr lang="en-US" sz="40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705" name="TextShape 4"/>
          <p:cNvSpPr txBox="1"/>
          <p:nvPr/>
        </p:nvSpPr>
        <p:spPr>
          <a:xfrm>
            <a:off x="685800" y="1600200"/>
            <a:ext cx="8152920" cy="2590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90000"/>
              </a:lnSpc>
              <a:spcBef>
                <a:spcPts val="400"/>
              </a:spcBef>
              <a:buBlip>
                <a:blip r:embed="rId2"/>
              </a:buBlip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two heuristics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	Looking-glass heuristic: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Compare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with a subsequence of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T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starting from the end of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	Character-jump heuristic: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When a mismatch occurs at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T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[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i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]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=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c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90000"/>
              </a:lnSpc>
              <a:spcBef>
                <a:spcPts val="36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If 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 </a:t>
            </a: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contains 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c</a:t>
            </a: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, shift 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to align the last occurrence of 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c </a:t>
            </a: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in 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 </a:t>
            </a: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with 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T</a:t>
            </a:r>
            <a:r>
              <a:rPr lang="en-US" sz="1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[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i</a:t>
            </a:r>
            <a:r>
              <a:rPr lang="en-US" sz="1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] </a:t>
            </a:r>
            <a:endParaRPr lang="en-US" sz="18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90000"/>
              </a:lnSpc>
              <a:spcBef>
                <a:spcPts val="36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Else, shift 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to align 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r>
              <a:rPr lang="en-US" sz="1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[0]</a:t>
            </a: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with 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T</a:t>
            </a:r>
            <a:r>
              <a:rPr lang="en-US" sz="1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[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i </a:t>
            </a:r>
            <a:r>
              <a:rPr lang="en-US" sz="18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+</a:t>
            </a:r>
            <a:r>
              <a:rPr lang="en-US" sz="1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1]</a:t>
            </a:r>
            <a:endParaRPr lang="en-US" sz="1800" b="0" strike="noStrike" spc="-1">
              <a:solidFill>
                <a:srgbClr val="40458C"/>
              </a:solidFill>
              <a:latin typeface="Tahoma"/>
            </a:endParaRPr>
          </a:p>
          <a:p>
            <a:pPr marL="1143000" lvl="2" indent="-228240">
              <a:lnSpc>
                <a:spcPct val="90000"/>
              </a:lnSpc>
              <a:spcBef>
                <a:spcPts val="281"/>
              </a:spcBef>
              <a:buClr>
                <a:srgbClr val="6F89F7"/>
              </a:buClr>
              <a:buSzPct val="95000"/>
              <a:buFont typeface="Wingdings" charset="2"/>
              <a:buChar char=""/>
            </a:pPr>
            <a:r>
              <a:rPr lang="en-US" sz="1400" b="0" strike="noStrike" spc="-1">
                <a:solidFill>
                  <a:srgbClr val="00B050"/>
                </a:solidFill>
                <a:latin typeface="Times New Roman"/>
                <a:ea typeface="ＭＳ Ｐゴシック"/>
              </a:rPr>
              <a:t>What is next?</a:t>
            </a:r>
            <a:endParaRPr lang="en-US" sz="1400" b="0" strike="noStrike" spc="-1">
              <a:solidFill>
                <a:srgbClr val="40458C"/>
              </a:solidFill>
              <a:latin typeface="Tahoma"/>
            </a:endParaRPr>
          </a:p>
          <a:p>
            <a:endParaRPr lang="en-US" sz="1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706" name="CustomShape 5"/>
          <p:cNvSpPr/>
          <p:nvPr/>
        </p:nvSpPr>
        <p:spPr>
          <a:xfrm>
            <a:off x="7115040" y="4876920"/>
            <a:ext cx="1828440" cy="1523520"/>
          </a:xfrm>
          <a:prstGeom prst="rect">
            <a:avLst/>
          </a:prstGeom>
          <a:solidFill>
            <a:schemeClr val="accent3"/>
          </a:soli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07" name="Picture 706"/>
          <p:cNvPicPr/>
          <p:nvPr/>
        </p:nvPicPr>
        <p:blipFill>
          <a:blip r:embed="rId3"/>
          <a:stretch/>
        </p:blipFill>
        <p:spPr>
          <a:xfrm>
            <a:off x="838080" y="4191120"/>
            <a:ext cx="8026560" cy="2209680"/>
          </a:xfrm>
          <a:prstGeom prst="rect">
            <a:avLst/>
          </a:prstGeom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984CD79-14FB-0CA9-358B-F0F3B4DA6A72}"/>
              </a:ext>
            </a:extLst>
          </p:cNvPr>
          <p:cNvSpPr/>
          <p:nvPr/>
        </p:nvSpPr>
        <p:spPr>
          <a:xfrm>
            <a:off x="7217229" y="4876920"/>
            <a:ext cx="1726251" cy="761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TextShape 1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709" name="TextShape 2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77996BA1-6F75-4DED-8171-3E9D456E9124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22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710" name="TextShape 3"/>
          <p:cNvSpPr txBox="1"/>
          <p:nvPr/>
        </p:nvSpPr>
        <p:spPr>
          <a:xfrm>
            <a:off x="609480" y="30492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0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Boyer-Moore Algorithm</a:t>
            </a:r>
            <a:endParaRPr lang="en-US" sz="40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711" name="TextShape 4"/>
          <p:cNvSpPr txBox="1"/>
          <p:nvPr/>
        </p:nvSpPr>
        <p:spPr>
          <a:xfrm>
            <a:off x="685800" y="1600200"/>
            <a:ext cx="8152920" cy="2590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90000"/>
              </a:lnSpc>
              <a:spcBef>
                <a:spcPts val="400"/>
              </a:spcBef>
              <a:buBlip>
                <a:blip r:embed="rId2"/>
              </a:buBlip>
            </a:pPr>
            <a:r>
              <a:rPr lang="en-US" sz="20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two heuristics</a:t>
            </a:r>
            <a:endParaRPr lang="en-US" sz="2000" b="0" strike="noStrike" spc="-1" dirty="0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 dirty="0">
                <a:solidFill>
                  <a:srgbClr val="BE2D00"/>
                </a:solidFill>
                <a:latin typeface="Tahoma"/>
                <a:ea typeface="ＭＳ Ｐゴシック"/>
              </a:rPr>
              <a:t>	Looking-glass heuristic:</a:t>
            </a:r>
            <a:r>
              <a:rPr lang="en-US" sz="20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 Compare </a:t>
            </a:r>
            <a:r>
              <a:rPr lang="en-US" sz="20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r>
              <a:rPr lang="en-US" sz="20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 with a subsequence of </a:t>
            </a:r>
            <a:r>
              <a:rPr lang="en-US" sz="20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T</a:t>
            </a:r>
            <a:r>
              <a:rPr lang="en-US" sz="20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 starting from the end of </a:t>
            </a:r>
            <a:r>
              <a:rPr lang="en-US" sz="20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endParaRPr lang="en-US" sz="2000" b="0" strike="noStrike" spc="-1" dirty="0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90000"/>
              </a:lnSpc>
              <a:spcBef>
                <a:spcPts val="400"/>
              </a:spcBef>
            </a:pPr>
            <a:r>
              <a:rPr lang="en-US" sz="2000" b="0" strike="noStrike" spc="-1" dirty="0">
                <a:solidFill>
                  <a:srgbClr val="BE2D00"/>
                </a:solidFill>
                <a:latin typeface="Tahoma"/>
                <a:ea typeface="ＭＳ Ｐゴシック"/>
              </a:rPr>
              <a:t>	Character-jump heuristic:</a:t>
            </a:r>
            <a:r>
              <a:rPr lang="en-US" sz="20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 When a mismatch occurs at </a:t>
            </a:r>
            <a:r>
              <a:rPr lang="en-US" sz="20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T</a:t>
            </a:r>
            <a:r>
              <a:rPr lang="en-US" sz="20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[</a:t>
            </a:r>
            <a:r>
              <a:rPr lang="en-US" sz="2000" b="1" i="1" strike="noStrike" spc="-1" dirty="0" err="1">
                <a:solidFill>
                  <a:srgbClr val="40458C"/>
                </a:solidFill>
                <a:latin typeface="Times New Roman"/>
                <a:ea typeface="ＭＳ Ｐゴシック"/>
              </a:rPr>
              <a:t>i</a:t>
            </a:r>
            <a:r>
              <a:rPr lang="en-US" sz="20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] </a:t>
            </a:r>
            <a:r>
              <a:rPr lang="en-US" sz="2000" b="0" strike="noStrike" spc="-1" dirty="0">
                <a:solidFill>
                  <a:srgbClr val="40458C"/>
                </a:solidFill>
                <a:latin typeface="Symbol"/>
                <a:ea typeface="ＭＳ Ｐゴシック"/>
              </a:rPr>
              <a:t>=</a:t>
            </a:r>
            <a:r>
              <a:rPr lang="en-US" sz="20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 c</a:t>
            </a:r>
            <a:r>
              <a:rPr lang="en-US" sz="20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 </a:t>
            </a:r>
            <a:endParaRPr lang="en-US" sz="2000" b="0" strike="noStrike" spc="-1" dirty="0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90000"/>
              </a:lnSpc>
              <a:spcBef>
                <a:spcPts val="36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18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If </a:t>
            </a:r>
            <a:r>
              <a:rPr lang="en-US" sz="18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P </a:t>
            </a:r>
            <a:r>
              <a:rPr lang="en-US" sz="18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contains </a:t>
            </a:r>
            <a:r>
              <a:rPr lang="en-US" sz="18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c</a:t>
            </a:r>
            <a:r>
              <a:rPr lang="en-US" sz="18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, shift </a:t>
            </a:r>
            <a:r>
              <a:rPr lang="en-US" sz="18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r>
              <a:rPr lang="en-US" sz="18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 to align the last occurrence of </a:t>
            </a:r>
            <a:r>
              <a:rPr lang="en-US" sz="18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c </a:t>
            </a:r>
            <a:r>
              <a:rPr lang="en-US" sz="18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in </a:t>
            </a:r>
            <a:r>
              <a:rPr lang="en-US" sz="18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P </a:t>
            </a:r>
            <a:r>
              <a:rPr lang="en-US" sz="18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with </a:t>
            </a:r>
            <a:r>
              <a:rPr lang="en-US" sz="18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T</a:t>
            </a:r>
            <a:r>
              <a:rPr lang="en-US" sz="18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[</a:t>
            </a:r>
            <a:r>
              <a:rPr lang="en-US" sz="1800" b="1" i="1" strike="noStrike" spc="-1" dirty="0" err="1">
                <a:solidFill>
                  <a:srgbClr val="40458C"/>
                </a:solidFill>
                <a:latin typeface="Times New Roman"/>
                <a:ea typeface="ＭＳ Ｐゴシック"/>
              </a:rPr>
              <a:t>i</a:t>
            </a:r>
            <a:r>
              <a:rPr lang="en-US" sz="18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] </a:t>
            </a:r>
            <a:endParaRPr lang="en-US" sz="1800" b="0" strike="noStrike" spc="-1" dirty="0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90000"/>
              </a:lnSpc>
              <a:spcBef>
                <a:spcPts val="36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18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Else, shift </a:t>
            </a:r>
            <a:r>
              <a:rPr lang="en-US" sz="18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r>
              <a:rPr lang="en-US" sz="18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 to align </a:t>
            </a:r>
            <a:r>
              <a:rPr lang="en-US" sz="18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r>
              <a:rPr lang="en-US" sz="18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[0]</a:t>
            </a:r>
            <a:r>
              <a:rPr lang="en-US" sz="18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 with </a:t>
            </a:r>
            <a:r>
              <a:rPr lang="en-US" sz="18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T</a:t>
            </a:r>
            <a:r>
              <a:rPr lang="en-US" sz="18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[</a:t>
            </a:r>
            <a:r>
              <a:rPr lang="en-US" sz="1800" b="1" i="1" strike="noStrike" spc="-1" dirty="0" err="1">
                <a:solidFill>
                  <a:srgbClr val="40458C"/>
                </a:solidFill>
                <a:latin typeface="Times New Roman"/>
                <a:ea typeface="ＭＳ Ｐゴシック"/>
              </a:rPr>
              <a:t>i</a:t>
            </a:r>
            <a:r>
              <a:rPr lang="en-US" sz="1800" b="1" i="1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 dirty="0">
                <a:solidFill>
                  <a:srgbClr val="40458C"/>
                </a:solidFill>
                <a:latin typeface="Symbol"/>
                <a:ea typeface="ＭＳ Ｐゴシック"/>
              </a:rPr>
              <a:t>+</a:t>
            </a:r>
            <a:r>
              <a:rPr lang="en-US" sz="18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 1]</a:t>
            </a:r>
            <a:endParaRPr lang="en-US" sz="1800" b="0" strike="noStrike" spc="-1" dirty="0">
              <a:solidFill>
                <a:srgbClr val="40458C"/>
              </a:solidFill>
              <a:latin typeface="Tahoma"/>
            </a:endParaRPr>
          </a:p>
          <a:p>
            <a:pPr marL="1143000" lvl="2" indent="-228240">
              <a:lnSpc>
                <a:spcPct val="90000"/>
              </a:lnSpc>
              <a:spcBef>
                <a:spcPts val="281"/>
              </a:spcBef>
              <a:buClr>
                <a:srgbClr val="6F89F7"/>
              </a:buClr>
              <a:buSzPct val="95000"/>
              <a:buFont typeface="Wingdings" charset="2"/>
              <a:buChar char=""/>
            </a:pPr>
            <a:r>
              <a:rPr lang="en-US" sz="1400" b="0" strike="noStrike" spc="-1">
                <a:solidFill>
                  <a:srgbClr val="00B050"/>
                </a:solidFill>
                <a:latin typeface="Times New Roman"/>
                <a:ea typeface="ＭＳ Ｐゴシック"/>
              </a:rPr>
              <a:t>What’s next?</a:t>
            </a:r>
            <a:endParaRPr lang="en-US" sz="1400" b="0" strike="noStrike" spc="-1" dirty="0">
              <a:solidFill>
                <a:srgbClr val="40458C"/>
              </a:solidFill>
              <a:latin typeface="Tahoma"/>
            </a:endParaRPr>
          </a:p>
        </p:txBody>
      </p:sp>
      <p:sp>
        <p:nvSpPr>
          <p:cNvPr id="712" name="CustomShape 5"/>
          <p:cNvSpPr/>
          <p:nvPr/>
        </p:nvSpPr>
        <p:spPr>
          <a:xfrm>
            <a:off x="7334280" y="4876920"/>
            <a:ext cx="1676160" cy="914040"/>
          </a:xfrm>
          <a:prstGeom prst="rect">
            <a:avLst/>
          </a:prstGeom>
          <a:solidFill>
            <a:schemeClr val="accent3"/>
          </a:soli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13" name="Picture 712"/>
          <p:cNvPicPr/>
          <p:nvPr/>
        </p:nvPicPr>
        <p:blipFill>
          <a:blip r:embed="rId3"/>
          <a:stretch/>
        </p:blipFill>
        <p:spPr>
          <a:xfrm>
            <a:off x="838080" y="4191120"/>
            <a:ext cx="8026560" cy="2209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TextShape 1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Summary of the two heuristics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736" name="TextShape 2"/>
          <p:cNvSpPr txBox="1"/>
          <p:nvPr/>
        </p:nvSpPr>
        <p:spPr>
          <a:xfrm>
            <a:off x="838080" y="1676520"/>
            <a:ext cx="7772040" cy="4114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Blip>
                <a:blip r:embed="rId2"/>
              </a:buBlip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Looking-glass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Check from the end of pattern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Blip>
                <a:blip r:embed="rId2"/>
              </a:buBlip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Character-jump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If c in text does not match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6F89F7"/>
              </a:buClr>
              <a:buSzPct val="95000"/>
              <a:buFont typeface="Wingdings" charset="2"/>
              <a:buChar char="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If c in text is elsewhere in pattern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1600200" lvl="3" indent="-228240">
              <a:lnSpc>
                <a:spcPct val="100000"/>
              </a:lnSpc>
              <a:spcBef>
                <a:spcPts val="479"/>
              </a:spcBef>
              <a:buClr>
                <a:srgbClr val="40458C"/>
              </a:buClr>
              <a:buSzPct val="65000"/>
              <a:buFont typeface="Wingdings" charset="2"/>
              <a:buChar char="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Shift pattern to align c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2057400" lvl="4" indent="-228240">
              <a:lnSpc>
                <a:spcPct val="100000"/>
              </a:lnSpc>
              <a:spcBef>
                <a:spcPts val="479"/>
              </a:spcBef>
              <a:buClr>
                <a:srgbClr val="6F89F7"/>
              </a:buClr>
              <a:buSzPct val="60000"/>
              <a:buFont typeface="Wingdings" charset="2"/>
              <a:buChar char="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“small jump”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6F89F7"/>
              </a:buClr>
              <a:buSzPct val="95000"/>
              <a:buFont typeface="Wingdings" charset="2"/>
              <a:buChar char="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Else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1600200" lvl="3" indent="-228240">
              <a:lnSpc>
                <a:spcPct val="100000"/>
              </a:lnSpc>
              <a:spcBef>
                <a:spcPts val="479"/>
              </a:spcBef>
              <a:buClr>
                <a:srgbClr val="40458C"/>
              </a:buClr>
              <a:buSzPct val="65000"/>
              <a:buFont typeface="Wingdings" charset="2"/>
              <a:buChar char="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Shift pattern m positions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2057400" lvl="4" indent="-228240">
              <a:lnSpc>
                <a:spcPct val="100000"/>
              </a:lnSpc>
              <a:spcBef>
                <a:spcPts val="479"/>
              </a:spcBef>
              <a:buClr>
                <a:srgbClr val="6F89F7"/>
              </a:buClr>
              <a:buSzPct val="60000"/>
              <a:buFont typeface="Wingdings" charset="2"/>
              <a:buChar char="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“large jump”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737" name="TextShape 3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738" name="TextShape 4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82957CDB-9707-404B-991D-0458E0960AB7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23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TextShape 1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Summary of the two heuristics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740" name="TextShape 2"/>
          <p:cNvSpPr txBox="1"/>
          <p:nvPr/>
        </p:nvSpPr>
        <p:spPr>
          <a:xfrm>
            <a:off x="838080" y="1676520"/>
            <a:ext cx="7772040" cy="4114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Blip>
                <a:blip r:embed="rId2"/>
              </a:buBlip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Looking-glass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Check from the end of pattern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Blip>
                <a:blip r:embed="rId2"/>
              </a:buBlip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Character-jump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If c in text does not match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6F89F7"/>
              </a:buClr>
              <a:buSzPct val="95000"/>
              <a:buFont typeface="Wingdings" charset="2"/>
              <a:buChar char="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If c in text is elsewhere in pattern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1600200" lvl="3" indent="-228240">
              <a:lnSpc>
                <a:spcPct val="100000"/>
              </a:lnSpc>
              <a:spcBef>
                <a:spcPts val="479"/>
              </a:spcBef>
              <a:buClr>
                <a:srgbClr val="40458C"/>
              </a:buClr>
              <a:buSzPct val="65000"/>
              <a:buFont typeface="Wingdings" charset="2"/>
              <a:buChar char="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Shift pattern to align c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2057400" lvl="4" indent="-228240">
              <a:lnSpc>
                <a:spcPct val="100000"/>
              </a:lnSpc>
              <a:spcBef>
                <a:spcPts val="479"/>
              </a:spcBef>
              <a:buClr>
                <a:srgbClr val="6F89F7"/>
              </a:buClr>
              <a:buSzPct val="60000"/>
              <a:buFont typeface="Wingdings" charset="2"/>
              <a:buChar char="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“small jump”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6F89F7"/>
              </a:buClr>
              <a:buSzPct val="95000"/>
              <a:buFont typeface="Wingdings" charset="2"/>
              <a:buChar char="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Else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1600200" lvl="3" indent="-228240">
              <a:lnSpc>
                <a:spcPct val="100000"/>
              </a:lnSpc>
              <a:spcBef>
                <a:spcPts val="479"/>
              </a:spcBef>
              <a:buClr>
                <a:srgbClr val="40458C"/>
              </a:buClr>
              <a:buSzPct val="65000"/>
              <a:buFont typeface="Wingdings" charset="2"/>
              <a:buChar char="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Shift pattern m positions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2057400" lvl="4" indent="-228240">
              <a:lnSpc>
                <a:spcPct val="100000"/>
              </a:lnSpc>
              <a:spcBef>
                <a:spcPts val="479"/>
              </a:spcBef>
              <a:buClr>
                <a:srgbClr val="6F89F7"/>
              </a:buClr>
              <a:buSzPct val="60000"/>
              <a:buFont typeface="Wingdings" charset="2"/>
              <a:buChar char="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“large jump”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741" name="TextShape 3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742" name="TextShape 4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F0C9A3E0-FF9A-43AA-A3FE-6D75F31E7B57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24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743" name="CustomShape 5"/>
          <p:cNvSpPr/>
          <p:nvPr/>
        </p:nvSpPr>
        <p:spPr>
          <a:xfrm>
            <a:off x="6219720" y="3962520"/>
            <a:ext cx="2718720" cy="8218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FF0000"/>
                </a:solidFill>
                <a:latin typeface="Tahoma"/>
                <a:ea typeface="ＭＳ Ｐゴシック"/>
              </a:rPr>
              <a:t>Nice to be O(1), </a:t>
            </a:r>
            <a:endParaRPr lang="en-US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FF0000"/>
                </a:solidFill>
                <a:latin typeface="Tahoma"/>
                <a:ea typeface="ＭＳ Ｐゴシック"/>
              </a:rPr>
              <a:t>not O(m), ideas?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744" name="CustomShape 6"/>
          <p:cNvSpPr/>
          <p:nvPr/>
        </p:nvSpPr>
        <p:spPr>
          <a:xfrm flipH="1" flipV="1">
            <a:off x="6705720" y="3656880"/>
            <a:ext cx="609120" cy="333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TextShape 1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746" name="TextShape 2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38E682D-5A77-4C35-830C-EBF586969F2C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25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747" name="TextShape 3"/>
          <p:cNvSpPr txBox="1"/>
          <p:nvPr/>
        </p:nvSpPr>
        <p:spPr>
          <a:xfrm>
            <a:off x="609480" y="38088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Last-Occurrence Function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748" name="TextShape 4"/>
          <p:cNvSpPr txBox="1"/>
          <p:nvPr/>
        </p:nvSpPr>
        <p:spPr>
          <a:xfrm>
            <a:off x="838080" y="1752480"/>
            <a:ext cx="7848360" cy="43430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90000"/>
              </a:lnSpc>
              <a:spcBef>
                <a:spcPts val="400"/>
              </a:spcBef>
              <a:buBlip>
                <a:blip r:embed="rId2"/>
              </a:buBlip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To quickly find out where a character is in a pattern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90000"/>
              </a:lnSpc>
              <a:spcBef>
                <a:spcPts val="40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L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c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)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is defined as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1143000" lvl="2" indent="-228240">
              <a:lnSpc>
                <a:spcPct val="90000"/>
              </a:lnSpc>
              <a:spcBef>
                <a:spcPts val="400"/>
              </a:spcBef>
              <a:buClr>
                <a:srgbClr val="6F89F7"/>
              </a:buClr>
              <a:buSzPct val="95000"/>
              <a:buFont typeface="Wingdings" charset="2"/>
              <a:buChar char="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the largest index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i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such that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[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i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]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=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c 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or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1143000" lvl="2" indent="-228240">
              <a:lnSpc>
                <a:spcPct val="90000"/>
              </a:lnSpc>
              <a:spcBef>
                <a:spcPts val="400"/>
              </a:spcBef>
              <a:buClr>
                <a:srgbClr val="6F89F7"/>
              </a:buClr>
              <a:buSzPct val="95000"/>
              <a:buFont typeface="Wingdings" charset="2"/>
              <a:buChar char=""/>
            </a:pP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-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1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if no such index exists 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90000"/>
              </a:lnSpc>
              <a:spcBef>
                <a:spcPts val="400"/>
              </a:spcBef>
              <a:buBlip>
                <a:blip r:embed="rId2"/>
              </a:buBlip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Example: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90000"/>
              </a:lnSpc>
              <a:spcBef>
                <a:spcPts val="36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1800" b="1" i="1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S </a:t>
            </a:r>
            <a:r>
              <a:rPr lang="en-US" sz="18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=</a:t>
            </a:r>
            <a:r>
              <a:rPr lang="en-US" sz="1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{</a:t>
            </a:r>
            <a:r>
              <a:rPr lang="en-US" sz="1800" b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a, b, c, d</a:t>
            </a:r>
            <a:r>
              <a:rPr lang="en-US" sz="1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}</a:t>
            </a:r>
            <a:endParaRPr lang="en-US" sz="18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90000"/>
              </a:lnSpc>
              <a:spcBef>
                <a:spcPts val="36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r>
              <a:rPr lang="en-US" sz="1800" b="1" i="1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 </a:t>
            </a:r>
            <a:r>
              <a:rPr lang="en-US" sz="18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=</a:t>
            </a:r>
            <a:r>
              <a:rPr lang="en-US" sz="1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abacab</a:t>
            </a:r>
            <a:endParaRPr lang="en-US" sz="1800" b="0" strike="noStrike" spc="-1">
              <a:solidFill>
                <a:srgbClr val="40458C"/>
              </a:solidFill>
              <a:latin typeface="Tahoma"/>
            </a:endParaRPr>
          </a:p>
          <a:p>
            <a:endParaRPr lang="en-US" sz="18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90000"/>
              </a:lnSpc>
              <a:spcBef>
                <a:spcPts val="400"/>
              </a:spcBef>
              <a:buBlip>
                <a:blip r:embed="rId2"/>
              </a:buBlip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represented by an array indexed by the numeric codes of the characters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90000"/>
              </a:lnSpc>
              <a:spcBef>
                <a:spcPts val="400"/>
              </a:spcBef>
              <a:buBlip>
                <a:blip r:embed="rId2"/>
              </a:buBlip>
            </a:pP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O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m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+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s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)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90000"/>
              </a:lnSpc>
              <a:spcBef>
                <a:spcPts val="32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16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where </a:t>
            </a:r>
            <a:r>
              <a:rPr lang="en-US" sz="16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m</a:t>
            </a:r>
            <a:r>
              <a:rPr lang="en-US" sz="16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is the size of </a:t>
            </a:r>
            <a:r>
              <a:rPr lang="en-US" sz="16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r>
              <a:rPr lang="en-US" sz="16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and </a:t>
            </a:r>
            <a:r>
              <a:rPr lang="en-US" sz="16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s</a:t>
            </a:r>
            <a:r>
              <a:rPr lang="en-US" sz="16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is the size of </a:t>
            </a:r>
            <a:r>
              <a:rPr lang="en-US" sz="1600" b="1" i="1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S</a:t>
            </a:r>
            <a:endParaRPr lang="en-US" sz="1600" b="0" strike="noStrike" spc="-1">
              <a:solidFill>
                <a:srgbClr val="40458C"/>
              </a:solidFill>
              <a:latin typeface="Tahoma"/>
            </a:endParaRPr>
          </a:p>
          <a:p>
            <a:pPr>
              <a:lnSpc>
                <a:spcPct val="90000"/>
              </a:lnSpc>
              <a:spcBef>
                <a:spcPts val="400"/>
              </a:spcBef>
            </a:pPr>
            <a:endParaRPr lang="en-US" sz="1600" b="0" strike="noStrike" spc="-1">
              <a:solidFill>
                <a:srgbClr val="40458C"/>
              </a:solidFill>
              <a:latin typeface="Tahoma"/>
            </a:endParaRPr>
          </a:p>
        </p:txBody>
      </p:sp>
      <p:graphicFrame>
        <p:nvGraphicFramePr>
          <p:cNvPr id="749" name="Table 5"/>
          <p:cNvGraphicFramePr/>
          <p:nvPr/>
        </p:nvGraphicFramePr>
        <p:xfrm>
          <a:off x="3581280" y="3505320"/>
          <a:ext cx="4647960" cy="762120"/>
        </p:xfrm>
        <a:graphic>
          <a:graphicData uri="http://schemas.openxmlformats.org/drawingml/2006/table">
            <a:tbl>
              <a:tblPr/>
              <a:tblGrid>
                <a:gridCol w="93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0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0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en-US" sz="1800" b="1" i="1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c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40458C"/>
                      </a:solidFill>
                    </a:lnL>
                    <a:lnR w="2808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en-US" sz="1800" b="1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a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en-US" sz="1800" b="1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b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en-US" sz="1800" b="1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c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en-US" sz="1800" b="1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d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0458C"/>
                      </a:solidFill>
                    </a:lnL>
                    <a:lnR w="2808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en-US" sz="1800" b="1" i="1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L</a:t>
                      </a:r>
                      <a:r>
                        <a:rPr lang="en-US" sz="1800" b="0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(</a:t>
                      </a:r>
                      <a:r>
                        <a:rPr lang="en-US" sz="1800" b="1" i="1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c</a:t>
                      </a:r>
                      <a:r>
                        <a:rPr lang="en-US" sz="1800" b="0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)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40458C"/>
                      </a:solidFill>
                    </a:lnL>
                    <a:lnR w="2808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en-US" sz="1800" b="0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4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en-US" sz="1800" b="0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5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en-US" sz="1800" b="0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3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en-US" sz="1800" b="0" strike="noStrike" spc="-1">
                          <a:solidFill>
                            <a:srgbClr val="40458C"/>
                          </a:solidFill>
                          <a:latin typeface="Symbol"/>
                        </a:rPr>
                        <a:t>-</a:t>
                      </a:r>
                      <a:r>
                        <a:rPr lang="en-US" sz="1800" b="0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1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0458C"/>
                      </a:solidFill>
                    </a:lnL>
                    <a:lnR w="2808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TextShape 1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Mismatch at other positions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751" name="TextShape 2"/>
          <p:cNvSpPr txBox="1"/>
          <p:nvPr/>
        </p:nvSpPr>
        <p:spPr>
          <a:xfrm>
            <a:off x="762120" y="1676520"/>
            <a:ext cx="7772040" cy="4114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400"/>
              </a:spcBef>
              <a:buBlip>
                <a:blip r:embed="rId2"/>
              </a:buBlip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So far, only mismatch at the end of pattern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Blip>
                <a:blip r:embed="rId2"/>
              </a:buBlip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If the end matches,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Second last, …, position of pattern might not match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Blip>
                <a:blip r:embed="rId2"/>
              </a:buBlip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If c in text doesn’t match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if c is not in pattern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1143000" lvl="2" indent="-228240">
              <a:lnSpc>
                <a:spcPct val="100000"/>
              </a:lnSpc>
              <a:spcBef>
                <a:spcPts val="400"/>
              </a:spcBef>
              <a:buClr>
                <a:srgbClr val="6F89F7"/>
              </a:buClr>
              <a:buSzPct val="95000"/>
              <a:buFont typeface="Wingdings" charset="2"/>
              <a:buChar char="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Shift pattern after c (“large jump”) 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Else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1143000" lvl="2" indent="-228240">
              <a:lnSpc>
                <a:spcPct val="100000"/>
              </a:lnSpc>
              <a:spcBef>
                <a:spcPts val="400"/>
              </a:spcBef>
              <a:buClr>
                <a:srgbClr val="6F89F7"/>
              </a:buClr>
              <a:buSzPct val="95000"/>
              <a:buFont typeface="Wingdings" charset="2"/>
              <a:buChar char="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Two cases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40458C"/>
              </a:buClr>
              <a:buSzPct val="65000"/>
              <a:buFont typeface="Wingdings" charset="2"/>
              <a:buChar char="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c is before the mismatch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40458C"/>
              </a:buClr>
              <a:buSzPct val="65000"/>
              <a:buFont typeface="Wingdings" charset="2"/>
              <a:buChar char="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c is after the mismatch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914400">
              <a:lnSpc>
                <a:spcPct val="100000"/>
              </a:lnSpc>
              <a:spcBef>
                <a:spcPts val="400"/>
              </a:spcBef>
            </a:pP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752" name="TextShape 3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753" name="TextShape 4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04083385-4568-416C-A2B9-C080D311A92E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26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TextShape 1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Not found in pattern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graphicFrame>
        <p:nvGraphicFramePr>
          <p:cNvPr id="755" name="Table 2"/>
          <p:cNvGraphicFramePr/>
          <p:nvPr>
            <p:extLst>
              <p:ext uri="{D42A27DB-BD31-4B8C-83A1-F6EECF244321}">
                <p14:modId xmlns:p14="http://schemas.microsoft.com/office/powerpoint/2010/main" val="1073856051"/>
              </p:ext>
            </p:extLst>
          </p:nvPr>
        </p:nvGraphicFramePr>
        <p:xfrm>
          <a:off x="838080" y="1905120"/>
          <a:ext cx="7772400" cy="370440"/>
        </p:xfrm>
        <a:graphic>
          <a:graphicData uri="http://schemas.openxmlformats.org/drawingml/2006/table">
            <a:tbl>
              <a:tblPr/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4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0000"/>
                          </a:solidFill>
                          <a:latin typeface="Tahoma"/>
                        </a:rPr>
                        <a:t>b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 dirty="0">
                          <a:solidFill>
                            <a:srgbClr val="00B050"/>
                          </a:solidFill>
                          <a:latin typeface="Tahoma"/>
                        </a:rPr>
                        <a:t>d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 dirty="0">
                          <a:solidFill>
                            <a:srgbClr val="00B050"/>
                          </a:solidFill>
                          <a:latin typeface="Tahoma"/>
                        </a:rPr>
                        <a:t>a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56" name="TextShape 3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757" name="TextShape 4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8D1308A-2F9C-4088-8529-247EB7F37829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27</a:t>
            </a:fld>
            <a:endParaRPr lang="en-US" sz="1400" b="0" strike="noStrike" spc="-1">
              <a:latin typeface="Times New Roman"/>
            </a:endParaRPr>
          </a:p>
        </p:txBody>
      </p:sp>
      <p:graphicFrame>
        <p:nvGraphicFramePr>
          <p:cNvPr id="758" name="Table 5"/>
          <p:cNvGraphicFramePr/>
          <p:nvPr>
            <p:extLst>
              <p:ext uri="{D42A27DB-BD31-4B8C-83A1-F6EECF244321}">
                <p14:modId xmlns:p14="http://schemas.microsoft.com/office/powerpoint/2010/main" val="255349038"/>
              </p:ext>
            </p:extLst>
          </p:nvPr>
        </p:nvGraphicFramePr>
        <p:xfrm>
          <a:off x="1600200" y="2514600"/>
          <a:ext cx="3886200" cy="380520"/>
        </p:xfrm>
        <a:graphic>
          <a:graphicData uri="http://schemas.openxmlformats.org/drawingml/2006/table">
            <a:tbl>
              <a:tblPr/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0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0000"/>
                          </a:solidFill>
                          <a:latin typeface="Tahoma"/>
                        </a:rPr>
                        <a:t>c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 dirty="0">
                          <a:solidFill>
                            <a:srgbClr val="00B050"/>
                          </a:solidFill>
                          <a:latin typeface="Tahoma"/>
                        </a:rPr>
                        <a:t>d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 dirty="0">
                          <a:solidFill>
                            <a:srgbClr val="00B050"/>
                          </a:solidFill>
                          <a:latin typeface="Tahoma"/>
                        </a:rPr>
                        <a:t>a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59" name="CustomShape 6"/>
          <p:cNvSpPr/>
          <p:nvPr/>
        </p:nvSpPr>
        <p:spPr>
          <a:xfrm>
            <a:off x="2127960" y="3809880"/>
            <a:ext cx="3282480" cy="4561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FF0000"/>
                </a:solidFill>
                <a:latin typeface="Tahoma"/>
                <a:ea typeface="ＭＳ Ｐゴシック"/>
              </a:rPr>
              <a:t>What would you do?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TextShape 1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Not found in pattern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graphicFrame>
        <p:nvGraphicFramePr>
          <p:cNvPr id="761" name="Table 2"/>
          <p:cNvGraphicFramePr/>
          <p:nvPr/>
        </p:nvGraphicFramePr>
        <p:xfrm>
          <a:off x="838080" y="1905120"/>
          <a:ext cx="7772400" cy="370440"/>
        </p:xfrm>
        <a:graphic>
          <a:graphicData uri="http://schemas.openxmlformats.org/drawingml/2006/table">
            <a:tbl>
              <a:tblPr/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4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0000"/>
                          </a:solidFill>
                          <a:latin typeface="Tahoma"/>
                        </a:rPr>
                        <a:t>b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B050"/>
                          </a:solidFill>
                          <a:latin typeface="Tahoma"/>
                        </a:rPr>
                        <a:t>d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B050"/>
                          </a:solidFill>
                          <a:latin typeface="Tahoma"/>
                        </a:rPr>
                        <a:t>a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62" name="TextShape 3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763" name="TextShape 4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B5143EA1-46E4-4CD0-94C1-CB4C52413E26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28</a:t>
            </a:fld>
            <a:endParaRPr lang="en-US" sz="1400" b="0" strike="noStrike" spc="-1">
              <a:latin typeface="Times New Roman"/>
            </a:endParaRPr>
          </a:p>
        </p:txBody>
      </p:sp>
      <p:graphicFrame>
        <p:nvGraphicFramePr>
          <p:cNvPr id="764" name="Table 5"/>
          <p:cNvGraphicFramePr/>
          <p:nvPr/>
        </p:nvGraphicFramePr>
        <p:xfrm>
          <a:off x="1600200" y="2514600"/>
          <a:ext cx="3886200" cy="380520"/>
        </p:xfrm>
        <a:graphic>
          <a:graphicData uri="http://schemas.openxmlformats.org/drawingml/2006/table">
            <a:tbl>
              <a:tblPr/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0000"/>
                          </a:solidFill>
                          <a:latin typeface="Tahoma"/>
                        </a:rPr>
                        <a:t>c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B050"/>
                          </a:solidFill>
                          <a:latin typeface="Tahoma"/>
                        </a:rPr>
                        <a:t>d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B050"/>
                          </a:solidFill>
                          <a:latin typeface="Tahoma"/>
                        </a:rPr>
                        <a:t>a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65" name="CustomShape 6"/>
          <p:cNvSpPr/>
          <p:nvPr/>
        </p:nvSpPr>
        <p:spPr>
          <a:xfrm>
            <a:off x="2816640" y="3809880"/>
            <a:ext cx="1904760" cy="4561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FF0000"/>
                </a:solidFill>
                <a:latin typeface="Tahoma"/>
                <a:ea typeface="ＭＳ Ｐゴシック"/>
              </a:rPr>
              <a:t>Large jump</a:t>
            </a:r>
            <a:endParaRPr lang="en-US" sz="2400" b="0" strike="noStrike" spc="-1">
              <a:latin typeface="Arial"/>
            </a:endParaRPr>
          </a:p>
        </p:txBody>
      </p:sp>
      <p:graphicFrame>
        <p:nvGraphicFramePr>
          <p:cNvPr id="766" name="Table 7"/>
          <p:cNvGraphicFramePr/>
          <p:nvPr/>
        </p:nvGraphicFramePr>
        <p:xfrm>
          <a:off x="3962520" y="3200400"/>
          <a:ext cx="3886200" cy="380520"/>
        </p:xfrm>
        <a:graphic>
          <a:graphicData uri="http://schemas.openxmlformats.org/drawingml/2006/table">
            <a:tbl>
              <a:tblPr/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c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d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a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TextShape 1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Found, before mismatch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graphicFrame>
        <p:nvGraphicFramePr>
          <p:cNvPr id="768" name="Table 2"/>
          <p:cNvGraphicFramePr/>
          <p:nvPr/>
        </p:nvGraphicFramePr>
        <p:xfrm>
          <a:off x="838080" y="1905120"/>
          <a:ext cx="7772400" cy="370440"/>
        </p:xfrm>
        <a:graphic>
          <a:graphicData uri="http://schemas.openxmlformats.org/drawingml/2006/table">
            <a:tbl>
              <a:tblPr/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4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0000"/>
                          </a:solidFill>
                          <a:latin typeface="Tahoma"/>
                        </a:rPr>
                        <a:t>b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B050"/>
                          </a:solidFill>
                          <a:latin typeface="Tahoma"/>
                        </a:rPr>
                        <a:t>d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B050"/>
                          </a:solidFill>
                          <a:latin typeface="Tahoma"/>
                        </a:rPr>
                        <a:t>a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69" name="TextShape 3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770" name="TextShape 4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38024E7E-1CFF-4285-8D09-53E6D8BE86BC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29</a:t>
            </a:fld>
            <a:endParaRPr lang="en-US" sz="1400" b="0" strike="noStrike" spc="-1">
              <a:latin typeface="Times New Roman"/>
            </a:endParaRPr>
          </a:p>
        </p:txBody>
      </p:sp>
      <p:graphicFrame>
        <p:nvGraphicFramePr>
          <p:cNvPr id="771" name="Table 5"/>
          <p:cNvGraphicFramePr/>
          <p:nvPr>
            <p:extLst>
              <p:ext uri="{D42A27DB-BD31-4B8C-83A1-F6EECF244321}">
                <p14:modId xmlns:p14="http://schemas.microsoft.com/office/powerpoint/2010/main" val="470461694"/>
              </p:ext>
            </p:extLst>
          </p:nvPr>
        </p:nvGraphicFramePr>
        <p:xfrm>
          <a:off x="838080" y="2514600"/>
          <a:ext cx="4648320" cy="370440"/>
        </p:xfrm>
        <a:graphic>
          <a:graphicData uri="http://schemas.openxmlformats.org/drawingml/2006/table">
            <a:tbl>
              <a:tblPr/>
              <a:tblGrid>
                <a:gridCol w="774720">
                  <a:extLst>
                    <a:ext uri="{9D8B030D-6E8A-4147-A177-3AD203B41FA5}">
                      <a16:colId xmlns:a16="http://schemas.microsoft.com/office/drawing/2014/main" val="759289177"/>
                    </a:ext>
                  </a:extLst>
                </a:gridCol>
                <a:gridCol w="774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4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4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4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4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4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 dirty="0">
                          <a:solidFill>
                            <a:srgbClr val="00B0F0"/>
                          </a:solidFill>
                          <a:latin typeface="Arial"/>
                        </a:rPr>
                        <a:t>b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800" b="0" strike="noStrike" spc="-1" dirty="0"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 dirty="0">
                          <a:solidFill>
                            <a:srgbClr val="FF0000"/>
                          </a:solidFill>
                          <a:latin typeface="Tahoma"/>
                        </a:rPr>
                        <a:t>c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B050"/>
                          </a:solidFill>
                          <a:latin typeface="Tahoma"/>
                        </a:rPr>
                        <a:t>d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 dirty="0">
                          <a:solidFill>
                            <a:srgbClr val="00B050"/>
                          </a:solidFill>
                          <a:latin typeface="Tahoma"/>
                        </a:rPr>
                        <a:t>a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72" name="CustomShape 6"/>
          <p:cNvSpPr/>
          <p:nvPr/>
        </p:nvSpPr>
        <p:spPr>
          <a:xfrm>
            <a:off x="2127960" y="3809880"/>
            <a:ext cx="3282480" cy="4561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FF0000"/>
                </a:solidFill>
                <a:latin typeface="Tahoma"/>
                <a:ea typeface="ＭＳ Ｐゴシック"/>
              </a:rPr>
              <a:t>What would you do?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TextShape 1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598" name="TextShape 2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8F56AB0-418E-4876-8694-AA5F9A25C6F7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3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599" name="TextShape 3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Strings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600" name="TextShape 4"/>
          <p:cNvSpPr txBox="1"/>
          <p:nvPr/>
        </p:nvSpPr>
        <p:spPr>
          <a:xfrm>
            <a:off x="914400" y="1584360"/>
            <a:ext cx="7314840" cy="4892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90000"/>
              </a:lnSpc>
              <a:spcBef>
                <a:spcPts val="400"/>
              </a:spcBef>
              <a:buBlip>
                <a:blip r:embed="rId2"/>
              </a:buBlip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Let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be a string of size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m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90000"/>
              </a:lnSpc>
              <a:spcBef>
                <a:spcPts val="36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 </a:t>
            </a:r>
            <a:r>
              <a:rPr lang="en-US" sz="1800" b="0" strike="noStrike" spc="-1">
                <a:solidFill>
                  <a:srgbClr val="FF0000"/>
                </a:solidFill>
                <a:latin typeface="Tahoma"/>
                <a:ea typeface="ＭＳ Ｐゴシック"/>
              </a:rPr>
              <a:t>substring</a:t>
            </a: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r>
              <a:rPr lang="en-US" sz="1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[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i .. j</a:t>
            </a:r>
            <a:r>
              <a:rPr lang="en-US" sz="1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]</a:t>
            </a: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of 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</a:t>
            </a:r>
            <a:endParaRPr lang="en-US" sz="1800" b="0" strike="noStrike" spc="-1">
              <a:solidFill>
                <a:srgbClr val="40458C"/>
              </a:solidFill>
              <a:latin typeface="Tahoma"/>
            </a:endParaRPr>
          </a:p>
          <a:p>
            <a:pPr marL="1143000" lvl="2" indent="-228240">
              <a:lnSpc>
                <a:spcPct val="90000"/>
              </a:lnSpc>
              <a:spcBef>
                <a:spcPts val="281"/>
              </a:spcBef>
              <a:buClr>
                <a:srgbClr val="6F89F7"/>
              </a:buClr>
              <a:buSzPct val="95000"/>
              <a:buFont typeface="Wingdings" charset="2"/>
              <a:buChar char=""/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subsequence of </a:t>
            </a:r>
            <a:r>
              <a:rPr lang="en-US" sz="1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consisting of the characters with ranks between </a:t>
            </a:r>
            <a:r>
              <a:rPr lang="en-US" sz="1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i </a:t>
            </a: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and </a:t>
            </a:r>
            <a:r>
              <a:rPr lang="en-US" sz="1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j</a:t>
            </a:r>
            <a:endParaRPr lang="en-US" sz="14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90000"/>
              </a:lnSpc>
              <a:spcBef>
                <a:spcPts val="36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 </a:t>
            </a:r>
            <a:r>
              <a:rPr lang="en-US" sz="1800" b="0" strike="noStrike" spc="-1">
                <a:solidFill>
                  <a:srgbClr val="FF0000"/>
                </a:solidFill>
                <a:latin typeface="Tahoma"/>
                <a:ea typeface="ＭＳ Ｐゴシック"/>
              </a:rPr>
              <a:t>prefix</a:t>
            </a: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of 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</a:t>
            </a:r>
            <a:endParaRPr lang="en-US" sz="1800" b="0" strike="noStrike" spc="-1">
              <a:solidFill>
                <a:srgbClr val="40458C"/>
              </a:solidFill>
              <a:latin typeface="Tahoma"/>
            </a:endParaRPr>
          </a:p>
          <a:p>
            <a:pPr marL="1143000" lvl="2" indent="-228240">
              <a:lnSpc>
                <a:spcPct val="90000"/>
              </a:lnSpc>
              <a:spcBef>
                <a:spcPts val="281"/>
              </a:spcBef>
              <a:buClr>
                <a:srgbClr val="6F89F7"/>
              </a:buClr>
              <a:buSzPct val="95000"/>
              <a:buFont typeface="Wingdings" charset="2"/>
              <a:buChar char=""/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substring  </a:t>
            </a:r>
            <a:r>
              <a:rPr lang="en-US" sz="1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r>
              <a:rPr lang="en-US" sz="1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[0 </a:t>
            </a:r>
            <a:r>
              <a:rPr lang="en-US" sz="1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.. i</a:t>
            </a:r>
            <a:r>
              <a:rPr lang="en-US" sz="1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]</a:t>
            </a:r>
            <a:endParaRPr lang="en-US" sz="14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90000"/>
              </a:lnSpc>
              <a:spcBef>
                <a:spcPts val="36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 </a:t>
            </a:r>
            <a:r>
              <a:rPr lang="en-US" sz="1800" b="0" strike="noStrike" spc="-1">
                <a:solidFill>
                  <a:srgbClr val="FF0000"/>
                </a:solidFill>
                <a:latin typeface="Tahoma"/>
                <a:ea typeface="ＭＳ Ｐゴシック"/>
              </a:rPr>
              <a:t>suffix</a:t>
            </a: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of 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</a:t>
            </a:r>
            <a:endParaRPr lang="en-US" sz="1800" b="0" strike="noStrike" spc="-1">
              <a:solidFill>
                <a:srgbClr val="40458C"/>
              </a:solidFill>
              <a:latin typeface="Tahoma"/>
            </a:endParaRPr>
          </a:p>
          <a:p>
            <a:pPr marL="1143000" lvl="2" indent="-228240">
              <a:lnSpc>
                <a:spcPct val="90000"/>
              </a:lnSpc>
              <a:spcBef>
                <a:spcPts val="281"/>
              </a:spcBef>
              <a:buClr>
                <a:srgbClr val="6F89F7"/>
              </a:buClr>
              <a:buSzPct val="95000"/>
              <a:buFont typeface="Wingdings" charset="2"/>
              <a:buChar char=""/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Substring  </a:t>
            </a:r>
            <a:r>
              <a:rPr lang="en-US" sz="1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r>
              <a:rPr lang="en-US" sz="1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[</a:t>
            </a:r>
            <a:r>
              <a:rPr lang="en-US" sz="1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i ..m </a:t>
            </a:r>
            <a:r>
              <a:rPr lang="en-US" sz="14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-</a:t>
            </a:r>
            <a:r>
              <a:rPr lang="en-US" sz="14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1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1] </a:t>
            </a:r>
            <a:endParaRPr lang="en-US" sz="1400" b="0" strike="noStrike" spc="-1">
              <a:solidFill>
                <a:srgbClr val="40458C"/>
              </a:solidFill>
              <a:latin typeface="Tahoma"/>
            </a:endParaRPr>
          </a:p>
          <a:p>
            <a:endParaRPr lang="en-US" sz="14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90000"/>
              </a:lnSpc>
              <a:spcBef>
                <a:spcPts val="400"/>
              </a:spcBef>
              <a:buBlip>
                <a:blip r:embed="rId2"/>
              </a:buBlip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Given strings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T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(text) and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(pattern)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90000"/>
              </a:lnSpc>
              <a:spcBef>
                <a:spcPts val="32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16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the pattern matching problem consists of finding a substring of </a:t>
            </a:r>
            <a:r>
              <a:rPr lang="en-US" sz="16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T</a:t>
            </a:r>
            <a:r>
              <a:rPr lang="en-US" sz="16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equal to </a:t>
            </a:r>
            <a:r>
              <a:rPr lang="en-US" sz="16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endParaRPr lang="en-US" sz="1600" b="0" strike="noStrike" spc="-1">
              <a:solidFill>
                <a:srgbClr val="40458C"/>
              </a:solidFill>
              <a:latin typeface="Tahoma"/>
            </a:endParaRPr>
          </a:p>
          <a:p>
            <a:endParaRPr lang="en-US" sz="16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90000"/>
              </a:lnSpc>
              <a:spcBef>
                <a:spcPts val="400"/>
              </a:spcBef>
              <a:buBlip>
                <a:blip r:embed="rId2"/>
              </a:buBlip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Applications: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90000"/>
              </a:lnSpc>
              <a:spcBef>
                <a:spcPts val="36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Text editors</a:t>
            </a:r>
            <a:endParaRPr lang="en-US" sz="18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90000"/>
              </a:lnSpc>
              <a:spcBef>
                <a:spcPts val="36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Search engines</a:t>
            </a:r>
            <a:endParaRPr lang="en-US" sz="18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90000"/>
              </a:lnSpc>
              <a:spcBef>
                <a:spcPts val="36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Biological research (DNA sequences are considered as strings)</a:t>
            </a:r>
            <a:endParaRPr lang="en-US" sz="1800" b="0" strike="noStrike" spc="-1">
              <a:solidFill>
                <a:srgbClr val="40458C"/>
              </a:solidFill>
              <a:latin typeface="Tahoma"/>
            </a:endParaRPr>
          </a:p>
        </p:txBody>
      </p:sp>
      <p:pic>
        <p:nvPicPr>
          <p:cNvPr id="601" name="Picture 5"/>
          <p:cNvPicPr/>
          <p:nvPr/>
        </p:nvPicPr>
        <p:blipFill>
          <a:blip r:embed="rId3"/>
          <a:stretch/>
        </p:blipFill>
        <p:spPr>
          <a:xfrm>
            <a:off x="6781680" y="228600"/>
            <a:ext cx="1904760" cy="1358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TextShape 1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Found, before mismatch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graphicFrame>
        <p:nvGraphicFramePr>
          <p:cNvPr id="774" name="Table 2"/>
          <p:cNvGraphicFramePr/>
          <p:nvPr/>
        </p:nvGraphicFramePr>
        <p:xfrm>
          <a:off x="838080" y="1905120"/>
          <a:ext cx="7772400" cy="370440"/>
        </p:xfrm>
        <a:graphic>
          <a:graphicData uri="http://schemas.openxmlformats.org/drawingml/2006/table">
            <a:tbl>
              <a:tblPr/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4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0000"/>
                          </a:solidFill>
                          <a:latin typeface="Tahoma"/>
                        </a:rPr>
                        <a:t>b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 dirty="0">
                          <a:solidFill>
                            <a:srgbClr val="00B050"/>
                          </a:solidFill>
                          <a:latin typeface="Tahoma"/>
                        </a:rPr>
                        <a:t>d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B050"/>
                          </a:solidFill>
                          <a:latin typeface="Tahoma"/>
                        </a:rPr>
                        <a:t>a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75" name="TextShape 3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776" name="TextShape 4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7CB8C938-5104-48BF-8276-19C7AF1966A4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30</a:t>
            </a:fld>
            <a:endParaRPr lang="en-US" sz="1400" b="0" strike="noStrike" spc="-1">
              <a:latin typeface="Times New Roman"/>
            </a:endParaRPr>
          </a:p>
        </p:txBody>
      </p:sp>
      <p:graphicFrame>
        <p:nvGraphicFramePr>
          <p:cNvPr id="777" name="Table 5"/>
          <p:cNvGraphicFramePr/>
          <p:nvPr>
            <p:extLst>
              <p:ext uri="{D42A27DB-BD31-4B8C-83A1-F6EECF244321}">
                <p14:modId xmlns:p14="http://schemas.microsoft.com/office/powerpoint/2010/main" val="3520893867"/>
              </p:ext>
            </p:extLst>
          </p:nvPr>
        </p:nvGraphicFramePr>
        <p:xfrm>
          <a:off x="838080" y="2514600"/>
          <a:ext cx="4648320" cy="380520"/>
        </p:xfrm>
        <a:graphic>
          <a:graphicData uri="http://schemas.openxmlformats.org/drawingml/2006/table">
            <a:tbl>
              <a:tblPr/>
              <a:tblGrid>
                <a:gridCol w="774720">
                  <a:extLst>
                    <a:ext uri="{9D8B030D-6E8A-4147-A177-3AD203B41FA5}">
                      <a16:colId xmlns:a16="http://schemas.microsoft.com/office/drawing/2014/main" val="2593470018"/>
                    </a:ext>
                  </a:extLst>
                </a:gridCol>
                <a:gridCol w="774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4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4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4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4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0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00B0F0"/>
                          </a:solidFill>
                          <a:latin typeface="Arial"/>
                        </a:rPr>
                        <a:t>b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800" b="0" strike="noStrike" spc="-1" dirty="0"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0000"/>
                          </a:solidFill>
                          <a:latin typeface="Tahoma"/>
                        </a:rPr>
                        <a:t>c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trike="noStrike" spc="-1" dirty="0">
                          <a:solidFill>
                            <a:srgbClr val="00B050"/>
                          </a:solidFill>
                          <a:latin typeface="Tahoma"/>
                        </a:rPr>
                        <a:t>d</a:t>
                      </a:r>
                      <a:endParaRPr lang="en-US" sz="1800" b="0" strike="noStrike" spc="-1" dirty="0">
                        <a:latin typeface="+mn-lt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 dirty="0">
                          <a:solidFill>
                            <a:srgbClr val="00B050"/>
                          </a:solidFill>
                          <a:latin typeface="Tahoma"/>
                        </a:rPr>
                        <a:t>a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78" name="CustomShape 6"/>
          <p:cNvSpPr/>
          <p:nvPr/>
        </p:nvSpPr>
        <p:spPr>
          <a:xfrm>
            <a:off x="1686240" y="3809880"/>
            <a:ext cx="4285440" cy="4561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FF0000"/>
                </a:solidFill>
                <a:latin typeface="Tahoma"/>
                <a:ea typeface="ＭＳ Ｐゴシック"/>
              </a:rPr>
              <a:t>Shift to align b, small jump</a:t>
            </a:r>
            <a:endParaRPr lang="en-US" sz="2400" b="0" strike="noStrike" spc="-1">
              <a:latin typeface="Arial"/>
            </a:endParaRPr>
          </a:p>
        </p:txBody>
      </p:sp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DCDE61CF-7242-19D6-2185-432EE3F740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8894983"/>
              </p:ext>
            </p:extLst>
          </p:nvPr>
        </p:nvGraphicFramePr>
        <p:xfrm>
          <a:off x="3162240" y="3134160"/>
          <a:ext cx="4648320" cy="380520"/>
        </p:xfrm>
        <a:graphic>
          <a:graphicData uri="http://schemas.openxmlformats.org/drawingml/2006/table">
            <a:tbl>
              <a:tblPr/>
              <a:tblGrid>
                <a:gridCol w="774720">
                  <a:extLst>
                    <a:ext uri="{9D8B030D-6E8A-4147-A177-3AD203B41FA5}">
                      <a16:colId xmlns:a16="http://schemas.microsoft.com/office/drawing/2014/main" val="2593470018"/>
                    </a:ext>
                  </a:extLst>
                </a:gridCol>
                <a:gridCol w="774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4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47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4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4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0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00B0F0"/>
                          </a:solidFill>
                          <a:latin typeface="Arial"/>
                        </a:rPr>
                        <a:t>b</a:t>
                      </a: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800" b="0" strike="noStrike" spc="-1" dirty="0">
                        <a:latin typeface="Arial"/>
                      </a:endParaRPr>
                    </a:p>
                  </a:txBody>
                  <a:tcPr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chemeClr val="bg1"/>
                          </a:solidFill>
                          <a:latin typeface="Tahoma"/>
                        </a:rPr>
                        <a:t>c</a:t>
                      </a:r>
                      <a:endParaRPr lang="en-US" sz="1800" b="0" strike="noStrike" spc="-1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trike="noStrike" spc="-1" dirty="0">
                          <a:solidFill>
                            <a:schemeClr val="bg1"/>
                          </a:solidFill>
                          <a:latin typeface="Tahoma"/>
                        </a:rPr>
                        <a:t>d</a:t>
                      </a:r>
                      <a:endParaRPr lang="en-US" sz="1800" b="0" strike="noStrike" spc="-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 dirty="0">
                          <a:solidFill>
                            <a:schemeClr val="bg1"/>
                          </a:solidFill>
                          <a:latin typeface="Tahoma"/>
                        </a:rPr>
                        <a:t>a</a:t>
                      </a:r>
                      <a:endParaRPr lang="en-US" sz="1800" b="0" strike="noStrike" spc="-1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TextShape 1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Found, after mismatch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graphicFrame>
        <p:nvGraphicFramePr>
          <p:cNvPr id="781" name="Table 2"/>
          <p:cNvGraphicFramePr/>
          <p:nvPr>
            <p:extLst>
              <p:ext uri="{D42A27DB-BD31-4B8C-83A1-F6EECF244321}">
                <p14:modId xmlns:p14="http://schemas.microsoft.com/office/powerpoint/2010/main" val="3690061255"/>
              </p:ext>
            </p:extLst>
          </p:nvPr>
        </p:nvGraphicFramePr>
        <p:xfrm>
          <a:off x="838080" y="1905120"/>
          <a:ext cx="7772400" cy="370440"/>
        </p:xfrm>
        <a:graphic>
          <a:graphicData uri="http://schemas.openxmlformats.org/drawingml/2006/table">
            <a:tbl>
              <a:tblPr/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4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0000"/>
                          </a:solidFill>
                          <a:latin typeface="Tahoma"/>
                        </a:rPr>
                        <a:t>a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82" name="TextShape 3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783" name="TextShape 4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49CD81F7-C355-4614-B073-764ED1D5D031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31</a:t>
            </a:fld>
            <a:endParaRPr lang="en-US" sz="1400" b="0" strike="noStrike" spc="-1">
              <a:latin typeface="Times New Roman"/>
            </a:endParaRPr>
          </a:p>
        </p:txBody>
      </p:sp>
      <p:graphicFrame>
        <p:nvGraphicFramePr>
          <p:cNvPr id="784" name="Table 5"/>
          <p:cNvGraphicFramePr/>
          <p:nvPr>
            <p:extLst>
              <p:ext uri="{D42A27DB-BD31-4B8C-83A1-F6EECF244321}">
                <p14:modId xmlns:p14="http://schemas.microsoft.com/office/powerpoint/2010/main" val="3889249844"/>
              </p:ext>
            </p:extLst>
          </p:nvPr>
        </p:nvGraphicFramePr>
        <p:xfrm>
          <a:off x="1600200" y="2514600"/>
          <a:ext cx="3886200" cy="380520"/>
        </p:xfrm>
        <a:graphic>
          <a:graphicData uri="http://schemas.openxmlformats.org/drawingml/2006/table">
            <a:tbl>
              <a:tblPr/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0000"/>
                          </a:solidFill>
                          <a:latin typeface="Tahoma"/>
                        </a:rPr>
                        <a:t>b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 dirty="0">
                          <a:solidFill>
                            <a:srgbClr val="00B0F0"/>
                          </a:solidFill>
                          <a:latin typeface="Tahoma"/>
                        </a:rPr>
                        <a:t>a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85" name="CustomShape 6"/>
          <p:cNvSpPr/>
          <p:nvPr/>
        </p:nvSpPr>
        <p:spPr>
          <a:xfrm>
            <a:off x="2280240" y="3800520"/>
            <a:ext cx="3282480" cy="4561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FF0000"/>
                </a:solidFill>
                <a:latin typeface="Tahoma"/>
                <a:ea typeface="ＭＳ Ｐゴシック"/>
              </a:rPr>
              <a:t>What would you do?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TextShape 1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Found, after mismatch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graphicFrame>
        <p:nvGraphicFramePr>
          <p:cNvPr id="787" name="Table 2"/>
          <p:cNvGraphicFramePr/>
          <p:nvPr>
            <p:extLst>
              <p:ext uri="{D42A27DB-BD31-4B8C-83A1-F6EECF244321}">
                <p14:modId xmlns:p14="http://schemas.microsoft.com/office/powerpoint/2010/main" val="2584377135"/>
              </p:ext>
            </p:extLst>
          </p:nvPr>
        </p:nvGraphicFramePr>
        <p:xfrm>
          <a:off x="838080" y="1905120"/>
          <a:ext cx="7772400" cy="370440"/>
        </p:xfrm>
        <a:graphic>
          <a:graphicData uri="http://schemas.openxmlformats.org/drawingml/2006/table">
            <a:tbl>
              <a:tblPr/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4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0000"/>
                          </a:solidFill>
                          <a:latin typeface="Tahoma"/>
                        </a:rPr>
                        <a:t>a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88" name="TextShape 3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789" name="TextShape 4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C0E6C75-D002-472F-B7EB-02623750174D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32</a:t>
            </a:fld>
            <a:endParaRPr lang="en-US" sz="1400" b="0" strike="noStrike" spc="-1">
              <a:latin typeface="Times New Roman"/>
            </a:endParaRPr>
          </a:p>
        </p:txBody>
      </p:sp>
      <p:graphicFrame>
        <p:nvGraphicFramePr>
          <p:cNvPr id="790" name="Table 5"/>
          <p:cNvGraphicFramePr/>
          <p:nvPr>
            <p:extLst>
              <p:ext uri="{D42A27DB-BD31-4B8C-83A1-F6EECF244321}">
                <p14:modId xmlns:p14="http://schemas.microsoft.com/office/powerpoint/2010/main" val="36424617"/>
              </p:ext>
            </p:extLst>
          </p:nvPr>
        </p:nvGraphicFramePr>
        <p:xfrm>
          <a:off x="1600200" y="2514600"/>
          <a:ext cx="3886200" cy="380520"/>
        </p:xfrm>
        <a:graphic>
          <a:graphicData uri="http://schemas.openxmlformats.org/drawingml/2006/table">
            <a:tbl>
              <a:tblPr/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 dirty="0">
                          <a:solidFill>
                            <a:srgbClr val="FF0000"/>
                          </a:solidFill>
                          <a:latin typeface="Tahoma"/>
                        </a:rPr>
                        <a:t>b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 dirty="0">
                          <a:solidFill>
                            <a:srgbClr val="00B0F0"/>
                          </a:solidFill>
                          <a:latin typeface="Tahoma"/>
                        </a:rPr>
                        <a:t>a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91" name="CustomShape 6"/>
          <p:cNvSpPr/>
          <p:nvPr/>
        </p:nvSpPr>
        <p:spPr>
          <a:xfrm>
            <a:off x="1805040" y="3962520"/>
            <a:ext cx="5620320" cy="821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FF0000"/>
                </a:solidFill>
                <a:latin typeface="Tahoma"/>
                <a:ea typeface="ＭＳ Ｐゴシック"/>
              </a:rPr>
              <a:t>Shift one position (“turtle walk”)--</a:t>
            </a:r>
            <a:endParaRPr lang="en-US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FF0000"/>
                </a:solidFill>
                <a:latin typeface="Tahoma"/>
                <a:ea typeface="ＭＳ Ｐゴシック"/>
              </a:rPr>
              <a:t>similar to “brute force”, no “jumps”</a:t>
            </a:r>
            <a:endParaRPr lang="en-US" sz="2400" b="0" strike="noStrike" spc="-1">
              <a:latin typeface="Arial"/>
            </a:endParaRPr>
          </a:p>
        </p:txBody>
      </p:sp>
      <p:graphicFrame>
        <p:nvGraphicFramePr>
          <p:cNvPr id="792" name="Table 7"/>
          <p:cNvGraphicFramePr/>
          <p:nvPr>
            <p:extLst>
              <p:ext uri="{D42A27DB-BD31-4B8C-83A1-F6EECF244321}">
                <p14:modId xmlns:p14="http://schemas.microsoft.com/office/powerpoint/2010/main" val="4094984190"/>
              </p:ext>
            </p:extLst>
          </p:nvPr>
        </p:nvGraphicFramePr>
        <p:xfrm>
          <a:off x="2362320" y="3276720"/>
          <a:ext cx="3886200" cy="380520"/>
        </p:xfrm>
        <a:graphic>
          <a:graphicData uri="http://schemas.openxmlformats.org/drawingml/2006/table">
            <a:tbl>
              <a:tblPr/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b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 dirty="0">
                          <a:solidFill>
                            <a:srgbClr val="FFFFFF"/>
                          </a:solidFill>
                          <a:latin typeface="Tahoma"/>
                        </a:rPr>
                        <a:t>a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Picture 2" descr="Turtle on the seabed">
            <a:extLst>
              <a:ext uri="{FF2B5EF4-FFF2-40B4-BE49-F238E27FC236}">
                <a16:creationId xmlns:a16="http://schemas.microsoft.com/office/drawing/2014/main" id="{E75F826E-9176-4AD9-36ED-1D2C0C8E8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686" y="4909096"/>
            <a:ext cx="2351314" cy="1567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TextShape 1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 dirty="0">
                <a:solidFill>
                  <a:srgbClr val="BE2D00"/>
                </a:solidFill>
                <a:latin typeface="Tahoma"/>
                <a:ea typeface="ＭＳ Ｐゴシック"/>
              </a:rPr>
              <a:t>Why tur</a:t>
            </a:r>
            <a:r>
              <a:rPr lang="en-US" sz="4400" spc="-1" dirty="0">
                <a:solidFill>
                  <a:srgbClr val="BE2D00"/>
                </a:solidFill>
                <a:latin typeface="Tahoma"/>
                <a:ea typeface="ＭＳ Ｐゴシック"/>
              </a:rPr>
              <a:t>tle walk?</a:t>
            </a:r>
            <a:endParaRPr lang="en-US" sz="4400" b="0" strike="noStrike" spc="-1" dirty="0">
              <a:solidFill>
                <a:srgbClr val="40458C"/>
              </a:solidFill>
              <a:latin typeface="Tahoma"/>
            </a:endParaRPr>
          </a:p>
        </p:txBody>
      </p:sp>
      <p:graphicFrame>
        <p:nvGraphicFramePr>
          <p:cNvPr id="787" name="Table 2"/>
          <p:cNvGraphicFramePr/>
          <p:nvPr>
            <p:extLst>
              <p:ext uri="{D42A27DB-BD31-4B8C-83A1-F6EECF244321}">
                <p14:modId xmlns:p14="http://schemas.microsoft.com/office/powerpoint/2010/main" val="775601499"/>
              </p:ext>
            </p:extLst>
          </p:nvPr>
        </p:nvGraphicFramePr>
        <p:xfrm>
          <a:off x="838080" y="1905120"/>
          <a:ext cx="7772400" cy="370440"/>
        </p:xfrm>
        <a:graphic>
          <a:graphicData uri="http://schemas.openxmlformats.org/drawingml/2006/table">
            <a:tbl>
              <a:tblPr/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4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0000"/>
                          </a:solidFill>
                          <a:latin typeface="Tahoma"/>
                        </a:rPr>
                        <a:t>a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88" name="TextShape 3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789" name="TextShape 4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C0E6C75-D002-472F-B7EB-02623750174D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33</a:t>
            </a:fld>
            <a:endParaRPr lang="en-US" sz="1400" b="0" strike="noStrike" spc="-1">
              <a:latin typeface="Times New Roman"/>
            </a:endParaRPr>
          </a:p>
        </p:txBody>
      </p:sp>
      <p:graphicFrame>
        <p:nvGraphicFramePr>
          <p:cNvPr id="790" name="Table 5"/>
          <p:cNvGraphicFramePr/>
          <p:nvPr>
            <p:extLst>
              <p:ext uri="{D42A27DB-BD31-4B8C-83A1-F6EECF244321}">
                <p14:modId xmlns:p14="http://schemas.microsoft.com/office/powerpoint/2010/main" val="792476738"/>
              </p:ext>
            </p:extLst>
          </p:nvPr>
        </p:nvGraphicFramePr>
        <p:xfrm>
          <a:off x="1600200" y="2514600"/>
          <a:ext cx="3886200" cy="380520"/>
        </p:xfrm>
        <a:graphic>
          <a:graphicData uri="http://schemas.openxmlformats.org/drawingml/2006/table">
            <a:tbl>
              <a:tblPr/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0000"/>
                          </a:solidFill>
                          <a:latin typeface="Tahoma"/>
                        </a:rPr>
                        <a:t>b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 dirty="0">
                          <a:solidFill>
                            <a:srgbClr val="00B0F0"/>
                          </a:solidFill>
                          <a:latin typeface="Tahoma"/>
                        </a:rPr>
                        <a:t>a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91" name="CustomShape 6"/>
          <p:cNvSpPr/>
          <p:nvPr/>
        </p:nvSpPr>
        <p:spPr>
          <a:xfrm>
            <a:off x="1805039" y="3962520"/>
            <a:ext cx="6010903" cy="904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spc="-1">
                <a:solidFill>
                  <a:srgbClr val="FF0000"/>
                </a:solidFill>
                <a:latin typeface="Tahoma"/>
                <a:ea typeface="ＭＳ Ｐゴシック"/>
              </a:rPr>
              <a:t>No “forward” </a:t>
            </a:r>
            <a:r>
              <a:rPr lang="en-US" sz="2400" spc="-1" dirty="0">
                <a:solidFill>
                  <a:srgbClr val="FF0000"/>
                </a:solidFill>
                <a:latin typeface="Tahoma"/>
                <a:ea typeface="ＭＳ Ｐゴシック"/>
              </a:rPr>
              <a:t>alignment</a:t>
            </a:r>
          </a:p>
          <a:p>
            <a:pPr algn="ctr">
              <a:lnSpc>
                <a:spcPct val="100000"/>
              </a:lnSpc>
            </a:pPr>
            <a:r>
              <a:rPr lang="en-US" sz="2400" spc="-1" dirty="0">
                <a:solidFill>
                  <a:srgbClr val="FF0000"/>
                </a:solidFill>
                <a:latin typeface="Tahoma"/>
                <a:ea typeface="ＭＳ Ｐゴシック"/>
              </a:rPr>
              <a:t>(reason for small jump)</a:t>
            </a:r>
            <a:endParaRPr lang="en-US" sz="2400" b="0" strike="noStrike" spc="-1" dirty="0">
              <a:latin typeface="Arial"/>
            </a:endParaRPr>
          </a:p>
        </p:txBody>
      </p:sp>
      <p:graphicFrame>
        <p:nvGraphicFramePr>
          <p:cNvPr id="792" name="Table 7"/>
          <p:cNvGraphicFramePr/>
          <p:nvPr>
            <p:extLst>
              <p:ext uri="{D42A27DB-BD31-4B8C-83A1-F6EECF244321}">
                <p14:modId xmlns:p14="http://schemas.microsoft.com/office/powerpoint/2010/main" val="400674773"/>
              </p:ext>
            </p:extLst>
          </p:nvPr>
        </p:nvGraphicFramePr>
        <p:xfrm>
          <a:off x="2362320" y="3276720"/>
          <a:ext cx="3886200" cy="380520"/>
        </p:xfrm>
        <a:graphic>
          <a:graphicData uri="http://schemas.openxmlformats.org/drawingml/2006/table">
            <a:tbl>
              <a:tblPr/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0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b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 dirty="0">
                          <a:solidFill>
                            <a:srgbClr val="FFFFFF"/>
                          </a:solidFill>
                          <a:latin typeface="Tahoma"/>
                        </a:rPr>
                        <a:t>a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133557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TextShape 1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General Pseudocode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805" name="TextShape 2"/>
          <p:cNvSpPr txBox="1"/>
          <p:nvPr/>
        </p:nvSpPr>
        <p:spPr>
          <a:xfrm>
            <a:off x="762120" y="1676520"/>
            <a:ext cx="7772040" cy="4114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Blip>
                <a:blip r:embed="rId2"/>
              </a:buBlip>
            </a:pPr>
            <a:r>
              <a:rPr lang="en-US" sz="24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Mismatch at the </a:t>
            </a:r>
            <a:r>
              <a:rPr lang="en-US" sz="2400" b="0" strike="noStrike" spc="-1" dirty="0">
                <a:solidFill>
                  <a:srgbClr val="FF0000"/>
                </a:solidFill>
                <a:latin typeface="Tahoma"/>
                <a:ea typeface="ＭＳ Ｐゴシック"/>
              </a:rPr>
              <a:t>end of pattern or earlier</a:t>
            </a:r>
            <a:endParaRPr lang="en-US" sz="2400" b="0" strike="noStrike" spc="-1" dirty="0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Blip>
                <a:blip r:embed="rId2"/>
              </a:buBlip>
            </a:pPr>
            <a:r>
              <a:rPr lang="en-US" sz="24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If c in text doesn’t match</a:t>
            </a:r>
            <a:endParaRPr lang="en-US" sz="2400" b="0" strike="noStrike" spc="-1" dirty="0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4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if c is not in pattern</a:t>
            </a:r>
            <a:endParaRPr lang="en-US" sz="2400" b="0" strike="noStrike" spc="-1" dirty="0">
              <a:solidFill>
                <a:srgbClr val="40458C"/>
              </a:solidFill>
              <a:latin typeface="Tahoma"/>
            </a:endParaRP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6F89F7"/>
              </a:buClr>
              <a:buSzPct val="95000"/>
              <a:buFont typeface="Wingdings" charset="2"/>
              <a:buChar char=""/>
            </a:pPr>
            <a:r>
              <a:rPr lang="en-US" sz="24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Shift pattern to after c (“large jump”)</a:t>
            </a:r>
            <a:endParaRPr lang="en-US" sz="2400" b="0" strike="noStrike" spc="-1" dirty="0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4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Else</a:t>
            </a:r>
            <a:endParaRPr lang="en-US" sz="2400" b="0" strike="noStrike" spc="-1" dirty="0">
              <a:solidFill>
                <a:srgbClr val="40458C"/>
              </a:solidFill>
              <a:latin typeface="Tahoma"/>
            </a:endParaRP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6F89F7"/>
              </a:buClr>
              <a:buSzPct val="95000"/>
              <a:buFont typeface="Wingdings" charset="2"/>
              <a:buChar char=""/>
            </a:pPr>
            <a:r>
              <a:rPr lang="en-US" sz="24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If c is before the mismatch</a:t>
            </a:r>
            <a:endParaRPr lang="en-US" sz="2400" b="0" strike="noStrike" spc="-1" dirty="0">
              <a:solidFill>
                <a:srgbClr val="40458C"/>
              </a:solidFill>
              <a:latin typeface="Tahoma"/>
            </a:endParaRPr>
          </a:p>
          <a:p>
            <a:pPr marL="1600200" lvl="3" indent="-228240">
              <a:lnSpc>
                <a:spcPct val="100000"/>
              </a:lnSpc>
              <a:spcBef>
                <a:spcPts val="479"/>
              </a:spcBef>
              <a:buClr>
                <a:srgbClr val="40458C"/>
              </a:buClr>
              <a:buSzPct val="65000"/>
              <a:buFont typeface="Wingdings" charset="2"/>
              <a:buChar char=""/>
            </a:pPr>
            <a:r>
              <a:rPr lang="en-US" sz="24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Shift pattern to align c (“small jump”)</a:t>
            </a:r>
            <a:endParaRPr lang="en-US" sz="2400" b="0" strike="noStrike" spc="-1" dirty="0">
              <a:solidFill>
                <a:srgbClr val="40458C"/>
              </a:solidFill>
              <a:latin typeface="Tahoma"/>
            </a:endParaRP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6F89F7"/>
              </a:buClr>
              <a:buSzPct val="95000"/>
              <a:buFont typeface="Wingdings" charset="2"/>
              <a:buChar char=""/>
            </a:pPr>
            <a:r>
              <a:rPr lang="en-US" sz="24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Else // c is after the mismatch</a:t>
            </a:r>
            <a:endParaRPr lang="en-US" sz="2400" b="0" strike="noStrike" spc="-1" dirty="0">
              <a:solidFill>
                <a:srgbClr val="40458C"/>
              </a:solidFill>
              <a:latin typeface="Tahoma"/>
            </a:endParaRPr>
          </a:p>
          <a:p>
            <a:pPr marL="1600200" lvl="3" indent="-228240">
              <a:lnSpc>
                <a:spcPct val="100000"/>
              </a:lnSpc>
              <a:spcBef>
                <a:spcPts val="479"/>
              </a:spcBef>
              <a:buClr>
                <a:srgbClr val="40458C"/>
              </a:buClr>
              <a:buSzPct val="65000"/>
              <a:buFont typeface="Wingdings" charset="2"/>
              <a:buChar char="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Shift one position (“turtle walk”)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914400">
              <a:lnSpc>
                <a:spcPct val="100000"/>
              </a:lnSpc>
              <a:spcBef>
                <a:spcPts val="479"/>
              </a:spcBef>
            </a:pPr>
            <a:endParaRPr lang="en-US" sz="2400" b="0" strike="noStrike" spc="-1" dirty="0">
              <a:solidFill>
                <a:srgbClr val="40458C"/>
              </a:solidFill>
              <a:latin typeface="Tahoma"/>
            </a:endParaRPr>
          </a:p>
        </p:txBody>
      </p:sp>
      <p:sp>
        <p:nvSpPr>
          <p:cNvPr id="806" name="TextShape 3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807" name="TextShape 4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E7F95CB9-FA98-4399-BF78-9932EAC70CC0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34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TextShape 1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809" name="TextShape 2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17B0AEB5-06E1-4351-8E69-6E2D77A0CFDE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35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810" name="TextShape 3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Example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811" name="CustomShape 4"/>
          <p:cNvSpPr/>
          <p:nvPr/>
        </p:nvSpPr>
        <p:spPr>
          <a:xfrm>
            <a:off x="1523880" y="3505320"/>
            <a:ext cx="6705360" cy="2666520"/>
          </a:xfrm>
          <a:prstGeom prst="rect">
            <a:avLst/>
          </a:prstGeom>
          <a:solidFill>
            <a:schemeClr val="accent3"/>
          </a:soli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12" name="Picture 811"/>
          <p:cNvPicPr/>
          <p:nvPr/>
        </p:nvPicPr>
        <p:blipFill>
          <a:blip r:embed="rId2"/>
          <a:stretch/>
        </p:blipFill>
        <p:spPr>
          <a:xfrm>
            <a:off x="1066680" y="2082960"/>
            <a:ext cx="7848720" cy="3695760"/>
          </a:xfrm>
          <a:prstGeom prst="rect">
            <a:avLst/>
          </a:prstGeom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436F032-C9A3-88FF-0271-77424790BF79}"/>
              </a:ext>
            </a:extLst>
          </p:cNvPr>
          <p:cNvSpPr/>
          <p:nvPr/>
        </p:nvSpPr>
        <p:spPr>
          <a:xfrm>
            <a:off x="1066680" y="3428640"/>
            <a:ext cx="7391160" cy="254761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TextShape 1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814" name="TextShape 2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05D25066-8999-4165-870D-E592DFF089FF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36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815" name="TextShape 3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Example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816" name="CustomShape 4"/>
          <p:cNvSpPr/>
          <p:nvPr/>
        </p:nvSpPr>
        <p:spPr>
          <a:xfrm>
            <a:off x="1523880" y="4191120"/>
            <a:ext cx="5866920" cy="1599840"/>
          </a:xfrm>
          <a:prstGeom prst="rect">
            <a:avLst/>
          </a:prstGeom>
          <a:solidFill>
            <a:schemeClr val="accent3"/>
          </a:soli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7" name="CustomShape 5"/>
          <p:cNvSpPr/>
          <p:nvPr/>
        </p:nvSpPr>
        <p:spPr>
          <a:xfrm>
            <a:off x="4800600" y="3200400"/>
            <a:ext cx="2971440" cy="1523520"/>
          </a:xfrm>
          <a:prstGeom prst="rect">
            <a:avLst/>
          </a:prstGeom>
          <a:solidFill>
            <a:schemeClr val="accent3"/>
          </a:soli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18" name="Picture 817"/>
          <p:cNvPicPr/>
          <p:nvPr/>
        </p:nvPicPr>
        <p:blipFill>
          <a:blip r:embed="rId2"/>
          <a:stretch/>
        </p:blipFill>
        <p:spPr>
          <a:xfrm>
            <a:off x="1066680" y="2082960"/>
            <a:ext cx="7848720" cy="3695760"/>
          </a:xfrm>
          <a:prstGeom prst="rect">
            <a:avLst/>
          </a:prstGeom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2A3F6D7-CF4E-F650-1CD8-CA43FB64B8E2}"/>
              </a:ext>
            </a:extLst>
          </p:cNvPr>
          <p:cNvSpPr/>
          <p:nvPr/>
        </p:nvSpPr>
        <p:spPr>
          <a:xfrm>
            <a:off x="876060" y="4157743"/>
            <a:ext cx="7391160" cy="254761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50E7E4-700D-2B78-467F-71C451AD56A4}"/>
              </a:ext>
            </a:extLst>
          </p:cNvPr>
          <p:cNvSpPr/>
          <p:nvPr/>
        </p:nvSpPr>
        <p:spPr>
          <a:xfrm>
            <a:off x="4800600" y="3428640"/>
            <a:ext cx="3657240" cy="245391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TextShape 1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820" name="TextShape 2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80A66632-0EFB-4186-8437-F2E8D0893AE1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37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821" name="TextShape 3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Example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822" name="CustomShape 4"/>
          <p:cNvSpPr/>
          <p:nvPr/>
        </p:nvSpPr>
        <p:spPr>
          <a:xfrm>
            <a:off x="4419720" y="3352680"/>
            <a:ext cx="3580920" cy="2285640"/>
          </a:xfrm>
          <a:prstGeom prst="corner">
            <a:avLst>
              <a:gd name="adj1" fmla="val 50417"/>
              <a:gd name="adj2" fmla="val 156667"/>
            </a:avLst>
          </a:prstGeom>
          <a:solidFill>
            <a:schemeClr val="accent3"/>
          </a:solidFill>
          <a:ln w="19080">
            <a:solidFill>
              <a:schemeClr val="accent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3" name="CustomShape 5"/>
          <p:cNvSpPr/>
          <p:nvPr/>
        </p:nvSpPr>
        <p:spPr>
          <a:xfrm>
            <a:off x="2057400" y="4952880"/>
            <a:ext cx="3428640" cy="1218960"/>
          </a:xfrm>
          <a:prstGeom prst="rect">
            <a:avLst/>
          </a:prstGeom>
          <a:solidFill>
            <a:schemeClr val="accent3"/>
          </a:soli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24" name="Picture 823"/>
          <p:cNvPicPr/>
          <p:nvPr/>
        </p:nvPicPr>
        <p:blipFill>
          <a:blip r:embed="rId2"/>
          <a:stretch/>
        </p:blipFill>
        <p:spPr>
          <a:xfrm>
            <a:off x="1066680" y="2082960"/>
            <a:ext cx="7848720" cy="3695760"/>
          </a:xfrm>
          <a:prstGeom prst="rect">
            <a:avLst/>
          </a:prstGeom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EF3F872-BE0F-675B-19B0-17AEA8BE0C13}"/>
              </a:ext>
            </a:extLst>
          </p:cNvPr>
          <p:cNvSpPr/>
          <p:nvPr/>
        </p:nvSpPr>
        <p:spPr>
          <a:xfrm>
            <a:off x="1066680" y="4876200"/>
            <a:ext cx="6705720" cy="110005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FF07B1-4C86-CF3E-7137-7175F458BFB0}"/>
              </a:ext>
            </a:extLst>
          </p:cNvPr>
          <p:cNvSpPr/>
          <p:nvPr/>
        </p:nvSpPr>
        <p:spPr>
          <a:xfrm>
            <a:off x="4572000" y="3352680"/>
            <a:ext cx="3885840" cy="262357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TextShape 1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826" name="TextShape 2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31A32522-C086-4822-B32B-6D64F0EE5E5F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38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827" name="TextShape 3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Example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828" name="CustomShape 4"/>
          <p:cNvSpPr/>
          <p:nvPr/>
        </p:nvSpPr>
        <p:spPr>
          <a:xfrm>
            <a:off x="4419720" y="3352680"/>
            <a:ext cx="3352320" cy="1828440"/>
          </a:xfrm>
          <a:prstGeom prst="rect">
            <a:avLst/>
          </a:prstGeom>
          <a:solidFill>
            <a:schemeClr val="accent3"/>
          </a:soli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29" name="Picture 828"/>
          <p:cNvPicPr/>
          <p:nvPr/>
        </p:nvPicPr>
        <p:blipFill>
          <a:blip r:embed="rId2"/>
          <a:stretch/>
        </p:blipFill>
        <p:spPr>
          <a:xfrm>
            <a:off x="1066680" y="2082960"/>
            <a:ext cx="7848720" cy="3695760"/>
          </a:xfrm>
          <a:prstGeom prst="rect">
            <a:avLst/>
          </a:prstGeom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3FF930E-BA24-4733-C2F4-C2F5096976B5}"/>
              </a:ext>
            </a:extLst>
          </p:cNvPr>
          <p:cNvSpPr/>
          <p:nvPr/>
        </p:nvSpPr>
        <p:spPr>
          <a:xfrm>
            <a:off x="4664469" y="3492720"/>
            <a:ext cx="3798754" cy="2286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TextShape 1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831" name="TextShape 2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F9F8E590-7BF9-4B08-ADE2-7AF10C09994F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39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832" name="TextShape 3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Example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833" name="CustomShape 4"/>
          <p:cNvSpPr/>
          <p:nvPr/>
        </p:nvSpPr>
        <p:spPr>
          <a:xfrm>
            <a:off x="4876920" y="3276720"/>
            <a:ext cx="2819160" cy="1142640"/>
          </a:xfrm>
          <a:prstGeom prst="rect">
            <a:avLst/>
          </a:prstGeom>
          <a:solidFill>
            <a:schemeClr val="accent3"/>
          </a:soli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34" name="Picture 833"/>
          <p:cNvPicPr/>
          <p:nvPr/>
        </p:nvPicPr>
        <p:blipFill>
          <a:blip r:embed="rId2"/>
          <a:stretch/>
        </p:blipFill>
        <p:spPr>
          <a:xfrm>
            <a:off x="1066680" y="2082960"/>
            <a:ext cx="7848720" cy="3695760"/>
          </a:xfrm>
          <a:prstGeom prst="rect">
            <a:avLst/>
          </a:prstGeom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073331-7B23-11AE-7E67-F1C7CA779E95}"/>
              </a:ext>
            </a:extLst>
          </p:cNvPr>
          <p:cNvSpPr/>
          <p:nvPr/>
        </p:nvSpPr>
        <p:spPr>
          <a:xfrm>
            <a:off x="4572000" y="3428641"/>
            <a:ext cx="3885840" cy="9907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TextShape 1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603" name="TextShape 2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2079BA25-48A9-4535-8360-31E09E716B7C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4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604" name="TextShape 3"/>
          <p:cNvSpPr txBox="1"/>
          <p:nvPr/>
        </p:nvSpPr>
        <p:spPr>
          <a:xfrm>
            <a:off x="609480" y="304920"/>
            <a:ext cx="7009920" cy="11426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</a:rPr>
              <a:t>Brute-Force Pattern Matching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605" name="TextShape 4"/>
          <p:cNvSpPr txBox="1"/>
          <p:nvPr/>
        </p:nvSpPr>
        <p:spPr>
          <a:xfrm>
            <a:off x="685800" y="1600200"/>
            <a:ext cx="7314840" cy="4647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90000"/>
              </a:lnSpc>
              <a:spcBef>
                <a:spcPts val="400"/>
              </a:spcBef>
              <a:buBlip>
                <a:blip r:embed="rId2"/>
              </a:buBlip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For each possible shift of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relative to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T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90000"/>
              </a:lnSpc>
              <a:spcBef>
                <a:spcPts val="40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Compare the pattern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with the substring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90000"/>
              </a:lnSpc>
              <a:spcBef>
                <a:spcPts val="40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Repeat until either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1143000" lvl="2" indent="-228240">
              <a:lnSpc>
                <a:spcPct val="90000"/>
              </a:lnSpc>
              <a:spcBef>
                <a:spcPts val="400"/>
              </a:spcBef>
              <a:buClr>
                <a:srgbClr val="6F89F7"/>
              </a:buClr>
              <a:buSzPct val="95000"/>
              <a:buFont typeface="Wingdings" charset="2"/>
              <a:buChar char="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 match is found, or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1143000" lvl="2" indent="-228240">
              <a:lnSpc>
                <a:spcPct val="90000"/>
              </a:lnSpc>
              <a:spcBef>
                <a:spcPts val="400"/>
              </a:spcBef>
              <a:buClr>
                <a:srgbClr val="6F89F7"/>
              </a:buClr>
              <a:buSzPct val="95000"/>
              <a:buFont typeface="Wingdings" charset="2"/>
              <a:buChar char=""/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all placements of the pattern have been tried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90000"/>
              </a:lnSpc>
              <a:spcBef>
                <a:spcPts val="479"/>
              </a:spcBef>
              <a:buBlip>
                <a:blip r:embed="rId2"/>
              </a:buBlip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T = abcdefg  ; P = def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>
              <a:lnSpc>
                <a:spcPct val="90000"/>
              </a:lnSpc>
              <a:spcBef>
                <a:spcPts val="479"/>
              </a:spcBef>
            </a:pP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90000"/>
              </a:lnSpc>
              <a:spcBef>
                <a:spcPts val="479"/>
              </a:spcBef>
              <a:buBlip>
                <a:blip r:embed="rId2"/>
              </a:buBlip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abcdefg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90000"/>
              </a:lnSpc>
              <a:spcBef>
                <a:spcPts val="479"/>
              </a:spcBef>
              <a:buBlip>
                <a:blip r:embed="rId2"/>
              </a:buBlip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def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90000"/>
              </a:lnSpc>
              <a:spcBef>
                <a:spcPts val="479"/>
              </a:spcBef>
              <a:buBlip>
                <a:blip r:embed="rId2"/>
              </a:buBlip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 def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90000"/>
              </a:lnSpc>
              <a:spcBef>
                <a:spcPts val="479"/>
              </a:spcBef>
              <a:buBlip>
                <a:blip r:embed="rId2"/>
              </a:buBlip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   def 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90000"/>
              </a:lnSpc>
              <a:spcBef>
                <a:spcPts val="479"/>
              </a:spcBef>
              <a:buBlip>
                <a:blip r:embed="rId2"/>
              </a:buBlip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…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>
              <a:lnSpc>
                <a:spcPct val="90000"/>
              </a:lnSpc>
              <a:spcBef>
                <a:spcPts val="479"/>
              </a:spcBef>
            </a:pP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pic>
        <p:nvPicPr>
          <p:cNvPr id="606" name="Picture 1029"/>
          <p:cNvPicPr/>
          <p:nvPr/>
        </p:nvPicPr>
        <p:blipFill>
          <a:blip r:embed="rId3"/>
          <a:stretch/>
        </p:blipFill>
        <p:spPr>
          <a:xfrm>
            <a:off x="7467480" y="212760"/>
            <a:ext cx="1231560" cy="1158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TextShape 1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836" name="TextShape 2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22C0B5C6-8C7B-4AF2-844F-A670AEBF1971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40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837" name="TextShape 3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Example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pic>
        <p:nvPicPr>
          <p:cNvPr id="838" name="Picture 837"/>
          <p:cNvPicPr/>
          <p:nvPr/>
        </p:nvPicPr>
        <p:blipFill>
          <a:blip r:embed="rId2"/>
          <a:stretch/>
        </p:blipFill>
        <p:spPr>
          <a:xfrm>
            <a:off x="1066680" y="2082960"/>
            <a:ext cx="7848720" cy="3695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TextShape 1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840" name="TextShape 2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CF7F3E3D-7888-4859-A22E-CF0E8D3F07C3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41</a:t>
            </a:fld>
            <a:endParaRPr lang="en-US" sz="1400" b="0" strike="noStrike" spc="-1">
              <a:latin typeface="Times New Roman"/>
            </a:endParaRPr>
          </a:p>
        </p:txBody>
      </p:sp>
      <p:grpSp>
        <p:nvGrpSpPr>
          <p:cNvPr id="841" name="Group 3"/>
          <p:cNvGrpSpPr/>
          <p:nvPr/>
        </p:nvGrpSpPr>
        <p:grpSpPr>
          <a:xfrm>
            <a:off x="4724280" y="1447920"/>
            <a:ext cx="4114800" cy="2557080"/>
            <a:chOff x="4724280" y="1447920"/>
            <a:chExt cx="4114800" cy="2557080"/>
          </a:xfrm>
        </p:grpSpPr>
        <p:sp>
          <p:nvSpPr>
            <p:cNvPr id="842" name="CustomShape 4"/>
            <p:cNvSpPr/>
            <p:nvPr/>
          </p:nvSpPr>
          <p:spPr>
            <a:xfrm>
              <a:off x="4724280" y="1447920"/>
              <a:ext cx="2103120" cy="3952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n-US" sz="2000" b="0" strike="noStrike" spc="-1">
                  <a:solidFill>
                    <a:srgbClr val="40458C"/>
                  </a:solidFill>
                  <a:latin typeface="Tahoma"/>
                  <a:ea typeface="ＭＳ Ｐゴシック"/>
                </a:rPr>
                <a:t>Case 1: </a:t>
              </a:r>
              <a:r>
                <a:rPr lang="en-US" sz="2000" b="1" strike="noStrike" spc="-1">
                  <a:solidFill>
                    <a:srgbClr val="000000"/>
                  </a:solidFill>
                  <a:latin typeface="Times New Roman"/>
                  <a:ea typeface="ＭＳ Ｐゴシック"/>
                </a:rPr>
                <a:t> </a:t>
              </a:r>
              <a:r>
                <a:rPr lang="en-US" sz="2000" b="1" i="1" strike="noStrike" spc="-1">
                  <a:solidFill>
                    <a:srgbClr val="BE2D00"/>
                  </a:solidFill>
                  <a:latin typeface="Times New Roman"/>
                  <a:ea typeface="ＭＳ Ｐゴシック"/>
                </a:rPr>
                <a:t>l &gt; j</a:t>
              </a:r>
              <a:endParaRPr lang="en-US" sz="2000" b="0" strike="noStrike" spc="-1">
                <a:latin typeface="Arial"/>
              </a:endParaRPr>
            </a:p>
          </p:txBody>
        </p:sp>
      </p:grpSp>
      <p:sp>
        <p:nvSpPr>
          <p:cNvPr id="843" name="TextShape 5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Shifting pattern—turtle walk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844" name="CustomShape 6"/>
          <p:cNvSpPr/>
          <p:nvPr/>
        </p:nvSpPr>
        <p:spPr>
          <a:xfrm>
            <a:off x="695160" y="1655640"/>
            <a:ext cx="4866840" cy="265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i="1" strike="noStrike" spc="-1">
                <a:solidFill>
                  <a:srgbClr val="002060"/>
                </a:solidFill>
                <a:latin typeface="Times New Roman"/>
                <a:ea typeface="ＭＳ Ｐゴシック"/>
              </a:rPr>
              <a:t>i</a:t>
            </a:r>
            <a:r>
              <a:rPr lang="en-US" sz="2400" b="0" strike="noStrike" spc="-1">
                <a:solidFill>
                  <a:srgbClr val="002060"/>
                </a:solidFill>
                <a:latin typeface="Times New Roman"/>
                <a:ea typeface="ＭＳ Ｐゴシック"/>
              </a:rPr>
              <a:t> = index for text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i="1" strike="noStrike" spc="-1">
                <a:solidFill>
                  <a:srgbClr val="002060"/>
                </a:solidFill>
                <a:latin typeface="Times New Roman"/>
                <a:ea typeface="ＭＳ Ｐゴシック"/>
              </a:rPr>
              <a:t>j </a:t>
            </a:r>
            <a:r>
              <a:rPr lang="en-US" sz="2400" b="0" strike="noStrike" spc="-1">
                <a:solidFill>
                  <a:srgbClr val="002060"/>
                </a:solidFill>
                <a:latin typeface="Times New Roman"/>
                <a:ea typeface="ＭＳ Ｐゴシック"/>
              </a:rPr>
              <a:t>= index for pattern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i="1" strike="noStrike" spc="-1">
                <a:solidFill>
                  <a:srgbClr val="002060"/>
                </a:solidFill>
                <a:latin typeface="Times New Roman"/>
                <a:ea typeface="ＭＳ Ｐゴシック"/>
              </a:rPr>
              <a:t>l </a:t>
            </a:r>
            <a:r>
              <a:rPr lang="en-US" sz="2400" b="0" strike="noStrike" spc="-1">
                <a:solidFill>
                  <a:srgbClr val="002060"/>
                </a:solidFill>
                <a:latin typeface="Times New Roman"/>
                <a:ea typeface="ＭＳ Ｐゴシック"/>
              </a:rPr>
              <a:t>= location of c in pattern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2060"/>
                </a:solidFill>
                <a:latin typeface="Times New Roman"/>
                <a:ea typeface="ＭＳ Ｐゴシック"/>
              </a:rPr>
              <a:t>c = mismatch char in text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2060"/>
                </a:solidFill>
                <a:latin typeface="Times New Roman"/>
                <a:ea typeface="ＭＳ Ｐゴシック"/>
              </a:rPr>
              <a:t>Shift pattern by one</a:t>
            </a:r>
            <a:endParaRPr lang="en-US" sz="24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lang="en-US" sz="2400" b="0" i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i</a:t>
            </a:r>
            <a:r>
              <a:rPr lang="en-US" sz="2400" b="0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 is updated by adding </a:t>
            </a:r>
            <a:r>
              <a:rPr lang="en-US" sz="2400" b="0" i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i</a:t>
            </a:r>
            <a:r>
              <a:rPr lang="en-US" sz="2400" b="0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 and </a:t>
            </a:r>
            <a:r>
              <a:rPr lang="en-US" sz="2400" b="0" i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m – j</a:t>
            </a:r>
            <a:endParaRPr lang="en-US" sz="2400" b="0" strike="noStrike" spc="-1">
              <a:latin typeface="Arial"/>
            </a:endParaRPr>
          </a:p>
        </p:txBody>
      </p:sp>
      <p:pic>
        <p:nvPicPr>
          <p:cNvPr id="845" name="Picture 844"/>
          <p:cNvPicPr/>
          <p:nvPr/>
        </p:nvPicPr>
        <p:blipFill>
          <a:blip r:embed="rId2"/>
          <a:stretch/>
        </p:blipFill>
        <p:spPr>
          <a:xfrm>
            <a:off x="5524560" y="1828800"/>
            <a:ext cx="3314880" cy="2171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TextShape 1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847" name="TextShape 2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5AA8F8FD-6D52-48A2-8EF1-417DCADAFFD4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42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848" name="TextShape 3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Shifting pattern--small jump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grpSp>
        <p:nvGrpSpPr>
          <p:cNvPr id="849" name="Group 4"/>
          <p:cNvGrpSpPr/>
          <p:nvPr/>
        </p:nvGrpSpPr>
        <p:grpSpPr>
          <a:xfrm>
            <a:off x="4749840" y="1704600"/>
            <a:ext cx="4114440" cy="2572920"/>
            <a:chOff x="4749840" y="1704600"/>
            <a:chExt cx="4114440" cy="2572920"/>
          </a:xfrm>
        </p:grpSpPr>
        <p:sp>
          <p:nvSpPr>
            <p:cNvPr id="850" name="CustomShape 5"/>
            <p:cNvSpPr/>
            <p:nvPr/>
          </p:nvSpPr>
          <p:spPr>
            <a:xfrm>
              <a:off x="4749840" y="1704600"/>
              <a:ext cx="2103120" cy="3952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n-US" sz="2000" b="0" strike="noStrike" spc="-1">
                  <a:solidFill>
                    <a:srgbClr val="40458C"/>
                  </a:solidFill>
                  <a:latin typeface="Tahoma"/>
                  <a:ea typeface="ＭＳ Ｐゴシック"/>
                </a:rPr>
                <a:t>Case 2: </a:t>
              </a:r>
              <a:r>
                <a:rPr lang="en-US" sz="2000" b="0" strike="noStrike" spc="-1">
                  <a:solidFill>
                    <a:srgbClr val="BE2D00"/>
                  </a:solidFill>
                  <a:latin typeface="Symbol"/>
                  <a:ea typeface="ＭＳ Ｐゴシック"/>
                </a:rPr>
                <a:t> </a:t>
              </a:r>
              <a:r>
                <a:rPr lang="en-US" sz="2000" b="1" i="1" strike="noStrike" spc="-1">
                  <a:solidFill>
                    <a:srgbClr val="BE2D00"/>
                  </a:solidFill>
                  <a:latin typeface="Times New Roman"/>
                  <a:ea typeface="ＭＳ Ｐゴシック"/>
                </a:rPr>
                <a:t>l</a:t>
              </a:r>
              <a:r>
                <a:rPr lang="en-US" sz="2000" b="1" strike="noStrike" spc="-1">
                  <a:solidFill>
                    <a:srgbClr val="BE2D00"/>
                  </a:solidFill>
                  <a:latin typeface="Symbol"/>
                  <a:ea typeface="ＭＳ Ｐゴシック"/>
                </a:rPr>
                <a:t> </a:t>
              </a:r>
              <a:r>
                <a:rPr lang="en-US" sz="2000" b="0" strike="noStrike" spc="-1">
                  <a:solidFill>
                    <a:srgbClr val="BE2D00"/>
                  </a:solidFill>
                  <a:latin typeface="Symbol"/>
                  <a:ea typeface="ＭＳ Ｐゴシック"/>
                </a:rPr>
                <a:t>&lt; </a:t>
              </a:r>
              <a:r>
                <a:rPr lang="en-US" sz="2000" b="1" i="1" strike="noStrike" spc="-1">
                  <a:solidFill>
                    <a:srgbClr val="BE2D00"/>
                  </a:solidFill>
                  <a:latin typeface="Times New Roman"/>
                  <a:ea typeface="ＭＳ Ｐゴシック"/>
                </a:rPr>
                <a:t>j</a:t>
              </a:r>
              <a:endParaRPr lang="en-US" sz="2000" b="0" strike="noStrike" spc="-1">
                <a:latin typeface="Arial"/>
              </a:endParaRPr>
            </a:p>
          </p:txBody>
        </p:sp>
      </p:grpSp>
      <p:sp>
        <p:nvSpPr>
          <p:cNvPr id="851" name="CustomShape 6"/>
          <p:cNvSpPr/>
          <p:nvPr/>
        </p:nvSpPr>
        <p:spPr>
          <a:xfrm>
            <a:off x="685800" y="1600200"/>
            <a:ext cx="5409720" cy="301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i="1" strike="noStrike" spc="-1">
                <a:solidFill>
                  <a:srgbClr val="002060"/>
                </a:solidFill>
                <a:latin typeface="Times New Roman"/>
                <a:ea typeface="ＭＳ Ｐゴシック"/>
              </a:rPr>
              <a:t>i</a:t>
            </a:r>
            <a:r>
              <a:rPr lang="en-US" sz="2400" b="0" strike="noStrike" spc="-1">
                <a:solidFill>
                  <a:srgbClr val="002060"/>
                </a:solidFill>
                <a:latin typeface="Times New Roman"/>
                <a:ea typeface="ＭＳ Ｐゴシック"/>
              </a:rPr>
              <a:t> = index for text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i="1" strike="noStrike" spc="-1">
                <a:solidFill>
                  <a:srgbClr val="002060"/>
                </a:solidFill>
                <a:latin typeface="Times New Roman"/>
                <a:ea typeface="ＭＳ Ｐゴシック"/>
              </a:rPr>
              <a:t>j </a:t>
            </a:r>
            <a:r>
              <a:rPr lang="en-US" sz="2400" b="0" strike="noStrike" spc="-1">
                <a:solidFill>
                  <a:srgbClr val="002060"/>
                </a:solidFill>
                <a:latin typeface="Times New Roman"/>
                <a:ea typeface="ＭＳ Ｐゴシック"/>
              </a:rPr>
              <a:t>= index for pattern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i="1" strike="noStrike" spc="-1">
                <a:solidFill>
                  <a:srgbClr val="002060"/>
                </a:solidFill>
                <a:latin typeface="Times New Roman"/>
                <a:ea typeface="ＭＳ Ｐゴシック"/>
              </a:rPr>
              <a:t>l </a:t>
            </a:r>
            <a:r>
              <a:rPr lang="en-US" sz="2400" b="0" strike="noStrike" spc="-1">
                <a:solidFill>
                  <a:srgbClr val="002060"/>
                </a:solidFill>
                <a:latin typeface="Times New Roman"/>
                <a:ea typeface="ＭＳ Ｐゴシック"/>
              </a:rPr>
              <a:t>= location of c in pattern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2060"/>
                </a:solidFill>
                <a:latin typeface="Times New Roman"/>
                <a:ea typeface="ＭＳ Ｐゴシック"/>
              </a:rPr>
              <a:t>c = mismatch char in text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2060"/>
                </a:solidFill>
                <a:latin typeface="Times New Roman"/>
                <a:ea typeface="ＭＳ Ｐゴシック"/>
              </a:rPr>
              <a:t>Shift pattern to align the match</a:t>
            </a:r>
            <a:endParaRPr lang="en-US" sz="24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lang="en-US" sz="2400" b="0" i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i</a:t>
            </a:r>
            <a:r>
              <a:rPr lang="en-US" sz="2400" b="0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 is updated by adding </a:t>
            </a:r>
            <a:r>
              <a:rPr lang="en-US" sz="2400" b="0" i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i</a:t>
            </a:r>
            <a:r>
              <a:rPr lang="en-US" sz="2400" b="0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 and </a:t>
            </a:r>
            <a:r>
              <a:rPr lang="en-US" sz="2400" b="0" i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m – (1 + l)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latin typeface="Arial"/>
            </a:endParaRPr>
          </a:p>
        </p:txBody>
      </p:sp>
      <p:pic>
        <p:nvPicPr>
          <p:cNvPr id="852" name="Picture 851"/>
          <p:cNvPicPr/>
          <p:nvPr/>
        </p:nvPicPr>
        <p:blipFill>
          <a:blip r:embed="rId2"/>
          <a:stretch/>
        </p:blipFill>
        <p:spPr>
          <a:xfrm>
            <a:off x="5549760" y="2095560"/>
            <a:ext cx="3314880" cy="2171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TextShape 1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854" name="TextShape 2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016D7E9A-385E-4065-B1E9-32B8C44EEE8B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43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855" name="TextShape 3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Shifting pattern--large jump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856" name="CustomShape 4"/>
          <p:cNvSpPr/>
          <p:nvPr/>
        </p:nvSpPr>
        <p:spPr>
          <a:xfrm>
            <a:off x="685800" y="1468800"/>
            <a:ext cx="5409720" cy="228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0" i="1" strike="noStrike" spc="-1">
                <a:solidFill>
                  <a:srgbClr val="002060"/>
                </a:solidFill>
                <a:latin typeface="Times New Roman"/>
                <a:ea typeface="ＭＳ Ｐゴシック"/>
              </a:rPr>
              <a:t>i</a:t>
            </a:r>
            <a:r>
              <a:rPr lang="en-US" sz="2400" b="0" strike="noStrike" spc="-1">
                <a:solidFill>
                  <a:srgbClr val="002060"/>
                </a:solidFill>
                <a:latin typeface="Times New Roman"/>
                <a:ea typeface="ＭＳ Ｐゴシック"/>
              </a:rPr>
              <a:t> = index for text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i="1" strike="noStrike" spc="-1">
                <a:solidFill>
                  <a:srgbClr val="002060"/>
                </a:solidFill>
                <a:latin typeface="Times New Roman"/>
                <a:ea typeface="ＭＳ Ｐゴシック"/>
              </a:rPr>
              <a:t>j </a:t>
            </a:r>
            <a:r>
              <a:rPr lang="en-US" sz="2400" b="0" strike="noStrike" spc="-1">
                <a:solidFill>
                  <a:srgbClr val="002060"/>
                </a:solidFill>
                <a:latin typeface="Times New Roman"/>
                <a:ea typeface="ＭＳ Ｐゴシック"/>
              </a:rPr>
              <a:t>= index for pattern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2060"/>
                </a:solidFill>
                <a:latin typeface="Times New Roman"/>
                <a:ea typeface="ＭＳ Ｐゴシック"/>
              </a:rPr>
              <a:t>Shift pattern after </a:t>
            </a:r>
            <a:r>
              <a:rPr lang="en-US" sz="2400" b="0" i="1" strike="noStrike" spc="-1">
                <a:solidFill>
                  <a:srgbClr val="002060"/>
                </a:solidFill>
                <a:latin typeface="Times New Roman"/>
                <a:ea typeface="ＭＳ Ｐゴシック"/>
              </a:rPr>
              <a:t>i</a:t>
            </a:r>
            <a:endParaRPr lang="en-US" sz="24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lang="en-US" sz="2400" b="0" i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i</a:t>
            </a:r>
            <a:r>
              <a:rPr lang="en-US" sz="2400" b="0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 is updated by adding </a:t>
            </a:r>
            <a:r>
              <a:rPr lang="en-US" sz="2400" b="0" i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i</a:t>
            </a:r>
            <a:r>
              <a:rPr lang="en-US" sz="2400" b="0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 and </a:t>
            </a:r>
            <a:r>
              <a:rPr lang="en-US" sz="2400" b="0" i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m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latin typeface="Arial"/>
            </a:endParaRPr>
          </a:p>
        </p:txBody>
      </p:sp>
      <p:graphicFrame>
        <p:nvGraphicFramePr>
          <p:cNvPr id="857" name="Table 5"/>
          <p:cNvGraphicFramePr/>
          <p:nvPr/>
        </p:nvGraphicFramePr>
        <p:xfrm>
          <a:off x="4800600" y="1933560"/>
          <a:ext cx="3657240" cy="533160"/>
        </p:xfrm>
        <a:graphic>
          <a:graphicData uri="http://schemas.openxmlformats.org/drawingml/2006/table">
            <a:tbl>
              <a:tblPr/>
              <a:tblGrid>
                <a:gridCol w="522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2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2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2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23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0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331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0000"/>
                          </a:solidFill>
                          <a:latin typeface="Tahoma"/>
                        </a:rPr>
                        <a:t>a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e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58" name="Table 6"/>
          <p:cNvGraphicFramePr/>
          <p:nvPr/>
        </p:nvGraphicFramePr>
        <p:xfrm>
          <a:off x="5389560" y="2913120"/>
          <a:ext cx="1447560" cy="499320"/>
        </p:xfrm>
        <a:graphic>
          <a:graphicData uri="http://schemas.openxmlformats.org/drawingml/2006/table">
            <a:tbl>
              <a:tblPr/>
              <a:tblGrid>
                <a:gridCol w="48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2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9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d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0000"/>
                          </a:solidFill>
                          <a:latin typeface="Tahoma"/>
                        </a:rPr>
                        <a:t>b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e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59" name="Table 7"/>
          <p:cNvGraphicFramePr/>
          <p:nvPr/>
        </p:nvGraphicFramePr>
        <p:xfrm>
          <a:off x="6477120" y="3790440"/>
          <a:ext cx="1447560" cy="499320"/>
        </p:xfrm>
        <a:graphic>
          <a:graphicData uri="http://schemas.openxmlformats.org/drawingml/2006/table">
            <a:tbl>
              <a:tblPr/>
              <a:tblGrid>
                <a:gridCol w="48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2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9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d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b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e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60" name="CustomShape 8"/>
          <p:cNvSpPr/>
          <p:nvPr/>
        </p:nvSpPr>
        <p:spPr>
          <a:xfrm>
            <a:off x="5962680" y="2362320"/>
            <a:ext cx="26640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i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861" name="CustomShape 9"/>
          <p:cNvSpPr/>
          <p:nvPr/>
        </p:nvSpPr>
        <p:spPr>
          <a:xfrm>
            <a:off x="5885640" y="3276720"/>
            <a:ext cx="4201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j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TextShape 1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Shifting Pattern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863" name="TextShape 2"/>
          <p:cNvSpPr txBox="1"/>
          <p:nvPr/>
        </p:nvSpPr>
        <p:spPr>
          <a:xfrm>
            <a:off x="838080" y="1905120"/>
            <a:ext cx="7772040" cy="4114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Blip>
                <a:blip r:embed="rId2"/>
              </a:buBlip>
            </a:pP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4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i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is updated by 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adding </a:t>
            </a:r>
            <a:r>
              <a:rPr lang="en-US" sz="20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i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and 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1314360" lvl="2" indent="-456840">
              <a:lnSpc>
                <a:spcPct val="100000"/>
              </a:lnSpc>
              <a:spcBef>
                <a:spcPts val="400"/>
              </a:spcBef>
              <a:buClr>
                <a:srgbClr val="6F89F7"/>
              </a:buClr>
              <a:buSzPct val="95000"/>
              <a:buFont typeface="Tahoma"/>
              <a:buAutoNum type="arabicPeriod"/>
            </a:pPr>
            <a:r>
              <a:rPr lang="en-US" sz="20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m – j           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[turtle walk, c after mismatch]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1314360" lvl="2" indent="-456840">
              <a:lnSpc>
                <a:spcPct val="100000"/>
              </a:lnSpc>
              <a:spcBef>
                <a:spcPts val="400"/>
              </a:spcBef>
              <a:buClr>
                <a:srgbClr val="6F89F7"/>
              </a:buClr>
              <a:buSzPct val="95000"/>
              <a:buFont typeface="Tahoma"/>
              <a:buAutoNum type="arabicPeriod"/>
            </a:pPr>
            <a:r>
              <a:rPr lang="en-US" sz="20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m – ( l + 1) 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[small jump, c before mismatch]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1314360" lvl="2" indent="-456840">
              <a:lnSpc>
                <a:spcPct val="100000"/>
              </a:lnSpc>
              <a:spcBef>
                <a:spcPts val="400"/>
              </a:spcBef>
              <a:buClr>
                <a:srgbClr val="6F89F7"/>
              </a:buClr>
              <a:buSzPct val="95000"/>
              <a:buFont typeface="Tahoma"/>
              <a:buAutoNum type="arabicPeriod"/>
            </a:pPr>
            <a:r>
              <a:rPr lang="en-US" sz="20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m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              [large jump, c not in pattern]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857160">
              <a:lnSpc>
                <a:spcPct val="100000"/>
              </a:lnSpc>
              <a:spcBef>
                <a:spcPts val="400"/>
              </a:spcBef>
            </a:pP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Blip>
                <a:blip r:embed="rId2"/>
              </a:buBlip>
            </a:pPr>
            <a:r>
              <a:rPr lang="en-US" sz="24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l 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is from last(c)  // last occurrence function/table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last(c) returns -1 if not in pattern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Case 3 is also handled by Case 2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864" name="TextShape 3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865" name="TextShape 4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700DA411-65D9-4324-8839-C039656875C6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44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TextShape 1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867" name="TextShape 2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5F7676AF-F807-43D2-80E7-0116A7F236D1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45</a:t>
            </a:fld>
            <a:endParaRPr lang="en-US" sz="1400" b="0" strike="noStrike" spc="-1">
              <a:latin typeface="Times New Roman"/>
            </a:endParaRPr>
          </a:p>
        </p:txBody>
      </p:sp>
      <p:grpSp>
        <p:nvGrpSpPr>
          <p:cNvPr id="868" name="Group 3"/>
          <p:cNvGrpSpPr/>
          <p:nvPr/>
        </p:nvGrpSpPr>
        <p:grpSpPr>
          <a:xfrm>
            <a:off x="4724280" y="1447920"/>
            <a:ext cx="4114800" cy="2557080"/>
            <a:chOff x="4724280" y="1447920"/>
            <a:chExt cx="4114800" cy="2557080"/>
          </a:xfrm>
        </p:grpSpPr>
        <p:sp>
          <p:nvSpPr>
            <p:cNvPr id="869" name="CustomShape 4"/>
            <p:cNvSpPr/>
            <p:nvPr/>
          </p:nvSpPr>
          <p:spPr>
            <a:xfrm>
              <a:off x="4724280" y="1447920"/>
              <a:ext cx="2103120" cy="3952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n-US" sz="2000" b="0" strike="noStrike" spc="-1">
                  <a:solidFill>
                    <a:srgbClr val="40458C"/>
                  </a:solidFill>
                  <a:latin typeface="Tahoma"/>
                  <a:ea typeface="ＭＳ Ｐゴシック"/>
                </a:rPr>
                <a:t>Case 1: </a:t>
              </a:r>
              <a:r>
                <a:rPr lang="en-US" sz="2000" b="0" strike="noStrike" spc="-1">
                  <a:solidFill>
                    <a:srgbClr val="BE2D00"/>
                  </a:solidFill>
                  <a:latin typeface="Symbol"/>
                  <a:ea typeface="ＭＳ Ｐゴシック"/>
                </a:rPr>
                <a:t> </a:t>
              </a:r>
              <a:r>
                <a:rPr lang="en-US" sz="2000" b="1" i="1" strike="noStrike" spc="-1">
                  <a:solidFill>
                    <a:srgbClr val="BE2D00"/>
                  </a:solidFill>
                  <a:latin typeface="Times New Roman"/>
                  <a:ea typeface="ＭＳ Ｐゴシック"/>
                </a:rPr>
                <a:t>l &gt; j</a:t>
              </a:r>
              <a:endParaRPr lang="en-US" sz="2000" b="0" strike="noStrike" spc="-1">
                <a:latin typeface="Arial"/>
              </a:endParaRPr>
            </a:p>
          </p:txBody>
        </p:sp>
      </p:grpSp>
      <p:sp>
        <p:nvSpPr>
          <p:cNvPr id="870" name="TextShape 5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Shifting Pattern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grpSp>
        <p:nvGrpSpPr>
          <p:cNvPr id="871" name="Group 6"/>
          <p:cNvGrpSpPr/>
          <p:nvPr/>
        </p:nvGrpSpPr>
        <p:grpSpPr>
          <a:xfrm>
            <a:off x="4724280" y="3979800"/>
            <a:ext cx="4114800" cy="2573280"/>
            <a:chOff x="4724280" y="3979800"/>
            <a:chExt cx="4114800" cy="2573280"/>
          </a:xfrm>
        </p:grpSpPr>
        <p:sp>
          <p:nvSpPr>
            <p:cNvPr id="872" name="CustomShape 7"/>
            <p:cNvSpPr/>
            <p:nvPr/>
          </p:nvSpPr>
          <p:spPr>
            <a:xfrm>
              <a:off x="4724280" y="3979800"/>
              <a:ext cx="2103120" cy="3952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n-US" sz="2000" b="0" strike="noStrike" spc="-1">
                  <a:solidFill>
                    <a:srgbClr val="40458C"/>
                  </a:solidFill>
                  <a:latin typeface="Tahoma"/>
                  <a:ea typeface="ＭＳ Ｐゴシック"/>
                </a:rPr>
                <a:t>Case 2: </a:t>
              </a:r>
              <a:r>
                <a:rPr lang="en-US" sz="2000" b="0" strike="noStrike" spc="-1">
                  <a:solidFill>
                    <a:srgbClr val="BE2D00"/>
                  </a:solidFill>
                  <a:latin typeface="Symbol"/>
                  <a:ea typeface="ＭＳ Ｐゴシック"/>
                </a:rPr>
                <a:t> </a:t>
              </a:r>
              <a:r>
                <a:rPr lang="en-US" sz="2000" b="1" i="1" strike="noStrike" spc="-1">
                  <a:solidFill>
                    <a:srgbClr val="BE2D00"/>
                  </a:solidFill>
                  <a:latin typeface="Times New Roman"/>
                  <a:ea typeface="ＭＳ Ｐゴシック"/>
                </a:rPr>
                <a:t>l</a:t>
              </a:r>
              <a:r>
                <a:rPr lang="en-US" sz="2000" b="1" strike="noStrike" spc="-1">
                  <a:solidFill>
                    <a:srgbClr val="BE2D00"/>
                  </a:solidFill>
                  <a:latin typeface="Symbol"/>
                  <a:ea typeface="ＭＳ Ｐゴシック"/>
                </a:rPr>
                <a:t> </a:t>
              </a:r>
              <a:r>
                <a:rPr lang="en-US" sz="2000" b="0" strike="noStrike" spc="-1">
                  <a:solidFill>
                    <a:srgbClr val="BE2D00"/>
                  </a:solidFill>
                  <a:latin typeface="Symbol"/>
                  <a:ea typeface="ＭＳ Ｐゴシック"/>
                </a:rPr>
                <a:t>&lt; </a:t>
              </a:r>
              <a:r>
                <a:rPr lang="en-US" sz="2000" b="1" i="1" strike="noStrike" spc="-1">
                  <a:solidFill>
                    <a:srgbClr val="BE2D00"/>
                  </a:solidFill>
                  <a:latin typeface="Times New Roman"/>
                  <a:ea typeface="ＭＳ Ｐゴシック"/>
                </a:rPr>
                <a:t>j</a:t>
              </a:r>
              <a:endParaRPr lang="en-US" sz="2000" b="0" strike="noStrike" spc="-1">
                <a:latin typeface="Arial"/>
              </a:endParaRPr>
            </a:p>
          </p:txBody>
        </p:sp>
      </p:grpSp>
      <p:sp>
        <p:nvSpPr>
          <p:cNvPr id="873" name="TextShape 8"/>
          <p:cNvSpPr txBox="1"/>
          <p:nvPr/>
        </p:nvSpPr>
        <p:spPr>
          <a:xfrm>
            <a:off x="304920" y="1474920"/>
            <a:ext cx="4647960" cy="43732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Blip>
                <a:blip r:embed="rId2"/>
              </a:buBlip>
            </a:pP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4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i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is updated by adding </a:t>
            </a:r>
            <a:r>
              <a:rPr lang="en-US" sz="24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i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and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914400" lvl="1" indent="-456840">
              <a:lnSpc>
                <a:spcPct val="100000"/>
              </a:lnSpc>
              <a:spcBef>
                <a:spcPts val="479"/>
              </a:spcBef>
              <a:buClr>
                <a:srgbClr val="40458C"/>
              </a:buClr>
              <a:buSzPct val="60000"/>
              <a:buFont typeface="Tahoma"/>
              <a:buAutoNum type="arabicPeriod"/>
            </a:pPr>
            <a:r>
              <a:rPr lang="en-US" sz="24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m – j     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[turtle walk]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914400" lvl="1" indent="-456840">
              <a:lnSpc>
                <a:spcPct val="100000"/>
              </a:lnSpc>
              <a:spcBef>
                <a:spcPts val="479"/>
              </a:spcBef>
              <a:buClr>
                <a:srgbClr val="40458C"/>
              </a:buClr>
              <a:buSzPct val="60000"/>
              <a:buFont typeface="Tahoma"/>
              <a:buAutoNum type="arabicPeriod"/>
            </a:pPr>
            <a:r>
              <a:rPr lang="en-US" sz="24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m – ( l + 1) 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[small jump]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514440" indent="-456840">
              <a:lnSpc>
                <a:spcPct val="100000"/>
              </a:lnSpc>
              <a:spcBef>
                <a:spcPts val="479"/>
              </a:spcBef>
              <a:buBlip>
                <a:blip r:embed="rId2"/>
              </a:buBlip>
            </a:pP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Case 1: </a:t>
            </a:r>
            <a:r>
              <a:rPr lang="en-US" sz="24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l &gt; j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514440" indent="-456840">
              <a:lnSpc>
                <a:spcPct val="100000"/>
              </a:lnSpc>
              <a:spcBef>
                <a:spcPts val="479"/>
              </a:spcBef>
              <a:buBlip>
                <a:blip r:embed="rId2"/>
              </a:buBlip>
            </a:pP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Case 2: </a:t>
            </a:r>
            <a:r>
              <a:rPr lang="en-US" sz="24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l &lt; j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514440" indent="-456840">
              <a:lnSpc>
                <a:spcPct val="100000"/>
              </a:lnSpc>
              <a:spcBef>
                <a:spcPts val="479"/>
              </a:spcBef>
              <a:buBlip>
                <a:blip r:embed="rId2"/>
              </a:buBlip>
            </a:pP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Use “if” to decide which case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514440" indent="-456840">
              <a:lnSpc>
                <a:spcPct val="100000"/>
              </a:lnSpc>
              <a:spcBef>
                <a:spcPts val="479"/>
              </a:spcBef>
              <a:buBlip>
                <a:blip r:embed="rId2"/>
              </a:buBlip>
            </a:pPr>
            <a:r>
              <a:rPr lang="en-US" sz="2400" b="0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The book uses a “trick” without using “if”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514440" indent="-456840">
              <a:lnSpc>
                <a:spcPct val="100000"/>
              </a:lnSpc>
              <a:spcBef>
                <a:spcPts val="479"/>
              </a:spcBef>
              <a:buBlip>
                <a:blip r:embed="rId2"/>
              </a:buBlip>
            </a:pPr>
            <a:r>
              <a:rPr lang="en-US" sz="2400" b="0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Easier to read version next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514440" indent="-456840">
              <a:lnSpc>
                <a:spcPct val="100000"/>
              </a:lnSpc>
              <a:spcBef>
                <a:spcPts val="479"/>
              </a:spcBef>
              <a:buBlip>
                <a:blip r:embed="rId2"/>
              </a:buBlip>
            </a:pPr>
            <a:r>
              <a:rPr lang="en-US" sz="2400" b="0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Book version afterwards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pic>
        <p:nvPicPr>
          <p:cNvPr id="874" name="Picture 873"/>
          <p:cNvPicPr/>
          <p:nvPr/>
        </p:nvPicPr>
        <p:blipFill>
          <a:blip r:embed="rId3"/>
          <a:stretch/>
        </p:blipFill>
        <p:spPr>
          <a:xfrm>
            <a:off x="5524560" y="1828800"/>
            <a:ext cx="3314880" cy="2171880"/>
          </a:xfrm>
          <a:prstGeom prst="rect">
            <a:avLst/>
          </a:prstGeom>
          <a:ln>
            <a:noFill/>
          </a:ln>
        </p:spPr>
      </p:pic>
      <p:pic>
        <p:nvPicPr>
          <p:cNvPr id="875" name="Picture 874"/>
          <p:cNvPicPr/>
          <p:nvPr/>
        </p:nvPicPr>
        <p:blipFill>
          <a:blip r:embed="rId4"/>
          <a:stretch/>
        </p:blipFill>
        <p:spPr>
          <a:xfrm>
            <a:off x="5524560" y="4368960"/>
            <a:ext cx="3314880" cy="2171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TextShape 1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877" name="TextShape 2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778248B0-7DC5-47A5-8EFC-1863BB1CA65B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46</a:t>
            </a:fld>
            <a:endParaRPr lang="en-US" sz="1400" b="0" strike="noStrike" spc="-1">
              <a:latin typeface="Times New Roman"/>
            </a:endParaRPr>
          </a:p>
        </p:txBody>
      </p:sp>
      <p:grpSp>
        <p:nvGrpSpPr>
          <p:cNvPr id="878" name="Group 3"/>
          <p:cNvGrpSpPr/>
          <p:nvPr/>
        </p:nvGrpSpPr>
        <p:grpSpPr>
          <a:xfrm>
            <a:off x="4724280" y="1447920"/>
            <a:ext cx="4114800" cy="2557080"/>
            <a:chOff x="4724280" y="1447920"/>
            <a:chExt cx="4114800" cy="2557080"/>
          </a:xfrm>
        </p:grpSpPr>
        <p:sp>
          <p:nvSpPr>
            <p:cNvPr id="879" name="CustomShape 4"/>
            <p:cNvSpPr/>
            <p:nvPr/>
          </p:nvSpPr>
          <p:spPr>
            <a:xfrm>
              <a:off x="4724280" y="1447920"/>
              <a:ext cx="2103120" cy="3952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n-US" sz="2000" b="0" strike="noStrike" spc="-1">
                  <a:solidFill>
                    <a:srgbClr val="40458C"/>
                  </a:solidFill>
                  <a:latin typeface="Tahoma"/>
                  <a:ea typeface="ＭＳ Ｐゴシック"/>
                </a:rPr>
                <a:t>Case 1: </a:t>
              </a:r>
              <a:r>
                <a:rPr lang="en-US" sz="2000" b="1" strike="noStrike" spc="-1">
                  <a:solidFill>
                    <a:srgbClr val="000000"/>
                  </a:solidFill>
                  <a:latin typeface="Times New Roman"/>
                  <a:ea typeface="ＭＳ Ｐゴシック"/>
                </a:rPr>
                <a:t> </a:t>
              </a:r>
              <a:r>
                <a:rPr lang="en-US" sz="2000" b="1" i="1" strike="noStrike" spc="-1">
                  <a:solidFill>
                    <a:srgbClr val="BE2D00"/>
                  </a:solidFill>
                  <a:latin typeface="Times New Roman"/>
                  <a:ea typeface="ＭＳ Ｐゴシック"/>
                </a:rPr>
                <a:t>l &gt; j </a:t>
              </a:r>
              <a:endParaRPr lang="en-US" sz="2000" b="0" strike="noStrike" spc="-1">
                <a:latin typeface="Arial"/>
              </a:endParaRPr>
            </a:p>
          </p:txBody>
        </p:sp>
      </p:grpSp>
      <p:sp>
        <p:nvSpPr>
          <p:cNvPr id="880" name="TextShape 5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Boyer-Moore Algorithm </a:t>
            </a:r>
            <a:br/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(easier to read)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881" name="CustomShape 6"/>
          <p:cNvSpPr/>
          <p:nvPr/>
        </p:nvSpPr>
        <p:spPr>
          <a:xfrm>
            <a:off x="685800" y="1447560"/>
            <a:ext cx="4313160" cy="57132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  <a:spcAft>
                <a:spcPts val="360"/>
              </a:spcAft>
            </a:pPr>
            <a:r>
              <a:rPr lang="en-US" sz="1800" b="1" strike="noStrike" spc="-1" dirty="0">
                <a:solidFill>
                  <a:srgbClr val="000000"/>
                </a:solidFill>
                <a:latin typeface="Times New Roman"/>
                <a:ea typeface="ＭＳ Ｐゴシック"/>
              </a:rPr>
              <a:t>Algorithm</a:t>
            </a:r>
            <a:r>
              <a:rPr lang="en-US" sz="18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1" i="1" strike="noStrike" spc="-1" dirty="0" err="1">
                <a:solidFill>
                  <a:srgbClr val="BE2D00"/>
                </a:solidFill>
                <a:latin typeface="Times New Roman"/>
                <a:ea typeface="ＭＳ Ｐゴシック"/>
              </a:rPr>
              <a:t>BoyerMooreMatch</a:t>
            </a:r>
            <a:r>
              <a:rPr lang="en-US" sz="1800" b="0" strike="noStrike" spc="-1" dirty="0">
                <a:solidFill>
                  <a:srgbClr val="BE2D00"/>
                </a:solidFill>
                <a:latin typeface="Times New Roman"/>
                <a:ea typeface="ＭＳ Ｐゴシック"/>
              </a:rPr>
              <a:t>(</a:t>
            </a:r>
            <a:r>
              <a:rPr lang="en-US" sz="1800" b="1" i="1" strike="noStrike" spc="-1" dirty="0">
                <a:solidFill>
                  <a:srgbClr val="BE2D00"/>
                </a:solidFill>
                <a:latin typeface="Times New Roman"/>
                <a:ea typeface="ＭＳ Ｐゴシック"/>
              </a:rPr>
              <a:t>T, P, </a:t>
            </a:r>
            <a:r>
              <a:rPr lang="en-US" sz="1800" b="1" i="1" strike="noStrike" spc="-1" dirty="0">
                <a:solidFill>
                  <a:srgbClr val="BE2D00"/>
                </a:solidFill>
                <a:latin typeface="Symbol"/>
                <a:ea typeface="ＭＳ Ｐゴシック"/>
              </a:rPr>
              <a:t>S</a:t>
            </a:r>
            <a:r>
              <a:rPr lang="en-US" sz="1800" b="0" strike="noStrike" spc="-1" dirty="0">
                <a:solidFill>
                  <a:srgbClr val="BE2D00"/>
                </a:solidFill>
                <a:latin typeface="Times New Roman"/>
                <a:ea typeface="ＭＳ Ｐゴシック"/>
              </a:rPr>
              <a:t>)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i="1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     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L </a:t>
            </a:r>
            <a:r>
              <a:rPr lang="en-US" sz="1800" b="0" strike="noStrike" spc="-1" dirty="0">
                <a:solidFill>
                  <a:srgbClr val="000000"/>
                </a:solidFill>
                <a:latin typeface="Symbol"/>
                <a:ea typeface="ＭＳ Ｐゴシック"/>
              </a:rPr>
              <a:t></a:t>
            </a:r>
            <a:r>
              <a:rPr lang="en-US" sz="1800" b="0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1" i="1" strike="noStrike" spc="-1" dirty="0" err="1">
                <a:solidFill>
                  <a:srgbClr val="577052"/>
                </a:solidFill>
                <a:latin typeface="Times New Roman"/>
                <a:ea typeface="ＭＳ Ｐゴシック"/>
              </a:rPr>
              <a:t>lastOccurenceFunction</a:t>
            </a:r>
            <a:r>
              <a:rPr lang="en-US" sz="1800" b="0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(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P, </a:t>
            </a:r>
            <a:r>
              <a:rPr lang="en-US" sz="1800" b="1" i="1" strike="noStrike" spc="-1" dirty="0">
                <a:solidFill>
                  <a:srgbClr val="577052"/>
                </a:solidFill>
                <a:latin typeface="Symbol"/>
                <a:ea typeface="ＭＳ Ｐゴシック"/>
              </a:rPr>
              <a:t>S </a:t>
            </a:r>
            <a:r>
              <a:rPr lang="en-US" sz="1800" b="0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)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     </a:t>
            </a:r>
            <a:r>
              <a:rPr lang="en-US" sz="1800" b="1" i="1" strike="noStrike" spc="-1" dirty="0" err="1">
                <a:solidFill>
                  <a:srgbClr val="577052"/>
                </a:solidFill>
                <a:latin typeface="Times New Roman"/>
                <a:ea typeface="ＭＳ Ｐゴシック"/>
              </a:rPr>
              <a:t>i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 dirty="0">
                <a:solidFill>
                  <a:srgbClr val="000000"/>
                </a:solidFill>
                <a:latin typeface="Symbol"/>
                <a:ea typeface="ＭＳ Ｐゴシック"/>
              </a:rPr>
              <a:t>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m </a:t>
            </a:r>
            <a:r>
              <a:rPr lang="en-US" sz="1800" b="0" strike="noStrike" spc="-1" dirty="0">
                <a:solidFill>
                  <a:srgbClr val="000000"/>
                </a:solidFill>
                <a:latin typeface="Symbol"/>
                <a:ea typeface="ＭＳ Ｐゴシック"/>
              </a:rPr>
              <a:t>-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1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i="1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     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j </a:t>
            </a:r>
            <a:r>
              <a:rPr lang="en-US" sz="1800" b="0" strike="noStrike" spc="-1" dirty="0">
                <a:solidFill>
                  <a:srgbClr val="000000"/>
                </a:solidFill>
                <a:latin typeface="Symbol"/>
                <a:ea typeface="ＭＳ Ｐゴシック"/>
              </a:rPr>
              <a:t>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m </a:t>
            </a:r>
            <a:r>
              <a:rPr lang="en-US" sz="1800" b="0" strike="noStrike" spc="-1" dirty="0">
                <a:solidFill>
                  <a:srgbClr val="000000"/>
                </a:solidFill>
                <a:latin typeface="Symbol"/>
                <a:ea typeface="ＭＳ Ｐゴシック"/>
              </a:rPr>
              <a:t>-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1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    </a:t>
            </a:r>
            <a:r>
              <a:rPr lang="en-US" sz="1800" b="1" strike="noStrike" spc="-1" dirty="0">
                <a:solidFill>
                  <a:srgbClr val="000000"/>
                </a:solidFill>
                <a:latin typeface="Times New Roman"/>
                <a:ea typeface="ＭＳ Ｐゴシック"/>
              </a:rPr>
              <a:t>repeat </a:t>
            </a:r>
            <a:endParaRPr lang="en-US" sz="1800" b="0" strike="noStrike" spc="-1" dirty="0">
              <a:latin typeface="Arial"/>
            </a:endParaRPr>
          </a:p>
          <a:p>
            <a:pPr marL="343080">
              <a:lnSpc>
                <a:spcPct val="9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latin typeface="Times New Roman"/>
                <a:ea typeface="ＭＳ Ｐゴシック"/>
              </a:rPr>
              <a:t>    if 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T</a:t>
            </a:r>
            <a:r>
              <a:rPr lang="en-US" sz="1800" b="0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[</a:t>
            </a:r>
            <a:r>
              <a:rPr lang="en-US" sz="1800" b="1" i="1" strike="noStrike" spc="-1" dirty="0" err="1">
                <a:solidFill>
                  <a:srgbClr val="577052"/>
                </a:solidFill>
                <a:latin typeface="Times New Roman"/>
                <a:ea typeface="ＭＳ Ｐゴシック"/>
              </a:rPr>
              <a:t>i</a:t>
            </a:r>
            <a:r>
              <a:rPr lang="en-US" sz="1800" b="0" u="sng" strike="noStrike" spc="-1" dirty="0">
                <a:solidFill>
                  <a:srgbClr val="577052"/>
                </a:solidFill>
                <a:uFillTx/>
                <a:latin typeface="Times New Roman"/>
                <a:ea typeface="ＭＳ Ｐゴシック"/>
              </a:rPr>
              <a:t>]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 dirty="0">
                <a:solidFill>
                  <a:srgbClr val="577052"/>
                </a:solidFill>
                <a:latin typeface="Symbol"/>
                <a:ea typeface="ＭＳ Ｐゴシック"/>
              </a:rPr>
              <a:t>=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 P</a:t>
            </a:r>
            <a:r>
              <a:rPr lang="en-US" sz="1800" b="0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[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j</a:t>
            </a:r>
            <a:r>
              <a:rPr lang="en-US" sz="1800" b="0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]</a:t>
            </a:r>
            <a:endParaRPr lang="en-US" sz="1800" b="0" strike="noStrike" spc="-1" dirty="0">
              <a:latin typeface="Arial"/>
            </a:endParaRPr>
          </a:p>
          <a:p>
            <a:pPr marL="343080">
              <a:lnSpc>
                <a:spcPct val="90000"/>
              </a:lnSpc>
            </a:pPr>
            <a:r>
              <a:rPr lang="en-US" sz="1800" b="0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	  </a:t>
            </a:r>
            <a:r>
              <a:rPr lang="en-US" sz="1800" b="1" strike="noStrike" spc="-1" dirty="0">
                <a:solidFill>
                  <a:srgbClr val="000000"/>
                </a:solidFill>
                <a:latin typeface="Times New Roman"/>
                <a:ea typeface="ＭＳ Ｐゴシック"/>
              </a:rPr>
              <a:t>if  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j </a:t>
            </a:r>
            <a:r>
              <a:rPr lang="en-US" sz="1800" b="0" strike="noStrike" spc="-1" dirty="0">
                <a:solidFill>
                  <a:srgbClr val="577052"/>
                </a:solidFill>
                <a:latin typeface="Symbol"/>
                <a:ea typeface="ＭＳ Ｐゴシック"/>
              </a:rPr>
              <a:t>=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0</a:t>
            </a:r>
            <a:endParaRPr lang="en-US" sz="1800" b="0" strike="noStrike" spc="-1" dirty="0">
              <a:latin typeface="Arial"/>
            </a:endParaRPr>
          </a:p>
          <a:p>
            <a:pPr marL="343080">
              <a:lnSpc>
                <a:spcPct val="90000"/>
              </a:lnSpc>
            </a:pPr>
            <a:r>
              <a:rPr lang="en-US" sz="1800" b="0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	       </a:t>
            </a:r>
            <a:r>
              <a:rPr lang="en-US" sz="1800" b="1" strike="noStrike" spc="-1" dirty="0">
                <a:solidFill>
                  <a:srgbClr val="000000"/>
                </a:solidFill>
                <a:latin typeface="Times New Roman"/>
                <a:ea typeface="ＭＳ Ｐゴシック"/>
              </a:rPr>
              <a:t>return  </a:t>
            </a:r>
            <a:r>
              <a:rPr lang="en-US" sz="1800" b="1" i="1" strike="noStrike" spc="-1" dirty="0" err="1">
                <a:solidFill>
                  <a:srgbClr val="577052"/>
                </a:solidFill>
                <a:latin typeface="Times New Roman"/>
                <a:ea typeface="ＭＳ Ｐゴシック"/>
              </a:rPr>
              <a:t>i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  </a:t>
            </a:r>
            <a:r>
              <a:rPr lang="en-US" sz="18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{ match at </a:t>
            </a:r>
            <a:r>
              <a:rPr lang="en-US" sz="1800" b="1" i="1" strike="noStrike" spc="-1" dirty="0" err="1">
                <a:solidFill>
                  <a:srgbClr val="40458C"/>
                </a:solidFill>
                <a:latin typeface="Times New Roman"/>
                <a:ea typeface="ＭＳ Ｐゴシック"/>
              </a:rPr>
              <a:t>i</a:t>
            </a:r>
            <a:r>
              <a:rPr lang="en-US" sz="18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 }</a:t>
            </a:r>
            <a:endParaRPr lang="en-US" sz="1800" b="0" strike="noStrike" spc="-1" dirty="0">
              <a:latin typeface="Arial"/>
            </a:endParaRPr>
          </a:p>
          <a:p>
            <a:pPr marL="343080">
              <a:lnSpc>
                <a:spcPct val="90000"/>
              </a:lnSpc>
            </a:pPr>
            <a:r>
              <a:rPr lang="en-US" sz="18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	  </a:t>
            </a:r>
            <a:r>
              <a:rPr lang="en-US" sz="1800" b="1" strike="noStrike" spc="-1" dirty="0">
                <a:solidFill>
                  <a:srgbClr val="000000"/>
                </a:solidFill>
                <a:latin typeface="Times New Roman"/>
                <a:ea typeface="ＭＳ Ｐゴシック"/>
              </a:rPr>
              <a:t>else</a:t>
            </a:r>
            <a:endParaRPr lang="en-US" sz="1800" b="0" strike="noStrike" spc="-1" dirty="0">
              <a:latin typeface="Arial"/>
            </a:endParaRPr>
          </a:p>
          <a:p>
            <a:pPr marL="343080">
              <a:lnSpc>
                <a:spcPct val="9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latin typeface="Times New Roman"/>
                <a:ea typeface="ＭＳ Ｐゴシック"/>
              </a:rPr>
              <a:t>	        </a:t>
            </a:r>
            <a:r>
              <a:rPr lang="en-US" sz="1800" b="1" i="1" strike="noStrike" spc="-1" dirty="0" err="1">
                <a:solidFill>
                  <a:srgbClr val="577052"/>
                </a:solidFill>
                <a:latin typeface="Times New Roman"/>
                <a:ea typeface="ＭＳ Ｐゴシック"/>
              </a:rPr>
              <a:t>i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 dirty="0">
                <a:solidFill>
                  <a:srgbClr val="000000"/>
                </a:solidFill>
                <a:latin typeface="Symbol"/>
                <a:ea typeface="ＭＳ Ｐゴシック"/>
              </a:rPr>
              <a:t>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1" i="1" strike="noStrike" spc="-1" dirty="0" err="1">
                <a:solidFill>
                  <a:srgbClr val="577052"/>
                </a:solidFill>
                <a:latin typeface="Times New Roman"/>
                <a:ea typeface="ＭＳ Ｐゴシック"/>
              </a:rPr>
              <a:t>i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 dirty="0">
                <a:solidFill>
                  <a:srgbClr val="000000"/>
                </a:solidFill>
                <a:latin typeface="Symbol"/>
                <a:ea typeface="ＭＳ Ｐゴシック"/>
              </a:rPr>
              <a:t>-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1</a:t>
            </a:r>
            <a:endParaRPr lang="en-US" sz="1800" b="0" strike="noStrike" spc="-1" dirty="0">
              <a:latin typeface="Arial"/>
            </a:endParaRPr>
          </a:p>
          <a:p>
            <a:pPr marL="343080">
              <a:lnSpc>
                <a:spcPct val="9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latin typeface="Times New Roman"/>
                <a:ea typeface="ＭＳ Ｐゴシック"/>
              </a:rPr>
              <a:t>	        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j </a:t>
            </a:r>
            <a:r>
              <a:rPr lang="en-US" sz="1800" b="0" strike="noStrike" spc="-1" dirty="0">
                <a:solidFill>
                  <a:srgbClr val="000000"/>
                </a:solidFill>
                <a:latin typeface="Symbol"/>
                <a:ea typeface="ＭＳ Ｐゴシック"/>
              </a:rPr>
              <a:t>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j </a:t>
            </a:r>
            <a:r>
              <a:rPr lang="en-US" sz="1800" b="0" strike="noStrike" spc="-1" dirty="0">
                <a:solidFill>
                  <a:srgbClr val="000000"/>
                </a:solidFill>
                <a:latin typeface="Symbol"/>
                <a:ea typeface="ＭＳ Ｐゴシック"/>
              </a:rPr>
              <a:t>-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1</a:t>
            </a:r>
            <a:endParaRPr lang="en-US" sz="1800" b="0" strike="noStrike" spc="-1" dirty="0">
              <a:latin typeface="Arial"/>
            </a:endParaRPr>
          </a:p>
          <a:p>
            <a:pPr marL="343080">
              <a:lnSpc>
                <a:spcPct val="90000"/>
              </a:lnSpc>
            </a:pPr>
            <a:r>
              <a:rPr lang="en-US" b="1" i="1" spc="-1" dirty="0">
                <a:solidFill>
                  <a:srgbClr val="BE2D00"/>
                </a:solidFill>
                <a:latin typeface="Times New Roman"/>
                <a:ea typeface="ＭＳ Ｐゴシック"/>
              </a:rPr>
              <a:t>    </a:t>
            </a:r>
            <a:r>
              <a:rPr lang="en-US" sz="1800" b="1" strike="noStrike" spc="-1" dirty="0">
                <a:solidFill>
                  <a:srgbClr val="000000"/>
                </a:solidFill>
                <a:latin typeface="Times New Roman"/>
                <a:ea typeface="ＭＳ Ｐゴシック"/>
              </a:rPr>
              <a:t>else</a:t>
            </a:r>
            <a:r>
              <a:rPr lang="en-US" sz="18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{ character-jump }</a:t>
            </a:r>
            <a:endParaRPr lang="en-US" sz="1800" b="0" strike="noStrike" spc="-1" dirty="0">
              <a:latin typeface="Arial"/>
            </a:endParaRPr>
          </a:p>
          <a:p>
            <a:pPr marL="343080">
              <a:lnSpc>
                <a:spcPct val="9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latin typeface="Times New Roman"/>
                <a:ea typeface="ＭＳ Ｐゴシック"/>
              </a:rPr>
              <a:t>	   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l </a:t>
            </a:r>
            <a:r>
              <a:rPr lang="en-US" sz="1800" b="0" strike="noStrike" spc="-1" dirty="0">
                <a:solidFill>
                  <a:srgbClr val="000000"/>
                </a:solidFill>
                <a:latin typeface="Symbol"/>
                <a:ea typeface="ＭＳ Ｐゴシック"/>
              </a:rPr>
              <a:t>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L</a:t>
            </a:r>
            <a:r>
              <a:rPr lang="en-US" sz="1800" b="0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[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T</a:t>
            </a:r>
            <a:r>
              <a:rPr lang="en-US" sz="1800" b="0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[</a:t>
            </a:r>
            <a:r>
              <a:rPr lang="en-US" sz="1800" b="1" i="1" strike="noStrike" spc="-1" dirty="0" err="1">
                <a:solidFill>
                  <a:srgbClr val="577052"/>
                </a:solidFill>
                <a:latin typeface="Times New Roman"/>
                <a:ea typeface="ＭＳ Ｐゴシック"/>
              </a:rPr>
              <a:t>i</a:t>
            </a:r>
            <a:r>
              <a:rPr lang="en-US" sz="1800" b="0" u="sng" strike="noStrike" spc="-1" dirty="0">
                <a:solidFill>
                  <a:srgbClr val="577052"/>
                </a:solidFill>
                <a:uFillTx/>
                <a:latin typeface="Times New Roman"/>
                <a:ea typeface="ＭＳ Ｐゴシック"/>
              </a:rPr>
              <a:t>]]</a:t>
            </a:r>
            <a:endParaRPr lang="en-US" sz="1800" b="0" strike="noStrike" spc="-1" dirty="0">
              <a:latin typeface="Arial"/>
            </a:endParaRPr>
          </a:p>
          <a:p>
            <a:pPr marL="343080">
              <a:lnSpc>
                <a:spcPct val="90000"/>
              </a:lnSpc>
            </a:pPr>
            <a:r>
              <a:rPr lang="en-US" sz="1800" b="1" strike="noStrike" spc="-1" dirty="0">
                <a:solidFill>
                  <a:srgbClr val="BE2D00"/>
                </a:solidFill>
                <a:latin typeface="Times New Roman"/>
                <a:ea typeface="ＭＳ Ｐゴシック"/>
              </a:rPr>
              <a:t>             if </a:t>
            </a:r>
            <a:r>
              <a:rPr lang="en-US" sz="1800" b="1" i="1" strike="noStrike" spc="-1" dirty="0">
                <a:solidFill>
                  <a:srgbClr val="BE2D00"/>
                </a:solidFill>
                <a:latin typeface="Times New Roman"/>
                <a:ea typeface="ＭＳ Ｐゴシック"/>
              </a:rPr>
              <a:t>l &gt; j   // turtle walk</a:t>
            </a:r>
            <a:endParaRPr lang="en-US" sz="1800" b="0" strike="noStrike" spc="-1" dirty="0">
              <a:latin typeface="Arial"/>
            </a:endParaRPr>
          </a:p>
          <a:p>
            <a:pPr marL="343080">
              <a:lnSpc>
                <a:spcPct val="90000"/>
              </a:lnSpc>
            </a:pPr>
            <a:r>
              <a:rPr lang="en-US" sz="1800" b="1" i="1" strike="noStrike" spc="-1" dirty="0">
                <a:solidFill>
                  <a:srgbClr val="BE2D00"/>
                </a:solidFill>
                <a:latin typeface="Times New Roman"/>
                <a:ea typeface="ＭＳ Ｐゴシック"/>
              </a:rPr>
              <a:t>                  </a:t>
            </a:r>
            <a:r>
              <a:rPr lang="en-US" sz="1800" b="1" i="1" strike="noStrike" spc="-1" dirty="0" err="1">
                <a:solidFill>
                  <a:srgbClr val="BE2D00"/>
                </a:solidFill>
                <a:latin typeface="Times New Roman"/>
                <a:ea typeface="ＭＳ Ｐゴシック"/>
              </a:rPr>
              <a:t>i</a:t>
            </a:r>
            <a:r>
              <a:rPr lang="en-US" sz="1800" b="1" i="1" strike="noStrike" spc="-1" dirty="0">
                <a:solidFill>
                  <a:srgbClr val="BE2D00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 dirty="0">
                <a:solidFill>
                  <a:srgbClr val="BE2D00"/>
                </a:solidFill>
                <a:latin typeface="Symbol"/>
                <a:ea typeface="ＭＳ Ｐゴシック"/>
              </a:rPr>
              <a:t></a:t>
            </a:r>
            <a:r>
              <a:rPr lang="en-US" sz="1800" b="0" strike="noStrike" spc="-1" dirty="0">
                <a:solidFill>
                  <a:srgbClr val="BE2D00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1" i="1" strike="noStrike" spc="-1" dirty="0" err="1">
                <a:solidFill>
                  <a:srgbClr val="BE2D00"/>
                </a:solidFill>
                <a:latin typeface="Times New Roman"/>
                <a:ea typeface="ＭＳ Ｐゴシック"/>
              </a:rPr>
              <a:t>i</a:t>
            </a:r>
            <a:r>
              <a:rPr lang="en-US" sz="1800" b="1" i="1" strike="noStrike" spc="-1" dirty="0">
                <a:solidFill>
                  <a:srgbClr val="BE2D00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 dirty="0">
                <a:solidFill>
                  <a:srgbClr val="BE2D00"/>
                </a:solidFill>
                <a:latin typeface="Symbol"/>
                <a:ea typeface="ＭＳ Ｐゴシック"/>
              </a:rPr>
              <a:t>+</a:t>
            </a:r>
            <a:r>
              <a:rPr lang="en-US" sz="1800" b="1" i="1" strike="noStrike" spc="-1" dirty="0">
                <a:solidFill>
                  <a:srgbClr val="BE2D00"/>
                </a:solidFill>
                <a:latin typeface="Times New Roman"/>
                <a:ea typeface="ＭＳ Ｐゴシック"/>
              </a:rPr>
              <a:t> m </a:t>
            </a:r>
            <a:r>
              <a:rPr lang="en-US" sz="1800" b="0" strike="noStrike" spc="-1" dirty="0">
                <a:solidFill>
                  <a:srgbClr val="BE2D00"/>
                </a:solidFill>
                <a:latin typeface="Times New Roman"/>
                <a:ea typeface="ＭＳ Ｐゴシック"/>
              </a:rPr>
              <a:t>– </a:t>
            </a:r>
            <a:r>
              <a:rPr lang="en-US" sz="1800" b="1" i="1" strike="noStrike" spc="-1" dirty="0">
                <a:solidFill>
                  <a:srgbClr val="BE2D00"/>
                </a:solidFill>
                <a:latin typeface="Times New Roman"/>
                <a:ea typeface="ＭＳ Ｐゴシック"/>
              </a:rPr>
              <a:t>j</a:t>
            </a:r>
            <a:endParaRPr lang="en-US" sz="1800" b="0" strike="noStrike" spc="-1" dirty="0">
              <a:latin typeface="Arial"/>
            </a:endParaRPr>
          </a:p>
          <a:p>
            <a:pPr marL="343080">
              <a:lnSpc>
                <a:spcPct val="90000"/>
              </a:lnSpc>
            </a:pPr>
            <a:r>
              <a:rPr lang="en-US" sz="1800" b="1" i="1" strike="noStrike" spc="-1" dirty="0">
                <a:solidFill>
                  <a:srgbClr val="BE2D00"/>
                </a:solidFill>
                <a:latin typeface="Times New Roman"/>
                <a:ea typeface="ＭＳ Ｐゴシック"/>
              </a:rPr>
              <a:t>             else // small or large jump</a:t>
            </a:r>
            <a:endParaRPr lang="en-US" sz="1800" b="0" strike="noStrike" spc="-1" dirty="0">
              <a:latin typeface="Arial"/>
            </a:endParaRPr>
          </a:p>
          <a:p>
            <a:pPr marL="343080">
              <a:lnSpc>
                <a:spcPct val="90000"/>
              </a:lnSpc>
            </a:pPr>
            <a:r>
              <a:rPr lang="en-US" sz="1800" b="1" i="1" strike="noStrike" spc="-1" dirty="0">
                <a:solidFill>
                  <a:srgbClr val="BE2D00"/>
                </a:solidFill>
                <a:latin typeface="Times New Roman"/>
                <a:ea typeface="ＭＳ Ｐゴシック"/>
              </a:rPr>
              <a:t>                  </a:t>
            </a:r>
            <a:r>
              <a:rPr lang="en-US" sz="1800" b="1" i="1" strike="noStrike" spc="-1" dirty="0" err="1">
                <a:solidFill>
                  <a:srgbClr val="BE2D00"/>
                </a:solidFill>
                <a:latin typeface="Times New Roman"/>
                <a:ea typeface="ＭＳ Ｐゴシック"/>
              </a:rPr>
              <a:t>i</a:t>
            </a:r>
            <a:r>
              <a:rPr lang="en-US" sz="1800" b="1" i="1" strike="noStrike" spc="-1" dirty="0">
                <a:solidFill>
                  <a:srgbClr val="BE2D00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 dirty="0">
                <a:solidFill>
                  <a:srgbClr val="BE2D00"/>
                </a:solidFill>
                <a:latin typeface="Symbol"/>
                <a:ea typeface="ＭＳ Ｐゴシック"/>
              </a:rPr>
              <a:t></a:t>
            </a:r>
            <a:r>
              <a:rPr lang="en-US" sz="1800" b="0" strike="noStrike" spc="-1" dirty="0">
                <a:solidFill>
                  <a:srgbClr val="BE2D00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1" i="1" strike="noStrike" spc="-1" dirty="0" err="1">
                <a:solidFill>
                  <a:srgbClr val="BE2D00"/>
                </a:solidFill>
                <a:latin typeface="Times New Roman"/>
                <a:ea typeface="ＭＳ Ｐゴシック"/>
              </a:rPr>
              <a:t>i</a:t>
            </a:r>
            <a:r>
              <a:rPr lang="en-US" sz="1800" b="1" i="1" strike="noStrike" spc="-1" dirty="0">
                <a:solidFill>
                  <a:srgbClr val="BE2D00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 dirty="0">
                <a:solidFill>
                  <a:srgbClr val="BE2D00"/>
                </a:solidFill>
                <a:latin typeface="Symbol"/>
                <a:ea typeface="ＭＳ Ｐゴシック"/>
              </a:rPr>
              <a:t>+</a:t>
            </a:r>
            <a:r>
              <a:rPr lang="en-US" sz="1800" b="1" i="1" strike="noStrike" spc="-1" dirty="0">
                <a:solidFill>
                  <a:srgbClr val="BE2D00"/>
                </a:solidFill>
                <a:latin typeface="Times New Roman"/>
                <a:ea typeface="ＭＳ Ｐゴシック"/>
              </a:rPr>
              <a:t> m </a:t>
            </a:r>
            <a:r>
              <a:rPr lang="en-US" sz="1800" b="0" strike="noStrike" spc="-1" dirty="0">
                <a:solidFill>
                  <a:srgbClr val="BE2D00"/>
                </a:solidFill>
                <a:latin typeface="Times New Roman"/>
                <a:ea typeface="ＭＳ Ｐゴシック"/>
              </a:rPr>
              <a:t>– (1</a:t>
            </a:r>
            <a:r>
              <a:rPr lang="en-US" sz="1800" b="0" strike="noStrike" spc="-1" dirty="0">
                <a:solidFill>
                  <a:srgbClr val="BE2D00"/>
                </a:solidFill>
                <a:latin typeface="Symbol"/>
                <a:ea typeface="ＭＳ Ｐゴシック"/>
              </a:rPr>
              <a:t> + </a:t>
            </a:r>
            <a:r>
              <a:rPr lang="en-US" sz="1800" b="1" i="1" strike="noStrike" spc="-1" dirty="0">
                <a:solidFill>
                  <a:srgbClr val="BE2D00"/>
                </a:solidFill>
                <a:latin typeface="Times New Roman"/>
                <a:ea typeface="ＭＳ Ｐゴシック"/>
              </a:rPr>
              <a:t>l</a:t>
            </a:r>
            <a:r>
              <a:rPr lang="en-US" sz="1800" b="0" strike="noStrike" spc="-1" dirty="0">
                <a:solidFill>
                  <a:srgbClr val="BE2D00"/>
                </a:solidFill>
                <a:latin typeface="Times New Roman"/>
                <a:ea typeface="ＭＳ Ｐゴシック"/>
              </a:rPr>
              <a:t>) </a:t>
            </a:r>
            <a:endParaRPr lang="en-US" sz="1800" b="0" strike="noStrike" spc="-1" dirty="0">
              <a:latin typeface="Arial"/>
            </a:endParaRPr>
          </a:p>
          <a:p>
            <a:pPr marL="343080">
              <a:lnSpc>
                <a:spcPct val="9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latin typeface="Times New Roman"/>
                <a:ea typeface="ＭＳ Ｐゴシック"/>
              </a:rPr>
              <a:t>	   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j </a:t>
            </a:r>
            <a:r>
              <a:rPr lang="en-US" sz="1800" b="0" strike="noStrike" spc="-1" dirty="0">
                <a:solidFill>
                  <a:srgbClr val="000000"/>
                </a:solidFill>
                <a:latin typeface="Symbol"/>
                <a:ea typeface="ＭＳ Ｐゴシック"/>
              </a:rPr>
              <a:t></a:t>
            </a:r>
            <a:r>
              <a:rPr lang="en-US" sz="1800" b="0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m </a:t>
            </a:r>
            <a:r>
              <a:rPr lang="en-US" i="1" spc="-1" dirty="0">
                <a:solidFill>
                  <a:srgbClr val="000000"/>
                </a:solidFill>
                <a:latin typeface="Symbol"/>
                <a:ea typeface="ＭＳ Ｐゴシック"/>
              </a:rPr>
              <a:t>-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1</a:t>
            </a:r>
            <a:endParaRPr lang="en-US" spc="-1" dirty="0">
              <a:latin typeface="Arial"/>
            </a:endParaRPr>
          </a:p>
          <a:p>
            <a:pPr marL="343080">
              <a:lnSpc>
                <a:spcPct val="9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latin typeface="Times New Roman"/>
                <a:ea typeface="ＭＳ Ｐゴシック"/>
              </a:rPr>
              <a:t>until  </a:t>
            </a:r>
            <a:r>
              <a:rPr lang="en-US" sz="1800" b="1" i="1" strike="noStrike" spc="-1" dirty="0" err="1">
                <a:solidFill>
                  <a:srgbClr val="577052"/>
                </a:solidFill>
                <a:latin typeface="Times New Roman"/>
                <a:ea typeface="ＭＳ Ｐゴシック"/>
              </a:rPr>
              <a:t>i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 dirty="0">
                <a:solidFill>
                  <a:srgbClr val="000000"/>
                </a:solidFill>
                <a:latin typeface="Symbol"/>
                <a:ea typeface="ＭＳ Ｐゴシック"/>
              </a:rPr>
              <a:t>&gt;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n </a:t>
            </a:r>
            <a:r>
              <a:rPr lang="en-US" sz="1800" b="0" strike="noStrike" spc="-1" dirty="0">
                <a:solidFill>
                  <a:srgbClr val="000000"/>
                </a:solidFill>
                <a:latin typeface="Symbol"/>
                <a:ea typeface="ＭＳ Ｐゴシック"/>
              </a:rPr>
              <a:t>- 1</a:t>
            </a:r>
            <a:endParaRPr lang="en-US" sz="1800" b="0" strike="noStrike" spc="-1" dirty="0">
              <a:latin typeface="Arial"/>
            </a:endParaRPr>
          </a:p>
          <a:p>
            <a:pPr marL="343080">
              <a:lnSpc>
                <a:spcPct val="9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latin typeface="Times New Roman"/>
                <a:ea typeface="ＭＳ Ｐゴシック"/>
              </a:rPr>
              <a:t>return  </a:t>
            </a:r>
            <a:r>
              <a:rPr lang="en-US" sz="1800" b="0" strike="noStrike" spc="-1" dirty="0">
                <a:solidFill>
                  <a:srgbClr val="000000"/>
                </a:solidFill>
                <a:latin typeface="Symbol"/>
                <a:ea typeface="ＭＳ Ｐゴシック"/>
              </a:rPr>
              <a:t>-</a:t>
            </a:r>
            <a:r>
              <a:rPr lang="en-US" sz="1800" b="0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1 </a:t>
            </a:r>
            <a:r>
              <a:rPr lang="en-US" sz="18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{ no match }</a:t>
            </a:r>
            <a:endParaRPr lang="en-US" sz="1800" b="0" strike="noStrike" spc="-1" dirty="0">
              <a:latin typeface="Arial"/>
            </a:endParaRPr>
          </a:p>
        </p:txBody>
      </p:sp>
      <p:grpSp>
        <p:nvGrpSpPr>
          <p:cNvPr id="882" name="Group 7"/>
          <p:cNvGrpSpPr/>
          <p:nvPr/>
        </p:nvGrpSpPr>
        <p:grpSpPr>
          <a:xfrm>
            <a:off x="4724280" y="3979800"/>
            <a:ext cx="4114800" cy="2573280"/>
            <a:chOff x="4724280" y="3979800"/>
            <a:chExt cx="4114800" cy="2573280"/>
          </a:xfrm>
        </p:grpSpPr>
        <p:sp>
          <p:nvSpPr>
            <p:cNvPr id="883" name="CustomShape 8"/>
            <p:cNvSpPr/>
            <p:nvPr/>
          </p:nvSpPr>
          <p:spPr>
            <a:xfrm>
              <a:off x="4724280" y="3979800"/>
              <a:ext cx="2103120" cy="3952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n-US" sz="2000" b="0" strike="noStrike" spc="-1">
                  <a:solidFill>
                    <a:srgbClr val="40458C"/>
                  </a:solidFill>
                  <a:latin typeface="Tahoma"/>
                  <a:ea typeface="ＭＳ Ｐゴシック"/>
                </a:rPr>
                <a:t>Case 2: </a:t>
              </a:r>
              <a:r>
                <a:rPr lang="en-US" sz="2000" b="0" strike="noStrike" spc="-1">
                  <a:solidFill>
                    <a:srgbClr val="BE2D00"/>
                  </a:solidFill>
                  <a:latin typeface="Symbol"/>
                  <a:ea typeface="ＭＳ Ｐゴシック"/>
                </a:rPr>
                <a:t> </a:t>
              </a:r>
              <a:r>
                <a:rPr lang="en-US" sz="2000" b="1" i="1" strike="noStrike" spc="-1">
                  <a:solidFill>
                    <a:srgbClr val="BE2D00"/>
                  </a:solidFill>
                  <a:latin typeface="Times New Roman"/>
                  <a:ea typeface="ＭＳ Ｐゴシック"/>
                </a:rPr>
                <a:t>l</a:t>
              </a:r>
              <a:r>
                <a:rPr lang="en-US" sz="2000" b="1" strike="noStrike" spc="-1">
                  <a:solidFill>
                    <a:srgbClr val="BE2D00"/>
                  </a:solidFill>
                  <a:latin typeface="Symbol"/>
                  <a:ea typeface="ＭＳ Ｐゴシック"/>
                </a:rPr>
                <a:t> </a:t>
              </a:r>
              <a:r>
                <a:rPr lang="en-US" sz="2000" b="0" strike="noStrike" spc="-1">
                  <a:solidFill>
                    <a:srgbClr val="BE2D00"/>
                  </a:solidFill>
                  <a:latin typeface="Symbol"/>
                  <a:ea typeface="ＭＳ Ｐゴシック"/>
                </a:rPr>
                <a:t>&lt; </a:t>
              </a:r>
              <a:r>
                <a:rPr lang="en-US" sz="2000" b="1" i="1" strike="noStrike" spc="-1">
                  <a:solidFill>
                    <a:srgbClr val="BE2D00"/>
                  </a:solidFill>
                  <a:latin typeface="Times New Roman"/>
                  <a:ea typeface="ＭＳ Ｐゴシック"/>
                </a:rPr>
                <a:t>j</a:t>
              </a:r>
              <a:endParaRPr lang="en-US" sz="2000" b="0" strike="noStrike" spc="-1">
                <a:latin typeface="Arial"/>
              </a:endParaRPr>
            </a:p>
          </p:txBody>
        </p:sp>
      </p:grpSp>
      <p:sp>
        <p:nvSpPr>
          <p:cNvPr id="884" name="CustomShape 9"/>
          <p:cNvSpPr/>
          <p:nvPr/>
        </p:nvSpPr>
        <p:spPr>
          <a:xfrm>
            <a:off x="2113740" y="2013120"/>
            <a:ext cx="202068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// index for text</a:t>
            </a:r>
            <a:endParaRPr lang="en-US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40458C"/>
                </a:solidFill>
                <a:latin typeface="Tahoma"/>
                <a:ea typeface="ＭＳ Ｐゴシック"/>
              </a:rPr>
              <a:t>//index for pattern</a:t>
            </a:r>
            <a:endParaRPr lang="en-US" sz="1600" b="0" strike="noStrike" spc="-1" dirty="0">
              <a:latin typeface="Arial"/>
            </a:endParaRPr>
          </a:p>
        </p:txBody>
      </p:sp>
      <p:pic>
        <p:nvPicPr>
          <p:cNvPr id="885" name="Picture 884"/>
          <p:cNvPicPr/>
          <p:nvPr/>
        </p:nvPicPr>
        <p:blipFill>
          <a:blip r:embed="rId2"/>
          <a:stretch/>
        </p:blipFill>
        <p:spPr>
          <a:xfrm>
            <a:off x="5524560" y="1828800"/>
            <a:ext cx="3314880" cy="2171880"/>
          </a:xfrm>
          <a:prstGeom prst="rect">
            <a:avLst/>
          </a:prstGeom>
          <a:ln>
            <a:noFill/>
          </a:ln>
        </p:spPr>
      </p:pic>
      <p:pic>
        <p:nvPicPr>
          <p:cNvPr id="886" name="Picture 885"/>
          <p:cNvPicPr/>
          <p:nvPr/>
        </p:nvPicPr>
        <p:blipFill>
          <a:blip r:embed="rId3"/>
          <a:stretch/>
        </p:blipFill>
        <p:spPr>
          <a:xfrm>
            <a:off x="5524560" y="4368960"/>
            <a:ext cx="3314880" cy="2171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TextShape 1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888" name="TextShape 2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3201128F-4FAE-4D26-884A-A85926400D71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47</a:t>
            </a:fld>
            <a:endParaRPr lang="en-US" sz="1400" b="0" strike="noStrike" spc="-1">
              <a:latin typeface="Times New Roman"/>
            </a:endParaRPr>
          </a:p>
        </p:txBody>
      </p:sp>
      <p:grpSp>
        <p:nvGrpSpPr>
          <p:cNvPr id="889" name="Group 3"/>
          <p:cNvGrpSpPr/>
          <p:nvPr/>
        </p:nvGrpSpPr>
        <p:grpSpPr>
          <a:xfrm>
            <a:off x="4724280" y="1447920"/>
            <a:ext cx="4114800" cy="2557080"/>
            <a:chOff x="4724280" y="1447920"/>
            <a:chExt cx="4114800" cy="2557080"/>
          </a:xfrm>
        </p:grpSpPr>
        <p:sp>
          <p:nvSpPr>
            <p:cNvPr id="890" name="CustomShape 4"/>
            <p:cNvSpPr/>
            <p:nvPr/>
          </p:nvSpPr>
          <p:spPr>
            <a:xfrm>
              <a:off x="4724280" y="1447920"/>
              <a:ext cx="2103120" cy="3952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n-US" sz="2000" b="0" strike="noStrike" spc="-1">
                  <a:solidFill>
                    <a:srgbClr val="40458C"/>
                  </a:solidFill>
                  <a:latin typeface="Tahoma"/>
                  <a:ea typeface="ＭＳ Ｐゴシック"/>
                </a:rPr>
                <a:t>Case 1: </a:t>
              </a:r>
              <a:r>
                <a:rPr lang="en-US" sz="2000" b="1" strike="noStrike" spc="-1">
                  <a:solidFill>
                    <a:srgbClr val="000000"/>
                  </a:solidFill>
                  <a:latin typeface="Times New Roman"/>
                  <a:ea typeface="ＭＳ Ｐゴシック"/>
                </a:rPr>
                <a:t> </a:t>
              </a:r>
              <a:r>
                <a:rPr lang="en-US" sz="2000" b="0" strike="noStrike" spc="-1">
                  <a:solidFill>
                    <a:srgbClr val="BE2D00"/>
                  </a:solidFill>
                  <a:latin typeface="Symbol"/>
                  <a:ea typeface="ＭＳ Ｐゴシック"/>
                </a:rPr>
                <a:t> </a:t>
              </a:r>
              <a:r>
                <a:rPr lang="en-US" sz="2000" b="1" i="1" strike="noStrike" spc="-1">
                  <a:solidFill>
                    <a:srgbClr val="BE2D00"/>
                  </a:solidFill>
                  <a:latin typeface="Times New Roman"/>
                  <a:ea typeface="ＭＳ Ｐゴシック"/>
                </a:rPr>
                <a:t>l &gt; j</a:t>
              </a:r>
              <a:endParaRPr lang="en-US" sz="2000" b="0" strike="noStrike" spc="-1">
                <a:latin typeface="Arial"/>
              </a:endParaRPr>
            </a:p>
          </p:txBody>
        </p:sp>
      </p:grpSp>
      <p:sp>
        <p:nvSpPr>
          <p:cNvPr id="891" name="TextShape 5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Shifting Pattern (book)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grpSp>
        <p:nvGrpSpPr>
          <p:cNvPr id="892" name="Group 6"/>
          <p:cNvGrpSpPr/>
          <p:nvPr/>
        </p:nvGrpSpPr>
        <p:grpSpPr>
          <a:xfrm>
            <a:off x="4724280" y="3979800"/>
            <a:ext cx="4114800" cy="2573280"/>
            <a:chOff x="4724280" y="3979800"/>
            <a:chExt cx="4114800" cy="2573280"/>
          </a:xfrm>
        </p:grpSpPr>
        <p:sp>
          <p:nvSpPr>
            <p:cNvPr id="893" name="CustomShape 7"/>
            <p:cNvSpPr/>
            <p:nvPr/>
          </p:nvSpPr>
          <p:spPr>
            <a:xfrm>
              <a:off x="4724280" y="3979800"/>
              <a:ext cx="2103120" cy="3952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n-US" sz="2000" b="0" strike="noStrike" spc="-1">
                  <a:solidFill>
                    <a:srgbClr val="40458C"/>
                  </a:solidFill>
                  <a:latin typeface="Tahoma"/>
                  <a:ea typeface="ＭＳ Ｐゴシック"/>
                </a:rPr>
                <a:t>Case 2: </a:t>
              </a:r>
              <a:r>
                <a:rPr lang="en-US" sz="2000" b="1" i="1" strike="noStrike" spc="-1">
                  <a:solidFill>
                    <a:srgbClr val="BE2D00"/>
                  </a:solidFill>
                  <a:latin typeface="Times New Roman"/>
                  <a:ea typeface="ＭＳ Ｐゴシック"/>
                </a:rPr>
                <a:t>l</a:t>
              </a:r>
              <a:r>
                <a:rPr lang="en-US" sz="2000" b="1" strike="noStrike" spc="-1">
                  <a:solidFill>
                    <a:srgbClr val="BE2D00"/>
                  </a:solidFill>
                  <a:latin typeface="Symbol"/>
                  <a:ea typeface="ＭＳ Ｐゴシック"/>
                </a:rPr>
                <a:t> </a:t>
              </a:r>
              <a:r>
                <a:rPr lang="en-US" sz="2000" b="0" strike="noStrike" spc="-1">
                  <a:solidFill>
                    <a:srgbClr val="BE2D00"/>
                  </a:solidFill>
                  <a:latin typeface="Symbol"/>
                  <a:ea typeface="ＭＳ Ｐゴシック"/>
                </a:rPr>
                <a:t> &lt;  </a:t>
              </a:r>
              <a:r>
                <a:rPr lang="en-US" sz="2000" b="1" i="1" strike="noStrike" spc="-1">
                  <a:solidFill>
                    <a:srgbClr val="BE2D00"/>
                  </a:solidFill>
                  <a:latin typeface="Times New Roman"/>
                  <a:ea typeface="ＭＳ Ｐゴシック"/>
                </a:rPr>
                <a:t>j</a:t>
              </a:r>
              <a:endParaRPr lang="en-US" sz="2000" b="0" strike="noStrike" spc="-1">
                <a:latin typeface="Arial"/>
              </a:endParaRPr>
            </a:p>
          </p:txBody>
        </p:sp>
      </p:grpSp>
      <p:sp>
        <p:nvSpPr>
          <p:cNvPr id="894" name="TextShape 8"/>
          <p:cNvSpPr txBox="1"/>
          <p:nvPr/>
        </p:nvSpPr>
        <p:spPr>
          <a:xfrm>
            <a:off x="304920" y="1457280"/>
            <a:ext cx="4647960" cy="43732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Blip>
                <a:blip r:embed="rId2"/>
              </a:buBlip>
            </a:pP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4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i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is updated by adding </a:t>
            </a:r>
            <a:r>
              <a:rPr lang="en-US" sz="24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i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and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914400" lvl="1" indent="-456840">
              <a:lnSpc>
                <a:spcPct val="100000"/>
              </a:lnSpc>
              <a:spcBef>
                <a:spcPts val="479"/>
              </a:spcBef>
              <a:buClr>
                <a:srgbClr val="40458C"/>
              </a:buClr>
              <a:buSzPct val="60000"/>
              <a:buFont typeface="Tahoma"/>
              <a:buAutoNum type="arabicPeriod"/>
            </a:pPr>
            <a:r>
              <a:rPr lang="en-US" sz="24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m – j     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[turtle walk]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914400" lvl="1" indent="-456840">
              <a:lnSpc>
                <a:spcPct val="100000"/>
              </a:lnSpc>
              <a:spcBef>
                <a:spcPts val="479"/>
              </a:spcBef>
              <a:buClr>
                <a:srgbClr val="40458C"/>
              </a:buClr>
              <a:buSzPct val="60000"/>
              <a:buFont typeface="Tahoma"/>
              <a:buAutoNum type="arabicPeriod"/>
            </a:pPr>
            <a:r>
              <a:rPr lang="en-US" sz="24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m – ( l + 1) </a:t>
            </a: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[small jump]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514440" indent="-456840">
              <a:lnSpc>
                <a:spcPct val="100000"/>
              </a:lnSpc>
              <a:spcBef>
                <a:spcPts val="479"/>
              </a:spcBef>
              <a:buBlip>
                <a:blip r:embed="rId2"/>
              </a:buBlip>
            </a:pP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Case 1: </a:t>
            </a:r>
            <a:r>
              <a:rPr lang="en-US" sz="24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l &gt; j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914400" lvl="1" indent="-456840">
              <a:lnSpc>
                <a:spcPct val="100000"/>
              </a:lnSpc>
              <a:spcBef>
                <a:spcPts val="320"/>
              </a:spcBef>
              <a:buClr>
                <a:srgbClr val="40458C"/>
              </a:buClr>
              <a:buSzPct val="60000"/>
              <a:buFont typeface="Arial"/>
              <a:buChar char="•"/>
            </a:pPr>
            <a:r>
              <a:rPr lang="en-US" sz="16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Naturally, l + 1 &gt; </a:t>
            </a:r>
            <a:r>
              <a:rPr lang="en-US" sz="1600" b="0" i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j</a:t>
            </a:r>
            <a:r>
              <a:rPr lang="en-US" sz="16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endParaRPr lang="en-US" sz="1600" b="0" strike="noStrike" spc="-1">
              <a:solidFill>
                <a:srgbClr val="40458C"/>
              </a:solidFill>
              <a:latin typeface="Tahoma"/>
            </a:endParaRPr>
          </a:p>
          <a:p>
            <a:pPr marL="514440" indent="-456840">
              <a:lnSpc>
                <a:spcPct val="100000"/>
              </a:lnSpc>
              <a:spcBef>
                <a:spcPts val="479"/>
              </a:spcBef>
              <a:buBlip>
                <a:blip r:embed="rId2"/>
              </a:buBlip>
            </a:pP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Case 2: </a:t>
            </a:r>
            <a:r>
              <a:rPr lang="en-US" sz="24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l &lt; j 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914400" lvl="1" indent="-456840">
              <a:lnSpc>
                <a:spcPct val="100000"/>
              </a:lnSpc>
              <a:spcBef>
                <a:spcPts val="400"/>
              </a:spcBef>
              <a:buClr>
                <a:srgbClr val="40458C"/>
              </a:buClr>
              <a:buSzPct val="60000"/>
              <a:buFont typeface="Arial"/>
              <a:buChar char="•"/>
            </a:pP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or</a:t>
            </a:r>
            <a:r>
              <a:rPr lang="en-US" sz="20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   </a:t>
            </a:r>
            <a:r>
              <a:rPr lang="en-US" sz="2000" b="0" i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l + 1 </a:t>
            </a:r>
            <a:r>
              <a:rPr lang="en-US" sz="20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&lt;= j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514440" indent="-456840">
              <a:lnSpc>
                <a:spcPct val="100000"/>
              </a:lnSpc>
              <a:spcBef>
                <a:spcPts val="400"/>
              </a:spcBef>
              <a:buBlip>
                <a:blip r:embed="rId2"/>
              </a:buBlip>
            </a:pPr>
            <a:r>
              <a:rPr lang="en-US" sz="20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i = i + m – min( </a:t>
            </a:r>
            <a:r>
              <a:rPr lang="en-US" sz="2000" b="0" i="1" strike="noStrike" spc="-1">
                <a:solidFill>
                  <a:srgbClr val="FF0000"/>
                </a:solidFill>
                <a:latin typeface="Times New Roman"/>
                <a:ea typeface="ＭＳ Ｐゴシック"/>
              </a:rPr>
              <a:t>j, l+1 </a:t>
            </a:r>
            <a:r>
              <a:rPr lang="en-US" sz="2000" b="0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)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514440" indent="-456840">
              <a:lnSpc>
                <a:spcPct val="100000"/>
              </a:lnSpc>
              <a:spcBef>
                <a:spcPts val="400"/>
              </a:spcBef>
              <a:buBlip>
                <a:blip r:embed="rId2"/>
              </a:buBlip>
            </a:pP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but min() has an “if” inside and min() is a function call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514440" indent="-456840">
              <a:lnSpc>
                <a:spcPct val="100000"/>
              </a:lnSpc>
              <a:spcBef>
                <a:spcPts val="400"/>
              </a:spcBef>
              <a:buBlip>
                <a:blip r:embed="rId2"/>
              </a:buBlip>
            </a:pP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I don’t suggest using min(), also harder to read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57240">
              <a:lnSpc>
                <a:spcPct val="100000"/>
              </a:lnSpc>
              <a:spcBef>
                <a:spcPts val="641"/>
              </a:spcBef>
            </a:pP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</p:txBody>
      </p:sp>
      <p:pic>
        <p:nvPicPr>
          <p:cNvPr id="895" name="Picture 894"/>
          <p:cNvPicPr/>
          <p:nvPr/>
        </p:nvPicPr>
        <p:blipFill>
          <a:blip r:embed="rId3"/>
          <a:stretch/>
        </p:blipFill>
        <p:spPr>
          <a:xfrm>
            <a:off x="5524560" y="1828800"/>
            <a:ext cx="3314880" cy="2171880"/>
          </a:xfrm>
          <a:prstGeom prst="rect">
            <a:avLst/>
          </a:prstGeom>
          <a:ln>
            <a:noFill/>
          </a:ln>
        </p:spPr>
      </p:pic>
      <p:pic>
        <p:nvPicPr>
          <p:cNvPr id="896" name="Picture 895"/>
          <p:cNvPicPr/>
          <p:nvPr/>
        </p:nvPicPr>
        <p:blipFill>
          <a:blip r:embed="rId4"/>
          <a:stretch/>
        </p:blipFill>
        <p:spPr>
          <a:xfrm>
            <a:off x="5524560" y="4368960"/>
            <a:ext cx="3314880" cy="2171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TextShape 1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898" name="TextShape 2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D9CDD5F7-F100-45EE-BA03-B30F6508F892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48</a:t>
            </a:fld>
            <a:endParaRPr lang="en-US" sz="1400" b="0" strike="noStrike" spc="-1">
              <a:latin typeface="Times New Roman"/>
            </a:endParaRPr>
          </a:p>
        </p:txBody>
      </p:sp>
      <p:grpSp>
        <p:nvGrpSpPr>
          <p:cNvPr id="899" name="Group 3"/>
          <p:cNvGrpSpPr/>
          <p:nvPr/>
        </p:nvGrpSpPr>
        <p:grpSpPr>
          <a:xfrm>
            <a:off x="4724280" y="1447920"/>
            <a:ext cx="4114800" cy="2557080"/>
            <a:chOff x="4724280" y="1447920"/>
            <a:chExt cx="4114800" cy="2557080"/>
          </a:xfrm>
        </p:grpSpPr>
        <p:sp>
          <p:nvSpPr>
            <p:cNvPr id="900" name="CustomShape 4"/>
            <p:cNvSpPr/>
            <p:nvPr/>
          </p:nvSpPr>
          <p:spPr>
            <a:xfrm>
              <a:off x="4724280" y="1447920"/>
              <a:ext cx="2103120" cy="6994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n-US" sz="2000" b="0" strike="noStrike" spc="-1">
                  <a:solidFill>
                    <a:srgbClr val="40458C"/>
                  </a:solidFill>
                  <a:latin typeface="Tahoma"/>
                  <a:ea typeface="ＭＳ Ｐゴシック"/>
                </a:rPr>
                <a:t>Case 1: </a:t>
              </a:r>
              <a:r>
                <a:rPr lang="en-US" sz="2000" b="1" strike="noStrike" spc="-1">
                  <a:solidFill>
                    <a:srgbClr val="000000"/>
                  </a:solidFill>
                  <a:latin typeface="Times New Roman"/>
                  <a:ea typeface="ＭＳ Ｐゴシック"/>
                </a:rPr>
                <a:t> </a:t>
              </a:r>
              <a:r>
                <a:rPr lang="en-US" sz="2000" b="1" i="1" strike="noStrike" spc="-1">
                  <a:solidFill>
                    <a:srgbClr val="BE2D00"/>
                  </a:solidFill>
                  <a:latin typeface="Times New Roman"/>
                  <a:ea typeface="ＭＳ Ｐゴシック"/>
                </a:rPr>
                <a:t>j </a:t>
              </a:r>
              <a:r>
                <a:rPr lang="en-US" sz="2000" b="0" strike="noStrike" spc="-1">
                  <a:solidFill>
                    <a:srgbClr val="BE2D00"/>
                  </a:solidFill>
                  <a:latin typeface="Symbol"/>
                  <a:ea typeface="ＭＳ Ｐゴシック"/>
                </a:rPr>
                <a:t></a:t>
              </a:r>
              <a:r>
                <a:rPr lang="en-US" sz="2000" b="0" strike="noStrike" spc="-1">
                  <a:solidFill>
                    <a:srgbClr val="BE2D00"/>
                  </a:solidFill>
                  <a:latin typeface="Times New Roman"/>
                  <a:ea typeface="ＭＳ Ｐゴシック"/>
                </a:rPr>
                <a:t> 1</a:t>
              </a:r>
              <a:r>
                <a:rPr lang="en-US" sz="2000" b="0" strike="noStrike" spc="-1">
                  <a:solidFill>
                    <a:srgbClr val="BE2D00"/>
                  </a:solidFill>
                  <a:latin typeface="Symbol"/>
                  <a:ea typeface="ＭＳ Ｐゴシック"/>
                </a:rPr>
                <a:t> + </a:t>
              </a:r>
              <a:r>
                <a:rPr lang="en-US" sz="2000" b="1" i="1" strike="noStrike" spc="-1">
                  <a:solidFill>
                    <a:srgbClr val="BE2D00"/>
                  </a:solidFill>
                  <a:latin typeface="Times New Roman"/>
                  <a:ea typeface="ＭＳ Ｐゴシック"/>
                </a:rPr>
                <a:t>l</a:t>
              </a:r>
              <a:endParaRPr lang="en-US" sz="2000" b="0" strike="noStrike" spc="-1">
                <a:latin typeface="Arial"/>
              </a:endParaRPr>
            </a:p>
          </p:txBody>
        </p:sp>
      </p:grpSp>
      <p:sp>
        <p:nvSpPr>
          <p:cNvPr id="901" name="TextShape 5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Boyer-Moore Algorithm (book)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902" name="CustomShape 6"/>
          <p:cNvSpPr/>
          <p:nvPr/>
        </p:nvSpPr>
        <p:spPr>
          <a:xfrm>
            <a:off x="685800" y="1600200"/>
            <a:ext cx="3885840" cy="48207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  <a:spcAft>
                <a:spcPts val="360"/>
              </a:spcAft>
            </a:pPr>
            <a:r>
              <a:rPr lang="en-US" sz="1800" b="1" strike="noStrike" spc="-1" dirty="0">
                <a:solidFill>
                  <a:srgbClr val="000000"/>
                </a:solidFill>
                <a:latin typeface="Times New Roman"/>
                <a:ea typeface="ＭＳ Ｐゴシック"/>
              </a:rPr>
              <a:t>Algorithm</a:t>
            </a:r>
            <a:r>
              <a:rPr lang="en-US" sz="18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1" i="1" strike="noStrike" spc="-1" dirty="0" err="1">
                <a:solidFill>
                  <a:srgbClr val="BE2D00"/>
                </a:solidFill>
                <a:latin typeface="Times New Roman"/>
                <a:ea typeface="ＭＳ Ｐゴシック"/>
              </a:rPr>
              <a:t>BoyerMooreMatch</a:t>
            </a:r>
            <a:r>
              <a:rPr lang="en-US" sz="1800" b="0" strike="noStrike" spc="-1" dirty="0">
                <a:solidFill>
                  <a:srgbClr val="BE2D00"/>
                </a:solidFill>
                <a:latin typeface="Times New Roman"/>
                <a:ea typeface="ＭＳ Ｐゴシック"/>
              </a:rPr>
              <a:t>(</a:t>
            </a:r>
            <a:r>
              <a:rPr lang="en-US" sz="1800" b="1" i="1" strike="noStrike" spc="-1" dirty="0">
                <a:solidFill>
                  <a:srgbClr val="BE2D00"/>
                </a:solidFill>
                <a:latin typeface="Times New Roman"/>
                <a:ea typeface="ＭＳ Ｐゴシック"/>
              </a:rPr>
              <a:t>T, P, </a:t>
            </a:r>
            <a:r>
              <a:rPr lang="en-US" sz="1800" b="1" i="1" strike="noStrike" spc="-1" dirty="0">
                <a:solidFill>
                  <a:srgbClr val="BE2D00"/>
                </a:solidFill>
                <a:latin typeface="Symbol"/>
                <a:ea typeface="ＭＳ Ｐゴシック"/>
              </a:rPr>
              <a:t>S</a:t>
            </a:r>
            <a:r>
              <a:rPr lang="en-US" sz="1800" b="0" strike="noStrike" spc="-1" dirty="0">
                <a:solidFill>
                  <a:srgbClr val="BE2D00"/>
                </a:solidFill>
                <a:latin typeface="Times New Roman"/>
                <a:ea typeface="ＭＳ Ｐゴシック"/>
              </a:rPr>
              <a:t>)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i="1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   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L </a:t>
            </a:r>
            <a:r>
              <a:rPr lang="en-US" sz="1800" b="0" strike="noStrike" spc="-1" dirty="0">
                <a:solidFill>
                  <a:srgbClr val="000000"/>
                </a:solidFill>
                <a:latin typeface="Symbol"/>
                <a:ea typeface="ＭＳ Ｐゴシック"/>
              </a:rPr>
              <a:t></a:t>
            </a:r>
            <a:r>
              <a:rPr lang="en-US" sz="1800" b="0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1" i="1" strike="noStrike" spc="-1" dirty="0" err="1">
                <a:solidFill>
                  <a:srgbClr val="577052"/>
                </a:solidFill>
                <a:latin typeface="Times New Roman"/>
                <a:ea typeface="ＭＳ Ｐゴシック"/>
              </a:rPr>
              <a:t>lastOccurenceFunction</a:t>
            </a:r>
            <a:r>
              <a:rPr lang="en-US" sz="1800" b="0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(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P, </a:t>
            </a:r>
            <a:r>
              <a:rPr lang="en-US" sz="1800" b="1" i="1" strike="noStrike" spc="-1" dirty="0">
                <a:solidFill>
                  <a:srgbClr val="577052"/>
                </a:solidFill>
                <a:latin typeface="Symbol"/>
                <a:ea typeface="ＭＳ Ｐゴシック"/>
              </a:rPr>
              <a:t>S </a:t>
            </a:r>
            <a:r>
              <a:rPr lang="en-US" sz="1800" b="0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)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i="1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   </a:t>
            </a:r>
            <a:r>
              <a:rPr lang="en-US" sz="1800" b="1" i="1" strike="noStrike" spc="-1" dirty="0" err="1">
                <a:solidFill>
                  <a:srgbClr val="577052"/>
                </a:solidFill>
                <a:latin typeface="Times New Roman"/>
                <a:ea typeface="ＭＳ Ｐゴシック"/>
              </a:rPr>
              <a:t>i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 dirty="0">
                <a:solidFill>
                  <a:srgbClr val="000000"/>
                </a:solidFill>
                <a:latin typeface="Symbol"/>
                <a:ea typeface="ＭＳ Ｐゴシック"/>
              </a:rPr>
              <a:t>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m </a:t>
            </a:r>
            <a:r>
              <a:rPr lang="en-US" sz="1800" b="0" strike="noStrike" spc="-1" dirty="0">
                <a:solidFill>
                  <a:srgbClr val="000000"/>
                </a:solidFill>
                <a:latin typeface="Symbol"/>
                <a:ea typeface="ＭＳ Ｐゴシック"/>
              </a:rPr>
              <a:t>-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1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i="1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   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j </a:t>
            </a:r>
            <a:r>
              <a:rPr lang="en-US" sz="1800" b="0" strike="noStrike" spc="-1" dirty="0">
                <a:solidFill>
                  <a:srgbClr val="000000"/>
                </a:solidFill>
                <a:latin typeface="Symbol"/>
                <a:ea typeface="ＭＳ Ｐゴシック"/>
              </a:rPr>
              <a:t>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m </a:t>
            </a:r>
            <a:r>
              <a:rPr lang="en-US" sz="1800" b="0" strike="noStrike" spc="-1" dirty="0">
                <a:solidFill>
                  <a:srgbClr val="000000"/>
                </a:solidFill>
                <a:latin typeface="Symbol"/>
                <a:ea typeface="ＭＳ Ｐゴシック"/>
              </a:rPr>
              <a:t>-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1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   </a:t>
            </a:r>
            <a:r>
              <a:rPr lang="en-US" sz="1800" b="1" strike="noStrike" spc="-1" dirty="0">
                <a:solidFill>
                  <a:srgbClr val="000000"/>
                </a:solidFill>
                <a:latin typeface="Times New Roman"/>
                <a:ea typeface="ＭＳ Ｐゴシック"/>
              </a:rPr>
              <a:t>repeat </a:t>
            </a:r>
            <a:endParaRPr lang="en-US" sz="1800" b="0" strike="noStrike" spc="-1" dirty="0">
              <a:latin typeface="Arial"/>
            </a:endParaRPr>
          </a:p>
          <a:p>
            <a:pPr marL="343080">
              <a:lnSpc>
                <a:spcPct val="9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latin typeface="Times New Roman"/>
                <a:ea typeface="ＭＳ Ｐゴシック"/>
              </a:rPr>
              <a:t>if 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T</a:t>
            </a:r>
            <a:r>
              <a:rPr lang="en-US" sz="1800" b="0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[</a:t>
            </a:r>
            <a:r>
              <a:rPr lang="en-US" sz="1800" b="1" i="1" strike="noStrike" spc="-1" dirty="0" err="1">
                <a:solidFill>
                  <a:srgbClr val="577052"/>
                </a:solidFill>
                <a:latin typeface="Times New Roman"/>
                <a:ea typeface="ＭＳ Ｐゴシック"/>
              </a:rPr>
              <a:t>i</a:t>
            </a:r>
            <a:r>
              <a:rPr lang="en-US" sz="1800" b="0" u="sng" strike="noStrike" spc="-1" dirty="0">
                <a:solidFill>
                  <a:srgbClr val="577052"/>
                </a:solidFill>
                <a:uFillTx/>
                <a:latin typeface="Times New Roman"/>
                <a:ea typeface="ＭＳ Ｐゴシック"/>
              </a:rPr>
              <a:t>]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 dirty="0">
                <a:solidFill>
                  <a:srgbClr val="577052"/>
                </a:solidFill>
                <a:latin typeface="Symbol"/>
                <a:ea typeface="ＭＳ Ｐゴシック"/>
              </a:rPr>
              <a:t>=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 P</a:t>
            </a:r>
            <a:r>
              <a:rPr lang="en-US" sz="1800" b="0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[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j</a:t>
            </a:r>
            <a:r>
              <a:rPr lang="en-US" sz="1800" b="0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]</a:t>
            </a:r>
            <a:endParaRPr lang="en-US" sz="1800" b="0" strike="noStrike" spc="-1" dirty="0">
              <a:latin typeface="Arial"/>
            </a:endParaRPr>
          </a:p>
          <a:p>
            <a:pPr marL="343080">
              <a:lnSpc>
                <a:spcPct val="90000"/>
              </a:lnSpc>
            </a:pPr>
            <a:r>
              <a:rPr lang="en-US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     </a:t>
            </a:r>
            <a:r>
              <a:rPr lang="en-US" sz="1800" b="1" strike="noStrike" spc="-1" dirty="0">
                <a:solidFill>
                  <a:srgbClr val="000000"/>
                </a:solidFill>
                <a:latin typeface="Times New Roman"/>
                <a:ea typeface="ＭＳ Ｐゴシック"/>
              </a:rPr>
              <a:t>if  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j </a:t>
            </a:r>
            <a:r>
              <a:rPr lang="en-US" sz="1800" b="0" strike="noStrike" spc="-1" dirty="0">
                <a:solidFill>
                  <a:srgbClr val="577052"/>
                </a:solidFill>
                <a:latin typeface="Symbol"/>
                <a:ea typeface="ＭＳ Ｐゴシック"/>
              </a:rPr>
              <a:t>=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0</a:t>
            </a:r>
            <a:endParaRPr lang="en-US" sz="1800" b="0" strike="noStrike" spc="-1" dirty="0">
              <a:latin typeface="Arial"/>
            </a:endParaRPr>
          </a:p>
          <a:p>
            <a:pPr marL="343080">
              <a:lnSpc>
                <a:spcPct val="90000"/>
              </a:lnSpc>
            </a:pPr>
            <a:r>
              <a:rPr lang="en-US" sz="1800" b="0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	</a:t>
            </a:r>
            <a:r>
              <a:rPr lang="en-US" sz="1800" b="1" strike="noStrike" spc="-1" dirty="0">
                <a:solidFill>
                  <a:srgbClr val="000000"/>
                </a:solidFill>
                <a:latin typeface="Times New Roman"/>
                <a:ea typeface="ＭＳ Ｐゴシック"/>
              </a:rPr>
              <a:t>return  </a:t>
            </a:r>
            <a:r>
              <a:rPr lang="en-US" sz="1800" b="1" i="1" strike="noStrike" spc="-1" dirty="0" err="1">
                <a:solidFill>
                  <a:srgbClr val="577052"/>
                </a:solidFill>
                <a:latin typeface="Times New Roman"/>
                <a:ea typeface="ＭＳ Ｐゴシック"/>
              </a:rPr>
              <a:t>i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  </a:t>
            </a:r>
            <a:r>
              <a:rPr lang="en-US" sz="18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{ match at </a:t>
            </a:r>
            <a:r>
              <a:rPr lang="en-US" sz="1800" b="1" i="1" strike="noStrike" spc="-1" dirty="0" err="1">
                <a:solidFill>
                  <a:srgbClr val="40458C"/>
                </a:solidFill>
                <a:latin typeface="Times New Roman"/>
                <a:ea typeface="ＭＳ Ｐゴシック"/>
              </a:rPr>
              <a:t>i</a:t>
            </a:r>
            <a:r>
              <a:rPr lang="en-US" sz="18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 }</a:t>
            </a:r>
            <a:endParaRPr lang="en-US" sz="1800" b="0" strike="noStrike" spc="-1" dirty="0">
              <a:latin typeface="Arial"/>
            </a:endParaRPr>
          </a:p>
          <a:p>
            <a:pPr marL="343080">
              <a:lnSpc>
                <a:spcPct val="90000"/>
              </a:lnSpc>
            </a:pPr>
            <a:r>
              <a:rPr lang="en-US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     </a:t>
            </a:r>
            <a:r>
              <a:rPr lang="en-US" sz="1800" b="1" strike="noStrike" spc="-1" dirty="0">
                <a:solidFill>
                  <a:srgbClr val="000000"/>
                </a:solidFill>
                <a:latin typeface="Times New Roman"/>
                <a:ea typeface="ＭＳ Ｐゴシック"/>
              </a:rPr>
              <a:t>else</a:t>
            </a:r>
            <a:endParaRPr lang="en-US" sz="1800" b="0" strike="noStrike" spc="-1" dirty="0">
              <a:latin typeface="Arial"/>
            </a:endParaRPr>
          </a:p>
          <a:p>
            <a:pPr marL="343080">
              <a:lnSpc>
                <a:spcPct val="9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latin typeface="Times New Roman"/>
                <a:ea typeface="ＭＳ Ｐゴシック"/>
              </a:rPr>
              <a:t>	</a:t>
            </a:r>
            <a:r>
              <a:rPr lang="en-US" sz="1800" b="1" i="1" strike="noStrike" spc="-1" dirty="0" err="1">
                <a:solidFill>
                  <a:srgbClr val="577052"/>
                </a:solidFill>
                <a:latin typeface="Times New Roman"/>
                <a:ea typeface="ＭＳ Ｐゴシック"/>
              </a:rPr>
              <a:t>i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 dirty="0">
                <a:solidFill>
                  <a:srgbClr val="000000"/>
                </a:solidFill>
                <a:latin typeface="Symbol"/>
                <a:ea typeface="ＭＳ Ｐゴシック"/>
              </a:rPr>
              <a:t>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1" i="1" strike="noStrike" spc="-1" dirty="0" err="1">
                <a:solidFill>
                  <a:srgbClr val="577052"/>
                </a:solidFill>
                <a:latin typeface="Times New Roman"/>
                <a:ea typeface="ＭＳ Ｐゴシック"/>
              </a:rPr>
              <a:t>i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 dirty="0">
                <a:solidFill>
                  <a:srgbClr val="000000"/>
                </a:solidFill>
                <a:latin typeface="Symbol"/>
                <a:ea typeface="ＭＳ Ｐゴシック"/>
              </a:rPr>
              <a:t>-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1</a:t>
            </a:r>
            <a:endParaRPr lang="en-US" sz="1800" b="0" strike="noStrike" spc="-1" dirty="0">
              <a:latin typeface="Arial"/>
            </a:endParaRPr>
          </a:p>
          <a:p>
            <a:pPr marL="343080">
              <a:lnSpc>
                <a:spcPct val="9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latin typeface="Times New Roman"/>
                <a:ea typeface="ＭＳ Ｐゴシック"/>
              </a:rPr>
              <a:t>	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j </a:t>
            </a:r>
            <a:r>
              <a:rPr lang="en-US" sz="1800" b="0" strike="noStrike" spc="-1" dirty="0">
                <a:solidFill>
                  <a:srgbClr val="000000"/>
                </a:solidFill>
                <a:latin typeface="Symbol"/>
                <a:ea typeface="ＭＳ Ｐゴシック"/>
              </a:rPr>
              <a:t>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j </a:t>
            </a:r>
            <a:r>
              <a:rPr lang="en-US" sz="1800" b="0" strike="noStrike" spc="-1" dirty="0">
                <a:solidFill>
                  <a:srgbClr val="000000"/>
                </a:solidFill>
                <a:latin typeface="Symbol"/>
                <a:ea typeface="ＭＳ Ｐゴシック"/>
              </a:rPr>
              <a:t>-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1</a:t>
            </a:r>
            <a:endParaRPr lang="en-US" sz="1800" b="0" strike="noStrike" spc="-1" dirty="0">
              <a:latin typeface="Arial"/>
            </a:endParaRPr>
          </a:p>
          <a:p>
            <a:pPr marL="343080">
              <a:lnSpc>
                <a:spcPct val="9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latin typeface="Times New Roman"/>
                <a:ea typeface="ＭＳ Ｐゴシック"/>
              </a:rPr>
              <a:t>else</a:t>
            </a:r>
            <a:r>
              <a:rPr lang="en-US" sz="18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{ character-jump }</a:t>
            </a:r>
            <a:endParaRPr lang="en-US" sz="1800" b="0" strike="noStrike" spc="-1" dirty="0">
              <a:latin typeface="Arial"/>
            </a:endParaRPr>
          </a:p>
          <a:p>
            <a:pPr marL="343080">
              <a:lnSpc>
                <a:spcPct val="9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latin typeface="Times New Roman"/>
                <a:ea typeface="ＭＳ Ｐゴシック"/>
              </a:rPr>
              <a:t>	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l </a:t>
            </a:r>
            <a:r>
              <a:rPr lang="en-US" sz="1800" b="0" strike="noStrike" spc="-1" dirty="0">
                <a:solidFill>
                  <a:srgbClr val="000000"/>
                </a:solidFill>
                <a:latin typeface="Symbol"/>
                <a:ea typeface="ＭＳ Ｐゴシック"/>
              </a:rPr>
              <a:t>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L</a:t>
            </a:r>
            <a:r>
              <a:rPr lang="en-US" sz="1800" b="0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[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T</a:t>
            </a:r>
            <a:r>
              <a:rPr lang="en-US" sz="1800" b="0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[</a:t>
            </a:r>
            <a:r>
              <a:rPr lang="en-US" sz="1800" b="1" i="1" strike="noStrike" spc="-1" dirty="0" err="1">
                <a:solidFill>
                  <a:srgbClr val="577052"/>
                </a:solidFill>
                <a:latin typeface="Times New Roman"/>
                <a:ea typeface="ＭＳ Ｐゴシック"/>
              </a:rPr>
              <a:t>i</a:t>
            </a:r>
            <a:r>
              <a:rPr lang="en-US" sz="1800" b="0" u="sng" strike="noStrike" spc="-1" dirty="0">
                <a:solidFill>
                  <a:srgbClr val="577052"/>
                </a:solidFill>
                <a:uFillTx/>
                <a:latin typeface="Times New Roman"/>
                <a:ea typeface="ＭＳ Ｐゴシック"/>
              </a:rPr>
              <a:t>]] </a:t>
            </a:r>
            <a:endParaRPr lang="en-US" sz="1800" b="0" strike="noStrike" spc="-1" dirty="0">
              <a:latin typeface="Arial"/>
            </a:endParaRPr>
          </a:p>
          <a:p>
            <a:pPr marL="343080">
              <a:lnSpc>
                <a:spcPct val="90000"/>
              </a:lnSpc>
            </a:pPr>
            <a:r>
              <a:rPr lang="en-US" sz="1800" b="1" strike="noStrike" spc="-1" dirty="0">
                <a:solidFill>
                  <a:srgbClr val="BE2D00"/>
                </a:solidFill>
                <a:latin typeface="Times New Roman"/>
                <a:ea typeface="ＭＳ Ｐゴシック"/>
              </a:rPr>
              <a:t>	</a:t>
            </a:r>
            <a:r>
              <a:rPr lang="en-US" sz="1800" b="1" i="1" strike="noStrike" spc="-1" dirty="0" err="1">
                <a:solidFill>
                  <a:srgbClr val="BE2D00"/>
                </a:solidFill>
                <a:latin typeface="Times New Roman"/>
                <a:ea typeface="ＭＳ Ｐゴシック"/>
              </a:rPr>
              <a:t>i</a:t>
            </a:r>
            <a:r>
              <a:rPr lang="en-US" sz="1800" b="1" i="1" strike="noStrike" spc="-1" dirty="0">
                <a:solidFill>
                  <a:srgbClr val="BE2D00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 dirty="0">
                <a:solidFill>
                  <a:srgbClr val="BE2D00"/>
                </a:solidFill>
                <a:latin typeface="Symbol"/>
                <a:ea typeface="ＭＳ Ｐゴシック"/>
              </a:rPr>
              <a:t></a:t>
            </a:r>
            <a:r>
              <a:rPr lang="en-US" sz="1800" b="0" strike="noStrike" spc="-1" dirty="0">
                <a:solidFill>
                  <a:srgbClr val="BE2D00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1" i="1" strike="noStrike" spc="-1" dirty="0" err="1">
                <a:solidFill>
                  <a:srgbClr val="BE2D00"/>
                </a:solidFill>
                <a:latin typeface="Times New Roman"/>
                <a:ea typeface="ＭＳ Ｐゴシック"/>
              </a:rPr>
              <a:t>i</a:t>
            </a:r>
            <a:r>
              <a:rPr lang="en-US" sz="1800" b="1" i="1" strike="noStrike" spc="-1" dirty="0">
                <a:solidFill>
                  <a:srgbClr val="BE2D00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 dirty="0">
                <a:solidFill>
                  <a:srgbClr val="BE2D00"/>
                </a:solidFill>
                <a:latin typeface="Symbol"/>
                <a:ea typeface="ＭＳ Ｐゴシック"/>
              </a:rPr>
              <a:t>+</a:t>
            </a:r>
            <a:r>
              <a:rPr lang="en-US" sz="1800" b="1" i="1" strike="noStrike" spc="-1" dirty="0">
                <a:solidFill>
                  <a:srgbClr val="BE2D00"/>
                </a:solidFill>
                <a:latin typeface="Times New Roman"/>
                <a:ea typeface="ＭＳ Ｐゴシック"/>
              </a:rPr>
              <a:t> m </a:t>
            </a:r>
            <a:r>
              <a:rPr lang="en-US" sz="1800" b="0" strike="noStrike" spc="-1" dirty="0">
                <a:solidFill>
                  <a:srgbClr val="BE2D00"/>
                </a:solidFill>
                <a:latin typeface="Times New Roman"/>
                <a:ea typeface="ＭＳ Ｐゴシック"/>
              </a:rPr>
              <a:t>– min(</a:t>
            </a:r>
            <a:r>
              <a:rPr lang="en-US" sz="1800" b="1" i="1" strike="noStrike" spc="-1" dirty="0">
                <a:solidFill>
                  <a:srgbClr val="BE2D00"/>
                </a:solidFill>
                <a:latin typeface="Times New Roman"/>
                <a:ea typeface="ＭＳ Ｐゴシック"/>
              </a:rPr>
              <a:t>j</a:t>
            </a:r>
            <a:r>
              <a:rPr lang="en-US" sz="1800" b="0" strike="noStrike" spc="-1" dirty="0">
                <a:solidFill>
                  <a:srgbClr val="BE2D00"/>
                </a:solidFill>
                <a:latin typeface="Times New Roman"/>
                <a:ea typeface="ＭＳ Ｐゴシック"/>
              </a:rPr>
              <a:t>, 1</a:t>
            </a:r>
            <a:r>
              <a:rPr lang="en-US" sz="1800" b="0" strike="noStrike" spc="-1" dirty="0">
                <a:solidFill>
                  <a:srgbClr val="BE2D00"/>
                </a:solidFill>
                <a:latin typeface="Symbol"/>
                <a:ea typeface="ＭＳ Ｐゴシック"/>
              </a:rPr>
              <a:t> + </a:t>
            </a:r>
            <a:r>
              <a:rPr lang="en-US" sz="1800" b="1" i="1" strike="noStrike" spc="-1" dirty="0">
                <a:solidFill>
                  <a:srgbClr val="BE2D00"/>
                </a:solidFill>
                <a:latin typeface="Times New Roman"/>
                <a:ea typeface="ＭＳ Ｐゴシック"/>
              </a:rPr>
              <a:t>l</a:t>
            </a:r>
            <a:r>
              <a:rPr lang="en-US" sz="1800" b="0" strike="noStrike" spc="-1" dirty="0">
                <a:solidFill>
                  <a:srgbClr val="BE2D00"/>
                </a:solidFill>
                <a:latin typeface="Times New Roman"/>
                <a:ea typeface="ＭＳ Ｐゴシック"/>
              </a:rPr>
              <a:t>) </a:t>
            </a:r>
            <a:r>
              <a:rPr lang="en-US" sz="1800" b="1" strike="noStrike" spc="-1" dirty="0">
                <a:solidFill>
                  <a:srgbClr val="000000"/>
                </a:solidFill>
                <a:latin typeface="Times New Roman"/>
                <a:ea typeface="ＭＳ Ｐゴシック"/>
              </a:rPr>
              <a:t>		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j </a:t>
            </a:r>
            <a:r>
              <a:rPr lang="en-US" sz="1800" b="0" strike="noStrike" spc="-1" dirty="0">
                <a:solidFill>
                  <a:srgbClr val="000000"/>
                </a:solidFill>
                <a:latin typeface="Symbol"/>
                <a:ea typeface="ＭＳ Ｐゴシック"/>
              </a:rPr>
              <a:t></a:t>
            </a:r>
            <a:r>
              <a:rPr lang="en-US" sz="1800" b="0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m </a:t>
            </a:r>
            <a:r>
              <a:rPr lang="en-US" sz="1800" b="0" strike="noStrike" spc="-1" dirty="0">
                <a:solidFill>
                  <a:srgbClr val="000000"/>
                </a:solidFill>
                <a:latin typeface="Symbol"/>
                <a:ea typeface="ＭＳ Ｐゴシック"/>
              </a:rPr>
              <a:t>-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1</a:t>
            </a:r>
            <a:endParaRPr lang="en-US" sz="1800" b="0" strike="noStrike" spc="-1" dirty="0">
              <a:latin typeface="Arial"/>
            </a:endParaRPr>
          </a:p>
          <a:p>
            <a:pPr marL="343080">
              <a:lnSpc>
                <a:spcPct val="9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latin typeface="Times New Roman"/>
                <a:ea typeface="ＭＳ Ｐゴシック"/>
              </a:rPr>
              <a:t>until  </a:t>
            </a:r>
            <a:r>
              <a:rPr lang="en-US" sz="1800" b="1" i="1" strike="noStrike" spc="-1" dirty="0" err="1">
                <a:solidFill>
                  <a:srgbClr val="577052"/>
                </a:solidFill>
                <a:latin typeface="Times New Roman"/>
                <a:ea typeface="ＭＳ Ｐゴシック"/>
              </a:rPr>
              <a:t>i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 dirty="0">
                <a:solidFill>
                  <a:srgbClr val="000000"/>
                </a:solidFill>
                <a:latin typeface="Symbol"/>
                <a:ea typeface="ＭＳ Ｐゴシック"/>
              </a:rPr>
              <a:t>&gt;</a:t>
            </a:r>
            <a:r>
              <a:rPr lang="en-US" sz="1800" b="0" strike="noStrike" spc="-1" dirty="0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n </a:t>
            </a:r>
            <a:r>
              <a:rPr lang="en-US" sz="1800" b="0" strike="noStrike" spc="-1" dirty="0">
                <a:solidFill>
                  <a:srgbClr val="000000"/>
                </a:solidFill>
                <a:latin typeface="Symbol"/>
                <a:ea typeface="ＭＳ Ｐゴシック"/>
              </a:rPr>
              <a:t>-</a:t>
            </a:r>
            <a:r>
              <a:rPr lang="en-US" sz="1800" b="1" i="1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1</a:t>
            </a:r>
            <a:endParaRPr lang="en-US" sz="1800" b="0" strike="noStrike" spc="-1" dirty="0">
              <a:latin typeface="Arial"/>
            </a:endParaRPr>
          </a:p>
          <a:p>
            <a:pPr marL="343080">
              <a:lnSpc>
                <a:spcPct val="90000"/>
              </a:lnSpc>
            </a:pPr>
            <a:r>
              <a:rPr lang="en-US" sz="1800" b="1" strike="noStrike" spc="-1" dirty="0">
                <a:solidFill>
                  <a:srgbClr val="000000"/>
                </a:solidFill>
                <a:latin typeface="Times New Roman"/>
                <a:ea typeface="ＭＳ Ｐゴシック"/>
              </a:rPr>
              <a:t>return  </a:t>
            </a:r>
            <a:r>
              <a:rPr lang="en-US" sz="1800" b="0" strike="noStrike" spc="-1" dirty="0">
                <a:solidFill>
                  <a:srgbClr val="000000"/>
                </a:solidFill>
                <a:latin typeface="Symbol"/>
                <a:ea typeface="ＭＳ Ｐゴシック"/>
              </a:rPr>
              <a:t>-</a:t>
            </a:r>
            <a:r>
              <a:rPr lang="en-US" sz="1800" b="0" strike="noStrike" spc="-1" dirty="0">
                <a:solidFill>
                  <a:srgbClr val="577052"/>
                </a:solidFill>
                <a:latin typeface="Times New Roman"/>
                <a:ea typeface="ＭＳ Ｐゴシック"/>
              </a:rPr>
              <a:t>1 </a:t>
            </a:r>
            <a:r>
              <a:rPr lang="en-US" sz="1800" b="0" strike="noStrike" spc="-1" dirty="0">
                <a:solidFill>
                  <a:srgbClr val="40458C"/>
                </a:solidFill>
                <a:latin typeface="Times New Roman"/>
                <a:ea typeface="ＭＳ Ｐゴシック"/>
              </a:rPr>
              <a:t>{ no match }</a:t>
            </a:r>
            <a:endParaRPr lang="en-US" sz="1800" b="0" strike="noStrike" spc="-1" dirty="0">
              <a:latin typeface="Arial"/>
            </a:endParaRPr>
          </a:p>
        </p:txBody>
      </p:sp>
      <p:grpSp>
        <p:nvGrpSpPr>
          <p:cNvPr id="903" name="Group 7"/>
          <p:cNvGrpSpPr/>
          <p:nvPr/>
        </p:nvGrpSpPr>
        <p:grpSpPr>
          <a:xfrm>
            <a:off x="4724280" y="3979800"/>
            <a:ext cx="4114800" cy="2573280"/>
            <a:chOff x="4724280" y="3979800"/>
            <a:chExt cx="4114800" cy="2573280"/>
          </a:xfrm>
        </p:grpSpPr>
        <p:sp>
          <p:nvSpPr>
            <p:cNvPr id="904" name="CustomShape 8"/>
            <p:cNvSpPr/>
            <p:nvPr/>
          </p:nvSpPr>
          <p:spPr>
            <a:xfrm>
              <a:off x="4724280" y="3979800"/>
              <a:ext cx="2103120" cy="6994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n-US" sz="2000" b="0" strike="noStrike" spc="-1">
                  <a:solidFill>
                    <a:srgbClr val="40458C"/>
                  </a:solidFill>
                  <a:latin typeface="Tahoma"/>
                  <a:ea typeface="ＭＳ Ｐゴシック"/>
                </a:rPr>
                <a:t>Case 2: </a:t>
              </a:r>
              <a:r>
                <a:rPr lang="en-US" sz="2000" b="0" strike="noStrike" spc="-1">
                  <a:solidFill>
                    <a:srgbClr val="BE2D00"/>
                  </a:solidFill>
                  <a:latin typeface="Times New Roman"/>
                  <a:ea typeface="ＭＳ Ｐゴシック"/>
                </a:rPr>
                <a:t>1</a:t>
              </a:r>
              <a:r>
                <a:rPr lang="en-US" sz="2000" b="0" strike="noStrike" spc="-1">
                  <a:solidFill>
                    <a:srgbClr val="BE2D00"/>
                  </a:solidFill>
                  <a:latin typeface="Symbol"/>
                  <a:ea typeface="ＭＳ Ｐゴシック"/>
                </a:rPr>
                <a:t> + </a:t>
              </a:r>
              <a:r>
                <a:rPr lang="en-US" sz="2000" b="1" i="1" strike="noStrike" spc="-1">
                  <a:solidFill>
                    <a:srgbClr val="BE2D00"/>
                  </a:solidFill>
                  <a:latin typeface="Times New Roman"/>
                  <a:ea typeface="ＭＳ Ｐゴシック"/>
                </a:rPr>
                <a:t>l</a:t>
              </a:r>
              <a:r>
                <a:rPr lang="en-US" sz="2000" b="1" strike="noStrike" spc="-1">
                  <a:solidFill>
                    <a:srgbClr val="BE2D00"/>
                  </a:solidFill>
                  <a:latin typeface="Symbol"/>
                  <a:ea typeface="ＭＳ Ｐゴシック"/>
                </a:rPr>
                <a:t> </a:t>
              </a:r>
              <a:r>
                <a:rPr lang="en-US" sz="2000" b="0" strike="noStrike" spc="-1">
                  <a:solidFill>
                    <a:srgbClr val="BE2D00"/>
                  </a:solidFill>
                  <a:latin typeface="Symbol"/>
                  <a:ea typeface="ＭＳ Ｐゴシック"/>
                </a:rPr>
                <a:t> </a:t>
              </a:r>
              <a:r>
                <a:rPr lang="en-US" sz="2000" b="1" i="1" strike="noStrike" spc="-1">
                  <a:solidFill>
                    <a:srgbClr val="BE2D00"/>
                  </a:solidFill>
                  <a:latin typeface="Times New Roman"/>
                  <a:ea typeface="ＭＳ Ｐゴシック"/>
                </a:rPr>
                <a:t>j</a:t>
              </a:r>
              <a:endParaRPr lang="en-US" sz="2000" b="0" strike="noStrike" spc="-1">
                <a:latin typeface="Arial"/>
              </a:endParaRPr>
            </a:p>
          </p:txBody>
        </p:sp>
      </p:grpSp>
      <p:sp>
        <p:nvSpPr>
          <p:cNvPr id="905" name="CustomShape 9"/>
          <p:cNvSpPr/>
          <p:nvPr/>
        </p:nvSpPr>
        <p:spPr>
          <a:xfrm>
            <a:off x="2035080" y="2131200"/>
            <a:ext cx="22629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// index for text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//index for pattern</a:t>
            </a:r>
            <a:endParaRPr lang="en-US" sz="1800" b="0" strike="noStrike" spc="-1">
              <a:latin typeface="Arial"/>
            </a:endParaRPr>
          </a:p>
        </p:txBody>
      </p:sp>
      <p:pic>
        <p:nvPicPr>
          <p:cNvPr id="906" name="Picture 905"/>
          <p:cNvPicPr/>
          <p:nvPr/>
        </p:nvPicPr>
        <p:blipFill>
          <a:blip r:embed="rId2"/>
          <a:stretch/>
        </p:blipFill>
        <p:spPr>
          <a:xfrm>
            <a:off x="5524560" y="1828800"/>
            <a:ext cx="3314880" cy="2171880"/>
          </a:xfrm>
          <a:prstGeom prst="rect">
            <a:avLst/>
          </a:prstGeom>
          <a:ln>
            <a:noFill/>
          </a:ln>
        </p:spPr>
      </p:pic>
      <p:pic>
        <p:nvPicPr>
          <p:cNvPr id="907" name="Picture 906"/>
          <p:cNvPicPr/>
          <p:nvPr/>
        </p:nvPicPr>
        <p:blipFill>
          <a:blip r:embed="rId3"/>
          <a:stretch/>
        </p:blipFill>
        <p:spPr>
          <a:xfrm>
            <a:off x="5524560" y="4368960"/>
            <a:ext cx="3314880" cy="2171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TextShape 1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909" name="TextShape 2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CE21FA0A-93FE-47F1-91E1-DA5019BF47DF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49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910" name="TextShape 3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Worst Case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911" name="TextShape 4"/>
          <p:cNvSpPr txBox="1"/>
          <p:nvPr/>
        </p:nvSpPr>
        <p:spPr>
          <a:xfrm>
            <a:off x="838080" y="1752480"/>
            <a:ext cx="3809520" cy="4114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400"/>
              </a:spcBef>
              <a:buBlip>
                <a:blip r:embed="rId2"/>
              </a:buBlip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Example of worst case: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36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T </a:t>
            </a:r>
            <a:r>
              <a:rPr lang="en-US" sz="18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=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aaa … a</a:t>
            </a:r>
            <a:endParaRPr lang="en-US" sz="18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36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 </a:t>
            </a:r>
            <a:r>
              <a:rPr lang="en-US" sz="18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=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baaa</a:t>
            </a:r>
            <a:endParaRPr lang="en-US" sz="18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439"/>
              </a:spcBef>
              <a:buBlip>
                <a:blip r:embed="rId2"/>
              </a:buBlip>
            </a:pPr>
            <a:r>
              <a:rPr lang="en-US" sz="22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“turtle walk” every time</a:t>
            </a:r>
            <a:endParaRPr lang="en-US" sz="22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439"/>
              </a:spcBef>
              <a:buBlip>
                <a:blip r:embed="rId2"/>
              </a:buBlip>
            </a:pPr>
            <a:r>
              <a:rPr lang="en-US" sz="2200" b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Time complexity?</a:t>
            </a:r>
            <a:endParaRPr lang="en-US" sz="2200" b="0" strike="noStrike" spc="-1">
              <a:solidFill>
                <a:srgbClr val="40458C"/>
              </a:solidFill>
              <a:latin typeface="Tahoma"/>
            </a:endParaRPr>
          </a:p>
        </p:txBody>
      </p:sp>
      <p:pic>
        <p:nvPicPr>
          <p:cNvPr id="912" name="Picture 911"/>
          <p:cNvPicPr/>
          <p:nvPr/>
        </p:nvPicPr>
        <p:blipFill>
          <a:blip r:embed="rId3"/>
          <a:stretch/>
        </p:blipFill>
        <p:spPr>
          <a:xfrm>
            <a:off x="4572000" y="1828800"/>
            <a:ext cx="4102200" cy="3936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TextShape 1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608" name="TextShape 2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FAE469B8-0274-4EE8-BCB6-074A48B5AA0F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5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609" name="TextShape 3"/>
          <p:cNvSpPr txBox="1"/>
          <p:nvPr/>
        </p:nvSpPr>
        <p:spPr>
          <a:xfrm>
            <a:off x="609480" y="304920"/>
            <a:ext cx="7009920" cy="11426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</a:rPr>
              <a:t>Brute-Force Pattern Matching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610" name="CustomShape 4"/>
          <p:cNvSpPr/>
          <p:nvPr/>
        </p:nvSpPr>
        <p:spPr>
          <a:xfrm>
            <a:off x="838080" y="1695600"/>
            <a:ext cx="4419360" cy="42217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85000"/>
              </a:lnSpc>
              <a:spcBef>
                <a:spcPts val="400"/>
              </a:spcBef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Algorithm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1" i="1" strike="noStrike" spc="-1">
                <a:solidFill>
                  <a:srgbClr val="BE2D00"/>
                </a:solidFill>
                <a:latin typeface="Times New Roman"/>
                <a:ea typeface="ＭＳ Ｐゴシック"/>
              </a:rPr>
              <a:t>BruteForceMatch</a:t>
            </a:r>
            <a:r>
              <a:rPr lang="en-US" sz="2000" b="0" strike="noStrike" spc="-1">
                <a:solidFill>
                  <a:srgbClr val="BE2D00"/>
                </a:solidFill>
                <a:latin typeface="Times New Roman"/>
                <a:ea typeface="ＭＳ Ｐゴシック"/>
              </a:rPr>
              <a:t>(</a:t>
            </a:r>
            <a:r>
              <a:rPr lang="en-US" sz="2000" b="1" i="1" strike="noStrike" spc="-1">
                <a:solidFill>
                  <a:srgbClr val="BE2D00"/>
                </a:solidFill>
                <a:latin typeface="Times New Roman"/>
                <a:ea typeface="ＭＳ Ｐゴシック"/>
              </a:rPr>
              <a:t>T, P</a:t>
            </a:r>
            <a:r>
              <a:rPr lang="en-US" sz="2000" b="0" strike="noStrike" spc="-1">
                <a:solidFill>
                  <a:srgbClr val="BE2D00"/>
                </a:solidFill>
                <a:latin typeface="Times New Roman"/>
                <a:ea typeface="ＭＳ Ｐゴシック"/>
              </a:rPr>
              <a:t>)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85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BE2D00"/>
                </a:solidFill>
                <a:latin typeface="Times New Roman"/>
                <a:ea typeface="ＭＳ Ｐゴシック"/>
              </a:rPr>
              <a:t>	</a:t>
            </a: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Input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text 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T </a:t>
            </a:r>
            <a:r>
              <a:rPr lang="en-US" sz="20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of size 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n</a:t>
            </a:r>
            <a:r>
              <a:rPr lang="en-US" sz="20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and pattern </a:t>
            </a:r>
            <a:br/>
            <a:r>
              <a:rPr lang="en-US" sz="20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		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P </a:t>
            </a:r>
            <a:r>
              <a:rPr lang="en-US" sz="20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of size 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m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85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	</a:t>
            </a: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Output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starting index of a </a:t>
            </a:r>
            <a:br/>
            <a:r>
              <a:rPr lang="en-US" sz="20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		substring of 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T</a:t>
            </a:r>
            <a:r>
              <a:rPr lang="en-US" sz="20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equal to 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P </a:t>
            </a:r>
            <a:r>
              <a:rPr lang="en-US" sz="20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or </a:t>
            </a:r>
            <a:r>
              <a:rPr lang="en-US" sz="2000" b="0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-</a:t>
            </a:r>
            <a:r>
              <a:rPr lang="en-US" sz="20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1 </a:t>
            </a:r>
            <a:br/>
            <a:r>
              <a:rPr lang="en-US" sz="20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		if no such substring exists </a:t>
            </a:r>
            <a:endParaRPr lang="en-US" sz="2000" b="0" strike="noStrike" spc="-1">
              <a:latin typeface="Arial"/>
            </a:endParaRPr>
          </a:p>
          <a:p>
            <a:pPr marL="343080">
              <a:lnSpc>
                <a:spcPct val="85000"/>
              </a:lnSpc>
              <a:spcBef>
                <a:spcPts val="400"/>
              </a:spcBef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for </a:t>
            </a:r>
            <a:r>
              <a:rPr lang="en-US" sz="2000" b="0" strike="noStrike" spc="-1">
                <a:solidFill>
                  <a:srgbClr val="BE2D00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i </a:t>
            </a:r>
            <a:r>
              <a:rPr lang="en-US" sz="2000" b="0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</a:t>
            </a:r>
            <a:r>
              <a:rPr lang="en-US" sz="20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0 </a:t>
            </a: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to 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n </a:t>
            </a:r>
            <a:r>
              <a:rPr lang="en-US" sz="2000" b="0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-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m</a:t>
            </a:r>
            <a:endParaRPr lang="en-US" sz="2000" b="0" strike="noStrike" spc="-1">
              <a:latin typeface="Arial"/>
            </a:endParaRPr>
          </a:p>
          <a:p>
            <a:pPr marL="343080">
              <a:lnSpc>
                <a:spcPct val="85000"/>
              </a:lnSpc>
              <a:spcBef>
                <a:spcPts val="400"/>
              </a:spcBef>
            </a:pP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	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{ test shift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i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of the pattern }</a:t>
            </a:r>
            <a:endParaRPr lang="en-US" sz="2000" b="0" strike="noStrike" spc="-1">
              <a:latin typeface="Arial"/>
            </a:endParaRPr>
          </a:p>
          <a:p>
            <a:pPr marL="343080">
              <a:lnSpc>
                <a:spcPct val="85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	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j </a:t>
            </a:r>
            <a:r>
              <a:rPr lang="en-US" sz="2000" b="0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</a:t>
            </a:r>
            <a:r>
              <a:rPr lang="en-US" sz="20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0</a:t>
            </a:r>
            <a:endParaRPr lang="en-US" sz="2000" b="0" strike="noStrike" spc="-1">
              <a:latin typeface="Arial"/>
            </a:endParaRPr>
          </a:p>
          <a:p>
            <a:pPr marL="343080">
              <a:lnSpc>
                <a:spcPct val="85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	</a:t>
            </a: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while 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j </a:t>
            </a:r>
            <a:r>
              <a:rPr lang="en-US" sz="2000" b="0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&lt;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m </a:t>
            </a:r>
            <a:r>
              <a:rPr lang="en-US" sz="2000" b="1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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T</a:t>
            </a:r>
            <a:r>
              <a:rPr lang="en-US" sz="20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[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i </a:t>
            </a:r>
            <a:r>
              <a:rPr lang="en-US" sz="2000" b="0" strike="noStrike" spc="-1">
                <a:solidFill>
                  <a:srgbClr val="577052"/>
                </a:solidFill>
                <a:latin typeface="Symbol"/>
                <a:ea typeface="ＭＳ Ｐゴシック"/>
              </a:rPr>
              <a:t>+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j</a:t>
            </a:r>
            <a:r>
              <a:rPr lang="en-US" sz="2000" b="0" u="sng" strike="noStrike" spc="-1">
                <a:solidFill>
                  <a:srgbClr val="577052"/>
                </a:solidFill>
                <a:uFillTx/>
                <a:latin typeface="Times New Roman"/>
                <a:ea typeface="ＭＳ Ｐゴシック"/>
              </a:rPr>
              <a:t>]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577052"/>
                </a:solidFill>
                <a:latin typeface="Symbol"/>
                <a:ea typeface="ＭＳ Ｐゴシック"/>
              </a:rPr>
              <a:t>=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P</a:t>
            </a:r>
            <a:r>
              <a:rPr lang="en-US" sz="20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[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j</a:t>
            </a:r>
            <a:r>
              <a:rPr lang="en-US" sz="20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]</a:t>
            </a:r>
            <a:endParaRPr lang="en-US" sz="2000" b="0" strike="noStrike" spc="-1">
              <a:latin typeface="Arial"/>
            </a:endParaRPr>
          </a:p>
          <a:p>
            <a:pPr marL="343080">
              <a:lnSpc>
                <a:spcPct val="85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		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j </a:t>
            </a:r>
            <a:r>
              <a:rPr lang="en-US" sz="2000" b="0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</a:t>
            </a:r>
            <a:r>
              <a:rPr lang="en-US" sz="20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j </a:t>
            </a:r>
            <a:r>
              <a:rPr lang="en-US" sz="2000" b="0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+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1</a:t>
            </a:r>
            <a:endParaRPr lang="en-US" sz="2000" b="0" strike="noStrike" spc="-1">
              <a:latin typeface="Arial"/>
            </a:endParaRPr>
          </a:p>
          <a:p>
            <a:pPr marL="343080">
              <a:lnSpc>
                <a:spcPct val="85000"/>
              </a:lnSpc>
              <a:spcBef>
                <a:spcPts val="400"/>
              </a:spcBef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	if  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j </a:t>
            </a:r>
            <a:r>
              <a:rPr lang="en-US" sz="2000" b="0" strike="noStrike" spc="-1">
                <a:solidFill>
                  <a:srgbClr val="577052"/>
                </a:solidFill>
                <a:latin typeface="Symbol"/>
                <a:ea typeface="ＭＳ Ｐゴシック"/>
              </a:rPr>
              <a:t>=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m</a:t>
            </a:r>
            <a:endParaRPr lang="en-US" sz="2000" b="0" strike="noStrike" spc="-1">
              <a:latin typeface="Arial"/>
            </a:endParaRPr>
          </a:p>
          <a:p>
            <a:pPr marL="343080">
              <a:lnSpc>
                <a:spcPct val="85000"/>
              </a:lnSpc>
              <a:spcBef>
                <a:spcPts val="400"/>
              </a:spcBef>
            </a:pP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		</a:t>
            </a: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return  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i 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{match at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i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}</a:t>
            </a:r>
            <a:endParaRPr lang="en-US" sz="2000" b="0" strike="noStrike" spc="-1">
              <a:latin typeface="Arial"/>
            </a:endParaRPr>
          </a:p>
          <a:p>
            <a:pPr marL="343080">
              <a:lnSpc>
                <a:spcPct val="85000"/>
              </a:lnSpc>
              <a:spcBef>
                <a:spcPts val="400"/>
              </a:spcBef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return  </a:t>
            </a:r>
            <a:r>
              <a:rPr lang="en-US" sz="2000" b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-1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{no match anywhere}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611" name="Picture 1029"/>
          <p:cNvPicPr/>
          <p:nvPr/>
        </p:nvPicPr>
        <p:blipFill>
          <a:blip r:embed="rId2"/>
          <a:stretch/>
        </p:blipFill>
        <p:spPr>
          <a:xfrm>
            <a:off x="7467480" y="212760"/>
            <a:ext cx="1231560" cy="1158480"/>
          </a:xfrm>
          <a:prstGeom prst="rect">
            <a:avLst/>
          </a:prstGeom>
          <a:ln>
            <a:noFill/>
          </a:ln>
        </p:spPr>
      </p:pic>
      <p:sp>
        <p:nvSpPr>
          <p:cNvPr id="612" name="CustomShape 5"/>
          <p:cNvSpPr/>
          <p:nvPr/>
        </p:nvSpPr>
        <p:spPr>
          <a:xfrm>
            <a:off x="5314680" y="3505320"/>
            <a:ext cx="3620880" cy="4561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FF0000"/>
                </a:solidFill>
                <a:latin typeface="Tahoma"/>
                <a:ea typeface="ＭＳ Ｐゴシック"/>
              </a:rPr>
              <a:t>What do i and j mean?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613" name="CustomShape 6"/>
          <p:cNvSpPr/>
          <p:nvPr/>
        </p:nvSpPr>
        <p:spPr>
          <a:xfrm>
            <a:off x="838080" y="3505320"/>
            <a:ext cx="7924320" cy="2666520"/>
          </a:xfrm>
          <a:prstGeom prst="rect">
            <a:avLst/>
          </a:prstGeom>
          <a:solidFill>
            <a:schemeClr val="accent3"/>
          </a:solidFill>
          <a:ln w="1908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4" name="CustomShape 7"/>
          <p:cNvSpPr/>
          <p:nvPr/>
        </p:nvSpPr>
        <p:spPr>
          <a:xfrm>
            <a:off x="5361120" y="2059560"/>
            <a:ext cx="3526200" cy="4561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FF0000"/>
                </a:solidFill>
                <a:latin typeface="Tahoma"/>
                <a:ea typeface="ＭＳ Ｐゴシック"/>
              </a:rPr>
              <a:t>Write the pseudocode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TextShape 1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914" name="TextShape 2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4F9B9E01-2482-4CB5-A10E-46D88EBAAC56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50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915" name="TextShape 3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Worst Case Time Complexity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916" name="TextShape 4"/>
          <p:cNvSpPr txBox="1"/>
          <p:nvPr/>
        </p:nvSpPr>
        <p:spPr>
          <a:xfrm>
            <a:off x="838080" y="1752480"/>
            <a:ext cx="7391160" cy="43430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Blip>
                <a:blip r:embed="rId2"/>
              </a:buBlip>
            </a:pP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Initializing last()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O(m + s), s is size of alphabet</a:t>
            </a:r>
            <a:endParaRPr lang="en-US" sz="28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Blip>
                <a:blip r:embed="rId2"/>
              </a:buBlip>
            </a:pPr>
            <a:r>
              <a:rPr lang="en-US" sz="24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Worst case matching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O(nm)</a:t>
            </a:r>
            <a:endParaRPr lang="en-US" sz="28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Blip>
                <a:blip r:embed="rId2"/>
              </a:buBlip>
            </a:pPr>
            <a:r>
              <a:rPr lang="en-US" sz="32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Total: O(nm + m + s) or O(nm)</a:t>
            </a:r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Blip>
                <a:blip r:embed="rId2"/>
              </a:buBlip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The worst case may occur in images and DNA sequences but is unlikely in English text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Blip>
                <a:blip r:embed="rId2"/>
              </a:buBlip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Boyer-Moore’s algorithm is significantly faster than the brute-force algorithm on English text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  <a:p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TextShape 1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Why “looking glass”?</a:t>
            </a:r>
            <a:br/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mismatch &amp; absent in pattern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graphicFrame>
        <p:nvGraphicFramePr>
          <p:cNvPr id="918" name="Table 2"/>
          <p:cNvGraphicFramePr/>
          <p:nvPr/>
        </p:nvGraphicFramePr>
        <p:xfrm>
          <a:off x="838080" y="1905120"/>
          <a:ext cx="7772040" cy="370440"/>
        </p:xfrm>
        <a:graphic>
          <a:graphicData uri="http://schemas.openxmlformats.org/drawingml/2006/table">
            <a:tbl>
              <a:tblPr/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4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0000"/>
                          </a:solidFill>
                          <a:latin typeface="Tahoma"/>
                        </a:rPr>
                        <a:t>b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19" name="TextShape 3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920" name="TextShape 4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107BBC9-04F4-4584-99A3-96F081D3CB24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51</a:t>
            </a:fld>
            <a:endParaRPr lang="en-US" sz="1400" b="0" strike="noStrike" spc="-1">
              <a:latin typeface="Times New Roman"/>
            </a:endParaRPr>
          </a:p>
        </p:txBody>
      </p:sp>
      <p:graphicFrame>
        <p:nvGraphicFramePr>
          <p:cNvPr id="921" name="Table 5"/>
          <p:cNvGraphicFramePr/>
          <p:nvPr/>
        </p:nvGraphicFramePr>
        <p:xfrm>
          <a:off x="1600200" y="2514600"/>
          <a:ext cx="3885840" cy="380520"/>
        </p:xfrm>
        <a:graphic>
          <a:graphicData uri="http://schemas.openxmlformats.org/drawingml/2006/table">
            <a:tbl>
              <a:tblPr/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0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e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f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c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d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0000"/>
                          </a:solidFill>
                          <a:latin typeface="Tahoma"/>
                        </a:rPr>
                        <a:t>a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22" name="Table 6"/>
          <p:cNvGraphicFramePr/>
          <p:nvPr/>
        </p:nvGraphicFramePr>
        <p:xfrm>
          <a:off x="5486400" y="3124080"/>
          <a:ext cx="3885840" cy="380520"/>
        </p:xfrm>
        <a:graphic>
          <a:graphicData uri="http://schemas.openxmlformats.org/drawingml/2006/table">
            <a:tbl>
              <a:tblPr/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0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e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f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c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d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a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23" name="Table 7"/>
          <p:cNvGraphicFramePr/>
          <p:nvPr/>
        </p:nvGraphicFramePr>
        <p:xfrm>
          <a:off x="744840" y="4419720"/>
          <a:ext cx="7772040" cy="370440"/>
        </p:xfrm>
        <a:graphic>
          <a:graphicData uri="http://schemas.openxmlformats.org/drawingml/2006/table">
            <a:tbl>
              <a:tblPr/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4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0000"/>
                          </a:solidFill>
                          <a:latin typeface="Tahoma"/>
                        </a:rPr>
                        <a:t>y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24" name="Table 8"/>
          <p:cNvGraphicFramePr/>
          <p:nvPr/>
        </p:nvGraphicFramePr>
        <p:xfrm>
          <a:off x="1523880" y="5181480"/>
          <a:ext cx="3885840" cy="151920"/>
        </p:xfrm>
        <a:graphic>
          <a:graphicData uri="http://schemas.openxmlformats.org/drawingml/2006/table">
            <a:tbl>
              <a:tblPr/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71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0000"/>
                          </a:solidFill>
                          <a:latin typeface="Tahoma"/>
                        </a:rPr>
                        <a:t>x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w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u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v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z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25" name="CustomShape 9"/>
          <p:cNvSpPr/>
          <p:nvPr/>
        </p:nvSpPr>
        <p:spPr>
          <a:xfrm>
            <a:off x="2268360" y="5781600"/>
            <a:ext cx="3282480" cy="4561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FF0000"/>
                </a:solidFill>
                <a:latin typeface="Tahoma"/>
                <a:ea typeface="ＭＳ Ｐゴシック"/>
              </a:rPr>
              <a:t>What would you do?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926" name="CustomShape 10"/>
          <p:cNvSpPr/>
          <p:nvPr/>
        </p:nvSpPr>
        <p:spPr>
          <a:xfrm>
            <a:off x="-267480" y="1409760"/>
            <a:ext cx="7732440" cy="4561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Tahoma"/>
                <a:ea typeface="ＭＳ Ｐゴシック"/>
              </a:rPr>
              <a:t>1. Start from the end of the pattern -- Large jump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927" name="CustomShape 11"/>
          <p:cNvSpPr/>
          <p:nvPr/>
        </p:nvSpPr>
        <p:spPr>
          <a:xfrm>
            <a:off x="-236160" y="3850200"/>
            <a:ext cx="6537600" cy="4561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Tahoma"/>
                <a:ea typeface="ＭＳ Ｐゴシック"/>
              </a:rPr>
              <a:t>2. Start from the beginning of the pattern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TextShape 1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Why “last occurrence”?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graphicFrame>
        <p:nvGraphicFramePr>
          <p:cNvPr id="929" name="Table 2"/>
          <p:cNvGraphicFramePr/>
          <p:nvPr/>
        </p:nvGraphicFramePr>
        <p:xfrm>
          <a:off x="838080" y="1905120"/>
          <a:ext cx="7772040" cy="370440"/>
        </p:xfrm>
        <a:graphic>
          <a:graphicData uri="http://schemas.openxmlformats.org/drawingml/2006/table">
            <a:tbl>
              <a:tblPr/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04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b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0000"/>
                          </a:solidFill>
                          <a:latin typeface="Tahoma"/>
                        </a:rPr>
                        <a:t>b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a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30" name="TextShape 3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931" name="TextShape 4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4ADF4D83-B6F9-4B7F-BDBC-AC32E11DA3B8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52</a:t>
            </a:fld>
            <a:endParaRPr lang="en-US" sz="1400" b="0" strike="noStrike" spc="-1">
              <a:latin typeface="Times New Roman"/>
            </a:endParaRPr>
          </a:p>
        </p:txBody>
      </p:sp>
      <p:graphicFrame>
        <p:nvGraphicFramePr>
          <p:cNvPr id="932" name="Table 5"/>
          <p:cNvGraphicFramePr/>
          <p:nvPr/>
        </p:nvGraphicFramePr>
        <p:xfrm>
          <a:off x="1600200" y="2514600"/>
          <a:ext cx="3885840" cy="380520"/>
        </p:xfrm>
        <a:graphic>
          <a:graphicData uri="http://schemas.openxmlformats.org/drawingml/2006/table">
            <a:tbl>
              <a:tblPr/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0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B0F0"/>
                          </a:solidFill>
                          <a:latin typeface="Tahoma"/>
                        </a:rPr>
                        <a:t>b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B0F0"/>
                          </a:solidFill>
                          <a:latin typeface="Tahoma"/>
                        </a:rPr>
                        <a:t>b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0000"/>
                          </a:solidFill>
                          <a:latin typeface="Tahoma"/>
                        </a:rPr>
                        <a:t>a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33" name="Table 6"/>
          <p:cNvGraphicFramePr/>
          <p:nvPr/>
        </p:nvGraphicFramePr>
        <p:xfrm>
          <a:off x="3200400" y="3276720"/>
          <a:ext cx="3885840" cy="380520"/>
        </p:xfrm>
        <a:graphic>
          <a:graphicData uri="http://schemas.openxmlformats.org/drawingml/2006/table">
            <a:tbl>
              <a:tblPr/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0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b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B0F0"/>
                          </a:solidFill>
                          <a:latin typeface="Tahoma"/>
                        </a:rPr>
                        <a:t>b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a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34" name="CustomShape 7"/>
          <p:cNvSpPr/>
          <p:nvPr/>
        </p:nvSpPr>
        <p:spPr>
          <a:xfrm>
            <a:off x="3506400" y="1409760"/>
            <a:ext cx="184320" cy="4611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935" name="Table 8"/>
          <p:cNvGraphicFramePr/>
          <p:nvPr/>
        </p:nvGraphicFramePr>
        <p:xfrm>
          <a:off x="4724280" y="4419720"/>
          <a:ext cx="3885840" cy="380520"/>
        </p:xfrm>
        <a:graphic>
          <a:graphicData uri="http://schemas.openxmlformats.org/drawingml/2006/table">
            <a:tbl>
              <a:tblPr/>
              <a:tblGrid>
                <a:gridCol w="777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0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00B0F0"/>
                          </a:solidFill>
                          <a:latin typeface="Tahoma"/>
                        </a:rPr>
                        <a:t>b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b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a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36" name="CustomShape 9"/>
          <p:cNvSpPr/>
          <p:nvPr/>
        </p:nvSpPr>
        <p:spPr>
          <a:xfrm>
            <a:off x="1468080" y="3962520"/>
            <a:ext cx="323064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FF0000"/>
                </a:solidFill>
                <a:latin typeface="Tahoma"/>
                <a:ea typeface="ＭＳ Ｐゴシック"/>
              </a:rPr>
              <a:t>Might match sooner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TextShape 1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Pattern Matching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graphicFrame>
        <p:nvGraphicFramePr>
          <p:cNvPr id="938" name="Table 2"/>
          <p:cNvGraphicFramePr/>
          <p:nvPr/>
        </p:nvGraphicFramePr>
        <p:xfrm>
          <a:off x="1143000" y="2286000"/>
          <a:ext cx="7086240" cy="3047760"/>
        </p:xfrm>
        <a:graphic>
          <a:graphicData uri="http://schemas.openxmlformats.org/drawingml/2006/table">
            <a:tbl>
              <a:tblPr/>
              <a:tblGrid>
                <a:gridCol w="2361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1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5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Brute Force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Boyer-Moore</a:t>
                      </a:r>
                      <a:endParaRPr lang="en-US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strike="noStrike" spc="-1">
                          <a:solidFill>
                            <a:srgbClr val="FFFFFF"/>
                          </a:solidFill>
                          <a:latin typeface="Tahoma"/>
                        </a:rPr>
                        <a:t>(simplified version)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ECD8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59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40458C"/>
                          </a:solidFill>
                          <a:latin typeface="Tahoma"/>
                        </a:rPr>
                        <a:t>Worst-Case</a:t>
                      </a:r>
                      <a:endParaRPr lang="en-US" sz="18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40458C"/>
                          </a:solidFill>
                          <a:latin typeface="Tahoma"/>
                        </a:rPr>
                        <a:t>Time Complexity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7F0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40458C"/>
                          </a:solidFill>
                          <a:latin typeface="Tahoma"/>
                        </a:rPr>
                        <a:t>O(nm)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7F0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40458C"/>
                          </a:solidFill>
                          <a:latin typeface="Tahoma"/>
                        </a:rPr>
                        <a:t>O(nm)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7F0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5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BF7E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BF7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>
                          <a:solidFill>
                            <a:srgbClr val="40458C"/>
                          </a:solidFill>
                          <a:latin typeface="Tahoma"/>
                        </a:rPr>
                        <a:t>Significantly faster in practice with English text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BF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39" name="TextShape 3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940" name="TextShape 4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03DB00B-EA70-49BF-BA1F-BE0B805C82D7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53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TextShape 1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Skipping the rest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942" name="TextShape 2"/>
          <p:cNvSpPr txBox="1"/>
          <p:nvPr/>
        </p:nvSpPr>
        <p:spPr>
          <a:xfrm>
            <a:off x="838080" y="1905120"/>
            <a:ext cx="7772040" cy="4114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943" name="TextShape 3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944" name="TextShape 4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35426815-4B23-4BFA-8693-740E03912A68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54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TextShape 1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946" name="TextShape 2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22B7C7A2-303E-4E52-B89F-E494B4BDE3DA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55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947" name="TextShape 3"/>
          <p:cNvSpPr txBox="1"/>
          <p:nvPr/>
        </p:nvSpPr>
        <p:spPr>
          <a:xfrm>
            <a:off x="685800" y="304920"/>
            <a:ext cx="807696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The KMP Algorithm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948" name="TextShape 4"/>
          <p:cNvSpPr txBox="1"/>
          <p:nvPr/>
        </p:nvSpPr>
        <p:spPr>
          <a:xfrm>
            <a:off x="304920" y="1752480"/>
            <a:ext cx="4038120" cy="4647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400"/>
              </a:spcBef>
              <a:buBlip>
                <a:blip r:embed="rId2"/>
              </a:buBlip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Knuth-Morris-Pratt’s algorithm compares the pattern to the text in </a:t>
            </a:r>
            <a:r>
              <a:rPr lang="en-US" sz="20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left-to-right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, but shifts the pattern more intelligently than the brute-force algorithm. 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Blip>
                <a:blip r:embed="rId2"/>
              </a:buBlip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When a mismatch occurs, what is the</a:t>
            </a:r>
            <a:r>
              <a:rPr lang="en-US" sz="2000" b="1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</a:t>
            </a:r>
            <a:r>
              <a:rPr lang="en-US" sz="2000" b="1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most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we can shift the pattern so as to avoid redundant comparisons?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Blip>
                <a:blip r:embed="rId2"/>
              </a:buBlip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Answer: the largest prefix of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[0..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j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]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that is a suffix of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[1..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j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]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949" name="CustomShape 5"/>
          <p:cNvSpPr/>
          <p:nvPr/>
        </p:nvSpPr>
        <p:spPr>
          <a:xfrm>
            <a:off x="6864480" y="2438280"/>
            <a:ext cx="340920" cy="340920"/>
          </a:xfrm>
          <a:prstGeom prst="rect">
            <a:avLst/>
          </a:prstGeom>
          <a:solidFill>
            <a:srgbClr val="CFD1FD"/>
          </a:solidFill>
          <a:ln w="14400">
            <a:solidFill>
              <a:srgbClr val="40458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0" name="CustomShape 6"/>
          <p:cNvSpPr/>
          <p:nvPr/>
        </p:nvSpPr>
        <p:spPr>
          <a:xfrm>
            <a:off x="7024320" y="2451240"/>
            <a:ext cx="133920" cy="32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algn="ctr">
              <a:lnSpc>
                <a:spcPct val="100000"/>
              </a:lnSpc>
            </a:pPr>
            <a:r>
              <a:rPr lang="en-US" sz="21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x</a:t>
            </a:r>
            <a:endParaRPr lang="en-US" sz="2100" b="0" strike="noStrike" spc="-1">
              <a:latin typeface="Arial"/>
            </a:endParaRPr>
          </a:p>
        </p:txBody>
      </p:sp>
      <p:sp>
        <p:nvSpPr>
          <p:cNvPr id="951" name="CustomShape 7"/>
          <p:cNvSpPr/>
          <p:nvPr/>
        </p:nvSpPr>
        <p:spPr>
          <a:xfrm>
            <a:off x="7023240" y="3854520"/>
            <a:ext cx="74160" cy="32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algn="ctr">
              <a:lnSpc>
                <a:spcPct val="100000"/>
              </a:lnSpc>
            </a:pPr>
            <a:r>
              <a:rPr lang="en-US" sz="2100" b="1" i="1" strike="noStrike" spc="-1">
                <a:solidFill>
                  <a:srgbClr val="BE2D00"/>
                </a:solidFill>
                <a:latin typeface="Times New Roman"/>
                <a:ea typeface="ＭＳ Ｐゴシック"/>
              </a:rPr>
              <a:t>j</a:t>
            </a:r>
            <a:endParaRPr lang="en-US" sz="2100" b="0" strike="noStrike" spc="-1">
              <a:latin typeface="Arial"/>
            </a:endParaRPr>
          </a:p>
        </p:txBody>
      </p:sp>
      <p:sp>
        <p:nvSpPr>
          <p:cNvPr id="952" name="Line 8"/>
          <p:cNvSpPr/>
          <p:nvPr/>
        </p:nvSpPr>
        <p:spPr>
          <a:xfrm>
            <a:off x="6864120" y="2779560"/>
            <a:ext cx="1800" cy="181080"/>
          </a:xfrm>
          <a:prstGeom prst="line">
            <a:avLst/>
          </a:prstGeom>
          <a:ln w="22320">
            <a:solidFill>
              <a:srgbClr val="BE2D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3" name="Line 9"/>
          <p:cNvSpPr/>
          <p:nvPr/>
        </p:nvSpPr>
        <p:spPr>
          <a:xfrm>
            <a:off x="6864120" y="3073320"/>
            <a:ext cx="1800" cy="182520"/>
          </a:xfrm>
          <a:prstGeom prst="line">
            <a:avLst/>
          </a:prstGeom>
          <a:ln w="22320">
            <a:solidFill>
              <a:srgbClr val="BE2D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4" name="Line 10"/>
          <p:cNvSpPr/>
          <p:nvPr/>
        </p:nvSpPr>
        <p:spPr>
          <a:xfrm>
            <a:off x="6864120" y="3368520"/>
            <a:ext cx="1800" cy="182520"/>
          </a:xfrm>
          <a:prstGeom prst="line">
            <a:avLst/>
          </a:prstGeom>
          <a:ln w="22320">
            <a:solidFill>
              <a:srgbClr val="BE2D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5" name="Line 11"/>
          <p:cNvSpPr/>
          <p:nvPr/>
        </p:nvSpPr>
        <p:spPr>
          <a:xfrm>
            <a:off x="6864120" y="3663720"/>
            <a:ext cx="1800" cy="182520"/>
          </a:xfrm>
          <a:prstGeom prst="line">
            <a:avLst/>
          </a:prstGeom>
          <a:ln w="22320">
            <a:solidFill>
              <a:srgbClr val="BE2D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6" name="Line 12"/>
          <p:cNvSpPr/>
          <p:nvPr/>
        </p:nvSpPr>
        <p:spPr>
          <a:xfrm>
            <a:off x="6864120" y="3958920"/>
            <a:ext cx="1800" cy="181080"/>
          </a:xfrm>
          <a:prstGeom prst="line">
            <a:avLst/>
          </a:prstGeom>
          <a:ln w="22320">
            <a:solidFill>
              <a:srgbClr val="BE2D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7" name="Line 13"/>
          <p:cNvSpPr/>
          <p:nvPr/>
        </p:nvSpPr>
        <p:spPr>
          <a:xfrm>
            <a:off x="6864120" y="4254480"/>
            <a:ext cx="1800" cy="180720"/>
          </a:xfrm>
          <a:prstGeom prst="line">
            <a:avLst/>
          </a:prstGeom>
          <a:ln w="22320">
            <a:solidFill>
              <a:srgbClr val="BE2D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8" name="Line 14"/>
          <p:cNvSpPr/>
          <p:nvPr/>
        </p:nvSpPr>
        <p:spPr>
          <a:xfrm>
            <a:off x="6864120" y="4549680"/>
            <a:ext cx="1800" cy="180720"/>
          </a:xfrm>
          <a:prstGeom prst="line">
            <a:avLst/>
          </a:prstGeom>
          <a:ln w="22320">
            <a:solidFill>
              <a:srgbClr val="BE2D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9" name="Line 15"/>
          <p:cNvSpPr/>
          <p:nvPr/>
        </p:nvSpPr>
        <p:spPr>
          <a:xfrm>
            <a:off x="6864120" y="4844880"/>
            <a:ext cx="1800" cy="181080"/>
          </a:xfrm>
          <a:prstGeom prst="line">
            <a:avLst/>
          </a:prstGeom>
          <a:ln w="22320">
            <a:solidFill>
              <a:srgbClr val="BE2D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0" name="Line 16"/>
          <p:cNvSpPr/>
          <p:nvPr/>
        </p:nvSpPr>
        <p:spPr>
          <a:xfrm>
            <a:off x="6864120" y="5140080"/>
            <a:ext cx="1800" cy="181080"/>
          </a:xfrm>
          <a:prstGeom prst="line">
            <a:avLst/>
          </a:prstGeom>
          <a:ln w="22320">
            <a:solidFill>
              <a:srgbClr val="BE2D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1" name="Line 17"/>
          <p:cNvSpPr/>
          <p:nvPr/>
        </p:nvSpPr>
        <p:spPr>
          <a:xfrm>
            <a:off x="6864120" y="5433840"/>
            <a:ext cx="1800" cy="68400"/>
          </a:xfrm>
          <a:prstGeom prst="line">
            <a:avLst/>
          </a:prstGeom>
          <a:ln w="22320">
            <a:solidFill>
              <a:srgbClr val="BE2D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2" name="CustomShape 18"/>
          <p:cNvSpPr/>
          <p:nvPr/>
        </p:nvSpPr>
        <p:spPr>
          <a:xfrm>
            <a:off x="4471920" y="2438280"/>
            <a:ext cx="340920" cy="340920"/>
          </a:xfrm>
          <a:prstGeom prst="rect">
            <a:avLst/>
          </a:prstGeom>
          <a:noFill/>
          <a:ln w="14400">
            <a:solidFill>
              <a:srgbClr val="40458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3" name="CustomShape 19"/>
          <p:cNvSpPr/>
          <p:nvPr/>
        </p:nvSpPr>
        <p:spPr>
          <a:xfrm>
            <a:off x="4659120" y="2470320"/>
            <a:ext cx="57600" cy="27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.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964" name="CustomShape 20"/>
          <p:cNvSpPr/>
          <p:nvPr/>
        </p:nvSpPr>
        <p:spPr>
          <a:xfrm>
            <a:off x="4813200" y="2438280"/>
            <a:ext cx="340920" cy="340920"/>
          </a:xfrm>
          <a:prstGeom prst="rect">
            <a:avLst/>
          </a:prstGeom>
          <a:noFill/>
          <a:ln w="14400">
            <a:solidFill>
              <a:srgbClr val="40458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5" name="CustomShape 21"/>
          <p:cNvSpPr/>
          <p:nvPr/>
        </p:nvSpPr>
        <p:spPr>
          <a:xfrm>
            <a:off x="5000400" y="2470320"/>
            <a:ext cx="57600" cy="27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.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966" name="CustomShape 22"/>
          <p:cNvSpPr/>
          <p:nvPr/>
        </p:nvSpPr>
        <p:spPr>
          <a:xfrm>
            <a:off x="5154480" y="2438280"/>
            <a:ext cx="342720" cy="340920"/>
          </a:xfrm>
          <a:prstGeom prst="rect">
            <a:avLst/>
          </a:prstGeom>
          <a:solidFill>
            <a:srgbClr val="ECD882"/>
          </a:solidFill>
          <a:ln w="14400">
            <a:solidFill>
              <a:srgbClr val="40458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7" name="CustomShape 23"/>
          <p:cNvSpPr/>
          <p:nvPr/>
        </p:nvSpPr>
        <p:spPr>
          <a:xfrm>
            <a:off x="5314680" y="2451240"/>
            <a:ext cx="133920" cy="32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algn="ctr">
              <a:lnSpc>
                <a:spcPct val="100000"/>
              </a:lnSpc>
            </a:pPr>
            <a:r>
              <a:rPr lang="en-US" sz="2100" b="1" i="1" strike="noStrike" spc="-1">
                <a:solidFill>
                  <a:srgbClr val="BE2D00"/>
                </a:solidFill>
                <a:latin typeface="Times New Roman"/>
                <a:ea typeface="ＭＳ Ｐゴシック"/>
              </a:rPr>
              <a:t>a</a:t>
            </a:r>
            <a:endParaRPr lang="en-US" sz="2100" b="0" strike="noStrike" spc="-1">
              <a:latin typeface="Arial"/>
            </a:endParaRPr>
          </a:p>
        </p:txBody>
      </p:sp>
      <p:sp>
        <p:nvSpPr>
          <p:cNvPr id="968" name="CustomShape 24"/>
          <p:cNvSpPr/>
          <p:nvPr/>
        </p:nvSpPr>
        <p:spPr>
          <a:xfrm>
            <a:off x="5497560" y="2438280"/>
            <a:ext cx="340920" cy="340920"/>
          </a:xfrm>
          <a:prstGeom prst="rect">
            <a:avLst/>
          </a:prstGeom>
          <a:solidFill>
            <a:srgbClr val="ECD882"/>
          </a:solidFill>
          <a:ln w="14400">
            <a:solidFill>
              <a:srgbClr val="40458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9" name="CustomShape 25"/>
          <p:cNvSpPr/>
          <p:nvPr/>
        </p:nvSpPr>
        <p:spPr>
          <a:xfrm>
            <a:off x="5657400" y="2451240"/>
            <a:ext cx="133920" cy="32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algn="ctr">
              <a:lnSpc>
                <a:spcPct val="100000"/>
              </a:lnSpc>
            </a:pPr>
            <a:r>
              <a:rPr lang="en-US" sz="2100" b="1" i="1" strike="noStrike" spc="-1">
                <a:solidFill>
                  <a:srgbClr val="BE2D00"/>
                </a:solidFill>
                <a:latin typeface="Times New Roman"/>
                <a:ea typeface="ＭＳ Ｐゴシック"/>
              </a:rPr>
              <a:t>b</a:t>
            </a:r>
            <a:endParaRPr lang="en-US" sz="2100" b="0" strike="noStrike" spc="-1">
              <a:latin typeface="Arial"/>
            </a:endParaRPr>
          </a:p>
        </p:txBody>
      </p:sp>
      <p:sp>
        <p:nvSpPr>
          <p:cNvPr id="970" name="CustomShape 26"/>
          <p:cNvSpPr/>
          <p:nvPr/>
        </p:nvSpPr>
        <p:spPr>
          <a:xfrm>
            <a:off x="5838840" y="2438280"/>
            <a:ext cx="340920" cy="340920"/>
          </a:xfrm>
          <a:prstGeom prst="rect">
            <a:avLst/>
          </a:prstGeom>
          <a:solidFill>
            <a:srgbClr val="ECD882"/>
          </a:solidFill>
          <a:ln w="14400">
            <a:solidFill>
              <a:srgbClr val="40458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1" name="CustomShape 27"/>
          <p:cNvSpPr/>
          <p:nvPr/>
        </p:nvSpPr>
        <p:spPr>
          <a:xfrm>
            <a:off x="5998680" y="2451240"/>
            <a:ext cx="133920" cy="32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algn="ctr">
              <a:lnSpc>
                <a:spcPct val="100000"/>
              </a:lnSpc>
            </a:pPr>
            <a:r>
              <a:rPr lang="en-US" sz="2100" b="1" i="1" strike="noStrike" spc="-1">
                <a:solidFill>
                  <a:srgbClr val="BE2D00"/>
                </a:solidFill>
                <a:latin typeface="Times New Roman"/>
                <a:ea typeface="ＭＳ Ｐゴシック"/>
              </a:rPr>
              <a:t>a</a:t>
            </a:r>
            <a:endParaRPr lang="en-US" sz="2100" b="0" strike="noStrike" spc="-1">
              <a:latin typeface="Arial"/>
            </a:endParaRPr>
          </a:p>
        </p:txBody>
      </p:sp>
      <p:sp>
        <p:nvSpPr>
          <p:cNvPr id="972" name="CustomShape 28"/>
          <p:cNvSpPr/>
          <p:nvPr/>
        </p:nvSpPr>
        <p:spPr>
          <a:xfrm>
            <a:off x="6180120" y="2438280"/>
            <a:ext cx="340920" cy="340920"/>
          </a:xfrm>
          <a:prstGeom prst="rect">
            <a:avLst/>
          </a:prstGeom>
          <a:solidFill>
            <a:srgbClr val="ECD882"/>
          </a:solidFill>
          <a:ln w="14400">
            <a:solidFill>
              <a:srgbClr val="40458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3" name="CustomShape 29"/>
          <p:cNvSpPr/>
          <p:nvPr/>
        </p:nvSpPr>
        <p:spPr>
          <a:xfrm>
            <a:off x="6339960" y="2451240"/>
            <a:ext cx="133920" cy="32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algn="ctr">
              <a:lnSpc>
                <a:spcPct val="100000"/>
              </a:lnSpc>
            </a:pPr>
            <a:r>
              <a:rPr lang="en-US" sz="2100" b="1" i="1" strike="noStrike" spc="-1">
                <a:solidFill>
                  <a:srgbClr val="BE2D00"/>
                </a:solidFill>
                <a:latin typeface="Times New Roman"/>
                <a:ea typeface="ＭＳ Ｐゴシック"/>
              </a:rPr>
              <a:t>a</a:t>
            </a:r>
            <a:endParaRPr lang="en-US" sz="2100" b="0" strike="noStrike" spc="-1">
              <a:latin typeface="Arial"/>
            </a:endParaRPr>
          </a:p>
        </p:txBody>
      </p:sp>
      <p:sp>
        <p:nvSpPr>
          <p:cNvPr id="974" name="CustomShape 30"/>
          <p:cNvSpPr/>
          <p:nvPr/>
        </p:nvSpPr>
        <p:spPr>
          <a:xfrm>
            <a:off x="6521400" y="2438280"/>
            <a:ext cx="342720" cy="340920"/>
          </a:xfrm>
          <a:prstGeom prst="rect">
            <a:avLst/>
          </a:prstGeom>
          <a:solidFill>
            <a:srgbClr val="ECD882"/>
          </a:solidFill>
          <a:ln w="14400">
            <a:solidFill>
              <a:srgbClr val="40458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5" name="CustomShape 31"/>
          <p:cNvSpPr/>
          <p:nvPr/>
        </p:nvSpPr>
        <p:spPr>
          <a:xfrm>
            <a:off x="6681600" y="2451240"/>
            <a:ext cx="133920" cy="32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algn="ctr">
              <a:lnSpc>
                <a:spcPct val="100000"/>
              </a:lnSpc>
            </a:pPr>
            <a:r>
              <a:rPr lang="en-US" sz="2100" b="1" i="1" strike="noStrike" spc="-1">
                <a:solidFill>
                  <a:srgbClr val="BE2D00"/>
                </a:solidFill>
                <a:latin typeface="Times New Roman"/>
                <a:ea typeface="ＭＳ Ｐゴシック"/>
              </a:rPr>
              <a:t>b</a:t>
            </a:r>
            <a:endParaRPr lang="en-US" sz="2100" b="0" strike="noStrike" spc="-1">
              <a:latin typeface="Arial"/>
            </a:endParaRPr>
          </a:p>
        </p:txBody>
      </p:sp>
      <p:sp>
        <p:nvSpPr>
          <p:cNvPr id="976" name="CustomShape 32"/>
          <p:cNvSpPr/>
          <p:nvPr/>
        </p:nvSpPr>
        <p:spPr>
          <a:xfrm>
            <a:off x="7205760" y="2438280"/>
            <a:ext cx="340920" cy="340920"/>
          </a:xfrm>
          <a:prstGeom prst="rect">
            <a:avLst/>
          </a:prstGeom>
          <a:noFill/>
          <a:ln w="14400">
            <a:solidFill>
              <a:srgbClr val="40458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7" name="CustomShape 33"/>
          <p:cNvSpPr/>
          <p:nvPr/>
        </p:nvSpPr>
        <p:spPr>
          <a:xfrm>
            <a:off x="7392600" y="2470320"/>
            <a:ext cx="57600" cy="27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.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978" name="CustomShape 34"/>
          <p:cNvSpPr/>
          <p:nvPr/>
        </p:nvSpPr>
        <p:spPr>
          <a:xfrm>
            <a:off x="7547040" y="2438280"/>
            <a:ext cx="342720" cy="340920"/>
          </a:xfrm>
          <a:prstGeom prst="rect">
            <a:avLst/>
          </a:prstGeom>
          <a:noFill/>
          <a:ln w="14400">
            <a:solidFill>
              <a:srgbClr val="40458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9" name="CustomShape 35"/>
          <p:cNvSpPr/>
          <p:nvPr/>
        </p:nvSpPr>
        <p:spPr>
          <a:xfrm>
            <a:off x="7733880" y="2470320"/>
            <a:ext cx="57600" cy="27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.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980" name="CustomShape 36"/>
          <p:cNvSpPr/>
          <p:nvPr/>
        </p:nvSpPr>
        <p:spPr>
          <a:xfrm>
            <a:off x="7889760" y="2438280"/>
            <a:ext cx="340920" cy="340920"/>
          </a:xfrm>
          <a:prstGeom prst="rect">
            <a:avLst/>
          </a:prstGeom>
          <a:noFill/>
          <a:ln w="14400">
            <a:solidFill>
              <a:srgbClr val="40458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1" name="CustomShape 37"/>
          <p:cNvSpPr/>
          <p:nvPr/>
        </p:nvSpPr>
        <p:spPr>
          <a:xfrm>
            <a:off x="8076960" y="2470320"/>
            <a:ext cx="57600" cy="27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.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982" name="CustomShape 38"/>
          <p:cNvSpPr/>
          <p:nvPr/>
        </p:nvSpPr>
        <p:spPr>
          <a:xfrm>
            <a:off x="8231040" y="2438280"/>
            <a:ext cx="340920" cy="340920"/>
          </a:xfrm>
          <a:prstGeom prst="rect">
            <a:avLst/>
          </a:prstGeom>
          <a:noFill/>
          <a:ln w="14400">
            <a:solidFill>
              <a:srgbClr val="40458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3" name="CustomShape 39"/>
          <p:cNvSpPr/>
          <p:nvPr/>
        </p:nvSpPr>
        <p:spPr>
          <a:xfrm>
            <a:off x="8418240" y="2470320"/>
            <a:ext cx="57600" cy="27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.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984" name="CustomShape 40"/>
          <p:cNvSpPr/>
          <p:nvPr/>
        </p:nvSpPr>
        <p:spPr>
          <a:xfrm>
            <a:off x="8572680" y="2438280"/>
            <a:ext cx="342720" cy="340920"/>
          </a:xfrm>
          <a:prstGeom prst="rect">
            <a:avLst/>
          </a:prstGeom>
          <a:noFill/>
          <a:ln w="14400">
            <a:solidFill>
              <a:srgbClr val="40458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5" name="CustomShape 41"/>
          <p:cNvSpPr/>
          <p:nvPr/>
        </p:nvSpPr>
        <p:spPr>
          <a:xfrm>
            <a:off x="8759520" y="2470320"/>
            <a:ext cx="57600" cy="27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.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986" name="CustomShape 42"/>
          <p:cNvSpPr/>
          <p:nvPr/>
        </p:nvSpPr>
        <p:spPr>
          <a:xfrm>
            <a:off x="5154480" y="3459240"/>
            <a:ext cx="342720" cy="340920"/>
          </a:xfrm>
          <a:prstGeom prst="rect">
            <a:avLst/>
          </a:prstGeom>
          <a:solidFill>
            <a:srgbClr val="ECD882"/>
          </a:solidFill>
          <a:ln w="14400">
            <a:solidFill>
              <a:srgbClr val="40458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7" name="CustomShape 43"/>
          <p:cNvSpPr/>
          <p:nvPr/>
        </p:nvSpPr>
        <p:spPr>
          <a:xfrm>
            <a:off x="5314680" y="3473280"/>
            <a:ext cx="133920" cy="32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algn="ctr">
              <a:lnSpc>
                <a:spcPct val="100000"/>
              </a:lnSpc>
            </a:pPr>
            <a:r>
              <a:rPr lang="en-US" sz="2100" b="1" i="1" strike="noStrike" spc="-1">
                <a:solidFill>
                  <a:srgbClr val="BE2D00"/>
                </a:solidFill>
                <a:latin typeface="Times New Roman"/>
                <a:ea typeface="ＭＳ Ｐゴシック"/>
              </a:rPr>
              <a:t>a</a:t>
            </a:r>
            <a:endParaRPr lang="en-US" sz="2100" b="0" strike="noStrike" spc="-1">
              <a:latin typeface="Arial"/>
            </a:endParaRPr>
          </a:p>
        </p:txBody>
      </p:sp>
      <p:sp>
        <p:nvSpPr>
          <p:cNvPr id="988" name="CustomShape 44"/>
          <p:cNvSpPr/>
          <p:nvPr/>
        </p:nvSpPr>
        <p:spPr>
          <a:xfrm>
            <a:off x="5497560" y="3459240"/>
            <a:ext cx="340920" cy="340920"/>
          </a:xfrm>
          <a:prstGeom prst="rect">
            <a:avLst/>
          </a:prstGeom>
          <a:solidFill>
            <a:srgbClr val="ECD882"/>
          </a:solidFill>
          <a:ln w="14400">
            <a:solidFill>
              <a:srgbClr val="40458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9" name="CustomShape 45"/>
          <p:cNvSpPr/>
          <p:nvPr/>
        </p:nvSpPr>
        <p:spPr>
          <a:xfrm>
            <a:off x="5657400" y="3473280"/>
            <a:ext cx="133920" cy="32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algn="ctr">
              <a:lnSpc>
                <a:spcPct val="100000"/>
              </a:lnSpc>
            </a:pPr>
            <a:r>
              <a:rPr lang="en-US" sz="2100" b="1" i="1" strike="noStrike" spc="-1">
                <a:solidFill>
                  <a:srgbClr val="BE2D00"/>
                </a:solidFill>
                <a:latin typeface="Times New Roman"/>
                <a:ea typeface="ＭＳ Ｐゴシック"/>
              </a:rPr>
              <a:t>b</a:t>
            </a:r>
            <a:endParaRPr lang="en-US" sz="2100" b="0" strike="noStrike" spc="-1">
              <a:latin typeface="Arial"/>
            </a:endParaRPr>
          </a:p>
        </p:txBody>
      </p:sp>
      <p:sp>
        <p:nvSpPr>
          <p:cNvPr id="990" name="CustomShape 46"/>
          <p:cNvSpPr/>
          <p:nvPr/>
        </p:nvSpPr>
        <p:spPr>
          <a:xfrm>
            <a:off x="5838840" y="3459240"/>
            <a:ext cx="340920" cy="340920"/>
          </a:xfrm>
          <a:prstGeom prst="rect">
            <a:avLst/>
          </a:prstGeom>
          <a:solidFill>
            <a:srgbClr val="ECD882"/>
          </a:solidFill>
          <a:ln w="14400">
            <a:solidFill>
              <a:srgbClr val="40458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91" name="CustomShape 47"/>
          <p:cNvSpPr/>
          <p:nvPr/>
        </p:nvSpPr>
        <p:spPr>
          <a:xfrm>
            <a:off x="5998680" y="3473280"/>
            <a:ext cx="133920" cy="32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algn="ctr">
              <a:lnSpc>
                <a:spcPct val="100000"/>
              </a:lnSpc>
            </a:pPr>
            <a:r>
              <a:rPr lang="en-US" sz="2100" b="1" i="1" strike="noStrike" spc="-1">
                <a:solidFill>
                  <a:srgbClr val="BE2D00"/>
                </a:solidFill>
                <a:latin typeface="Times New Roman"/>
                <a:ea typeface="ＭＳ Ｐゴシック"/>
              </a:rPr>
              <a:t>a</a:t>
            </a:r>
            <a:endParaRPr lang="en-US" sz="2100" b="0" strike="noStrike" spc="-1">
              <a:latin typeface="Arial"/>
            </a:endParaRPr>
          </a:p>
        </p:txBody>
      </p:sp>
      <p:sp>
        <p:nvSpPr>
          <p:cNvPr id="992" name="CustomShape 48"/>
          <p:cNvSpPr/>
          <p:nvPr/>
        </p:nvSpPr>
        <p:spPr>
          <a:xfrm>
            <a:off x="6180120" y="3459240"/>
            <a:ext cx="340920" cy="340920"/>
          </a:xfrm>
          <a:prstGeom prst="rect">
            <a:avLst/>
          </a:prstGeom>
          <a:solidFill>
            <a:srgbClr val="ECD882"/>
          </a:solidFill>
          <a:ln w="14400">
            <a:solidFill>
              <a:srgbClr val="40458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93" name="CustomShape 49"/>
          <p:cNvSpPr/>
          <p:nvPr/>
        </p:nvSpPr>
        <p:spPr>
          <a:xfrm>
            <a:off x="6339960" y="3473280"/>
            <a:ext cx="133920" cy="32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algn="ctr">
              <a:lnSpc>
                <a:spcPct val="100000"/>
              </a:lnSpc>
            </a:pPr>
            <a:r>
              <a:rPr lang="en-US" sz="2100" b="1" i="1" strike="noStrike" spc="-1">
                <a:solidFill>
                  <a:srgbClr val="BE2D00"/>
                </a:solidFill>
                <a:latin typeface="Times New Roman"/>
                <a:ea typeface="ＭＳ Ｐゴシック"/>
              </a:rPr>
              <a:t>a</a:t>
            </a:r>
            <a:endParaRPr lang="en-US" sz="2100" b="0" strike="noStrike" spc="-1">
              <a:latin typeface="Arial"/>
            </a:endParaRPr>
          </a:p>
        </p:txBody>
      </p:sp>
      <p:sp>
        <p:nvSpPr>
          <p:cNvPr id="994" name="CustomShape 50"/>
          <p:cNvSpPr/>
          <p:nvPr/>
        </p:nvSpPr>
        <p:spPr>
          <a:xfrm>
            <a:off x="6521400" y="3459240"/>
            <a:ext cx="342720" cy="340920"/>
          </a:xfrm>
          <a:prstGeom prst="rect">
            <a:avLst/>
          </a:prstGeom>
          <a:solidFill>
            <a:srgbClr val="ECD882"/>
          </a:solidFill>
          <a:ln w="14400">
            <a:solidFill>
              <a:srgbClr val="40458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95" name="CustomShape 51"/>
          <p:cNvSpPr/>
          <p:nvPr/>
        </p:nvSpPr>
        <p:spPr>
          <a:xfrm>
            <a:off x="6681600" y="3473280"/>
            <a:ext cx="133920" cy="32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algn="ctr">
              <a:lnSpc>
                <a:spcPct val="100000"/>
              </a:lnSpc>
            </a:pPr>
            <a:r>
              <a:rPr lang="en-US" sz="2100" b="1" i="1" strike="noStrike" spc="-1">
                <a:solidFill>
                  <a:srgbClr val="BE2D00"/>
                </a:solidFill>
                <a:latin typeface="Times New Roman"/>
                <a:ea typeface="ＭＳ Ｐゴシック"/>
              </a:rPr>
              <a:t>b</a:t>
            </a:r>
            <a:endParaRPr lang="en-US" sz="2100" b="0" strike="noStrike" spc="-1">
              <a:latin typeface="Arial"/>
            </a:endParaRPr>
          </a:p>
        </p:txBody>
      </p:sp>
      <p:sp>
        <p:nvSpPr>
          <p:cNvPr id="996" name="CustomShape 52"/>
          <p:cNvSpPr/>
          <p:nvPr/>
        </p:nvSpPr>
        <p:spPr>
          <a:xfrm>
            <a:off x="6864480" y="3459240"/>
            <a:ext cx="340920" cy="340920"/>
          </a:xfrm>
          <a:prstGeom prst="rect">
            <a:avLst/>
          </a:prstGeom>
          <a:solidFill>
            <a:srgbClr val="CFD1FD"/>
          </a:solidFill>
          <a:ln w="14400">
            <a:solidFill>
              <a:srgbClr val="40458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97" name="CustomShape 53"/>
          <p:cNvSpPr/>
          <p:nvPr/>
        </p:nvSpPr>
        <p:spPr>
          <a:xfrm>
            <a:off x="7024320" y="3473280"/>
            <a:ext cx="133920" cy="32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algn="ctr">
              <a:lnSpc>
                <a:spcPct val="100000"/>
              </a:lnSpc>
            </a:pPr>
            <a:r>
              <a:rPr lang="en-US" sz="21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a</a:t>
            </a:r>
            <a:endParaRPr lang="en-US" sz="2100" b="0" strike="noStrike" spc="-1">
              <a:latin typeface="Arial"/>
            </a:endParaRPr>
          </a:p>
        </p:txBody>
      </p:sp>
      <p:sp>
        <p:nvSpPr>
          <p:cNvPr id="998" name="Line 54"/>
          <p:cNvSpPr/>
          <p:nvPr/>
        </p:nvSpPr>
        <p:spPr>
          <a:xfrm>
            <a:off x="6257880" y="4989240"/>
            <a:ext cx="496800" cy="1800"/>
          </a:xfrm>
          <a:prstGeom prst="line">
            <a:avLst/>
          </a:prstGeom>
          <a:ln w="22320">
            <a:solidFill>
              <a:srgbClr val="BE2D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99" name="CustomShape 55"/>
          <p:cNvSpPr/>
          <p:nvPr/>
        </p:nvSpPr>
        <p:spPr>
          <a:xfrm>
            <a:off x="6148440" y="4921200"/>
            <a:ext cx="140760" cy="140760"/>
          </a:xfrm>
          <a:custGeom>
            <a:avLst/>
            <a:gdLst/>
            <a:ahLst/>
            <a:cxnLst/>
            <a:rect l="l" t="t" r="r" b="b"/>
            <a:pathLst>
              <a:path w="89" h="89">
                <a:moveTo>
                  <a:pt x="0" y="43"/>
                </a:moveTo>
                <a:lnTo>
                  <a:pt x="89" y="0"/>
                </a:lnTo>
                <a:lnTo>
                  <a:pt x="86" y="6"/>
                </a:lnTo>
                <a:lnTo>
                  <a:pt x="83" y="12"/>
                </a:lnTo>
                <a:lnTo>
                  <a:pt x="80" y="20"/>
                </a:lnTo>
                <a:lnTo>
                  <a:pt x="80" y="26"/>
                </a:lnTo>
                <a:lnTo>
                  <a:pt x="80" y="32"/>
                </a:lnTo>
                <a:lnTo>
                  <a:pt x="78" y="40"/>
                </a:lnTo>
                <a:lnTo>
                  <a:pt x="78" y="46"/>
                </a:lnTo>
                <a:lnTo>
                  <a:pt x="80" y="55"/>
                </a:lnTo>
                <a:lnTo>
                  <a:pt x="80" y="60"/>
                </a:lnTo>
                <a:lnTo>
                  <a:pt x="80" y="69"/>
                </a:lnTo>
                <a:lnTo>
                  <a:pt x="83" y="75"/>
                </a:lnTo>
                <a:lnTo>
                  <a:pt x="86" y="80"/>
                </a:lnTo>
                <a:lnTo>
                  <a:pt x="89" y="89"/>
                </a:lnTo>
                <a:lnTo>
                  <a:pt x="0" y="43"/>
                </a:lnTo>
                <a:close/>
              </a:path>
            </a:pathLst>
          </a:custGeom>
          <a:solidFill>
            <a:srgbClr val="BE2D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0" name="CustomShape 56"/>
          <p:cNvSpPr/>
          <p:nvPr/>
        </p:nvSpPr>
        <p:spPr>
          <a:xfrm>
            <a:off x="6723000" y="4921200"/>
            <a:ext cx="140760" cy="140760"/>
          </a:xfrm>
          <a:custGeom>
            <a:avLst/>
            <a:gdLst/>
            <a:ahLst/>
            <a:cxnLst/>
            <a:rect l="l" t="t" r="r" b="b"/>
            <a:pathLst>
              <a:path w="89" h="89">
                <a:moveTo>
                  <a:pt x="89" y="43"/>
                </a:moveTo>
                <a:lnTo>
                  <a:pt x="0" y="89"/>
                </a:lnTo>
                <a:lnTo>
                  <a:pt x="3" y="80"/>
                </a:lnTo>
                <a:lnTo>
                  <a:pt x="5" y="75"/>
                </a:lnTo>
                <a:lnTo>
                  <a:pt x="5" y="69"/>
                </a:lnTo>
                <a:lnTo>
                  <a:pt x="8" y="60"/>
                </a:lnTo>
                <a:lnTo>
                  <a:pt x="8" y="55"/>
                </a:lnTo>
                <a:lnTo>
                  <a:pt x="8" y="46"/>
                </a:lnTo>
                <a:lnTo>
                  <a:pt x="8" y="40"/>
                </a:lnTo>
                <a:lnTo>
                  <a:pt x="8" y="32"/>
                </a:lnTo>
                <a:lnTo>
                  <a:pt x="8" y="26"/>
                </a:lnTo>
                <a:lnTo>
                  <a:pt x="5" y="20"/>
                </a:lnTo>
                <a:lnTo>
                  <a:pt x="5" y="12"/>
                </a:lnTo>
                <a:lnTo>
                  <a:pt x="3" y="6"/>
                </a:lnTo>
                <a:lnTo>
                  <a:pt x="0" y="0"/>
                </a:lnTo>
                <a:lnTo>
                  <a:pt x="89" y="43"/>
                </a:lnTo>
                <a:close/>
              </a:path>
            </a:pathLst>
          </a:custGeom>
          <a:solidFill>
            <a:srgbClr val="BE2D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1" name="CustomShape 57"/>
          <p:cNvSpPr/>
          <p:nvPr/>
        </p:nvSpPr>
        <p:spPr>
          <a:xfrm>
            <a:off x="6180120" y="4481640"/>
            <a:ext cx="340920" cy="339480"/>
          </a:xfrm>
          <a:prstGeom prst="rect">
            <a:avLst/>
          </a:prstGeom>
          <a:solidFill>
            <a:srgbClr val="ECD882"/>
          </a:solidFill>
          <a:ln w="14400">
            <a:solidFill>
              <a:srgbClr val="40458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2" name="CustomShape 58"/>
          <p:cNvSpPr/>
          <p:nvPr/>
        </p:nvSpPr>
        <p:spPr>
          <a:xfrm>
            <a:off x="6339960" y="4494240"/>
            <a:ext cx="133920" cy="32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algn="ctr">
              <a:lnSpc>
                <a:spcPct val="100000"/>
              </a:lnSpc>
            </a:pPr>
            <a:r>
              <a:rPr lang="en-US" sz="2100" b="1" i="1" strike="noStrike" spc="-1">
                <a:solidFill>
                  <a:srgbClr val="BE2D00"/>
                </a:solidFill>
                <a:latin typeface="Times New Roman"/>
                <a:ea typeface="ＭＳ Ｐゴシック"/>
              </a:rPr>
              <a:t>a</a:t>
            </a:r>
            <a:endParaRPr lang="en-US" sz="2100" b="0" strike="noStrike" spc="-1">
              <a:latin typeface="Arial"/>
            </a:endParaRPr>
          </a:p>
        </p:txBody>
      </p:sp>
      <p:sp>
        <p:nvSpPr>
          <p:cNvPr id="1003" name="CustomShape 59"/>
          <p:cNvSpPr/>
          <p:nvPr/>
        </p:nvSpPr>
        <p:spPr>
          <a:xfrm>
            <a:off x="6521400" y="4481640"/>
            <a:ext cx="342720" cy="339480"/>
          </a:xfrm>
          <a:prstGeom prst="rect">
            <a:avLst/>
          </a:prstGeom>
          <a:solidFill>
            <a:srgbClr val="ECD882"/>
          </a:solidFill>
          <a:ln w="14400">
            <a:solidFill>
              <a:srgbClr val="40458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4" name="CustomShape 60"/>
          <p:cNvSpPr/>
          <p:nvPr/>
        </p:nvSpPr>
        <p:spPr>
          <a:xfrm>
            <a:off x="6681600" y="4494240"/>
            <a:ext cx="133920" cy="32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algn="ctr">
              <a:lnSpc>
                <a:spcPct val="100000"/>
              </a:lnSpc>
            </a:pPr>
            <a:r>
              <a:rPr lang="en-US" sz="2100" b="1" i="1" strike="noStrike" spc="-1">
                <a:solidFill>
                  <a:srgbClr val="BE2D00"/>
                </a:solidFill>
                <a:latin typeface="Times New Roman"/>
                <a:ea typeface="ＭＳ Ｐゴシック"/>
              </a:rPr>
              <a:t>b</a:t>
            </a:r>
            <a:endParaRPr lang="en-US" sz="2100" b="0" strike="noStrike" spc="-1">
              <a:latin typeface="Arial"/>
            </a:endParaRPr>
          </a:p>
        </p:txBody>
      </p:sp>
      <p:sp>
        <p:nvSpPr>
          <p:cNvPr id="1005" name="CustomShape 61"/>
          <p:cNvSpPr/>
          <p:nvPr/>
        </p:nvSpPr>
        <p:spPr>
          <a:xfrm>
            <a:off x="6864480" y="4481640"/>
            <a:ext cx="340920" cy="339480"/>
          </a:xfrm>
          <a:prstGeom prst="rect">
            <a:avLst/>
          </a:prstGeom>
          <a:noFill/>
          <a:ln w="14400">
            <a:solidFill>
              <a:srgbClr val="40458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6" name="CustomShape 62"/>
          <p:cNvSpPr/>
          <p:nvPr/>
        </p:nvSpPr>
        <p:spPr>
          <a:xfrm>
            <a:off x="7024320" y="4494240"/>
            <a:ext cx="133920" cy="32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algn="ctr">
              <a:lnSpc>
                <a:spcPct val="100000"/>
              </a:lnSpc>
            </a:pPr>
            <a:r>
              <a:rPr lang="en-US" sz="21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a</a:t>
            </a:r>
            <a:endParaRPr lang="en-US" sz="2100" b="0" strike="noStrike" spc="-1">
              <a:latin typeface="Arial"/>
            </a:endParaRPr>
          </a:p>
        </p:txBody>
      </p:sp>
      <p:sp>
        <p:nvSpPr>
          <p:cNvPr id="1007" name="CustomShape 63"/>
          <p:cNvSpPr/>
          <p:nvPr/>
        </p:nvSpPr>
        <p:spPr>
          <a:xfrm>
            <a:off x="7205760" y="4481640"/>
            <a:ext cx="340920" cy="339480"/>
          </a:xfrm>
          <a:prstGeom prst="rect">
            <a:avLst/>
          </a:prstGeom>
          <a:noFill/>
          <a:ln w="14400">
            <a:solidFill>
              <a:srgbClr val="40458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8" name="CustomShape 64"/>
          <p:cNvSpPr/>
          <p:nvPr/>
        </p:nvSpPr>
        <p:spPr>
          <a:xfrm>
            <a:off x="7365600" y="4494240"/>
            <a:ext cx="133920" cy="32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algn="ctr">
              <a:lnSpc>
                <a:spcPct val="100000"/>
              </a:lnSpc>
            </a:pPr>
            <a:r>
              <a:rPr lang="en-US" sz="21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a</a:t>
            </a:r>
            <a:endParaRPr lang="en-US" sz="2100" b="0" strike="noStrike" spc="-1">
              <a:latin typeface="Arial"/>
            </a:endParaRPr>
          </a:p>
        </p:txBody>
      </p:sp>
      <p:sp>
        <p:nvSpPr>
          <p:cNvPr id="1009" name="CustomShape 65"/>
          <p:cNvSpPr/>
          <p:nvPr/>
        </p:nvSpPr>
        <p:spPr>
          <a:xfrm>
            <a:off x="7547040" y="4481640"/>
            <a:ext cx="342720" cy="339480"/>
          </a:xfrm>
          <a:prstGeom prst="rect">
            <a:avLst/>
          </a:prstGeom>
          <a:noFill/>
          <a:ln w="14400">
            <a:solidFill>
              <a:srgbClr val="40458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0" name="CustomShape 66"/>
          <p:cNvSpPr/>
          <p:nvPr/>
        </p:nvSpPr>
        <p:spPr>
          <a:xfrm>
            <a:off x="7706880" y="4494240"/>
            <a:ext cx="133920" cy="32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algn="ctr">
              <a:lnSpc>
                <a:spcPct val="100000"/>
              </a:lnSpc>
            </a:pPr>
            <a:r>
              <a:rPr lang="en-US" sz="21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b</a:t>
            </a:r>
            <a:endParaRPr lang="en-US" sz="2100" b="0" strike="noStrike" spc="-1">
              <a:latin typeface="Arial"/>
            </a:endParaRPr>
          </a:p>
        </p:txBody>
      </p:sp>
      <p:sp>
        <p:nvSpPr>
          <p:cNvPr id="1011" name="CustomShape 67"/>
          <p:cNvSpPr/>
          <p:nvPr/>
        </p:nvSpPr>
        <p:spPr>
          <a:xfrm>
            <a:off x="7889760" y="4481640"/>
            <a:ext cx="340920" cy="339480"/>
          </a:xfrm>
          <a:prstGeom prst="rect">
            <a:avLst/>
          </a:prstGeom>
          <a:noFill/>
          <a:ln w="14400">
            <a:solidFill>
              <a:srgbClr val="40458C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2" name="CustomShape 68"/>
          <p:cNvSpPr/>
          <p:nvPr/>
        </p:nvSpPr>
        <p:spPr>
          <a:xfrm>
            <a:off x="8049960" y="4494240"/>
            <a:ext cx="133920" cy="32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 algn="ctr">
              <a:lnSpc>
                <a:spcPct val="100000"/>
              </a:lnSpc>
            </a:pPr>
            <a:r>
              <a:rPr lang="en-US" sz="21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a</a:t>
            </a:r>
            <a:endParaRPr lang="en-US" sz="2100" b="0" strike="noStrike" spc="-1">
              <a:latin typeface="Arial"/>
            </a:endParaRPr>
          </a:p>
        </p:txBody>
      </p:sp>
      <p:sp>
        <p:nvSpPr>
          <p:cNvPr id="1013" name="CustomShape 69"/>
          <p:cNvSpPr/>
          <p:nvPr/>
        </p:nvSpPr>
        <p:spPr>
          <a:xfrm>
            <a:off x="4675680" y="5181480"/>
            <a:ext cx="2118240" cy="118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No need to</a:t>
            </a:r>
            <a:endParaRPr lang="en-US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repeat these</a:t>
            </a:r>
            <a:endParaRPr lang="en-US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comparisons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1014" name="Line 70"/>
          <p:cNvSpPr/>
          <p:nvPr/>
        </p:nvSpPr>
        <p:spPr>
          <a:xfrm flipV="1">
            <a:off x="6553080" y="5029200"/>
            <a:ext cx="76320" cy="533160"/>
          </a:xfrm>
          <a:prstGeom prst="line">
            <a:avLst/>
          </a:prstGeom>
          <a:ln w="38160">
            <a:solidFill>
              <a:schemeClr val="tx2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5" name="CustomShape 71"/>
          <p:cNvSpPr/>
          <p:nvPr/>
        </p:nvSpPr>
        <p:spPr>
          <a:xfrm>
            <a:off x="7206840" y="5257800"/>
            <a:ext cx="1808640" cy="118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Resume</a:t>
            </a:r>
            <a:endParaRPr lang="en-US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comparing</a:t>
            </a:r>
            <a:endParaRPr lang="en-US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here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1016" name="Line 72"/>
          <p:cNvSpPr/>
          <p:nvPr/>
        </p:nvSpPr>
        <p:spPr>
          <a:xfrm flipH="1" flipV="1">
            <a:off x="7086600" y="4952880"/>
            <a:ext cx="304560" cy="685800"/>
          </a:xfrm>
          <a:prstGeom prst="line">
            <a:avLst/>
          </a:prstGeom>
          <a:ln w="381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TextShape 1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1018" name="TextShape 2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8E98322-EA3E-4EA0-BFB2-57DCC97CB7EB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56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1019" name="TextShape 3"/>
          <p:cNvSpPr txBox="1"/>
          <p:nvPr/>
        </p:nvSpPr>
        <p:spPr>
          <a:xfrm>
            <a:off x="685800" y="304920"/>
            <a:ext cx="807696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KMP Failure Function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020" name="TextShape 4"/>
          <p:cNvSpPr txBox="1"/>
          <p:nvPr/>
        </p:nvSpPr>
        <p:spPr>
          <a:xfrm>
            <a:off x="685800" y="1600200"/>
            <a:ext cx="3885840" cy="4647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400"/>
              </a:spcBef>
              <a:buBlip>
                <a:blip r:embed="rId2"/>
              </a:buBlip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Knuth-Morris-Pratt’s algorithm preprocesses the pattern to find matches of prefixes of the pattern with the pattern itself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Blip>
                <a:blip r:embed="rId2"/>
              </a:buBlip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The </a:t>
            </a:r>
            <a:r>
              <a:rPr lang="en-US" sz="20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failure function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F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j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)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is defined as the size of the largest prefix of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[0..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j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]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that is also a suffix of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[1..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j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]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Blip>
                <a:blip r:embed="rId2"/>
              </a:buBlip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Knuth-Morris-Pratt’s algorithm modifies the brute-force algorithm so that if a mismatch occurs at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[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j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]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 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T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[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i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] 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we set 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j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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F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j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-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1)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</p:txBody>
      </p:sp>
      <p:graphicFrame>
        <p:nvGraphicFramePr>
          <p:cNvPr id="1021" name="Table 5"/>
          <p:cNvGraphicFramePr/>
          <p:nvPr/>
        </p:nvGraphicFramePr>
        <p:xfrm>
          <a:off x="5029200" y="1752480"/>
          <a:ext cx="3504960" cy="1188720"/>
        </p:xfrm>
        <a:graphic>
          <a:graphicData uri="http://schemas.openxmlformats.org/drawingml/2006/table">
            <a:tbl>
              <a:tblPr/>
              <a:tblGrid>
                <a:gridCol w="6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9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9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9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7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02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2000" b="1" i="1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j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40458C"/>
                      </a:solidFill>
                    </a:lnL>
                    <a:lnR w="2808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2000" b="0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0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2000" b="0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1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2000" b="0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2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2000" b="0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3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2000" b="0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4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2000" b="0" strike="noStrike" spc="-1">
                          <a:solidFill>
                            <a:srgbClr val="40458C"/>
                          </a:solidFill>
                          <a:latin typeface="Symbol"/>
                        </a:rPr>
                        <a:t>5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0458C"/>
                      </a:solidFill>
                    </a:lnL>
                    <a:lnR w="2808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2000" b="1" i="1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P</a:t>
                      </a:r>
                      <a:r>
                        <a:rPr lang="en-US" sz="2000" b="0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[</a:t>
                      </a:r>
                      <a:r>
                        <a:rPr lang="en-US" sz="2000" b="1" i="1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j</a:t>
                      </a:r>
                      <a:r>
                        <a:rPr lang="en-US" sz="2000" b="0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]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40458C"/>
                      </a:solidFill>
                    </a:lnL>
                    <a:lnR w="2808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2000" b="1" i="1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a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2000" b="1" i="1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b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2000" b="1" i="1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a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2000" b="1" i="1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a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2000" b="1" i="1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b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2000" b="1" i="1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a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0458C"/>
                      </a:solidFill>
                    </a:lnL>
                    <a:lnR w="2808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2000" b="1" i="1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F</a:t>
                      </a:r>
                      <a:r>
                        <a:rPr lang="en-US" sz="2000" b="0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(</a:t>
                      </a:r>
                      <a:r>
                        <a:rPr lang="en-US" sz="2000" b="1" i="1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j</a:t>
                      </a:r>
                      <a:r>
                        <a:rPr lang="en-US" sz="2000" b="0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)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40458C"/>
                      </a:solidFill>
                    </a:lnL>
                    <a:lnR w="2808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2000" b="0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0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2000" b="0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0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2000" b="0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1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2000" b="0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1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2000" b="0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2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lang="en-US" sz="2000" b="0" strike="noStrike" spc="-1">
                          <a:solidFill>
                            <a:srgbClr val="40458C"/>
                          </a:solidFill>
                          <a:latin typeface="Symbol"/>
                        </a:rPr>
                        <a:t>3</a:t>
                      </a:r>
                      <a:endParaRPr lang="en-US" sz="20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0458C"/>
                      </a:solidFill>
                    </a:lnL>
                    <a:lnR w="2808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22" name="Picture 1021"/>
          <p:cNvPicPr/>
          <p:nvPr/>
        </p:nvPicPr>
        <p:blipFill>
          <a:blip r:embed="rId3"/>
          <a:stretch/>
        </p:blipFill>
        <p:spPr>
          <a:xfrm>
            <a:off x="4191120" y="2971800"/>
            <a:ext cx="4648320" cy="3517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TextShape 1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1024" name="TextShape 2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88D9D0B-0E54-465B-A8A9-A1ACFA013A42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57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1025" name="TextShape 3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The KMP Algorithm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026" name="TextShape 4"/>
          <p:cNvSpPr txBox="1"/>
          <p:nvPr/>
        </p:nvSpPr>
        <p:spPr>
          <a:xfrm>
            <a:off x="762120" y="1600200"/>
            <a:ext cx="3962160" cy="47239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400"/>
              </a:spcBef>
              <a:buBlip>
                <a:blip r:embed="rId2"/>
              </a:buBlip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The failure function can be represented by an array and can be computed in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O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m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)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time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Blip>
                <a:blip r:embed="rId2"/>
              </a:buBlip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At each iteration of the while-loop, either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36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i</a:t>
            </a: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increases by one, or</a:t>
            </a:r>
            <a:endParaRPr lang="en-US" sz="18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36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the shift amount 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i </a:t>
            </a:r>
            <a:r>
              <a:rPr lang="en-US" sz="18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-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j</a:t>
            </a: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increases by at least one (observe that 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F</a:t>
            </a:r>
            <a:r>
              <a:rPr lang="en-US" sz="1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j </a:t>
            </a:r>
            <a:r>
              <a:rPr lang="en-US" sz="18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-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1)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&lt; 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j</a:t>
            </a: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)</a:t>
            </a:r>
            <a:endParaRPr lang="en-US" sz="18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Blip>
                <a:blip r:embed="rId2"/>
              </a:buBlip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Hence, there are no more than 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2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 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iterations of the while-loop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Blip>
                <a:blip r:embed="rId2"/>
              </a:buBlip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Thus, KMP’s algorithm runs in optimal time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O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m </a:t>
            </a:r>
            <a:r>
              <a:rPr lang="en-US" sz="20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+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n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)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027" name="CustomShape 5"/>
          <p:cNvSpPr/>
          <p:nvPr/>
        </p:nvSpPr>
        <p:spPr>
          <a:xfrm>
            <a:off x="4876920" y="1600200"/>
            <a:ext cx="3885840" cy="45741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  <a:spcAft>
                <a:spcPts val="360"/>
              </a:spcAft>
            </a:pPr>
            <a:r>
              <a:rPr lang="en-US" sz="18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Algorithm</a:t>
            </a:r>
            <a:r>
              <a:rPr lang="en-US" sz="1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1" i="1" strike="noStrike" spc="-1">
                <a:solidFill>
                  <a:srgbClr val="BE2D00"/>
                </a:solidFill>
                <a:latin typeface="Times New Roman"/>
                <a:ea typeface="ＭＳ Ｐゴシック"/>
              </a:rPr>
              <a:t>KMPMatch</a:t>
            </a:r>
            <a:r>
              <a:rPr lang="en-US" sz="1800" b="0" strike="noStrike" spc="-1">
                <a:solidFill>
                  <a:srgbClr val="BE2D00"/>
                </a:solidFill>
                <a:latin typeface="Times New Roman"/>
                <a:ea typeface="ＭＳ Ｐゴシック"/>
              </a:rPr>
              <a:t>(</a:t>
            </a:r>
            <a:r>
              <a:rPr lang="en-US" sz="1800" b="1" i="1" strike="noStrike" spc="-1">
                <a:solidFill>
                  <a:srgbClr val="BE2D00"/>
                </a:solidFill>
                <a:latin typeface="Times New Roman"/>
                <a:ea typeface="ＭＳ Ｐゴシック"/>
              </a:rPr>
              <a:t>T, P</a:t>
            </a:r>
            <a:r>
              <a:rPr lang="en-US" sz="1800" b="0" strike="noStrike" spc="-1">
                <a:solidFill>
                  <a:srgbClr val="BE2D00"/>
                </a:solidFill>
                <a:latin typeface="Times New Roman"/>
                <a:ea typeface="ＭＳ Ｐゴシック"/>
              </a:rPr>
              <a:t>)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18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	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F </a:t>
            </a:r>
            <a:r>
              <a:rPr lang="en-US" sz="1800" b="0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</a:t>
            </a:r>
            <a:r>
              <a:rPr lang="en-US" sz="18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failureFunction</a:t>
            </a:r>
            <a:r>
              <a:rPr lang="en-US" sz="18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(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P</a:t>
            </a:r>
            <a:r>
              <a:rPr lang="en-US" sz="18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)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18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	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i </a:t>
            </a:r>
            <a:r>
              <a:rPr lang="en-US" sz="1800" b="0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</a:t>
            </a: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0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18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	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j </a:t>
            </a:r>
            <a:r>
              <a:rPr lang="en-US" sz="1800" b="0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</a:t>
            </a: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0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18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	</a:t>
            </a:r>
            <a:r>
              <a:rPr lang="en-US" sz="18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while 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i </a:t>
            </a:r>
            <a:r>
              <a:rPr lang="en-US" sz="1800" b="0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&lt;</a:t>
            </a: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n</a:t>
            </a:r>
            <a:endParaRPr lang="en-US" sz="1800" b="0" strike="noStrike" spc="-1">
              <a:latin typeface="Arial"/>
            </a:endParaRPr>
          </a:p>
          <a:p>
            <a:pPr marL="343080">
              <a:lnSpc>
                <a:spcPct val="9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	if 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T</a:t>
            </a:r>
            <a:r>
              <a:rPr lang="en-US" sz="18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[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i</a:t>
            </a:r>
            <a:r>
              <a:rPr lang="en-US" sz="1800" b="0" u="sng" strike="noStrike" spc="-1">
                <a:solidFill>
                  <a:srgbClr val="577052"/>
                </a:solidFill>
                <a:uFillTx/>
                <a:latin typeface="Times New Roman"/>
                <a:ea typeface="ＭＳ Ｐゴシック"/>
              </a:rPr>
              <a:t>]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>
                <a:solidFill>
                  <a:srgbClr val="577052"/>
                </a:solidFill>
                <a:latin typeface="Symbol"/>
                <a:ea typeface="ＭＳ Ｐゴシック"/>
              </a:rPr>
              <a:t>=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P</a:t>
            </a:r>
            <a:r>
              <a:rPr lang="en-US" sz="18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[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j</a:t>
            </a:r>
            <a:r>
              <a:rPr lang="en-US" sz="18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]</a:t>
            </a:r>
            <a:endParaRPr lang="en-US" sz="1800" b="0" strike="noStrike" spc="-1">
              <a:latin typeface="Arial"/>
            </a:endParaRPr>
          </a:p>
          <a:p>
            <a:pPr marL="343080">
              <a:lnSpc>
                <a:spcPct val="90000"/>
              </a:lnSpc>
            </a:pPr>
            <a:r>
              <a:rPr lang="en-US" sz="18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		</a:t>
            </a:r>
            <a:r>
              <a:rPr lang="en-US" sz="18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if  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j </a:t>
            </a:r>
            <a:r>
              <a:rPr lang="en-US" sz="1800" b="0" strike="noStrike" spc="-1">
                <a:solidFill>
                  <a:srgbClr val="577052"/>
                </a:solidFill>
                <a:latin typeface="Symbol"/>
                <a:ea typeface="ＭＳ Ｐゴシック"/>
              </a:rPr>
              <a:t>=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m </a:t>
            </a:r>
            <a:r>
              <a:rPr lang="en-US" sz="1800" b="0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-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1</a:t>
            </a:r>
            <a:endParaRPr lang="en-US" sz="1800" b="0" strike="noStrike" spc="-1">
              <a:latin typeface="Arial"/>
            </a:endParaRPr>
          </a:p>
          <a:p>
            <a:pPr marL="343080">
              <a:lnSpc>
                <a:spcPct val="90000"/>
              </a:lnSpc>
            </a:pPr>
            <a:r>
              <a:rPr lang="en-US" sz="18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			</a:t>
            </a:r>
            <a:r>
              <a:rPr lang="en-US" sz="18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return  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i </a:t>
            </a:r>
            <a:r>
              <a:rPr lang="en-US" sz="1800" b="0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-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j </a:t>
            </a:r>
            <a:r>
              <a:rPr lang="en-US" sz="1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{ match }</a:t>
            </a:r>
            <a:endParaRPr lang="en-US" sz="1800" b="0" strike="noStrike" spc="-1">
              <a:latin typeface="Arial"/>
            </a:endParaRPr>
          </a:p>
          <a:p>
            <a:pPr marL="343080">
              <a:lnSpc>
                <a:spcPct val="90000"/>
              </a:lnSpc>
            </a:pPr>
            <a:r>
              <a:rPr lang="en-US" sz="1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		</a:t>
            </a:r>
            <a:r>
              <a:rPr lang="en-US" sz="18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else</a:t>
            </a:r>
            <a:endParaRPr lang="en-US" sz="1800" b="0" strike="noStrike" spc="-1">
              <a:latin typeface="Arial"/>
            </a:endParaRPr>
          </a:p>
          <a:p>
            <a:pPr marL="343080">
              <a:lnSpc>
                <a:spcPct val="9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			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i </a:t>
            </a:r>
            <a:r>
              <a:rPr lang="en-US" sz="1800" b="0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</a:t>
            </a: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i </a:t>
            </a:r>
            <a:r>
              <a:rPr lang="en-US" sz="1800" b="0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+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1</a:t>
            </a:r>
            <a:endParaRPr lang="en-US" sz="1800" b="0" strike="noStrike" spc="-1">
              <a:latin typeface="Arial"/>
            </a:endParaRPr>
          </a:p>
          <a:p>
            <a:pPr marL="343080">
              <a:lnSpc>
                <a:spcPct val="9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			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j </a:t>
            </a:r>
            <a:r>
              <a:rPr lang="en-US" sz="1800" b="0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</a:t>
            </a: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j </a:t>
            </a:r>
            <a:r>
              <a:rPr lang="en-US" sz="1800" b="0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+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1</a:t>
            </a:r>
            <a:endParaRPr lang="en-US" sz="1800" b="0" strike="noStrike" spc="-1">
              <a:latin typeface="Arial"/>
            </a:endParaRPr>
          </a:p>
          <a:p>
            <a:pPr marL="343080">
              <a:lnSpc>
                <a:spcPct val="90000"/>
              </a:lnSpc>
            </a:pPr>
            <a:r>
              <a:rPr lang="en-US" sz="1800" b="1" i="1" strike="noStrike" spc="-1">
                <a:solidFill>
                  <a:srgbClr val="BE2D00"/>
                </a:solidFill>
                <a:latin typeface="Times New Roman"/>
                <a:ea typeface="ＭＳ Ｐゴシック"/>
              </a:rPr>
              <a:t>	</a:t>
            </a:r>
            <a:r>
              <a:rPr lang="en-US" sz="18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else</a:t>
            </a:r>
            <a:endParaRPr lang="en-US" sz="1800" b="0" strike="noStrike" spc="-1">
              <a:latin typeface="Arial"/>
            </a:endParaRPr>
          </a:p>
          <a:p>
            <a:pPr marL="343080">
              <a:lnSpc>
                <a:spcPct val="9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		if  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j </a:t>
            </a:r>
            <a:r>
              <a:rPr lang="en-US" sz="1800" b="0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&gt;</a:t>
            </a: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0</a:t>
            </a:r>
            <a:endParaRPr lang="en-US" sz="1800" b="0" strike="noStrike" spc="-1">
              <a:latin typeface="Arial"/>
            </a:endParaRPr>
          </a:p>
          <a:p>
            <a:pPr marL="343080">
              <a:lnSpc>
                <a:spcPct val="9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			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j </a:t>
            </a:r>
            <a:r>
              <a:rPr lang="en-US" sz="1800" b="0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</a:t>
            </a: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F</a:t>
            </a:r>
            <a:r>
              <a:rPr lang="en-US" sz="18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[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j </a:t>
            </a:r>
            <a:r>
              <a:rPr lang="en-US" sz="1800" b="0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-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1</a:t>
            </a:r>
            <a:r>
              <a:rPr lang="en-US" sz="1800" b="0" u="sng" strike="noStrike" spc="-1">
                <a:solidFill>
                  <a:srgbClr val="577052"/>
                </a:solidFill>
                <a:uFillTx/>
                <a:latin typeface="Times New Roman"/>
                <a:ea typeface="ＭＳ Ｐゴシック"/>
              </a:rPr>
              <a:t>]</a:t>
            </a:r>
            <a:endParaRPr lang="en-US" sz="1800" b="0" strike="noStrike" spc="-1">
              <a:latin typeface="Arial"/>
            </a:endParaRPr>
          </a:p>
          <a:p>
            <a:pPr marL="343080">
              <a:lnSpc>
                <a:spcPct val="90000"/>
              </a:lnSpc>
            </a:pPr>
            <a:r>
              <a:rPr lang="en-US" sz="18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		</a:t>
            </a:r>
            <a:r>
              <a:rPr lang="en-US" sz="18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else</a:t>
            </a:r>
            <a:endParaRPr lang="en-US" sz="1800" b="0" strike="noStrike" spc="-1">
              <a:latin typeface="Arial"/>
            </a:endParaRPr>
          </a:p>
          <a:p>
            <a:pPr marL="343080">
              <a:lnSpc>
                <a:spcPct val="9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			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i </a:t>
            </a:r>
            <a:r>
              <a:rPr lang="en-US" sz="1800" b="0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</a:t>
            </a: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i </a:t>
            </a:r>
            <a:r>
              <a:rPr lang="en-US" sz="1800" b="0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+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1</a:t>
            </a:r>
            <a:endParaRPr lang="en-US" sz="1800" b="0" strike="noStrike" spc="-1">
              <a:latin typeface="Arial"/>
            </a:endParaRPr>
          </a:p>
          <a:p>
            <a:pPr marL="343080">
              <a:lnSpc>
                <a:spcPct val="9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return  </a:t>
            </a:r>
            <a:r>
              <a:rPr lang="en-US" sz="1800" b="0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-</a:t>
            </a:r>
            <a:r>
              <a:rPr lang="en-US" sz="18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1 </a:t>
            </a:r>
            <a:r>
              <a:rPr lang="en-US" sz="1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{ no match }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Shape 1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1029" name="TextShape 2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4822740D-7B1C-4877-B364-BD79DAE10094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58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1030" name="TextShape 3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Computing the Failure Function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031" name="TextShape 4"/>
          <p:cNvSpPr txBox="1"/>
          <p:nvPr/>
        </p:nvSpPr>
        <p:spPr>
          <a:xfrm>
            <a:off x="762120" y="1600200"/>
            <a:ext cx="3962160" cy="47239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400"/>
              </a:spcBef>
              <a:buBlip>
                <a:blip r:embed="rId2"/>
              </a:buBlip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The failure function can be represented by an array and can be computed in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O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m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)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time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Blip>
                <a:blip r:embed="rId2"/>
              </a:buBlip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The construction is similar to the KMP algorithm itself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Blip>
                <a:blip r:embed="rId2"/>
              </a:buBlip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At each iteration of the while-loop, either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36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i</a:t>
            </a: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increases by one, or</a:t>
            </a:r>
            <a:endParaRPr lang="en-US" sz="18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360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the shift amount 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i </a:t>
            </a:r>
            <a:r>
              <a:rPr lang="en-US" sz="18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-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j</a:t>
            </a: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increases by at least one (observe that 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F</a:t>
            </a:r>
            <a:r>
              <a:rPr lang="en-US" sz="1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j </a:t>
            </a:r>
            <a:r>
              <a:rPr lang="en-US" sz="1800" b="0" strike="noStrike" spc="-1">
                <a:solidFill>
                  <a:srgbClr val="40458C"/>
                </a:solidFill>
                <a:latin typeface="Symbol"/>
                <a:ea typeface="ＭＳ Ｐゴシック"/>
              </a:rPr>
              <a:t>-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1)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&lt; 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j</a:t>
            </a:r>
            <a:r>
              <a:rPr lang="en-US" sz="1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)</a:t>
            </a:r>
            <a:endParaRPr lang="en-US" sz="18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Blip>
                <a:blip r:embed="rId2"/>
              </a:buBlip>
            </a:pP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Hence, there are no more than 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2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m </a:t>
            </a:r>
            <a:r>
              <a:rPr lang="en-US" sz="20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iterations of the while-loop</a:t>
            </a:r>
            <a:endParaRPr lang="en-US" sz="20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1032" name="CustomShape 5"/>
          <p:cNvSpPr/>
          <p:nvPr/>
        </p:nvSpPr>
        <p:spPr>
          <a:xfrm>
            <a:off x="4648320" y="2052720"/>
            <a:ext cx="4114440" cy="45741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  <a:spcAft>
                <a:spcPts val="360"/>
              </a:spcAft>
            </a:pPr>
            <a:r>
              <a:rPr lang="en-US" sz="18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Algorithm</a:t>
            </a:r>
            <a:r>
              <a:rPr lang="en-US" sz="1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1" i="1" strike="noStrike" spc="-1">
                <a:solidFill>
                  <a:srgbClr val="BE2D00"/>
                </a:solidFill>
                <a:latin typeface="Times New Roman"/>
                <a:ea typeface="ＭＳ Ｐゴシック"/>
              </a:rPr>
              <a:t>failureFunction</a:t>
            </a:r>
            <a:r>
              <a:rPr lang="en-US" sz="1800" b="0" strike="noStrike" spc="-1">
                <a:solidFill>
                  <a:srgbClr val="BE2D00"/>
                </a:solidFill>
                <a:latin typeface="Times New Roman"/>
                <a:ea typeface="ＭＳ Ｐゴシック"/>
              </a:rPr>
              <a:t>(</a:t>
            </a:r>
            <a:r>
              <a:rPr lang="en-US" sz="1800" b="1" i="1" strike="noStrike" spc="-1">
                <a:solidFill>
                  <a:srgbClr val="BE2D00"/>
                </a:solidFill>
                <a:latin typeface="Times New Roman"/>
                <a:ea typeface="ＭＳ Ｐゴシック"/>
              </a:rPr>
              <a:t>P</a:t>
            </a:r>
            <a:r>
              <a:rPr lang="en-US" sz="1800" b="0" strike="noStrike" spc="-1">
                <a:solidFill>
                  <a:srgbClr val="BE2D00"/>
                </a:solidFill>
                <a:latin typeface="Times New Roman"/>
                <a:ea typeface="ＭＳ Ｐゴシック"/>
              </a:rPr>
              <a:t>)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18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	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F</a:t>
            </a:r>
            <a:r>
              <a:rPr lang="en-US" sz="1800" b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[</a:t>
            </a:r>
            <a:r>
              <a:rPr lang="en-US" sz="18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0</a:t>
            </a:r>
            <a:r>
              <a:rPr lang="en-US" sz="1800" b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]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</a:t>
            </a:r>
            <a:r>
              <a:rPr lang="en-US" sz="18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0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18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	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i </a:t>
            </a:r>
            <a:r>
              <a:rPr lang="en-US" sz="1800" b="0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</a:t>
            </a: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1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18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	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j </a:t>
            </a:r>
            <a:r>
              <a:rPr lang="en-US" sz="1800" b="0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</a:t>
            </a: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0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18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	</a:t>
            </a:r>
            <a:r>
              <a:rPr lang="en-US" sz="18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while 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i </a:t>
            </a:r>
            <a:r>
              <a:rPr lang="en-US" sz="1800" b="0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&lt;</a:t>
            </a: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m</a:t>
            </a:r>
            <a:endParaRPr lang="en-US" sz="1800" b="0" strike="noStrike" spc="-1">
              <a:latin typeface="Arial"/>
            </a:endParaRPr>
          </a:p>
          <a:p>
            <a:pPr marL="343080">
              <a:lnSpc>
                <a:spcPct val="9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	if 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P</a:t>
            </a:r>
            <a:r>
              <a:rPr lang="en-US" sz="18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[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i</a:t>
            </a:r>
            <a:r>
              <a:rPr lang="en-US" sz="1800" b="0" u="sng" strike="noStrike" spc="-1">
                <a:solidFill>
                  <a:srgbClr val="577052"/>
                </a:solidFill>
                <a:uFillTx/>
                <a:latin typeface="Times New Roman"/>
                <a:ea typeface="ＭＳ Ｐゴシック"/>
              </a:rPr>
              <a:t>]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>
                <a:solidFill>
                  <a:srgbClr val="577052"/>
                </a:solidFill>
                <a:latin typeface="Symbol"/>
                <a:ea typeface="ＭＳ Ｐゴシック"/>
              </a:rPr>
              <a:t>=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P</a:t>
            </a:r>
            <a:r>
              <a:rPr lang="en-US" sz="18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[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j</a:t>
            </a:r>
            <a:r>
              <a:rPr lang="en-US" sz="18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]</a:t>
            </a:r>
            <a:endParaRPr lang="en-US" sz="1800" b="0" strike="noStrike" spc="-1">
              <a:latin typeface="Arial"/>
            </a:endParaRPr>
          </a:p>
          <a:p>
            <a:pPr marL="343080">
              <a:lnSpc>
                <a:spcPct val="90000"/>
              </a:lnSpc>
            </a:pPr>
            <a:r>
              <a:rPr lang="en-US" sz="18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		</a:t>
            </a:r>
            <a:r>
              <a:rPr lang="en-US" sz="1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{we have matched 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j </a:t>
            </a:r>
            <a:r>
              <a:rPr lang="en-US" sz="1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+ 1 chars}</a:t>
            </a:r>
            <a:endParaRPr lang="en-US" sz="1800" b="0" strike="noStrike" spc="-1">
              <a:latin typeface="Arial"/>
            </a:endParaRPr>
          </a:p>
          <a:p>
            <a:pPr marL="343080">
              <a:lnSpc>
                <a:spcPct val="90000"/>
              </a:lnSpc>
            </a:pPr>
            <a:r>
              <a:rPr lang="en-US" sz="18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		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F</a:t>
            </a:r>
            <a:r>
              <a:rPr lang="en-US" sz="1800" b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[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i</a:t>
            </a:r>
            <a:r>
              <a:rPr lang="en-US" sz="1800" b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]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</a:t>
            </a:r>
            <a:r>
              <a:rPr lang="en-US" sz="18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 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j </a:t>
            </a:r>
            <a:r>
              <a:rPr lang="en-US" sz="18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+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1</a:t>
            </a:r>
            <a:endParaRPr lang="en-US" sz="1800" b="0" strike="noStrike" spc="-1">
              <a:latin typeface="Arial"/>
            </a:endParaRPr>
          </a:p>
          <a:p>
            <a:pPr marL="343080">
              <a:lnSpc>
                <a:spcPct val="9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		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i </a:t>
            </a:r>
            <a:r>
              <a:rPr lang="en-US" sz="1800" b="0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</a:t>
            </a: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i </a:t>
            </a:r>
            <a:r>
              <a:rPr lang="en-US" sz="1800" b="0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+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1</a:t>
            </a:r>
            <a:endParaRPr lang="en-US" sz="1800" b="0" strike="noStrike" spc="-1">
              <a:latin typeface="Arial"/>
            </a:endParaRPr>
          </a:p>
          <a:p>
            <a:pPr marL="343080">
              <a:lnSpc>
                <a:spcPct val="9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		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j </a:t>
            </a:r>
            <a:r>
              <a:rPr lang="en-US" sz="1800" b="0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</a:t>
            </a: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j </a:t>
            </a:r>
            <a:r>
              <a:rPr lang="en-US" sz="1800" b="0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+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1</a:t>
            </a:r>
            <a:endParaRPr lang="en-US" sz="1800" b="0" strike="noStrike" spc="-1">
              <a:latin typeface="Arial"/>
            </a:endParaRPr>
          </a:p>
          <a:p>
            <a:pPr marL="343080">
              <a:lnSpc>
                <a:spcPct val="90000"/>
              </a:lnSpc>
            </a:pPr>
            <a:r>
              <a:rPr lang="en-US" sz="1800" b="1" i="1" strike="noStrike" spc="-1">
                <a:solidFill>
                  <a:srgbClr val="BE2D00"/>
                </a:solidFill>
                <a:latin typeface="Times New Roman"/>
                <a:ea typeface="ＭＳ Ｐゴシック"/>
              </a:rPr>
              <a:t>	</a:t>
            </a:r>
            <a:r>
              <a:rPr lang="en-US" sz="18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else if  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j </a:t>
            </a:r>
            <a:r>
              <a:rPr lang="en-US" sz="1800" b="0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&gt;</a:t>
            </a: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0 </a:t>
            </a:r>
            <a:r>
              <a:rPr lang="en-US" sz="18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then</a:t>
            </a:r>
            <a:endParaRPr lang="en-US" sz="1800" b="0" strike="noStrike" spc="-1">
              <a:latin typeface="Arial"/>
            </a:endParaRPr>
          </a:p>
          <a:p>
            <a:pPr marL="343080">
              <a:lnSpc>
                <a:spcPct val="90000"/>
              </a:lnSpc>
            </a:pPr>
            <a:r>
              <a:rPr lang="en-US" sz="1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		{use failure function to shift </a:t>
            </a:r>
            <a:r>
              <a:rPr lang="en-US" sz="1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P</a:t>
            </a:r>
            <a:r>
              <a:rPr lang="en-US" sz="1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}</a:t>
            </a:r>
            <a:endParaRPr lang="en-US" sz="1800" b="0" strike="noStrike" spc="-1">
              <a:latin typeface="Arial"/>
            </a:endParaRPr>
          </a:p>
          <a:p>
            <a:pPr marL="343080">
              <a:lnSpc>
                <a:spcPct val="9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		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j </a:t>
            </a:r>
            <a:r>
              <a:rPr lang="en-US" sz="1800" b="0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</a:t>
            </a: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F</a:t>
            </a:r>
            <a:r>
              <a:rPr lang="en-US" sz="18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[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j </a:t>
            </a:r>
            <a:r>
              <a:rPr lang="en-US" sz="1800" b="0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-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1</a:t>
            </a:r>
            <a:r>
              <a:rPr lang="en-US" sz="1800" b="0" u="sng" strike="noStrike" spc="-1">
                <a:solidFill>
                  <a:srgbClr val="577052"/>
                </a:solidFill>
                <a:uFillTx/>
                <a:latin typeface="Times New Roman"/>
                <a:ea typeface="ＭＳ Ｐゴシック"/>
              </a:rPr>
              <a:t>]</a:t>
            </a:r>
            <a:endParaRPr lang="en-US" sz="1800" b="0" strike="noStrike" spc="-1">
              <a:latin typeface="Arial"/>
            </a:endParaRPr>
          </a:p>
          <a:p>
            <a:pPr marL="343080">
              <a:lnSpc>
                <a:spcPct val="90000"/>
              </a:lnSpc>
            </a:pPr>
            <a:r>
              <a:rPr lang="en-US" sz="18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	</a:t>
            </a:r>
            <a:r>
              <a:rPr lang="en-US" sz="18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else</a:t>
            </a:r>
            <a:endParaRPr lang="en-US" sz="1800" b="0" strike="noStrike" spc="-1">
              <a:latin typeface="Arial"/>
            </a:endParaRPr>
          </a:p>
          <a:p>
            <a:pPr marL="343080">
              <a:lnSpc>
                <a:spcPct val="9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		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F</a:t>
            </a:r>
            <a:r>
              <a:rPr lang="en-US" sz="1800" b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[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i</a:t>
            </a:r>
            <a:r>
              <a:rPr lang="en-US" sz="1800" b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]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</a:t>
            </a:r>
            <a:r>
              <a:rPr lang="en-US" sz="18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0 </a:t>
            </a:r>
            <a:r>
              <a:rPr lang="en-US" sz="1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{ no match }</a:t>
            </a:r>
            <a:endParaRPr lang="en-US" sz="1800" b="0" strike="noStrike" spc="-1">
              <a:latin typeface="Arial"/>
            </a:endParaRPr>
          </a:p>
          <a:p>
            <a:pPr marL="343080">
              <a:lnSpc>
                <a:spcPct val="9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		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i </a:t>
            </a:r>
            <a:r>
              <a:rPr lang="en-US" sz="1800" b="0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</a:t>
            </a: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i </a:t>
            </a:r>
            <a:r>
              <a:rPr lang="en-US" sz="1800" b="0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+</a:t>
            </a:r>
            <a:r>
              <a:rPr lang="en-US" sz="18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18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1</a:t>
            </a:r>
            <a:endParaRPr lang="en-US" sz="1800" b="0" strike="noStrike" spc="-1">
              <a:latin typeface="Arial"/>
            </a:endParaRPr>
          </a:p>
        </p:txBody>
      </p:sp>
      <p:pic>
        <p:nvPicPr>
          <p:cNvPr id="1033" name="Picture 5"/>
          <p:cNvPicPr/>
          <p:nvPr/>
        </p:nvPicPr>
        <p:blipFill>
          <a:blip r:embed="rId3"/>
          <a:stretch/>
        </p:blipFill>
        <p:spPr>
          <a:xfrm>
            <a:off x="7497720" y="228600"/>
            <a:ext cx="1247400" cy="1676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TextShape 1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1035" name="TextShape 2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875C09D-07F3-4F01-8AE8-2BF8F4EE131A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59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1036" name="TextShape 3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Example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graphicFrame>
        <p:nvGraphicFramePr>
          <p:cNvPr id="1037" name="Table 4"/>
          <p:cNvGraphicFramePr/>
          <p:nvPr/>
        </p:nvGraphicFramePr>
        <p:xfrm>
          <a:off x="685800" y="4952880"/>
          <a:ext cx="3504960" cy="1128240"/>
        </p:xfrm>
        <a:graphic>
          <a:graphicData uri="http://schemas.openxmlformats.org/drawingml/2006/table">
            <a:tbl>
              <a:tblPr/>
              <a:tblGrid>
                <a:gridCol w="6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9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9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9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7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02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en-US" sz="1800" b="1" i="1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j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40458C"/>
                      </a:solidFill>
                    </a:lnL>
                    <a:lnR w="2808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en-US" sz="1800" b="0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0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en-US" sz="1800" b="0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1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en-US" sz="1800" b="0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2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en-US" sz="1800" b="0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3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en-US" sz="1800" b="0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4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en-US" sz="1800" b="0" strike="noStrike" spc="-1">
                          <a:solidFill>
                            <a:srgbClr val="40458C"/>
                          </a:solidFill>
                          <a:latin typeface="Symbol"/>
                        </a:rPr>
                        <a:t>5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0458C"/>
                      </a:solidFill>
                    </a:lnL>
                    <a:lnR w="2808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en-US" sz="1800" b="1" i="1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P</a:t>
                      </a:r>
                      <a:r>
                        <a:rPr lang="en-US" sz="1800" b="0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[</a:t>
                      </a:r>
                      <a:r>
                        <a:rPr lang="en-US" sz="1800" b="1" i="1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j</a:t>
                      </a:r>
                      <a:r>
                        <a:rPr lang="en-US" sz="1800" b="0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]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40458C"/>
                      </a:solidFill>
                    </a:lnL>
                    <a:lnR w="2808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en-US" sz="1800" b="1" i="1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a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en-US" sz="1800" b="1" i="1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b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en-US" sz="1800" b="1" i="1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a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en-US" sz="1800" b="1" i="1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c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en-US" sz="1800" b="1" i="1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a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en-US" sz="1800" b="1" i="1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b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0458C"/>
                      </a:solidFill>
                    </a:lnL>
                    <a:lnR w="2808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en-US" sz="1800" b="1" i="1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F</a:t>
                      </a:r>
                      <a:r>
                        <a:rPr lang="en-US" sz="1800" b="0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(</a:t>
                      </a:r>
                      <a:r>
                        <a:rPr lang="en-US" sz="1800" b="1" i="1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j</a:t>
                      </a:r>
                      <a:r>
                        <a:rPr lang="en-US" sz="1800" b="0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)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40458C"/>
                      </a:solidFill>
                    </a:lnL>
                    <a:lnR w="2808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en-US" sz="1800" b="0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0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en-US" sz="1800" b="0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0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en-US" sz="1800" b="0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1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en-US" sz="1800" b="0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0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en-US" sz="1800" b="0" strike="noStrike" spc="-1">
                          <a:solidFill>
                            <a:srgbClr val="40458C"/>
                          </a:solidFill>
                          <a:latin typeface="Times New Roman"/>
                        </a:rPr>
                        <a:t>1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0458C"/>
                      </a:solidFill>
                    </a:lnL>
                    <a:lnR w="1224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lang="en-US" sz="1800" b="0" strike="noStrike" spc="-1">
                          <a:solidFill>
                            <a:srgbClr val="40458C"/>
                          </a:solidFill>
                          <a:latin typeface="Symbol"/>
                        </a:rPr>
                        <a:t>2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40458C"/>
                      </a:solidFill>
                    </a:lnL>
                    <a:lnR w="28080">
                      <a:solidFill>
                        <a:srgbClr val="40458C"/>
                      </a:solidFill>
                    </a:lnR>
                    <a:lnT w="28080">
                      <a:solidFill>
                        <a:srgbClr val="40458C"/>
                      </a:solidFill>
                    </a:lnT>
                    <a:lnB w="28080">
                      <a:solidFill>
                        <a:srgbClr val="40458C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38" name="Picture 1037"/>
          <p:cNvPicPr/>
          <p:nvPr/>
        </p:nvPicPr>
        <p:blipFill>
          <a:blip r:embed="rId2"/>
          <a:stretch/>
        </p:blipFill>
        <p:spPr>
          <a:xfrm>
            <a:off x="1066680" y="1752480"/>
            <a:ext cx="7772400" cy="415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TextShape 1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616" name="TextShape 2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9EE21A90-73CB-4F5F-8A61-6A2C2D292780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6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617" name="TextShape 3"/>
          <p:cNvSpPr txBox="1"/>
          <p:nvPr/>
        </p:nvSpPr>
        <p:spPr>
          <a:xfrm>
            <a:off x="609480" y="304920"/>
            <a:ext cx="7009920" cy="11426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</a:rPr>
              <a:t>Brute-Force Pattern Matching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618" name="CustomShape 4"/>
          <p:cNvSpPr/>
          <p:nvPr/>
        </p:nvSpPr>
        <p:spPr>
          <a:xfrm>
            <a:off x="838080" y="1695600"/>
            <a:ext cx="4419360" cy="42217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85000"/>
              </a:lnSpc>
              <a:spcBef>
                <a:spcPts val="400"/>
              </a:spcBef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Algorithm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1" i="1" strike="noStrike" spc="-1">
                <a:solidFill>
                  <a:srgbClr val="BE2D00"/>
                </a:solidFill>
                <a:latin typeface="Times New Roman"/>
                <a:ea typeface="ＭＳ Ｐゴシック"/>
              </a:rPr>
              <a:t>BruteForceMatch</a:t>
            </a:r>
            <a:r>
              <a:rPr lang="en-US" sz="2000" b="0" strike="noStrike" spc="-1">
                <a:solidFill>
                  <a:srgbClr val="BE2D00"/>
                </a:solidFill>
                <a:latin typeface="Times New Roman"/>
                <a:ea typeface="ＭＳ Ｐゴシック"/>
              </a:rPr>
              <a:t>(</a:t>
            </a:r>
            <a:r>
              <a:rPr lang="en-US" sz="2000" b="1" i="1" strike="noStrike" spc="-1">
                <a:solidFill>
                  <a:srgbClr val="BE2D00"/>
                </a:solidFill>
                <a:latin typeface="Times New Roman"/>
                <a:ea typeface="ＭＳ Ｐゴシック"/>
              </a:rPr>
              <a:t>T, P</a:t>
            </a:r>
            <a:r>
              <a:rPr lang="en-US" sz="2000" b="0" strike="noStrike" spc="-1">
                <a:solidFill>
                  <a:srgbClr val="BE2D00"/>
                </a:solidFill>
                <a:latin typeface="Times New Roman"/>
                <a:ea typeface="ＭＳ Ｐゴシック"/>
              </a:rPr>
              <a:t>)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85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BE2D00"/>
                </a:solidFill>
                <a:latin typeface="Times New Roman"/>
                <a:ea typeface="ＭＳ Ｐゴシック"/>
              </a:rPr>
              <a:t>	</a:t>
            </a: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Input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text 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T </a:t>
            </a:r>
            <a:r>
              <a:rPr lang="en-US" sz="20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of size 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n</a:t>
            </a:r>
            <a:r>
              <a:rPr lang="en-US" sz="20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and pattern </a:t>
            </a:r>
            <a:br/>
            <a:r>
              <a:rPr lang="en-US" sz="20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		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P </a:t>
            </a:r>
            <a:r>
              <a:rPr lang="en-US" sz="20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of size 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m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85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	</a:t>
            </a: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Output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starting index of a </a:t>
            </a:r>
            <a:br/>
            <a:r>
              <a:rPr lang="en-US" sz="20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		substring of 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T</a:t>
            </a:r>
            <a:r>
              <a:rPr lang="en-US" sz="20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equal to 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P </a:t>
            </a:r>
            <a:r>
              <a:rPr lang="en-US" sz="20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or </a:t>
            </a:r>
            <a:r>
              <a:rPr lang="en-US" sz="2000" b="0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-</a:t>
            </a:r>
            <a:r>
              <a:rPr lang="en-US" sz="20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1 </a:t>
            </a:r>
            <a:br/>
            <a:r>
              <a:rPr lang="en-US" sz="20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		if no such substring exists </a:t>
            </a:r>
            <a:endParaRPr lang="en-US" sz="2000" b="0" strike="noStrike" spc="-1">
              <a:latin typeface="Arial"/>
            </a:endParaRPr>
          </a:p>
          <a:p>
            <a:pPr marL="343080">
              <a:lnSpc>
                <a:spcPct val="85000"/>
              </a:lnSpc>
              <a:spcBef>
                <a:spcPts val="400"/>
              </a:spcBef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for </a:t>
            </a:r>
            <a:r>
              <a:rPr lang="en-US" sz="2000" b="0" strike="noStrike" spc="-1">
                <a:solidFill>
                  <a:srgbClr val="BE2D00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i </a:t>
            </a:r>
            <a:r>
              <a:rPr lang="en-US" sz="2000" b="0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</a:t>
            </a:r>
            <a:r>
              <a:rPr lang="en-US" sz="20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0 </a:t>
            </a: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to 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n </a:t>
            </a:r>
            <a:r>
              <a:rPr lang="en-US" sz="2000" b="0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-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m</a:t>
            </a:r>
            <a:endParaRPr lang="en-US" sz="2000" b="0" strike="noStrike" spc="-1">
              <a:latin typeface="Arial"/>
            </a:endParaRPr>
          </a:p>
          <a:p>
            <a:pPr marL="343080">
              <a:lnSpc>
                <a:spcPct val="85000"/>
              </a:lnSpc>
              <a:spcBef>
                <a:spcPts val="400"/>
              </a:spcBef>
            </a:pP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	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{ test shift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i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 of the pattern }</a:t>
            </a:r>
            <a:endParaRPr lang="en-US" sz="2000" b="0" strike="noStrike" spc="-1">
              <a:latin typeface="Arial"/>
            </a:endParaRPr>
          </a:p>
          <a:p>
            <a:pPr marL="343080">
              <a:lnSpc>
                <a:spcPct val="85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	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j </a:t>
            </a:r>
            <a:r>
              <a:rPr lang="en-US" sz="2000" b="0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</a:t>
            </a:r>
            <a:r>
              <a:rPr lang="en-US" sz="20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0</a:t>
            </a:r>
            <a:endParaRPr lang="en-US" sz="2000" b="0" strike="noStrike" spc="-1">
              <a:latin typeface="Arial"/>
            </a:endParaRPr>
          </a:p>
          <a:p>
            <a:pPr marL="343080">
              <a:lnSpc>
                <a:spcPct val="85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	</a:t>
            </a: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while 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j </a:t>
            </a:r>
            <a:r>
              <a:rPr lang="en-US" sz="2000" b="0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&lt;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m </a:t>
            </a:r>
            <a:r>
              <a:rPr lang="en-US" sz="2000" b="1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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T</a:t>
            </a:r>
            <a:r>
              <a:rPr lang="en-US" sz="20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[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i </a:t>
            </a:r>
            <a:r>
              <a:rPr lang="en-US" sz="2000" b="0" strike="noStrike" spc="-1">
                <a:solidFill>
                  <a:srgbClr val="577052"/>
                </a:solidFill>
                <a:latin typeface="Symbol"/>
                <a:ea typeface="ＭＳ Ｐゴシック"/>
              </a:rPr>
              <a:t>+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j</a:t>
            </a:r>
            <a:r>
              <a:rPr lang="en-US" sz="2000" b="0" u="sng" strike="noStrike" spc="-1">
                <a:solidFill>
                  <a:srgbClr val="577052"/>
                </a:solidFill>
                <a:uFillTx/>
                <a:latin typeface="Times New Roman"/>
                <a:ea typeface="ＭＳ Ｐゴシック"/>
              </a:rPr>
              <a:t>]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577052"/>
                </a:solidFill>
                <a:latin typeface="Symbol"/>
                <a:ea typeface="ＭＳ Ｐゴシック"/>
              </a:rPr>
              <a:t>=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P</a:t>
            </a:r>
            <a:r>
              <a:rPr lang="en-US" sz="20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[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j</a:t>
            </a:r>
            <a:r>
              <a:rPr lang="en-US" sz="20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]</a:t>
            </a:r>
            <a:endParaRPr lang="en-US" sz="2000" b="0" strike="noStrike" spc="-1">
              <a:latin typeface="Arial"/>
            </a:endParaRPr>
          </a:p>
          <a:p>
            <a:pPr marL="343080">
              <a:lnSpc>
                <a:spcPct val="85000"/>
              </a:lnSpc>
              <a:spcBef>
                <a:spcPts val="400"/>
              </a:spcBef>
            </a:pPr>
            <a:r>
              <a:rPr lang="en-US" sz="20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		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j </a:t>
            </a:r>
            <a:r>
              <a:rPr lang="en-US" sz="2000" b="0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</a:t>
            </a:r>
            <a:r>
              <a:rPr lang="en-US" sz="20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j </a:t>
            </a:r>
            <a:r>
              <a:rPr lang="en-US" sz="2000" b="0" strike="noStrike" spc="-1">
                <a:solidFill>
                  <a:srgbClr val="000000"/>
                </a:solidFill>
                <a:latin typeface="Symbol"/>
                <a:ea typeface="ＭＳ Ｐゴシック"/>
              </a:rPr>
              <a:t>+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1</a:t>
            </a:r>
            <a:endParaRPr lang="en-US" sz="2000" b="0" strike="noStrike" spc="-1">
              <a:latin typeface="Arial"/>
            </a:endParaRPr>
          </a:p>
          <a:p>
            <a:pPr marL="343080">
              <a:lnSpc>
                <a:spcPct val="85000"/>
              </a:lnSpc>
              <a:spcBef>
                <a:spcPts val="400"/>
              </a:spcBef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	if  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j </a:t>
            </a:r>
            <a:r>
              <a:rPr lang="en-US" sz="2000" b="0" strike="noStrike" spc="-1">
                <a:solidFill>
                  <a:srgbClr val="577052"/>
                </a:solidFill>
                <a:latin typeface="Symbol"/>
                <a:ea typeface="ＭＳ Ｐゴシック"/>
              </a:rPr>
              <a:t>=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m</a:t>
            </a:r>
            <a:endParaRPr lang="en-US" sz="2000" b="0" strike="noStrike" spc="-1">
              <a:latin typeface="Arial"/>
            </a:endParaRPr>
          </a:p>
          <a:p>
            <a:pPr marL="343080">
              <a:lnSpc>
                <a:spcPct val="85000"/>
              </a:lnSpc>
              <a:spcBef>
                <a:spcPts val="400"/>
              </a:spcBef>
            </a:pP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		</a:t>
            </a: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return  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i 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{match at </a:t>
            </a:r>
            <a:r>
              <a:rPr lang="en-US" sz="20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i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}</a:t>
            </a:r>
            <a:endParaRPr lang="en-US" sz="2000" b="0" strike="noStrike" spc="-1">
              <a:latin typeface="Arial"/>
            </a:endParaRPr>
          </a:p>
          <a:p>
            <a:pPr marL="343080">
              <a:lnSpc>
                <a:spcPct val="85000"/>
              </a:lnSpc>
              <a:spcBef>
                <a:spcPts val="400"/>
              </a:spcBef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ＭＳ Ｐゴシック"/>
              </a:rPr>
              <a:t>return  </a:t>
            </a:r>
            <a:r>
              <a:rPr lang="en-US" sz="2000" b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-1</a:t>
            </a:r>
            <a:r>
              <a:rPr lang="en-US" sz="2000" b="1" i="1" strike="noStrike" spc="-1">
                <a:solidFill>
                  <a:srgbClr val="577052"/>
                </a:solidFill>
                <a:latin typeface="Times New Roman"/>
                <a:ea typeface="ＭＳ Ｐゴシック"/>
              </a:rPr>
              <a:t> </a:t>
            </a:r>
            <a:r>
              <a:rPr lang="en-US" sz="20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{no match anywhere}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619" name="Picture 1029"/>
          <p:cNvPicPr/>
          <p:nvPr/>
        </p:nvPicPr>
        <p:blipFill>
          <a:blip r:embed="rId2"/>
          <a:stretch/>
        </p:blipFill>
        <p:spPr>
          <a:xfrm>
            <a:off x="7467480" y="212760"/>
            <a:ext cx="1231560" cy="1158480"/>
          </a:xfrm>
          <a:prstGeom prst="rect">
            <a:avLst/>
          </a:prstGeom>
          <a:ln>
            <a:noFill/>
          </a:ln>
        </p:spPr>
      </p:pic>
      <p:sp>
        <p:nvSpPr>
          <p:cNvPr id="620" name="CustomShape 5"/>
          <p:cNvSpPr/>
          <p:nvPr/>
        </p:nvSpPr>
        <p:spPr>
          <a:xfrm>
            <a:off x="5314680" y="3505320"/>
            <a:ext cx="3620880" cy="4561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FF0000"/>
                </a:solidFill>
                <a:latin typeface="Tahoma"/>
                <a:ea typeface="ＭＳ Ｐゴシック"/>
              </a:rPr>
              <a:t>What do i and j mean?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TextShape 1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Worst-case Time Complexity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622" name="TextShape 2"/>
          <p:cNvSpPr txBox="1"/>
          <p:nvPr/>
        </p:nvSpPr>
        <p:spPr>
          <a:xfrm>
            <a:off x="838080" y="1905120"/>
            <a:ext cx="7772040" cy="4114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90000"/>
              </a:lnSpc>
              <a:spcBef>
                <a:spcPts val="561"/>
              </a:spcBef>
              <a:buBlip>
                <a:blip r:embed="rId2"/>
              </a:buBlip>
            </a:pPr>
            <a:r>
              <a:rPr lang="en-US" sz="2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Text is of length n</a:t>
            </a:r>
            <a:endParaRPr lang="en-US" sz="2800" b="0" strike="noStrike" spc="-1">
              <a:solidFill>
                <a:srgbClr val="40458C"/>
              </a:solidFill>
              <a:latin typeface="Tahoma"/>
            </a:endParaRPr>
          </a:p>
          <a:p>
            <a:pPr>
              <a:lnSpc>
                <a:spcPct val="90000"/>
              </a:lnSpc>
              <a:spcBef>
                <a:spcPts val="561"/>
              </a:spcBef>
            </a:pPr>
            <a:endParaRPr lang="en-US" sz="28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90000"/>
              </a:lnSpc>
              <a:spcBef>
                <a:spcPts val="561"/>
              </a:spcBef>
              <a:buBlip>
                <a:blip r:embed="rId2"/>
              </a:buBlip>
            </a:pPr>
            <a:r>
              <a:rPr lang="en-US" sz="2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Pattern is of length m</a:t>
            </a:r>
            <a:endParaRPr lang="en-US" sz="2800" b="0" strike="noStrike" spc="-1">
              <a:solidFill>
                <a:srgbClr val="40458C"/>
              </a:solidFill>
              <a:latin typeface="Tahoma"/>
            </a:endParaRPr>
          </a:p>
          <a:p>
            <a:pPr>
              <a:lnSpc>
                <a:spcPct val="90000"/>
              </a:lnSpc>
              <a:spcBef>
                <a:spcPts val="561"/>
              </a:spcBef>
            </a:pPr>
            <a:endParaRPr lang="en-US" sz="2800" b="0" strike="noStrike" spc="-1">
              <a:solidFill>
                <a:srgbClr val="40458C"/>
              </a:solidFill>
              <a:latin typeface="Tahoma"/>
            </a:endParaRPr>
          </a:p>
          <a:p>
            <a:pPr>
              <a:lnSpc>
                <a:spcPct val="90000"/>
              </a:lnSpc>
              <a:spcBef>
                <a:spcPts val="400"/>
              </a:spcBef>
            </a:pPr>
            <a:endParaRPr lang="en-US" sz="2800" b="0" strike="noStrike" spc="-1">
              <a:solidFill>
                <a:srgbClr val="40458C"/>
              </a:solidFill>
              <a:latin typeface="Tahoma"/>
            </a:endParaRPr>
          </a:p>
          <a:p>
            <a:pPr>
              <a:lnSpc>
                <a:spcPct val="90000"/>
              </a:lnSpc>
              <a:spcBef>
                <a:spcPts val="400"/>
              </a:spcBef>
            </a:pPr>
            <a:endParaRPr lang="en-US" sz="2800" b="0" strike="noStrike" spc="-1">
              <a:solidFill>
                <a:srgbClr val="40458C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en-US" sz="28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623" name="TextShape 3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624" name="TextShape 4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4925274B-33AC-4A19-9CE5-8AE98D59D05A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7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TextShape 1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Worst-case Time Complexity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626" name="TextShape 2"/>
          <p:cNvSpPr txBox="1"/>
          <p:nvPr/>
        </p:nvSpPr>
        <p:spPr>
          <a:xfrm>
            <a:off x="838080" y="1905120"/>
            <a:ext cx="7772040" cy="4114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90000"/>
              </a:lnSpc>
              <a:spcBef>
                <a:spcPts val="561"/>
              </a:spcBef>
              <a:buBlip>
                <a:blip r:embed="rId2"/>
              </a:buBlip>
            </a:pPr>
            <a:r>
              <a:rPr lang="en-US" sz="2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Text is of length n</a:t>
            </a:r>
            <a:endParaRPr lang="en-US" sz="2800" b="0" strike="noStrike" spc="-1">
              <a:solidFill>
                <a:srgbClr val="40458C"/>
              </a:solidFill>
              <a:latin typeface="Tahoma"/>
            </a:endParaRPr>
          </a:p>
          <a:p>
            <a:pPr>
              <a:lnSpc>
                <a:spcPct val="90000"/>
              </a:lnSpc>
              <a:spcBef>
                <a:spcPts val="561"/>
              </a:spcBef>
            </a:pPr>
            <a:endParaRPr lang="en-US" sz="28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90000"/>
              </a:lnSpc>
              <a:spcBef>
                <a:spcPts val="561"/>
              </a:spcBef>
              <a:buBlip>
                <a:blip r:embed="rId2"/>
              </a:buBlip>
            </a:pPr>
            <a:r>
              <a:rPr lang="en-US" sz="2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Pattern is of length m</a:t>
            </a:r>
            <a:endParaRPr lang="en-US" sz="2800" b="0" strike="noStrike" spc="-1">
              <a:solidFill>
                <a:srgbClr val="40458C"/>
              </a:solidFill>
              <a:latin typeface="Tahoma"/>
            </a:endParaRPr>
          </a:p>
          <a:p>
            <a:pPr>
              <a:lnSpc>
                <a:spcPct val="90000"/>
              </a:lnSpc>
              <a:spcBef>
                <a:spcPts val="561"/>
              </a:spcBef>
            </a:pPr>
            <a:endParaRPr lang="en-US" sz="28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90000"/>
              </a:lnSpc>
              <a:spcBef>
                <a:spcPts val="561"/>
              </a:spcBef>
              <a:buBlip>
                <a:blip r:embed="rId2"/>
              </a:buBlip>
            </a:pPr>
            <a:r>
              <a:rPr lang="en-US" sz="2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O</a:t>
            </a:r>
            <a:r>
              <a:rPr lang="en-US" sz="2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(</a:t>
            </a:r>
            <a:r>
              <a:rPr lang="en-US" sz="2800" b="1" i="1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nm</a:t>
            </a:r>
            <a:r>
              <a:rPr lang="en-US" sz="2800" b="0" strike="noStrike" spc="-1">
                <a:solidFill>
                  <a:srgbClr val="40458C"/>
                </a:solidFill>
                <a:latin typeface="Times New Roman"/>
                <a:ea typeface="ＭＳ Ｐゴシック"/>
              </a:rPr>
              <a:t>)</a:t>
            </a:r>
            <a:r>
              <a:rPr lang="en-US" sz="2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</a:t>
            </a:r>
            <a:endParaRPr lang="en-US" sz="2800" b="0" strike="noStrike" spc="-1">
              <a:solidFill>
                <a:srgbClr val="40458C"/>
              </a:solidFill>
              <a:latin typeface="Tahoma"/>
            </a:endParaRPr>
          </a:p>
          <a:p>
            <a:pPr>
              <a:lnSpc>
                <a:spcPct val="90000"/>
              </a:lnSpc>
              <a:spcBef>
                <a:spcPts val="400"/>
              </a:spcBef>
            </a:pPr>
            <a:endParaRPr lang="en-US" sz="2800" b="0" strike="noStrike" spc="-1">
              <a:solidFill>
                <a:srgbClr val="40458C"/>
              </a:solidFill>
              <a:latin typeface="Tahoma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en-US" sz="28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627" name="TextShape 3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628" name="TextShape 4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B51A8FD7-EE6F-4BEA-8690-63FEE487E9E1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8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TextShape 1"/>
          <p:cNvSpPr txBox="1"/>
          <p:nvPr/>
        </p:nvSpPr>
        <p:spPr>
          <a:xfrm>
            <a:off x="609480" y="304920"/>
            <a:ext cx="7772040" cy="11426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en-US" sz="4400" b="0" strike="noStrike" spc="-1">
                <a:solidFill>
                  <a:srgbClr val="BE2D00"/>
                </a:solidFill>
                <a:latin typeface="Tahoma"/>
                <a:ea typeface="ＭＳ Ｐゴシック"/>
              </a:rPr>
              <a:t>Boyer-Moore Basic Ideas</a:t>
            </a:r>
            <a:endParaRPr lang="en-US" sz="4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630" name="TextShape 2"/>
          <p:cNvSpPr txBox="1"/>
          <p:nvPr/>
        </p:nvSpPr>
        <p:spPr>
          <a:xfrm>
            <a:off x="838080" y="1905120"/>
            <a:ext cx="7772040" cy="41144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  <a:buBlip>
                <a:blip r:embed="rId2"/>
              </a:buBlip>
            </a:pPr>
            <a:r>
              <a:rPr lang="en-US" sz="2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Again shifting the pattern over the text</a:t>
            </a:r>
            <a:endParaRPr lang="en-US" sz="28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Blip>
                <a:blip r:embed="rId2"/>
              </a:buBlip>
            </a:pPr>
            <a:r>
              <a:rPr lang="en-US" sz="2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Don’t have to always shift by one character</a:t>
            </a:r>
            <a:endParaRPr lang="en-US" sz="2800" b="0" strike="noStrike" spc="-1">
              <a:solidFill>
                <a:srgbClr val="40458C"/>
              </a:solidFill>
              <a:latin typeface="Tahoma"/>
            </a:endParaRP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40458C"/>
              </a:buClr>
              <a:buSzPct val="60000"/>
              <a:buFont typeface="Wingdings" charset="2"/>
              <a:buChar char=""/>
            </a:pPr>
            <a:r>
              <a:rPr lang="en-US" sz="2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Can we shift more when mismatching occurs?</a:t>
            </a:r>
            <a:endParaRPr lang="en-US" sz="2800" b="0" strike="noStrike" spc="-1">
              <a:solidFill>
                <a:srgbClr val="40458C"/>
              </a:solidFill>
              <a:latin typeface="Tahoma"/>
            </a:endParaRPr>
          </a:p>
          <a:p>
            <a:pPr marL="1143000" lvl="2" indent="-228240">
              <a:lnSpc>
                <a:spcPct val="100000"/>
              </a:lnSpc>
              <a:spcBef>
                <a:spcPts val="561"/>
              </a:spcBef>
              <a:buClr>
                <a:srgbClr val="6F89F7"/>
              </a:buClr>
              <a:buSzPct val="95000"/>
              <a:buFont typeface="Wingdings" charset="2"/>
              <a:buChar char=""/>
            </a:pPr>
            <a:r>
              <a:rPr lang="en-US" sz="28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“Character-jump”</a:t>
            </a:r>
            <a:endParaRPr lang="en-US" sz="2800" b="0" strike="noStrike" spc="-1">
              <a:solidFill>
                <a:srgbClr val="40458C"/>
              </a:solidFill>
              <a:latin typeface="Tahoma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Blip>
                <a:blip r:embed="rId2"/>
              </a:buBlip>
            </a:pPr>
            <a:r>
              <a:rPr lang="en-US" sz="32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Checking from the end of pattern</a:t>
            </a:r>
            <a:endParaRPr lang="en-US" sz="3200" b="0" strike="noStrike" spc="-1">
              <a:solidFill>
                <a:srgbClr val="40458C"/>
              </a:solidFill>
              <a:latin typeface="Tahoma"/>
            </a:endParaRP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6F89F7"/>
              </a:buClr>
              <a:buSzPct val="95000"/>
              <a:buFont typeface="Wingdings" charset="2"/>
              <a:buChar char=""/>
            </a:pPr>
            <a:r>
              <a:rPr lang="en-US" sz="2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 “Looking glass” (reverse order)</a:t>
            </a:r>
            <a:endParaRPr lang="en-US" sz="2400" b="0" strike="noStrike" spc="-1">
              <a:solidFill>
                <a:srgbClr val="40458C"/>
              </a:solidFill>
              <a:latin typeface="Tahoma"/>
            </a:endParaRPr>
          </a:p>
        </p:txBody>
      </p:sp>
      <p:sp>
        <p:nvSpPr>
          <p:cNvPr id="631" name="TextShape 3"/>
          <p:cNvSpPr txBox="1"/>
          <p:nvPr/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1400" b="0" strike="noStrike" spc="-1">
                <a:solidFill>
                  <a:srgbClr val="40458C"/>
                </a:solidFill>
                <a:latin typeface="Tahoma"/>
              </a:rPr>
              <a:t>Pattern Matching</a:t>
            </a:r>
            <a:endParaRPr lang="en-US" sz="1400" b="0" strike="noStrike" spc="-1">
              <a:latin typeface="Times New Roman"/>
            </a:endParaRPr>
          </a:p>
        </p:txBody>
      </p:sp>
      <p:sp>
        <p:nvSpPr>
          <p:cNvPr id="632" name="TextShape 4"/>
          <p:cNvSpPr txBox="1"/>
          <p:nvPr/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70CDC0AB-D48A-4FC5-9EA7-1E132BE77103}" type="slidenum">
              <a:rPr lang="en-US" sz="1400" b="0" strike="noStrike" spc="-1">
                <a:solidFill>
                  <a:srgbClr val="40458C"/>
                </a:solidFill>
                <a:latin typeface="Tahoma"/>
                <a:ea typeface="ＭＳ Ｐゴシック"/>
              </a:rPr>
              <a:t>9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BE2D00"/>
      </a:dk2>
      <a:lt2>
        <a:srgbClr val="B7C1EB"/>
      </a:lt2>
      <a:accent1>
        <a:srgbClr val="ECD882"/>
      </a:accent1>
      <a:accent2>
        <a:srgbClr val="577052"/>
      </a:accent2>
      <a:accent3>
        <a:srgbClr val="FFFFFF"/>
      </a:accent3>
      <a:accent4>
        <a:srgbClr val="353A77"/>
      </a:accent4>
      <a:accent5>
        <a:srgbClr val="F4E9C1"/>
      </a:accent5>
      <a:accent6>
        <a:srgbClr val="4E6549"/>
      </a:accent6>
      <a:hlink>
        <a:srgbClr val="6F89F7"/>
      </a:hlink>
      <a:folHlink>
        <a:srgbClr val="CFDBF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BE2D00"/>
      </a:dk2>
      <a:lt2>
        <a:srgbClr val="B7C1EB"/>
      </a:lt2>
      <a:accent1>
        <a:srgbClr val="ECD882"/>
      </a:accent1>
      <a:accent2>
        <a:srgbClr val="577052"/>
      </a:accent2>
      <a:accent3>
        <a:srgbClr val="FFFFFF"/>
      </a:accent3>
      <a:accent4>
        <a:srgbClr val="353A77"/>
      </a:accent4>
      <a:accent5>
        <a:srgbClr val="F4E9C1"/>
      </a:accent5>
      <a:accent6>
        <a:srgbClr val="4E6549"/>
      </a:accent6>
      <a:hlink>
        <a:srgbClr val="6F89F7"/>
      </a:hlink>
      <a:folHlink>
        <a:srgbClr val="CFDBF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BE2D00"/>
      </a:dk2>
      <a:lt2>
        <a:srgbClr val="B7C1EB"/>
      </a:lt2>
      <a:accent1>
        <a:srgbClr val="ECD882"/>
      </a:accent1>
      <a:accent2>
        <a:srgbClr val="577052"/>
      </a:accent2>
      <a:accent3>
        <a:srgbClr val="FFFFFF"/>
      </a:accent3>
      <a:accent4>
        <a:srgbClr val="353A77"/>
      </a:accent4>
      <a:accent5>
        <a:srgbClr val="F4E9C1"/>
      </a:accent5>
      <a:accent6>
        <a:srgbClr val="4E6549"/>
      </a:accent6>
      <a:hlink>
        <a:srgbClr val="6F89F7"/>
      </a:hlink>
      <a:folHlink>
        <a:srgbClr val="CFDBF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BE2D00"/>
      </a:dk2>
      <a:lt2>
        <a:srgbClr val="B7C1EB"/>
      </a:lt2>
      <a:accent1>
        <a:srgbClr val="ECD882"/>
      </a:accent1>
      <a:accent2>
        <a:srgbClr val="577052"/>
      </a:accent2>
      <a:accent3>
        <a:srgbClr val="FFFFFF"/>
      </a:accent3>
      <a:accent4>
        <a:srgbClr val="353A77"/>
      </a:accent4>
      <a:accent5>
        <a:srgbClr val="F4E9C1"/>
      </a:accent5>
      <a:accent6>
        <a:srgbClr val="4E6549"/>
      </a:accent6>
      <a:hlink>
        <a:srgbClr val="6F89F7"/>
      </a:hlink>
      <a:folHlink>
        <a:srgbClr val="CFDBF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BE2D00"/>
      </a:dk2>
      <a:lt2>
        <a:srgbClr val="B7C1EB"/>
      </a:lt2>
      <a:accent1>
        <a:srgbClr val="ECD882"/>
      </a:accent1>
      <a:accent2>
        <a:srgbClr val="577052"/>
      </a:accent2>
      <a:accent3>
        <a:srgbClr val="FFFFFF"/>
      </a:accent3>
      <a:accent4>
        <a:srgbClr val="353A77"/>
      </a:accent4>
      <a:accent5>
        <a:srgbClr val="F4E9C1"/>
      </a:accent5>
      <a:accent6>
        <a:srgbClr val="4E6549"/>
      </a:accent6>
      <a:hlink>
        <a:srgbClr val="6F89F7"/>
      </a:hlink>
      <a:folHlink>
        <a:srgbClr val="CFDBF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Designs\Blueprint.pot</Template>
  <TotalTime>14833</TotalTime>
  <Words>3476</Words>
  <Application>Microsoft Office PowerPoint</Application>
  <PresentationFormat>On-screen Show (4:3)</PresentationFormat>
  <Paragraphs>754</Paragraphs>
  <Slides>59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59</vt:i4>
      </vt:variant>
    </vt:vector>
  </HeadingPairs>
  <TitlesOfParts>
    <vt:vector size="68" baseType="lpstr">
      <vt:lpstr>Arial</vt:lpstr>
      <vt:lpstr>Symbol</vt:lpstr>
      <vt:lpstr>Tahoma</vt:lpstr>
      <vt:lpstr>Times New Roman</vt:lpstr>
      <vt:lpstr>Wingdings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Brown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Algorithms</dc:title>
  <dc:subject/>
  <dc:creator>Roberto Tamassia</dc:creator>
  <dc:description/>
  <cp:lastModifiedBy>Philip Chan</cp:lastModifiedBy>
  <cp:revision>1613</cp:revision>
  <dcterms:created xsi:type="dcterms:W3CDTF">2002-01-21T02:22:10Z</dcterms:created>
  <dcterms:modified xsi:type="dcterms:W3CDTF">2025-04-11T21:03:20Z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Brown University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62</vt:i4>
  </property>
</Properties>
</file>