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6" r:id="rId2"/>
    <p:sldId id="418" r:id="rId3"/>
    <p:sldId id="429" r:id="rId4"/>
    <p:sldId id="424" r:id="rId5"/>
    <p:sldId id="425" r:id="rId6"/>
    <p:sldId id="426" r:id="rId7"/>
    <p:sldId id="427" r:id="rId8"/>
    <p:sldId id="430" r:id="rId9"/>
    <p:sldId id="431" r:id="rId10"/>
    <p:sldId id="443" r:id="rId11"/>
    <p:sldId id="448" r:id="rId12"/>
    <p:sldId id="449" r:id="rId13"/>
    <p:sldId id="450" r:id="rId14"/>
    <p:sldId id="445" r:id="rId15"/>
    <p:sldId id="446" r:id="rId16"/>
    <p:sldId id="444" r:id="rId17"/>
    <p:sldId id="447" r:id="rId18"/>
    <p:sldId id="436" r:id="rId19"/>
    <p:sldId id="451" r:id="rId20"/>
    <p:sldId id="432" r:id="rId21"/>
    <p:sldId id="435" r:id="rId22"/>
    <p:sldId id="441" r:id="rId23"/>
    <p:sldId id="433" r:id="rId24"/>
    <p:sldId id="439" r:id="rId25"/>
    <p:sldId id="440" r:id="rId26"/>
    <p:sldId id="442" r:id="rId27"/>
    <p:sldId id="434" r:id="rId28"/>
    <p:sldId id="438" r:id="rId29"/>
    <p:sldId id="437" r:id="rId30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1" autoAdjust="0"/>
    <p:restoredTop sz="94660"/>
  </p:normalViewPr>
  <p:slideViewPr>
    <p:cSldViewPr snapToObjects="1">
      <p:cViewPr varScale="1">
        <p:scale>
          <a:sx n="88" d="100"/>
          <a:sy n="88" d="100"/>
        </p:scale>
        <p:origin x="3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23.xml"/><Relationship Id="rId5" Type="http://schemas.openxmlformats.org/officeDocument/2006/relationships/slide" Target="slides/slide6.xml"/><Relationship Id="rId10" Type="http://schemas.openxmlformats.org/officeDocument/2006/relationships/slide" Target="slides/slide20.xml"/><Relationship Id="rId4" Type="http://schemas.openxmlformats.org/officeDocument/2006/relationships/slide" Target="slides/slide5.xml"/><Relationship Id="rId9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9CCF98AE-4DC5-5F49-8BDF-653D95396D07}" type="datetime8">
              <a:rPr lang="en-US"/>
              <a:pPr>
                <a:defRPr/>
              </a:pPr>
              <a:t>10/25/2021 4:43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02B18C1C-44AA-8841-875F-04E804315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15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85C3230E-569F-924D-9C18-E3F6DEB59036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505D66FF-0D05-0A4F-9746-0655425C9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3076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Graphs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B2826A6-DA3A-AD4C-842E-7EFF7DD5452F}" type="datetime8">
              <a:rPr lang="en-US" sz="1300"/>
              <a:pPr eaLnBrk="1" hangingPunct="1"/>
              <a:t>10/25/2021 4:41 PM</a:t>
            </a:fld>
            <a:endParaRPr lang="en-US" sz="13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567F55-14FB-6547-9F1E-A6206BBA7623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Slide Number Placeholder 7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A841F-6895-3F41-BCE7-FBAA75D40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" name="Footer Placeholder 7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</p:spTree>
    <p:extLst>
      <p:ext uri="{BB962C8B-B14F-4D97-AF65-F5344CB8AC3E}">
        <p14:creationId xmlns:p14="http://schemas.microsoft.com/office/powerpoint/2010/main" val="424084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2C1B7F6C-479E-3A4B-AE5A-BE5E7418CD16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17D54B-1D05-E241-A557-1CAE285AE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77F926C9-8605-D84D-A787-3F1C0F6E6588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51EB95-46E7-BA41-AC00-FE0E0CF75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9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E8BC1210-0B1C-1748-9806-C914A15081DF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DEB1DD-DD34-D04C-B808-7EEAFF24A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93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11EF532B-E926-2942-A627-AE2F650BB0A4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C7BAA1-6B73-A047-A174-4A0210AB0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33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3EF1E66C-E931-1B45-A7A5-D2C504CC52B0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381510-2AE8-C64F-B445-A1CD3861C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2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57539DD4-92BF-BB4D-A30C-F596499D11F5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668C8D-D57E-B44F-B310-6C9B5D358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0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2EF53EC7-BD8B-E343-8380-EB650BAC0727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26DF18-76B6-6945-9139-99049FAC3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8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72AF86D7-F9EE-3942-BADF-E32C32C6758D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1CF36C-2374-9A4F-BE00-E1A959BDC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4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22D289E8-3081-9843-8DEF-3DB135A85783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71C27E-C221-AB4A-B7AA-946E635E0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1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449D2E7F-852C-F64C-B255-E51EA9A04464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00FFF8-1664-9343-9761-947B1C5D1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9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F47F9499-A453-DF41-B3A4-A412191EF92C}" type="datetime8">
              <a:rPr lang="en-US"/>
              <a:pPr>
                <a:defRPr/>
              </a:pPr>
              <a:t>10/25/2021 4:41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46FD9E-6CA5-C84A-9517-AA8277B14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6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B49CA022-A5FD-E24B-A4FB-4F6C27F11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0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16386" name="Rectangle 71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E0278C1-4FD1-304C-B8B9-9AF37B9B73E4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Graphs</a:t>
            </a:r>
          </a:p>
        </p:txBody>
      </p:sp>
      <p:sp>
        <p:nvSpPr>
          <p:cNvPr id="16388" name="Oval 567"/>
          <p:cNvSpPr>
            <a:spLocks noChangeArrowheads="1"/>
          </p:cNvSpPr>
          <p:nvPr/>
        </p:nvSpPr>
        <p:spPr bwMode="auto">
          <a:xfrm>
            <a:off x="6835775" y="32766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ORD</a:t>
            </a:r>
          </a:p>
        </p:txBody>
      </p:sp>
      <p:sp>
        <p:nvSpPr>
          <p:cNvPr id="16389" name="Oval 568"/>
          <p:cNvSpPr>
            <a:spLocks noChangeArrowheads="1"/>
          </p:cNvSpPr>
          <p:nvPr/>
        </p:nvSpPr>
        <p:spPr bwMode="auto">
          <a:xfrm>
            <a:off x="6546850" y="479107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DFW</a:t>
            </a:r>
          </a:p>
        </p:txBody>
      </p:sp>
      <p:sp>
        <p:nvSpPr>
          <p:cNvPr id="16390" name="Oval 569"/>
          <p:cNvSpPr>
            <a:spLocks noChangeArrowheads="1"/>
          </p:cNvSpPr>
          <p:nvPr/>
        </p:nvSpPr>
        <p:spPr bwMode="auto">
          <a:xfrm>
            <a:off x="4625975" y="35052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SFO</a:t>
            </a:r>
          </a:p>
        </p:txBody>
      </p:sp>
      <p:sp>
        <p:nvSpPr>
          <p:cNvPr id="16391" name="Oval 570"/>
          <p:cNvSpPr>
            <a:spLocks noChangeArrowheads="1"/>
          </p:cNvSpPr>
          <p:nvPr/>
        </p:nvSpPr>
        <p:spPr bwMode="auto">
          <a:xfrm>
            <a:off x="4778375" y="46482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LAX</a:t>
            </a:r>
          </a:p>
        </p:txBody>
      </p:sp>
      <p:cxnSp>
        <p:nvCxnSpPr>
          <p:cNvPr id="16392" name="AutoShape 571"/>
          <p:cNvCxnSpPr>
            <a:cxnSpLocks noChangeShapeType="1"/>
            <a:stCxn id="16390" idx="6"/>
            <a:endCxn id="16388" idx="2"/>
          </p:cNvCxnSpPr>
          <p:nvPr/>
        </p:nvCxnSpPr>
        <p:spPr bwMode="auto">
          <a:xfrm flipV="1">
            <a:off x="5572125" y="3505200"/>
            <a:ext cx="125412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3" name="AutoShape 572"/>
          <p:cNvCxnSpPr>
            <a:cxnSpLocks noChangeShapeType="1"/>
            <a:stCxn id="16389" idx="0"/>
            <a:endCxn id="16388" idx="4"/>
          </p:cNvCxnSpPr>
          <p:nvPr/>
        </p:nvCxnSpPr>
        <p:spPr bwMode="auto">
          <a:xfrm flipV="1">
            <a:off x="7015163" y="3743325"/>
            <a:ext cx="288925" cy="1038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4" name="AutoShape 573"/>
          <p:cNvCxnSpPr>
            <a:cxnSpLocks noChangeShapeType="1"/>
            <a:stCxn id="16390" idx="4"/>
            <a:endCxn id="16391" idx="0"/>
          </p:cNvCxnSpPr>
          <p:nvPr/>
        </p:nvCxnSpPr>
        <p:spPr bwMode="auto">
          <a:xfrm>
            <a:off x="5094288" y="3971925"/>
            <a:ext cx="15240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5" name="AutoShape 574"/>
          <p:cNvCxnSpPr>
            <a:cxnSpLocks noChangeShapeType="1"/>
            <a:stCxn id="16391" idx="6"/>
            <a:endCxn id="16389" idx="2"/>
          </p:cNvCxnSpPr>
          <p:nvPr/>
        </p:nvCxnSpPr>
        <p:spPr bwMode="auto">
          <a:xfrm>
            <a:off x="5724525" y="4876800"/>
            <a:ext cx="812800" cy="142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6" name="AutoShape 575"/>
          <p:cNvCxnSpPr>
            <a:cxnSpLocks noChangeShapeType="1"/>
            <a:stCxn id="16391" idx="7"/>
            <a:endCxn id="16388" idx="3"/>
          </p:cNvCxnSpPr>
          <p:nvPr/>
        </p:nvCxnSpPr>
        <p:spPr bwMode="auto">
          <a:xfrm flipV="1">
            <a:off x="5578475" y="3676650"/>
            <a:ext cx="1393825" cy="1028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7" name="Text Box 576"/>
          <p:cNvSpPr txBox="1">
            <a:spLocks noChangeArrowheads="1"/>
          </p:cNvSpPr>
          <p:nvPr/>
        </p:nvSpPr>
        <p:spPr bwMode="auto">
          <a:xfrm rot="-4662247">
            <a:off x="6795294" y="3834606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802</a:t>
            </a:r>
          </a:p>
        </p:txBody>
      </p:sp>
      <p:sp>
        <p:nvSpPr>
          <p:cNvPr id="16398" name="Text Box 577"/>
          <p:cNvSpPr txBox="1">
            <a:spLocks noChangeArrowheads="1"/>
          </p:cNvSpPr>
          <p:nvPr/>
        </p:nvSpPr>
        <p:spPr bwMode="auto">
          <a:xfrm rot="-2136302">
            <a:off x="5657850" y="40132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1743</a:t>
            </a:r>
          </a:p>
        </p:txBody>
      </p:sp>
      <p:sp>
        <p:nvSpPr>
          <p:cNvPr id="16399" name="Text Box 578"/>
          <p:cNvSpPr txBox="1">
            <a:spLocks noChangeArrowheads="1"/>
          </p:cNvSpPr>
          <p:nvPr/>
        </p:nvSpPr>
        <p:spPr bwMode="auto">
          <a:xfrm rot="-689345">
            <a:off x="5768975" y="32766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1843</a:t>
            </a:r>
          </a:p>
        </p:txBody>
      </p:sp>
      <p:sp>
        <p:nvSpPr>
          <p:cNvPr id="16400" name="Text Box 579"/>
          <p:cNvSpPr txBox="1">
            <a:spLocks noChangeArrowheads="1"/>
          </p:cNvSpPr>
          <p:nvPr/>
        </p:nvSpPr>
        <p:spPr bwMode="auto">
          <a:xfrm rot="695916">
            <a:off x="5810250" y="46037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1233</a:t>
            </a:r>
          </a:p>
        </p:txBody>
      </p:sp>
      <p:sp>
        <p:nvSpPr>
          <p:cNvPr id="16401" name="Text Box 580"/>
          <p:cNvSpPr txBox="1">
            <a:spLocks noChangeArrowheads="1"/>
          </p:cNvSpPr>
          <p:nvPr/>
        </p:nvSpPr>
        <p:spPr bwMode="auto">
          <a:xfrm rot="4665015">
            <a:off x="5029994" y="4140994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337</a:t>
            </a:r>
          </a:p>
        </p:txBody>
      </p:sp>
      <p:sp>
        <p:nvSpPr>
          <p:cNvPr id="19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ADT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getAdjacentVertices</a:t>
            </a:r>
            <a:r>
              <a:rPr lang="en-US" sz="2400" dirty="0"/>
              <a:t>(v)</a:t>
            </a:r>
          </a:p>
          <a:p>
            <a:pPr lvl="1"/>
            <a:r>
              <a:rPr lang="en-US" sz="2400" dirty="0"/>
              <a:t>Given vertex v, return adjacent vertices</a:t>
            </a:r>
          </a:p>
          <a:p>
            <a:r>
              <a:rPr lang="en-US" sz="2400" dirty="0" err="1"/>
              <a:t>areAdjacent</a:t>
            </a:r>
            <a:r>
              <a:rPr lang="en-US" sz="2400" dirty="0"/>
              <a:t>(</a:t>
            </a:r>
            <a:r>
              <a:rPr lang="en-US" sz="2400" dirty="0" err="1"/>
              <a:t>u,v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Are vertices u and v adjacent?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BAA1-6B73-A047-A174-4A0210AB0DB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26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a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  <a:p>
            <a:r>
              <a:rPr lang="en-US" dirty="0"/>
              <a:t>Arrays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BAA1-6B73-A047-A174-4A0210AB0DB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89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E6308AF-0394-BA47-88B0-37C6B40F9EBE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4897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Adjacency Lists</a:t>
            </a: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1638"/>
            <a:ext cx="2895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for each vertex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sequence of vertices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Sequence of vertices with edge information</a:t>
            </a:r>
          </a:p>
        </p:txBody>
      </p:sp>
      <p:pic>
        <p:nvPicPr>
          <p:cNvPr id="27653" name="Picture 6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7800"/>
            <a:ext cx="33528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862" y="3585785"/>
            <a:ext cx="2946400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53199" y="3971919"/>
            <a:ext cx="21907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v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3971919"/>
            <a:ext cx="279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91300" y="4724400"/>
            <a:ext cx="228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200" y="4733925"/>
            <a:ext cx="228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57975" y="5337930"/>
            <a:ext cx="228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59600" y="5347039"/>
            <a:ext cx="228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v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26300" y="5348796"/>
            <a:ext cx="228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57975" y="6100464"/>
            <a:ext cx="228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w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6521450" y="3971919"/>
            <a:ext cx="704850" cy="28792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6502400" y="4724390"/>
            <a:ext cx="730250" cy="28792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6521450" y="5388561"/>
            <a:ext cx="1022350" cy="29878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 flipV="1">
            <a:off x="6553199" y="6100464"/>
            <a:ext cx="333376" cy="338554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BEB3071-50A8-E345-8DD0-563EEA8C0815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3025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Adjacency Matrix</a:t>
            </a: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227388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2D-array array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Content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Tahoma" charset="0"/>
              </a:rPr>
              <a:t>Edge </a:t>
            </a:r>
            <a:r>
              <a:rPr lang="en-US" sz="1600" dirty="0" err="1">
                <a:latin typeface="Tahoma" charset="0"/>
              </a:rPr>
              <a:t>struct</a:t>
            </a:r>
            <a:r>
              <a:rPr lang="en-US" sz="1600" dirty="0">
                <a:latin typeface="Tahoma" charset="0"/>
              </a:rPr>
              <a:t> for edge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Tahoma" charset="0"/>
              </a:rPr>
              <a:t>Null for no edge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Content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1600" dirty="0">
                <a:latin typeface="Tahoma" charset="0"/>
              </a:rPr>
              <a:t>1 for edge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1600" dirty="0">
                <a:latin typeface="Tahoma" charset="0"/>
              </a:rPr>
              <a:t>0 for no edge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</p:txBody>
      </p:sp>
      <p:pic>
        <p:nvPicPr>
          <p:cNvPr id="28677" name="Picture 5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7800"/>
            <a:ext cx="33528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505200"/>
            <a:ext cx="404018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304800"/>
            <a:ext cx="8382000" cy="1219200"/>
          </a:xfrm>
        </p:spPr>
        <p:txBody>
          <a:bodyPr/>
          <a:lstStyle/>
          <a:p>
            <a:r>
              <a:rPr lang="en-US" dirty="0"/>
              <a:t>Time/Space Complexity in Big-O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EB1DD-DD34-D04C-B808-7EEAFF24AA4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3352800"/>
          <a:ext cx="7772400" cy="1947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6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Lists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Matrix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/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845">
                <a:tc>
                  <a:txBody>
                    <a:bodyPr/>
                    <a:lstStyle/>
                    <a:p>
                      <a:r>
                        <a:rPr lang="en-US" dirty="0" err="1"/>
                        <a:t>getAdjacentVertices</a:t>
                      </a:r>
                      <a:r>
                        <a:rPr lang="en-US" dirty="0"/>
                        <a:t>(v)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 err="1"/>
                        <a:t>areAdjacent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u,v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81075" y="1696043"/>
            <a:ext cx="60139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 vertices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assuming the index of a vertex is known</a:t>
            </a:r>
          </a:p>
        </p:txBody>
      </p:sp>
    </p:spTree>
    <p:extLst>
      <p:ext uri="{BB962C8B-B14F-4D97-AF65-F5344CB8AC3E}">
        <p14:creationId xmlns:p14="http://schemas.microsoft.com/office/powerpoint/2010/main" val="201916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304800"/>
            <a:ext cx="8382000" cy="1219200"/>
          </a:xfrm>
        </p:spPr>
        <p:txBody>
          <a:bodyPr/>
          <a:lstStyle/>
          <a:p>
            <a:r>
              <a:rPr lang="en-US" dirty="0"/>
              <a:t>Time/Space Complexity in Big-O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EB1DD-DD34-D04C-B808-7EEAFF24AA4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3352800"/>
          <a:ext cx="7772400" cy="1947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6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Lists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Matrix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/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 N</a:t>
                      </a:r>
                      <a:r>
                        <a:rPr lang="en-US" baseline="30000" dirty="0"/>
                        <a:t>2 </a:t>
                      </a:r>
                      <a:r>
                        <a:rPr lang="en-US" dirty="0"/>
                        <a:t>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 O( N</a:t>
                      </a:r>
                      <a:r>
                        <a:rPr lang="en-US" baseline="30000" dirty="0"/>
                        <a:t>2 </a:t>
                      </a:r>
                      <a:r>
                        <a:rPr lang="en-US" dirty="0"/>
                        <a:t> 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845">
                <a:tc>
                  <a:txBody>
                    <a:bodyPr/>
                    <a:lstStyle/>
                    <a:p>
                      <a:r>
                        <a:rPr lang="en-US" dirty="0" err="1"/>
                        <a:t>getAdjacentVertices</a:t>
                      </a:r>
                      <a:r>
                        <a:rPr lang="en-US" dirty="0"/>
                        <a:t>(v)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 err="1"/>
                        <a:t>areAdjacent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u,v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81075" y="1696043"/>
            <a:ext cx="60139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 vertices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assuming the index of a vertex is known</a:t>
            </a:r>
          </a:p>
        </p:txBody>
      </p:sp>
    </p:spTree>
    <p:extLst>
      <p:ext uri="{BB962C8B-B14F-4D97-AF65-F5344CB8AC3E}">
        <p14:creationId xmlns:p14="http://schemas.microsoft.com/office/powerpoint/2010/main" val="3340909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Time/Space Complexity for Sparse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Each vertex is adjacent to some (not many) other vertices [e.g.  Social network]</a:t>
            </a:r>
          </a:p>
          <a:p>
            <a:r>
              <a:rPr lang="en-US" sz="2400" dirty="0"/>
              <a:t>Max degree is d (&lt;&lt; N)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BAA1-6B73-A047-A174-4A0210AB0DB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3352800"/>
          <a:ext cx="7772400" cy="1947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6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Lists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Matrix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/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845">
                <a:tc>
                  <a:txBody>
                    <a:bodyPr/>
                    <a:lstStyle/>
                    <a:p>
                      <a:r>
                        <a:rPr lang="en-US" dirty="0" err="1"/>
                        <a:t>getAdjacentVertices</a:t>
                      </a:r>
                      <a:r>
                        <a:rPr lang="en-US" dirty="0"/>
                        <a:t>(v)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 err="1"/>
                        <a:t>areAdjacent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u,v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294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Time/Space Complexity for Sparse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Each vertex is adjacent to some (not many) other vertices</a:t>
            </a:r>
          </a:p>
          <a:p>
            <a:r>
              <a:rPr lang="en-US" sz="2400" dirty="0"/>
              <a:t>Max degree is d (&lt;&lt; N)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BAA1-6B73-A047-A174-4A0210AB0DB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3352800"/>
          <a:ext cx="7772400" cy="1947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6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Lists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Adjacency</a:t>
                      </a:r>
                      <a:r>
                        <a:rPr lang="en-US" baseline="0" dirty="0"/>
                        <a:t> Matrix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/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</a:t>
                      </a:r>
                      <a:r>
                        <a:rPr lang="en-US" dirty="0" err="1"/>
                        <a:t>dN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 N</a:t>
                      </a:r>
                      <a:r>
                        <a:rPr lang="en-US" baseline="30000" dirty="0"/>
                        <a:t>2 </a:t>
                      </a:r>
                      <a:r>
                        <a:rPr lang="en-US" dirty="0"/>
                        <a:t> 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845">
                <a:tc>
                  <a:txBody>
                    <a:bodyPr/>
                    <a:lstStyle/>
                    <a:p>
                      <a:r>
                        <a:rPr lang="en-US" dirty="0" err="1"/>
                        <a:t>getAdjacentVertices</a:t>
                      </a:r>
                      <a:r>
                        <a:rPr lang="en-US" dirty="0"/>
                        <a:t>(v)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474">
                <a:tc>
                  <a:txBody>
                    <a:bodyPr/>
                    <a:lstStyle/>
                    <a:p>
                      <a:r>
                        <a:rPr lang="en-US" dirty="0" err="1"/>
                        <a:t>areAdjacent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u,v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174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r>
              <a:rPr lang="en-US">
                <a:latin typeface="Tahoma" charset="0"/>
              </a:rPr>
              <a:t>Graph ADT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4604223-044E-0441-BFEC-F348D4984F94}" type="slidenum">
              <a:rPr lang="en-US" sz="1400"/>
              <a:pPr eaLnBrk="1" hangingPunct="1"/>
              <a:t>18</a:t>
            </a:fld>
            <a:endParaRPr lang="en-US" sz="14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560" y="914401"/>
            <a:ext cx="5090796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699" y="4111200"/>
            <a:ext cx="2366995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800" dirty="0"/>
              <a:t>Similar to</a:t>
            </a:r>
          </a:p>
          <a:p>
            <a:r>
              <a:rPr lang="en-US" sz="1800" dirty="0" err="1"/>
              <a:t>getAdjacentVertices</a:t>
            </a:r>
            <a:r>
              <a:rPr lang="en-US" sz="1800" dirty="0"/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8263" y="1524000"/>
            <a:ext cx="1959639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FF0000"/>
                </a:solidFill>
              </a:rPr>
              <a:t>areAdjacent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err="1">
                <a:solidFill>
                  <a:srgbClr val="FF0000"/>
                </a:solidFill>
              </a:rPr>
              <a:t>u,v</a:t>
            </a:r>
            <a:r>
              <a:rPr lang="en-US" sz="1800" dirty="0">
                <a:solidFill>
                  <a:srgbClr val="FF0000"/>
                </a:solidFill>
              </a:rPr>
              <a:t>) </a:t>
            </a:r>
          </a:p>
          <a:p>
            <a:r>
              <a:rPr lang="en-US" sz="1800" dirty="0">
                <a:solidFill>
                  <a:srgbClr val="FF0000"/>
                </a:solidFill>
              </a:rPr>
              <a:t>Is similar to</a:t>
            </a:r>
          </a:p>
          <a:p>
            <a:r>
              <a:rPr lang="en-US" sz="1800" dirty="0" err="1">
                <a:solidFill>
                  <a:srgbClr val="FF0000"/>
                </a:solidFill>
              </a:rPr>
              <a:t>getEdge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err="1">
                <a:solidFill>
                  <a:srgbClr val="FF0000"/>
                </a:solidFill>
              </a:rPr>
              <a:t>u,v</a:t>
            </a:r>
            <a:r>
              <a:rPr lang="en-US" sz="1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1828800"/>
            <a:ext cx="5105400" cy="5715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725560" y="4191000"/>
            <a:ext cx="5275440" cy="228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97F-5049-413A-9075-AC344E31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Skipping the 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727A0-CC70-459D-93EE-45DE2B1D1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A37D5E-3084-488F-9C4B-E06C1042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72F674-254A-4B57-8CCF-4F07EBDE3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BAA1-6B73-A047-A174-4A0210AB0DB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096B6AA-F6EC-9441-82B1-E5D9809D56AE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Graphs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04850" y="1600200"/>
            <a:ext cx="8145463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A graph is a pair 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b="1" i="1">
                <a:latin typeface="Times New Roman" charset="0"/>
              </a:rPr>
              <a:t>V, 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>
                <a:latin typeface="Tahoma" charset="0"/>
              </a:rPr>
              <a:t>, where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i="1">
                <a:latin typeface="Times New Roman" charset="0"/>
              </a:rPr>
              <a:t>V</a:t>
            </a:r>
            <a:r>
              <a:rPr lang="en-US" sz="1800">
                <a:latin typeface="Tahoma" charset="0"/>
              </a:rPr>
              <a:t> is a set of nodes, called 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vertices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i="1">
                <a:latin typeface="Times New Roman" charset="0"/>
              </a:rPr>
              <a:t>E</a:t>
            </a:r>
            <a:r>
              <a:rPr lang="en-US" sz="1800">
                <a:latin typeface="Tahoma" charset="0"/>
              </a:rPr>
              <a:t> is a collection of pairs of vertices, called 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edges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Vertices and edges are positions and store elements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A vertex represents an airport and stores the three-letter airport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An edge represents a flight route between two airports and stores the mileage of the route</a:t>
            </a:r>
          </a:p>
        </p:txBody>
      </p:sp>
      <p:sp>
        <p:nvSpPr>
          <p:cNvPr id="18437" name="Oval 12"/>
          <p:cNvSpPr>
            <a:spLocks noChangeArrowheads="1"/>
          </p:cNvSpPr>
          <p:nvPr/>
        </p:nvSpPr>
        <p:spPr bwMode="auto">
          <a:xfrm>
            <a:off x="4800600" y="41148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ORD</a:t>
            </a:r>
          </a:p>
        </p:txBody>
      </p:sp>
      <p:sp>
        <p:nvSpPr>
          <p:cNvPr id="18438" name="Oval 99"/>
          <p:cNvSpPr>
            <a:spLocks noChangeArrowheads="1"/>
          </p:cNvSpPr>
          <p:nvPr/>
        </p:nvSpPr>
        <p:spPr bwMode="auto">
          <a:xfrm>
            <a:off x="7315200" y="39592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PVD</a:t>
            </a:r>
          </a:p>
        </p:txBody>
      </p:sp>
      <p:sp>
        <p:nvSpPr>
          <p:cNvPr id="18439" name="Oval 100"/>
          <p:cNvSpPr>
            <a:spLocks noChangeArrowheads="1"/>
          </p:cNvSpPr>
          <p:nvPr/>
        </p:nvSpPr>
        <p:spPr bwMode="auto">
          <a:xfrm>
            <a:off x="7064375" y="58674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MIA</a:t>
            </a:r>
          </a:p>
        </p:txBody>
      </p:sp>
      <p:sp>
        <p:nvSpPr>
          <p:cNvPr id="18440" name="Oval 101"/>
          <p:cNvSpPr>
            <a:spLocks noChangeArrowheads="1"/>
          </p:cNvSpPr>
          <p:nvPr/>
        </p:nvSpPr>
        <p:spPr bwMode="auto">
          <a:xfrm>
            <a:off x="4511675" y="562927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DFW</a:t>
            </a:r>
          </a:p>
        </p:txBody>
      </p:sp>
      <p:sp>
        <p:nvSpPr>
          <p:cNvPr id="18441" name="Oval 102"/>
          <p:cNvSpPr>
            <a:spLocks noChangeArrowheads="1"/>
          </p:cNvSpPr>
          <p:nvPr/>
        </p:nvSpPr>
        <p:spPr bwMode="auto">
          <a:xfrm>
            <a:off x="2590800" y="43434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SFO</a:t>
            </a:r>
          </a:p>
        </p:txBody>
      </p:sp>
      <p:sp>
        <p:nvSpPr>
          <p:cNvPr id="18442" name="Oval 103"/>
          <p:cNvSpPr>
            <a:spLocks noChangeArrowheads="1"/>
          </p:cNvSpPr>
          <p:nvPr/>
        </p:nvSpPr>
        <p:spPr bwMode="auto">
          <a:xfrm>
            <a:off x="2743200" y="54864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LAX</a:t>
            </a:r>
          </a:p>
        </p:txBody>
      </p:sp>
      <p:sp>
        <p:nvSpPr>
          <p:cNvPr id="18443" name="Oval 104"/>
          <p:cNvSpPr>
            <a:spLocks noChangeArrowheads="1"/>
          </p:cNvSpPr>
          <p:nvPr/>
        </p:nvSpPr>
        <p:spPr bwMode="auto">
          <a:xfrm>
            <a:off x="6378575" y="47244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LGA</a:t>
            </a:r>
          </a:p>
        </p:txBody>
      </p:sp>
      <p:sp>
        <p:nvSpPr>
          <p:cNvPr id="18444" name="Oval 105"/>
          <p:cNvSpPr>
            <a:spLocks noChangeArrowheads="1"/>
          </p:cNvSpPr>
          <p:nvPr/>
        </p:nvSpPr>
        <p:spPr bwMode="auto">
          <a:xfrm>
            <a:off x="762000" y="52578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HNL</a:t>
            </a:r>
          </a:p>
        </p:txBody>
      </p:sp>
      <p:cxnSp>
        <p:nvCxnSpPr>
          <p:cNvPr id="18445" name="AutoShape 106"/>
          <p:cNvCxnSpPr>
            <a:cxnSpLocks noChangeShapeType="1"/>
            <a:stCxn id="18441" idx="6"/>
            <a:endCxn id="18437" idx="2"/>
          </p:cNvCxnSpPr>
          <p:nvPr/>
        </p:nvCxnSpPr>
        <p:spPr bwMode="auto">
          <a:xfrm flipV="1">
            <a:off x="3536950" y="4343400"/>
            <a:ext cx="125412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6" name="AutoShape 107"/>
          <p:cNvCxnSpPr>
            <a:cxnSpLocks noChangeShapeType="1"/>
            <a:stCxn id="18440" idx="0"/>
            <a:endCxn id="18437" idx="4"/>
          </p:cNvCxnSpPr>
          <p:nvPr/>
        </p:nvCxnSpPr>
        <p:spPr bwMode="auto">
          <a:xfrm flipV="1">
            <a:off x="4979988" y="4581525"/>
            <a:ext cx="288925" cy="1038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7" name="AutoShape 108"/>
          <p:cNvCxnSpPr>
            <a:cxnSpLocks noChangeShapeType="1"/>
            <a:stCxn id="18440" idx="7"/>
            <a:endCxn id="18443" idx="3"/>
          </p:cNvCxnSpPr>
          <p:nvPr/>
        </p:nvCxnSpPr>
        <p:spPr bwMode="auto">
          <a:xfrm flipV="1">
            <a:off x="5311775" y="5124450"/>
            <a:ext cx="1203325" cy="5619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8" name="AutoShape 109"/>
          <p:cNvCxnSpPr>
            <a:cxnSpLocks noChangeShapeType="1"/>
            <a:stCxn id="18443" idx="0"/>
            <a:endCxn id="18438" idx="3"/>
          </p:cNvCxnSpPr>
          <p:nvPr/>
        </p:nvCxnSpPr>
        <p:spPr bwMode="auto">
          <a:xfrm flipV="1">
            <a:off x="6846888" y="4359275"/>
            <a:ext cx="604837" cy="35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9" name="AutoShape 110"/>
          <p:cNvCxnSpPr>
            <a:cxnSpLocks noChangeShapeType="1"/>
            <a:stCxn id="18437" idx="6"/>
            <a:endCxn id="18438" idx="2"/>
          </p:cNvCxnSpPr>
          <p:nvPr/>
        </p:nvCxnSpPr>
        <p:spPr bwMode="auto">
          <a:xfrm flipV="1">
            <a:off x="5746750" y="4187825"/>
            <a:ext cx="1558925" cy="1555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0" name="AutoShape 111"/>
          <p:cNvCxnSpPr>
            <a:cxnSpLocks noChangeShapeType="1"/>
            <a:stCxn id="18444" idx="6"/>
            <a:endCxn id="18442" idx="2"/>
          </p:cNvCxnSpPr>
          <p:nvPr/>
        </p:nvCxnSpPr>
        <p:spPr bwMode="auto">
          <a:xfrm>
            <a:off x="1708150" y="5486400"/>
            <a:ext cx="102552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1" name="AutoShape 112"/>
          <p:cNvCxnSpPr>
            <a:cxnSpLocks noChangeShapeType="1"/>
            <a:stCxn id="18441" idx="4"/>
            <a:endCxn id="18442" idx="0"/>
          </p:cNvCxnSpPr>
          <p:nvPr/>
        </p:nvCxnSpPr>
        <p:spPr bwMode="auto">
          <a:xfrm>
            <a:off x="3059113" y="4810125"/>
            <a:ext cx="15240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2" name="AutoShape 113"/>
          <p:cNvCxnSpPr>
            <a:cxnSpLocks noChangeShapeType="1"/>
            <a:stCxn id="18443" idx="4"/>
            <a:endCxn id="18439" idx="0"/>
          </p:cNvCxnSpPr>
          <p:nvPr/>
        </p:nvCxnSpPr>
        <p:spPr bwMode="auto">
          <a:xfrm>
            <a:off x="6846888" y="5191125"/>
            <a:ext cx="68580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3" name="AutoShape 114"/>
          <p:cNvCxnSpPr>
            <a:cxnSpLocks noChangeShapeType="1"/>
            <a:endCxn id="18440" idx="6"/>
          </p:cNvCxnSpPr>
          <p:nvPr/>
        </p:nvCxnSpPr>
        <p:spPr bwMode="auto">
          <a:xfrm flipH="1" flipV="1">
            <a:off x="5457825" y="5857875"/>
            <a:ext cx="1597025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4" name="AutoShape 115"/>
          <p:cNvCxnSpPr>
            <a:cxnSpLocks noChangeShapeType="1"/>
            <a:stCxn id="18442" idx="6"/>
            <a:endCxn id="18440" idx="2"/>
          </p:cNvCxnSpPr>
          <p:nvPr/>
        </p:nvCxnSpPr>
        <p:spPr bwMode="auto">
          <a:xfrm>
            <a:off x="3689350" y="5715000"/>
            <a:ext cx="812800" cy="142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5" name="AutoShape 116"/>
          <p:cNvCxnSpPr>
            <a:cxnSpLocks noChangeShapeType="1"/>
            <a:stCxn id="18442" idx="7"/>
            <a:endCxn id="18437" idx="3"/>
          </p:cNvCxnSpPr>
          <p:nvPr/>
        </p:nvCxnSpPr>
        <p:spPr bwMode="auto">
          <a:xfrm flipV="1">
            <a:off x="3543300" y="4514850"/>
            <a:ext cx="1393825" cy="1028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56" name="Text Box 118"/>
          <p:cNvSpPr txBox="1">
            <a:spLocks noChangeArrowheads="1"/>
          </p:cNvSpPr>
          <p:nvPr/>
        </p:nvSpPr>
        <p:spPr bwMode="auto">
          <a:xfrm rot="-347285">
            <a:off x="6081713" y="3940175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849</a:t>
            </a:r>
          </a:p>
        </p:txBody>
      </p:sp>
      <p:sp>
        <p:nvSpPr>
          <p:cNvPr id="18457" name="Text Box 119"/>
          <p:cNvSpPr txBox="1">
            <a:spLocks noChangeArrowheads="1"/>
          </p:cNvSpPr>
          <p:nvPr/>
        </p:nvSpPr>
        <p:spPr bwMode="auto">
          <a:xfrm rot="-4662247">
            <a:off x="4760119" y="4672806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802</a:t>
            </a:r>
          </a:p>
        </p:txBody>
      </p:sp>
      <p:sp>
        <p:nvSpPr>
          <p:cNvPr id="18458" name="Text Box 120"/>
          <p:cNvSpPr txBox="1">
            <a:spLocks noChangeArrowheads="1"/>
          </p:cNvSpPr>
          <p:nvPr/>
        </p:nvSpPr>
        <p:spPr bwMode="auto">
          <a:xfrm rot="-1544869">
            <a:off x="5435600" y="50895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1387</a:t>
            </a:r>
          </a:p>
        </p:txBody>
      </p:sp>
      <p:sp>
        <p:nvSpPr>
          <p:cNvPr id="18459" name="Text Box 121"/>
          <p:cNvSpPr txBox="1">
            <a:spLocks noChangeArrowheads="1"/>
          </p:cNvSpPr>
          <p:nvPr/>
        </p:nvSpPr>
        <p:spPr bwMode="auto">
          <a:xfrm rot="-2136302">
            <a:off x="3622675" y="48514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1743</a:t>
            </a:r>
          </a:p>
        </p:txBody>
      </p:sp>
      <p:sp>
        <p:nvSpPr>
          <p:cNvPr id="18460" name="Text Box 122"/>
          <p:cNvSpPr txBox="1">
            <a:spLocks noChangeArrowheads="1"/>
          </p:cNvSpPr>
          <p:nvPr/>
        </p:nvSpPr>
        <p:spPr bwMode="auto">
          <a:xfrm rot="-689345">
            <a:off x="3733800" y="41148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1843</a:t>
            </a:r>
          </a:p>
        </p:txBody>
      </p:sp>
      <p:sp>
        <p:nvSpPr>
          <p:cNvPr id="18461" name="Text Box 123"/>
          <p:cNvSpPr txBox="1">
            <a:spLocks noChangeArrowheads="1"/>
          </p:cNvSpPr>
          <p:nvPr/>
        </p:nvSpPr>
        <p:spPr bwMode="auto">
          <a:xfrm rot="2626382">
            <a:off x="7031038" y="53181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1099</a:t>
            </a:r>
          </a:p>
        </p:txBody>
      </p:sp>
      <p:sp>
        <p:nvSpPr>
          <p:cNvPr id="18462" name="Text Box 124"/>
          <p:cNvSpPr txBox="1">
            <a:spLocks noChangeArrowheads="1"/>
          </p:cNvSpPr>
          <p:nvPr/>
        </p:nvSpPr>
        <p:spPr bwMode="auto">
          <a:xfrm rot="565849">
            <a:off x="5975350" y="56229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1120</a:t>
            </a:r>
          </a:p>
        </p:txBody>
      </p:sp>
      <p:sp>
        <p:nvSpPr>
          <p:cNvPr id="18463" name="Text Box 125"/>
          <p:cNvSpPr txBox="1">
            <a:spLocks noChangeArrowheads="1"/>
          </p:cNvSpPr>
          <p:nvPr/>
        </p:nvSpPr>
        <p:spPr bwMode="auto">
          <a:xfrm rot="695916">
            <a:off x="3775075" y="54419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1233</a:t>
            </a:r>
          </a:p>
        </p:txBody>
      </p:sp>
      <p:sp>
        <p:nvSpPr>
          <p:cNvPr id="18464" name="Text Box 126"/>
          <p:cNvSpPr txBox="1">
            <a:spLocks noChangeArrowheads="1"/>
          </p:cNvSpPr>
          <p:nvPr/>
        </p:nvSpPr>
        <p:spPr bwMode="auto">
          <a:xfrm rot="4665015">
            <a:off x="2994819" y="4979194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337</a:t>
            </a:r>
          </a:p>
        </p:txBody>
      </p:sp>
      <p:sp>
        <p:nvSpPr>
          <p:cNvPr id="18465" name="Text Box 127"/>
          <p:cNvSpPr txBox="1">
            <a:spLocks noChangeArrowheads="1"/>
          </p:cNvSpPr>
          <p:nvPr/>
        </p:nvSpPr>
        <p:spPr bwMode="auto">
          <a:xfrm rot="832501">
            <a:off x="1927225" y="52578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2555</a:t>
            </a:r>
          </a:p>
        </p:txBody>
      </p:sp>
      <p:sp>
        <p:nvSpPr>
          <p:cNvPr id="18466" name="Text Box 128"/>
          <p:cNvSpPr txBox="1">
            <a:spLocks noChangeArrowheads="1"/>
          </p:cNvSpPr>
          <p:nvPr/>
        </p:nvSpPr>
        <p:spPr bwMode="auto">
          <a:xfrm rot="-1891667">
            <a:off x="6783388" y="4251325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142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81633B5-5B2B-FA43-8576-1404BAD381DE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52578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Edge List Structure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44650"/>
            <a:ext cx="3505200" cy="4603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Vertex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element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reference to position in vertex sequence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Edge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element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origin vertex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destination vertex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reference to position in edge sequence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Vertex sequence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sequence of vertex objects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Edge sequence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sequence of edge objects</a:t>
            </a:r>
          </a:p>
        </p:txBody>
      </p:sp>
      <p:pic>
        <p:nvPicPr>
          <p:cNvPr id="26629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33528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90900"/>
            <a:ext cx="2573338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E4D522-CEA6-C143-A2F1-37EB91AC4341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Complexity in big-O</a:t>
            </a:r>
          </a:p>
        </p:txBody>
      </p:sp>
      <p:graphicFrame>
        <p:nvGraphicFramePr>
          <p:cNvPr id="216215" name="Group 15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641718886"/>
              </p:ext>
            </p:extLst>
          </p:nvPr>
        </p:nvGraphicFramePr>
        <p:xfrm>
          <a:off x="838200" y="1600200"/>
          <a:ext cx="7924800" cy="4243473"/>
        </p:xfrm>
        <a:graphic>
          <a:graphicData uri="http://schemas.openxmlformats.org/drawingml/2006/table">
            <a:tbl>
              <a:tblPr/>
              <a:tblGrid>
                <a:gridCol w="271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4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vertices, 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no parallel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no self-loops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Edge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 Matrix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Space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incidentEdges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areAdjacent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insertVertex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insertEdge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w, 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removeVertex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removeEdge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447800"/>
            <a:ext cx="2573338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4953" y="5884217"/>
            <a:ext cx="7650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Assuming locating an edge or vertex is constant time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E4D522-CEA6-C143-A2F1-37EB91AC4341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Complexity in big-O</a:t>
            </a:r>
          </a:p>
        </p:txBody>
      </p:sp>
      <p:graphicFrame>
        <p:nvGraphicFramePr>
          <p:cNvPr id="216215" name="Group 15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4192747"/>
              </p:ext>
            </p:extLst>
          </p:nvPr>
        </p:nvGraphicFramePr>
        <p:xfrm>
          <a:off x="838200" y="1600200"/>
          <a:ext cx="7924800" cy="4243473"/>
        </p:xfrm>
        <a:graphic>
          <a:graphicData uri="http://schemas.openxmlformats.org/drawingml/2006/table">
            <a:tbl>
              <a:tblPr/>
              <a:tblGrid>
                <a:gridCol w="271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4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vertices, 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no parallel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no self-loops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Edge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 Matrix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Space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incidentEdges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areAdjacent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insertVertex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insertEdge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w, 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1*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removeVertex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m*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removeEdge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1*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428750"/>
            <a:ext cx="2573338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4953" y="5884217"/>
            <a:ext cx="7650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Assuming locating an edge or vertex is constant time</a:t>
            </a:r>
          </a:p>
        </p:txBody>
      </p:sp>
    </p:spTree>
    <p:extLst>
      <p:ext uri="{BB962C8B-B14F-4D97-AF65-F5344CB8AC3E}">
        <p14:creationId xmlns:p14="http://schemas.microsoft.com/office/powerpoint/2010/main" val="2042052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E6308AF-0394-BA47-88B0-37C6B40F9EBE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4897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Adjacency List Structure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1638"/>
            <a:ext cx="2895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Incidence sequence for each vertex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sequence of references to edge objects of incident edges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Augmented edge objects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references to associated positions in incidence sequences of end vertices</a:t>
            </a:r>
          </a:p>
        </p:txBody>
      </p:sp>
      <p:pic>
        <p:nvPicPr>
          <p:cNvPr id="27653" name="Picture 6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7800"/>
            <a:ext cx="33528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400" y="3629025"/>
            <a:ext cx="2946400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03287" y="5638800"/>
            <a:ext cx="4064575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Vertices or edges in each list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E4D522-CEA6-C143-A2F1-37EB91AC4341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Complexity in big-O</a:t>
            </a:r>
          </a:p>
        </p:txBody>
      </p:sp>
      <p:graphicFrame>
        <p:nvGraphicFramePr>
          <p:cNvPr id="216215" name="Group 15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14437101"/>
              </p:ext>
            </p:extLst>
          </p:nvPr>
        </p:nvGraphicFramePr>
        <p:xfrm>
          <a:off x="838200" y="1600200"/>
          <a:ext cx="7924800" cy="4243473"/>
        </p:xfrm>
        <a:graphic>
          <a:graphicData uri="http://schemas.openxmlformats.org/drawingml/2006/table">
            <a:tbl>
              <a:tblPr/>
              <a:tblGrid>
                <a:gridCol w="271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4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vertices, 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deg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(v) is degree of 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Edge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 Matrix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Space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incidentEdges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areAdjacent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insertVertex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insertEdge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w, 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removeVertex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removeEdge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23031"/>
            <a:ext cx="2946400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5943601"/>
            <a:ext cx="7010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deg</a:t>
            </a:r>
            <a:r>
              <a:rPr lang="en-US" dirty="0"/>
              <a:t>(v): Assuming the size of each list is known </a:t>
            </a:r>
          </a:p>
        </p:txBody>
      </p:sp>
    </p:spTree>
    <p:extLst>
      <p:ext uri="{BB962C8B-B14F-4D97-AF65-F5344CB8AC3E}">
        <p14:creationId xmlns:p14="http://schemas.microsoft.com/office/powerpoint/2010/main" val="3217181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E4D522-CEA6-C143-A2F1-37EB91AC4341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Complexity in big-O</a:t>
            </a:r>
          </a:p>
        </p:txBody>
      </p:sp>
      <p:graphicFrame>
        <p:nvGraphicFramePr>
          <p:cNvPr id="216215" name="Group 15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129384989"/>
              </p:ext>
            </p:extLst>
          </p:nvPr>
        </p:nvGraphicFramePr>
        <p:xfrm>
          <a:off x="838200" y="1600200"/>
          <a:ext cx="7924800" cy="4243473"/>
        </p:xfrm>
        <a:graphic>
          <a:graphicData uri="http://schemas.openxmlformats.org/drawingml/2006/table">
            <a:tbl>
              <a:tblPr/>
              <a:tblGrid>
                <a:gridCol w="271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4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vertices, 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(v) is degree of 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Edge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 Matrix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Space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incidentEdges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areAdjacent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),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insertVertex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insertEdge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w, 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removeVertex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removeEdge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1*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0"/>
            <a:ext cx="2946400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8624" y="5943601"/>
            <a:ext cx="6886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*Assuming location of edge is known</a:t>
            </a:r>
          </a:p>
        </p:txBody>
      </p:sp>
    </p:spTree>
    <p:extLst>
      <p:ext uri="{BB962C8B-B14F-4D97-AF65-F5344CB8AC3E}">
        <p14:creationId xmlns:p14="http://schemas.microsoft.com/office/powerpoint/2010/main" val="25213355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Adjacency Map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447800"/>
            <a:ext cx="4572000" cy="4898756"/>
          </a:xfrm>
        </p:spPr>
        <p:txBody>
          <a:bodyPr/>
          <a:lstStyle/>
          <a:p>
            <a:r>
              <a:rPr lang="en-US" dirty="0"/>
              <a:t>Similar to Adjacency List</a:t>
            </a:r>
          </a:p>
          <a:p>
            <a:pPr lvl="1"/>
            <a:r>
              <a:rPr lang="en-US" dirty="0"/>
              <a:t>each list is replaced with a map</a:t>
            </a:r>
          </a:p>
          <a:p>
            <a:pPr lvl="1"/>
            <a:r>
              <a:rPr lang="en-US" dirty="0"/>
              <a:t>key is vertex</a:t>
            </a:r>
          </a:p>
          <a:p>
            <a:pPr lvl="1"/>
            <a:r>
              <a:rPr lang="en-US" dirty="0" err="1"/>
              <a:t>areAdjacent</a:t>
            </a:r>
            <a:r>
              <a:rPr lang="en-US" dirty="0"/>
              <a:t>(</a:t>
            </a:r>
            <a:r>
              <a:rPr lang="en-US" dirty="0" err="1"/>
              <a:t>u,v</a:t>
            </a:r>
            <a:r>
              <a:rPr lang="en-US" dirty="0"/>
              <a:t>) is O(1)</a:t>
            </a:r>
          </a:p>
          <a:p>
            <a:pPr lvl="1"/>
            <a:r>
              <a:rPr lang="en-US" dirty="0"/>
              <a:t>More space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EB1DD-DD34-D04C-B808-7EEAFF24AA4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685800"/>
            <a:ext cx="3436144" cy="1981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819400"/>
            <a:ext cx="2600325" cy="368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9430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BEB3071-50A8-E345-8DD0-563EEA8C0815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3025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Adjacency Matrix Structure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227388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Edge list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Augmented vertex objects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Integer key (index) associated with vertex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2D-array adjacency array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Reference to edge object for adjacent vertices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Null for non nonadjacent vertices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The </a:t>
            </a:r>
            <a:r>
              <a:rPr lang="ja-JP" altLang="en-US" sz="2000">
                <a:latin typeface="Tahoma" charset="0"/>
              </a:rPr>
              <a:t>“</a:t>
            </a:r>
            <a:r>
              <a:rPr lang="en-US" altLang="ja-JP" sz="2000">
                <a:latin typeface="Tahoma" charset="0"/>
              </a:rPr>
              <a:t>old fashioned</a:t>
            </a:r>
            <a:r>
              <a:rPr lang="ja-JP" altLang="en-US" sz="2000">
                <a:latin typeface="Tahoma" charset="0"/>
              </a:rPr>
              <a:t>”</a:t>
            </a:r>
            <a:r>
              <a:rPr lang="en-US" altLang="ja-JP" sz="2000">
                <a:latin typeface="Tahoma" charset="0"/>
              </a:rPr>
              <a:t> version just has 0 for no edge and 1 for edge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pic>
        <p:nvPicPr>
          <p:cNvPr id="28677" name="Picture 5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7800"/>
            <a:ext cx="33528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505200"/>
            <a:ext cx="404018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E4D522-CEA6-C143-A2F1-37EB91AC4341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Complexity in big-O</a:t>
            </a:r>
          </a:p>
        </p:txBody>
      </p:sp>
      <p:graphicFrame>
        <p:nvGraphicFramePr>
          <p:cNvPr id="216215" name="Group 15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74329667"/>
              </p:ext>
            </p:extLst>
          </p:nvPr>
        </p:nvGraphicFramePr>
        <p:xfrm>
          <a:off x="838200" y="1600200"/>
          <a:ext cx="7924800" cy="4243445"/>
        </p:xfrm>
        <a:graphic>
          <a:graphicData uri="http://schemas.openxmlformats.org/drawingml/2006/table">
            <a:tbl>
              <a:tblPr/>
              <a:tblGrid>
                <a:gridCol w="271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4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vertices, 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(v) is degree of v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Edge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 Matrix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Space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incidentEdges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areAdjacent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min(deg(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), 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insertVertex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insertEdge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w, 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removeVertex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removeEdge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752600"/>
            <a:ext cx="3550468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9297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E4D522-CEA6-C143-A2F1-37EB91AC4341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Complexity in big-O</a:t>
            </a:r>
          </a:p>
        </p:txBody>
      </p:sp>
      <p:graphicFrame>
        <p:nvGraphicFramePr>
          <p:cNvPr id="216215" name="Group 15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71984487"/>
              </p:ext>
            </p:extLst>
          </p:nvPr>
        </p:nvGraphicFramePr>
        <p:xfrm>
          <a:off x="838200" y="1600200"/>
          <a:ext cx="7924800" cy="4243445"/>
        </p:xfrm>
        <a:graphic>
          <a:graphicData uri="http://schemas.openxmlformats.org/drawingml/2006/table">
            <a:tbl>
              <a:tblPr/>
              <a:tblGrid>
                <a:gridCol w="271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4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vertices, 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10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(v) is degree of v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Edge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</a:t>
                      </a:r>
                      <a:b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List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Adjacency Matrix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Space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incidentEdges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areAdjacent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min(deg(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), 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insertVertex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insertEdge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v, w, 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removeVertex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deg(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removeEdge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6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5A16451-E28A-6743-99D7-7F3BFB492443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Edge Types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441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Directed edge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ordered pair of vertices</a:t>
            </a:r>
            <a:r>
              <a:rPr lang="en-US" sz="1800" dirty="0">
                <a:latin typeface="Times New Roman" charset="0"/>
              </a:rPr>
              <a:t> (</a:t>
            </a:r>
            <a:r>
              <a:rPr lang="en-US" sz="1800" b="1" i="1" dirty="0" err="1">
                <a:latin typeface="Times New Roman" charset="0"/>
              </a:rPr>
              <a:t>u</a:t>
            </a:r>
            <a:r>
              <a:rPr lang="en-US" sz="1800" dirty="0" err="1">
                <a:latin typeface="Times New Roman" charset="0"/>
              </a:rPr>
              <a:t>,</a:t>
            </a:r>
            <a:r>
              <a:rPr lang="en-US" sz="1800" b="1" i="1" dirty="0" err="1">
                <a:latin typeface="Times New Roman" charset="0"/>
              </a:rPr>
              <a:t>v</a:t>
            </a:r>
            <a:r>
              <a:rPr lang="en-US" sz="1800" dirty="0">
                <a:latin typeface="Times New 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first vertex </a:t>
            </a:r>
            <a:r>
              <a:rPr lang="en-US" sz="1800" b="1" i="1" dirty="0">
                <a:latin typeface="Times New Roman" charset="0"/>
              </a:rPr>
              <a:t>u</a:t>
            </a:r>
            <a:r>
              <a:rPr lang="en-US" sz="1800" dirty="0">
                <a:latin typeface="Tahoma" charset="0"/>
              </a:rPr>
              <a:t> is the origin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second vertex </a:t>
            </a:r>
            <a:r>
              <a:rPr lang="en-US" sz="1800" b="1" i="1" dirty="0">
                <a:latin typeface="Times New Roman" charset="0"/>
              </a:rPr>
              <a:t>v</a:t>
            </a:r>
            <a:r>
              <a:rPr lang="en-US" sz="1800" dirty="0">
                <a:latin typeface="Tahoma" charset="0"/>
              </a:rPr>
              <a:t> is the destination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e.g., a flight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Undirected edge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unordered pair of vertices</a:t>
            </a:r>
            <a:r>
              <a:rPr lang="en-US" sz="1800" dirty="0">
                <a:latin typeface="Times New Roman" charset="0"/>
              </a:rPr>
              <a:t> (</a:t>
            </a:r>
            <a:r>
              <a:rPr lang="en-US" sz="1800" b="1" i="1" dirty="0" err="1">
                <a:latin typeface="Times New Roman" charset="0"/>
              </a:rPr>
              <a:t>u</a:t>
            </a:r>
            <a:r>
              <a:rPr lang="en-US" sz="1800" dirty="0" err="1">
                <a:latin typeface="Times New Roman" charset="0"/>
              </a:rPr>
              <a:t>,</a:t>
            </a:r>
            <a:r>
              <a:rPr lang="en-US" sz="1800" b="1" i="1" dirty="0" err="1">
                <a:latin typeface="Times New Roman" charset="0"/>
              </a:rPr>
              <a:t>v</a:t>
            </a:r>
            <a:r>
              <a:rPr lang="en-US" sz="1800" dirty="0">
                <a:latin typeface="Times New 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e.g., a flight route</a:t>
            </a:r>
            <a:endParaRPr lang="en-US" sz="18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Directed graph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all the edges are directed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e.g., flight network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Undirected graph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all the edges are undirected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e.g., route network</a:t>
            </a:r>
          </a:p>
        </p:txBody>
      </p:sp>
      <p:sp>
        <p:nvSpPr>
          <p:cNvPr id="19461" name="Oval 4"/>
          <p:cNvSpPr>
            <a:spLocks noChangeArrowheads="1"/>
          </p:cNvSpPr>
          <p:nvPr/>
        </p:nvSpPr>
        <p:spPr bwMode="auto">
          <a:xfrm>
            <a:off x="5257800" y="220027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ORD</a:t>
            </a:r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750175" y="220027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PVD</a:t>
            </a:r>
          </a:p>
        </p:txBody>
      </p:sp>
      <p:cxnSp>
        <p:nvCxnSpPr>
          <p:cNvPr id="19463" name="AutoShape 7"/>
          <p:cNvCxnSpPr>
            <a:cxnSpLocks noChangeShapeType="1"/>
            <a:stCxn id="19461" idx="6"/>
            <a:endCxn id="19462" idx="2"/>
          </p:cNvCxnSpPr>
          <p:nvPr/>
        </p:nvCxnSpPr>
        <p:spPr bwMode="auto">
          <a:xfrm>
            <a:off x="6203950" y="2428875"/>
            <a:ext cx="15367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972175" y="1981200"/>
            <a:ext cx="1987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flight</a:t>
            </a:r>
          </a:p>
          <a:p>
            <a:pPr eaLnBrk="1" hangingPunct="1"/>
            <a:r>
              <a:rPr lang="en-US"/>
              <a:t>AA 1206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5267325" y="353695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ORD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7759700" y="353695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PVD</a:t>
            </a:r>
          </a:p>
        </p:txBody>
      </p:sp>
      <p:cxnSp>
        <p:nvCxnSpPr>
          <p:cNvPr id="19467" name="AutoShape 11"/>
          <p:cNvCxnSpPr>
            <a:cxnSpLocks noChangeShapeType="1"/>
            <a:stCxn id="19465" idx="6"/>
            <a:endCxn id="19466" idx="2"/>
          </p:cNvCxnSpPr>
          <p:nvPr/>
        </p:nvCxnSpPr>
        <p:spPr bwMode="auto">
          <a:xfrm>
            <a:off x="6213475" y="3765550"/>
            <a:ext cx="15367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6527800" y="3352800"/>
            <a:ext cx="8763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849</a:t>
            </a:r>
          </a:p>
          <a:p>
            <a:pPr eaLnBrk="1" hangingPunct="1"/>
            <a:r>
              <a:rPr lang="en-US"/>
              <a:t>miles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F437396-1A00-CA4C-B94A-DAE96AB3F8B0}" type="slidenum">
              <a:rPr lang="en-US" sz="1400"/>
              <a:pPr eaLnBrk="1" hangingPunct="1"/>
              <a:t>4</a:t>
            </a:fld>
            <a:endParaRPr lang="en-US" sz="1400"/>
          </a:p>
        </p:txBody>
      </p:sp>
      <p:graphicFrame>
        <p:nvGraphicFramePr>
          <p:cNvPr id="20483" name="Object 2052"/>
          <p:cNvGraphicFramePr>
            <a:graphicFrameLocks noChangeAspect="1"/>
          </p:cNvGraphicFramePr>
          <p:nvPr/>
        </p:nvGraphicFramePr>
        <p:xfrm>
          <a:off x="609600" y="1314450"/>
          <a:ext cx="8077200" cy="508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9" name="VISIO" r:id="rId3" imgW="10096500" imgH="7010400" progId="Visio.Drawing.6">
                  <p:embed/>
                </p:oleObj>
              </mc:Choice>
              <mc:Fallback>
                <p:oleObj name="VISIO" r:id="rId3" imgW="10096500" imgH="7010400" progId="Visio.Drawing.6">
                  <p:embed/>
                  <p:pic>
                    <p:nvPicPr>
                      <p:cNvPr id="0" name="Object 2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14450"/>
                        <a:ext cx="8077200" cy="508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Applications</a:t>
            </a:r>
          </a:p>
        </p:txBody>
      </p:sp>
      <p:sp>
        <p:nvSpPr>
          <p:cNvPr id="20485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4114800" cy="4724400"/>
          </a:xfrm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Electronic circuits</a:t>
            </a:r>
          </a:p>
          <a:p>
            <a:pPr lvl="1" eaLnBrk="1" hangingPunct="1"/>
            <a:r>
              <a:rPr lang="en-US" sz="2000">
                <a:latin typeface="Tahoma" charset="0"/>
              </a:rPr>
              <a:t>Printed circuit board</a:t>
            </a:r>
          </a:p>
          <a:p>
            <a:pPr lvl="1" eaLnBrk="1" hangingPunct="1"/>
            <a:r>
              <a:rPr lang="en-US" sz="2000">
                <a:latin typeface="Tahoma" charset="0"/>
              </a:rPr>
              <a:t>Integrated circuit</a:t>
            </a:r>
          </a:p>
          <a:p>
            <a:pPr eaLnBrk="1" hangingPunct="1"/>
            <a:r>
              <a:rPr lang="en-US" sz="2400">
                <a:latin typeface="Tahoma" charset="0"/>
              </a:rPr>
              <a:t>Transportation networks</a:t>
            </a:r>
          </a:p>
          <a:p>
            <a:pPr lvl="1" eaLnBrk="1" hangingPunct="1"/>
            <a:r>
              <a:rPr lang="en-US" sz="2000">
                <a:latin typeface="Tahoma" charset="0"/>
              </a:rPr>
              <a:t>Highway network</a:t>
            </a:r>
          </a:p>
          <a:p>
            <a:pPr lvl="1" eaLnBrk="1" hangingPunct="1"/>
            <a:r>
              <a:rPr lang="en-US" sz="2000">
                <a:latin typeface="Tahoma" charset="0"/>
              </a:rPr>
              <a:t>Flight network</a:t>
            </a:r>
          </a:p>
          <a:p>
            <a:pPr eaLnBrk="1" hangingPunct="1"/>
            <a:r>
              <a:rPr lang="en-US" sz="2400">
                <a:latin typeface="Tahoma" charset="0"/>
              </a:rPr>
              <a:t>Computer networks</a:t>
            </a:r>
          </a:p>
          <a:p>
            <a:pPr lvl="1" eaLnBrk="1" hangingPunct="1"/>
            <a:r>
              <a:rPr lang="en-US" sz="2000">
                <a:latin typeface="Tahoma" charset="0"/>
              </a:rPr>
              <a:t>Local area network</a:t>
            </a:r>
          </a:p>
          <a:p>
            <a:pPr lvl="1" eaLnBrk="1" hangingPunct="1"/>
            <a:r>
              <a:rPr lang="en-US" sz="2000">
                <a:latin typeface="Tahoma" charset="0"/>
              </a:rPr>
              <a:t>Internet</a:t>
            </a:r>
          </a:p>
          <a:p>
            <a:pPr lvl="1" eaLnBrk="1" hangingPunct="1"/>
            <a:r>
              <a:rPr lang="en-US" sz="2000">
                <a:latin typeface="Tahoma" charset="0"/>
              </a:rPr>
              <a:t>Web</a:t>
            </a:r>
          </a:p>
          <a:p>
            <a:pPr eaLnBrk="1" hangingPunct="1"/>
            <a:r>
              <a:rPr lang="en-US" sz="2400">
                <a:latin typeface="Tahoma" charset="0"/>
              </a:rPr>
              <a:t>Databases</a:t>
            </a:r>
          </a:p>
          <a:p>
            <a:pPr lvl="1" eaLnBrk="1" hangingPunct="1"/>
            <a:r>
              <a:rPr lang="en-US" sz="2000">
                <a:latin typeface="Tahoma" charset="0"/>
              </a:rPr>
              <a:t>Entity-relationship diagram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4BE90BB-43AB-DD4E-95CF-6870422DA45A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Terminology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4048125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latin typeface="Tahoma" charset="0"/>
              </a:rPr>
              <a:t>End vertices </a:t>
            </a:r>
            <a:r>
              <a:rPr lang="en-US" sz="2000" dirty="0">
                <a:latin typeface="Tahoma" charset="0"/>
              </a:rPr>
              <a:t>(or endpoints) of an edge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U and V are the endpoints of 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Edges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incident</a:t>
            </a:r>
            <a:r>
              <a:rPr lang="en-US" sz="2000" dirty="0">
                <a:latin typeface="Tahoma" charset="0"/>
              </a:rPr>
              <a:t> on a vertex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a, d, and b are incident on V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latin typeface="Tahoma" charset="0"/>
              </a:rPr>
              <a:t>Adjacent</a:t>
            </a:r>
            <a:r>
              <a:rPr lang="en-US" sz="2000" dirty="0">
                <a:latin typeface="Tahoma" charset="0"/>
              </a:rPr>
              <a:t> vertices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U and V are adjacent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latin typeface="Tahoma" charset="0"/>
              </a:rPr>
              <a:t>Degree</a:t>
            </a:r>
            <a:r>
              <a:rPr lang="en-US" sz="2000" dirty="0">
                <a:latin typeface="Tahoma" charset="0"/>
              </a:rPr>
              <a:t> of a vertex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X has degree 5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rgbClr val="FFC000"/>
                </a:solidFill>
                <a:latin typeface="Tahoma" charset="0"/>
              </a:rPr>
              <a:t>Not used in this course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solidFill>
                  <a:schemeClr val="tx2"/>
                </a:solidFill>
                <a:latin typeface="Tahoma" charset="0"/>
              </a:rPr>
              <a:t>Parallel edges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latin typeface="Tahoma" charset="0"/>
              </a:rPr>
              <a:t>h and </a:t>
            </a:r>
            <a:r>
              <a:rPr lang="en-US" sz="1400" dirty="0" err="1">
                <a:latin typeface="Tahoma" charset="0"/>
              </a:rPr>
              <a:t>i</a:t>
            </a:r>
            <a:r>
              <a:rPr lang="en-US" sz="1400" dirty="0">
                <a:latin typeface="Tahoma" charset="0"/>
              </a:rPr>
              <a:t> are parallel edges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solidFill>
                  <a:schemeClr val="tx2"/>
                </a:solidFill>
                <a:latin typeface="Tahoma" charset="0"/>
              </a:rPr>
              <a:t>Self-loop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latin typeface="Tahoma" charset="0"/>
              </a:rPr>
              <a:t>j is a self-loop</a:t>
            </a:r>
          </a:p>
        </p:txBody>
      </p:sp>
      <p:grpSp>
        <p:nvGrpSpPr>
          <p:cNvPr id="21509" name="Group 32"/>
          <p:cNvGrpSpPr>
            <a:grpSpLocks/>
          </p:cNvGrpSpPr>
          <p:nvPr/>
        </p:nvGrpSpPr>
        <p:grpSpPr bwMode="auto">
          <a:xfrm>
            <a:off x="4576763" y="2208213"/>
            <a:ext cx="4197350" cy="3200400"/>
            <a:chOff x="2808" y="1104"/>
            <a:chExt cx="2644" cy="2016"/>
          </a:xfrm>
        </p:grpSpPr>
        <p:sp>
          <p:nvSpPr>
            <p:cNvPr id="21510" name="Oval 4"/>
            <p:cNvSpPr>
              <a:spLocks noChangeArrowheads="1"/>
            </p:cNvSpPr>
            <p:nvPr/>
          </p:nvSpPr>
          <p:spPr bwMode="auto">
            <a:xfrm>
              <a:off x="3960" y="168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X</a:t>
              </a:r>
            </a:p>
          </p:txBody>
        </p:sp>
        <p:sp>
          <p:nvSpPr>
            <p:cNvPr id="21511" name="Oval 5"/>
            <p:cNvSpPr>
              <a:spLocks noChangeArrowheads="1"/>
            </p:cNvSpPr>
            <p:nvPr/>
          </p:nvSpPr>
          <p:spPr bwMode="auto">
            <a:xfrm>
              <a:off x="2808" y="168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U</a:t>
              </a:r>
            </a:p>
          </p:txBody>
        </p:sp>
        <p:sp>
          <p:nvSpPr>
            <p:cNvPr id="21512" name="Oval 6"/>
            <p:cNvSpPr>
              <a:spLocks noChangeArrowheads="1"/>
            </p:cNvSpPr>
            <p:nvPr/>
          </p:nvSpPr>
          <p:spPr bwMode="auto">
            <a:xfrm>
              <a:off x="3384" y="1104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V</a:t>
              </a:r>
            </a:p>
          </p:txBody>
        </p:sp>
        <p:sp>
          <p:nvSpPr>
            <p:cNvPr id="21513" name="Oval 7"/>
            <p:cNvSpPr>
              <a:spLocks noChangeArrowheads="1"/>
            </p:cNvSpPr>
            <p:nvPr/>
          </p:nvSpPr>
          <p:spPr bwMode="auto">
            <a:xfrm>
              <a:off x="3384" y="2256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W</a:t>
              </a:r>
            </a:p>
          </p:txBody>
        </p:sp>
        <p:sp>
          <p:nvSpPr>
            <p:cNvPr id="21514" name="Oval 8"/>
            <p:cNvSpPr>
              <a:spLocks noChangeArrowheads="1"/>
            </p:cNvSpPr>
            <p:nvPr/>
          </p:nvSpPr>
          <p:spPr bwMode="auto">
            <a:xfrm>
              <a:off x="4728" y="168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Z</a:t>
              </a:r>
            </a:p>
          </p:txBody>
        </p:sp>
        <p:cxnSp>
          <p:nvCxnSpPr>
            <p:cNvPr id="21515" name="AutoShape 9"/>
            <p:cNvCxnSpPr>
              <a:cxnSpLocks noChangeShapeType="1"/>
              <a:stCxn id="21512" idx="3"/>
              <a:endCxn id="21511" idx="7"/>
            </p:cNvCxnSpPr>
            <p:nvPr/>
          </p:nvCxnSpPr>
          <p:spPr bwMode="auto">
            <a:xfrm flipH="1">
              <a:off x="3054" y="1356"/>
              <a:ext cx="372" cy="36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6" name="AutoShape 10"/>
            <p:cNvCxnSpPr>
              <a:cxnSpLocks noChangeShapeType="1"/>
              <a:stCxn id="21513" idx="1"/>
              <a:endCxn id="21511" idx="5"/>
            </p:cNvCxnSpPr>
            <p:nvPr/>
          </p:nvCxnSpPr>
          <p:spPr bwMode="auto">
            <a:xfrm flipH="1" flipV="1">
              <a:off x="3054" y="1932"/>
              <a:ext cx="372" cy="36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7" name="AutoShape 11"/>
            <p:cNvCxnSpPr>
              <a:cxnSpLocks noChangeShapeType="1"/>
              <a:stCxn id="21513" idx="7"/>
              <a:endCxn id="21510" idx="3"/>
            </p:cNvCxnSpPr>
            <p:nvPr/>
          </p:nvCxnSpPr>
          <p:spPr bwMode="auto">
            <a:xfrm flipV="1">
              <a:off x="3630" y="1932"/>
              <a:ext cx="372" cy="36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8" name="AutoShape 13"/>
            <p:cNvCxnSpPr>
              <a:cxnSpLocks noChangeShapeType="1"/>
              <a:stCxn id="21512" idx="5"/>
              <a:endCxn id="21510" idx="1"/>
            </p:cNvCxnSpPr>
            <p:nvPr/>
          </p:nvCxnSpPr>
          <p:spPr bwMode="auto">
            <a:xfrm>
              <a:off x="3630" y="1356"/>
              <a:ext cx="372" cy="36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19" name="AutoShape 14"/>
            <p:cNvCxnSpPr>
              <a:cxnSpLocks noChangeShapeType="1"/>
              <a:stCxn id="21512" idx="4"/>
              <a:endCxn id="21513" idx="0"/>
            </p:cNvCxnSpPr>
            <p:nvPr/>
          </p:nvCxnSpPr>
          <p:spPr bwMode="auto">
            <a:xfrm>
              <a:off x="3528" y="1398"/>
              <a:ext cx="0" cy="85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20" name="Oval 15"/>
            <p:cNvSpPr>
              <a:spLocks noChangeArrowheads="1"/>
            </p:cNvSpPr>
            <p:nvPr/>
          </p:nvSpPr>
          <p:spPr bwMode="auto">
            <a:xfrm>
              <a:off x="3966" y="2832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Y</a:t>
              </a:r>
            </a:p>
          </p:txBody>
        </p:sp>
        <p:cxnSp>
          <p:nvCxnSpPr>
            <p:cNvPr id="21521" name="AutoShape 16"/>
            <p:cNvCxnSpPr>
              <a:cxnSpLocks noChangeShapeType="1"/>
              <a:stCxn id="21513" idx="5"/>
              <a:endCxn id="21520" idx="1"/>
            </p:cNvCxnSpPr>
            <p:nvPr/>
          </p:nvCxnSpPr>
          <p:spPr bwMode="auto">
            <a:xfrm>
              <a:off x="3630" y="2508"/>
              <a:ext cx="378" cy="36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2" name="AutoShape 17"/>
            <p:cNvCxnSpPr>
              <a:cxnSpLocks noChangeShapeType="1"/>
              <a:stCxn id="21510" idx="4"/>
              <a:endCxn id="21520" idx="0"/>
            </p:cNvCxnSpPr>
            <p:nvPr/>
          </p:nvCxnSpPr>
          <p:spPr bwMode="auto">
            <a:xfrm>
              <a:off x="4104" y="1974"/>
              <a:ext cx="6" cy="85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23" name="Text Box 18"/>
            <p:cNvSpPr txBox="1">
              <a:spLocks noChangeArrowheads="1"/>
            </p:cNvSpPr>
            <p:nvPr/>
          </p:nvSpPr>
          <p:spPr bwMode="auto">
            <a:xfrm>
              <a:off x="3054" y="1254"/>
              <a:ext cx="2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a</a:t>
              </a:r>
            </a:p>
          </p:txBody>
        </p:sp>
        <p:sp>
          <p:nvSpPr>
            <p:cNvPr id="21524" name="Text Box 19"/>
            <p:cNvSpPr txBox="1">
              <a:spLocks noChangeArrowheads="1"/>
            </p:cNvSpPr>
            <p:nvPr/>
          </p:nvSpPr>
          <p:spPr bwMode="auto">
            <a:xfrm>
              <a:off x="3046" y="1974"/>
              <a:ext cx="2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c</a:t>
              </a:r>
            </a:p>
          </p:txBody>
        </p:sp>
        <p:sp>
          <p:nvSpPr>
            <p:cNvPr id="21525" name="Text Box 20"/>
            <p:cNvSpPr txBox="1">
              <a:spLocks noChangeArrowheads="1"/>
            </p:cNvSpPr>
            <p:nvPr/>
          </p:nvSpPr>
          <p:spPr bwMode="auto">
            <a:xfrm>
              <a:off x="3786" y="1254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b</a:t>
              </a:r>
            </a:p>
          </p:txBody>
        </p:sp>
        <p:sp>
          <p:nvSpPr>
            <p:cNvPr id="21526" name="Text Box 21"/>
            <p:cNvSpPr txBox="1">
              <a:spLocks noChangeArrowheads="1"/>
            </p:cNvSpPr>
            <p:nvPr/>
          </p:nvSpPr>
          <p:spPr bwMode="auto">
            <a:xfrm>
              <a:off x="3789" y="2004"/>
              <a:ext cx="2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e</a:t>
              </a:r>
            </a:p>
          </p:txBody>
        </p:sp>
        <p:sp>
          <p:nvSpPr>
            <p:cNvPr id="21527" name="Text Box 22"/>
            <p:cNvSpPr txBox="1">
              <a:spLocks noChangeArrowheads="1"/>
            </p:cNvSpPr>
            <p:nvPr/>
          </p:nvSpPr>
          <p:spPr bwMode="auto">
            <a:xfrm>
              <a:off x="3504" y="1680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d</a:t>
              </a:r>
            </a:p>
          </p:txBody>
        </p:sp>
        <p:sp>
          <p:nvSpPr>
            <p:cNvPr id="21528" name="Text Box 23"/>
            <p:cNvSpPr txBox="1">
              <a:spLocks noChangeArrowheads="1"/>
            </p:cNvSpPr>
            <p:nvPr/>
          </p:nvSpPr>
          <p:spPr bwMode="auto">
            <a:xfrm>
              <a:off x="3676" y="2646"/>
              <a:ext cx="1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f</a:t>
              </a:r>
            </a:p>
          </p:txBody>
        </p:sp>
        <p:sp>
          <p:nvSpPr>
            <p:cNvPr id="21529" name="Text Box 24"/>
            <p:cNvSpPr txBox="1">
              <a:spLocks noChangeArrowheads="1"/>
            </p:cNvSpPr>
            <p:nvPr/>
          </p:nvSpPr>
          <p:spPr bwMode="auto">
            <a:xfrm>
              <a:off x="4080" y="2292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g</a:t>
              </a:r>
            </a:p>
          </p:txBody>
        </p:sp>
        <p:sp>
          <p:nvSpPr>
            <p:cNvPr id="21530" name="Text Box 25"/>
            <p:cNvSpPr txBox="1">
              <a:spLocks noChangeArrowheads="1"/>
            </p:cNvSpPr>
            <p:nvPr/>
          </p:nvSpPr>
          <p:spPr bwMode="auto">
            <a:xfrm>
              <a:off x="4398" y="1392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h</a:t>
              </a:r>
            </a:p>
          </p:txBody>
        </p:sp>
        <p:sp>
          <p:nvSpPr>
            <p:cNvPr id="21531" name="Text Box 26"/>
            <p:cNvSpPr txBox="1">
              <a:spLocks noChangeArrowheads="1"/>
            </p:cNvSpPr>
            <p:nvPr/>
          </p:nvSpPr>
          <p:spPr bwMode="auto">
            <a:xfrm>
              <a:off x="4429" y="2016"/>
              <a:ext cx="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</a:t>
              </a:r>
            </a:p>
          </p:txBody>
        </p:sp>
        <p:sp>
          <p:nvSpPr>
            <p:cNvPr id="21532" name="Text Box 27"/>
            <p:cNvSpPr txBox="1">
              <a:spLocks noChangeArrowheads="1"/>
            </p:cNvSpPr>
            <p:nvPr/>
          </p:nvSpPr>
          <p:spPr bwMode="auto">
            <a:xfrm>
              <a:off x="5282" y="1392"/>
              <a:ext cx="1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j</a:t>
              </a:r>
            </a:p>
          </p:txBody>
        </p:sp>
        <p:cxnSp>
          <p:nvCxnSpPr>
            <p:cNvPr id="21533" name="AutoShape 29"/>
            <p:cNvCxnSpPr>
              <a:cxnSpLocks noChangeShapeType="1"/>
              <a:stCxn id="21510" idx="5"/>
              <a:endCxn id="21514" idx="3"/>
            </p:cNvCxnSpPr>
            <p:nvPr/>
          </p:nvCxnSpPr>
          <p:spPr bwMode="auto">
            <a:xfrm rot="16200000" flipH="1">
              <a:off x="4487" y="1651"/>
              <a:ext cx="1" cy="564"/>
            </a:xfrm>
            <a:prstGeom prst="curvedConnector3">
              <a:avLst>
                <a:gd name="adj1" fmla="val 769999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4" name="AutoShape 30"/>
            <p:cNvCxnSpPr>
              <a:cxnSpLocks noChangeShapeType="1"/>
              <a:stCxn id="21510" idx="7"/>
              <a:endCxn id="21514" idx="1"/>
            </p:cNvCxnSpPr>
            <p:nvPr/>
          </p:nvCxnSpPr>
          <p:spPr bwMode="auto">
            <a:xfrm rot="5400000" flipV="1">
              <a:off x="4487" y="1435"/>
              <a:ext cx="1" cy="564"/>
            </a:xfrm>
            <a:prstGeom prst="curvedConnector3">
              <a:avLst>
                <a:gd name="adj1" fmla="val -610000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5" name="AutoShape 31"/>
            <p:cNvCxnSpPr>
              <a:cxnSpLocks noChangeShapeType="1"/>
              <a:stCxn id="21514" idx="5"/>
              <a:endCxn id="21514" idx="7"/>
            </p:cNvCxnSpPr>
            <p:nvPr/>
          </p:nvCxnSpPr>
          <p:spPr bwMode="auto">
            <a:xfrm rot="5400000" flipH="1" flipV="1">
              <a:off x="4867" y="1823"/>
              <a:ext cx="216" cy="1"/>
            </a:xfrm>
            <a:prstGeom prst="curvedConnector5">
              <a:avLst>
                <a:gd name="adj1" fmla="val -44444"/>
                <a:gd name="adj2" fmla="val 40099986"/>
                <a:gd name="adj3" fmla="val 146759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5754F0-ED12-814D-B2F2-CF0ECABAC50E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2531" name="Freeform 30"/>
          <p:cNvSpPr>
            <a:spLocks/>
          </p:cNvSpPr>
          <p:nvPr/>
        </p:nvSpPr>
        <p:spPr bwMode="auto">
          <a:xfrm>
            <a:off x="5572125" y="2905125"/>
            <a:ext cx="1570038" cy="2149475"/>
          </a:xfrm>
          <a:custGeom>
            <a:avLst/>
            <a:gdLst>
              <a:gd name="T0" fmla="*/ 742950 w 989"/>
              <a:gd name="T1" fmla="*/ 0 h 1354"/>
              <a:gd name="T2" fmla="*/ 819150 w 989"/>
              <a:gd name="T3" fmla="*/ 1352550 h 1354"/>
              <a:gd name="T4" fmla="*/ 1476375 w 989"/>
              <a:gd name="T5" fmla="*/ 2057400 h 1354"/>
              <a:gd name="T6" fmla="*/ 1381125 w 989"/>
              <a:gd name="T7" fmla="*/ 800100 h 1354"/>
              <a:gd name="T8" fmla="*/ 695325 w 989"/>
              <a:gd name="T9" fmla="*/ 1276350 h 1354"/>
              <a:gd name="T10" fmla="*/ 0 w 989"/>
              <a:gd name="T11" fmla="*/ 762000 h 135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89"/>
              <a:gd name="T19" fmla="*/ 0 h 1354"/>
              <a:gd name="T20" fmla="*/ 989 w 989"/>
              <a:gd name="T21" fmla="*/ 1354 h 135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89" h="1354">
                <a:moveTo>
                  <a:pt x="468" y="0"/>
                </a:moveTo>
                <a:cubicBezTo>
                  <a:pt x="475" y="142"/>
                  <a:pt x="439" y="636"/>
                  <a:pt x="516" y="852"/>
                </a:cubicBezTo>
                <a:cubicBezTo>
                  <a:pt x="593" y="1068"/>
                  <a:pt x="871" y="1354"/>
                  <a:pt x="930" y="1296"/>
                </a:cubicBezTo>
                <a:cubicBezTo>
                  <a:pt x="989" y="1238"/>
                  <a:pt x="952" y="586"/>
                  <a:pt x="870" y="504"/>
                </a:cubicBezTo>
                <a:cubicBezTo>
                  <a:pt x="788" y="422"/>
                  <a:pt x="583" y="808"/>
                  <a:pt x="438" y="804"/>
                </a:cubicBezTo>
                <a:cubicBezTo>
                  <a:pt x="293" y="800"/>
                  <a:pt x="91" y="547"/>
                  <a:pt x="0" y="480"/>
                </a:cubicBezTo>
              </a:path>
            </a:pathLst>
          </a:cu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Text Box 29"/>
          <p:cNvSpPr txBox="1">
            <a:spLocks noChangeArrowheads="1"/>
          </p:cNvSpPr>
          <p:nvPr/>
        </p:nvSpPr>
        <p:spPr bwMode="auto">
          <a:xfrm>
            <a:off x="7010400" y="281940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P</a:t>
            </a:r>
            <a:r>
              <a:rPr lang="en-US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2533" name="Freeform 28"/>
          <p:cNvSpPr>
            <a:spLocks/>
          </p:cNvSpPr>
          <p:nvPr/>
        </p:nvSpPr>
        <p:spPr bwMode="auto">
          <a:xfrm>
            <a:off x="6505575" y="2724150"/>
            <a:ext cx="1638300" cy="736600"/>
          </a:xfrm>
          <a:custGeom>
            <a:avLst/>
            <a:gdLst>
              <a:gd name="T0" fmla="*/ 0 w 1032"/>
              <a:gd name="T1" fmla="*/ 0 h 464"/>
              <a:gd name="T2" fmla="*/ 733425 w 1032"/>
              <a:gd name="T3" fmla="*/ 628650 h 464"/>
              <a:gd name="T4" fmla="*/ 1638300 w 1032"/>
              <a:gd name="T5" fmla="*/ 647700 h 464"/>
              <a:gd name="T6" fmla="*/ 0 60000 65536"/>
              <a:gd name="T7" fmla="*/ 0 60000 65536"/>
              <a:gd name="T8" fmla="*/ 0 60000 65536"/>
              <a:gd name="T9" fmla="*/ 0 w 1032"/>
              <a:gd name="T10" fmla="*/ 0 h 464"/>
              <a:gd name="T11" fmla="*/ 1032 w 1032"/>
              <a:gd name="T12" fmla="*/ 464 h 4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32" h="464">
                <a:moveTo>
                  <a:pt x="0" y="0"/>
                </a:moveTo>
                <a:cubicBezTo>
                  <a:pt x="77" y="66"/>
                  <a:pt x="290" y="328"/>
                  <a:pt x="462" y="396"/>
                </a:cubicBezTo>
                <a:cubicBezTo>
                  <a:pt x="634" y="464"/>
                  <a:pt x="913" y="406"/>
                  <a:pt x="1032" y="408"/>
                </a:cubicBezTo>
              </a:path>
            </a:pathLst>
          </a:cu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Terminology (cont.)</a:t>
            </a:r>
          </a:p>
        </p:txBody>
      </p:sp>
      <p:sp>
        <p:nvSpPr>
          <p:cNvPr id="225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41148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Path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sequence of alternating vertices and edges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begins with a vertex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ends with a vertex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each edge is preceded and followed by its endpoints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Simple path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path such that all its vertices and edges are </a:t>
            </a:r>
            <a:r>
              <a:rPr lang="en-US" sz="1800" dirty="0">
                <a:solidFill>
                  <a:srgbClr val="FFC000"/>
                </a:solidFill>
                <a:latin typeface="Tahoma" charset="0"/>
              </a:rPr>
              <a:t>distinct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solidFill>
                  <a:schemeClr val="tx2"/>
                </a:solidFill>
                <a:latin typeface="Tahoma" charset="0"/>
              </a:rPr>
              <a:t>P</a:t>
            </a:r>
            <a:r>
              <a:rPr lang="en-US" sz="1800" baseline="-25000" dirty="0">
                <a:solidFill>
                  <a:schemeClr val="tx2"/>
                </a:solidFill>
                <a:latin typeface="Tahoma" charset="0"/>
              </a:rPr>
              <a:t>1</a:t>
            </a:r>
            <a:r>
              <a:rPr lang="en-US" sz="1800" dirty="0">
                <a:solidFill>
                  <a:schemeClr val="tx2"/>
                </a:solidFill>
                <a:latin typeface="Tahoma" charset="0"/>
              </a:rPr>
              <a:t>=(</a:t>
            </a:r>
            <a:r>
              <a:rPr lang="en-US" sz="1800" dirty="0" err="1">
                <a:solidFill>
                  <a:schemeClr val="tx2"/>
                </a:solidFill>
                <a:latin typeface="Tahoma" charset="0"/>
              </a:rPr>
              <a:t>V,b,X,h,Z</a:t>
            </a:r>
            <a:r>
              <a:rPr lang="en-US" sz="1800" dirty="0">
                <a:solidFill>
                  <a:schemeClr val="tx2"/>
                </a:solidFill>
                <a:latin typeface="Tahoma" charset="0"/>
              </a:rPr>
              <a:t>)</a:t>
            </a:r>
            <a:r>
              <a:rPr lang="en-US" sz="1800" dirty="0">
                <a:latin typeface="Tahoma" charset="0"/>
              </a:rPr>
              <a:t> is a simple path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solidFill>
                  <a:schemeClr val="accent2"/>
                </a:solidFill>
                <a:latin typeface="Tahoma" charset="0"/>
              </a:rPr>
              <a:t>P</a:t>
            </a:r>
            <a:r>
              <a:rPr lang="en-US" sz="1800" baseline="-25000" dirty="0">
                <a:solidFill>
                  <a:schemeClr val="accent2"/>
                </a:solidFill>
                <a:latin typeface="Tahoma" charset="0"/>
              </a:rPr>
              <a:t>2</a:t>
            </a:r>
            <a:r>
              <a:rPr lang="en-US" sz="1800" dirty="0">
                <a:solidFill>
                  <a:schemeClr val="accent2"/>
                </a:solidFill>
                <a:latin typeface="Tahoma" charset="0"/>
              </a:rPr>
              <a:t>=(</a:t>
            </a:r>
            <a:r>
              <a:rPr lang="en-US" sz="1800" dirty="0" err="1">
                <a:solidFill>
                  <a:schemeClr val="accent2"/>
                </a:solidFill>
                <a:latin typeface="Tahoma" charset="0"/>
              </a:rPr>
              <a:t>U,c,</a:t>
            </a:r>
            <a:r>
              <a:rPr lang="en-US" sz="1800" dirty="0" err="1">
                <a:solidFill>
                  <a:srgbClr val="FFC000"/>
                </a:solidFill>
                <a:latin typeface="Tahoma" charset="0"/>
              </a:rPr>
              <a:t>W</a:t>
            </a:r>
            <a:r>
              <a:rPr lang="en-US" sz="1800" dirty="0" err="1">
                <a:solidFill>
                  <a:schemeClr val="accent2"/>
                </a:solidFill>
                <a:latin typeface="Tahoma" charset="0"/>
              </a:rPr>
              <a:t>,e,X,g,Y,f,</a:t>
            </a:r>
            <a:r>
              <a:rPr lang="en-US" sz="1800" dirty="0" err="1">
                <a:solidFill>
                  <a:srgbClr val="FFC000"/>
                </a:solidFill>
                <a:latin typeface="Tahoma" charset="0"/>
              </a:rPr>
              <a:t>W</a:t>
            </a:r>
            <a:r>
              <a:rPr lang="en-US" sz="1800" dirty="0" err="1">
                <a:solidFill>
                  <a:schemeClr val="accent2"/>
                </a:solidFill>
                <a:latin typeface="Tahoma" charset="0"/>
              </a:rPr>
              <a:t>,d,V</a:t>
            </a:r>
            <a:r>
              <a:rPr lang="en-US" sz="1800" dirty="0">
                <a:solidFill>
                  <a:schemeClr val="accent2"/>
                </a:solidFill>
                <a:latin typeface="Tahoma" charset="0"/>
              </a:rPr>
              <a:t>)</a:t>
            </a:r>
            <a:r>
              <a:rPr lang="en-US" sz="1800" dirty="0">
                <a:latin typeface="Tahoma" charset="0"/>
              </a:rPr>
              <a:t> is a path that is not simple</a:t>
            </a:r>
          </a:p>
        </p:txBody>
      </p:sp>
      <p:sp>
        <p:nvSpPr>
          <p:cNvPr id="22536" name="Oval 4"/>
          <p:cNvSpPr>
            <a:spLocks noChangeArrowheads="1"/>
          </p:cNvSpPr>
          <p:nvPr/>
        </p:nvSpPr>
        <p:spPr bwMode="auto">
          <a:xfrm>
            <a:off x="69342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X</a:t>
            </a:r>
          </a:p>
        </p:txBody>
      </p:sp>
      <p:sp>
        <p:nvSpPr>
          <p:cNvPr id="22537" name="Oval 5"/>
          <p:cNvSpPr>
            <a:spLocks noChangeArrowheads="1"/>
          </p:cNvSpPr>
          <p:nvPr/>
        </p:nvSpPr>
        <p:spPr bwMode="auto">
          <a:xfrm>
            <a:off x="51054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U</a:t>
            </a:r>
          </a:p>
        </p:txBody>
      </p:sp>
      <p:sp>
        <p:nvSpPr>
          <p:cNvPr id="22538" name="Oval 6"/>
          <p:cNvSpPr>
            <a:spLocks noChangeArrowheads="1"/>
          </p:cNvSpPr>
          <p:nvPr/>
        </p:nvSpPr>
        <p:spPr bwMode="auto">
          <a:xfrm>
            <a:off x="6019800" y="2362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V</a:t>
            </a:r>
          </a:p>
        </p:txBody>
      </p:sp>
      <p:sp>
        <p:nvSpPr>
          <p:cNvPr id="22539" name="Oval 7"/>
          <p:cNvSpPr>
            <a:spLocks noChangeArrowheads="1"/>
          </p:cNvSpPr>
          <p:nvPr/>
        </p:nvSpPr>
        <p:spPr bwMode="auto">
          <a:xfrm>
            <a:off x="6019800" y="41910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</a:t>
            </a:r>
          </a:p>
        </p:txBody>
      </p:sp>
      <p:sp>
        <p:nvSpPr>
          <p:cNvPr id="22540" name="Oval 8"/>
          <p:cNvSpPr>
            <a:spLocks noChangeArrowheads="1"/>
          </p:cNvSpPr>
          <p:nvPr/>
        </p:nvSpPr>
        <p:spPr bwMode="auto">
          <a:xfrm>
            <a:off x="81534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cxnSp>
        <p:nvCxnSpPr>
          <p:cNvPr id="22541" name="AutoShape 9"/>
          <p:cNvCxnSpPr>
            <a:cxnSpLocks noChangeShapeType="1"/>
            <a:stCxn id="22538" idx="3"/>
            <a:endCxn id="22537" idx="7"/>
          </p:cNvCxnSpPr>
          <p:nvPr/>
        </p:nvCxnSpPr>
        <p:spPr bwMode="auto">
          <a:xfrm flipH="1">
            <a:off x="5495925" y="27622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2" name="AutoShape 10"/>
          <p:cNvCxnSpPr>
            <a:cxnSpLocks noChangeShapeType="1"/>
            <a:stCxn id="22539" idx="1"/>
            <a:endCxn id="22537" idx="5"/>
          </p:cNvCxnSpPr>
          <p:nvPr/>
        </p:nvCxnSpPr>
        <p:spPr bwMode="auto">
          <a:xfrm flipH="1" flipV="1">
            <a:off x="5495925" y="36766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3" name="AutoShape 11"/>
          <p:cNvCxnSpPr>
            <a:cxnSpLocks noChangeShapeType="1"/>
            <a:stCxn id="22539" idx="7"/>
            <a:endCxn id="22536" idx="3"/>
          </p:cNvCxnSpPr>
          <p:nvPr/>
        </p:nvCxnSpPr>
        <p:spPr bwMode="auto">
          <a:xfrm flipV="1">
            <a:off x="6410325" y="36766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2"/>
          <p:cNvCxnSpPr>
            <a:cxnSpLocks noChangeShapeType="1"/>
            <a:stCxn id="22536" idx="6"/>
            <a:endCxn id="22540" idx="2"/>
          </p:cNvCxnSpPr>
          <p:nvPr/>
        </p:nvCxnSpPr>
        <p:spPr bwMode="auto">
          <a:xfrm>
            <a:off x="7400925" y="3505200"/>
            <a:ext cx="7429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3"/>
          <p:cNvCxnSpPr>
            <a:cxnSpLocks noChangeShapeType="1"/>
            <a:stCxn id="22538" idx="5"/>
            <a:endCxn id="22536" idx="1"/>
          </p:cNvCxnSpPr>
          <p:nvPr/>
        </p:nvCxnSpPr>
        <p:spPr bwMode="auto">
          <a:xfrm>
            <a:off x="6410325" y="27622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6" name="AutoShape 14"/>
          <p:cNvCxnSpPr>
            <a:cxnSpLocks noChangeShapeType="1"/>
            <a:stCxn id="22538" idx="4"/>
            <a:endCxn id="22539" idx="0"/>
          </p:cNvCxnSpPr>
          <p:nvPr/>
        </p:nvCxnSpPr>
        <p:spPr bwMode="auto">
          <a:xfrm>
            <a:off x="6248400" y="2828925"/>
            <a:ext cx="0" cy="1352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7" name="Oval 15"/>
          <p:cNvSpPr>
            <a:spLocks noChangeArrowheads="1"/>
          </p:cNvSpPr>
          <p:nvPr/>
        </p:nvSpPr>
        <p:spPr bwMode="auto">
          <a:xfrm>
            <a:off x="6943725" y="51054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cxnSp>
        <p:nvCxnSpPr>
          <p:cNvPr id="22548" name="AutoShape 16"/>
          <p:cNvCxnSpPr>
            <a:cxnSpLocks noChangeShapeType="1"/>
            <a:stCxn id="22539" idx="5"/>
            <a:endCxn id="22547" idx="1"/>
          </p:cNvCxnSpPr>
          <p:nvPr/>
        </p:nvCxnSpPr>
        <p:spPr bwMode="auto">
          <a:xfrm>
            <a:off x="6410325" y="4591050"/>
            <a:ext cx="600075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9" name="AutoShape 17"/>
          <p:cNvCxnSpPr>
            <a:cxnSpLocks noChangeShapeType="1"/>
            <a:stCxn id="22536" idx="4"/>
            <a:endCxn id="22547" idx="0"/>
          </p:cNvCxnSpPr>
          <p:nvPr/>
        </p:nvCxnSpPr>
        <p:spPr bwMode="auto">
          <a:xfrm>
            <a:off x="7162800" y="3743325"/>
            <a:ext cx="9525" cy="1352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Text Box 18"/>
          <p:cNvSpPr txBox="1">
            <a:spLocks noChangeArrowheads="1"/>
          </p:cNvSpPr>
          <p:nvPr/>
        </p:nvSpPr>
        <p:spPr bwMode="auto">
          <a:xfrm>
            <a:off x="5495925" y="2600325"/>
            <a:ext cx="34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</a:t>
            </a:r>
          </a:p>
        </p:txBody>
      </p:sp>
      <p:sp>
        <p:nvSpPr>
          <p:cNvPr id="22551" name="Text Box 19"/>
          <p:cNvSpPr txBox="1">
            <a:spLocks noChangeArrowheads="1"/>
          </p:cNvSpPr>
          <p:nvPr/>
        </p:nvSpPr>
        <p:spPr bwMode="auto">
          <a:xfrm>
            <a:off x="5483225" y="3743325"/>
            <a:ext cx="325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</a:p>
        </p:txBody>
      </p:sp>
      <p:sp>
        <p:nvSpPr>
          <p:cNvPr id="22552" name="Text Box 20"/>
          <p:cNvSpPr txBox="1">
            <a:spLocks noChangeArrowheads="1"/>
          </p:cNvSpPr>
          <p:nvPr/>
        </p:nvSpPr>
        <p:spPr bwMode="auto">
          <a:xfrm>
            <a:off x="6705600" y="25908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</a:t>
            </a:r>
          </a:p>
        </p:txBody>
      </p:sp>
      <p:sp>
        <p:nvSpPr>
          <p:cNvPr id="22553" name="Text Box 21"/>
          <p:cNvSpPr txBox="1">
            <a:spLocks noChangeArrowheads="1"/>
          </p:cNvSpPr>
          <p:nvPr/>
        </p:nvSpPr>
        <p:spPr bwMode="auto">
          <a:xfrm>
            <a:off x="6629400" y="3810000"/>
            <a:ext cx="34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</a:t>
            </a:r>
          </a:p>
        </p:txBody>
      </p:sp>
      <p:sp>
        <p:nvSpPr>
          <p:cNvPr id="22554" name="Text Box 22"/>
          <p:cNvSpPr txBox="1">
            <a:spLocks noChangeArrowheads="1"/>
          </p:cNvSpPr>
          <p:nvPr/>
        </p:nvSpPr>
        <p:spPr bwMode="auto">
          <a:xfrm>
            <a:off x="5943600" y="31242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</a:t>
            </a:r>
          </a:p>
        </p:txBody>
      </p:sp>
      <p:sp>
        <p:nvSpPr>
          <p:cNvPr id="22555" name="Text Box 23"/>
          <p:cNvSpPr txBox="1">
            <a:spLocks noChangeArrowheads="1"/>
          </p:cNvSpPr>
          <p:nvPr/>
        </p:nvSpPr>
        <p:spPr bwMode="auto">
          <a:xfrm>
            <a:off x="6483350" y="4810125"/>
            <a:ext cx="280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2556" name="Text Box 24"/>
          <p:cNvSpPr txBox="1">
            <a:spLocks noChangeArrowheads="1"/>
          </p:cNvSpPr>
          <p:nvPr/>
        </p:nvSpPr>
        <p:spPr bwMode="auto">
          <a:xfrm>
            <a:off x="7124700" y="424815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g</a:t>
            </a:r>
          </a:p>
        </p:txBody>
      </p:sp>
      <p:sp>
        <p:nvSpPr>
          <p:cNvPr id="22557" name="Text Box 25"/>
          <p:cNvSpPr txBox="1">
            <a:spLocks noChangeArrowheads="1"/>
          </p:cNvSpPr>
          <p:nvPr/>
        </p:nvSpPr>
        <p:spPr bwMode="auto">
          <a:xfrm>
            <a:off x="7629525" y="35052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h</a:t>
            </a:r>
          </a:p>
        </p:txBody>
      </p:sp>
      <p:sp>
        <p:nvSpPr>
          <p:cNvPr id="22558" name="Text Box 31"/>
          <p:cNvSpPr txBox="1">
            <a:spLocks noChangeArrowheads="1"/>
          </p:cNvSpPr>
          <p:nvPr/>
        </p:nvSpPr>
        <p:spPr bwMode="auto">
          <a:xfrm>
            <a:off x="5791200" y="350520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2"/>
                </a:solidFill>
              </a:rPr>
              <a:t>P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91A85D9-51EE-A241-AD61-B92E19F1A6F0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3555" name="Freeform 6"/>
          <p:cNvSpPr>
            <a:spLocks/>
          </p:cNvSpPr>
          <p:nvPr/>
        </p:nvSpPr>
        <p:spPr bwMode="auto">
          <a:xfrm>
            <a:off x="5067300" y="2667000"/>
            <a:ext cx="2182813" cy="2652713"/>
          </a:xfrm>
          <a:custGeom>
            <a:avLst/>
            <a:gdLst>
              <a:gd name="T0" fmla="*/ 1209675 w 1375"/>
              <a:gd name="T1" fmla="*/ 57150 h 1671"/>
              <a:gd name="T2" fmla="*/ 1933575 w 1375"/>
              <a:gd name="T3" fmla="*/ 828675 h 1671"/>
              <a:gd name="T4" fmla="*/ 1866900 w 1375"/>
              <a:gd name="T5" fmla="*/ 2647950 h 1671"/>
              <a:gd name="T6" fmla="*/ 38100 w 1375"/>
              <a:gd name="T7" fmla="*/ 800100 h 1671"/>
              <a:gd name="T8" fmla="*/ 723900 w 1375"/>
              <a:gd name="T9" fmla="*/ 0 h 16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75"/>
              <a:gd name="T16" fmla="*/ 0 h 1671"/>
              <a:gd name="T17" fmla="*/ 1375 w 1375"/>
              <a:gd name="T18" fmla="*/ 1671 h 16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75" h="1671">
                <a:moveTo>
                  <a:pt x="762" y="36"/>
                </a:moveTo>
                <a:cubicBezTo>
                  <a:pt x="838" y="117"/>
                  <a:pt x="1149" y="250"/>
                  <a:pt x="1218" y="522"/>
                </a:cubicBezTo>
                <a:cubicBezTo>
                  <a:pt x="1287" y="794"/>
                  <a:pt x="1375" y="1671"/>
                  <a:pt x="1176" y="1668"/>
                </a:cubicBezTo>
                <a:cubicBezTo>
                  <a:pt x="977" y="1665"/>
                  <a:pt x="0" y="798"/>
                  <a:pt x="24" y="504"/>
                </a:cubicBezTo>
                <a:cubicBezTo>
                  <a:pt x="48" y="210"/>
                  <a:pt x="366" y="105"/>
                  <a:pt x="456" y="0"/>
                </a:cubicBezTo>
              </a:path>
            </a:pathLst>
          </a:cu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Terminology (cont.)</a:t>
            </a:r>
          </a:p>
        </p:txBody>
      </p:sp>
      <p:sp>
        <p:nvSpPr>
          <p:cNvPr id="2355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4191000" cy="44196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Cycle</a:t>
            </a:r>
          </a:p>
          <a:p>
            <a:pPr lvl="1" eaLnBrk="1" hangingPunct="1"/>
            <a:r>
              <a:rPr lang="en-US" sz="1800">
                <a:latin typeface="Tahoma" charset="0"/>
              </a:rPr>
              <a:t>circular sequence of alternating vertices and edges </a:t>
            </a:r>
          </a:p>
          <a:p>
            <a:pPr lvl="1" eaLnBrk="1" hangingPunct="1"/>
            <a:r>
              <a:rPr lang="en-US" sz="1800">
                <a:latin typeface="Tahoma" charset="0"/>
              </a:rPr>
              <a:t>each edge is preceded and followed by its endpoints</a:t>
            </a:r>
          </a:p>
          <a:p>
            <a:pPr eaLnBrk="1" hangingPunct="1"/>
            <a:r>
              <a:rPr lang="en-US" sz="2000">
                <a:latin typeface="Tahoma" charset="0"/>
              </a:rPr>
              <a:t>Simple cycle</a:t>
            </a:r>
          </a:p>
          <a:p>
            <a:pPr lvl="1" eaLnBrk="1" hangingPunct="1"/>
            <a:r>
              <a:rPr lang="en-US" sz="1800">
                <a:latin typeface="Tahoma" charset="0"/>
              </a:rPr>
              <a:t>cycle such that all its vertices and edges are distinct</a:t>
            </a:r>
          </a:p>
          <a:p>
            <a:pPr eaLnBrk="1" hangingPunct="1"/>
            <a:r>
              <a:rPr lang="en-US" sz="2000">
                <a:latin typeface="Tahoma" charset="0"/>
              </a:rPr>
              <a:t>Examples</a:t>
            </a:r>
          </a:p>
          <a:p>
            <a:pPr lvl="1" eaLnBrk="1" hangingPunct="1"/>
            <a:r>
              <a:rPr lang="en-US" sz="1800">
                <a:solidFill>
                  <a:schemeClr val="tx2"/>
                </a:solidFill>
                <a:latin typeface="Tahoma" charset="0"/>
              </a:rPr>
              <a:t>C</a:t>
            </a:r>
            <a:r>
              <a:rPr lang="en-US" sz="1800" baseline="-25000">
                <a:solidFill>
                  <a:schemeClr val="tx2"/>
                </a:solidFill>
                <a:latin typeface="Tahoma" charset="0"/>
              </a:rPr>
              <a:t>1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=(V,b,X,g,Y,f,W,c,U,a,</a:t>
            </a:r>
            <a:r>
              <a:rPr lang="en-US" sz="1800">
                <a:solidFill>
                  <a:schemeClr val="tx2"/>
                </a:solidFill>
                <a:latin typeface="Tahoma" charset="0"/>
                <a:sym typeface="Symbol" charset="0"/>
              </a:rPr>
              <a:t>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)</a:t>
            </a:r>
            <a:r>
              <a:rPr lang="en-US" sz="1800">
                <a:latin typeface="Tahoma" charset="0"/>
              </a:rPr>
              <a:t> is a simple cycle</a:t>
            </a:r>
          </a:p>
          <a:p>
            <a:pPr lvl="1" eaLnBrk="1" hangingPunct="1"/>
            <a:r>
              <a:rPr lang="en-US" sz="1800">
                <a:solidFill>
                  <a:schemeClr val="accent2"/>
                </a:solidFill>
                <a:latin typeface="Tahoma" charset="0"/>
              </a:rPr>
              <a:t>C</a:t>
            </a:r>
            <a:r>
              <a:rPr lang="en-US" sz="1800" baseline="-25000">
                <a:solidFill>
                  <a:schemeClr val="accent2"/>
                </a:solidFill>
                <a:latin typeface="Tahoma" charset="0"/>
              </a:rPr>
              <a:t>2</a:t>
            </a:r>
            <a:r>
              <a:rPr lang="en-US" sz="1800">
                <a:solidFill>
                  <a:schemeClr val="accent2"/>
                </a:solidFill>
                <a:latin typeface="Tahoma" charset="0"/>
              </a:rPr>
              <a:t>=(U,c,W,e,X,g,Y,f,W,d,V,a,</a:t>
            </a:r>
            <a:r>
              <a:rPr lang="en-US" sz="1800">
                <a:solidFill>
                  <a:schemeClr val="accent2"/>
                </a:solidFill>
                <a:latin typeface="Tahoma" charset="0"/>
                <a:sym typeface="Symbol" charset="0"/>
              </a:rPr>
              <a:t></a:t>
            </a:r>
            <a:r>
              <a:rPr lang="en-US" sz="1800">
                <a:solidFill>
                  <a:schemeClr val="accent2"/>
                </a:solidFill>
                <a:latin typeface="Tahoma" charset="0"/>
              </a:rPr>
              <a:t>)</a:t>
            </a:r>
            <a:r>
              <a:rPr lang="en-US" sz="1800">
                <a:latin typeface="Tahoma" charset="0"/>
              </a:rPr>
              <a:t> is a cycle that is not simple</a:t>
            </a:r>
          </a:p>
        </p:txBody>
      </p:sp>
      <p:sp>
        <p:nvSpPr>
          <p:cNvPr id="23558" name="Freeform 4"/>
          <p:cNvSpPr>
            <a:spLocks/>
          </p:cNvSpPr>
          <p:nvPr/>
        </p:nvSpPr>
        <p:spPr bwMode="auto">
          <a:xfrm>
            <a:off x="5343525" y="2735263"/>
            <a:ext cx="1570038" cy="2319337"/>
          </a:xfrm>
          <a:custGeom>
            <a:avLst/>
            <a:gdLst>
              <a:gd name="T0" fmla="*/ 9525 w 989"/>
              <a:gd name="T1" fmla="*/ 617537 h 1461"/>
              <a:gd name="T2" fmla="*/ 704850 w 989"/>
              <a:gd name="T3" fmla="*/ 150812 h 1461"/>
              <a:gd name="T4" fmla="*/ 819150 w 989"/>
              <a:gd name="T5" fmla="*/ 1522412 h 1461"/>
              <a:gd name="T6" fmla="*/ 1476375 w 989"/>
              <a:gd name="T7" fmla="*/ 2227262 h 1461"/>
              <a:gd name="T8" fmla="*/ 1381125 w 989"/>
              <a:gd name="T9" fmla="*/ 969962 h 1461"/>
              <a:gd name="T10" fmla="*/ 695325 w 989"/>
              <a:gd name="T11" fmla="*/ 1446212 h 1461"/>
              <a:gd name="T12" fmla="*/ 0 w 989"/>
              <a:gd name="T13" fmla="*/ 931862 h 14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89"/>
              <a:gd name="T22" fmla="*/ 0 h 1461"/>
              <a:gd name="T23" fmla="*/ 989 w 989"/>
              <a:gd name="T24" fmla="*/ 1461 h 146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89" h="1461">
                <a:moveTo>
                  <a:pt x="6" y="389"/>
                </a:moveTo>
                <a:cubicBezTo>
                  <a:pt x="79" y="341"/>
                  <a:pt x="359" y="0"/>
                  <a:pt x="444" y="95"/>
                </a:cubicBezTo>
                <a:cubicBezTo>
                  <a:pt x="529" y="190"/>
                  <a:pt x="435" y="741"/>
                  <a:pt x="516" y="959"/>
                </a:cubicBezTo>
                <a:cubicBezTo>
                  <a:pt x="597" y="1177"/>
                  <a:pt x="871" y="1461"/>
                  <a:pt x="930" y="1403"/>
                </a:cubicBezTo>
                <a:cubicBezTo>
                  <a:pt x="989" y="1345"/>
                  <a:pt x="952" y="693"/>
                  <a:pt x="870" y="611"/>
                </a:cubicBezTo>
                <a:cubicBezTo>
                  <a:pt x="788" y="529"/>
                  <a:pt x="583" y="915"/>
                  <a:pt x="438" y="911"/>
                </a:cubicBezTo>
                <a:cubicBezTo>
                  <a:pt x="293" y="907"/>
                  <a:pt x="91" y="654"/>
                  <a:pt x="0" y="587"/>
                </a:cubicBezTo>
              </a:path>
            </a:pathLst>
          </a:cu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Text Box 5"/>
          <p:cNvSpPr txBox="1">
            <a:spLocks noChangeArrowheads="1"/>
          </p:cNvSpPr>
          <p:nvPr/>
        </p:nvSpPr>
        <p:spPr bwMode="auto">
          <a:xfrm>
            <a:off x="7142163" y="3886200"/>
            <a:ext cx="477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C</a:t>
            </a:r>
            <a:r>
              <a:rPr lang="en-US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3560" name="Oval 7"/>
          <p:cNvSpPr>
            <a:spLocks noChangeArrowheads="1"/>
          </p:cNvSpPr>
          <p:nvPr/>
        </p:nvSpPr>
        <p:spPr bwMode="auto">
          <a:xfrm>
            <a:off x="67056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X</a:t>
            </a:r>
          </a:p>
        </p:txBody>
      </p:sp>
      <p:sp>
        <p:nvSpPr>
          <p:cNvPr id="23561" name="Oval 8"/>
          <p:cNvSpPr>
            <a:spLocks noChangeArrowheads="1"/>
          </p:cNvSpPr>
          <p:nvPr/>
        </p:nvSpPr>
        <p:spPr bwMode="auto">
          <a:xfrm>
            <a:off x="48768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U</a:t>
            </a:r>
          </a:p>
        </p:txBody>
      </p:sp>
      <p:sp>
        <p:nvSpPr>
          <p:cNvPr id="23562" name="Oval 9"/>
          <p:cNvSpPr>
            <a:spLocks noChangeArrowheads="1"/>
          </p:cNvSpPr>
          <p:nvPr/>
        </p:nvSpPr>
        <p:spPr bwMode="auto">
          <a:xfrm>
            <a:off x="5791200" y="2362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V</a:t>
            </a:r>
          </a:p>
        </p:txBody>
      </p:sp>
      <p:sp>
        <p:nvSpPr>
          <p:cNvPr id="23563" name="Oval 10"/>
          <p:cNvSpPr>
            <a:spLocks noChangeArrowheads="1"/>
          </p:cNvSpPr>
          <p:nvPr/>
        </p:nvSpPr>
        <p:spPr bwMode="auto">
          <a:xfrm>
            <a:off x="5791200" y="41910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</a:t>
            </a:r>
          </a:p>
        </p:txBody>
      </p:sp>
      <p:sp>
        <p:nvSpPr>
          <p:cNvPr id="23564" name="Oval 11"/>
          <p:cNvSpPr>
            <a:spLocks noChangeArrowheads="1"/>
          </p:cNvSpPr>
          <p:nvPr/>
        </p:nvSpPr>
        <p:spPr bwMode="auto">
          <a:xfrm>
            <a:off x="79248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cxnSp>
        <p:nvCxnSpPr>
          <p:cNvPr id="23565" name="AutoShape 12"/>
          <p:cNvCxnSpPr>
            <a:cxnSpLocks noChangeShapeType="1"/>
            <a:stCxn id="23562" idx="3"/>
            <a:endCxn id="23561" idx="7"/>
          </p:cNvCxnSpPr>
          <p:nvPr/>
        </p:nvCxnSpPr>
        <p:spPr bwMode="auto">
          <a:xfrm flipH="1">
            <a:off x="5267325" y="27622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6" name="AutoShape 13"/>
          <p:cNvCxnSpPr>
            <a:cxnSpLocks noChangeShapeType="1"/>
            <a:stCxn id="23563" idx="1"/>
            <a:endCxn id="23561" idx="5"/>
          </p:cNvCxnSpPr>
          <p:nvPr/>
        </p:nvCxnSpPr>
        <p:spPr bwMode="auto">
          <a:xfrm flipH="1" flipV="1">
            <a:off x="5267325" y="36766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7" name="AutoShape 14"/>
          <p:cNvCxnSpPr>
            <a:cxnSpLocks noChangeShapeType="1"/>
            <a:stCxn id="23563" idx="7"/>
            <a:endCxn id="23560" idx="3"/>
          </p:cNvCxnSpPr>
          <p:nvPr/>
        </p:nvCxnSpPr>
        <p:spPr bwMode="auto">
          <a:xfrm flipV="1">
            <a:off x="6181725" y="36766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8" name="AutoShape 15"/>
          <p:cNvCxnSpPr>
            <a:cxnSpLocks noChangeShapeType="1"/>
            <a:stCxn id="23560" idx="6"/>
            <a:endCxn id="23564" idx="2"/>
          </p:cNvCxnSpPr>
          <p:nvPr/>
        </p:nvCxnSpPr>
        <p:spPr bwMode="auto">
          <a:xfrm>
            <a:off x="7172325" y="3505200"/>
            <a:ext cx="7429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9" name="AutoShape 16"/>
          <p:cNvCxnSpPr>
            <a:cxnSpLocks noChangeShapeType="1"/>
            <a:stCxn id="23562" idx="5"/>
            <a:endCxn id="23560" idx="1"/>
          </p:cNvCxnSpPr>
          <p:nvPr/>
        </p:nvCxnSpPr>
        <p:spPr bwMode="auto">
          <a:xfrm>
            <a:off x="6181725" y="2762250"/>
            <a:ext cx="590550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70" name="AutoShape 17"/>
          <p:cNvCxnSpPr>
            <a:cxnSpLocks noChangeShapeType="1"/>
            <a:stCxn id="23562" idx="4"/>
            <a:endCxn id="23563" idx="0"/>
          </p:cNvCxnSpPr>
          <p:nvPr/>
        </p:nvCxnSpPr>
        <p:spPr bwMode="auto">
          <a:xfrm>
            <a:off x="6019800" y="2828925"/>
            <a:ext cx="0" cy="1352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1" name="Oval 18"/>
          <p:cNvSpPr>
            <a:spLocks noChangeArrowheads="1"/>
          </p:cNvSpPr>
          <p:nvPr/>
        </p:nvSpPr>
        <p:spPr bwMode="auto">
          <a:xfrm>
            <a:off x="6715125" y="51054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cxnSp>
        <p:nvCxnSpPr>
          <p:cNvPr id="23572" name="AutoShape 19"/>
          <p:cNvCxnSpPr>
            <a:cxnSpLocks noChangeShapeType="1"/>
            <a:stCxn id="23563" idx="5"/>
            <a:endCxn id="23571" idx="1"/>
          </p:cNvCxnSpPr>
          <p:nvPr/>
        </p:nvCxnSpPr>
        <p:spPr bwMode="auto">
          <a:xfrm>
            <a:off x="6181725" y="4591050"/>
            <a:ext cx="600075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73" name="AutoShape 20"/>
          <p:cNvCxnSpPr>
            <a:cxnSpLocks noChangeShapeType="1"/>
            <a:stCxn id="23560" idx="4"/>
            <a:endCxn id="23571" idx="0"/>
          </p:cNvCxnSpPr>
          <p:nvPr/>
        </p:nvCxnSpPr>
        <p:spPr bwMode="auto">
          <a:xfrm>
            <a:off x="6934200" y="3743325"/>
            <a:ext cx="9525" cy="1352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4" name="Text Box 21"/>
          <p:cNvSpPr txBox="1">
            <a:spLocks noChangeArrowheads="1"/>
          </p:cNvSpPr>
          <p:nvPr/>
        </p:nvSpPr>
        <p:spPr bwMode="auto">
          <a:xfrm>
            <a:off x="5105400" y="2590800"/>
            <a:ext cx="34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</a:t>
            </a:r>
          </a:p>
        </p:txBody>
      </p:sp>
      <p:sp>
        <p:nvSpPr>
          <p:cNvPr id="23575" name="Text Box 22"/>
          <p:cNvSpPr txBox="1">
            <a:spLocks noChangeArrowheads="1"/>
          </p:cNvSpPr>
          <p:nvPr/>
        </p:nvSpPr>
        <p:spPr bwMode="auto">
          <a:xfrm>
            <a:off x="5105400" y="3962400"/>
            <a:ext cx="325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</a:p>
        </p:txBody>
      </p:sp>
      <p:sp>
        <p:nvSpPr>
          <p:cNvPr id="23576" name="Text Box 23"/>
          <p:cNvSpPr txBox="1">
            <a:spLocks noChangeArrowheads="1"/>
          </p:cNvSpPr>
          <p:nvPr/>
        </p:nvSpPr>
        <p:spPr bwMode="auto">
          <a:xfrm>
            <a:off x="6553200" y="25908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</a:t>
            </a:r>
          </a:p>
        </p:txBody>
      </p:sp>
      <p:sp>
        <p:nvSpPr>
          <p:cNvPr id="23577" name="Text Box 24"/>
          <p:cNvSpPr txBox="1">
            <a:spLocks noChangeArrowheads="1"/>
          </p:cNvSpPr>
          <p:nvPr/>
        </p:nvSpPr>
        <p:spPr bwMode="auto">
          <a:xfrm>
            <a:off x="6400800" y="3810000"/>
            <a:ext cx="34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</a:t>
            </a:r>
          </a:p>
        </p:txBody>
      </p:sp>
      <p:sp>
        <p:nvSpPr>
          <p:cNvPr id="23578" name="Text Box 25"/>
          <p:cNvSpPr txBox="1">
            <a:spLocks noChangeArrowheads="1"/>
          </p:cNvSpPr>
          <p:nvPr/>
        </p:nvSpPr>
        <p:spPr bwMode="auto">
          <a:xfrm>
            <a:off x="5715000" y="31242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</a:t>
            </a:r>
          </a:p>
        </p:txBody>
      </p:sp>
      <p:sp>
        <p:nvSpPr>
          <p:cNvPr id="23579" name="Text Box 26"/>
          <p:cNvSpPr txBox="1">
            <a:spLocks noChangeArrowheads="1"/>
          </p:cNvSpPr>
          <p:nvPr/>
        </p:nvSpPr>
        <p:spPr bwMode="auto">
          <a:xfrm>
            <a:off x="6086475" y="4895850"/>
            <a:ext cx="280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3580" name="Text Box 27"/>
          <p:cNvSpPr txBox="1">
            <a:spLocks noChangeArrowheads="1"/>
          </p:cNvSpPr>
          <p:nvPr/>
        </p:nvSpPr>
        <p:spPr bwMode="auto">
          <a:xfrm>
            <a:off x="7086600" y="42672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g</a:t>
            </a:r>
          </a:p>
        </p:txBody>
      </p:sp>
      <p:sp>
        <p:nvSpPr>
          <p:cNvPr id="23581" name="Text Box 28"/>
          <p:cNvSpPr txBox="1">
            <a:spLocks noChangeArrowheads="1"/>
          </p:cNvSpPr>
          <p:nvPr/>
        </p:nvSpPr>
        <p:spPr bwMode="auto">
          <a:xfrm>
            <a:off x="7400925" y="35052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h</a:t>
            </a:r>
          </a:p>
        </p:txBody>
      </p:sp>
      <p:sp>
        <p:nvSpPr>
          <p:cNvPr id="23582" name="Text Box 29"/>
          <p:cNvSpPr txBox="1">
            <a:spLocks noChangeArrowheads="1"/>
          </p:cNvSpPr>
          <p:nvPr/>
        </p:nvSpPr>
        <p:spPr bwMode="auto">
          <a:xfrm>
            <a:off x="5556250" y="3505200"/>
            <a:ext cx="477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2"/>
                </a:solidFill>
              </a:rPr>
              <a:t>C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457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CA50DE4-08C2-AA4F-917F-1775BED560EC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Properties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5029200" y="1600200"/>
            <a:ext cx="3733800" cy="1600200"/>
          </a:xfrm>
        </p:spPr>
        <p:txBody>
          <a:bodyPr/>
          <a:lstStyle/>
          <a:p>
            <a:pPr marL="114300" indent="-114300" eaLnBrk="1" hangingPunct="1">
              <a:buFont typeface="Wingdings" charset="0"/>
              <a:buNone/>
            </a:pPr>
            <a:r>
              <a:rPr lang="en-US" sz="2400">
                <a:latin typeface="Tahoma" charset="0"/>
              </a:rPr>
              <a:t>Notation</a:t>
            </a:r>
          </a:p>
          <a:p>
            <a:pPr marL="1371600" lvl="1" indent="-914400" eaLnBrk="1" hangingPunct="1">
              <a:buFont typeface="Wingdings" charset="0"/>
              <a:buNone/>
            </a:pPr>
            <a:r>
              <a:rPr lang="en-US" sz="2000" b="1" i="1">
                <a:latin typeface="Times New Roman" charset="0"/>
              </a:rPr>
              <a:t>   n	</a:t>
            </a:r>
            <a:r>
              <a:rPr lang="en-US" sz="2000">
                <a:latin typeface="Tahoma" charset="0"/>
              </a:rPr>
              <a:t>number of vertices</a:t>
            </a:r>
          </a:p>
          <a:p>
            <a:pPr marL="1371600" lvl="1" indent="-914400" eaLnBrk="1" hangingPunct="1">
              <a:buFont typeface="Wingdings" charset="0"/>
              <a:buNone/>
            </a:pPr>
            <a:r>
              <a:rPr lang="en-US" sz="2000" b="1" i="1">
                <a:latin typeface="Times New Roman" charset="0"/>
              </a:rPr>
              <a:t>   m	</a:t>
            </a:r>
            <a:r>
              <a:rPr lang="en-US" sz="2000">
                <a:latin typeface="Tahoma" charset="0"/>
              </a:rPr>
              <a:t>number of edges</a:t>
            </a:r>
          </a:p>
          <a:p>
            <a:pPr marL="1371600" lvl="1" indent="-914400" eaLnBrk="1" hangingPunct="1">
              <a:buFont typeface="Wingdings" charset="0"/>
              <a:buNone/>
            </a:pPr>
            <a:r>
              <a:rPr lang="en-US" sz="2000">
                <a:latin typeface="Times New Roman" charset="0"/>
              </a:rPr>
              <a:t>deg(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 i="1">
                <a:latin typeface="Times New Roman" charset="0"/>
              </a:rPr>
              <a:t>	</a:t>
            </a:r>
            <a:r>
              <a:rPr lang="en-US" sz="2000">
                <a:latin typeface="Tahoma" charset="0"/>
              </a:rPr>
              <a:t>degree of vertex </a:t>
            </a:r>
            <a:r>
              <a:rPr lang="en-US" sz="2000" b="1" i="1">
                <a:latin typeface="Times New Roman" charset="0"/>
              </a:rPr>
              <a:t>v</a:t>
            </a:r>
            <a:endParaRPr lang="en-US" sz="2000">
              <a:latin typeface="Tahoma" charset="0"/>
            </a:endParaRPr>
          </a:p>
        </p:txBody>
      </p:sp>
      <p:sp>
        <p:nvSpPr>
          <p:cNvPr id="24581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600200"/>
            <a:ext cx="3657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Property 1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 b="1" dirty="0" err="1">
                <a:latin typeface="Symbol" charset="0"/>
              </a:rPr>
              <a:t>S</a:t>
            </a:r>
            <a:r>
              <a:rPr lang="en-US" sz="2000" b="1" i="1" baseline="-25000" dirty="0" err="1">
                <a:latin typeface="Times New Roman" charset="0"/>
              </a:rPr>
              <a:t>v</a:t>
            </a:r>
            <a:r>
              <a:rPr lang="en-US" sz="2000" b="1" i="1" baseline="-25000" dirty="0">
                <a:latin typeface="Times New Roman" charset="0"/>
              </a:rPr>
              <a:t> </a:t>
            </a:r>
            <a:r>
              <a:rPr lang="en-US" sz="2000" dirty="0" err="1">
                <a:latin typeface="Times New Roman" charset="0"/>
              </a:rPr>
              <a:t>deg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imes New Roman" charset="0"/>
              </a:rPr>
              <a:t>)</a:t>
            </a:r>
            <a:r>
              <a:rPr lang="en-US" sz="2000" b="1" i="1" dirty="0">
                <a:latin typeface="Times New Roman" charset="0"/>
              </a:rPr>
              <a:t> </a:t>
            </a:r>
            <a:r>
              <a:rPr lang="en-US" sz="2000" dirty="0">
                <a:latin typeface="Symbol" charset="0"/>
              </a:rPr>
              <a:t>= </a:t>
            </a:r>
            <a:r>
              <a:rPr lang="en-US" sz="2000" dirty="0">
                <a:latin typeface="Times New Roman" charset="0"/>
              </a:rPr>
              <a:t>2</a:t>
            </a:r>
            <a:r>
              <a:rPr lang="en-US" sz="2000" b="1" i="1" dirty="0">
                <a:latin typeface="Times New Roman" charset="0"/>
              </a:rPr>
              <a:t>m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solidFill>
                  <a:srgbClr val="000000"/>
                </a:solidFill>
                <a:latin typeface="Tahoma" charset="0"/>
              </a:rPr>
              <a:t>Proof:</a:t>
            </a:r>
            <a:r>
              <a:rPr lang="en-US" sz="2000" dirty="0">
                <a:latin typeface="Tahoma" charset="0"/>
              </a:rPr>
              <a:t> each edge is counted twice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Property 2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In an undirected graph with no self-loops and no parallel edges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 	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b="1" i="1" dirty="0">
                <a:latin typeface="Times New Roman" charset="0"/>
              </a:rPr>
              <a:t>m </a:t>
            </a:r>
            <a:r>
              <a:rPr lang="en-US" sz="2000" b="1" dirty="0">
                <a:latin typeface="Symbol" charset="0"/>
                <a:sym typeface="Symbol" charset="0"/>
              </a:rPr>
              <a:t> </a:t>
            </a:r>
            <a:r>
              <a:rPr lang="en-US" sz="2000" b="1" i="1" dirty="0">
                <a:latin typeface="Times New Roman" charset="0"/>
              </a:rPr>
              <a:t>n 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 </a:t>
            </a:r>
            <a:r>
              <a:rPr lang="en-US" sz="2000" b="1" dirty="0">
                <a:latin typeface="Symbol" charset="0"/>
              </a:rPr>
              <a:t>-</a:t>
            </a:r>
            <a:r>
              <a:rPr lang="en-US" sz="2000" b="1" i="1" dirty="0">
                <a:latin typeface="Times New Roman" charset="0"/>
              </a:rPr>
              <a:t> </a:t>
            </a:r>
            <a:r>
              <a:rPr lang="en-US" sz="2000" dirty="0">
                <a:latin typeface="Times New Roman" charset="0"/>
              </a:rPr>
              <a:t>1)</a:t>
            </a:r>
            <a:r>
              <a:rPr lang="en-US" sz="2000" b="1" dirty="0">
                <a:latin typeface="Symbol" charset="0"/>
              </a:rPr>
              <a:t>/</a:t>
            </a:r>
            <a:r>
              <a:rPr lang="en-US" sz="2000" dirty="0">
                <a:latin typeface="Times New Roman" charset="0"/>
              </a:rPr>
              <a:t>2</a:t>
            </a:r>
            <a:endParaRPr lang="en-US" sz="2000" baseline="30000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solidFill>
                  <a:srgbClr val="000000"/>
                </a:solidFill>
                <a:latin typeface="Tahoma" charset="0"/>
              </a:rPr>
              <a:t>Proof: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b="1" dirty="0">
                <a:latin typeface="Symbol" charset="0"/>
              </a:rPr>
              <a:t>-</a:t>
            </a:r>
            <a:r>
              <a:rPr lang="en-US" sz="2000" dirty="0">
                <a:latin typeface="Times New Roman" charset="0"/>
              </a:rPr>
              <a:t>1) + 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-2) + … +1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endParaRPr lang="en-US" sz="10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What is the bound for a directed graph?</a:t>
            </a:r>
          </a:p>
        </p:txBody>
      </p:sp>
      <p:sp>
        <p:nvSpPr>
          <p:cNvPr id="24582" name="Oval 5"/>
          <p:cNvSpPr>
            <a:spLocks noChangeArrowheads="1"/>
          </p:cNvSpPr>
          <p:nvPr/>
        </p:nvSpPr>
        <p:spPr bwMode="auto">
          <a:xfrm>
            <a:off x="4267200" y="44545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Oval 6"/>
          <p:cNvSpPr>
            <a:spLocks noChangeArrowheads="1"/>
          </p:cNvSpPr>
          <p:nvPr/>
        </p:nvSpPr>
        <p:spPr bwMode="auto">
          <a:xfrm>
            <a:off x="5181600" y="35401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Oval 7"/>
          <p:cNvSpPr>
            <a:spLocks noChangeArrowheads="1"/>
          </p:cNvSpPr>
          <p:nvPr/>
        </p:nvSpPr>
        <p:spPr bwMode="auto">
          <a:xfrm>
            <a:off x="5181600" y="54451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Oval 8"/>
          <p:cNvSpPr>
            <a:spLocks noChangeArrowheads="1"/>
          </p:cNvSpPr>
          <p:nvPr/>
        </p:nvSpPr>
        <p:spPr bwMode="auto">
          <a:xfrm>
            <a:off x="6096000" y="44545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4586" name="AutoShape 9"/>
          <p:cNvCxnSpPr>
            <a:cxnSpLocks noChangeShapeType="1"/>
            <a:stCxn id="24583" idx="5"/>
            <a:endCxn id="24585" idx="1"/>
          </p:cNvCxnSpPr>
          <p:nvPr/>
        </p:nvCxnSpPr>
        <p:spPr bwMode="auto">
          <a:xfrm>
            <a:off x="5441950" y="3810000"/>
            <a:ext cx="698500" cy="6794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7" name="AutoShape 10"/>
          <p:cNvCxnSpPr>
            <a:cxnSpLocks noChangeShapeType="1"/>
            <a:stCxn id="24583" idx="3"/>
            <a:endCxn id="24582" idx="7"/>
          </p:cNvCxnSpPr>
          <p:nvPr/>
        </p:nvCxnSpPr>
        <p:spPr bwMode="auto">
          <a:xfrm flipH="1">
            <a:off x="4527550" y="3810000"/>
            <a:ext cx="698500" cy="6794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8" name="AutoShape 11"/>
          <p:cNvCxnSpPr>
            <a:cxnSpLocks noChangeShapeType="1"/>
            <a:stCxn id="24584" idx="1"/>
            <a:endCxn id="24582" idx="5"/>
          </p:cNvCxnSpPr>
          <p:nvPr/>
        </p:nvCxnSpPr>
        <p:spPr bwMode="auto">
          <a:xfrm flipH="1" flipV="1">
            <a:off x="4527550" y="4724400"/>
            <a:ext cx="698500" cy="755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9" name="AutoShape 12"/>
          <p:cNvCxnSpPr>
            <a:cxnSpLocks noChangeShapeType="1"/>
            <a:stCxn id="24585" idx="3"/>
            <a:endCxn id="24584" idx="7"/>
          </p:cNvCxnSpPr>
          <p:nvPr/>
        </p:nvCxnSpPr>
        <p:spPr bwMode="auto">
          <a:xfrm flipH="1">
            <a:off x="5441950" y="4724400"/>
            <a:ext cx="698500" cy="755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0" name="AutoShape 13"/>
          <p:cNvCxnSpPr>
            <a:cxnSpLocks noChangeShapeType="1"/>
            <a:stCxn id="24585" idx="2"/>
            <a:endCxn id="24582" idx="6"/>
          </p:cNvCxnSpPr>
          <p:nvPr/>
        </p:nvCxnSpPr>
        <p:spPr bwMode="auto">
          <a:xfrm flipH="1">
            <a:off x="4581525" y="4606925"/>
            <a:ext cx="15049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1" name="AutoShape 14"/>
          <p:cNvCxnSpPr>
            <a:cxnSpLocks noChangeShapeType="1"/>
            <a:stCxn id="24584" idx="0"/>
            <a:endCxn id="24583" idx="4"/>
          </p:cNvCxnSpPr>
          <p:nvPr/>
        </p:nvCxnSpPr>
        <p:spPr bwMode="auto">
          <a:xfrm flipV="1">
            <a:off x="5334000" y="3854450"/>
            <a:ext cx="0" cy="1581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2" name="Rectangle 1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477000" y="3429000"/>
            <a:ext cx="2286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/>
              <a:t>Example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r>
              <a:rPr lang="en-US" b="1" i="1">
                <a:latin typeface="Times New Roman" charset="0"/>
              </a:rPr>
              <a:t>n </a:t>
            </a:r>
            <a:r>
              <a:rPr lang="en-US" b="1">
                <a:latin typeface="Symbol" charset="0"/>
                <a:sym typeface="Symbol" charset="0"/>
              </a:rPr>
              <a:t>= </a:t>
            </a:r>
            <a:r>
              <a:rPr lang="en-US">
                <a:latin typeface="Times New Roman" charset="0"/>
              </a:rPr>
              <a:t>4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r>
              <a:rPr lang="en-US" b="1" i="1">
                <a:latin typeface="Times New Roman" charset="0"/>
              </a:rPr>
              <a:t>m </a:t>
            </a:r>
            <a:r>
              <a:rPr lang="en-US" b="1">
                <a:latin typeface="Symbol" charset="0"/>
                <a:sym typeface="Symbol" charset="0"/>
              </a:rPr>
              <a:t>= </a:t>
            </a:r>
            <a:r>
              <a:rPr lang="en-US">
                <a:latin typeface="Times New Roman" charset="0"/>
              </a:rPr>
              <a:t>6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r>
              <a:rPr lang="en-US">
                <a:latin typeface="Times New Roman" charset="0"/>
              </a:rPr>
              <a:t>deg(</a:t>
            </a:r>
            <a:r>
              <a:rPr lang="en-US" b="1" i="1">
                <a:latin typeface="Times New Roman" charset="0"/>
              </a:rPr>
              <a:t>v</a:t>
            </a:r>
            <a:r>
              <a:rPr lang="en-US">
                <a:latin typeface="Times New Roman" charset="0"/>
              </a:rPr>
              <a:t>)</a:t>
            </a:r>
            <a:r>
              <a:rPr lang="en-US" b="1" i="1">
                <a:latin typeface="Times New Roman" charset="0"/>
              </a:rPr>
              <a:t> </a:t>
            </a:r>
            <a:r>
              <a:rPr lang="en-US">
                <a:latin typeface="Symbol" charset="0"/>
              </a:rPr>
              <a:t>= </a:t>
            </a:r>
            <a:r>
              <a:rPr lang="en-US">
                <a:latin typeface="Times New Roman" charset="0"/>
              </a:rPr>
              <a:t>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Graphs</a:t>
            </a:r>
          </a:p>
        </p:txBody>
      </p:sp>
      <p:sp>
        <p:nvSpPr>
          <p:cNvPr id="2560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920253-BA03-E049-A2A8-DAC3199BD52A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53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Vertices and Edges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00200"/>
            <a:ext cx="7696200" cy="4711700"/>
          </a:xfrm>
        </p:spPr>
        <p:txBody>
          <a:bodyPr/>
          <a:lstStyle/>
          <a:p>
            <a:r>
              <a:rPr lang="en-US" sz="2400" dirty="0">
                <a:latin typeface="Tahoma" charset="0"/>
              </a:rPr>
              <a:t>A </a:t>
            </a:r>
            <a:r>
              <a:rPr lang="en-US" sz="2400" b="1" dirty="0">
                <a:latin typeface="Tahoma" charset="0"/>
              </a:rPr>
              <a:t>graph</a:t>
            </a:r>
            <a:r>
              <a:rPr lang="en-US" sz="2400" dirty="0">
                <a:latin typeface="Tahoma" charset="0"/>
              </a:rPr>
              <a:t> is a collection of </a:t>
            </a:r>
            <a:r>
              <a:rPr lang="en-US" sz="2400" b="1" dirty="0">
                <a:latin typeface="Tahoma" charset="0"/>
              </a:rPr>
              <a:t>vertices</a:t>
            </a:r>
            <a:r>
              <a:rPr lang="en-US" sz="2400" dirty="0">
                <a:latin typeface="Tahoma" charset="0"/>
              </a:rPr>
              <a:t> and </a:t>
            </a:r>
            <a:r>
              <a:rPr lang="en-US" sz="2400" b="1" dirty="0">
                <a:latin typeface="Tahoma" charset="0"/>
              </a:rPr>
              <a:t>edges</a:t>
            </a:r>
            <a:r>
              <a:rPr lang="en-US" sz="2400" dirty="0">
                <a:latin typeface="Tahoma" charset="0"/>
              </a:rPr>
              <a:t>. </a:t>
            </a:r>
          </a:p>
          <a:p>
            <a:r>
              <a:rPr lang="en-US" sz="2400" dirty="0">
                <a:latin typeface="Tahoma" charset="0"/>
              </a:rPr>
              <a:t>A </a:t>
            </a:r>
            <a:r>
              <a:rPr lang="en-US" sz="2400" b="1" dirty="0">
                <a:latin typeface="Tahoma" charset="0"/>
              </a:rPr>
              <a:t>Vertex</a:t>
            </a:r>
            <a:r>
              <a:rPr lang="en-US" sz="2400" dirty="0">
                <a:latin typeface="Tahoma" charset="0"/>
              </a:rPr>
              <a:t> </a:t>
            </a:r>
          </a:p>
          <a:p>
            <a:pPr lvl="1"/>
            <a:r>
              <a:rPr lang="en-US" sz="2000" dirty="0">
                <a:latin typeface="Tahoma" charset="0"/>
              </a:rPr>
              <a:t>stores an arbitrary element provided by the user (e.g., an airport code)</a:t>
            </a:r>
          </a:p>
          <a:p>
            <a:pPr lvl="1"/>
            <a:r>
              <a:rPr lang="en-US" sz="2000" dirty="0">
                <a:latin typeface="Tahoma" charset="0"/>
              </a:rPr>
              <a:t>We assume it supports a method, element(), to retrieve the stored element</a:t>
            </a:r>
            <a:r>
              <a:rPr lang="en-US" sz="1800" dirty="0">
                <a:latin typeface="Tahoma" charset="0"/>
              </a:rPr>
              <a:t>. </a:t>
            </a:r>
          </a:p>
          <a:p>
            <a:r>
              <a:rPr lang="en-US" sz="2400" dirty="0">
                <a:latin typeface="Tahoma" charset="0"/>
              </a:rPr>
              <a:t>An </a:t>
            </a:r>
            <a:r>
              <a:rPr lang="en-US" sz="2400" b="1" dirty="0">
                <a:latin typeface="Tahoma" charset="0"/>
              </a:rPr>
              <a:t>Edge</a:t>
            </a:r>
            <a:r>
              <a:rPr lang="en-US" sz="2400" dirty="0">
                <a:latin typeface="Tahoma" charset="0"/>
              </a:rPr>
              <a:t> </a:t>
            </a:r>
          </a:p>
          <a:p>
            <a:pPr lvl="1"/>
            <a:r>
              <a:rPr lang="en-US" sz="2000" dirty="0">
                <a:latin typeface="Tahoma" charset="0"/>
              </a:rPr>
              <a:t>stores an associated object (e.g., a flight number, travel distance, cost), retrieved with the element( ) method.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9931</TotalTime>
  <Words>1737</Words>
  <Application>Microsoft Office PowerPoint</Application>
  <PresentationFormat>On-screen Show (4:3)</PresentationFormat>
  <Paragraphs>505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Symbol</vt:lpstr>
      <vt:lpstr>Tahoma</vt:lpstr>
      <vt:lpstr>Times New Roman</vt:lpstr>
      <vt:lpstr>Wingdings</vt:lpstr>
      <vt:lpstr>Blueprint</vt:lpstr>
      <vt:lpstr>VISIO</vt:lpstr>
      <vt:lpstr>Graphs</vt:lpstr>
      <vt:lpstr>Graphs</vt:lpstr>
      <vt:lpstr>Edge Types</vt:lpstr>
      <vt:lpstr>Applications</vt:lpstr>
      <vt:lpstr>Terminology</vt:lpstr>
      <vt:lpstr>Terminology (cont.)</vt:lpstr>
      <vt:lpstr>Terminology (cont.)</vt:lpstr>
      <vt:lpstr>Properties</vt:lpstr>
      <vt:lpstr>Vertices and Edges</vt:lpstr>
      <vt:lpstr>Graph ADT</vt:lpstr>
      <vt:lpstr>Representing a Graph</vt:lpstr>
      <vt:lpstr>Adjacency Lists</vt:lpstr>
      <vt:lpstr>Adjacency Matrix</vt:lpstr>
      <vt:lpstr>Time/Space Complexity in Big-O</vt:lpstr>
      <vt:lpstr>Time/Space Complexity in Big-O</vt:lpstr>
      <vt:lpstr>Time/Space Complexity for Sparse Graphs</vt:lpstr>
      <vt:lpstr>Time/Space Complexity for Sparse Graphs</vt:lpstr>
      <vt:lpstr>Graph ADT</vt:lpstr>
      <vt:lpstr>Skipping the rest</vt:lpstr>
      <vt:lpstr>Edge List Structure</vt:lpstr>
      <vt:lpstr>Complexity in big-O</vt:lpstr>
      <vt:lpstr>Complexity in big-O</vt:lpstr>
      <vt:lpstr>Adjacency List Structure</vt:lpstr>
      <vt:lpstr>Complexity in big-O</vt:lpstr>
      <vt:lpstr>Complexity in big-O</vt:lpstr>
      <vt:lpstr>Adjacency Map</vt:lpstr>
      <vt:lpstr>Adjacency Matrix Structure</vt:lpstr>
      <vt:lpstr>Complexity in big-O</vt:lpstr>
      <vt:lpstr>Complexity in big-O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1452</cp:revision>
  <dcterms:created xsi:type="dcterms:W3CDTF">2002-01-21T02:22:10Z</dcterms:created>
  <dcterms:modified xsi:type="dcterms:W3CDTF">2021-10-25T20:47:28Z</dcterms:modified>
</cp:coreProperties>
</file>