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437" r:id="rId3"/>
    <p:sldId id="436" r:id="rId4"/>
    <p:sldId id="438" r:id="rId5"/>
    <p:sldId id="439" r:id="rId6"/>
    <p:sldId id="485" r:id="rId7"/>
    <p:sldId id="459" r:id="rId8"/>
    <p:sldId id="460" r:id="rId9"/>
    <p:sldId id="470" r:id="rId10"/>
    <p:sldId id="467" r:id="rId11"/>
    <p:sldId id="461" r:id="rId12"/>
    <p:sldId id="478" r:id="rId13"/>
    <p:sldId id="479" r:id="rId14"/>
    <p:sldId id="480" r:id="rId15"/>
    <p:sldId id="482" r:id="rId16"/>
    <p:sldId id="483" r:id="rId17"/>
    <p:sldId id="481" r:id="rId18"/>
    <p:sldId id="476" r:id="rId19"/>
    <p:sldId id="490" r:id="rId20"/>
    <p:sldId id="464" r:id="rId21"/>
    <p:sldId id="475" r:id="rId22"/>
    <p:sldId id="477" r:id="rId23"/>
    <p:sldId id="486" r:id="rId24"/>
    <p:sldId id="484" r:id="rId25"/>
    <p:sldId id="469" r:id="rId26"/>
    <p:sldId id="488" r:id="rId27"/>
    <p:sldId id="487" r:id="rId28"/>
    <p:sldId id="468" r:id="rId29"/>
    <p:sldId id="489" r:id="rId30"/>
    <p:sldId id="473" r:id="rId31"/>
    <p:sldId id="474" r:id="rId32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674F6"/>
    <a:srgbClr val="6289F8"/>
    <a:srgbClr val="8097F8"/>
    <a:srgbClr val="2C61F6"/>
    <a:srgbClr val="F8F0D0"/>
    <a:srgbClr val="F2E4AA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8" d="100"/>
          <a:sy n="58" d="100"/>
        </p:scale>
        <p:origin x="5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9.xml"/><Relationship Id="rId3" Type="http://schemas.openxmlformats.org/officeDocument/2006/relationships/slide" Target="slides/slide3.xml"/><Relationship Id="rId7" Type="http://schemas.openxmlformats.org/officeDocument/2006/relationships/slide" Target="slides/slide8.xml"/><Relationship Id="rId12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31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5.xml"/><Relationship Id="rId5" Type="http://schemas.openxmlformats.org/officeDocument/2006/relationships/slide" Target="slides/slide5.xml"/><Relationship Id="rId15" Type="http://schemas.openxmlformats.org/officeDocument/2006/relationships/slide" Target="slides/slide28.xml"/><Relationship Id="rId10" Type="http://schemas.openxmlformats.org/officeDocument/2006/relationships/slide" Target="slides/slide11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7F2BC9-8F0C-4323-8DE8-36895DE5E8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87C447-0254-49F8-B728-64A96765FF7D}">
      <dgm:prSet phldrT="[Text]"/>
      <dgm:spPr/>
      <dgm:t>
        <a:bodyPr/>
        <a:lstStyle/>
        <a:p>
          <a:r>
            <a:rPr lang="en-US"/>
            <a:t>A</a:t>
          </a:r>
        </a:p>
      </dgm:t>
    </dgm:pt>
    <dgm:pt modelId="{6AED6AF2-8A8E-423A-A01E-E50A27E4E20F}" type="parTrans" cxnId="{D78F3995-9E91-403F-8C2D-90D3AD877EEE}">
      <dgm:prSet/>
      <dgm:spPr/>
      <dgm:t>
        <a:bodyPr/>
        <a:lstStyle/>
        <a:p>
          <a:endParaRPr lang="en-US"/>
        </a:p>
      </dgm:t>
    </dgm:pt>
    <dgm:pt modelId="{1E77471D-535D-45A1-85AD-D96CB22CFA7E}" type="sibTrans" cxnId="{D78F3995-9E91-403F-8C2D-90D3AD877EEE}">
      <dgm:prSet/>
      <dgm:spPr/>
      <dgm:t>
        <a:bodyPr/>
        <a:lstStyle/>
        <a:p>
          <a:endParaRPr lang="en-US"/>
        </a:p>
      </dgm:t>
    </dgm:pt>
    <dgm:pt modelId="{93E39C62-4072-4FB3-B590-6D5489C9B42D}">
      <dgm:prSet phldrT="[Text]" phldr="1"/>
      <dgm:spPr/>
      <dgm:t>
        <a:bodyPr/>
        <a:lstStyle/>
        <a:p>
          <a:endParaRPr lang="en-US"/>
        </a:p>
      </dgm:t>
    </dgm:pt>
    <dgm:pt modelId="{C5D60AFE-1B01-496A-93D7-ACC785F40C03}" type="parTrans" cxnId="{D704A3CF-5E97-4D80-8515-3A642401C407}">
      <dgm:prSet/>
      <dgm:spPr/>
      <dgm:t>
        <a:bodyPr/>
        <a:lstStyle/>
        <a:p>
          <a:endParaRPr lang="en-US"/>
        </a:p>
      </dgm:t>
    </dgm:pt>
    <dgm:pt modelId="{07410B3C-1641-4C24-AB2A-CDB9B7EB7F4E}" type="sibTrans" cxnId="{D704A3CF-5E97-4D80-8515-3A642401C407}">
      <dgm:prSet/>
      <dgm:spPr/>
      <dgm:t>
        <a:bodyPr/>
        <a:lstStyle/>
        <a:p>
          <a:endParaRPr lang="en-US"/>
        </a:p>
      </dgm:t>
    </dgm:pt>
    <dgm:pt modelId="{A0889D3E-EA55-480B-A1A6-3DDA26D93AAD}">
      <dgm:prSet phldrT="[Text]" phldr="1"/>
      <dgm:spPr/>
      <dgm:t>
        <a:bodyPr/>
        <a:lstStyle/>
        <a:p>
          <a:endParaRPr lang="en-US"/>
        </a:p>
      </dgm:t>
    </dgm:pt>
    <dgm:pt modelId="{334B43FD-2CC4-4060-9B43-CE73362867CB}" type="parTrans" cxnId="{1B9734A2-B3F6-497C-8B6F-EA25746CD91C}">
      <dgm:prSet/>
      <dgm:spPr/>
      <dgm:t>
        <a:bodyPr/>
        <a:lstStyle/>
        <a:p>
          <a:endParaRPr lang="en-US"/>
        </a:p>
      </dgm:t>
    </dgm:pt>
    <dgm:pt modelId="{D1BEB888-6008-4550-98B2-5243E0487B9C}" type="sibTrans" cxnId="{1B9734A2-B3F6-497C-8B6F-EA25746CD91C}">
      <dgm:prSet/>
      <dgm:spPr/>
      <dgm:t>
        <a:bodyPr/>
        <a:lstStyle/>
        <a:p>
          <a:endParaRPr lang="en-US"/>
        </a:p>
      </dgm:t>
    </dgm:pt>
    <dgm:pt modelId="{475F8B88-A011-4E99-9027-8B3C78B77184}">
      <dgm:prSet phldrT="[Text]" phldr="1"/>
      <dgm:spPr/>
      <dgm:t>
        <a:bodyPr/>
        <a:lstStyle/>
        <a:p>
          <a:endParaRPr lang="en-US"/>
        </a:p>
      </dgm:t>
    </dgm:pt>
    <dgm:pt modelId="{2FB29CDC-9A5B-4782-ADEB-D5E3A138A1B7}" type="parTrans" cxnId="{4FA99DA1-4512-4C7D-986F-B2860D362BD8}">
      <dgm:prSet/>
      <dgm:spPr/>
      <dgm:t>
        <a:bodyPr/>
        <a:lstStyle/>
        <a:p>
          <a:endParaRPr lang="en-US"/>
        </a:p>
      </dgm:t>
    </dgm:pt>
    <dgm:pt modelId="{E180FC5C-A74E-4BC0-AD7D-5E5619029365}" type="sibTrans" cxnId="{4FA99DA1-4512-4C7D-986F-B2860D362BD8}">
      <dgm:prSet/>
      <dgm:spPr/>
      <dgm:t>
        <a:bodyPr/>
        <a:lstStyle/>
        <a:p>
          <a:endParaRPr lang="en-US"/>
        </a:p>
      </dgm:t>
    </dgm:pt>
    <dgm:pt modelId="{5A8C64BC-2E9F-4838-A541-26A8DCFDA372}">
      <dgm:prSet phldrT="[Text]" phldr="1"/>
      <dgm:spPr/>
      <dgm:t>
        <a:bodyPr/>
        <a:lstStyle/>
        <a:p>
          <a:endParaRPr lang="en-US"/>
        </a:p>
      </dgm:t>
    </dgm:pt>
    <dgm:pt modelId="{A09DAEAA-2C77-40C8-B34C-E35F4AA3C292}" type="parTrans" cxnId="{BC59E723-0B91-4851-8AA3-8C712F18D9D1}">
      <dgm:prSet/>
      <dgm:spPr/>
      <dgm:t>
        <a:bodyPr/>
        <a:lstStyle/>
        <a:p>
          <a:endParaRPr lang="en-US"/>
        </a:p>
      </dgm:t>
    </dgm:pt>
    <dgm:pt modelId="{F83D83FD-BDAC-4EC2-9DF8-551F3EEA63D3}" type="sibTrans" cxnId="{BC59E723-0B91-4851-8AA3-8C712F18D9D1}">
      <dgm:prSet/>
      <dgm:spPr/>
      <dgm:t>
        <a:bodyPr/>
        <a:lstStyle/>
        <a:p>
          <a:endParaRPr lang="en-US"/>
        </a:p>
      </dgm:t>
    </dgm:pt>
    <dgm:pt modelId="{FD02B7A3-1699-4728-AA7B-E7ED1DCFB5A0}">
      <dgm:prSet phldrT="[Text]" phldr="1"/>
      <dgm:spPr/>
      <dgm:t>
        <a:bodyPr/>
        <a:lstStyle/>
        <a:p>
          <a:endParaRPr lang="en-US"/>
        </a:p>
      </dgm:t>
    </dgm:pt>
    <dgm:pt modelId="{629896DF-C625-4873-904B-D80F88C68B82}" type="parTrans" cxnId="{B81B6170-3959-4040-B242-7F338392177C}">
      <dgm:prSet/>
      <dgm:spPr/>
      <dgm:t>
        <a:bodyPr/>
        <a:lstStyle/>
        <a:p>
          <a:endParaRPr lang="en-US"/>
        </a:p>
      </dgm:t>
    </dgm:pt>
    <dgm:pt modelId="{4F69CB5C-63DF-4F12-8D97-63AB90E731B4}" type="sibTrans" cxnId="{B81B6170-3959-4040-B242-7F338392177C}">
      <dgm:prSet/>
      <dgm:spPr/>
      <dgm:t>
        <a:bodyPr/>
        <a:lstStyle/>
        <a:p>
          <a:endParaRPr lang="en-US"/>
        </a:p>
      </dgm:t>
    </dgm:pt>
    <dgm:pt modelId="{090B46F3-3862-4612-8EF2-3F0DBE8CA3A4}" type="pres">
      <dgm:prSet presAssocID="{A47F2BC9-8F0C-4323-8DE8-36895DE5E8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ED6AEE-9808-4101-A8CC-0CA4FA4DC7F3}" type="pres">
      <dgm:prSet presAssocID="{2287C447-0254-49F8-B728-64A96765FF7D}" presName="hierRoot1" presStyleCnt="0"/>
      <dgm:spPr/>
    </dgm:pt>
    <dgm:pt modelId="{CC2A6F46-4D3C-4CF2-B96C-08BEEC1A5AD6}" type="pres">
      <dgm:prSet presAssocID="{2287C447-0254-49F8-B728-64A96765FF7D}" presName="composite" presStyleCnt="0"/>
      <dgm:spPr/>
    </dgm:pt>
    <dgm:pt modelId="{720E8345-BE46-4BE1-A03B-97B8B8ED1BE5}" type="pres">
      <dgm:prSet presAssocID="{2287C447-0254-49F8-B728-64A96765FF7D}" presName="background" presStyleLbl="node0" presStyleIdx="0" presStyleCnt="1"/>
      <dgm:spPr/>
    </dgm:pt>
    <dgm:pt modelId="{23DB82FD-D9F7-43C2-A134-A4A6AE8C179D}" type="pres">
      <dgm:prSet presAssocID="{2287C447-0254-49F8-B728-64A96765FF7D}" presName="text" presStyleLbl="fgAcc0" presStyleIdx="0" presStyleCnt="1">
        <dgm:presLayoutVars>
          <dgm:chPref val="3"/>
        </dgm:presLayoutVars>
      </dgm:prSet>
      <dgm:spPr/>
    </dgm:pt>
    <dgm:pt modelId="{6AC1599E-3F0A-41F2-A3BB-401CCEFDA1BB}" type="pres">
      <dgm:prSet presAssocID="{2287C447-0254-49F8-B728-64A96765FF7D}" presName="hierChild2" presStyleCnt="0"/>
      <dgm:spPr/>
    </dgm:pt>
    <dgm:pt modelId="{55453E4D-C063-437E-B2E7-A02EBECB9C81}" type="pres">
      <dgm:prSet presAssocID="{C5D60AFE-1B01-496A-93D7-ACC785F40C03}" presName="Name10" presStyleLbl="parChTrans1D2" presStyleIdx="0" presStyleCnt="2"/>
      <dgm:spPr/>
    </dgm:pt>
    <dgm:pt modelId="{338463BB-1FAE-4CC0-A955-A1A95F8DABEF}" type="pres">
      <dgm:prSet presAssocID="{93E39C62-4072-4FB3-B590-6D5489C9B42D}" presName="hierRoot2" presStyleCnt="0"/>
      <dgm:spPr/>
    </dgm:pt>
    <dgm:pt modelId="{44695A98-F0E9-43B0-B98A-1ACB6A918FF3}" type="pres">
      <dgm:prSet presAssocID="{93E39C62-4072-4FB3-B590-6D5489C9B42D}" presName="composite2" presStyleCnt="0"/>
      <dgm:spPr/>
    </dgm:pt>
    <dgm:pt modelId="{759228F6-01D3-4156-9E50-0871D5AD1025}" type="pres">
      <dgm:prSet presAssocID="{93E39C62-4072-4FB3-B590-6D5489C9B42D}" presName="background2" presStyleLbl="node2" presStyleIdx="0" presStyleCnt="2"/>
      <dgm:spPr/>
    </dgm:pt>
    <dgm:pt modelId="{57E094C2-661D-40EA-B166-802C5CC49241}" type="pres">
      <dgm:prSet presAssocID="{93E39C62-4072-4FB3-B590-6D5489C9B42D}" presName="text2" presStyleLbl="fgAcc2" presStyleIdx="0" presStyleCnt="2">
        <dgm:presLayoutVars>
          <dgm:chPref val="3"/>
        </dgm:presLayoutVars>
      </dgm:prSet>
      <dgm:spPr/>
    </dgm:pt>
    <dgm:pt modelId="{F0203C4B-3A34-488E-B71E-8F59EF2ACB5D}" type="pres">
      <dgm:prSet presAssocID="{93E39C62-4072-4FB3-B590-6D5489C9B42D}" presName="hierChild3" presStyleCnt="0"/>
      <dgm:spPr/>
    </dgm:pt>
    <dgm:pt modelId="{D293477B-982B-402A-A83C-F0A3C57362EE}" type="pres">
      <dgm:prSet presAssocID="{334B43FD-2CC4-4060-9B43-CE73362867CB}" presName="Name17" presStyleLbl="parChTrans1D3" presStyleIdx="0" presStyleCnt="3"/>
      <dgm:spPr/>
    </dgm:pt>
    <dgm:pt modelId="{72D1BE95-1206-4BB8-80C4-7E5299533649}" type="pres">
      <dgm:prSet presAssocID="{A0889D3E-EA55-480B-A1A6-3DDA26D93AAD}" presName="hierRoot3" presStyleCnt="0"/>
      <dgm:spPr/>
    </dgm:pt>
    <dgm:pt modelId="{7D5C594A-930D-49DC-B71D-4EB3FDA5CC79}" type="pres">
      <dgm:prSet presAssocID="{A0889D3E-EA55-480B-A1A6-3DDA26D93AAD}" presName="composite3" presStyleCnt="0"/>
      <dgm:spPr/>
    </dgm:pt>
    <dgm:pt modelId="{305F3798-5C25-4ADB-BF08-3F21A0A06EFE}" type="pres">
      <dgm:prSet presAssocID="{A0889D3E-EA55-480B-A1A6-3DDA26D93AAD}" presName="background3" presStyleLbl="node3" presStyleIdx="0" presStyleCnt="3"/>
      <dgm:spPr/>
    </dgm:pt>
    <dgm:pt modelId="{65F676AA-D764-4DB3-BF27-4FB5146B45BD}" type="pres">
      <dgm:prSet presAssocID="{A0889D3E-EA55-480B-A1A6-3DDA26D93AAD}" presName="text3" presStyleLbl="fgAcc3" presStyleIdx="0" presStyleCnt="3">
        <dgm:presLayoutVars>
          <dgm:chPref val="3"/>
        </dgm:presLayoutVars>
      </dgm:prSet>
      <dgm:spPr/>
    </dgm:pt>
    <dgm:pt modelId="{99BA8445-2939-4812-98C2-180769150ACE}" type="pres">
      <dgm:prSet presAssocID="{A0889D3E-EA55-480B-A1A6-3DDA26D93AAD}" presName="hierChild4" presStyleCnt="0"/>
      <dgm:spPr/>
    </dgm:pt>
    <dgm:pt modelId="{8B6B4330-5899-497F-84A0-73033DC94CA7}" type="pres">
      <dgm:prSet presAssocID="{2FB29CDC-9A5B-4782-ADEB-D5E3A138A1B7}" presName="Name17" presStyleLbl="parChTrans1D3" presStyleIdx="1" presStyleCnt="3"/>
      <dgm:spPr/>
    </dgm:pt>
    <dgm:pt modelId="{84D256E6-EA6E-4FA1-9CF7-823EE4FA2073}" type="pres">
      <dgm:prSet presAssocID="{475F8B88-A011-4E99-9027-8B3C78B77184}" presName="hierRoot3" presStyleCnt="0"/>
      <dgm:spPr/>
    </dgm:pt>
    <dgm:pt modelId="{CF1699FA-6F54-46A4-B1D5-E3D4D08E3A05}" type="pres">
      <dgm:prSet presAssocID="{475F8B88-A011-4E99-9027-8B3C78B77184}" presName="composite3" presStyleCnt="0"/>
      <dgm:spPr/>
    </dgm:pt>
    <dgm:pt modelId="{197F59FC-CE65-4738-AF69-1CEB3C9C2554}" type="pres">
      <dgm:prSet presAssocID="{475F8B88-A011-4E99-9027-8B3C78B77184}" presName="background3" presStyleLbl="node3" presStyleIdx="1" presStyleCnt="3"/>
      <dgm:spPr/>
    </dgm:pt>
    <dgm:pt modelId="{52E62216-BF65-4B38-B4EA-2C799F2B4D67}" type="pres">
      <dgm:prSet presAssocID="{475F8B88-A011-4E99-9027-8B3C78B77184}" presName="text3" presStyleLbl="fgAcc3" presStyleIdx="1" presStyleCnt="3">
        <dgm:presLayoutVars>
          <dgm:chPref val="3"/>
        </dgm:presLayoutVars>
      </dgm:prSet>
      <dgm:spPr/>
    </dgm:pt>
    <dgm:pt modelId="{07A498B4-BFAE-4F08-BDFD-05751F37F945}" type="pres">
      <dgm:prSet presAssocID="{475F8B88-A011-4E99-9027-8B3C78B77184}" presName="hierChild4" presStyleCnt="0"/>
      <dgm:spPr/>
    </dgm:pt>
    <dgm:pt modelId="{AD1861CE-C87A-4A40-9C76-30D693182B67}" type="pres">
      <dgm:prSet presAssocID="{A09DAEAA-2C77-40C8-B34C-E35F4AA3C292}" presName="Name10" presStyleLbl="parChTrans1D2" presStyleIdx="1" presStyleCnt="2"/>
      <dgm:spPr/>
    </dgm:pt>
    <dgm:pt modelId="{6D64917E-69F9-44F4-8E71-0F467BDD4F24}" type="pres">
      <dgm:prSet presAssocID="{5A8C64BC-2E9F-4838-A541-26A8DCFDA372}" presName="hierRoot2" presStyleCnt="0"/>
      <dgm:spPr/>
    </dgm:pt>
    <dgm:pt modelId="{E82F64E1-4989-4283-A7DF-93563476C84A}" type="pres">
      <dgm:prSet presAssocID="{5A8C64BC-2E9F-4838-A541-26A8DCFDA372}" presName="composite2" presStyleCnt="0"/>
      <dgm:spPr/>
    </dgm:pt>
    <dgm:pt modelId="{E97D4F7D-5A4F-42B8-A2D1-3B69F04A3587}" type="pres">
      <dgm:prSet presAssocID="{5A8C64BC-2E9F-4838-A541-26A8DCFDA372}" presName="background2" presStyleLbl="node2" presStyleIdx="1" presStyleCnt="2"/>
      <dgm:spPr/>
    </dgm:pt>
    <dgm:pt modelId="{C5ABA0E6-3449-4AC5-BF72-B8A0A00CA952}" type="pres">
      <dgm:prSet presAssocID="{5A8C64BC-2E9F-4838-A541-26A8DCFDA372}" presName="text2" presStyleLbl="fgAcc2" presStyleIdx="1" presStyleCnt="2">
        <dgm:presLayoutVars>
          <dgm:chPref val="3"/>
        </dgm:presLayoutVars>
      </dgm:prSet>
      <dgm:spPr/>
    </dgm:pt>
    <dgm:pt modelId="{9D7F6899-1E2A-4CFB-89B7-C9AF619D445D}" type="pres">
      <dgm:prSet presAssocID="{5A8C64BC-2E9F-4838-A541-26A8DCFDA372}" presName="hierChild3" presStyleCnt="0"/>
      <dgm:spPr/>
    </dgm:pt>
    <dgm:pt modelId="{E8C72A6E-19A6-4F7D-9E67-D954C370203E}" type="pres">
      <dgm:prSet presAssocID="{629896DF-C625-4873-904B-D80F88C68B82}" presName="Name17" presStyleLbl="parChTrans1D3" presStyleIdx="2" presStyleCnt="3"/>
      <dgm:spPr/>
    </dgm:pt>
    <dgm:pt modelId="{BCBD0958-C4E7-47E3-A172-AA870FE7727F}" type="pres">
      <dgm:prSet presAssocID="{FD02B7A3-1699-4728-AA7B-E7ED1DCFB5A0}" presName="hierRoot3" presStyleCnt="0"/>
      <dgm:spPr/>
    </dgm:pt>
    <dgm:pt modelId="{44C2C997-D41E-4B3E-A872-C2BA254D0736}" type="pres">
      <dgm:prSet presAssocID="{FD02B7A3-1699-4728-AA7B-E7ED1DCFB5A0}" presName="composite3" presStyleCnt="0"/>
      <dgm:spPr/>
    </dgm:pt>
    <dgm:pt modelId="{BC77BE9D-3436-45F4-806D-AEFE1FA3016C}" type="pres">
      <dgm:prSet presAssocID="{FD02B7A3-1699-4728-AA7B-E7ED1DCFB5A0}" presName="background3" presStyleLbl="node3" presStyleIdx="2" presStyleCnt="3"/>
      <dgm:spPr/>
    </dgm:pt>
    <dgm:pt modelId="{83E82BD0-22B2-4E78-8F00-ACBCD7596F5D}" type="pres">
      <dgm:prSet presAssocID="{FD02B7A3-1699-4728-AA7B-E7ED1DCFB5A0}" presName="text3" presStyleLbl="fgAcc3" presStyleIdx="2" presStyleCnt="3">
        <dgm:presLayoutVars>
          <dgm:chPref val="3"/>
        </dgm:presLayoutVars>
      </dgm:prSet>
      <dgm:spPr/>
    </dgm:pt>
    <dgm:pt modelId="{3CEB985B-DA4F-431C-8EB6-4ECE7075BDE9}" type="pres">
      <dgm:prSet presAssocID="{FD02B7A3-1699-4728-AA7B-E7ED1DCFB5A0}" presName="hierChild4" presStyleCnt="0"/>
      <dgm:spPr/>
    </dgm:pt>
  </dgm:ptLst>
  <dgm:cxnLst>
    <dgm:cxn modelId="{EE132104-E05C-4463-A464-65514A85FDE3}" type="presOf" srcId="{93E39C62-4072-4FB3-B590-6D5489C9B42D}" destId="{57E094C2-661D-40EA-B166-802C5CC49241}" srcOrd="0" destOrd="0" presId="urn:microsoft.com/office/officeart/2005/8/layout/hierarchy1"/>
    <dgm:cxn modelId="{8ABF9916-A5AB-4A5B-A561-4DAC9569A654}" type="presOf" srcId="{2287C447-0254-49F8-B728-64A96765FF7D}" destId="{23DB82FD-D9F7-43C2-A134-A4A6AE8C179D}" srcOrd="0" destOrd="0" presId="urn:microsoft.com/office/officeart/2005/8/layout/hierarchy1"/>
    <dgm:cxn modelId="{BC59E723-0B91-4851-8AA3-8C712F18D9D1}" srcId="{2287C447-0254-49F8-B728-64A96765FF7D}" destId="{5A8C64BC-2E9F-4838-A541-26A8DCFDA372}" srcOrd="1" destOrd="0" parTransId="{A09DAEAA-2C77-40C8-B34C-E35F4AA3C292}" sibTransId="{F83D83FD-BDAC-4EC2-9DF8-551F3EEA63D3}"/>
    <dgm:cxn modelId="{D6123327-45D6-43F1-9A1E-6FF2A1537CB3}" type="presOf" srcId="{2FB29CDC-9A5B-4782-ADEB-D5E3A138A1B7}" destId="{8B6B4330-5899-497F-84A0-73033DC94CA7}" srcOrd="0" destOrd="0" presId="urn:microsoft.com/office/officeart/2005/8/layout/hierarchy1"/>
    <dgm:cxn modelId="{2DE4142C-4F45-4DB3-AD00-7B8EDCDE0939}" type="presOf" srcId="{C5D60AFE-1B01-496A-93D7-ACC785F40C03}" destId="{55453E4D-C063-437E-B2E7-A02EBECB9C81}" srcOrd="0" destOrd="0" presId="urn:microsoft.com/office/officeart/2005/8/layout/hierarchy1"/>
    <dgm:cxn modelId="{7DFA9B41-5459-4417-9983-96734963D158}" type="presOf" srcId="{475F8B88-A011-4E99-9027-8B3C78B77184}" destId="{52E62216-BF65-4B38-B4EA-2C799F2B4D67}" srcOrd="0" destOrd="0" presId="urn:microsoft.com/office/officeart/2005/8/layout/hierarchy1"/>
    <dgm:cxn modelId="{FC37216F-4DF5-4E98-9A1C-A8757E3FA0E8}" type="presOf" srcId="{FD02B7A3-1699-4728-AA7B-E7ED1DCFB5A0}" destId="{83E82BD0-22B2-4E78-8F00-ACBCD7596F5D}" srcOrd="0" destOrd="0" presId="urn:microsoft.com/office/officeart/2005/8/layout/hierarchy1"/>
    <dgm:cxn modelId="{B81B6170-3959-4040-B242-7F338392177C}" srcId="{5A8C64BC-2E9F-4838-A541-26A8DCFDA372}" destId="{FD02B7A3-1699-4728-AA7B-E7ED1DCFB5A0}" srcOrd="0" destOrd="0" parTransId="{629896DF-C625-4873-904B-D80F88C68B82}" sibTransId="{4F69CB5C-63DF-4F12-8D97-63AB90E731B4}"/>
    <dgm:cxn modelId="{F9C61C52-ADA4-4DDD-9B18-55FE2FB2A3D0}" type="presOf" srcId="{5A8C64BC-2E9F-4838-A541-26A8DCFDA372}" destId="{C5ABA0E6-3449-4AC5-BF72-B8A0A00CA952}" srcOrd="0" destOrd="0" presId="urn:microsoft.com/office/officeart/2005/8/layout/hierarchy1"/>
    <dgm:cxn modelId="{4DED0C8F-DD85-4732-8882-4ECCB74C7B9A}" type="presOf" srcId="{A0889D3E-EA55-480B-A1A6-3DDA26D93AAD}" destId="{65F676AA-D764-4DB3-BF27-4FB5146B45BD}" srcOrd="0" destOrd="0" presId="urn:microsoft.com/office/officeart/2005/8/layout/hierarchy1"/>
    <dgm:cxn modelId="{D78F3995-9E91-403F-8C2D-90D3AD877EEE}" srcId="{A47F2BC9-8F0C-4323-8DE8-36895DE5E805}" destId="{2287C447-0254-49F8-B728-64A96765FF7D}" srcOrd="0" destOrd="0" parTransId="{6AED6AF2-8A8E-423A-A01E-E50A27E4E20F}" sibTransId="{1E77471D-535D-45A1-85AD-D96CB22CFA7E}"/>
    <dgm:cxn modelId="{4FA99DA1-4512-4C7D-986F-B2860D362BD8}" srcId="{93E39C62-4072-4FB3-B590-6D5489C9B42D}" destId="{475F8B88-A011-4E99-9027-8B3C78B77184}" srcOrd="1" destOrd="0" parTransId="{2FB29CDC-9A5B-4782-ADEB-D5E3A138A1B7}" sibTransId="{E180FC5C-A74E-4BC0-AD7D-5E5619029365}"/>
    <dgm:cxn modelId="{1B9734A2-B3F6-497C-8B6F-EA25746CD91C}" srcId="{93E39C62-4072-4FB3-B590-6D5489C9B42D}" destId="{A0889D3E-EA55-480B-A1A6-3DDA26D93AAD}" srcOrd="0" destOrd="0" parTransId="{334B43FD-2CC4-4060-9B43-CE73362867CB}" sibTransId="{D1BEB888-6008-4550-98B2-5243E0487B9C}"/>
    <dgm:cxn modelId="{60EA7AA7-D641-4082-B55A-8E55A04C1339}" type="presOf" srcId="{A09DAEAA-2C77-40C8-B34C-E35F4AA3C292}" destId="{AD1861CE-C87A-4A40-9C76-30D693182B67}" srcOrd="0" destOrd="0" presId="urn:microsoft.com/office/officeart/2005/8/layout/hierarchy1"/>
    <dgm:cxn modelId="{D704A3CF-5E97-4D80-8515-3A642401C407}" srcId="{2287C447-0254-49F8-B728-64A96765FF7D}" destId="{93E39C62-4072-4FB3-B590-6D5489C9B42D}" srcOrd="0" destOrd="0" parTransId="{C5D60AFE-1B01-496A-93D7-ACC785F40C03}" sibTransId="{07410B3C-1641-4C24-AB2A-CDB9B7EB7F4E}"/>
    <dgm:cxn modelId="{C7933CE3-2129-41FB-AFD4-FC119D3CE768}" type="presOf" srcId="{629896DF-C625-4873-904B-D80F88C68B82}" destId="{E8C72A6E-19A6-4F7D-9E67-D954C370203E}" srcOrd="0" destOrd="0" presId="urn:microsoft.com/office/officeart/2005/8/layout/hierarchy1"/>
    <dgm:cxn modelId="{835D4DE7-C26C-4AA9-B595-6AC78D80693A}" type="presOf" srcId="{334B43FD-2CC4-4060-9B43-CE73362867CB}" destId="{D293477B-982B-402A-A83C-F0A3C57362EE}" srcOrd="0" destOrd="0" presId="urn:microsoft.com/office/officeart/2005/8/layout/hierarchy1"/>
    <dgm:cxn modelId="{A57819F2-E55B-468E-BB3E-9CC58964CC34}" type="presOf" srcId="{A47F2BC9-8F0C-4323-8DE8-36895DE5E805}" destId="{090B46F3-3862-4612-8EF2-3F0DBE8CA3A4}" srcOrd="0" destOrd="0" presId="urn:microsoft.com/office/officeart/2005/8/layout/hierarchy1"/>
    <dgm:cxn modelId="{3C3646C6-1F5A-42E0-A5EB-1DF6B0903BA8}" type="presParOf" srcId="{090B46F3-3862-4612-8EF2-3F0DBE8CA3A4}" destId="{A1ED6AEE-9808-4101-A8CC-0CA4FA4DC7F3}" srcOrd="0" destOrd="0" presId="urn:microsoft.com/office/officeart/2005/8/layout/hierarchy1"/>
    <dgm:cxn modelId="{53F22AE4-BF5D-4A2A-B27C-7D78C32C1AEF}" type="presParOf" srcId="{A1ED6AEE-9808-4101-A8CC-0CA4FA4DC7F3}" destId="{CC2A6F46-4D3C-4CF2-B96C-08BEEC1A5AD6}" srcOrd="0" destOrd="0" presId="urn:microsoft.com/office/officeart/2005/8/layout/hierarchy1"/>
    <dgm:cxn modelId="{B23212B2-3DC7-4B52-9C03-A7890DA2EEAB}" type="presParOf" srcId="{CC2A6F46-4D3C-4CF2-B96C-08BEEC1A5AD6}" destId="{720E8345-BE46-4BE1-A03B-97B8B8ED1BE5}" srcOrd="0" destOrd="0" presId="urn:microsoft.com/office/officeart/2005/8/layout/hierarchy1"/>
    <dgm:cxn modelId="{F86A98A3-53DF-42BC-BED5-D0E4F818C22D}" type="presParOf" srcId="{CC2A6F46-4D3C-4CF2-B96C-08BEEC1A5AD6}" destId="{23DB82FD-D9F7-43C2-A134-A4A6AE8C179D}" srcOrd="1" destOrd="0" presId="urn:microsoft.com/office/officeart/2005/8/layout/hierarchy1"/>
    <dgm:cxn modelId="{F1500B23-669B-4B3E-AC50-229FB3623A52}" type="presParOf" srcId="{A1ED6AEE-9808-4101-A8CC-0CA4FA4DC7F3}" destId="{6AC1599E-3F0A-41F2-A3BB-401CCEFDA1BB}" srcOrd="1" destOrd="0" presId="urn:microsoft.com/office/officeart/2005/8/layout/hierarchy1"/>
    <dgm:cxn modelId="{E998FB67-F2CC-4683-B69B-A9F09AD5CA38}" type="presParOf" srcId="{6AC1599E-3F0A-41F2-A3BB-401CCEFDA1BB}" destId="{55453E4D-C063-437E-B2E7-A02EBECB9C81}" srcOrd="0" destOrd="0" presId="urn:microsoft.com/office/officeart/2005/8/layout/hierarchy1"/>
    <dgm:cxn modelId="{4272E7C5-3642-4AB8-8202-25C58172B5FE}" type="presParOf" srcId="{6AC1599E-3F0A-41F2-A3BB-401CCEFDA1BB}" destId="{338463BB-1FAE-4CC0-A955-A1A95F8DABEF}" srcOrd="1" destOrd="0" presId="urn:microsoft.com/office/officeart/2005/8/layout/hierarchy1"/>
    <dgm:cxn modelId="{78830B4E-4226-460D-BD73-5EFC98ECBD83}" type="presParOf" srcId="{338463BB-1FAE-4CC0-A955-A1A95F8DABEF}" destId="{44695A98-F0E9-43B0-B98A-1ACB6A918FF3}" srcOrd="0" destOrd="0" presId="urn:microsoft.com/office/officeart/2005/8/layout/hierarchy1"/>
    <dgm:cxn modelId="{B78D8DDB-3393-462C-A037-35FFB51962DD}" type="presParOf" srcId="{44695A98-F0E9-43B0-B98A-1ACB6A918FF3}" destId="{759228F6-01D3-4156-9E50-0871D5AD1025}" srcOrd="0" destOrd="0" presId="urn:microsoft.com/office/officeart/2005/8/layout/hierarchy1"/>
    <dgm:cxn modelId="{5F590750-236E-4701-A619-12A9BFB258D1}" type="presParOf" srcId="{44695A98-F0E9-43B0-B98A-1ACB6A918FF3}" destId="{57E094C2-661D-40EA-B166-802C5CC49241}" srcOrd="1" destOrd="0" presId="urn:microsoft.com/office/officeart/2005/8/layout/hierarchy1"/>
    <dgm:cxn modelId="{3A500D94-C7D7-4C04-924A-5B2E92E00016}" type="presParOf" srcId="{338463BB-1FAE-4CC0-A955-A1A95F8DABEF}" destId="{F0203C4B-3A34-488E-B71E-8F59EF2ACB5D}" srcOrd="1" destOrd="0" presId="urn:microsoft.com/office/officeart/2005/8/layout/hierarchy1"/>
    <dgm:cxn modelId="{0B996B53-EFBD-4DDB-97AD-73B1DFDF78E1}" type="presParOf" srcId="{F0203C4B-3A34-488E-B71E-8F59EF2ACB5D}" destId="{D293477B-982B-402A-A83C-F0A3C57362EE}" srcOrd="0" destOrd="0" presId="urn:microsoft.com/office/officeart/2005/8/layout/hierarchy1"/>
    <dgm:cxn modelId="{906491CD-54BF-4734-B5C2-A3910DDD226A}" type="presParOf" srcId="{F0203C4B-3A34-488E-B71E-8F59EF2ACB5D}" destId="{72D1BE95-1206-4BB8-80C4-7E5299533649}" srcOrd="1" destOrd="0" presId="urn:microsoft.com/office/officeart/2005/8/layout/hierarchy1"/>
    <dgm:cxn modelId="{70D3EE35-E318-451D-98DF-57B04E793B8A}" type="presParOf" srcId="{72D1BE95-1206-4BB8-80C4-7E5299533649}" destId="{7D5C594A-930D-49DC-B71D-4EB3FDA5CC79}" srcOrd="0" destOrd="0" presId="urn:microsoft.com/office/officeart/2005/8/layout/hierarchy1"/>
    <dgm:cxn modelId="{2C5BD469-A85F-450B-A864-27EA1395708D}" type="presParOf" srcId="{7D5C594A-930D-49DC-B71D-4EB3FDA5CC79}" destId="{305F3798-5C25-4ADB-BF08-3F21A0A06EFE}" srcOrd="0" destOrd="0" presId="urn:microsoft.com/office/officeart/2005/8/layout/hierarchy1"/>
    <dgm:cxn modelId="{BB118645-60F1-49BD-92A4-CAE5122127C7}" type="presParOf" srcId="{7D5C594A-930D-49DC-B71D-4EB3FDA5CC79}" destId="{65F676AA-D764-4DB3-BF27-4FB5146B45BD}" srcOrd="1" destOrd="0" presId="urn:microsoft.com/office/officeart/2005/8/layout/hierarchy1"/>
    <dgm:cxn modelId="{3D0F9C8B-0D63-4287-8448-0B4B349A4C49}" type="presParOf" srcId="{72D1BE95-1206-4BB8-80C4-7E5299533649}" destId="{99BA8445-2939-4812-98C2-180769150ACE}" srcOrd="1" destOrd="0" presId="urn:microsoft.com/office/officeart/2005/8/layout/hierarchy1"/>
    <dgm:cxn modelId="{A7C174C7-D370-4E04-A488-DB612AA94E58}" type="presParOf" srcId="{F0203C4B-3A34-488E-B71E-8F59EF2ACB5D}" destId="{8B6B4330-5899-497F-84A0-73033DC94CA7}" srcOrd="2" destOrd="0" presId="urn:microsoft.com/office/officeart/2005/8/layout/hierarchy1"/>
    <dgm:cxn modelId="{318909A9-7D91-49FF-981B-F31BA3C91258}" type="presParOf" srcId="{F0203C4B-3A34-488E-B71E-8F59EF2ACB5D}" destId="{84D256E6-EA6E-4FA1-9CF7-823EE4FA2073}" srcOrd="3" destOrd="0" presId="urn:microsoft.com/office/officeart/2005/8/layout/hierarchy1"/>
    <dgm:cxn modelId="{E87C08FC-17B6-4856-854B-3988F8963391}" type="presParOf" srcId="{84D256E6-EA6E-4FA1-9CF7-823EE4FA2073}" destId="{CF1699FA-6F54-46A4-B1D5-E3D4D08E3A05}" srcOrd="0" destOrd="0" presId="urn:microsoft.com/office/officeart/2005/8/layout/hierarchy1"/>
    <dgm:cxn modelId="{5D8781BF-C95F-4BD6-9C4A-9749832A4994}" type="presParOf" srcId="{CF1699FA-6F54-46A4-B1D5-E3D4D08E3A05}" destId="{197F59FC-CE65-4738-AF69-1CEB3C9C2554}" srcOrd="0" destOrd="0" presId="urn:microsoft.com/office/officeart/2005/8/layout/hierarchy1"/>
    <dgm:cxn modelId="{5CEF4E2E-AC96-41DD-AD22-A2BAE2258920}" type="presParOf" srcId="{CF1699FA-6F54-46A4-B1D5-E3D4D08E3A05}" destId="{52E62216-BF65-4B38-B4EA-2C799F2B4D67}" srcOrd="1" destOrd="0" presId="urn:microsoft.com/office/officeart/2005/8/layout/hierarchy1"/>
    <dgm:cxn modelId="{F8493D46-E7EA-4EC5-839E-F6D6698BE28A}" type="presParOf" srcId="{84D256E6-EA6E-4FA1-9CF7-823EE4FA2073}" destId="{07A498B4-BFAE-4F08-BDFD-05751F37F945}" srcOrd="1" destOrd="0" presId="urn:microsoft.com/office/officeart/2005/8/layout/hierarchy1"/>
    <dgm:cxn modelId="{859E7EFB-F53C-4DC2-BB00-ECE20CB6E906}" type="presParOf" srcId="{6AC1599E-3F0A-41F2-A3BB-401CCEFDA1BB}" destId="{AD1861CE-C87A-4A40-9C76-30D693182B67}" srcOrd="2" destOrd="0" presId="urn:microsoft.com/office/officeart/2005/8/layout/hierarchy1"/>
    <dgm:cxn modelId="{BE3102F0-B1A6-49CC-97D0-164E0D400069}" type="presParOf" srcId="{6AC1599E-3F0A-41F2-A3BB-401CCEFDA1BB}" destId="{6D64917E-69F9-44F4-8E71-0F467BDD4F24}" srcOrd="3" destOrd="0" presId="urn:microsoft.com/office/officeart/2005/8/layout/hierarchy1"/>
    <dgm:cxn modelId="{3E42DAEF-9F01-42D8-BCCF-3F4C6FA9C2F8}" type="presParOf" srcId="{6D64917E-69F9-44F4-8E71-0F467BDD4F24}" destId="{E82F64E1-4989-4283-A7DF-93563476C84A}" srcOrd="0" destOrd="0" presId="urn:microsoft.com/office/officeart/2005/8/layout/hierarchy1"/>
    <dgm:cxn modelId="{5EB238B6-E903-4351-8C2A-6FF457DCCAAA}" type="presParOf" srcId="{E82F64E1-4989-4283-A7DF-93563476C84A}" destId="{E97D4F7D-5A4F-42B8-A2D1-3B69F04A3587}" srcOrd="0" destOrd="0" presId="urn:microsoft.com/office/officeart/2005/8/layout/hierarchy1"/>
    <dgm:cxn modelId="{93B54C5A-7104-4D82-964A-6F4649215FFC}" type="presParOf" srcId="{E82F64E1-4989-4283-A7DF-93563476C84A}" destId="{C5ABA0E6-3449-4AC5-BF72-B8A0A00CA952}" srcOrd="1" destOrd="0" presId="urn:microsoft.com/office/officeart/2005/8/layout/hierarchy1"/>
    <dgm:cxn modelId="{38059A02-9901-4803-82A1-6B426E291609}" type="presParOf" srcId="{6D64917E-69F9-44F4-8E71-0F467BDD4F24}" destId="{9D7F6899-1E2A-4CFB-89B7-C9AF619D445D}" srcOrd="1" destOrd="0" presId="urn:microsoft.com/office/officeart/2005/8/layout/hierarchy1"/>
    <dgm:cxn modelId="{7241A7E7-C77F-4FF9-BED1-7F903E1E4914}" type="presParOf" srcId="{9D7F6899-1E2A-4CFB-89B7-C9AF619D445D}" destId="{E8C72A6E-19A6-4F7D-9E67-D954C370203E}" srcOrd="0" destOrd="0" presId="urn:microsoft.com/office/officeart/2005/8/layout/hierarchy1"/>
    <dgm:cxn modelId="{A039A07B-5B64-4E21-A82F-F3F9A42A099E}" type="presParOf" srcId="{9D7F6899-1E2A-4CFB-89B7-C9AF619D445D}" destId="{BCBD0958-C4E7-47E3-A172-AA870FE7727F}" srcOrd="1" destOrd="0" presId="urn:microsoft.com/office/officeart/2005/8/layout/hierarchy1"/>
    <dgm:cxn modelId="{CFB46DB0-E19C-4537-BB22-9221A8474A04}" type="presParOf" srcId="{BCBD0958-C4E7-47E3-A172-AA870FE7727F}" destId="{44C2C997-D41E-4B3E-A872-C2BA254D0736}" srcOrd="0" destOrd="0" presId="urn:microsoft.com/office/officeart/2005/8/layout/hierarchy1"/>
    <dgm:cxn modelId="{590E0B2E-23B8-478B-A3B9-54EDA25DC8ED}" type="presParOf" srcId="{44C2C997-D41E-4B3E-A872-C2BA254D0736}" destId="{BC77BE9D-3436-45F4-806D-AEFE1FA3016C}" srcOrd="0" destOrd="0" presId="urn:microsoft.com/office/officeart/2005/8/layout/hierarchy1"/>
    <dgm:cxn modelId="{9F3F3F60-1FFB-401D-8C05-23F260F3B4D7}" type="presParOf" srcId="{44C2C997-D41E-4B3E-A872-C2BA254D0736}" destId="{83E82BD0-22B2-4E78-8F00-ACBCD7596F5D}" srcOrd="1" destOrd="0" presId="urn:microsoft.com/office/officeart/2005/8/layout/hierarchy1"/>
    <dgm:cxn modelId="{014D9896-5605-4E5D-83AA-AC69A47819E5}" type="presParOf" srcId="{BCBD0958-C4E7-47E3-A172-AA870FE7727F}" destId="{3CEB985B-DA4F-431C-8EB6-4ECE7075BD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72A6E-19A6-4F7D-9E67-D954C370203E}">
      <dsp:nvSpPr>
        <dsp:cNvPr id="0" name=""/>
        <dsp:cNvSpPr/>
      </dsp:nvSpPr>
      <dsp:spPr>
        <a:xfrm>
          <a:off x="5691453" y="2477394"/>
          <a:ext cx="91440" cy="4614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4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861CE-C87A-4A40-9C76-30D693182B67}">
      <dsp:nvSpPr>
        <dsp:cNvPr id="0" name=""/>
        <dsp:cNvSpPr/>
      </dsp:nvSpPr>
      <dsp:spPr>
        <a:xfrm>
          <a:off x="4282837" y="1008514"/>
          <a:ext cx="1454336" cy="46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445"/>
              </a:lnTo>
              <a:lnTo>
                <a:pt x="1454336" y="314445"/>
              </a:lnTo>
              <a:lnTo>
                <a:pt x="1454336" y="4614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B4330-5899-497F-84A0-73033DC94CA7}">
      <dsp:nvSpPr>
        <dsp:cNvPr id="0" name=""/>
        <dsp:cNvSpPr/>
      </dsp:nvSpPr>
      <dsp:spPr>
        <a:xfrm>
          <a:off x="2828500" y="2477394"/>
          <a:ext cx="969557" cy="46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445"/>
              </a:lnTo>
              <a:lnTo>
                <a:pt x="969557" y="314445"/>
              </a:lnTo>
              <a:lnTo>
                <a:pt x="969557" y="4614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3477B-982B-402A-A83C-F0A3C57362EE}">
      <dsp:nvSpPr>
        <dsp:cNvPr id="0" name=""/>
        <dsp:cNvSpPr/>
      </dsp:nvSpPr>
      <dsp:spPr>
        <a:xfrm>
          <a:off x="1858943" y="2477394"/>
          <a:ext cx="969557" cy="461421"/>
        </a:xfrm>
        <a:custGeom>
          <a:avLst/>
          <a:gdLst/>
          <a:ahLst/>
          <a:cxnLst/>
          <a:rect l="0" t="0" r="0" b="0"/>
          <a:pathLst>
            <a:path>
              <a:moveTo>
                <a:pt x="969557" y="0"/>
              </a:moveTo>
              <a:lnTo>
                <a:pt x="969557" y="314445"/>
              </a:lnTo>
              <a:lnTo>
                <a:pt x="0" y="314445"/>
              </a:lnTo>
              <a:lnTo>
                <a:pt x="0" y="4614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53E4D-C063-437E-B2E7-A02EBECB9C81}">
      <dsp:nvSpPr>
        <dsp:cNvPr id="0" name=""/>
        <dsp:cNvSpPr/>
      </dsp:nvSpPr>
      <dsp:spPr>
        <a:xfrm>
          <a:off x="2828500" y="1008514"/>
          <a:ext cx="1454336" cy="461421"/>
        </a:xfrm>
        <a:custGeom>
          <a:avLst/>
          <a:gdLst/>
          <a:ahLst/>
          <a:cxnLst/>
          <a:rect l="0" t="0" r="0" b="0"/>
          <a:pathLst>
            <a:path>
              <a:moveTo>
                <a:pt x="1454336" y="0"/>
              </a:moveTo>
              <a:lnTo>
                <a:pt x="1454336" y="314445"/>
              </a:lnTo>
              <a:lnTo>
                <a:pt x="0" y="314445"/>
              </a:lnTo>
              <a:lnTo>
                <a:pt x="0" y="4614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E8345-BE46-4BE1-A03B-97B8B8ED1BE5}">
      <dsp:nvSpPr>
        <dsp:cNvPr id="0" name=""/>
        <dsp:cNvSpPr/>
      </dsp:nvSpPr>
      <dsp:spPr>
        <a:xfrm>
          <a:off x="3489562" y="1056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B82FD-D9F7-43C2-A134-A4A6AE8C179D}">
      <dsp:nvSpPr>
        <dsp:cNvPr id="0" name=""/>
        <dsp:cNvSpPr/>
      </dsp:nvSpPr>
      <dsp:spPr>
        <a:xfrm>
          <a:off x="3665846" y="16852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A</a:t>
          </a:r>
        </a:p>
      </dsp:txBody>
      <dsp:txXfrm>
        <a:off x="3695353" y="198032"/>
        <a:ext cx="1527534" cy="948444"/>
      </dsp:txXfrm>
    </dsp:sp>
    <dsp:sp modelId="{759228F6-01D3-4156-9E50-0871D5AD1025}">
      <dsp:nvSpPr>
        <dsp:cNvPr id="0" name=""/>
        <dsp:cNvSpPr/>
      </dsp:nvSpPr>
      <dsp:spPr>
        <a:xfrm>
          <a:off x="2035226" y="1469936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094C2-661D-40EA-B166-802C5CC49241}">
      <dsp:nvSpPr>
        <dsp:cNvPr id="0" name=""/>
        <dsp:cNvSpPr/>
      </dsp:nvSpPr>
      <dsp:spPr>
        <a:xfrm>
          <a:off x="2211509" y="163740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2241016" y="1666912"/>
        <a:ext cx="1527534" cy="948444"/>
      </dsp:txXfrm>
    </dsp:sp>
    <dsp:sp modelId="{305F3798-5C25-4ADB-BF08-3F21A0A06EFE}">
      <dsp:nvSpPr>
        <dsp:cNvPr id="0" name=""/>
        <dsp:cNvSpPr/>
      </dsp:nvSpPr>
      <dsp:spPr>
        <a:xfrm>
          <a:off x="1065668" y="2938815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676AA-D764-4DB3-BF27-4FB5146B45BD}">
      <dsp:nvSpPr>
        <dsp:cNvPr id="0" name=""/>
        <dsp:cNvSpPr/>
      </dsp:nvSpPr>
      <dsp:spPr>
        <a:xfrm>
          <a:off x="1241952" y="310628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1271459" y="3135792"/>
        <a:ext cx="1527534" cy="948444"/>
      </dsp:txXfrm>
    </dsp:sp>
    <dsp:sp modelId="{197F59FC-CE65-4738-AF69-1CEB3C9C2554}">
      <dsp:nvSpPr>
        <dsp:cNvPr id="0" name=""/>
        <dsp:cNvSpPr/>
      </dsp:nvSpPr>
      <dsp:spPr>
        <a:xfrm>
          <a:off x="3004784" y="2938815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62216-BF65-4B38-B4EA-2C799F2B4D67}">
      <dsp:nvSpPr>
        <dsp:cNvPr id="0" name=""/>
        <dsp:cNvSpPr/>
      </dsp:nvSpPr>
      <dsp:spPr>
        <a:xfrm>
          <a:off x="3181067" y="310628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3210574" y="3135792"/>
        <a:ext cx="1527534" cy="948444"/>
      </dsp:txXfrm>
    </dsp:sp>
    <dsp:sp modelId="{E97D4F7D-5A4F-42B8-A2D1-3B69F04A3587}">
      <dsp:nvSpPr>
        <dsp:cNvPr id="0" name=""/>
        <dsp:cNvSpPr/>
      </dsp:nvSpPr>
      <dsp:spPr>
        <a:xfrm>
          <a:off x="4943899" y="1469936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BA0E6-3449-4AC5-BF72-B8A0A00CA952}">
      <dsp:nvSpPr>
        <dsp:cNvPr id="0" name=""/>
        <dsp:cNvSpPr/>
      </dsp:nvSpPr>
      <dsp:spPr>
        <a:xfrm>
          <a:off x="5120182" y="163740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5149689" y="1666912"/>
        <a:ext cx="1527534" cy="948444"/>
      </dsp:txXfrm>
    </dsp:sp>
    <dsp:sp modelId="{BC77BE9D-3436-45F4-806D-AEFE1FA3016C}">
      <dsp:nvSpPr>
        <dsp:cNvPr id="0" name=""/>
        <dsp:cNvSpPr/>
      </dsp:nvSpPr>
      <dsp:spPr>
        <a:xfrm>
          <a:off x="4943899" y="2938815"/>
          <a:ext cx="1586548" cy="100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82BD0-22B2-4E78-8F00-ACBCD7596F5D}">
      <dsp:nvSpPr>
        <dsp:cNvPr id="0" name=""/>
        <dsp:cNvSpPr/>
      </dsp:nvSpPr>
      <dsp:spPr>
        <a:xfrm>
          <a:off x="5120182" y="3106285"/>
          <a:ext cx="1586548" cy="1007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700" kern="1200"/>
        </a:p>
      </dsp:txBody>
      <dsp:txXfrm>
        <a:off x="5149689" y="3135792"/>
        <a:ext cx="1527534" cy="948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669D105B-6940-D545-9488-7880CBF2BD48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C7533F94-5FD2-F444-9246-367F6CECD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94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CB699700-4916-C44A-9489-22AEBE01AE2B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300AF85E-5E23-0E41-891E-6B336417D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7099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Depth-First Search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EB0204A-93D4-2E47-9A90-15B593F59BDB}" type="datetime8">
              <a:rPr lang="en-US" sz="1300"/>
              <a:pPr eaLnBrk="1" hangingPunct="1"/>
              <a:t>3/26/2025 12:08 PM</a:t>
            </a:fld>
            <a:endParaRPr lang="en-US" sz="13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2294FC8-672A-3046-BC5C-A65F0EAD4D1C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269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6213A2-4007-2740-A1BE-D4BEEE71A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5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26194FB-5C10-6046-954E-7CA959109D67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FA8757-0620-9B47-A577-55AFF4851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6CFAFD4C-0A1E-D141-87D3-AD8721B55EF1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6922F8-1704-4B43-9633-0B5D9F058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71FD6473-9D95-794D-A6F0-4C09841AB478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5AA284-9F2B-3743-AAA7-6E2F45396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3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C8F35C3F-49F6-964D-8B90-0611FA02AD1B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04ADEE-FAE1-034A-926A-6EC97F91C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63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21EFD20C-89F1-3242-A82F-47F7A2F93F77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39CB6A-31EF-2F4C-B21C-B8FEA928C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0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7DA8E227-26E8-DD47-942B-4066DFE78E88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1F492-D28E-3047-A751-F3879BD41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8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434E5C4F-2659-9944-87D6-1A252A9E3CFB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7D9461-BC46-0A40-85B8-5EBB29E29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9A41722-D6E4-4344-B909-6FCC20ADD41A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BFA3E7-057F-5D4F-966A-8A50B2AE8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9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6158DFCA-ED11-5C49-A70D-69D9A55FC6BC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F9F0D-B343-A84A-AA81-32ECAAD72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0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9AA245EE-2BF3-6848-BD5E-62F035B08C3D}" type="datetime8">
              <a:rPr lang="en-US"/>
              <a:pPr>
                <a:defRPr/>
              </a:pPr>
              <a:t>3/26/2025 12:08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55BB8E-EC05-7C48-AD47-33A703FA5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1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7FFF1410-647A-AA4D-AF36-237F547F0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269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AB2D739-512C-3D4B-89E5-49F0E6E7799B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Subgraphs, Connected Components, Spanning Trees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7E2051-5131-7443-AD6D-7917EF3515E8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DFS for an Entire Graph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886200" cy="990600"/>
          </a:xfrm>
        </p:spPr>
        <p:txBody>
          <a:bodyPr/>
          <a:lstStyle/>
          <a:p>
            <a:pPr eaLnBrk="1" hangingPunct="1"/>
            <a:r>
              <a:rPr lang="en-US" sz="1800">
                <a:latin typeface="Tahoma" charset="0"/>
              </a:rPr>
              <a:t>The algorithm uses a mechanism for setting and getting </a:t>
            </a:r>
            <a:r>
              <a:rPr lang="ja-JP" altLang="en-US" sz="1800">
                <a:latin typeface="Tahoma" charset="0"/>
              </a:rPr>
              <a:t>“</a:t>
            </a:r>
            <a:r>
              <a:rPr lang="en-US" altLang="ja-JP" sz="1800">
                <a:latin typeface="Tahoma" charset="0"/>
              </a:rPr>
              <a:t>labels</a:t>
            </a:r>
            <a:r>
              <a:rPr lang="ja-JP" altLang="en-US" sz="1800">
                <a:latin typeface="Tahoma" charset="0"/>
              </a:rPr>
              <a:t>”</a:t>
            </a:r>
            <a:r>
              <a:rPr lang="en-US" altLang="ja-JP" sz="1800">
                <a:latin typeface="Tahoma" charset="0"/>
              </a:rPr>
              <a:t> of vertices and edges</a:t>
            </a:r>
            <a:endParaRPr lang="en-US" sz="1800">
              <a:latin typeface="Tahoma" charset="0"/>
            </a:endParaRP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762000" y="2587625"/>
            <a:ext cx="3733800" cy="29731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DFS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graph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labeling of the edges of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as discovery edges and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back edges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u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G.vertices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u, UNEXPLORED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G.vertices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()</a:t>
            </a:r>
            <a:endParaRPr lang="en-US" sz="1800" b="1" dirty="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UNEXPLORED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DFS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680485" y="1623612"/>
            <a:ext cx="4438650" cy="19343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DFS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G, v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marL="0"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visit v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</a:t>
            </a:r>
            <a:endParaRPr lang="en-US" sz="1800" dirty="0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(v, VISITED)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neighbors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getAdjacentVertices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(G,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neighbors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VISITED 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// “children”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DFS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(G, w)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765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5854F4-E8F2-FA40-B9CF-49506180E91D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  <a:cs typeface="Tahoma" charset="0"/>
              </a:rPr>
              <a:t>Spanning Tree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Computes a spanning tree of 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How do we find a spanning tree?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600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46C3AB7-A2B5-1646-9754-6CE50B1F16C3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19459" name="AutoShape 86"/>
          <p:cNvSpPr>
            <a:spLocks noChangeArrowheads="1"/>
          </p:cNvSpPr>
          <p:nvPr/>
        </p:nvSpPr>
        <p:spPr bwMode="auto">
          <a:xfrm>
            <a:off x="1111250" y="4935538"/>
            <a:ext cx="827088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81"/>
          <p:cNvSpPr>
            <a:spLocks noChangeArrowheads="1"/>
          </p:cNvSpPr>
          <p:nvPr/>
        </p:nvSpPr>
        <p:spPr bwMode="auto">
          <a:xfrm>
            <a:off x="1716088" y="4203700"/>
            <a:ext cx="827087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Example</a:t>
            </a:r>
          </a:p>
        </p:txBody>
      </p:sp>
      <p:sp>
        <p:nvSpPr>
          <p:cNvPr id="19462" name="Oval 4"/>
          <p:cNvSpPr>
            <a:spLocks noChangeAspect="1" noChangeArrowheads="1"/>
          </p:cNvSpPr>
          <p:nvPr/>
        </p:nvSpPr>
        <p:spPr bwMode="auto">
          <a:xfrm>
            <a:off x="2554288" y="4997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19463" name="Oval 5"/>
          <p:cNvSpPr>
            <a:spLocks noChangeAspect="1" noChangeArrowheads="1"/>
          </p:cNvSpPr>
          <p:nvPr/>
        </p:nvSpPr>
        <p:spPr bwMode="auto">
          <a:xfrm>
            <a:off x="1333500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19464" name="Oval 6"/>
          <p:cNvSpPr>
            <a:spLocks noChangeAspect="1" noChangeArrowheads="1"/>
          </p:cNvSpPr>
          <p:nvPr/>
        </p:nvSpPr>
        <p:spPr bwMode="auto">
          <a:xfrm>
            <a:off x="1962150" y="4265613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65" name="Oval 7"/>
          <p:cNvSpPr>
            <a:spLocks noChangeAspect="1" noChangeArrowheads="1"/>
          </p:cNvSpPr>
          <p:nvPr/>
        </p:nvSpPr>
        <p:spPr bwMode="auto">
          <a:xfrm>
            <a:off x="19431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19466" name="AutoShape 8"/>
          <p:cNvCxnSpPr>
            <a:cxnSpLocks noChangeAspect="1" noChangeShapeType="1"/>
            <a:stCxn id="19464" idx="3"/>
            <a:endCxn id="19463" idx="7"/>
          </p:cNvCxnSpPr>
          <p:nvPr/>
        </p:nvCxnSpPr>
        <p:spPr bwMode="auto">
          <a:xfrm flipH="1">
            <a:off x="1646238" y="459740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AutoShape 9"/>
          <p:cNvCxnSpPr>
            <a:cxnSpLocks noChangeAspect="1" noChangeShapeType="1"/>
            <a:stCxn id="19465" idx="1"/>
            <a:endCxn id="19463" idx="5"/>
          </p:cNvCxnSpPr>
          <p:nvPr/>
        </p:nvCxnSpPr>
        <p:spPr bwMode="auto">
          <a:xfrm flipH="1" flipV="1">
            <a:off x="1646238" y="5329238"/>
            <a:ext cx="349250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0"/>
          <p:cNvCxnSpPr>
            <a:cxnSpLocks noChangeAspect="1" noChangeShapeType="1"/>
            <a:stCxn id="19465" idx="7"/>
            <a:endCxn id="19462" idx="3"/>
          </p:cNvCxnSpPr>
          <p:nvPr/>
        </p:nvCxnSpPr>
        <p:spPr bwMode="auto">
          <a:xfrm flipV="1">
            <a:off x="2255838" y="53197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AutoShape 11"/>
          <p:cNvCxnSpPr>
            <a:cxnSpLocks noChangeAspect="1" noChangeShapeType="1"/>
            <a:stCxn id="19464" idx="5"/>
            <a:endCxn id="19462" idx="1"/>
          </p:cNvCxnSpPr>
          <p:nvPr/>
        </p:nvCxnSpPr>
        <p:spPr bwMode="auto">
          <a:xfrm>
            <a:off x="2274888" y="4597400"/>
            <a:ext cx="331787" cy="442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0" name="AutoShape 12"/>
          <p:cNvCxnSpPr>
            <a:cxnSpLocks noChangeAspect="1" noChangeShapeType="1"/>
            <a:stCxn id="19463" idx="6"/>
            <a:endCxn id="19462" idx="2"/>
          </p:cNvCxnSpPr>
          <p:nvPr/>
        </p:nvCxnSpPr>
        <p:spPr bwMode="auto">
          <a:xfrm>
            <a:off x="1717675" y="5180013"/>
            <a:ext cx="8255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1" name="Oval 13"/>
          <p:cNvSpPr>
            <a:spLocks noChangeAspect="1" noChangeArrowheads="1"/>
          </p:cNvSpPr>
          <p:nvPr/>
        </p:nvSpPr>
        <p:spPr bwMode="auto">
          <a:xfrm>
            <a:off x="3776663" y="4997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19472" name="AutoShape 15"/>
          <p:cNvCxnSpPr>
            <a:cxnSpLocks noChangeAspect="1" noChangeShapeType="1"/>
            <a:stCxn id="19487" idx="7"/>
            <a:endCxn id="19471" idx="3"/>
          </p:cNvCxnSpPr>
          <p:nvPr/>
        </p:nvCxnSpPr>
        <p:spPr bwMode="auto">
          <a:xfrm flipV="1">
            <a:off x="3478213" y="53197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AutoShape 16"/>
          <p:cNvCxnSpPr>
            <a:cxnSpLocks noChangeAspect="1" noChangeShapeType="1"/>
            <a:stCxn id="19471" idx="1"/>
            <a:endCxn id="19464" idx="6"/>
          </p:cNvCxnSpPr>
          <p:nvPr/>
        </p:nvCxnSpPr>
        <p:spPr bwMode="auto">
          <a:xfrm flipH="1" flipV="1">
            <a:off x="2346325" y="4448175"/>
            <a:ext cx="14827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4" name="Text Box 58"/>
          <p:cNvSpPr txBox="1">
            <a:spLocks noChangeArrowheads="1"/>
          </p:cNvSpPr>
          <p:nvPr/>
        </p:nvSpPr>
        <p:spPr bwMode="auto">
          <a:xfrm>
            <a:off x="1812925" y="2925763"/>
            <a:ext cx="2192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discovery edge</a:t>
            </a:r>
          </a:p>
        </p:txBody>
      </p:sp>
      <p:sp>
        <p:nvSpPr>
          <p:cNvPr id="19475" name="Text Box 60"/>
          <p:cNvSpPr txBox="1">
            <a:spLocks noChangeArrowheads="1"/>
          </p:cNvSpPr>
          <p:nvPr/>
        </p:nvSpPr>
        <p:spPr bwMode="auto">
          <a:xfrm>
            <a:off x="1779588" y="3352800"/>
            <a:ext cx="162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</a:rPr>
              <a:t>cross edge</a:t>
            </a:r>
          </a:p>
        </p:txBody>
      </p:sp>
      <p:sp>
        <p:nvSpPr>
          <p:cNvPr id="19476" name="Oval 61"/>
          <p:cNvSpPr>
            <a:spLocks noChangeAspect="1" noChangeArrowheads="1"/>
          </p:cNvSpPr>
          <p:nvPr/>
        </p:nvSpPr>
        <p:spPr bwMode="auto">
          <a:xfrm>
            <a:off x="1001713" y="2117725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77" name="Text Box 62"/>
          <p:cNvSpPr txBox="1">
            <a:spLocks noChangeArrowheads="1"/>
          </p:cNvSpPr>
          <p:nvPr/>
        </p:nvSpPr>
        <p:spPr bwMode="auto">
          <a:xfrm>
            <a:off x="1812925" y="2071688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visited vertex</a:t>
            </a:r>
          </a:p>
        </p:txBody>
      </p:sp>
      <p:sp>
        <p:nvSpPr>
          <p:cNvPr id="19478" name="Oval 63"/>
          <p:cNvSpPr>
            <a:spLocks noChangeAspect="1" noChangeArrowheads="1"/>
          </p:cNvSpPr>
          <p:nvPr/>
        </p:nvSpPr>
        <p:spPr bwMode="auto">
          <a:xfrm>
            <a:off x="1001713" y="16891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79" name="Text Box 64"/>
          <p:cNvSpPr txBox="1">
            <a:spLocks noChangeArrowheads="1"/>
          </p:cNvSpPr>
          <p:nvPr/>
        </p:nvSpPr>
        <p:spPr bwMode="auto">
          <a:xfrm>
            <a:off x="1812925" y="164465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vertex</a:t>
            </a:r>
          </a:p>
        </p:txBody>
      </p:sp>
      <p:sp>
        <p:nvSpPr>
          <p:cNvPr id="19480" name="Text Box 65"/>
          <p:cNvSpPr txBox="1">
            <a:spLocks noChangeArrowheads="1"/>
          </p:cNvSpPr>
          <p:nvPr/>
        </p:nvSpPr>
        <p:spPr bwMode="auto">
          <a:xfrm>
            <a:off x="1812925" y="2498725"/>
            <a:ext cx="242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edge</a:t>
            </a:r>
          </a:p>
        </p:txBody>
      </p:sp>
      <p:grpSp>
        <p:nvGrpSpPr>
          <p:cNvPr id="19481" name="Group 73"/>
          <p:cNvGrpSpPr>
            <a:grpSpLocks/>
          </p:cNvGrpSpPr>
          <p:nvPr/>
        </p:nvGrpSpPr>
        <p:grpSpPr bwMode="auto">
          <a:xfrm>
            <a:off x="746125" y="2728913"/>
            <a:ext cx="877888" cy="852487"/>
            <a:chOff x="432" y="1691"/>
            <a:chExt cx="937" cy="537"/>
          </a:xfrm>
        </p:grpSpPr>
        <p:sp>
          <p:nvSpPr>
            <p:cNvPr id="19528" name="Line 57"/>
            <p:cNvSpPr>
              <a:spLocks noChangeShapeType="1"/>
            </p:cNvSpPr>
            <p:nvPr/>
          </p:nvSpPr>
          <p:spPr bwMode="auto">
            <a:xfrm>
              <a:off x="432" y="1959"/>
              <a:ext cx="937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9" name="Line 59"/>
            <p:cNvSpPr>
              <a:spLocks noChangeShapeType="1"/>
            </p:cNvSpPr>
            <p:nvPr/>
          </p:nvSpPr>
          <p:spPr bwMode="auto">
            <a:xfrm>
              <a:off x="432" y="2228"/>
              <a:ext cx="9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0" name="Line 67"/>
            <p:cNvSpPr>
              <a:spLocks noChangeShapeType="1"/>
            </p:cNvSpPr>
            <p:nvPr/>
          </p:nvSpPr>
          <p:spPr bwMode="auto">
            <a:xfrm>
              <a:off x="432" y="1691"/>
              <a:ext cx="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82" name="AutoShape 75"/>
          <p:cNvSpPr>
            <a:spLocks noChangeArrowheads="1"/>
          </p:cNvSpPr>
          <p:nvPr/>
        </p:nvSpPr>
        <p:spPr bwMode="auto">
          <a:xfrm rot="5400000">
            <a:off x="6759576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AutoShape 76"/>
          <p:cNvSpPr>
            <a:spLocks noChangeArrowheads="1"/>
          </p:cNvSpPr>
          <p:nvPr/>
        </p:nvSpPr>
        <p:spPr bwMode="auto">
          <a:xfrm rot="8100000" flipH="1" flipV="1">
            <a:off x="4205288" y="3629025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Text Box 78"/>
          <p:cNvSpPr txBox="1">
            <a:spLocks noChangeArrowheads="1"/>
          </p:cNvSpPr>
          <p:nvPr/>
        </p:nvSpPr>
        <p:spPr bwMode="auto">
          <a:xfrm>
            <a:off x="1219200" y="40227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19485" name="Text Box 82"/>
          <p:cNvSpPr txBox="1">
            <a:spLocks noChangeArrowheads="1"/>
          </p:cNvSpPr>
          <p:nvPr/>
        </p:nvSpPr>
        <p:spPr bwMode="auto">
          <a:xfrm>
            <a:off x="609600" y="47466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19486" name="AutoShape 83"/>
          <p:cNvCxnSpPr>
            <a:cxnSpLocks noChangeAspect="1" noChangeShapeType="1"/>
            <a:stCxn id="19462" idx="6"/>
            <a:endCxn id="19471" idx="2"/>
          </p:cNvCxnSpPr>
          <p:nvPr/>
        </p:nvCxnSpPr>
        <p:spPr bwMode="auto">
          <a:xfrm>
            <a:off x="2928938" y="5180013"/>
            <a:ext cx="8366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7" name="Oval 84"/>
          <p:cNvSpPr>
            <a:spLocks noChangeAspect="1" noChangeArrowheads="1"/>
          </p:cNvSpPr>
          <p:nvPr/>
        </p:nvSpPr>
        <p:spPr bwMode="auto">
          <a:xfrm>
            <a:off x="3165475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19488" name="AutoShape 85"/>
          <p:cNvCxnSpPr>
            <a:cxnSpLocks noChangeAspect="1" noChangeShapeType="1"/>
            <a:stCxn id="19462" idx="5"/>
            <a:endCxn id="19487" idx="1"/>
          </p:cNvCxnSpPr>
          <p:nvPr/>
        </p:nvCxnSpPr>
        <p:spPr bwMode="auto">
          <a:xfrm>
            <a:off x="2867025" y="5319713"/>
            <a:ext cx="350838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489" name="Group 106"/>
          <p:cNvGrpSpPr>
            <a:grpSpLocks/>
          </p:cNvGrpSpPr>
          <p:nvPr/>
        </p:nvGrpSpPr>
        <p:grpSpPr bwMode="auto">
          <a:xfrm>
            <a:off x="5191125" y="1289050"/>
            <a:ext cx="3533775" cy="2073275"/>
            <a:chOff x="3264" y="812"/>
            <a:chExt cx="2226" cy="1306"/>
          </a:xfrm>
        </p:grpSpPr>
        <p:sp>
          <p:nvSpPr>
            <p:cNvPr id="19509" name="AutoShape 87"/>
            <p:cNvSpPr>
              <a:spLocks noChangeArrowheads="1"/>
            </p:cNvSpPr>
            <p:nvPr/>
          </p:nvSpPr>
          <p:spPr bwMode="auto">
            <a:xfrm>
              <a:off x="3580" y="1387"/>
              <a:ext cx="1294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0" name="AutoShape 88"/>
            <p:cNvSpPr>
              <a:spLocks noChangeArrowheads="1"/>
            </p:cNvSpPr>
            <p:nvPr/>
          </p:nvSpPr>
          <p:spPr bwMode="auto">
            <a:xfrm>
              <a:off x="3961" y="926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1" name="Oval 89"/>
            <p:cNvSpPr>
              <a:spLocks noChangeAspect="1" noChangeArrowheads="1"/>
            </p:cNvSpPr>
            <p:nvPr/>
          </p:nvSpPr>
          <p:spPr bwMode="auto">
            <a:xfrm>
              <a:off x="4489" y="142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19512" name="Oval 90"/>
            <p:cNvSpPr>
              <a:spLocks noChangeAspect="1" noChangeArrowheads="1"/>
            </p:cNvSpPr>
            <p:nvPr/>
          </p:nvSpPr>
          <p:spPr bwMode="auto">
            <a:xfrm>
              <a:off x="3720" y="142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19513" name="Oval 91"/>
            <p:cNvSpPr>
              <a:spLocks noChangeAspect="1" noChangeArrowheads="1"/>
            </p:cNvSpPr>
            <p:nvPr/>
          </p:nvSpPr>
          <p:spPr bwMode="auto">
            <a:xfrm>
              <a:off x="4116" y="96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19514" name="Oval 92"/>
            <p:cNvSpPr>
              <a:spLocks noChangeAspect="1" noChangeArrowheads="1"/>
            </p:cNvSpPr>
            <p:nvPr/>
          </p:nvSpPr>
          <p:spPr bwMode="auto">
            <a:xfrm>
              <a:off x="4104" y="188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19515" name="AutoShape 93"/>
            <p:cNvCxnSpPr>
              <a:cxnSpLocks noChangeAspect="1" noChangeShapeType="1"/>
              <a:stCxn id="19513" idx="3"/>
              <a:endCxn id="19512" idx="7"/>
            </p:cNvCxnSpPr>
            <p:nvPr/>
          </p:nvCxnSpPr>
          <p:spPr bwMode="auto">
            <a:xfrm flipH="1">
              <a:off x="3917" y="1174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6" name="AutoShape 94"/>
            <p:cNvCxnSpPr>
              <a:cxnSpLocks noChangeAspect="1" noChangeShapeType="1"/>
              <a:stCxn id="19514" idx="1"/>
              <a:endCxn id="19512" idx="5"/>
            </p:cNvCxnSpPr>
            <p:nvPr/>
          </p:nvCxnSpPr>
          <p:spPr bwMode="auto">
            <a:xfrm flipH="1" flipV="1">
              <a:off x="3917" y="1635"/>
              <a:ext cx="220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7" name="AutoShape 95"/>
            <p:cNvCxnSpPr>
              <a:cxnSpLocks noChangeAspect="1" noChangeShapeType="1"/>
              <a:stCxn id="19514" idx="7"/>
              <a:endCxn id="19511" idx="3"/>
            </p:cNvCxnSpPr>
            <p:nvPr/>
          </p:nvCxnSpPr>
          <p:spPr bwMode="auto">
            <a:xfrm flipV="1">
              <a:off x="4301" y="1635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8" name="AutoShape 96"/>
            <p:cNvCxnSpPr>
              <a:cxnSpLocks noChangeAspect="1" noChangeShapeType="1"/>
              <a:stCxn id="19513" idx="5"/>
              <a:endCxn id="19511" idx="1"/>
            </p:cNvCxnSpPr>
            <p:nvPr/>
          </p:nvCxnSpPr>
          <p:spPr bwMode="auto">
            <a:xfrm>
              <a:off x="4313" y="1174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9" name="AutoShape 97"/>
            <p:cNvCxnSpPr>
              <a:cxnSpLocks noChangeAspect="1" noChangeShapeType="1"/>
              <a:stCxn id="19512" idx="6"/>
              <a:endCxn id="19511" idx="2"/>
            </p:cNvCxnSpPr>
            <p:nvPr/>
          </p:nvCxnSpPr>
          <p:spPr bwMode="auto">
            <a:xfrm>
              <a:off x="3962" y="1541"/>
              <a:ext cx="514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0" name="Oval 98"/>
            <p:cNvSpPr>
              <a:spLocks noChangeAspect="1" noChangeArrowheads="1"/>
            </p:cNvSpPr>
            <p:nvPr/>
          </p:nvSpPr>
          <p:spPr bwMode="auto">
            <a:xfrm>
              <a:off x="5259" y="1426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19521" name="AutoShape 99"/>
            <p:cNvCxnSpPr>
              <a:cxnSpLocks noChangeAspect="1" noChangeShapeType="1"/>
              <a:stCxn id="19526" idx="7"/>
              <a:endCxn id="19520" idx="3"/>
            </p:cNvCxnSpPr>
            <p:nvPr/>
          </p:nvCxnSpPr>
          <p:spPr bwMode="auto">
            <a:xfrm flipV="1">
              <a:off x="5071" y="1629"/>
              <a:ext cx="221" cy="28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22" name="AutoShape 100"/>
            <p:cNvCxnSpPr>
              <a:cxnSpLocks noChangeAspect="1" noChangeShapeType="1"/>
              <a:stCxn id="19520" idx="1"/>
              <a:endCxn id="19513" idx="6"/>
            </p:cNvCxnSpPr>
            <p:nvPr/>
          </p:nvCxnSpPr>
          <p:spPr bwMode="auto">
            <a:xfrm flipH="1" flipV="1">
              <a:off x="4358" y="1080"/>
              <a:ext cx="934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3" name="Text Box 101"/>
            <p:cNvSpPr txBox="1">
              <a:spLocks noChangeArrowheads="1"/>
            </p:cNvSpPr>
            <p:nvPr/>
          </p:nvSpPr>
          <p:spPr bwMode="auto">
            <a:xfrm>
              <a:off x="3648" y="81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19524" name="Text Box 102"/>
            <p:cNvSpPr txBox="1">
              <a:spLocks noChangeArrowheads="1"/>
            </p:cNvSpPr>
            <p:nvPr/>
          </p:nvSpPr>
          <p:spPr bwMode="auto">
            <a:xfrm>
              <a:off x="3264" y="126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19525" name="AutoShape 103"/>
            <p:cNvCxnSpPr>
              <a:cxnSpLocks noChangeAspect="1" noChangeShapeType="1"/>
              <a:stCxn id="19511" idx="6"/>
              <a:endCxn id="19520" idx="2"/>
            </p:cNvCxnSpPr>
            <p:nvPr/>
          </p:nvCxnSpPr>
          <p:spPr bwMode="auto">
            <a:xfrm>
              <a:off x="4731" y="1541"/>
              <a:ext cx="52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6" name="Oval 104"/>
            <p:cNvSpPr>
              <a:spLocks noChangeAspect="1" noChangeArrowheads="1"/>
            </p:cNvSpPr>
            <p:nvPr/>
          </p:nvSpPr>
          <p:spPr bwMode="auto">
            <a:xfrm>
              <a:off x="4874" y="188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19527" name="AutoShape 105"/>
            <p:cNvCxnSpPr>
              <a:cxnSpLocks noChangeAspect="1" noChangeShapeType="1"/>
              <a:stCxn id="19511" idx="5"/>
              <a:endCxn id="19526" idx="1"/>
            </p:cNvCxnSpPr>
            <p:nvPr/>
          </p:nvCxnSpPr>
          <p:spPr bwMode="auto">
            <a:xfrm>
              <a:off x="4686" y="1635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490" name="AutoShape 108"/>
          <p:cNvSpPr>
            <a:spLocks noChangeArrowheads="1"/>
          </p:cNvSpPr>
          <p:nvPr/>
        </p:nvSpPr>
        <p:spPr bwMode="auto">
          <a:xfrm>
            <a:off x="5691188" y="4935538"/>
            <a:ext cx="3148012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AutoShape 109"/>
          <p:cNvSpPr>
            <a:spLocks noChangeArrowheads="1"/>
          </p:cNvSpPr>
          <p:nvPr/>
        </p:nvSpPr>
        <p:spPr bwMode="auto">
          <a:xfrm>
            <a:off x="6296025" y="4203700"/>
            <a:ext cx="827088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2" name="Oval 110"/>
          <p:cNvSpPr>
            <a:spLocks noChangeAspect="1" noChangeArrowheads="1"/>
          </p:cNvSpPr>
          <p:nvPr/>
        </p:nvSpPr>
        <p:spPr bwMode="auto">
          <a:xfrm>
            <a:off x="7134225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19493" name="Oval 111"/>
          <p:cNvSpPr>
            <a:spLocks noChangeAspect="1" noChangeArrowheads="1"/>
          </p:cNvSpPr>
          <p:nvPr/>
        </p:nvSpPr>
        <p:spPr bwMode="auto">
          <a:xfrm>
            <a:off x="5913438" y="499745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19494" name="Oval 112"/>
          <p:cNvSpPr>
            <a:spLocks noChangeAspect="1" noChangeArrowheads="1"/>
          </p:cNvSpPr>
          <p:nvPr/>
        </p:nvSpPr>
        <p:spPr bwMode="auto">
          <a:xfrm>
            <a:off x="6542088" y="4265613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95" name="Oval 113"/>
          <p:cNvSpPr>
            <a:spLocks noChangeAspect="1" noChangeArrowheads="1"/>
          </p:cNvSpPr>
          <p:nvPr/>
        </p:nvSpPr>
        <p:spPr bwMode="auto">
          <a:xfrm>
            <a:off x="6523038" y="57292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19496" name="AutoShape 114"/>
          <p:cNvCxnSpPr>
            <a:cxnSpLocks noChangeAspect="1" noChangeShapeType="1"/>
            <a:stCxn id="19494" idx="3"/>
            <a:endCxn id="19493" idx="7"/>
          </p:cNvCxnSpPr>
          <p:nvPr/>
        </p:nvCxnSpPr>
        <p:spPr bwMode="auto">
          <a:xfrm flipH="1">
            <a:off x="6226175" y="459740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7" name="AutoShape 115"/>
          <p:cNvCxnSpPr>
            <a:cxnSpLocks noChangeAspect="1" noChangeShapeType="1"/>
            <a:stCxn id="19495" idx="1"/>
            <a:endCxn id="19493" idx="5"/>
          </p:cNvCxnSpPr>
          <p:nvPr/>
        </p:nvCxnSpPr>
        <p:spPr bwMode="auto">
          <a:xfrm flipH="1" flipV="1">
            <a:off x="6226175" y="5329238"/>
            <a:ext cx="349250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8" name="AutoShape 116"/>
          <p:cNvCxnSpPr>
            <a:cxnSpLocks noChangeAspect="1" noChangeShapeType="1"/>
            <a:stCxn id="19495" idx="7"/>
            <a:endCxn id="19492" idx="3"/>
          </p:cNvCxnSpPr>
          <p:nvPr/>
        </p:nvCxnSpPr>
        <p:spPr bwMode="auto">
          <a:xfrm flipV="1">
            <a:off x="6835775" y="5329238"/>
            <a:ext cx="350838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9" name="AutoShape 117"/>
          <p:cNvCxnSpPr>
            <a:cxnSpLocks noChangeAspect="1" noChangeShapeType="1"/>
            <a:stCxn id="19494" idx="5"/>
            <a:endCxn id="19492" idx="1"/>
          </p:cNvCxnSpPr>
          <p:nvPr/>
        </p:nvCxnSpPr>
        <p:spPr bwMode="auto">
          <a:xfrm>
            <a:off x="6854825" y="4597400"/>
            <a:ext cx="331788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0" name="AutoShape 118"/>
          <p:cNvCxnSpPr>
            <a:cxnSpLocks noChangeAspect="1" noChangeShapeType="1"/>
            <a:stCxn id="19493" idx="6"/>
            <a:endCxn id="19492" idx="2"/>
          </p:cNvCxnSpPr>
          <p:nvPr/>
        </p:nvCxnSpPr>
        <p:spPr bwMode="auto">
          <a:xfrm>
            <a:off x="6297613" y="5180013"/>
            <a:ext cx="8159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1" name="Oval 119"/>
          <p:cNvSpPr>
            <a:spLocks noChangeAspect="1" noChangeArrowheads="1"/>
          </p:cNvSpPr>
          <p:nvPr/>
        </p:nvSpPr>
        <p:spPr bwMode="auto">
          <a:xfrm>
            <a:off x="8356600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19502" name="AutoShape 120"/>
          <p:cNvCxnSpPr>
            <a:cxnSpLocks noChangeAspect="1" noChangeShapeType="1"/>
            <a:stCxn id="19507" idx="7"/>
            <a:endCxn id="19501" idx="3"/>
          </p:cNvCxnSpPr>
          <p:nvPr/>
        </p:nvCxnSpPr>
        <p:spPr bwMode="auto">
          <a:xfrm flipV="1">
            <a:off x="8058150" y="5329238"/>
            <a:ext cx="350838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3" name="AutoShape 121"/>
          <p:cNvCxnSpPr>
            <a:cxnSpLocks noChangeAspect="1" noChangeShapeType="1"/>
            <a:stCxn id="19501" idx="1"/>
            <a:endCxn id="19494" idx="6"/>
          </p:cNvCxnSpPr>
          <p:nvPr/>
        </p:nvCxnSpPr>
        <p:spPr bwMode="auto">
          <a:xfrm flipH="1" flipV="1">
            <a:off x="6926263" y="4448175"/>
            <a:ext cx="1482725" cy="5826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4" name="Text Box 122"/>
          <p:cNvSpPr txBox="1">
            <a:spLocks noChangeArrowheads="1"/>
          </p:cNvSpPr>
          <p:nvPr/>
        </p:nvSpPr>
        <p:spPr bwMode="auto">
          <a:xfrm>
            <a:off x="5799138" y="40227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19505" name="Text Box 123"/>
          <p:cNvSpPr txBox="1">
            <a:spLocks noChangeArrowheads="1"/>
          </p:cNvSpPr>
          <p:nvPr/>
        </p:nvSpPr>
        <p:spPr bwMode="auto">
          <a:xfrm>
            <a:off x="5189538" y="47466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19506" name="AutoShape 124"/>
          <p:cNvCxnSpPr>
            <a:cxnSpLocks noChangeAspect="1" noChangeShapeType="1"/>
            <a:stCxn id="19492" idx="6"/>
            <a:endCxn id="19501" idx="2"/>
          </p:cNvCxnSpPr>
          <p:nvPr/>
        </p:nvCxnSpPr>
        <p:spPr bwMode="auto">
          <a:xfrm>
            <a:off x="7518400" y="5180013"/>
            <a:ext cx="8175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7" name="Oval 125"/>
          <p:cNvSpPr>
            <a:spLocks noChangeAspect="1" noChangeArrowheads="1"/>
          </p:cNvSpPr>
          <p:nvPr/>
        </p:nvSpPr>
        <p:spPr bwMode="auto">
          <a:xfrm>
            <a:off x="7745413" y="57292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19508" name="AutoShape 126"/>
          <p:cNvCxnSpPr>
            <a:cxnSpLocks noChangeAspect="1" noChangeShapeType="1"/>
            <a:stCxn id="19492" idx="5"/>
            <a:endCxn id="19507" idx="1"/>
          </p:cNvCxnSpPr>
          <p:nvPr/>
        </p:nvCxnSpPr>
        <p:spPr bwMode="auto">
          <a:xfrm>
            <a:off x="7446963" y="5329238"/>
            <a:ext cx="350837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91069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5B255C4-9D5D-9043-B6C0-A3356346F1B4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048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Example (cont.)</a:t>
            </a:r>
          </a:p>
        </p:txBody>
      </p:sp>
      <p:sp>
        <p:nvSpPr>
          <p:cNvPr id="20484" name="AutoShape 1079"/>
          <p:cNvSpPr>
            <a:spLocks noChangeArrowheads="1"/>
          </p:cNvSpPr>
          <p:nvPr/>
        </p:nvSpPr>
        <p:spPr bwMode="auto">
          <a:xfrm rot="5400000">
            <a:off x="6710363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1080"/>
          <p:cNvSpPr>
            <a:spLocks noChangeArrowheads="1"/>
          </p:cNvSpPr>
          <p:nvPr/>
        </p:nvSpPr>
        <p:spPr bwMode="auto">
          <a:xfrm rot="8100000" flipH="1" flipV="1">
            <a:off x="4167188" y="37338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1081"/>
          <p:cNvSpPr>
            <a:spLocks noChangeArrowheads="1"/>
          </p:cNvSpPr>
          <p:nvPr/>
        </p:nvSpPr>
        <p:spPr bwMode="auto">
          <a:xfrm rot="5400000">
            <a:off x="2290763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87" name="Group 1101"/>
          <p:cNvGrpSpPr>
            <a:grpSpLocks/>
          </p:cNvGrpSpPr>
          <p:nvPr/>
        </p:nvGrpSpPr>
        <p:grpSpPr bwMode="auto">
          <a:xfrm>
            <a:off x="695325" y="1508125"/>
            <a:ext cx="3649663" cy="2073275"/>
            <a:chOff x="384" y="950"/>
            <a:chExt cx="2299" cy="1306"/>
          </a:xfrm>
        </p:grpSpPr>
        <p:sp>
          <p:nvSpPr>
            <p:cNvPr id="20554" name="AutoShape 1082"/>
            <p:cNvSpPr>
              <a:spLocks noChangeArrowheads="1"/>
            </p:cNvSpPr>
            <p:nvPr/>
          </p:nvSpPr>
          <p:spPr bwMode="auto">
            <a:xfrm>
              <a:off x="700" y="1525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5" name="AutoShape 1083"/>
            <p:cNvSpPr>
              <a:spLocks noChangeArrowheads="1"/>
            </p:cNvSpPr>
            <p:nvPr/>
          </p:nvSpPr>
          <p:spPr bwMode="auto">
            <a:xfrm>
              <a:off x="1081" y="106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6" name="Oval 1084"/>
            <p:cNvSpPr>
              <a:spLocks noChangeAspect="1" noChangeArrowheads="1"/>
            </p:cNvSpPr>
            <p:nvPr/>
          </p:nvSpPr>
          <p:spPr bwMode="auto">
            <a:xfrm>
              <a:off x="1609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57" name="Oval 1085"/>
            <p:cNvSpPr>
              <a:spLocks noChangeAspect="1" noChangeArrowheads="1"/>
            </p:cNvSpPr>
            <p:nvPr/>
          </p:nvSpPr>
          <p:spPr bwMode="auto">
            <a:xfrm>
              <a:off x="840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58" name="Oval 1086"/>
            <p:cNvSpPr>
              <a:spLocks noChangeAspect="1" noChangeArrowheads="1"/>
            </p:cNvSpPr>
            <p:nvPr/>
          </p:nvSpPr>
          <p:spPr bwMode="auto">
            <a:xfrm>
              <a:off x="1236" y="1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59" name="Oval 1087"/>
            <p:cNvSpPr>
              <a:spLocks noChangeAspect="1" noChangeArrowheads="1"/>
            </p:cNvSpPr>
            <p:nvPr/>
          </p:nvSpPr>
          <p:spPr bwMode="auto">
            <a:xfrm>
              <a:off x="1224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60" name="AutoShape 1088"/>
            <p:cNvCxnSpPr>
              <a:cxnSpLocks noChangeAspect="1" noChangeShapeType="1"/>
              <a:stCxn id="20558" idx="3"/>
              <a:endCxn id="20557" idx="7"/>
            </p:cNvCxnSpPr>
            <p:nvPr/>
          </p:nvCxnSpPr>
          <p:spPr bwMode="auto">
            <a:xfrm flipH="1">
              <a:off x="1037" y="1312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1" name="AutoShape 1089"/>
            <p:cNvCxnSpPr>
              <a:cxnSpLocks noChangeAspect="1" noChangeShapeType="1"/>
              <a:stCxn id="20559" idx="1"/>
              <a:endCxn id="20557" idx="5"/>
            </p:cNvCxnSpPr>
            <p:nvPr/>
          </p:nvCxnSpPr>
          <p:spPr bwMode="auto">
            <a:xfrm flipH="1" flipV="1">
              <a:off x="1037" y="1773"/>
              <a:ext cx="220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2" name="AutoShape 1090"/>
            <p:cNvCxnSpPr>
              <a:cxnSpLocks noChangeAspect="1" noChangeShapeType="1"/>
              <a:stCxn id="20559" idx="7"/>
              <a:endCxn id="20556" idx="3"/>
            </p:cNvCxnSpPr>
            <p:nvPr/>
          </p:nvCxnSpPr>
          <p:spPr bwMode="auto">
            <a:xfrm flipV="1">
              <a:off x="1421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3" name="AutoShape 1091"/>
            <p:cNvCxnSpPr>
              <a:cxnSpLocks noChangeAspect="1" noChangeShapeType="1"/>
              <a:stCxn id="20558" idx="5"/>
              <a:endCxn id="20556" idx="1"/>
            </p:cNvCxnSpPr>
            <p:nvPr/>
          </p:nvCxnSpPr>
          <p:spPr bwMode="auto">
            <a:xfrm>
              <a:off x="1433" y="1312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4" name="AutoShape 1092"/>
            <p:cNvCxnSpPr>
              <a:cxnSpLocks noChangeAspect="1" noChangeShapeType="1"/>
              <a:stCxn id="20557" idx="6"/>
              <a:endCxn id="20556" idx="2"/>
            </p:cNvCxnSpPr>
            <p:nvPr/>
          </p:nvCxnSpPr>
          <p:spPr bwMode="auto">
            <a:xfrm>
              <a:off x="1082" y="1679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5" name="Oval 1093"/>
            <p:cNvSpPr>
              <a:spLocks noChangeAspect="1" noChangeArrowheads="1"/>
            </p:cNvSpPr>
            <p:nvPr/>
          </p:nvSpPr>
          <p:spPr bwMode="auto">
            <a:xfrm>
              <a:off x="2379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66" name="AutoShape 1094"/>
            <p:cNvCxnSpPr>
              <a:cxnSpLocks noChangeAspect="1" noChangeShapeType="1"/>
              <a:stCxn id="20571" idx="7"/>
              <a:endCxn id="20565" idx="3"/>
            </p:cNvCxnSpPr>
            <p:nvPr/>
          </p:nvCxnSpPr>
          <p:spPr bwMode="auto">
            <a:xfrm flipV="1">
              <a:off x="2191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7" name="AutoShape 1095"/>
            <p:cNvCxnSpPr>
              <a:cxnSpLocks noChangeAspect="1" noChangeShapeType="1"/>
              <a:stCxn id="20565" idx="1"/>
              <a:endCxn id="20558" idx="6"/>
            </p:cNvCxnSpPr>
            <p:nvPr/>
          </p:nvCxnSpPr>
          <p:spPr bwMode="auto">
            <a:xfrm flipH="1" flipV="1">
              <a:off x="1478" y="1218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8" name="Text Box 1096"/>
            <p:cNvSpPr txBox="1">
              <a:spLocks noChangeArrowheads="1"/>
            </p:cNvSpPr>
            <p:nvPr/>
          </p:nvSpPr>
          <p:spPr bwMode="auto">
            <a:xfrm>
              <a:off x="768" y="950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69" name="Text Box 1097"/>
            <p:cNvSpPr txBox="1">
              <a:spLocks noChangeArrowheads="1"/>
            </p:cNvSpPr>
            <p:nvPr/>
          </p:nvSpPr>
          <p:spPr bwMode="auto">
            <a:xfrm>
              <a:off x="384" y="140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70" name="AutoShape 1098"/>
            <p:cNvCxnSpPr>
              <a:cxnSpLocks noChangeAspect="1" noChangeShapeType="1"/>
              <a:stCxn id="20556" idx="6"/>
              <a:endCxn id="20565" idx="2"/>
            </p:cNvCxnSpPr>
            <p:nvPr/>
          </p:nvCxnSpPr>
          <p:spPr bwMode="auto">
            <a:xfrm>
              <a:off x="1851" y="1679"/>
              <a:ext cx="51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71" name="Oval 1099"/>
            <p:cNvSpPr>
              <a:spLocks noChangeAspect="1" noChangeArrowheads="1"/>
            </p:cNvSpPr>
            <p:nvPr/>
          </p:nvSpPr>
          <p:spPr bwMode="auto">
            <a:xfrm>
              <a:off x="1994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72" name="AutoShape 1100"/>
            <p:cNvCxnSpPr>
              <a:cxnSpLocks noChangeAspect="1" noChangeShapeType="1"/>
              <a:stCxn id="20556" idx="5"/>
              <a:endCxn id="20571" idx="1"/>
            </p:cNvCxnSpPr>
            <p:nvPr/>
          </p:nvCxnSpPr>
          <p:spPr bwMode="auto">
            <a:xfrm>
              <a:off x="1806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488" name="Group 1125"/>
          <p:cNvGrpSpPr>
            <a:grpSpLocks/>
          </p:cNvGrpSpPr>
          <p:nvPr/>
        </p:nvGrpSpPr>
        <p:grpSpPr bwMode="auto">
          <a:xfrm>
            <a:off x="695325" y="4151313"/>
            <a:ext cx="3649663" cy="2130425"/>
            <a:chOff x="438" y="2616"/>
            <a:chExt cx="2299" cy="1342"/>
          </a:xfrm>
        </p:grpSpPr>
        <p:sp>
          <p:nvSpPr>
            <p:cNvPr id="20533" name="AutoShape 1123"/>
            <p:cNvSpPr>
              <a:spLocks noChangeArrowheads="1"/>
            </p:cNvSpPr>
            <p:nvPr/>
          </p:nvSpPr>
          <p:spPr bwMode="auto">
            <a:xfrm>
              <a:off x="1129" y="365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4" name="AutoShape 1103"/>
            <p:cNvSpPr>
              <a:spLocks noChangeArrowheads="1"/>
            </p:cNvSpPr>
            <p:nvPr/>
          </p:nvSpPr>
          <p:spPr bwMode="auto">
            <a:xfrm>
              <a:off x="754" y="319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5" name="AutoShape 1104"/>
            <p:cNvSpPr>
              <a:spLocks noChangeArrowheads="1"/>
            </p:cNvSpPr>
            <p:nvPr/>
          </p:nvSpPr>
          <p:spPr bwMode="auto">
            <a:xfrm>
              <a:off x="1135" y="273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6" name="Oval 1105"/>
            <p:cNvSpPr>
              <a:spLocks noChangeAspect="1" noChangeArrowheads="1"/>
            </p:cNvSpPr>
            <p:nvPr/>
          </p:nvSpPr>
          <p:spPr bwMode="auto">
            <a:xfrm>
              <a:off x="1663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37" name="Oval 1106"/>
            <p:cNvSpPr>
              <a:spLocks noChangeAspect="1" noChangeArrowheads="1"/>
            </p:cNvSpPr>
            <p:nvPr/>
          </p:nvSpPr>
          <p:spPr bwMode="auto">
            <a:xfrm>
              <a:off x="894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38" name="Oval 1107"/>
            <p:cNvSpPr>
              <a:spLocks noChangeAspect="1" noChangeArrowheads="1"/>
            </p:cNvSpPr>
            <p:nvPr/>
          </p:nvSpPr>
          <p:spPr bwMode="auto">
            <a:xfrm>
              <a:off x="1290" y="276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39" name="Oval 1108"/>
            <p:cNvSpPr>
              <a:spLocks noChangeAspect="1" noChangeArrowheads="1"/>
            </p:cNvSpPr>
            <p:nvPr/>
          </p:nvSpPr>
          <p:spPr bwMode="auto">
            <a:xfrm>
              <a:off x="1278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40" name="AutoShape 1109"/>
            <p:cNvCxnSpPr>
              <a:cxnSpLocks noChangeAspect="1" noChangeShapeType="1"/>
              <a:stCxn id="20538" idx="3"/>
              <a:endCxn id="20537" idx="7"/>
            </p:cNvCxnSpPr>
            <p:nvPr/>
          </p:nvCxnSpPr>
          <p:spPr bwMode="auto">
            <a:xfrm flipH="1">
              <a:off x="1091" y="297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1" name="AutoShape 1110"/>
            <p:cNvCxnSpPr>
              <a:cxnSpLocks noChangeAspect="1" noChangeShapeType="1"/>
              <a:stCxn id="20539" idx="1"/>
              <a:endCxn id="20537" idx="5"/>
            </p:cNvCxnSpPr>
            <p:nvPr/>
          </p:nvCxnSpPr>
          <p:spPr bwMode="auto">
            <a:xfrm flipH="1" flipV="1">
              <a:off x="1091" y="343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2" name="AutoShape 1111"/>
            <p:cNvCxnSpPr>
              <a:cxnSpLocks noChangeAspect="1" noChangeShapeType="1"/>
              <a:stCxn id="20539" idx="7"/>
              <a:endCxn id="20536" idx="3"/>
            </p:cNvCxnSpPr>
            <p:nvPr/>
          </p:nvCxnSpPr>
          <p:spPr bwMode="auto">
            <a:xfrm flipV="1">
              <a:off x="1475" y="3439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3" name="AutoShape 1112"/>
            <p:cNvCxnSpPr>
              <a:cxnSpLocks noChangeAspect="1" noChangeShapeType="1"/>
              <a:stCxn id="20538" idx="5"/>
              <a:endCxn id="20536" idx="1"/>
            </p:cNvCxnSpPr>
            <p:nvPr/>
          </p:nvCxnSpPr>
          <p:spPr bwMode="auto">
            <a:xfrm>
              <a:off x="1487" y="297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4" name="AutoShape 1113"/>
            <p:cNvCxnSpPr>
              <a:cxnSpLocks noChangeAspect="1" noChangeShapeType="1"/>
              <a:stCxn id="20537" idx="6"/>
              <a:endCxn id="20536" idx="2"/>
            </p:cNvCxnSpPr>
            <p:nvPr/>
          </p:nvCxnSpPr>
          <p:spPr bwMode="auto">
            <a:xfrm>
              <a:off x="1136" y="334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45" name="Oval 1114"/>
            <p:cNvSpPr>
              <a:spLocks noChangeAspect="1" noChangeArrowheads="1"/>
            </p:cNvSpPr>
            <p:nvPr/>
          </p:nvSpPr>
          <p:spPr bwMode="auto">
            <a:xfrm>
              <a:off x="2433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46" name="AutoShape 1115"/>
            <p:cNvCxnSpPr>
              <a:cxnSpLocks noChangeAspect="1" noChangeShapeType="1"/>
              <a:stCxn id="20551" idx="7"/>
              <a:endCxn id="20545" idx="3"/>
            </p:cNvCxnSpPr>
            <p:nvPr/>
          </p:nvCxnSpPr>
          <p:spPr bwMode="auto">
            <a:xfrm flipV="1">
              <a:off x="2245" y="3439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7" name="AutoShape 1116"/>
            <p:cNvCxnSpPr>
              <a:cxnSpLocks noChangeAspect="1" noChangeShapeType="1"/>
              <a:stCxn id="20545" idx="1"/>
              <a:endCxn id="20538" idx="6"/>
            </p:cNvCxnSpPr>
            <p:nvPr/>
          </p:nvCxnSpPr>
          <p:spPr bwMode="auto">
            <a:xfrm flipH="1" flipV="1">
              <a:off x="1532" y="288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48" name="Text Box 1117"/>
            <p:cNvSpPr txBox="1">
              <a:spLocks noChangeArrowheads="1"/>
            </p:cNvSpPr>
            <p:nvPr/>
          </p:nvSpPr>
          <p:spPr bwMode="auto">
            <a:xfrm>
              <a:off x="822" y="261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49" name="Text Box 1118"/>
            <p:cNvSpPr txBox="1">
              <a:spLocks noChangeArrowheads="1"/>
            </p:cNvSpPr>
            <p:nvPr/>
          </p:nvSpPr>
          <p:spPr bwMode="auto">
            <a:xfrm>
              <a:off x="438" y="307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50" name="AutoShape 1119"/>
            <p:cNvCxnSpPr>
              <a:cxnSpLocks noChangeAspect="1" noChangeShapeType="1"/>
              <a:stCxn id="20536" idx="6"/>
              <a:endCxn id="20545" idx="2"/>
            </p:cNvCxnSpPr>
            <p:nvPr/>
          </p:nvCxnSpPr>
          <p:spPr bwMode="auto">
            <a:xfrm>
              <a:off x="1905" y="3345"/>
              <a:ext cx="51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51" name="Oval 1120"/>
            <p:cNvSpPr>
              <a:spLocks noChangeAspect="1" noChangeArrowheads="1"/>
            </p:cNvSpPr>
            <p:nvPr/>
          </p:nvSpPr>
          <p:spPr bwMode="auto">
            <a:xfrm>
              <a:off x="2048" y="3691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52" name="AutoShape 1121"/>
            <p:cNvCxnSpPr>
              <a:cxnSpLocks noChangeAspect="1" noChangeShapeType="1"/>
              <a:stCxn id="20536" idx="5"/>
              <a:endCxn id="20551" idx="1"/>
            </p:cNvCxnSpPr>
            <p:nvPr/>
          </p:nvCxnSpPr>
          <p:spPr bwMode="auto">
            <a:xfrm>
              <a:off x="1860" y="3439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53" name="Text Box 1124"/>
            <p:cNvSpPr txBox="1">
              <a:spLocks noChangeArrowheads="1"/>
            </p:cNvSpPr>
            <p:nvPr/>
          </p:nvSpPr>
          <p:spPr bwMode="auto">
            <a:xfrm>
              <a:off x="810" y="352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grpSp>
        <p:nvGrpSpPr>
          <p:cNvPr id="20489" name="Group 1170"/>
          <p:cNvGrpSpPr>
            <a:grpSpLocks/>
          </p:cNvGrpSpPr>
          <p:nvPr/>
        </p:nvGrpSpPr>
        <p:grpSpPr bwMode="auto">
          <a:xfrm>
            <a:off x="5113338" y="1508125"/>
            <a:ext cx="3649662" cy="2130425"/>
            <a:chOff x="3072" y="950"/>
            <a:chExt cx="2299" cy="1342"/>
          </a:xfrm>
        </p:grpSpPr>
        <p:sp>
          <p:nvSpPr>
            <p:cNvPr id="20512" name="AutoShape 1127"/>
            <p:cNvSpPr>
              <a:spLocks noChangeArrowheads="1"/>
            </p:cNvSpPr>
            <p:nvPr/>
          </p:nvSpPr>
          <p:spPr bwMode="auto">
            <a:xfrm>
              <a:off x="3763" y="198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3" name="AutoShape 1128"/>
            <p:cNvSpPr>
              <a:spLocks noChangeArrowheads="1"/>
            </p:cNvSpPr>
            <p:nvPr/>
          </p:nvSpPr>
          <p:spPr bwMode="auto">
            <a:xfrm>
              <a:off x="3388" y="1525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4" name="AutoShape 1129"/>
            <p:cNvSpPr>
              <a:spLocks noChangeArrowheads="1"/>
            </p:cNvSpPr>
            <p:nvPr/>
          </p:nvSpPr>
          <p:spPr bwMode="auto">
            <a:xfrm>
              <a:off x="3769" y="106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Oval 1130"/>
            <p:cNvSpPr>
              <a:spLocks noChangeAspect="1" noChangeArrowheads="1"/>
            </p:cNvSpPr>
            <p:nvPr/>
          </p:nvSpPr>
          <p:spPr bwMode="auto">
            <a:xfrm>
              <a:off x="429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16" name="Oval 1131"/>
            <p:cNvSpPr>
              <a:spLocks noChangeAspect="1" noChangeArrowheads="1"/>
            </p:cNvSpPr>
            <p:nvPr/>
          </p:nvSpPr>
          <p:spPr bwMode="auto">
            <a:xfrm>
              <a:off x="3528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17" name="Oval 1132"/>
            <p:cNvSpPr>
              <a:spLocks noChangeAspect="1" noChangeArrowheads="1"/>
            </p:cNvSpPr>
            <p:nvPr/>
          </p:nvSpPr>
          <p:spPr bwMode="auto">
            <a:xfrm>
              <a:off x="3924" y="1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18" name="Oval 1133"/>
            <p:cNvSpPr>
              <a:spLocks noChangeAspect="1" noChangeArrowheads="1"/>
            </p:cNvSpPr>
            <p:nvPr/>
          </p:nvSpPr>
          <p:spPr bwMode="auto">
            <a:xfrm>
              <a:off x="3912" y="202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19" name="AutoShape 1134"/>
            <p:cNvCxnSpPr>
              <a:cxnSpLocks noChangeAspect="1" noChangeShapeType="1"/>
              <a:stCxn id="20517" idx="3"/>
              <a:endCxn id="20516" idx="7"/>
            </p:cNvCxnSpPr>
            <p:nvPr/>
          </p:nvCxnSpPr>
          <p:spPr bwMode="auto">
            <a:xfrm flipH="1">
              <a:off x="3725" y="1312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0" name="AutoShape 1135"/>
            <p:cNvCxnSpPr>
              <a:cxnSpLocks noChangeAspect="1" noChangeShapeType="1"/>
              <a:stCxn id="20518" idx="1"/>
              <a:endCxn id="20516" idx="5"/>
            </p:cNvCxnSpPr>
            <p:nvPr/>
          </p:nvCxnSpPr>
          <p:spPr bwMode="auto">
            <a:xfrm flipH="1" flipV="1">
              <a:off x="3725" y="1773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1" name="AutoShape 1136"/>
            <p:cNvCxnSpPr>
              <a:cxnSpLocks noChangeAspect="1" noChangeShapeType="1"/>
              <a:stCxn id="20518" idx="7"/>
              <a:endCxn id="20515" idx="3"/>
            </p:cNvCxnSpPr>
            <p:nvPr/>
          </p:nvCxnSpPr>
          <p:spPr bwMode="auto">
            <a:xfrm flipV="1">
              <a:off x="4109" y="1773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2" name="AutoShape 1137"/>
            <p:cNvCxnSpPr>
              <a:cxnSpLocks noChangeAspect="1" noChangeShapeType="1"/>
              <a:stCxn id="20517" idx="5"/>
              <a:endCxn id="20515" idx="1"/>
            </p:cNvCxnSpPr>
            <p:nvPr/>
          </p:nvCxnSpPr>
          <p:spPr bwMode="auto">
            <a:xfrm>
              <a:off x="4121" y="1312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3" name="AutoShape 1138"/>
            <p:cNvCxnSpPr>
              <a:cxnSpLocks noChangeAspect="1" noChangeShapeType="1"/>
              <a:stCxn id="20516" idx="6"/>
              <a:endCxn id="20515" idx="2"/>
            </p:cNvCxnSpPr>
            <p:nvPr/>
          </p:nvCxnSpPr>
          <p:spPr bwMode="auto">
            <a:xfrm>
              <a:off x="3770" y="1679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4" name="Oval 1139"/>
            <p:cNvSpPr>
              <a:spLocks noChangeAspect="1" noChangeArrowheads="1"/>
            </p:cNvSpPr>
            <p:nvPr/>
          </p:nvSpPr>
          <p:spPr bwMode="auto">
            <a:xfrm>
              <a:off x="506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25" name="AutoShape 1140"/>
            <p:cNvCxnSpPr>
              <a:cxnSpLocks noChangeAspect="1" noChangeShapeType="1"/>
              <a:stCxn id="20530" idx="7"/>
              <a:endCxn id="20524" idx="3"/>
            </p:cNvCxnSpPr>
            <p:nvPr/>
          </p:nvCxnSpPr>
          <p:spPr bwMode="auto">
            <a:xfrm flipV="1">
              <a:off x="4879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6" name="AutoShape 1141"/>
            <p:cNvCxnSpPr>
              <a:cxnSpLocks noChangeAspect="1" noChangeShapeType="1"/>
              <a:stCxn id="20524" idx="1"/>
              <a:endCxn id="20517" idx="6"/>
            </p:cNvCxnSpPr>
            <p:nvPr/>
          </p:nvCxnSpPr>
          <p:spPr bwMode="auto">
            <a:xfrm flipH="1" flipV="1">
              <a:off x="4166" y="1218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7" name="Text Box 1142"/>
            <p:cNvSpPr txBox="1">
              <a:spLocks noChangeArrowheads="1"/>
            </p:cNvSpPr>
            <p:nvPr/>
          </p:nvSpPr>
          <p:spPr bwMode="auto">
            <a:xfrm>
              <a:off x="3456" y="950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28" name="Text Box 1143"/>
            <p:cNvSpPr txBox="1">
              <a:spLocks noChangeArrowheads="1"/>
            </p:cNvSpPr>
            <p:nvPr/>
          </p:nvSpPr>
          <p:spPr bwMode="auto">
            <a:xfrm>
              <a:off x="3072" y="140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29" name="AutoShape 1144"/>
            <p:cNvCxnSpPr>
              <a:cxnSpLocks noChangeAspect="1" noChangeShapeType="1"/>
              <a:stCxn id="20515" idx="6"/>
              <a:endCxn id="20524" idx="2"/>
            </p:cNvCxnSpPr>
            <p:nvPr/>
          </p:nvCxnSpPr>
          <p:spPr bwMode="auto">
            <a:xfrm>
              <a:off x="4539" y="1679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30" name="Oval 1145"/>
            <p:cNvSpPr>
              <a:spLocks noChangeAspect="1" noChangeArrowheads="1"/>
            </p:cNvSpPr>
            <p:nvPr/>
          </p:nvSpPr>
          <p:spPr bwMode="auto">
            <a:xfrm>
              <a:off x="4682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31" name="AutoShape 1146"/>
            <p:cNvCxnSpPr>
              <a:cxnSpLocks noChangeAspect="1" noChangeShapeType="1"/>
              <a:stCxn id="20515" idx="5"/>
              <a:endCxn id="20530" idx="1"/>
            </p:cNvCxnSpPr>
            <p:nvPr/>
          </p:nvCxnSpPr>
          <p:spPr bwMode="auto">
            <a:xfrm>
              <a:off x="4494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32" name="Text Box 1147"/>
            <p:cNvSpPr txBox="1">
              <a:spLocks noChangeArrowheads="1"/>
            </p:cNvSpPr>
            <p:nvPr/>
          </p:nvSpPr>
          <p:spPr bwMode="auto">
            <a:xfrm>
              <a:off x="3444" y="185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grpSp>
        <p:nvGrpSpPr>
          <p:cNvPr id="20490" name="Group 1171"/>
          <p:cNvGrpSpPr>
            <a:grpSpLocks/>
          </p:cNvGrpSpPr>
          <p:nvPr/>
        </p:nvGrpSpPr>
        <p:grpSpPr bwMode="auto">
          <a:xfrm>
            <a:off x="5113338" y="4151313"/>
            <a:ext cx="3649662" cy="2130425"/>
            <a:chOff x="3221" y="2615"/>
            <a:chExt cx="2299" cy="1342"/>
          </a:xfrm>
        </p:grpSpPr>
        <p:sp>
          <p:nvSpPr>
            <p:cNvPr id="20491" name="AutoShape 1148"/>
            <p:cNvSpPr>
              <a:spLocks noChangeArrowheads="1"/>
            </p:cNvSpPr>
            <p:nvPr/>
          </p:nvSpPr>
          <p:spPr bwMode="auto">
            <a:xfrm>
              <a:off x="3912" y="364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AutoShape 1149"/>
            <p:cNvSpPr>
              <a:spLocks noChangeArrowheads="1"/>
            </p:cNvSpPr>
            <p:nvPr/>
          </p:nvSpPr>
          <p:spPr bwMode="auto">
            <a:xfrm>
              <a:off x="3537" y="3190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AutoShape 1150"/>
            <p:cNvSpPr>
              <a:spLocks noChangeArrowheads="1"/>
            </p:cNvSpPr>
            <p:nvPr/>
          </p:nvSpPr>
          <p:spPr bwMode="auto">
            <a:xfrm>
              <a:off x="3918" y="272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Oval 1151"/>
            <p:cNvSpPr>
              <a:spLocks noChangeAspect="1" noChangeArrowheads="1"/>
            </p:cNvSpPr>
            <p:nvPr/>
          </p:nvSpPr>
          <p:spPr bwMode="auto">
            <a:xfrm>
              <a:off x="444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495" name="Oval 1152"/>
            <p:cNvSpPr>
              <a:spLocks noChangeAspect="1" noChangeArrowheads="1"/>
            </p:cNvSpPr>
            <p:nvPr/>
          </p:nvSpPr>
          <p:spPr bwMode="auto">
            <a:xfrm>
              <a:off x="3677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496" name="Oval 1153"/>
            <p:cNvSpPr>
              <a:spLocks noChangeAspect="1" noChangeArrowheads="1"/>
            </p:cNvSpPr>
            <p:nvPr/>
          </p:nvSpPr>
          <p:spPr bwMode="auto">
            <a:xfrm>
              <a:off x="4073" y="2768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497" name="Oval 1154"/>
            <p:cNvSpPr>
              <a:spLocks noChangeAspect="1" noChangeArrowheads="1"/>
            </p:cNvSpPr>
            <p:nvPr/>
          </p:nvSpPr>
          <p:spPr bwMode="auto">
            <a:xfrm>
              <a:off x="4061" y="369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498" name="AutoShape 1155"/>
            <p:cNvCxnSpPr>
              <a:cxnSpLocks noChangeAspect="1" noChangeShapeType="1"/>
              <a:stCxn id="20496" idx="3"/>
              <a:endCxn id="20495" idx="7"/>
            </p:cNvCxnSpPr>
            <p:nvPr/>
          </p:nvCxnSpPr>
          <p:spPr bwMode="auto">
            <a:xfrm flipH="1">
              <a:off x="3874" y="2977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9" name="AutoShape 1156"/>
            <p:cNvCxnSpPr>
              <a:cxnSpLocks noChangeAspect="1" noChangeShapeType="1"/>
              <a:stCxn id="20497" idx="1"/>
              <a:endCxn id="20495" idx="5"/>
            </p:cNvCxnSpPr>
            <p:nvPr/>
          </p:nvCxnSpPr>
          <p:spPr bwMode="auto">
            <a:xfrm flipH="1" flipV="1">
              <a:off x="3874" y="3438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0" name="AutoShape 1157"/>
            <p:cNvCxnSpPr>
              <a:cxnSpLocks noChangeAspect="1" noChangeShapeType="1"/>
              <a:stCxn id="20497" idx="7"/>
              <a:endCxn id="20494" idx="3"/>
            </p:cNvCxnSpPr>
            <p:nvPr/>
          </p:nvCxnSpPr>
          <p:spPr bwMode="auto">
            <a:xfrm flipV="1">
              <a:off x="4258" y="3438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1" name="AutoShape 1158"/>
            <p:cNvCxnSpPr>
              <a:cxnSpLocks noChangeAspect="1" noChangeShapeType="1"/>
              <a:stCxn id="20496" idx="5"/>
              <a:endCxn id="20494" idx="1"/>
            </p:cNvCxnSpPr>
            <p:nvPr/>
          </p:nvCxnSpPr>
          <p:spPr bwMode="auto">
            <a:xfrm>
              <a:off x="4270" y="2977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2" name="AutoShape 1159"/>
            <p:cNvCxnSpPr>
              <a:cxnSpLocks noChangeAspect="1" noChangeShapeType="1"/>
              <a:stCxn id="20495" idx="6"/>
              <a:endCxn id="20494" idx="2"/>
            </p:cNvCxnSpPr>
            <p:nvPr/>
          </p:nvCxnSpPr>
          <p:spPr bwMode="auto">
            <a:xfrm>
              <a:off x="3919" y="3344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3" name="Oval 1160"/>
            <p:cNvSpPr>
              <a:spLocks noChangeAspect="1" noChangeArrowheads="1"/>
            </p:cNvSpPr>
            <p:nvPr/>
          </p:nvSpPr>
          <p:spPr bwMode="auto">
            <a:xfrm>
              <a:off x="521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04" name="AutoShape 1161"/>
            <p:cNvCxnSpPr>
              <a:cxnSpLocks noChangeAspect="1" noChangeShapeType="1"/>
              <a:stCxn id="20509" idx="7"/>
              <a:endCxn id="20503" idx="3"/>
            </p:cNvCxnSpPr>
            <p:nvPr/>
          </p:nvCxnSpPr>
          <p:spPr bwMode="auto">
            <a:xfrm flipV="1">
              <a:off x="5028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5" name="AutoShape 1162"/>
            <p:cNvCxnSpPr>
              <a:cxnSpLocks noChangeAspect="1" noChangeShapeType="1"/>
              <a:stCxn id="20503" idx="1"/>
              <a:endCxn id="20496" idx="6"/>
            </p:cNvCxnSpPr>
            <p:nvPr/>
          </p:nvCxnSpPr>
          <p:spPr bwMode="auto">
            <a:xfrm flipH="1" flipV="1">
              <a:off x="4315" y="2883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6" name="Text Box 1163"/>
            <p:cNvSpPr txBox="1">
              <a:spLocks noChangeArrowheads="1"/>
            </p:cNvSpPr>
            <p:nvPr/>
          </p:nvSpPr>
          <p:spPr bwMode="auto">
            <a:xfrm>
              <a:off x="3605" y="2615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07" name="Text Box 1164"/>
            <p:cNvSpPr txBox="1">
              <a:spLocks noChangeArrowheads="1"/>
            </p:cNvSpPr>
            <p:nvPr/>
          </p:nvSpPr>
          <p:spPr bwMode="auto">
            <a:xfrm>
              <a:off x="3221" y="307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08" name="AutoShape 1165"/>
            <p:cNvCxnSpPr>
              <a:cxnSpLocks noChangeAspect="1" noChangeShapeType="1"/>
              <a:stCxn id="20494" idx="6"/>
              <a:endCxn id="20503" idx="2"/>
            </p:cNvCxnSpPr>
            <p:nvPr/>
          </p:nvCxnSpPr>
          <p:spPr bwMode="auto">
            <a:xfrm>
              <a:off x="4688" y="3344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9" name="Oval 1166"/>
            <p:cNvSpPr>
              <a:spLocks noChangeAspect="1" noChangeArrowheads="1"/>
            </p:cNvSpPr>
            <p:nvPr/>
          </p:nvSpPr>
          <p:spPr bwMode="auto">
            <a:xfrm>
              <a:off x="4831" y="3690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10" name="AutoShape 1167"/>
            <p:cNvCxnSpPr>
              <a:cxnSpLocks noChangeAspect="1" noChangeShapeType="1"/>
              <a:stCxn id="20494" idx="5"/>
              <a:endCxn id="20509" idx="1"/>
            </p:cNvCxnSpPr>
            <p:nvPr/>
          </p:nvCxnSpPr>
          <p:spPr bwMode="auto">
            <a:xfrm>
              <a:off x="4643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11" name="Text Box 1168"/>
            <p:cNvSpPr txBox="1">
              <a:spLocks noChangeArrowheads="1"/>
            </p:cNvSpPr>
            <p:nvPr/>
          </p:nvSpPr>
          <p:spPr bwMode="auto">
            <a:xfrm>
              <a:off x="3593" y="352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2708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47F2A51-5DBD-9441-A244-0EA5B44A4F3F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Example (cont.)</a:t>
            </a:r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609600" y="1450975"/>
            <a:ext cx="3649663" cy="2130425"/>
            <a:chOff x="3221" y="2615"/>
            <a:chExt cx="2299" cy="1342"/>
          </a:xfrm>
        </p:grpSpPr>
        <p:sp>
          <p:nvSpPr>
            <p:cNvPr id="21554" name="AutoShape 4"/>
            <p:cNvSpPr>
              <a:spLocks noChangeArrowheads="1"/>
            </p:cNvSpPr>
            <p:nvPr/>
          </p:nvSpPr>
          <p:spPr bwMode="auto">
            <a:xfrm>
              <a:off x="3912" y="364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" name="AutoShape 5"/>
            <p:cNvSpPr>
              <a:spLocks noChangeArrowheads="1"/>
            </p:cNvSpPr>
            <p:nvPr/>
          </p:nvSpPr>
          <p:spPr bwMode="auto">
            <a:xfrm>
              <a:off x="3537" y="3190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6" name="AutoShape 6"/>
            <p:cNvSpPr>
              <a:spLocks noChangeArrowheads="1"/>
            </p:cNvSpPr>
            <p:nvPr/>
          </p:nvSpPr>
          <p:spPr bwMode="auto">
            <a:xfrm>
              <a:off x="3918" y="272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7" name="Oval 7"/>
            <p:cNvSpPr>
              <a:spLocks noChangeAspect="1" noChangeArrowheads="1"/>
            </p:cNvSpPr>
            <p:nvPr/>
          </p:nvSpPr>
          <p:spPr bwMode="auto">
            <a:xfrm>
              <a:off x="444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1558" name="Oval 8"/>
            <p:cNvSpPr>
              <a:spLocks noChangeAspect="1" noChangeArrowheads="1"/>
            </p:cNvSpPr>
            <p:nvPr/>
          </p:nvSpPr>
          <p:spPr bwMode="auto">
            <a:xfrm>
              <a:off x="3677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1559" name="Oval 9"/>
            <p:cNvSpPr>
              <a:spLocks noChangeAspect="1" noChangeArrowheads="1"/>
            </p:cNvSpPr>
            <p:nvPr/>
          </p:nvSpPr>
          <p:spPr bwMode="auto">
            <a:xfrm>
              <a:off x="4073" y="2768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1560" name="Oval 10"/>
            <p:cNvSpPr>
              <a:spLocks noChangeAspect="1" noChangeArrowheads="1"/>
            </p:cNvSpPr>
            <p:nvPr/>
          </p:nvSpPr>
          <p:spPr bwMode="auto">
            <a:xfrm>
              <a:off x="4061" y="369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1561" name="AutoShape 11"/>
            <p:cNvCxnSpPr>
              <a:cxnSpLocks noChangeAspect="1" noChangeShapeType="1"/>
              <a:stCxn id="21559" idx="3"/>
              <a:endCxn id="21558" idx="7"/>
            </p:cNvCxnSpPr>
            <p:nvPr/>
          </p:nvCxnSpPr>
          <p:spPr bwMode="auto">
            <a:xfrm flipH="1">
              <a:off x="3874" y="2977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2" name="AutoShape 12"/>
            <p:cNvCxnSpPr>
              <a:cxnSpLocks noChangeAspect="1" noChangeShapeType="1"/>
              <a:stCxn id="21560" idx="1"/>
              <a:endCxn id="21558" idx="5"/>
            </p:cNvCxnSpPr>
            <p:nvPr/>
          </p:nvCxnSpPr>
          <p:spPr bwMode="auto">
            <a:xfrm flipH="1" flipV="1">
              <a:off x="3874" y="3438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3" name="AutoShape 13"/>
            <p:cNvCxnSpPr>
              <a:cxnSpLocks noChangeAspect="1" noChangeShapeType="1"/>
              <a:stCxn id="21560" idx="7"/>
              <a:endCxn id="21557" idx="3"/>
            </p:cNvCxnSpPr>
            <p:nvPr/>
          </p:nvCxnSpPr>
          <p:spPr bwMode="auto">
            <a:xfrm flipV="1">
              <a:off x="4258" y="3438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4" name="AutoShape 14"/>
            <p:cNvCxnSpPr>
              <a:cxnSpLocks noChangeAspect="1" noChangeShapeType="1"/>
              <a:stCxn id="21559" idx="5"/>
              <a:endCxn id="21557" idx="1"/>
            </p:cNvCxnSpPr>
            <p:nvPr/>
          </p:nvCxnSpPr>
          <p:spPr bwMode="auto">
            <a:xfrm>
              <a:off x="4270" y="2977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5" name="AutoShape 15"/>
            <p:cNvCxnSpPr>
              <a:cxnSpLocks noChangeAspect="1" noChangeShapeType="1"/>
              <a:stCxn id="21558" idx="6"/>
              <a:endCxn id="21557" idx="2"/>
            </p:cNvCxnSpPr>
            <p:nvPr/>
          </p:nvCxnSpPr>
          <p:spPr bwMode="auto">
            <a:xfrm>
              <a:off x="3919" y="3344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66" name="Oval 16"/>
            <p:cNvSpPr>
              <a:spLocks noChangeAspect="1" noChangeArrowheads="1"/>
            </p:cNvSpPr>
            <p:nvPr/>
          </p:nvSpPr>
          <p:spPr bwMode="auto">
            <a:xfrm>
              <a:off x="521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1567" name="AutoShape 17"/>
            <p:cNvCxnSpPr>
              <a:cxnSpLocks noChangeAspect="1" noChangeShapeType="1"/>
              <a:stCxn id="21572" idx="7"/>
              <a:endCxn id="21566" idx="3"/>
            </p:cNvCxnSpPr>
            <p:nvPr/>
          </p:nvCxnSpPr>
          <p:spPr bwMode="auto">
            <a:xfrm flipV="1">
              <a:off x="5028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8" name="AutoShape 18"/>
            <p:cNvCxnSpPr>
              <a:cxnSpLocks noChangeAspect="1" noChangeShapeType="1"/>
              <a:stCxn id="21566" idx="1"/>
              <a:endCxn id="21559" idx="6"/>
            </p:cNvCxnSpPr>
            <p:nvPr/>
          </p:nvCxnSpPr>
          <p:spPr bwMode="auto">
            <a:xfrm flipH="1" flipV="1">
              <a:off x="4315" y="2883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69" name="Text Box 19"/>
            <p:cNvSpPr txBox="1">
              <a:spLocks noChangeArrowheads="1"/>
            </p:cNvSpPr>
            <p:nvPr/>
          </p:nvSpPr>
          <p:spPr bwMode="auto">
            <a:xfrm>
              <a:off x="3605" y="2615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1570" name="Text Box 20"/>
            <p:cNvSpPr txBox="1">
              <a:spLocks noChangeArrowheads="1"/>
            </p:cNvSpPr>
            <p:nvPr/>
          </p:nvSpPr>
          <p:spPr bwMode="auto">
            <a:xfrm>
              <a:off x="3221" y="307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1571" name="AutoShape 21"/>
            <p:cNvCxnSpPr>
              <a:cxnSpLocks noChangeAspect="1" noChangeShapeType="1"/>
              <a:stCxn id="21557" idx="6"/>
              <a:endCxn id="21566" idx="2"/>
            </p:cNvCxnSpPr>
            <p:nvPr/>
          </p:nvCxnSpPr>
          <p:spPr bwMode="auto">
            <a:xfrm>
              <a:off x="4688" y="3344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72" name="Oval 22"/>
            <p:cNvSpPr>
              <a:spLocks noChangeAspect="1" noChangeArrowheads="1"/>
            </p:cNvSpPr>
            <p:nvPr/>
          </p:nvSpPr>
          <p:spPr bwMode="auto">
            <a:xfrm>
              <a:off x="4831" y="3690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1573" name="AutoShape 23"/>
            <p:cNvCxnSpPr>
              <a:cxnSpLocks noChangeAspect="1" noChangeShapeType="1"/>
              <a:stCxn id="21557" idx="5"/>
              <a:endCxn id="21572" idx="1"/>
            </p:cNvCxnSpPr>
            <p:nvPr/>
          </p:nvCxnSpPr>
          <p:spPr bwMode="auto">
            <a:xfrm>
              <a:off x="4643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74" name="Text Box 24"/>
            <p:cNvSpPr txBox="1">
              <a:spLocks noChangeArrowheads="1"/>
            </p:cNvSpPr>
            <p:nvPr/>
          </p:nvSpPr>
          <p:spPr bwMode="auto">
            <a:xfrm>
              <a:off x="3593" y="352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1509" name="AutoShape 26"/>
          <p:cNvSpPr>
            <a:spLocks noChangeArrowheads="1"/>
          </p:cNvSpPr>
          <p:nvPr/>
        </p:nvSpPr>
        <p:spPr bwMode="auto">
          <a:xfrm rot="8100000" flipH="1" flipV="1">
            <a:off x="4167188" y="37338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27"/>
          <p:cNvSpPr>
            <a:spLocks noChangeArrowheads="1"/>
          </p:cNvSpPr>
          <p:nvPr/>
        </p:nvSpPr>
        <p:spPr bwMode="auto">
          <a:xfrm rot="5400000">
            <a:off x="2206626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1" name="Group 50"/>
          <p:cNvGrpSpPr>
            <a:grpSpLocks/>
          </p:cNvGrpSpPr>
          <p:nvPr/>
        </p:nvGrpSpPr>
        <p:grpSpPr bwMode="auto">
          <a:xfrm>
            <a:off x="609600" y="4152900"/>
            <a:ext cx="3649663" cy="2130425"/>
            <a:chOff x="384" y="2616"/>
            <a:chExt cx="2299" cy="1342"/>
          </a:xfrm>
        </p:grpSpPr>
        <p:sp>
          <p:nvSpPr>
            <p:cNvPr id="21533" name="AutoShape 29"/>
            <p:cNvSpPr>
              <a:spLocks noChangeArrowheads="1"/>
            </p:cNvSpPr>
            <p:nvPr/>
          </p:nvSpPr>
          <p:spPr bwMode="auto">
            <a:xfrm>
              <a:off x="1075" y="365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AutoShape 30"/>
            <p:cNvSpPr>
              <a:spLocks noChangeArrowheads="1"/>
            </p:cNvSpPr>
            <p:nvPr/>
          </p:nvSpPr>
          <p:spPr bwMode="auto">
            <a:xfrm>
              <a:off x="700" y="319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AutoShape 31"/>
            <p:cNvSpPr>
              <a:spLocks noChangeArrowheads="1"/>
            </p:cNvSpPr>
            <p:nvPr/>
          </p:nvSpPr>
          <p:spPr bwMode="auto">
            <a:xfrm>
              <a:off x="1081" y="273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6" name="Oval 32"/>
            <p:cNvSpPr>
              <a:spLocks noChangeAspect="1" noChangeArrowheads="1"/>
            </p:cNvSpPr>
            <p:nvPr/>
          </p:nvSpPr>
          <p:spPr bwMode="auto">
            <a:xfrm>
              <a:off x="1609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1537" name="Oval 33"/>
            <p:cNvSpPr>
              <a:spLocks noChangeAspect="1" noChangeArrowheads="1"/>
            </p:cNvSpPr>
            <p:nvPr/>
          </p:nvSpPr>
          <p:spPr bwMode="auto">
            <a:xfrm>
              <a:off x="840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1538" name="Oval 34"/>
            <p:cNvSpPr>
              <a:spLocks noChangeAspect="1" noChangeArrowheads="1"/>
            </p:cNvSpPr>
            <p:nvPr/>
          </p:nvSpPr>
          <p:spPr bwMode="auto">
            <a:xfrm>
              <a:off x="1236" y="276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1539" name="Oval 35"/>
            <p:cNvSpPr>
              <a:spLocks noChangeAspect="1" noChangeArrowheads="1"/>
            </p:cNvSpPr>
            <p:nvPr/>
          </p:nvSpPr>
          <p:spPr bwMode="auto">
            <a:xfrm>
              <a:off x="1224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1540" name="AutoShape 36"/>
            <p:cNvCxnSpPr>
              <a:cxnSpLocks noChangeAspect="1" noChangeShapeType="1"/>
              <a:stCxn id="21538" idx="3"/>
              <a:endCxn id="21537" idx="7"/>
            </p:cNvCxnSpPr>
            <p:nvPr/>
          </p:nvCxnSpPr>
          <p:spPr bwMode="auto">
            <a:xfrm flipH="1">
              <a:off x="1037" y="297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" name="AutoShape 37"/>
            <p:cNvCxnSpPr>
              <a:cxnSpLocks noChangeAspect="1" noChangeShapeType="1"/>
              <a:stCxn id="21539" idx="1"/>
              <a:endCxn id="21537" idx="5"/>
            </p:cNvCxnSpPr>
            <p:nvPr/>
          </p:nvCxnSpPr>
          <p:spPr bwMode="auto">
            <a:xfrm flipH="1" flipV="1">
              <a:off x="1037" y="343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" name="AutoShape 38"/>
            <p:cNvCxnSpPr>
              <a:cxnSpLocks noChangeAspect="1" noChangeShapeType="1"/>
              <a:stCxn id="21539" idx="7"/>
              <a:endCxn id="21536" idx="3"/>
            </p:cNvCxnSpPr>
            <p:nvPr/>
          </p:nvCxnSpPr>
          <p:spPr bwMode="auto">
            <a:xfrm flipV="1">
              <a:off x="1421" y="343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" name="AutoShape 39"/>
            <p:cNvCxnSpPr>
              <a:cxnSpLocks noChangeAspect="1" noChangeShapeType="1"/>
              <a:stCxn id="21538" idx="5"/>
              <a:endCxn id="21536" idx="1"/>
            </p:cNvCxnSpPr>
            <p:nvPr/>
          </p:nvCxnSpPr>
          <p:spPr bwMode="auto">
            <a:xfrm>
              <a:off x="1433" y="297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" name="AutoShape 40"/>
            <p:cNvCxnSpPr>
              <a:cxnSpLocks noChangeAspect="1" noChangeShapeType="1"/>
              <a:stCxn id="21537" idx="6"/>
              <a:endCxn id="21536" idx="2"/>
            </p:cNvCxnSpPr>
            <p:nvPr/>
          </p:nvCxnSpPr>
          <p:spPr bwMode="auto">
            <a:xfrm>
              <a:off x="1082" y="334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5" name="Oval 41"/>
            <p:cNvSpPr>
              <a:spLocks noChangeAspect="1" noChangeArrowheads="1"/>
            </p:cNvSpPr>
            <p:nvPr/>
          </p:nvSpPr>
          <p:spPr bwMode="auto">
            <a:xfrm>
              <a:off x="2379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1546" name="AutoShape 42"/>
            <p:cNvCxnSpPr>
              <a:cxnSpLocks noChangeAspect="1" noChangeShapeType="1"/>
              <a:stCxn id="21551" idx="7"/>
              <a:endCxn id="21545" idx="3"/>
            </p:cNvCxnSpPr>
            <p:nvPr/>
          </p:nvCxnSpPr>
          <p:spPr bwMode="auto">
            <a:xfrm flipV="1">
              <a:off x="2191" y="3439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7" name="AutoShape 43"/>
            <p:cNvCxnSpPr>
              <a:cxnSpLocks noChangeAspect="1" noChangeShapeType="1"/>
              <a:stCxn id="21545" idx="1"/>
              <a:endCxn id="21538" idx="6"/>
            </p:cNvCxnSpPr>
            <p:nvPr/>
          </p:nvCxnSpPr>
          <p:spPr bwMode="auto">
            <a:xfrm flipH="1" flipV="1">
              <a:off x="1478" y="288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8" name="Text Box 44"/>
            <p:cNvSpPr txBox="1">
              <a:spLocks noChangeArrowheads="1"/>
            </p:cNvSpPr>
            <p:nvPr/>
          </p:nvSpPr>
          <p:spPr bwMode="auto">
            <a:xfrm>
              <a:off x="768" y="261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1549" name="Text Box 45"/>
            <p:cNvSpPr txBox="1">
              <a:spLocks noChangeArrowheads="1"/>
            </p:cNvSpPr>
            <p:nvPr/>
          </p:nvSpPr>
          <p:spPr bwMode="auto">
            <a:xfrm>
              <a:off x="384" y="307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1550" name="AutoShape 46"/>
            <p:cNvCxnSpPr>
              <a:cxnSpLocks noChangeAspect="1" noChangeShapeType="1"/>
              <a:stCxn id="21536" idx="6"/>
              <a:endCxn id="21545" idx="2"/>
            </p:cNvCxnSpPr>
            <p:nvPr/>
          </p:nvCxnSpPr>
          <p:spPr bwMode="auto">
            <a:xfrm>
              <a:off x="1851" y="334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1" name="Oval 47"/>
            <p:cNvSpPr>
              <a:spLocks noChangeAspect="1" noChangeArrowheads="1"/>
            </p:cNvSpPr>
            <p:nvPr/>
          </p:nvSpPr>
          <p:spPr bwMode="auto">
            <a:xfrm>
              <a:off x="1994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1552" name="AutoShape 48"/>
            <p:cNvCxnSpPr>
              <a:cxnSpLocks noChangeAspect="1" noChangeShapeType="1"/>
              <a:stCxn id="21536" idx="5"/>
              <a:endCxn id="21551" idx="1"/>
            </p:cNvCxnSpPr>
            <p:nvPr/>
          </p:nvCxnSpPr>
          <p:spPr bwMode="auto">
            <a:xfrm>
              <a:off x="1806" y="343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3" name="Text Box 49"/>
            <p:cNvSpPr txBox="1">
              <a:spLocks noChangeArrowheads="1"/>
            </p:cNvSpPr>
            <p:nvPr/>
          </p:nvSpPr>
          <p:spPr bwMode="auto">
            <a:xfrm>
              <a:off x="756" y="352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1512" name="AutoShape 52"/>
          <p:cNvSpPr>
            <a:spLocks noChangeArrowheads="1"/>
          </p:cNvSpPr>
          <p:nvPr/>
        </p:nvSpPr>
        <p:spPr bwMode="auto">
          <a:xfrm>
            <a:off x="6043613" y="3092450"/>
            <a:ext cx="2049462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AutoShape 53"/>
          <p:cNvSpPr>
            <a:spLocks noChangeArrowheads="1"/>
          </p:cNvSpPr>
          <p:nvPr/>
        </p:nvSpPr>
        <p:spPr bwMode="auto">
          <a:xfrm>
            <a:off x="5448300" y="2363788"/>
            <a:ext cx="3148013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AutoShape 54"/>
          <p:cNvSpPr>
            <a:spLocks noChangeArrowheads="1"/>
          </p:cNvSpPr>
          <p:nvPr/>
        </p:nvSpPr>
        <p:spPr bwMode="auto">
          <a:xfrm>
            <a:off x="6053138" y="1631950"/>
            <a:ext cx="827087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Oval 55"/>
          <p:cNvSpPr>
            <a:spLocks noChangeAspect="1" noChangeArrowheads="1"/>
          </p:cNvSpPr>
          <p:nvPr/>
        </p:nvSpPr>
        <p:spPr bwMode="auto">
          <a:xfrm>
            <a:off x="6891338" y="24257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1516" name="Oval 56"/>
          <p:cNvSpPr>
            <a:spLocks noChangeAspect="1" noChangeArrowheads="1"/>
          </p:cNvSpPr>
          <p:nvPr/>
        </p:nvSpPr>
        <p:spPr bwMode="auto">
          <a:xfrm>
            <a:off x="5670550" y="242570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1517" name="Oval 57"/>
          <p:cNvSpPr>
            <a:spLocks noChangeAspect="1" noChangeArrowheads="1"/>
          </p:cNvSpPr>
          <p:nvPr/>
        </p:nvSpPr>
        <p:spPr bwMode="auto">
          <a:xfrm>
            <a:off x="6299200" y="1693863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1518" name="Oval 58"/>
          <p:cNvSpPr>
            <a:spLocks noChangeAspect="1" noChangeArrowheads="1"/>
          </p:cNvSpPr>
          <p:nvPr/>
        </p:nvSpPr>
        <p:spPr bwMode="auto">
          <a:xfrm>
            <a:off x="6280150" y="31575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1519" name="AutoShape 59"/>
          <p:cNvCxnSpPr>
            <a:cxnSpLocks noChangeAspect="1" noChangeShapeType="1"/>
            <a:stCxn id="21517" idx="3"/>
            <a:endCxn id="21516" idx="7"/>
          </p:cNvCxnSpPr>
          <p:nvPr/>
        </p:nvCxnSpPr>
        <p:spPr bwMode="auto">
          <a:xfrm flipH="1">
            <a:off x="5983288" y="202565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0" name="AutoShape 60"/>
          <p:cNvCxnSpPr>
            <a:cxnSpLocks noChangeAspect="1" noChangeShapeType="1"/>
            <a:stCxn id="21518" idx="1"/>
            <a:endCxn id="21516" idx="5"/>
          </p:cNvCxnSpPr>
          <p:nvPr/>
        </p:nvCxnSpPr>
        <p:spPr bwMode="auto">
          <a:xfrm flipH="1" flipV="1">
            <a:off x="5983288" y="2757488"/>
            <a:ext cx="34925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1" name="AutoShape 61"/>
          <p:cNvCxnSpPr>
            <a:cxnSpLocks noChangeAspect="1" noChangeShapeType="1"/>
            <a:stCxn id="21518" idx="7"/>
            <a:endCxn id="21515" idx="3"/>
          </p:cNvCxnSpPr>
          <p:nvPr/>
        </p:nvCxnSpPr>
        <p:spPr bwMode="auto">
          <a:xfrm flipV="1">
            <a:off x="6592888" y="27574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2" name="AutoShape 62"/>
          <p:cNvCxnSpPr>
            <a:cxnSpLocks noChangeAspect="1" noChangeShapeType="1"/>
            <a:stCxn id="21517" idx="5"/>
            <a:endCxn id="21515" idx="1"/>
          </p:cNvCxnSpPr>
          <p:nvPr/>
        </p:nvCxnSpPr>
        <p:spPr bwMode="auto">
          <a:xfrm>
            <a:off x="6611938" y="2025650"/>
            <a:ext cx="33178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3" name="AutoShape 63"/>
          <p:cNvCxnSpPr>
            <a:cxnSpLocks noChangeAspect="1" noChangeShapeType="1"/>
            <a:stCxn id="21516" idx="6"/>
            <a:endCxn id="21515" idx="2"/>
          </p:cNvCxnSpPr>
          <p:nvPr/>
        </p:nvCxnSpPr>
        <p:spPr bwMode="auto">
          <a:xfrm>
            <a:off x="6054725" y="2608263"/>
            <a:ext cx="815975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4" name="Oval 64"/>
          <p:cNvSpPr>
            <a:spLocks noChangeAspect="1" noChangeArrowheads="1"/>
          </p:cNvSpPr>
          <p:nvPr/>
        </p:nvSpPr>
        <p:spPr bwMode="auto">
          <a:xfrm>
            <a:off x="8113713" y="24257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1525" name="AutoShape 65"/>
          <p:cNvCxnSpPr>
            <a:cxnSpLocks noChangeAspect="1" noChangeShapeType="1"/>
            <a:stCxn id="21530" idx="7"/>
            <a:endCxn id="21524" idx="3"/>
          </p:cNvCxnSpPr>
          <p:nvPr/>
        </p:nvCxnSpPr>
        <p:spPr bwMode="auto">
          <a:xfrm flipV="1">
            <a:off x="7815263" y="27574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6" name="AutoShape 66"/>
          <p:cNvCxnSpPr>
            <a:cxnSpLocks noChangeAspect="1" noChangeShapeType="1"/>
            <a:stCxn id="21524" idx="1"/>
            <a:endCxn id="21517" idx="6"/>
          </p:cNvCxnSpPr>
          <p:nvPr/>
        </p:nvCxnSpPr>
        <p:spPr bwMode="auto">
          <a:xfrm flipH="1" flipV="1">
            <a:off x="6683375" y="1876425"/>
            <a:ext cx="1482725" cy="5826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7" name="Text Box 67"/>
          <p:cNvSpPr txBox="1">
            <a:spLocks noChangeArrowheads="1"/>
          </p:cNvSpPr>
          <p:nvPr/>
        </p:nvSpPr>
        <p:spPr bwMode="auto">
          <a:xfrm>
            <a:off x="5556250" y="1450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1528" name="Text Box 68"/>
          <p:cNvSpPr txBox="1">
            <a:spLocks noChangeArrowheads="1"/>
          </p:cNvSpPr>
          <p:nvPr/>
        </p:nvSpPr>
        <p:spPr bwMode="auto">
          <a:xfrm>
            <a:off x="4946650" y="21748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21529" name="AutoShape 69"/>
          <p:cNvCxnSpPr>
            <a:cxnSpLocks noChangeAspect="1" noChangeShapeType="1"/>
            <a:stCxn id="21515" idx="6"/>
            <a:endCxn id="21524" idx="2"/>
          </p:cNvCxnSpPr>
          <p:nvPr/>
        </p:nvCxnSpPr>
        <p:spPr bwMode="auto">
          <a:xfrm>
            <a:off x="7275513" y="2608263"/>
            <a:ext cx="817562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0" name="Oval 70"/>
          <p:cNvSpPr>
            <a:spLocks noChangeAspect="1" noChangeArrowheads="1"/>
          </p:cNvSpPr>
          <p:nvPr/>
        </p:nvSpPr>
        <p:spPr bwMode="auto">
          <a:xfrm>
            <a:off x="7502525" y="31575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1531" name="AutoShape 71"/>
          <p:cNvCxnSpPr>
            <a:cxnSpLocks noChangeAspect="1" noChangeShapeType="1"/>
            <a:stCxn id="21515" idx="5"/>
            <a:endCxn id="21530" idx="1"/>
          </p:cNvCxnSpPr>
          <p:nvPr/>
        </p:nvCxnSpPr>
        <p:spPr bwMode="auto">
          <a:xfrm>
            <a:off x="7204075" y="2757488"/>
            <a:ext cx="350838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2" name="Text Box 72"/>
          <p:cNvSpPr txBox="1">
            <a:spLocks noChangeArrowheads="1"/>
          </p:cNvSpPr>
          <p:nvPr/>
        </p:nvSpPr>
        <p:spPr bwMode="auto">
          <a:xfrm>
            <a:off x="5537200" y="288925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96422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102F852-94B3-D647-81A0-7B2A6A92AD8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DFS Example</a:t>
            </a:r>
          </a:p>
        </p:txBody>
      </p:sp>
      <p:grpSp>
        <p:nvGrpSpPr>
          <p:cNvPr id="23556" name="Group 74"/>
          <p:cNvGrpSpPr>
            <a:grpSpLocks/>
          </p:cNvGrpSpPr>
          <p:nvPr/>
        </p:nvGrpSpPr>
        <p:grpSpPr bwMode="auto">
          <a:xfrm>
            <a:off x="1143000" y="4265613"/>
            <a:ext cx="3081338" cy="1830387"/>
            <a:chOff x="816" y="2592"/>
            <a:chExt cx="1941" cy="1153"/>
          </a:xfrm>
        </p:grpSpPr>
        <p:sp>
          <p:nvSpPr>
            <p:cNvPr id="23596" name="Oval 4"/>
            <p:cNvSpPr>
              <a:spLocks noChangeAspect="1" noChangeArrowheads="1"/>
            </p:cNvSpPr>
            <p:nvPr/>
          </p:nvSpPr>
          <p:spPr bwMode="auto">
            <a:xfrm>
              <a:off x="1738" y="305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3597" name="Oval 5"/>
            <p:cNvSpPr>
              <a:spLocks noChangeAspect="1" noChangeArrowheads="1"/>
            </p:cNvSpPr>
            <p:nvPr/>
          </p:nvSpPr>
          <p:spPr bwMode="auto">
            <a:xfrm>
              <a:off x="816" y="305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3598" name="Oval 6"/>
            <p:cNvSpPr>
              <a:spLocks noChangeAspect="1" noChangeArrowheads="1"/>
            </p:cNvSpPr>
            <p:nvPr/>
          </p:nvSpPr>
          <p:spPr bwMode="auto">
            <a:xfrm>
              <a:off x="1277" y="2592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3599" name="Oval 7"/>
            <p:cNvSpPr>
              <a:spLocks noChangeAspect="1" noChangeArrowheads="1"/>
            </p:cNvSpPr>
            <p:nvPr/>
          </p:nvSpPr>
          <p:spPr bwMode="auto">
            <a:xfrm>
              <a:off x="1277" y="351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3600" name="AutoShape 8"/>
            <p:cNvCxnSpPr>
              <a:cxnSpLocks noChangeAspect="1" noChangeShapeType="1"/>
              <a:stCxn id="23598" idx="3"/>
              <a:endCxn id="23597" idx="7"/>
            </p:cNvCxnSpPr>
            <p:nvPr/>
          </p:nvCxnSpPr>
          <p:spPr bwMode="auto">
            <a:xfrm flipH="1">
              <a:off x="1013" y="2801"/>
              <a:ext cx="297" cy="279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1" name="AutoShape 9"/>
            <p:cNvCxnSpPr>
              <a:cxnSpLocks noChangeAspect="1" noChangeShapeType="1"/>
              <a:stCxn id="23599" idx="1"/>
              <a:endCxn id="23597" idx="5"/>
            </p:cNvCxnSpPr>
            <p:nvPr/>
          </p:nvCxnSpPr>
          <p:spPr bwMode="auto">
            <a:xfrm flipH="1" flipV="1">
              <a:off x="1012" y="3254"/>
              <a:ext cx="299" cy="28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2" name="AutoShape 10"/>
            <p:cNvCxnSpPr>
              <a:cxnSpLocks noChangeAspect="1" noChangeShapeType="1"/>
              <a:stCxn id="23599" idx="7"/>
              <a:endCxn id="23596" idx="3"/>
            </p:cNvCxnSpPr>
            <p:nvPr/>
          </p:nvCxnSpPr>
          <p:spPr bwMode="auto">
            <a:xfrm flipV="1">
              <a:off x="1473" y="3254"/>
              <a:ext cx="299" cy="28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3" name="AutoShape 11"/>
            <p:cNvCxnSpPr>
              <a:cxnSpLocks noChangeAspect="1" noChangeShapeType="1"/>
              <a:stCxn id="23598" idx="5"/>
              <a:endCxn id="23596" idx="1"/>
            </p:cNvCxnSpPr>
            <p:nvPr/>
          </p:nvCxnSpPr>
          <p:spPr bwMode="auto">
            <a:xfrm>
              <a:off x="1474" y="2801"/>
              <a:ext cx="297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4" name="AutoShape 12"/>
            <p:cNvCxnSpPr>
              <a:cxnSpLocks noChangeAspect="1" noChangeShapeType="1"/>
              <a:stCxn id="23598" idx="4"/>
              <a:endCxn id="23599" idx="0"/>
            </p:cNvCxnSpPr>
            <p:nvPr/>
          </p:nvCxnSpPr>
          <p:spPr bwMode="auto">
            <a:xfrm>
              <a:off x="1392" y="2834"/>
              <a:ext cx="0" cy="6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5" name="Oval 13"/>
            <p:cNvSpPr>
              <a:spLocks noChangeAspect="1" noChangeArrowheads="1"/>
            </p:cNvSpPr>
            <p:nvPr/>
          </p:nvSpPr>
          <p:spPr bwMode="auto">
            <a:xfrm>
              <a:off x="2526" y="305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3606" name="AutoShape 15"/>
            <p:cNvCxnSpPr>
              <a:cxnSpLocks noChangeAspect="1" noChangeShapeType="1"/>
              <a:stCxn id="23599" idx="6"/>
              <a:endCxn id="23605" idx="3"/>
            </p:cNvCxnSpPr>
            <p:nvPr/>
          </p:nvCxnSpPr>
          <p:spPr bwMode="auto">
            <a:xfrm flipV="1">
              <a:off x="1513" y="3256"/>
              <a:ext cx="1046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7" name="AutoShape 16"/>
            <p:cNvCxnSpPr>
              <a:cxnSpLocks noChangeAspect="1" noChangeShapeType="1"/>
              <a:stCxn id="23605" idx="1"/>
              <a:endCxn id="23598" idx="6"/>
            </p:cNvCxnSpPr>
            <p:nvPr/>
          </p:nvCxnSpPr>
          <p:spPr bwMode="auto">
            <a:xfrm flipH="1" flipV="1">
              <a:off x="1519" y="2707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557" name="Group 55"/>
          <p:cNvGrpSpPr>
            <a:grpSpLocks/>
          </p:cNvGrpSpPr>
          <p:nvPr/>
        </p:nvGrpSpPr>
        <p:grpSpPr bwMode="auto">
          <a:xfrm>
            <a:off x="5448300" y="1600200"/>
            <a:ext cx="3081338" cy="1830388"/>
            <a:chOff x="862" y="2601"/>
            <a:chExt cx="1941" cy="1153"/>
          </a:xfrm>
        </p:grpSpPr>
        <p:sp>
          <p:nvSpPr>
            <p:cNvPr id="23584" name="Oval 17"/>
            <p:cNvSpPr>
              <a:spLocks noChangeAspect="1" noChangeArrowheads="1"/>
            </p:cNvSpPr>
            <p:nvPr/>
          </p:nvSpPr>
          <p:spPr bwMode="auto">
            <a:xfrm>
              <a:off x="1784" y="3062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3585" name="Oval 18"/>
            <p:cNvSpPr>
              <a:spLocks noChangeAspect="1" noChangeArrowheads="1"/>
            </p:cNvSpPr>
            <p:nvPr/>
          </p:nvSpPr>
          <p:spPr bwMode="auto">
            <a:xfrm>
              <a:off x="862" y="3062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3586" name="Oval 19"/>
            <p:cNvSpPr>
              <a:spLocks noChangeAspect="1" noChangeArrowheads="1"/>
            </p:cNvSpPr>
            <p:nvPr/>
          </p:nvSpPr>
          <p:spPr bwMode="auto">
            <a:xfrm>
              <a:off x="1323" y="260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3587" name="Oval 20"/>
            <p:cNvSpPr>
              <a:spLocks noChangeAspect="1" noChangeArrowheads="1"/>
            </p:cNvSpPr>
            <p:nvPr/>
          </p:nvSpPr>
          <p:spPr bwMode="auto">
            <a:xfrm>
              <a:off x="1323" y="352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3588" name="AutoShape 21"/>
            <p:cNvCxnSpPr>
              <a:cxnSpLocks noChangeAspect="1" noChangeShapeType="1"/>
              <a:stCxn id="23586" idx="3"/>
              <a:endCxn id="23585" idx="7"/>
            </p:cNvCxnSpPr>
            <p:nvPr/>
          </p:nvCxnSpPr>
          <p:spPr bwMode="auto">
            <a:xfrm flipH="1">
              <a:off x="1059" y="2810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9" name="AutoShape 22"/>
            <p:cNvCxnSpPr>
              <a:cxnSpLocks noChangeAspect="1" noChangeShapeType="1"/>
              <a:stCxn id="23587" idx="1"/>
              <a:endCxn id="23585" idx="5"/>
            </p:cNvCxnSpPr>
            <p:nvPr/>
          </p:nvCxnSpPr>
          <p:spPr bwMode="auto">
            <a:xfrm flipH="1" flipV="1">
              <a:off x="1059" y="3271"/>
              <a:ext cx="297" cy="279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0" name="AutoShape 23"/>
            <p:cNvCxnSpPr>
              <a:cxnSpLocks noChangeAspect="1" noChangeShapeType="1"/>
              <a:stCxn id="23587" idx="7"/>
              <a:endCxn id="23584" idx="3"/>
            </p:cNvCxnSpPr>
            <p:nvPr/>
          </p:nvCxnSpPr>
          <p:spPr bwMode="auto">
            <a:xfrm flipV="1">
              <a:off x="1520" y="3265"/>
              <a:ext cx="297" cy="28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1" name="AutoShape 24"/>
            <p:cNvCxnSpPr>
              <a:cxnSpLocks noChangeAspect="1" noChangeShapeType="1"/>
              <a:stCxn id="23586" idx="5"/>
              <a:endCxn id="23584" idx="1"/>
            </p:cNvCxnSpPr>
            <p:nvPr/>
          </p:nvCxnSpPr>
          <p:spPr bwMode="auto">
            <a:xfrm>
              <a:off x="1520" y="2810"/>
              <a:ext cx="297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2" name="AutoShape 25"/>
            <p:cNvCxnSpPr>
              <a:cxnSpLocks noChangeAspect="1" noChangeShapeType="1"/>
              <a:stCxn id="23586" idx="4"/>
              <a:endCxn id="23587" idx="0"/>
            </p:cNvCxnSpPr>
            <p:nvPr/>
          </p:nvCxnSpPr>
          <p:spPr bwMode="auto">
            <a:xfrm>
              <a:off x="1438" y="2843"/>
              <a:ext cx="0" cy="6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93" name="Oval 26"/>
            <p:cNvSpPr>
              <a:spLocks noChangeAspect="1" noChangeArrowheads="1"/>
            </p:cNvSpPr>
            <p:nvPr/>
          </p:nvSpPr>
          <p:spPr bwMode="auto">
            <a:xfrm>
              <a:off x="2572" y="3062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3594" name="AutoShape 28"/>
            <p:cNvCxnSpPr>
              <a:cxnSpLocks noChangeAspect="1" noChangeShapeType="1"/>
              <a:stCxn id="23587" idx="6"/>
              <a:endCxn id="23593" idx="3"/>
            </p:cNvCxnSpPr>
            <p:nvPr/>
          </p:nvCxnSpPr>
          <p:spPr bwMode="auto">
            <a:xfrm flipV="1">
              <a:off x="1559" y="3265"/>
              <a:ext cx="1046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5" name="AutoShape 29"/>
            <p:cNvCxnSpPr>
              <a:cxnSpLocks noChangeAspect="1" noChangeShapeType="1"/>
              <a:stCxn id="23593" idx="1"/>
              <a:endCxn id="23586" idx="6"/>
            </p:cNvCxnSpPr>
            <p:nvPr/>
          </p:nvCxnSpPr>
          <p:spPr bwMode="auto">
            <a:xfrm flipH="1" flipV="1">
              <a:off x="1565" y="2716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558" name="Group 54"/>
          <p:cNvGrpSpPr>
            <a:grpSpLocks/>
          </p:cNvGrpSpPr>
          <p:nvPr/>
        </p:nvGrpSpPr>
        <p:grpSpPr bwMode="auto">
          <a:xfrm>
            <a:off x="5448300" y="4267200"/>
            <a:ext cx="3081338" cy="1830388"/>
            <a:chOff x="3398" y="1075"/>
            <a:chExt cx="1941" cy="1153"/>
          </a:xfrm>
        </p:grpSpPr>
        <p:sp>
          <p:nvSpPr>
            <p:cNvPr id="23572" name="Oval 30"/>
            <p:cNvSpPr>
              <a:spLocks noChangeAspect="1" noChangeArrowheads="1"/>
            </p:cNvSpPr>
            <p:nvPr/>
          </p:nvSpPr>
          <p:spPr bwMode="auto">
            <a:xfrm>
              <a:off x="4320" y="1536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3573" name="Oval 31"/>
            <p:cNvSpPr>
              <a:spLocks noChangeAspect="1" noChangeArrowheads="1"/>
            </p:cNvSpPr>
            <p:nvPr/>
          </p:nvSpPr>
          <p:spPr bwMode="auto">
            <a:xfrm>
              <a:off x="3398" y="153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3574" name="Oval 32"/>
            <p:cNvSpPr>
              <a:spLocks noChangeAspect="1" noChangeArrowheads="1"/>
            </p:cNvSpPr>
            <p:nvPr/>
          </p:nvSpPr>
          <p:spPr bwMode="auto">
            <a:xfrm>
              <a:off x="3859" y="107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3575" name="Oval 33"/>
            <p:cNvSpPr>
              <a:spLocks noChangeAspect="1" noChangeArrowheads="1"/>
            </p:cNvSpPr>
            <p:nvPr/>
          </p:nvSpPr>
          <p:spPr bwMode="auto">
            <a:xfrm>
              <a:off x="3859" y="1997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3576" name="AutoShape 34"/>
            <p:cNvCxnSpPr>
              <a:cxnSpLocks noChangeAspect="1" noChangeShapeType="1"/>
              <a:stCxn id="23574" idx="3"/>
              <a:endCxn id="23573" idx="7"/>
            </p:cNvCxnSpPr>
            <p:nvPr/>
          </p:nvCxnSpPr>
          <p:spPr bwMode="auto">
            <a:xfrm flipH="1">
              <a:off x="3595" y="1284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7" name="AutoShape 35"/>
            <p:cNvCxnSpPr>
              <a:cxnSpLocks noChangeAspect="1" noChangeShapeType="1"/>
              <a:stCxn id="23575" idx="1"/>
              <a:endCxn id="23573" idx="5"/>
            </p:cNvCxnSpPr>
            <p:nvPr/>
          </p:nvCxnSpPr>
          <p:spPr bwMode="auto">
            <a:xfrm flipH="1" flipV="1">
              <a:off x="3595" y="1745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8" name="AutoShape 36"/>
            <p:cNvCxnSpPr>
              <a:cxnSpLocks noChangeAspect="1" noChangeShapeType="1"/>
              <a:stCxn id="23575" idx="7"/>
              <a:endCxn id="23572" idx="3"/>
            </p:cNvCxnSpPr>
            <p:nvPr/>
          </p:nvCxnSpPr>
          <p:spPr bwMode="auto">
            <a:xfrm flipV="1">
              <a:off x="4056" y="1739"/>
              <a:ext cx="297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9" name="AutoShape 37"/>
            <p:cNvCxnSpPr>
              <a:cxnSpLocks noChangeAspect="1" noChangeShapeType="1"/>
              <a:stCxn id="23574" idx="5"/>
              <a:endCxn id="23572" idx="1"/>
            </p:cNvCxnSpPr>
            <p:nvPr/>
          </p:nvCxnSpPr>
          <p:spPr bwMode="auto">
            <a:xfrm>
              <a:off x="4056" y="1284"/>
              <a:ext cx="297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0" name="AutoShape 38"/>
            <p:cNvCxnSpPr>
              <a:cxnSpLocks noChangeAspect="1" noChangeShapeType="1"/>
              <a:stCxn id="23574" idx="4"/>
              <a:endCxn id="23575" idx="0"/>
            </p:cNvCxnSpPr>
            <p:nvPr/>
          </p:nvCxnSpPr>
          <p:spPr bwMode="auto">
            <a:xfrm>
              <a:off x="3974" y="1317"/>
              <a:ext cx="0" cy="6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81" name="Oval 39"/>
            <p:cNvSpPr>
              <a:spLocks noChangeAspect="1" noChangeArrowheads="1"/>
            </p:cNvSpPr>
            <p:nvPr/>
          </p:nvSpPr>
          <p:spPr bwMode="auto">
            <a:xfrm>
              <a:off x="5108" y="1536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3582" name="AutoShape 40"/>
            <p:cNvCxnSpPr>
              <a:cxnSpLocks noChangeAspect="1" noChangeShapeType="1"/>
              <a:stCxn id="23575" idx="6"/>
              <a:endCxn id="23581" idx="3"/>
            </p:cNvCxnSpPr>
            <p:nvPr/>
          </p:nvCxnSpPr>
          <p:spPr bwMode="auto">
            <a:xfrm flipV="1">
              <a:off x="4101" y="1739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3" name="AutoShape 41"/>
            <p:cNvCxnSpPr>
              <a:cxnSpLocks noChangeAspect="1" noChangeShapeType="1"/>
              <a:stCxn id="23581" idx="1"/>
              <a:endCxn id="23574" idx="6"/>
            </p:cNvCxnSpPr>
            <p:nvPr/>
          </p:nvCxnSpPr>
          <p:spPr bwMode="auto">
            <a:xfrm flipH="1" flipV="1">
              <a:off x="4101" y="1190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3559" name="Text Box 58"/>
          <p:cNvSpPr txBox="1">
            <a:spLocks noChangeArrowheads="1"/>
          </p:cNvSpPr>
          <p:nvPr/>
        </p:nvSpPr>
        <p:spPr bwMode="auto">
          <a:xfrm>
            <a:off x="1812925" y="2925763"/>
            <a:ext cx="2192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discovery edge</a:t>
            </a:r>
          </a:p>
        </p:txBody>
      </p:sp>
      <p:sp>
        <p:nvSpPr>
          <p:cNvPr id="23560" name="Text Box 60"/>
          <p:cNvSpPr txBox="1">
            <a:spLocks noChangeArrowheads="1"/>
          </p:cNvSpPr>
          <p:nvPr/>
        </p:nvSpPr>
        <p:spPr bwMode="auto">
          <a:xfrm>
            <a:off x="1812925" y="3352800"/>
            <a:ext cx="155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</a:rPr>
              <a:t>back edge</a:t>
            </a:r>
          </a:p>
        </p:txBody>
      </p:sp>
      <p:sp>
        <p:nvSpPr>
          <p:cNvPr id="23561" name="Oval 61"/>
          <p:cNvSpPr>
            <a:spLocks noChangeAspect="1" noChangeArrowheads="1"/>
          </p:cNvSpPr>
          <p:nvPr/>
        </p:nvSpPr>
        <p:spPr bwMode="auto">
          <a:xfrm>
            <a:off x="1001713" y="2117725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3562" name="Text Box 62"/>
          <p:cNvSpPr txBox="1">
            <a:spLocks noChangeArrowheads="1"/>
          </p:cNvSpPr>
          <p:nvPr/>
        </p:nvSpPr>
        <p:spPr bwMode="auto">
          <a:xfrm>
            <a:off x="1812925" y="2071688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visited vertex</a:t>
            </a:r>
          </a:p>
        </p:txBody>
      </p:sp>
      <p:sp>
        <p:nvSpPr>
          <p:cNvPr id="23563" name="Oval 63"/>
          <p:cNvSpPr>
            <a:spLocks noChangeAspect="1" noChangeArrowheads="1"/>
          </p:cNvSpPr>
          <p:nvPr/>
        </p:nvSpPr>
        <p:spPr bwMode="auto">
          <a:xfrm>
            <a:off x="1001713" y="16891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3564" name="Text Box 64"/>
          <p:cNvSpPr txBox="1">
            <a:spLocks noChangeArrowheads="1"/>
          </p:cNvSpPr>
          <p:nvPr/>
        </p:nvSpPr>
        <p:spPr bwMode="auto">
          <a:xfrm>
            <a:off x="1812925" y="164465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vertex</a:t>
            </a:r>
          </a:p>
        </p:txBody>
      </p:sp>
      <p:sp>
        <p:nvSpPr>
          <p:cNvPr id="23565" name="Text Box 65"/>
          <p:cNvSpPr txBox="1">
            <a:spLocks noChangeArrowheads="1"/>
          </p:cNvSpPr>
          <p:nvPr/>
        </p:nvSpPr>
        <p:spPr bwMode="auto">
          <a:xfrm>
            <a:off x="1812925" y="2498725"/>
            <a:ext cx="242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edge</a:t>
            </a:r>
          </a:p>
        </p:txBody>
      </p:sp>
      <p:grpSp>
        <p:nvGrpSpPr>
          <p:cNvPr id="23566" name="Group 73"/>
          <p:cNvGrpSpPr>
            <a:grpSpLocks/>
          </p:cNvGrpSpPr>
          <p:nvPr/>
        </p:nvGrpSpPr>
        <p:grpSpPr bwMode="auto">
          <a:xfrm>
            <a:off x="746125" y="2728913"/>
            <a:ext cx="877888" cy="852487"/>
            <a:chOff x="432" y="1691"/>
            <a:chExt cx="937" cy="537"/>
          </a:xfrm>
        </p:grpSpPr>
        <p:sp>
          <p:nvSpPr>
            <p:cNvPr id="23569" name="Line 57"/>
            <p:cNvSpPr>
              <a:spLocks noChangeShapeType="1"/>
            </p:cNvSpPr>
            <p:nvPr/>
          </p:nvSpPr>
          <p:spPr bwMode="auto">
            <a:xfrm>
              <a:off x="432" y="1959"/>
              <a:ext cx="937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0" name="Line 59"/>
            <p:cNvSpPr>
              <a:spLocks noChangeShapeType="1"/>
            </p:cNvSpPr>
            <p:nvPr/>
          </p:nvSpPr>
          <p:spPr bwMode="auto">
            <a:xfrm>
              <a:off x="432" y="2228"/>
              <a:ext cx="9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Line 67"/>
            <p:cNvSpPr>
              <a:spLocks noChangeShapeType="1"/>
            </p:cNvSpPr>
            <p:nvPr/>
          </p:nvSpPr>
          <p:spPr bwMode="auto">
            <a:xfrm>
              <a:off x="432" y="1691"/>
              <a:ext cx="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67" name="AutoShape 75"/>
          <p:cNvSpPr>
            <a:spLocks noChangeArrowheads="1"/>
          </p:cNvSpPr>
          <p:nvPr/>
        </p:nvSpPr>
        <p:spPr bwMode="auto">
          <a:xfrm rot="5400000">
            <a:off x="6759576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AutoShape 76"/>
          <p:cNvSpPr>
            <a:spLocks noChangeArrowheads="1"/>
          </p:cNvSpPr>
          <p:nvPr/>
        </p:nvSpPr>
        <p:spPr bwMode="auto">
          <a:xfrm rot="8100000" flipH="1" flipV="1">
            <a:off x="4205288" y="3629025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66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67F5951-A048-554D-BA92-FFE9BD2B7F44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2457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DFS Example (cont.)</a:t>
            </a:r>
          </a:p>
        </p:txBody>
      </p:sp>
      <p:grpSp>
        <p:nvGrpSpPr>
          <p:cNvPr id="24580" name="Group 1064"/>
          <p:cNvGrpSpPr>
            <a:grpSpLocks/>
          </p:cNvGrpSpPr>
          <p:nvPr/>
        </p:nvGrpSpPr>
        <p:grpSpPr bwMode="auto">
          <a:xfrm>
            <a:off x="892175" y="4341813"/>
            <a:ext cx="3081338" cy="1830387"/>
            <a:chOff x="689" y="1181"/>
            <a:chExt cx="1941" cy="1153"/>
          </a:xfrm>
        </p:grpSpPr>
        <p:sp>
          <p:nvSpPr>
            <p:cNvPr id="24623" name="Oval 1027"/>
            <p:cNvSpPr>
              <a:spLocks noChangeAspect="1" noChangeArrowheads="1"/>
            </p:cNvSpPr>
            <p:nvPr/>
          </p:nvSpPr>
          <p:spPr bwMode="auto">
            <a:xfrm>
              <a:off x="1611" y="1642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4624" name="Oval 1028"/>
            <p:cNvSpPr>
              <a:spLocks noChangeAspect="1" noChangeArrowheads="1"/>
            </p:cNvSpPr>
            <p:nvPr/>
          </p:nvSpPr>
          <p:spPr bwMode="auto">
            <a:xfrm>
              <a:off x="689" y="1642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4625" name="Oval 1029"/>
            <p:cNvSpPr>
              <a:spLocks noChangeAspect="1" noChangeArrowheads="1"/>
            </p:cNvSpPr>
            <p:nvPr/>
          </p:nvSpPr>
          <p:spPr bwMode="auto">
            <a:xfrm>
              <a:off x="1150" y="118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4626" name="Oval 1030"/>
            <p:cNvSpPr>
              <a:spLocks noChangeAspect="1" noChangeArrowheads="1"/>
            </p:cNvSpPr>
            <p:nvPr/>
          </p:nvSpPr>
          <p:spPr bwMode="auto">
            <a:xfrm>
              <a:off x="1150" y="2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4627" name="AutoShape 1031"/>
            <p:cNvCxnSpPr>
              <a:cxnSpLocks noChangeAspect="1" noChangeShapeType="1"/>
              <a:stCxn id="24625" idx="3"/>
              <a:endCxn id="24624" idx="7"/>
            </p:cNvCxnSpPr>
            <p:nvPr/>
          </p:nvCxnSpPr>
          <p:spPr bwMode="auto">
            <a:xfrm flipH="1">
              <a:off x="886" y="1390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8" name="AutoShape 1032"/>
            <p:cNvCxnSpPr>
              <a:cxnSpLocks noChangeAspect="1" noChangeShapeType="1"/>
              <a:stCxn id="24626" idx="1"/>
              <a:endCxn id="24624" idx="5"/>
            </p:cNvCxnSpPr>
            <p:nvPr/>
          </p:nvCxnSpPr>
          <p:spPr bwMode="auto">
            <a:xfrm flipH="1" flipV="1">
              <a:off x="886" y="1851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9" name="AutoShape 1033"/>
            <p:cNvCxnSpPr>
              <a:cxnSpLocks noChangeAspect="1" noChangeShapeType="1"/>
              <a:stCxn id="24626" idx="7"/>
              <a:endCxn id="24623" idx="3"/>
            </p:cNvCxnSpPr>
            <p:nvPr/>
          </p:nvCxnSpPr>
          <p:spPr bwMode="auto">
            <a:xfrm flipV="1">
              <a:off x="1347" y="1851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0" name="AutoShape 1034"/>
            <p:cNvCxnSpPr>
              <a:cxnSpLocks noChangeAspect="1" noChangeShapeType="1"/>
              <a:stCxn id="24625" idx="5"/>
              <a:endCxn id="24623" idx="1"/>
            </p:cNvCxnSpPr>
            <p:nvPr/>
          </p:nvCxnSpPr>
          <p:spPr bwMode="auto">
            <a:xfrm>
              <a:off x="1347" y="1390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1" name="AutoShape 1035"/>
            <p:cNvCxnSpPr>
              <a:cxnSpLocks noChangeAspect="1" noChangeShapeType="1"/>
              <a:stCxn id="24625" idx="4"/>
              <a:endCxn id="24626" idx="0"/>
            </p:cNvCxnSpPr>
            <p:nvPr/>
          </p:nvCxnSpPr>
          <p:spPr bwMode="auto">
            <a:xfrm>
              <a:off x="1265" y="1423"/>
              <a:ext cx="0" cy="6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2" name="Oval 1036"/>
            <p:cNvSpPr>
              <a:spLocks noChangeAspect="1" noChangeArrowheads="1"/>
            </p:cNvSpPr>
            <p:nvPr/>
          </p:nvSpPr>
          <p:spPr bwMode="auto">
            <a:xfrm>
              <a:off x="2399" y="1642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4633" name="AutoShape 1037"/>
            <p:cNvCxnSpPr>
              <a:cxnSpLocks noChangeAspect="1" noChangeShapeType="1"/>
              <a:stCxn id="24626" idx="6"/>
              <a:endCxn id="24632" idx="3"/>
            </p:cNvCxnSpPr>
            <p:nvPr/>
          </p:nvCxnSpPr>
          <p:spPr bwMode="auto">
            <a:xfrm flipV="1">
              <a:off x="1392" y="1845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4" name="AutoShape 1038"/>
            <p:cNvCxnSpPr>
              <a:cxnSpLocks noChangeAspect="1" noChangeShapeType="1"/>
              <a:stCxn id="24632" idx="1"/>
              <a:endCxn id="24625" idx="6"/>
            </p:cNvCxnSpPr>
            <p:nvPr/>
          </p:nvCxnSpPr>
          <p:spPr bwMode="auto">
            <a:xfrm flipH="1" flipV="1">
              <a:off x="1392" y="1296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581" name="Group 1065"/>
          <p:cNvGrpSpPr>
            <a:grpSpLocks/>
          </p:cNvGrpSpPr>
          <p:nvPr/>
        </p:nvGrpSpPr>
        <p:grpSpPr bwMode="auto">
          <a:xfrm>
            <a:off x="5529263" y="1676400"/>
            <a:ext cx="3081337" cy="1830388"/>
            <a:chOff x="593" y="2600"/>
            <a:chExt cx="1941" cy="1153"/>
          </a:xfrm>
        </p:grpSpPr>
        <p:sp>
          <p:nvSpPr>
            <p:cNvPr id="24611" name="Oval 1039"/>
            <p:cNvSpPr>
              <a:spLocks noChangeAspect="1" noChangeArrowheads="1"/>
            </p:cNvSpPr>
            <p:nvPr/>
          </p:nvSpPr>
          <p:spPr bwMode="auto">
            <a:xfrm>
              <a:off x="1515" y="306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4612" name="Oval 1040"/>
            <p:cNvSpPr>
              <a:spLocks noChangeAspect="1" noChangeArrowheads="1"/>
            </p:cNvSpPr>
            <p:nvPr/>
          </p:nvSpPr>
          <p:spPr bwMode="auto">
            <a:xfrm>
              <a:off x="593" y="306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4613" name="Oval 1041"/>
            <p:cNvSpPr>
              <a:spLocks noChangeAspect="1" noChangeArrowheads="1"/>
            </p:cNvSpPr>
            <p:nvPr/>
          </p:nvSpPr>
          <p:spPr bwMode="auto">
            <a:xfrm>
              <a:off x="1054" y="260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4614" name="Oval 1042"/>
            <p:cNvSpPr>
              <a:spLocks noChangeAspect="1" noChangeArrowheads="1"/>
            </p:cNvSpPr>
            <p:nvPr/>
          </p:nvSpPr>
          <p:spPr bwMode="auto">
            <a:xfrm>
              <a:off x="1054" y="3522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4615" name="AutoShape 1043"/>
            <p:cNvCxnSpPr>
              <a:cxnSpLocks noChangeAspect="1" noChangeShapeType="1"/>
              <a:stCxn id="24613" idx="3"/>
              <a:endCxn id="24612" idx="7"/>
            </p:cNvCxnSpPr>
            <p:nvPr/>
          </p:nvCxnSpPr>
          <p:spPr bwMode="auto">
            <a:xfrm flipH="1">
              <a:off x="790" y="2809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6" name="AutoShape 1044"/>
            <p:cNvCxnSpPr>
              <a:cxnSpLocks noChangeAspect="1" noChangeShapeType="1"/>
              <a:stCxn id="24614" idx="1"/>
              <a:endCxn id="24612" idx="5"/>
            </p:cNvCxnSpPr>
            <p:nvPr/>
          </p:nvCxnSpPr>
          <p:spPr bwMode="auto">
            <a:xfrm flipH="1" flipV="1">
              <a:off x="790" y="3270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7" name="AutoShape 1045"/>
            <p:cNvCxnSpPr>
              <a:cxnSpLocks noChangeAspect="1" noChangeShapeType="1"/>
              <a:stCxn id="24614" idx="7"/>
              <a:endCxn id="24611" idx="3"/>
            </p:cNvCxnSpPr>
            <p:nvPr/>
          </p:nvCxnSpPr>
          <p:spPr bwMode="auto">
            <a:xfrm flipV="1">
              <a:off x="1251" y="3270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8" name="AutoShape 1046"/>
            <p:cNvCxnSpPr>
              <a:cxnSpLocks noChangeAspect="1" noChangeShapeType="1"/>
              <a:stCxn id="24613" idx="5"/>
              <a:endCxn id="24611" idx="1"/>
            </p:cNvCxnSpPr>
            <p:nvPr/>
          </p:nvCxnSpPr>
          <p:spPr bwMode="auto">
            <a:xfrm>
              <a:off x="1251" y="2809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9" name="AutoShape 1047"/>
            <p:cNvCxnSpPr>
              <a:cxnSpLocks noChangeAspect="1" noChangeShapeType="1"/>
              <a:stCxn id="24613" idx="4"/>
              <a:endCxn id="24614" idx="0"/>
            </p:cNvCxnSpPr>
            <p:nvPr/>
          </p:nvCxnSpPr>
          <p:spPr bwMode="auto">
            <a:xfrm>
              <a:off x="1169" y="2842"/>
              <a:ext cx="0" cy="6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0" name="Oval 1048"/>
            <p:cNvSpPr>
              <a:spLocks noChangeAspect="1" noChangeArrowheads="1"/>
            </p:cNvSpPr>
            <p:nvPr/>
          </p:nvSpPr>
          <p:spPr bwMode="auto">
            <a:xfrm>
              <a:off x="2303" y="3061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4621" name="AutoShape 1049"/>
            <p:cNvCxnSpPr>
              <a:cxnSpLocks noChangeAspect="1" noChangeShapeType="1"/>
              <a:stCxn id="24614" idx="6"/>
              <a:endCxn id="24620" idx="3"/>
            </p:cNvCxnSpPr>
            <p:nvPr/>
          </p:nvCxnSpPr>
          <p:spPr bwMode="auto">
            <a:xfrm flipV="1">
              <a:off x="1296" y="3264"/>
              <a:ext cx="1040" cy="3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2" name="AutoShape 1050"/>
            <p:cNvCxnSpPr>
              <a:cxnSpLocks noChangeAspect="1" noChangeShapeType="1"/>
              <a:stCxn id="24620" idx="1"/>
              <a:endCxn id="24613" idx="6"/>
            </p:cNvCxnSpPr>
            <p:nvPr/>
          </p:nvCxnSpPr>
          <p:spPr bwMode="auto">
            <a:xfrm flipH="1" flipV="1">
              <a:off x="1296" y="2715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582" name="Group 1063"/>
          <p:cNvGrpSpPr>
            <a:grpSpLocks/>
          </p:cNvGrpSpPr>
          <p:nvPr/>
        </p:nvGrpSpPr>
        <p:grpSpPr bwMode="auto">
          <a:xfrm>
            <a:off x="5529263" y="4341813"/>
            <a:ext cx="3081337" cy="1830387"/>
            <a:chOff x="3377" y="1085"/>
            <a:chExt cx="1941" cy="1153"/>
          </a:xfrm>
        </p:grpSpPr>
        <p:sp>
          <p:nvSpPr>
            <p:cNvPr id="24599" name="Oval 1051"/>
            <p:cNvSpPr>
              <a:spLocks noChangeAspect="1" noChangeArrowheads="1"/>
            </p:cNvSpPr>
            <p:nvPr/>
          </p:nvSpPr>
          <p:spPr bwMode="auto">
            <a:xfrm>
              <a:off x="4299" y="154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4600" name="Oval 1052"/>
            <p:cNvSpPr>
              <a:spLocks noChangeAspect="1" noChangeArrowheads="1"/>
            </p:cNvSpPr>
            <p:nvPr/>
          </p:nvSpPr>
          <p:spPr bwMode="auto">
            <a:xfrm>
              <a:off x="3377" y="154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4601" name="Oval 1053"/>
            <p:cNvSpPr>
              <a:spLocks noChangeAspect="1" noChangeArrowheads="1"/>
            </p:cNvSpPr>
            <p:nvPr/>
          </p:nvSpPr>
          <p:spPr bwMode="auto">
            <a:xfrm>
              <a:off x="3838" y="108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4602" name="Oval 1054"/>
            <p:cNvSpPr>
              <a:spLocks noChangeAspect="1" noChangeArrowheads="1"/>
            </p:cNvSpPr>
            <p:nvPr/>
          </p:nvSpPr>
          <p:spPr bwMode="auto">
            <a:xfrm>
              <a:off x="3838" y="2007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4603" name="AutoShape 1055"/>
            <p:cNvCxnSpPr>
              <a:cxnSpLocks noChangeAspect="1" noChangeShapeType="1"/>
              <a:stCxn id="24601" idx="3"/>
              <a:endCxn id="24600" idx="7"/>
            </p:cNvCxnSpPr>
            <p:nvPr/>
          </p:nvCxnSpPr>
          <p:spPr bwMode="auto">
            <a:xfrm flipH="1">
              <a:off x="3574" y="1294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4" name="AutoShape 1056"/>
            <p:cNvCxnSpPr>
              <a:cxnSpLocks noChangeAspect="1" noChangeShapeType="1"/>
              <a:stCxn id="24602" idx="1"/>
              <a:endCxn id="24600" idx="5"/>
            </p:cNvCxnSpPr>
            <p:nvPr/>
          </p:nvCxnSpPr>
          <p:spPr bwMode="auto">
            <a:xfrm flipH="1" flipV="1">
              <a:off x="3574" y="1755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5" name="AutoShape 1057"/>
            <p:cNvCxnSpPr>
              <a:cxnSpLocks noChangeAspect="1" noChangeShapeType="1"/>
              <a:stCxn id="24602" idx="7"/>
              <a:endCxn id="24599" idx="3"/>
            </p:cNvCxnSpPr>
            <p:nvPr/>
          </p:nvCxnSpPr>
          <p:spPr bwMode="auto">
            <a:xfrm flipV="1">
              <a:off x="4035" y="1755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6" name="AutoShape 1058"/>
            <p:cNvCxnSpPr>
              <a:cxnSpLocks noChangeAspect="1" noChangeShapeType="1"/>
              <a:stCxn id="24601" idx="5"/>
              <a:endCxn id="24599" idx="1"/>
            </p:cNvCxnSpPr>
            <p:nvPr/>
          </p:nvCxnSpPr>
          <p:spPr bwMode="auto">
            <a:xfrm>
              <a:off x="4035" y="1294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7" name="AutoShape 1059"/>
            <p:cNvCxnSpPr>
              <a:cxnSpLocks noChangeAspect="1" noChangeShapeType="1"/>
              <a:stCxn id="24601" idx="4"/>
              <a:endCxn id="24602" idx="0"/>
            </p:cNvCxnSpPr>
            <p:nvPr/>
          </p:nvCxnSpPr>
          <p:spPr bwMode="auto">
            <a:xfrm>
              <a:off x="3953" y="1327"/>
              <a:ext cx="0" cy="6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8" name="Oval 1060"/>
            <p:cNvSpPr>
              <a:spLocks noChangeAspect="1" noChangeArrowheads="1"/>
            </p:cNvSpPr>
            <p:nvPr/>
          </p:nvSpPr>
          <p:spPr bwMode="auto">
            <a:xfrm>
              <a:off x="5087" y="154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4609" name="AutoShape 1061"/>
            <p:cNvCxnSpPr>
              <a:cxnSpLocks noChangeAspect="1" noChangeShapeType="1"/>
              <a:stCxn id="24602" idx="6"/>
              <a:endCxn id="24608" idx="3"/>
            </p:cNvCxnSpPr>
            <p:nvPr/>
          </p:nvCxnSpPr>
          <p:spPr bwMode="auto">
            <a:xfrm flipV="1">
              <a:off x="4080" y="1755"/>
              <a:ext cx="1040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0" name="AutoShape 1062"/>
            <p:cNvCxnSpPr>
              <a:cxnSpLocks noChangeAspect="1" noChangeShapeType="1"/>
              <a:stCxn id="24608" idx="1"/>
              <a:endCxn id="24601" idx="6"/>
            </p:cNvCxnSpPr>
            <p:nvPr/>
          </p:nvCxnSpPr>
          <p:spPr bwMode="auto">
            <a:xfrm flipH="1" flipV="1">
              <a:off x="4080" y="1200"/>
              <a:ext cx="1040" cy="3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583" name="Group 1078"/>
          <p:cNvGrpSpPr>
            <a:grpSpLocks/>
          </p:cNvGrpSpPr>
          <p:nvPr/>
        </p:nvGrpSpPr>
        <p:grpSpPr bwMode="auto">
          <a:xfrm>
            <a:off x="890588" y="1676400"/>
            <a:ext cx="3081337" cy="1830388"/>
            <a:chOff x="499" y="1056"/>
            <a:chExt cx="1941" cy="1153"/>
          </a:xfrm>
        </p:grpSpPr>
        <p:sp>
          <p:nvSpPr>
            <p:cNvPr id="24587" name="Oval 1066"/>
            <p:cNvSpPr>
              <a:spLocks noChangeAspect="1" noChangeArrowheads="1"/>
            </p:cNvSpPr>
            <p:nvPr/>
          </p:nvSpPr>
          <p:spPr bwMode="auto">
            <a:xfrm>
              <a:off x="1421" y="151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sp>
          <p:nvSpPr>
            <p:cNvPr id="24588" name="Oval 1067"/>
            <p:cNvSpPr>
              <a:spLocks noChangeAspect="1" noChangeArrowheads="1"/>
            </p:cNvSpPr>
            <p:nvPr/>
          </p:nvSpPr>
          <p:spPr bwMode="auto">
            <a:xfrm>
              <a:off x="499" y="1517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4589" name="Oval 1068"/>
            <p:cNvSpPr>
              <a:spLocks noChangeAspect="1" noChangeArrowheads="1"/>
            </p:cNvSpPr>
            <p:nvPr/>
          </p:nvSpPr>
          <p:spPr bwMode="auto">
            <a:xfrm>
              <a:off x="960" y="105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4590" name="Oval 1069"/>
            <p:cNvSpPr>
              <a:spLocks noChangeAspect="1" noChangeArrowheads="1"/>
            </p:cNvSpPr>
            <p:nvPr/>
          </p:nvSpPr>
          <p:spPr bwMode="auto">
            <a:xfrm>
              <a:off x="960" y="1978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cxnSp>
          <p:nvCxnSpPr>
            <p:cNvPr id="24591" name="AutoShape 1070"/>
            <p:cNvCxnSpPr>
              <a:cxnSpLocks noChangeAspect="1" noChangeShapeType="1"/>
              <a:stCxn id="24589" idx="3"/>
              <a:endCxn id="24588" idx="7"/>
            </p:cNvCxnSpPr>
            <p:nvPr/>
          </p:nvCxnSpPr>
          <p:spPr bwMode="auto">
            <a:xfrm flipH="1">
              <a:off x="696" y="1265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2" name="AutoShape 1071"/>
            <p:cNvCxnSpPr>
              <a:cxnSpLocks noChangeAspect="1" noChangeShapeType="1"/>
              <a:stCxn id="24590" idx="1"/>
              <a:endCxn id="24588" idx="5"/>
            </p:cNvCxnSpPr>
            <p:nvPr/>
          </p:nvCxnSpPr>
          <p:spPr bwMode="auto">
            <a:xfrm flipH="1" flipV="1">
              <a:off x="696" y="1726"/>
              <a:ext cx="297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3" name="AutoShape 1072"/>
            <p:cNvCxnSpPr>
              <a:cxnSpLocks noChangeAspect="1" noChangeShapeType="1"/>
              <a:stCxn id="24590" idx="7"/>
              <a:endCxn id="24587" idx="3"/>
            </p:cNvCxnSpPr>
            <p:nvPr/>
          </p:nvCxnSpPr>
          <p:spPr bwMode="auto">
            <a:xfrm flipV="1">
              <a:off x="1157" y="1720"/>
              <a:ext cx="297" cy="279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4" name="AutoShape 1073"/>
            <p:cNvCxnSpPr>
              <a:cxnSpLocks noChangeAspect="1" noChangeShapeType="1"/>
              <a:stCxn id="24589" idx="5"/>
              <a:endCxn id="24587" idx="1"/>
            </p:cNvCxnSpPr>
            <p:nvPr/>
          </p:nvCxnSpPr>
          <p:spPr bwMode="auto">
            <a:xfrm>
              <a:off x="1157" y="1265"/>
              <a:ext cx="297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5" name="AutoShape 1074"/>
            <p:cNvCxnSpPr>
              <a:cxnSpLocks noChangeAspect="1" noChangeShapeType="1"/>
              <a:stCxn id="24589" idx="4"/>
              <a:endCxn id="24590" idx="0"/>
            </p:cNvCxnSpPr>
            <p:nvPr/>
          </p:nvCxnSpPr>
          <p:spPr bwMode="auto">
            <a:xfrm>
              <a:off x="1075" y="1298"/>
              <a:ext cx="0" cy="667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6" name="Oval 1075"/>
            <p:cNvSpPr>
              <a:spLocks noChangeAspect="1" noChangeArrowheads="1"/>
            </p:cNvSpPr>
            <p:nvPr/>
          </p:nvSpPr>
          <p:spPr bwMode="auto">
            <a:xfrm>
              <a:off x="2209" y="151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4597" name="AutoShape 1076"/>
            <p:cNvCxnSpPr>
              <a:cxnSpLocks noChangeAspect="1" noChangeShapeType="1"/>
              <a:stCxn id="24590" idx="6"/>
              <a:endCxn id="24596" idx="3"/>
            </p:cNvCxnSpPr>
            <p:nvPr/>
          </p:nvCxnSpPr>
          <p:spPr bwMode="auto">
            <a:xfrm flipV="1">
              <a:off x="1202" y="1720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8" name="AutoShape 1077"/>
            <p:cNvCxnSpPr>
              <a:cxnSpLocks noChangeAspect="1" noChangeShapeType="1"/>
              <a:stCxn id="24596" idx="1"/>
              <a:endCxn id="24589" idx="6"/>
            </p:cNvCxnSpPr>
            <p:nvPr/>
          </p:nvCxnSpPr>
          <p:spPr bwMode="auto">
            <a:xfrm flipH="1" flipV="1">
              <a:off x="1202" y="1171"/>
              <a:ext cx="1040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584" name="AutoShape 1079"/>
          <p:cNvSpPr>
            <a:spLocks noChangeArrowheads="1"/>
          </p:cNvSpPr>
          <p:nvPr/>
        </p:nvSpPr>
        <p:spPr bwMode="auto">
          <a:xfrm rot="5400000">
            <a:off x="6840538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AutoShape 1080"/>
          <p:cNvSpPr>
            <a:spLocks noChangeArrowheads="1"/>
          </p:cNvSpPr>
          <p:nvPr/>
        </p:nvSpPr>
        <p:spPr bwMode="auto">
          <a:xfrm rot="8100000" flipH="1" flipV="1">
            <a:off x="4167188" y="37338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AutoShape 1081"/>
          <p:cNvSpPr>
            <a:spLocks noChangeArrowheads="1"/>
          </p:cNvSpPr>
          <p:nvPr/>
        </p:nvSpPr>
        <p:spPr bwMode="auto">
          <a:xfrm rot="5400000">
            <a:off x="2203451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4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5854F4-E8F2-FA40-B9CF-49506180E91D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  <a:cs typeface="Tahoma" charset="0"/>
              </a:rPr>
              <a:t>Spanning Forest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Computes a spanning forest of 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How do we find a spanning forest?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36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finding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start vertex s and a destination vertex z</a:t>
            </a:r>
          </a:p>
          <a:p>
            <a:pPr lvl="1"/>
            <a:r>
              <a:rPr lang="en-US" dirty="0"/>
              <a:t>Find a path from s to 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CB6A-31EF-2F4C-B21C-B8FEA928C7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20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6445C27-4FDE-BC43-BB08-4037FB6361E8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Path finding in a maze 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350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Edges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?</a:t>
            </a:r>
          </a:p>
          <a:p>
            <a:pPr lvl="2"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sp>
        <p:nvSpPr>
          <p:cNvPr id="25605" name="Rectangle 33"/>
          <p:cNvSpPr>
            <a:spLocks noChangeArrowheads="1"/>
          </p:cNvSpPr>
          <p:nvPr/>
        </p:nvSpPr>
        <p:spPr bwMode="auto">
          <a:xfrm>
            <a:off x="4505325" y="2282825"/>
            <a:ext cx="4181475" cy="35845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34"/>
          <p:cNvSpPr>
            <a:spLocks noChangeShapeType="1"/>
          </p:cNvSpPr>
          <p:nvPr/>
        </p:nvSpPr>
        <p:spPr bwMode="auto">
          <a:xfrm>
            <a:off x="4505325" y="2262188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35"/>
          <p:cNvSpPr>
            <a:spLocks noChangeShapeType="1"/>
          </p:cNvSpPr>
          <p:nvPr/>
        </p:nvSpPr>
        <p:spPr bwMode="auto">
          <a:xfrm>
            <a:off x="8686800" y="2262188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36"/>
          <p:cNvSpPr>
            <a:spLocks noChangeShapeType="1"/>
          </p:cNvSpPr>
          <p:nvPr/>
        </p:nvSpPr>
        <p:spPr bwMode="auto">
          <a:xfrm flipV="1">
            <a:off x="5102225" y="2262188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37"/>
          <p:cNvSpPr>
            <a:spLocks noChangeShapeType="1"/>
          </p:cNvSpPr>
          <p:nvPr/>
        </p:nvSpPr>
        <p:spPr bwMode="auto">
          <a:xfrm flipV="1">
            <a:off x="4505325" y="5846763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38"/>
          <p:cNvSpPr>
            <a:spLocks noChangeShapeType="1"/>
          </p:cNvSpPr>
          <p:nvPr/>
        </p:nvSpPr>
        <p:spPr bwMode="auto">
          <a:xfrm>
            <a:off x="5102225" y="2859088"/>
            <a:ext cx="0" cy="598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39"/>
          <p:cNvSpPr>
            <a:spLocks noChangeShapeType="1"/>
          </p:cNvSpPr>
          <p:nvPr/>
        </p:nvSpPr>
        <p:spPr bwMode="auto">
          <a:xfrm>
            <a:off x="62976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40"/>
          <p:cNvSpPr>
            <a:spLocks noChangeShapeType="1"/>
          </p:cNvSpPr>
          <p:nvPr/>
        </p:nvSpPr>
        <p:spPr bwMode="auto">
          <a:xfrm>
            <a:off x="57007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41"/>
          <p:cNvSpPr>
            <a:spLocks noChangeShapeType="1"/>
          </p:cNvSpPr>
          <p:nvPr/>
        </p:nvSpPr>
        <p:spPr bwMode="auto">
          <a:xfrm flipH="1">
            <a:off x="5102225" y="4054475"/>
            <a:ext cx="598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43"/>
          <p:cNvSpPr>
            <a:spLocks noChangeShapeType="1"/>
          </p:cNvSpPr>
          <p:nvPr/>
        </p:nvSpPr>
        <p:spPr bwMode="auto">
          <a:xfrm flipH="1">
            <a:off x="7491413" y="2859088"/>
            <a:ext cx="598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44"/>
          <p:cNvSpPr>
            <a:spLocks noChangeShapeType="1"/>
          </p:cNvSpPr>
          <p:nvPr/>
        </p:nvSpPr>
        <p:spPr bwMode="auto">
          <a:xfrm>
            <a:off x="6297613" y="4651375"/>
            <a:ext cx="0" cy="1195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45"/>
          <p:cNvSpPr>
            <a:spLocks noChangeShapeType="1"/>
          </p:cNvSpPr>
          <p:nvPr/>
        </p:nvSpPr>
        <p:spPr bwMode="auto">
          <a:xfrm>
            <a:off x="6894513" y="2262188"/>
            <a:ext cx="0" cy="177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46"/>
          <p:cNvSpPr>
            <a:spLocks noChangeShapeType="1"/>
          </p:cNvSpPr>
          <p:nvPr/>
        </p:nvSpPr>
        <p:spPr bwMode="auto">
          <a:xfrm>
            <a:off x="7491413" y="3475038"/>
            <a:ext cx="0" cy="237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47"/>
          <p:cNvSpPr>
            <a:spLocks noChangeShapeType="1"/>
          </p:cNvSpPr>
          <p:nvPr/>
        </p:nvSpPr>
        <p:spPr bwMode="auto">
          <a:xfrm flipH="1">
            <a:off x="8089900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48"/>
          <p:cNvSpPr>
            <a:spLocks noChangeShapeType="1"/>
          </p:cNvSpPr>
          <p:nvPr/>
        </p:nvSpPr>
        <p:spPr bwMode="auto">
          <a:xfrm>
            <a:off x="8089900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49"/>
          <p:cNvSpPr>
            <a:spLocks noChangeShapeType="1"/>
          </p:cNvSpPr>
          <p:nvPr/>
        </p:nvSpPr>
        <p:spPr bwMode="auto">
          <a:xfrm flipH="1">
            <a:off x="6297613" y="4035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50"/>
          <p:cNvSpPr>
            <a:spLocks noChangeShapeType="1"/>
          </p:cNvSpPr>
          <p:nvPr/>
        </p:nvSpPr>
        <p:spPr bwMode="auto">
          <a:xfrm flipH="1">
            <a:off x="5111750" y="2868613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51"/>
          <p:cNvSpPr>
            <a:spLocks noChangeShapeType="1"/>
          </p:cNvSpPr>
          <p:nvPr/>
        </p:nvSpPr>
        <p:spPr bwMode="auto">
          <a:xfrm>
            <a:off x="6894513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52"/>
          <p:cNvSpPr>
            <a:spLocks noChangeShapeType="1"/>
          </p:cNvSpPr>
          <p:nvPr/>
        </p:nvSpPr>
        <p:spPr bwMode="auto">
          <a:xfrm flipH="1">
            <a:off x="6894513" y="465137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Line 53"/>
          <p:cNvSpPr>
            <a:spLocks noChangeShapeType="1"/>
          </p:cNvSpPr>
          <p:nvPr/>
        </p:nvSpPr>
        <p:spPr bwMode="auto">
          <a:xfrm>
            <a:off x="5700713" y="4073525"/>
            <a:ext cx="0" cy="1176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Line 54"/>
          <p:cNvSpPr>
            <a:spLocks noChangeShapeType="1"/>
          </p:cNvSpPr>
          <p:nvPr/>
        </p:nvSpPr>
        <p:spPr bwMode="auto">
          <a:xfrm flipH="1">
            <a:off x="4524375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Line 55"/>
          <p:cNvSpPr>
            <a:spLocks noChangeShapeType="1"/>
          </p:cNvSpPr>
          <p:nvPr/>
        </p:nvSpPr>
        <p:spPr bwMode="auto">
          <a:xfrm>
            <a:off x="5121275" y="4670425"/>
            <a:ext cx="0" cy="579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Line 60"/>
          <p:cNvSpPr>
            <a:spLocks noChangeShapeType="1"/>
          </p:cNvSpPr>
          <p:nvPr/>
        </p:nvSpPr>
        <p:spPr bwMode="auto">
          <a:xfrm>
            <a:off x="6297613" y="2262188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Line 80"/>
          <p:cNvSpPr>
            <a:spLocks noChangeShapeType="1"/>
          </p:cNvSpPr>
          <p:nvPr/>
        </p:nvSpPr>
        <p:spPr bwMode="auto">
          <a:xfrm>
            <a:off x="8089900" y="2859088"/>
            <a:ext cx="0" cy="1176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39" name="Picture 81" descr="C:\Documents and Settings\Administrator\Application Data\Microsoft\Media Catalog\Downloaded Clips\cl3e\j0156981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2400"/>
            <a:ext cx="17541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920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499EDB-4D6C-0F47-8E6C-DBCD7689B47B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Subgraphs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4038600" cy="43434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A subgraph S of a graph G is a graph such that </a:t>
            </a:r>
          </a:p>
          <a:p>
            <a:pPr lvl="1" eaLnBrk="1" hangingPunct="1"/>
            <a:r>
              <a:rPr lang="en-US" sz="2000">
                <a:latin typeface="Tahoma" charset="0"/>
              </a:rPr>
              <a:t>The vertices of S are a subset of the vertices of G</a:t>
            </a:r>
          </a:p>
          <a:p>
            <a:pPr lvl="1" eaLnBrk="1" hangingPunct="1"/>
            <a:r>
              <a:rPr lang="en-US" sz="2000">
                <a:latin typeface="Tahoma" charset="0"/>
              </a:rPr>
              <a:t>The edges of S are a subset of the edges of G</a:t>
            </a:r>
          </a:p>
          <a:p>
            <a:pPr eaLnBrk="1" hangingPunct="1"/>
            <a:r>
              <a:rPr lang="en-US" sz="2400">
                <a:latin typeface="Tahoma" charset="0"/>
              </a:rPr>
              <a:t>A spanning subgraph of G is a subgraph that contains all the vertices of G</a:t>
            </a:r>
          </a:p>
        </p:txBody>
      </p:sp>
      <p:sp>
        <p:nvSpPr>
          <p:cNvPr id="17413" name="Text Box 16"/>
          <p:cNvSpPr txBox="1">
            <a:spLocks noChangeArrowheads="1"/>
          </p:cNvSpPr>
          <p:nvPr/>
        </p:nvSpPr>
        <p:spPr bwMode="auto">
          <a:xfrm>
            <a:off x="5435600" y="3117850"/>
            <a:ext cx="285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Subgraph</a:t>
            </a:r>
          </a:p>
        </p:txBody>
      </p:sp>
      <p:sp>
        <p:nvSpPr>
          <p:cNvPr id="17414" name="Text Box 27"/>
          <p:cNvSpPr txBox="1">
            <a:spLocks noChangeArrowheads="1"/>
          </p:cNvSpPr>
          <p:nvPr/>
        </p:nvSpPr>
        <p:spPr bwMode="auto">
          <a:xfrm>
            <a:off x="5041900" y="5699125"/>
            <a:ext cx="3644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Spanning subgraph</a:t>
            </a:r>
          </a:p>
        </p:txBody>
      </p:sp>
      <p:sp>
        <p:nvSpPr>
          <p:cNvPr id="17415" name="Oval 5"/>
          <p:cNvSpPr>
            <a:spLocks noChangeAspect="1" noChangeArrowheads="1"/>
          </p:cNvSpPr>
          <p:nvPr/>
        </p:nvSpPr>
        <p:spPr bwMode="auto">
          <a:xfrm>
            <a:off x="6788150" y="1951038"/>
            <a:ext cx="366713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6"/>
          <p:cNvSpPr>
            <a:spLocks noChangeAspect="1" noChangeArrowheads="1"/>
          </p:cNvSpPr>
          <p:nvPr/>
        </p:nvSpPr>
        <p:spPr bwMode="auto">
          <a:xfrm>
            <a:off x="5324475" y="195103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Oval 7"/>
          <p:cNvSpPr>
            <a:spLocks noChangeAspect="1" noChangeArrowheads="1"/>
          </p:cNvSpPr>
          <p:nvPr/>
        </p:nvSpPr>
        <p:spPr bwMode="auto">
          <a:xfrm>
            <a:off x="6056313" y="1219200"/>
            <a:ext cx="366712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Oval 8"/>
          <p:cNvSpPr>
            <a:spLocks noChangeAspect="1" noChangeArrowheads="1"/>
          </p:cNvSpPr>
          <p:nvPr/>
        </p:nvSpPr>
        <p:spPr bwMode="auto">
          <a:xfrm>
            <a:off x="6056313" y="2682875"/>
            <a:ext cx="366712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419" name="AutoShape 9"/>
          <p:cNvCxnSpPr>
            <a:cxnSpLocks noChangeAspect="1" noChangeShapeType="1"/>
            <a:stCxn id="17417" idx="3"/>
            <a:endCxn id="17416" idx="7"/>
          </p:cNvCxnSpPr>
          <p:nvPr/>
        </p:nvCxnSpPr>
        <p:spPr bwMode="auto">
          <a:xfrm flipH="1">
            <a:off x="5635625" y="1538288"/>
            <a:ext cx="474663" cy="458787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0" name="AutoShape 10"/>
          <p:cNvCxnSpPr>
            <a:cxnSpLocks noChangeAspect="1" noChangeShapeType="1"/>
            <a:stCxn id="17418" idx="1"/>
            <a:endCxn id="17416" idx="5"/>
          </p:cNvCxnSpPr>
          <p:nvPr/>
        </p:nvCxnSpPr>
        <p:spPr bwMode="auto">
          <a:xfrm flipH="1" flipV="1">
            <a:off x="5635625" y="2270125"/>
            <a:ext cx="474663" cy="45878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AutoShape 11"/>
          <p:cNvCxnSpPr>
            <a:cxnSpLocks noChangeAspect="1" noChangeShapeType="1"/>
            <a:stCxn id="17418" idx="7"/>
            <a:endCxn id="17415" idx="3"/>
          </p:cNvCxnSpPr>
          <p:nvPr/>
        </p:nvCxnSpPr>
        <p:spPr bwMode="auto">
          <a:xfrm flipV="1">
            <a:off x="6367463" y="2270125"/>
            <a:ext cx="474662" cy="458788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AutoShape 12"/>
          <p:cNvCxnSpPr>
            <a:cxnSpLocks noChangeAspect="1" noChangeShapeType="1"/>
            <a:stCxn id="17417" idx="5"/>
            <a:endCxn id="17415" idx="1"/>
          </p:cNvCxnSpPr>
          <p:nvPr/>
        </p:nvCxnSpPr>
        <p:spPr bwMode="auto">
          <a:xfrm>
            <a:off x="6367463" y="1538288"/>
            <a:ext cx="474662" cy="45878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AutoShape 13"/>
          <p:cNvCxnSpPr>
            <a:cxnSpLocks noChangeAspect="1" noChangeShapeType="1"/>
            <a:stCxn id="17417" idx="4"/>
            <a:endCxn id="17418" idx="0"/>
          </p:cNvCxnSpPr>
          <p:nvPr/>
        </p:nvCxnSpPr>
        <p:spPr bwMode="auto">
          <a:xfrm>
            <a:off x="6237288" y="1592263"/>
            <a:ext cx="0" cy="1082675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4" name="Oval 14"/>
          <p:cNvSpPr>
            <a:spLocks noChangeAspect="1" noChangeArrowheads="1"/>
          </p:cNvSpPr>
          <p:nvPr/>
        </p:nvSpPr>
        <p:spPr bwMode="auto">
          <a:xfrm>
            <a:off x="8039100" y="195103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425" name="AutoShape 15"/>
          <p:cNvCxnSpPr>
            <a:cxnSpLocks noChangeAspect="1" noChangeShapeType="1"/>
            <a:stCxn id="17415" idx="6"/>
            <a:endCxn id="17424" idx="2"/>
          </p:cNvCxnSpPr>
          <p:nvPr/>
        </p:nvCxnSpPr>
        <p:spPr bwMode="auto">
          <a:xfrm>
            <a:off x="7161213" y="2133600"/>
            <a:ext cx="869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AutoShape 28"/>
          <p:cNvCxnSpPr>
            <a:cxnSpLocks noChangeAspect="1" noChangeShapeType="1"/>
            <a:stCxn id="17418" idx="6"/>
            <a:endCxn id="17424" idx="3"/>
          </p:cNvCxnSpPr>
          <p:nvPr/>
        </p:nvCxnSpPr>
        <p:spPr bwMode="auto">
          <a:xfrm flipV="1">
            <a:off x="6430963" y="2273300"/>
            <a:ext cx="16605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AutoShape 29"/>
          <p:cNvCxnSpPr>
            <a:cxnSpLocks noChangeAspect="1" noChangeShapeType="1"/>
            <a:stCxn id="17424" idx="1"/>
            <a:endCxn id="17417" idx="6"/>
          </p:cNvCxnSpPr>
          <p:nvPr/>
        </p:nvCxnSpPr>
        <p:spPr bwMode="auto">
          <a:xfrm flipH="1" flipV="1">
            <a:off x="6430963" y="1401763"/>
            <a:ext cx="1660525" cy="592137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8" name="Oval 32"/>
          <p:cNvSpPr>
            <a:spLocks noChangeAspect="1" noChangeArrowheads="1"/>
          </p:cNvSpPr>
          <p:nvPr/>
        </p:nvSpPr>
        <p:spPr bwMode="auto">
          <a:xfrm>
            <a:off x="6786563" y="4532313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Oval 33"/>
          <p:cNvSpPr>
            <a:spLocks noChangeAspect="1" noChangeArrowheads="1"/>
          </p:cNvSpPr>
          <p:nvPr/>
        </p:nvSpPr>
        <p:spPr bwMode="auto">
          <a:xfrm>
            <a:off x="5322888" y="4532313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Oval 34"/>
          <p:cNvSpPr>
            <a:spLocks noChangeAspect="1" noChangeArrowheads="1"/>
          </p:cNvSpPr>
          <p:nvPr/>
        </p:nvSpPr>
        <p:spPr bwMode="auto">
          <a:xfrm>
            <a:off x="6054725" y="3800475"/>
            <a:ext cx="366713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Oval 35"/>
          <p:cNvSpPr>
            <a:spLocks noChangeAspect="1" noChangeArrowheads="1"/>
          </p:cNvSpPr>
          <p:nvPr/>
        </p:nvSpPr>
        <p:spPr bwMode="auto">
          <a:xfrm>
            <a:off x="6054725" y="5264150"/>
            <a:ext cx="366713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432" name="AutoShape 36"/>
          <p:cNvCxnSpPr>
            <a:cxnSpLocks noChangeAspect="1" noChangeShapeType="1"/>
            <a:stCxn id="17430" idx="3"/>
            <a:endCxn id="17429" idx="7"/>
          </p:cNvCxnSpPr>
          <p:nvPr/>
        </p:nvCxnSpPr>
        <p:spPr bwMode="auto">
          <a:xfrm flipH="1">
            <a:off x="5634038" y="4119563"/>
            <a:ext cx="474662" cy="45878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3" name="AutoShape 37"/>
          <p:cNvCxnSpPr>
            <a:cxnSpLocks noChangeAspect="1" noChangeShapeType="1"/>
            <a:stCxn id="17431" idx="1"/>
            <a:endCxn id="17429" idx="5"/>
          </p:cNvCxnSpPr>
          <p:nvPr/>
        </p:nvCxnSpPr>
        <p:spPr bwMode="auto">
          <a:xfrm flipH="1" flipV="1">
            <a:off x="5634038" y="4851400"/>
            <a:ext cx="474662" cy="45878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4" name="AutoShape 38"/>
          <p:cNvCxnSpPr>
            <a:cxnSpLocks noChangeAspect="1" noChangeShapeType="1"/>
            <a:stCxn id="17431" idx="7"/>
            <a:endCxn id="17428" idx="3"/>
          </p:cNvCxnSpPr>
          <p:nvPr/>
        </p:nvCxnSpPr>
        <p:spPr bwMode="auto">
          <a:xfrm flipV="1">
            <a:off x="6365875" y="4851400"/>
            <a:ext cx="474663" cy="458788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5" name="AutoShape 39"/>
          <p:cNvCxnSpPr>
            <a:cxnSpLocks noChangeAspect="1" noChangeShapeType="1"/>
            <a:stCxn id="17430" idx="5"/>
            <a:endCxn id="17428" idx="1"/>
          </p:cNvCxnSpPr>
          <p:nvPr/>
        </p:nvCxnSpPr>
        <p:spPr bwMode="auto">
          <a:xfrm>
            <a:off x="6365875" y="4119563"/>
            <a:ext cx="474663" cy="45878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6" name="AutoShape 40"/>
          <p:cNvCxnSpPr>
            <a:cxnSpLocks noChangeAspect="1" noChangeShapeType="1"/>
            <a:stCxn id="17430" idx="4"/>
            <a:endCxn id="17431" idx="0"/>
          </p:cNvCxnSpPr>
          <p:nvPr/>
        </p:nvCxnSpPr>
        <p:spPr bwMode="auto">
          <a:xfrm>
            <a:off x="6235700" y="4173538"/>
            <a:ext cx="0" cy="1082675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37" name="Oval 41"/>
          <p:cNvSpPr>
            <a:spLocks noChangeAspect="1" noChangeArrowheads="1"/>
          </p:cNvSpPr>
          <p:nvPr/>
        </p:nvSpPr>
        <p:spPr bwMode="auto">
          <a:xfrm>
            <a:off x="8037513" y="4532313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438" name="AutoShape 42"/>
          <p:cNvCxnSpPr>
            <a:cxnSpLocks noChangeAspect="1" noChangeShapeType="1"/>
            <a:stCxn id="17428" idx="6"/>
            <a:endCxn id="17437" idx="2"/>
          </p:cNvCxnSpPr>
          <p:nvPr/>
        </p:nvCxnSpPr>
        <p:spPr bwMode="auto">
          <a:xfrm>
            <a:off x="7159625" y="4714875"/>
            <a:ext cx="869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9" name="AutoShape 43"/>
          <p:cNvCxnSpPr>
            <a:cxnSpLocks noChangeAspect="1" noChangeShapeType="1"/>
            <a:stCxn id="17431" idx="6"/>
            <a:endCxn id="17437" idx="3"/>
          </p:cNvCxnSpPr>
          <p:nvPr/>
        </p:nvCxnSpPr>
        <p:spPr bwMode="auto">
          <a:xfrm flipV="1">
            <a:off x="6429375" y="4854575"/>
            <a:ext cx="16605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0" name="AutoShape 44"/>
          <p:cNvCxnSpPr>
            <a:cxnSpLocks noChangeAspect="1" noChangeShapeType="1"/>
            <a:stCxn id="17437" idx="1"/>
            <a:endCxn id="17430" idx="6"/>
          </p:cNvCxnSpPr>
          <p:nvPr/>
        </p:nvCxnSpPr>
        <p:spPr bwMode="auto">
          <a:xfrm flipH="1" flipV="1">
            <a:off x="6429375" y="3983038"/>
            <a:ext cx="1660525" cy="59213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6445C27-4FDE-BC43-BB08-4037FB6361E8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Path finding in a maze 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350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Vertices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 intersections, corners and dead ends 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Edges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Corridors</a:t>
            </a:r>
          </a:p>
          <a:p>
            <a:pPr lvl="2"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sp>
        <p:nvSpPr>
          <p:cNvPr id="25605" name="Rectangle 33"/>
          <p:cNvSpPr>
            <a:spLocks noChangeArrowheads="1"/>
          </p:cNvSpPr>
          <p:nvPr/>
        </p:nvSpPr>
        <p:spPr bwMode="auto">
          <a:xfrm>
            <a:off x="4505325" y="2282825"/>
            <a:ext cx="4181475" cy="35845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34"/>
          <p:cNvSpPr>
            <a:spLocks noChangeShapeType="1"/>
          </p:cNvSpPr>
          <p:nvPr/>
        </p:nvSpPr>
        <p:spPr bwMode="auto">
          <a:xfrm>
            <a:off x="4505325" y="2262188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35"/>
          <p:cNvSpPr>
            <a:spLocks noChangeShapeType="1"/>
          </p:cNvSpPr>
          <p:nvPr/>
        </p:nvSpPr>
        <p:spPr bwMode="auto">
          <a:xfrm>
            <a:off x="8686800" y="2262188"/>
            <a:ext cx="0" cy="358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36"/>
          <p:cNvSpPr>
            <a:spLocks noChangeShapeType="1"/>
          </p:cNvSpPr>
          <p:nvPr/>
        </p:nvSpPr>
        <p:spPr bwMode="auto">
          <a:xfrm flipV="1">
            <a:off x="5102225" y="2262188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37"/>
          <p:cNvSpPr>
            <a:spLocks noChangeShapeType="1"/>
          </p:cNvSpPr>
          <p:nvPr/>
        </p:nvSpPr>
        <p:spPr bwMode="auto">
          <a:xfrm flipV="1">
            <a:off x="4505325" y="5846763"/>
            <a:ext cx="358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38"/>
          <p:cNvSpPr>
            <a:spLocks noChangeShapeType="1"/>
          </p:cNvSpPr>
          <p:nvPr/>
        </p:nvSpPr>
        <p:spPr bwMode="auto">
          <a:xfrm>
            <a:off x="5102225" y="2859088"/>
            <a:ext cx="0" cy="598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39"/>
          <p:cNvSpPr>
            <a:spLocks noChangeShapeType="1"/>
          </p:cNvSpPr>
          <p:nvPr/>
        </p:nvSpPr>
        <p:spPr bwMode="auto">
          <a:xfrm>
            <a:off x="62976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40"/>
          <p:cNvSpPr>
            <a:spLocks noChangeShapeType="1"/>
          </p:cNvSpPr>
          <p:nvPr/>
        </p:nvSpPr>
        <p:spPr bwMode="auto">
          <a:xfrm>
            <a:off x="5700713" y="3457575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41"/>
          <p:cNvSpPr>
            <a:spLocks noChangeShapeType="1"/>
          </p:cNvSpPr>
          <p:nvPr/>
        </p:nvSpPr>
        <p:spPr bwMode="auto">
          <a:xfrm flipH="1">
            <a:off x="5102225" y="4054475"/>
            <a:ext cx="598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43"/>
          <p:cNvSpPr>
            <a:spLocks noChangeShapeType="1"/>
          </p:cNvSpPr>
          <p:nvPr/>
        </p:nvSpPr>
        <p:spPr bwMode="auto">
          <a:xfrm flipH="1">
            <a:off x="7491413" y="2859088"/>
            <a:ext cx="598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44"/>
          <p:cNvSpPr>
            <a:spLocks noChangeShapeType="1"/>
          </p:cNvSpPr>
          <p:nvPr/>
        </p:nvSpPr>
        <p:spPr bwMode="auto">
          <a:xfrm>
            <a:off x="6297613" y="4651375"/>
            <a:ext cx="0" cy="1195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45"/>
          <p:cNvSpPr>
            <a:spLocks noChangeShapeType="1"/>
          </p:cNvSpPr>
          <p:nvPr/>
        </p:nvSpPr>
        <p:spPr bwMode="auto">
          <a:xfrm>
            <a:off x="6894513" y="2262188"/>
            <a:ext cx="0" cy="177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46"/>
          <p:cNvSpPr>
            <a:spLocks noChangeShapeType="1"/>
          </p:cNvSpPr>
          <p:nvPr/>
        </p:nvSpPr>
        <p:spPr bwMode="auto">
          <a:xfrm>
            <a:off x="7491413" y="3475038"/>
            <a:ext cx="0" cy="237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47"/>
          <p:cNvSpPr>
            <a:spLocks noChangeShapeType="1"/>
          </p:cNvSpPr>
          <p:nvPr/>
        </p:nvSpPr>
        <p:spPr bwMode="auto">
          <a:xfrm flipH="1">
            <a:off x="8089900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48"/>
          <p:cNvSpPr>
            <a:spLocks noChangeShapeType="1"/>
          </p:cNvSpPr>
          <p:nvPr/>
        </p:nvSpPr>
        <p:spPr bwMode="auto">
          <a:xfrm>
            <a:off x="8089900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49"/>
          <p:cNvSpPr>
            <a:spLocks noChangeShapeType="1"/>
          </p:cNvSpPr>
          <p:nvPr/>
        </p:nvSpPr>
        <p:spPr bwMode="auto">
          <a:xfrm flipH="1">
            <a:off x="6297613" y="4035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50"/>
          <p:cNvSpPr>
            <a:spLocks noChangeShapeType="1"/>
          </p:cNvSpPr>
          <p:nvPr/>
        </p:nvSpPr>
        <p:spPr bwMode="auto">
          <a:xfrm flipH="1">
            <a:off x="5111750" y="2868613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51"/>
          <p:cNvSpPr>
            <a:spLocks noChangeShapeType="1"/>
          </p:cNvSpPr>
          <p:nvPr/>
        </p:nvSpPr>
        <p:spPr bwMode="auto">
          <a:xfrm>
            <a:off x="6894513" y="4651375"/>
            <a:ext cx="0" cy="598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52"/>
          <p:cNvSpPr>
            <a:spLocks noChangeShapeType="1"/>
          </p:cNvSpPr>
          <p:nvPr/>
        </p:nvSpPr>
        <p:spPr bwMode="auto">
          <a:xfrm flipH="1">
            <a:off x="6894513" y="465137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Line 53"/>
          <p:cNvSpPr>
            <a:spLocks noChangeShapeType="1"/>
          </p:cNvSpPr>
          <p:nvPr/>
        </p:nvSpPr>
        <p:spPr bwMode="auto">
          <a:xfrm>
            <a:off x="5700713" y="4073525"/>
            <a:ext cx="0" cy="1176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Line 54"/>
          <p:cNvSpPr>
            <a:spLocks noChangeShapeType="1"/>
          </p:cNvSpPr>
          <p:nvPr/>
        </p:nvSpPr>
        <p:spPr bwMode="auto">
          <a:xfrm flipH="1">
            <a:off x="4524375" y="4670425"/>
            <a:ext cx="596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Line 55"/>
          <p:cNvSpPr>
            <a:spLocks noChangeShapeType="1"/>
          </p:cNvSpPr>
          <p:nvPr/>
        </p:nvSpPr>
        <p:spPr bwMode="auto">
          <a:xfrm>
            <a:off x="5121275" y="4670425"/>
            <a:ext cx="0" cy="579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Line 60"/>
          <p:cNvSpPr>
            <a:spLocks noChangeShapeType="1"/>
          </p:cNvSpPr>
          <p:nvPr/>
        </p:nvSpPr>
        <p:spPr bwMode="auto">
          <a:xfrm>
            <a:off x="6297613" y="2262188"/>
            <a:ext cx="0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69"/>
          <p:cNvSpPr>
            <a:spLocks noChangeShapeType="1"/>
          </p:cNvSpPr>
          <p:nvPr/>
        </p:nvSpPr>
        <p:spPr bwMode="auto">
          <a:xfrm flipH="1" flipV="1">
            <a:off x="4953000" y="2560638"/>
            <a:ext cx="1046163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Line 70"/>
          <p:cNvSpPr>
            <a:spLocks noChangeShapeType="1"/>
          </p:cNvSpPr>
          <p:nvPr/>
        </p:nvSpPr>
        <p:spPr bwMode="auto">
          <a:xfrm flipH="1">
            <a:off x="4848225" y="2187575"/>
            <a:ext cx="0" cy="15684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Line 71"/>
          <p:cNvSpPr>
            <a:spLocks noChangeShapeType="1"/>
          </p:cNvSpPr>
          <p:nvPr/>
        </p:nvSpPr>
        <p:spPr bwMode="auto">
          <a:xfrm rot="16200000" flipH="1">
            <a:off x="5124450" y="3479800"/>
            <a:ext cx="0" cy="5524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72"/>
          <p:cNvSpPr>
            <a:spLocks noChangeShapeType="1"/>
          </p:cNvSpPr>
          <p:nvPr/>
        </p:nvSpPr>
        <p:spPr bwMode="auto">
          <a:xfrm rot="5400000" flipH="1" flipV="1">
            <a:off x="5092700" y="3438525"/>
            <a:ext cx="6159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Line 73"/>
          <p:cNvSpPr>
            <a:spLocks noChangeShapeType="1"/>
          </p:cNvSpPr>
          <p:nvPr/>
        </p:nvSpPr>
        <p:spPr bwMode="auto">
          <a:xfrm rot="5400000" flipH="1" flipV="1">
            <a:off x="5714207" y="2845594"/>
            <a:ext cx="56991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Line 74"/>
          <p:cNvSpPr>
            <a:spLocks noChangeShapeType="1"/>
          </p:cNvSpPr>
          <p:nvPr/>
        </p:nvSpPr>
        <p:spPr bwMode="auto">
          <a:xfrm rot="16200000" flipH="1">
            <a:off x="5699919" y="2831306"/>
            <a:ext cx="0" cy="5984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Line 75"/>
          <p:cNvSpPr>
            <a:spLocks noChangeShapeType="1"/>
          </p:cNvSpPr>
          <p:nvPr/>
        </p:nvSpPr>
        <p:spPr bwMode="auto">
          <a:xfrm rot="16200000" flipH="1">
            <a:off x="6292057" y="2855118"/>
            <a:ext cx="0" cy="5508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Line 77"/>
          <p:cNvSpPr>
            <a:spLocks noChangeShapeType="1"/>
          </p:cNvSpPr>
          <p:nvPr/>
        </p:nvSpPr>
        <p:spPr bwMode="auto">
          <a:xfrm rot="5400000" flipH="1" flipV="1">
            <a:off x="6298407" y="2848769"/>
            <a:ext cx="56991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Line 78"/>
          <p:cNvSpPr>
            <a:spLocks noChangeShapeType="1"/>
          </p:cNvSpPr>
          <p:nvPr/>
        </p:nvSpPr>
        <p:spPr bwMode="auto">
          <a:xfrm rot="5400000" flipH="1" flipV="1">
            <a:off x="6273800" y="3438525"/>
            <a:ext cx="6159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Line 79"/>
          <p:cNvSpPr>
            <a:spLocks noChangeShapeType="1"/>
          </p:cNvSpPr>
          <p:nvPr/>
        </p:nvSpPr>
        <p:spPr bwMode="auto">
          <a:xfrm rot="5400000" flipH="1" flipV="1">
            <a:off x="5354638" y="3775075"/>
            <a:ext cx="12890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Line 80"/>
          <p:cNvSpPr>
            <a:spLocks noChangeShapeType="1"/>
          </p:cNvSpPr>
          <p:nvPr/>
        </p:nvSpPr>
        <p:spPr bwMode="auto">
          <a:xfrm>
            <a:off x="8089900" y="2859088"/>
            <a:ext cx="0" cy="1176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39" name="Picture 81" descr="C:\Documents and Settings\Administrator\Application Data\Microsoft\Media Catalog\Downloaded Clips\cl3e\j0156981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2400"/>
            <a:ext cx="17541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2374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and path finding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Hint: use the spanning tree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91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and path finding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53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and path finding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  <a:p>
            <a:r>
              <a:rPr lang="en-US" dirty="0"/>
              <a:t>Faster, any ideas?</a:t>
            </a:r>
          </a:p>
          <a:p>
            <a:pPr lvl="1"/>
            <a:r>
              <a:rPr lang="en-US" dirty="0"/>
              <a:t>Hint: not the entire spanning tree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23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 and path finding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  <a:p>
            <a:r>
              <a:rPr lang="en-US" dirty="0"/>
              <a:t>Faster, any ideas?</a:t>
            </a:r>
          </a:p>
          <a:p>
            <a:pPr lvl="1"/>
            <a:r>
              <a:rPr lang="en-US" dirty="0"/>
              <a:t>Hint: not the entire spanning tree</a:t>
            </a:r>
          </a:p>
          <a:p>
            <a:r>
              <a:rPr lang="en-US" dirty="0"/>
              <a:t>The found path is the </a:t>
            </a:r>
            <a:r>
              <a:rPr lang="en-US" dirty="0">
                <a:solidFill>
                  <a:srgbClr val="FF0000"/>
                </a:solidFill>
              </a:rPr>
              <a:t>shortest in terms of number of edges </a:t>
            </a:r>
            <a:r>
              <a:rPr lang="en-US" dirty="0">
                <a:solidFill>
                  <a:srgbClr val="00B050"/>
                </a:solidFill>
              </a:rPr>
              <a:t>--- Why?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50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path finding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495800"/>
          </a:xfrm>
        </p:spPr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64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path finding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495800"/>
          </a:xfrm>
        </p:spPr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  <a:p>
            <a:r>
              <a:rPr lang="en-US" dirty="0"/>
              <a:t>Faster</a:t>
            </a:r>
          </a:p>
          <a:p>
            <a:pPr lvl="1"/>
            <a:r>
              <a:rPr lang="en-US" dirty="0"/>
              <a:t>Hint: not the entire spanning tree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16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path finding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495800"/>
          </a:xfrm>
        </p:spPr>
        <p:txBody>
          <a:bodyPr/>
          <a:lstStyle/>
          <a:p>
            <a:r>
              <a:rPr lang="en-US" dirty="0"/>
              <a:t>Use the spanning tree</a:t>
            </a:r>
          </a:p>
          <a:p>
            <a:pPr lvl="1"/>
            <a:r>
              <a:rPr lang="en-US" dirty="0"/>
              <a:t>Start from destination</a:t>
            </a:r>
          </a:p>
          <a:p>
            <a:pPr lvl="1"/>
            <a:r>
              <a:rPr lang="en-US" dirty="0"/>
              <a:t>Go to its parent</a:t>
            </a:r>
          </a:p>
          <a:p>
            <a:pPr lvl="1"/>
            <a:r>
              <a:rPr lang="en-US" dirty="0"/>
              <a:t>Until source is reached</a:t>
            </a:r>
          </a:p>
          <a:p>
            <a:r>
              <a:rPr lang="en-US" dirty="0"/>
              <a:t>Faster</a:t>
            </a:r>
          </a:p>
          <a:p>
            <a:pPr lvl="1"/>
            <a:r>
              <a:rPr lang="en-US" dirty="0"/>
              <a:t>Hint: not the entire spanning tree</a:t>
            </a:r>
          </a:p>
          <a:p>
            <a:r>
              <a:rPr lang="en-US" dirty="0"/>
              <a:t>Less space, “no spanning tree,” ideas?</a:t>
            </a:r>
          </a:p>
          <a:p>
            <a:pPr lvl="1"/>
            <a:r>
              <a:rPr lang="en-US" dirty="0"/>
              <a:t>Hint: use a stack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17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856EA1D-DFFB-AF4F-B08A-4A633E08209E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Path Finding</a:t>
            </a: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3505200" cy="46688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find a path between two given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vertices </a:t>
            </a:r>
            <a:r>
              <a:rPr lang="en-US" sz="2000" b="1" i="1" dirty="0">
                <a:solidFill>
                  <a:srgbClr val="FF0000"/>
                </a:solidFill>
                <a:latin typeface="Times New Roman" charset="0"/>
              </a:rPr>
              <a:t>v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 and </a:t>
            </a:r>
            <a:r>
              <a:rPr lang="en-US" sz="2000" b="1" i="1" dirty="0">
                <a:solidFill>
                  <a:srgbClr val="FF0000"/>
                </a:solidFill>
                <a:latin typeface="Times New Roman" charset="0"/>
              </a:rPr>
              <a:t>z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call </a:t>
            </a:r>
            <a:r>
              <a:rPr lang="en-US" sz="2000" b="1" i="1" dirty="0">
                <a:latin typeface="Times New Roman" charset="0"/>
              </a:rPr>
              <a:t>DFS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G, v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with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 as the start vertex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use 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stack </a:t>
            </a:r>
            <a:r>
              <a:rPr lang="en-US" sz="2000" b="1" i="1" dirty="0">
                <a:solidFill>
                  <a:srgbClr val="FF0000"/>
                </a:solidFill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to keep track of the path 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When destination vertex </a:t>
            </a:r>
            <a:r>
              <a:rPr lang="en-US" sz="2000" b="1" i="1" dirty="0">
                <a:latin typeface="Times New Roman" charset="0"/>
              </a:rPr>
              <a:t>z</a:t>
            </a:r>
            <a:r>
              <a:rPr lang="en-US" sz="2000" dirty="0">
                <a:latin typeface="Tahoma" charset="0"/>
              </a:rPr>
              <a:t> is encountered,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return the path as the contents of the stack 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202229" y="1468655"/>
            <a:ext cx="4636971" cy="39149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tx2"/>
                </a:solidFill>
                <a:latin typeface="Times New Roman" charset="0"/>
              </a:rPr>
              <a:t>pathDFS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G, v, z, 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v, VISITED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push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  </a:t>
            </a:r>
            <a:r>
              <a:rPr lang="en-US" sz="1800" b="1" i="1" dirty="0">
                <a:solidFill>
                  <a:srgbClr val="FF0000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Symbol" charset="0"/>
                <a:sym typeface="Symbol" charset="0"/>
              </a:rPr>
              <a:t>= </a:t>
            </a:r>
            <a:r>
              <a:rPr lang="en-US" sz="1800" b="1" i="1" dirty="0">
                <a:solidFill>
                  <a:srgbClr val="FF0000"/>
                </a:solidFill>
                <a:latin typeface="Times New Roman" charset="0"/>
              </a:rPr>
              <a:t>z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>
                <a:solidFill>
                  <a:srgbClr val="000000"/>
                </a:solidFill>
                <a:latin typeface="Times New Roman" charset="0"/>
              </a:rPr>
              <a:t>return 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elements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1800">
                <a:solidFill>
                  <a:schemeClr val="tx2"/>
                </a:solidFill>
                <a:latin typeface="Times New Roman" charset="0"/>
              </a:rPr>
              <a:t>)</a:t>
            </a:r>
            <a:endParaRPr lang="en-US" sz="1800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path = null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neighbors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getAdjacentVertices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neighbors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ED // “child”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dirty="0">
                <a:solidFill>
                  <a:srgbClr val="C00000"/>
                </a:solidFill>
                <a:latin typeface="Times New Roman" charset="0"/>
              </a:rPr>
              <a:t> path  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=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pathDFS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G, w, z, 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           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if path != null  // has path via a child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               return path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pop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  //no path via a child or no children</a:t>
            </a:r>
          </a:p>
          <a:p>
            <a:pPr lvl="1"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return null</a:t>
            </a:r>
          </a:p>
        </p:txBody>
      </p:sp>
      <p:pic>
        <p:nvPicPr>
          <p:cNvPr id="28678" name="Picture 6" descr="C:\Documents and Settings\Administrator\Application Data\Microsoft\Media Catalog\Downloaded Clips\cl0\TR00220_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52400"/>
            <a:ext cx="13827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1419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D776C-1554-47FC-9878-51E9CDDF8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A0E64BF-A111-425A-A026-81E87E2DE1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116954"/>
              </p:ext>
            </p:extLst>
          </p:nvPr>
        </p:nvGraphicFramePr>
        <p:xfrm>
          <a:off x="838200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D573DE-320B-4F97-A0E9-18249B98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E4929-2176-43F6-A570-AC73AB606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3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864A557-D386-2A4A-ACC6-39106BC730CF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Connectivity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</a:rPr>
              <a:t>A graph is connected if there is a path between every pair of vertices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</a:rPr>
              <a:t>A connected component of a graph G is a maximal connected subgraph of G</a:t>
            </a:r>
          </a:p>
        </p:txBody>
      </p:sp>
      <p:grpSp>
        <p:nvGrpSpPr>
          <p:cNvPr id="18437" name="Group 34"/>
          <p:cNvGrpSpPr>
            <a:grpSpLocks noChangeAspect="1"/>
          </p:cNvGrpSpPr>
          <p:nvPr/>
        </p:nvGrpSpPr>
        <p:grpSpPr bwMode="auto">
          <a:xfrm>
            <a:off x="5324475" y="1219200"/>
            <a:ext cx="3081338" cy="1830388"/>
            <a:chOff x="2855" y="994"/>
            <a:chExt cx="2425" cy="1440"/>
          </a:xfrm>
        </p:grpSpPr>
        <p:sp>
          <p:nvSpPr>
            <p:cNvPr id="18450" name="Oval 6"/>
            <p:cNvSpPr>
              <a:spLocks noChangeAspect="1" noChangeArrowheads="1"/>
            </p:cNvSpPr>
            <p:nvPr/>
          </p:nvSpPr>
          <p:spPr bwMode="auto">
            <a:xfrm>
              <a:off x="4007" y="157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Oval 7"/>
            <p:cNvSpPr>
              <a:spLocks noChangeAspect="1" noChangeArrowheads="1"/>
            </p:cNvSpPr>
            <p:nvPr/>
          </p:nvSpPr>
          <p:spPr bwMode="auto">
            <a:xfrm>
              <a:off x="2855" y="157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Oval 8"/>
            <p:cNvSpPr>
              <a:spLocks noChangeAspect="1" noChangeArrowheads="1"/>
            </p:cNvSpPr>
            <p:nvPr/>
          </p:nvSpPr>
          <p:spPr bwMode="auto">
            <a:xfrm>
              <a:off x="3431" y="994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Oval 9"/>
            <p:cNvSpPr>
              <a:spLocks noChangeAspect="1" noChangeArrowheads="1"/>
            </p:cNvSpPr>
            <p:nvPr/>
          </p:nvSpPr>
          <p:spPr bwMode="auto">
            <a:xfrm>
              <a:off x="3431" y="2146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8454" name="AutoShape 11"/>
            <p:cNvCxnSpPr>
              <a:cxnSpLocks noChangeAspect="1" noChangeShapeType="1"/>
              <a:stCxn id="18452" idx="3"/>
              <a:endCxn id="18451" idx="7"/>
            </p:cNvCxnSpPr>
            <p:nvPr/>
          </p:nvCxnSpPr>
          <p:spPr bwMode="auto">
            <a:xfrm flipH="1">
              <a:off x="3100" y="1245"/>
              <a:ext cx="373" cy="36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5" name="AutoShape 12"/>
            <p:cNvCxnSpPr>
              <a:cxnSpLocks noChangeAspect="1" noChangeShapeType="1"/>
              <a:stCxn id="18453" idx="1"/>
              <a:endCxn id="18451" idx="5"/>
            </p:cNvCxnSpPr>
            <p:nvPr/>
          </p:nvCxnSpPr>
          <p:spPr bwMode="auto">
            <a:xfrm flipH="1" flipV="1">
              <a:off x="3100" y="1821"/>
              <a:ext cx="373" cy="36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6" name="AutoShape 13"/>
            <p:cNvCxnSpPr>
              <a:cxnSpLocks noChangeAspect="1" noChangeShapeType="1"/>
              <a:stCxn id="18453" idx="7"/>
              <a:endCxn id="18450" idx="3"/>
            </p:cNvCxnSpPr>
            <p:nvPr/>
          </p:nvCxnSpPr>
          <p:spPr bwMode="auto">
            <a:xfrm flipV="1">
              <a:off x="3676" y="1821"/>
              <a:ext cx="373" cy="36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7" name="AutoShape 14"/>
            <p:cNvCxnSpPr>
              <a:cxnSpLocks noChangeAspect="1" noChangeShapeType="1"/>
              <a:stCxn id="18452" idx="5"/>
              <a:endCxn id="18450" idx="1"/>
            </p:cNvCxnSpPr>
            <p:nvPr/>
          </p:nvCxnSpPr>
          <p:spPr bwMode="auto">
            <a:xfrm>
              <a:off x="3676" y="1245"/>
              <a:ext cx="373" cy="36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8" name="AutoShape 15"/>
            <p:cNvCxnSpPr>
              <a:cxnSpLocks noChangeAspect="1" noChangeShapeType="1"/>
              <a:stCxn id="18452" idx="4"/>
              <a:endCxn id="18453" idx="0"/>
            </p:cNvCxnSpPr>
            <p:nvPr/>
          </p:nvCxnSpPr>
          <p:spPr bwMode="auto">
            <a:xfrm>
              <a:off x="3574" y="1287"/>
              <a:ext cx="0" cy="85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Oval 32"/>
            <p:cNvSpPr>
              <a:spLocks noChangeAspect="1" noChangeArrowheads="1"/>
            </p:cNvSpPr>
            <p:nvPr/>
          </p:nvSpPr>
          <p:spPr bwMode="auto">
            <a:xfrm>
              <a:off x="4992" y="157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8460" name="AutoShape 33"/>
            <p:cNvCxnSpPr>
              <a:cxnSpLocks noChangeAspect="1" noChangeShapeType="1"/>
              <a:stCxn id="18450" idx="6"/>
              <a:endCxn id="18459" idx="2"/>
            </p:cNvCxnSpPr>
            <p:nvPr/>
          </p:nvCxnSpPr>
          <p:spPr bwMode="auto">
            <a:xfrm>
              <a:off x="4300" y="1713"/>
              <a:ext cx="68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438" name="Text Box 35"/>
          <p:cNvSpPr txBox="1">
            <a:spLocks noChangeArrowheads="1"/>
          </p:cNvSpPr>
          <p:nvPr/>
        </p:nvSpPr>
        <p:spPr bwMode="auto">
          <a:xfrm>
            <a:off x="5435600" y="3048000"/>
            <a:ext cx="285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Connected graph</a:t>
            </a:r>
          </a:p>
        </p:txBody>
      </p:sp>
      <p:grpSp>
        <p:nvGrpSpPr>
          <p:cNvPr id="18439" name="Group 49"/>
          <p:cNvGrpSpPr>
            <a:grpSpLocks/>
          </p:cNvGrpSpPr>
          <p:nvPr/>
        </p:nvGrpSpPr>
        <p:grpSpPr bwMode="auto">
          <a:xfrm>
            <a:off x="5324475" y="3651250"/>
            <a:ext cx="3081338" cy="1830388"/>
            <a:chOff x="3353" y="2543"/>
            <a:chExt cx="1941" cy="1153"/>
          </a:xfrm>
        </p:grpSpPr>
        <p:sp>
          <p:nvSpPr>
            <p:cNvPr id="18441" name="Oval 37"/>
            <p:cNvSpPr>
              <a:spLocks noChangeAspect="1" noChangeArrowheads="1"/>
            </p:cNvSpPr>
            <p:nvPr/>
          </p:nvSpPr>
          <p:spPr bwMode="auto">
            <a:xfrm>
              <a:off x="4275" y="300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Oval 38"/>
            <p:cNvSpPr>
              <a:spLocks noChangeAspect="1" noChangeArrowheads="1"/>
            </p:cNvSpPr>
            <p:nvPr/>
          </p:nvSpPr>
          <p:spPr bwMode="auto">
            <a:xfrm>
              <a:off x="3353" y="300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Oval 39"/>
            <p:cNvSpPr>
              <a:spLocks noChangeAspect="1" noChangeArrowheads="1"/>
            </p:cNvSpPr>
            <p:nvPr/>
          </p:nvSpPr>
          <p:spPr bwMode="auto">
            <a:xfrm>
              <a:off x="3814" y="2543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Oval 40"/>
            <p:cNvSpPr>
              <a:spLocks noChangeAspect="1" noChangeArrowheads="1"/>
            </p:cNvSpPr>
            <p:nvPr/>
          </p:nvSpPr>
          <p:spPr bwMode="auto">
            <a:xfrm>
              <a:off x="3814" y="346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8445" name="AutoShape 41"/>
            <p:cNvCxnSpPr>
              <a:cxnSpLocks noChangeAspect="1" noChangeShapeType="1"/>
              <a:stCxn id="18443" idx="3"/>
              <a:endCxn id="18442" idx="7"/>
            </p:cNvCxnSpPr>
            <p:nvPr/>
          </p:nvCxnSpPr>
          <p:spPr bwMode="auto">
            <a:xfrm flipH="1">
              <a:off x="3549" y="2744"/>
              <a:ext cx="299" cy="28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6" name="AutoShape 42"/>
            <p:cNvCxnSpPr>
              <a:cxnSpLocks noChangeAspect="1" noChangeShapeType="1"/>
              <a:stCxn id="18444" idx="1"/>
              <a:endCxn id="18442" idx="5"/>
            </p:cNvCxnSpPr>
            <p:nvPr/>
          </p:nvCxnSpPr>
          <p:spPr bwMode="auto">
            <a:xfrm flipH="1" flipV="1">
              <a:off x="3549" y="3205"/>
              <a:ext cx="299" cy="28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AutoShape 45"/>
            <p:cNvCxnSpPr>
              <a:cxnSpLocks noChangeAspect="1" noChangeShapeType="1"/>
              <a:stCxn id="18443" idx="4"/>
              <a:endCxn id="18444" idx="0"/>
            </p:cNvCxnSpPr>
            <p:nvPr/>
          </p:nvCxnSpPr>
          <p:spPr bwMode="auto">
            <a:xfrm>
              <a:off x="3928" y="2778"/>
              <a:ext cx="0" cy="68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48" name="Oval 46"/>
            <p:cNvSpPr>
              <a:spLocks noChangeAspect="1" noChangeArrowheads="1"/>
            </p:cNvSpPr>
            <p:nvPr/>
          </p:nvSpPr>
          <p:spPr bwMode="auto">
            <a:xfrm>
              <a:off x="5063" y="3004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8449" name="AutoShape 47"/>
            <p:cNvCxnSpPr>
              <a:cxnSpLocks noChangeAspect="1" noChangeShapeType="1"/>
              <a:stCxn id="18441" idx="6"/>
              <a:endCxn id="18448" idx="2"/>
            </p:cNvCxnSpPr>
            <p:nvPr/>
          </p:nvCxnSpPr>
          <p:spPr bwMode="auto">
            <a:xfrm>
              <a:off x="4510" y="3119"/>
              <a:ext cx="54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440" name="Text Box 48"/>
          <p:cNvSpPr txBox="1">
            <a:spLocks noChangeArrowheads="1"/>
          </p:cNvSpPr>
          <p:nvPr/>
        </p:nvSpPr>
        <p:spPr bwMode="auto">
          <a:xfrm>
            <a:off x="5041900" y="5481638"/>
            <a:ext cx="36449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Non connected graph with two connected components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D1FC4F-6C0D-544E-80FA-7048CBF2480A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DFS vs. BFS</a:t>
            </a:r>
          </a:p>
        </p:txBody>
      </p:sp>
      <p:grpSp>
        <p:nvGrpSpPr>
          <p:cNvPr id="25604" name="Group 41"/>
          <p:cNvGrpSpPr>
            <a:grpSpLocks/>
          </p:cNvGrpSpPr>
          <p:nvPr/>
        </p:nvGrpSpPr>
        <p:grpSpPr bwMode="auto">
          <a:xfrm>
            <a:off x="4708525" y="3841750"/>
            <a:ext cx="3649663" cy="2130425"/>
            <a:chOff x="3116" y="2546"/>
            <a:chExt cx="2299" cy="1342"/>
          </a:xfrm>
        </p:grpSpPr>
        <p:sp>
          <p:nvSpPr>
            <p:cNvPr id="25644" name="AutoShape 4"/>
            <p:cNvSpPr>
              <a:spLocks noChangeArrowheads="1"/>
            </p:cNvSpPr>
            <p:nvPr/>
          </p:nvSpPr>
          <p:spPr bwMode="auto">
            <a:xfrm>
              <a:off x="3807" y="358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5" name="AutoShape 5"/>
            <p:cNvSpPr>
              <a:spLocks noChangeArrowheads="1"/>
            </p:cNvSpPr>
            <p:nvPr/>
          </p:nvSpPr>
          <p:spPr bwMode="auto">
            <a:xfrm>
              <a:off x="3432" y="312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6" name="AutoShape 6"/>
            <p:cNvSpPr>
              <a:spLocks noChangeArrowheads="1"/>
            </p:cNvSpPr>
            <p:nvPr/>
          </p:nvSpPr>
          <p:spPr bwMode="auto">
            <a:xfrm>
              <a:off x="3813" y="266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7" name="Oval 7"/>
            <p:cNvSpPr>
              <a:spLocks noChangeAspect="1" noChangeArrowheads="1"/>
            </p:cNvSpPr>
            <p:nvPr/>
          </p:nvSpPr>
          <p:spPr bwMode="auto">
            <a:xfrm>
              <a:off x="434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5648" name="Oval 8"/>
            <p:cNvSpPr>
              <a:spLocks noChangeAspect="1" noChangeArrowheads="1"/>
            </p:cNvSpPr>
            <p:nvPr/>
          </p:nvSpPr>
          <p:spPr bwMode="auto">
            <a:xfrm>
              <a:off x="3572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5649" name="Oval 9"/>
            <p:cNvSpPr>
              <a:spLocks noChangeAspect="1" noChangeArrowheads="1"/>
            </p:cNvSpPr>
            <p:nvPr/>
          </p:nvSpPr>
          <p:spPr bwMode="auto">
            <a:xfrm>
              <a:off x="3968" y="269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5650" name="Oval 10"/>
            <p:cNvSpPr>
              <a:spLocks noChangeAspect="1" noChangeArrowheads="1"/>
            </p:cNvSpPr>
            <p:nvPr/>
          </p:nvSpPr>
          <p:spPr bwMode="auto">
            <a:xfrm>
              <a:off x="395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5651" name="AutoShape 11"/>
            <p:cNvCxnSpPr>
              <a:cxnSpLocks noChangeAspect="1" noChangeShapeType="1"/>
              <a:stCxn id="25649" idx="3"/>
              <a:endCxn id="25648" idx="7"/>
            </p:cNvCxnSpPr>
            <p:nvPr/>
          </p:nvCxnSpPr>
          <p:spPr bwMode="auto">
            <a:xfrm flipH="1">
              <a:off x="3769" y="290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2" name="AutoShape 12"/>
            <p:cNvCxnSpPr>
              <a:cxnSpLocks noChangeAspect="1" noChangeShapeType="1"/>
              <a:stCxn id="25650" idx="1"/>
              <a:endCxn id="25648" idx="5"/>
            </p:cNvCxnSpPr>
            <p:nvPr/>
          </p:nvCxnSpPr>
          <p:spPr bwMode="auto">
            <a:xfrm flipH="1" flipV="1">
              <a:off x="3769" y="336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3" name="AutoShape 13"/>
            <p:cNvCxnSpPr>
              <a:cxnSpLocks noChangeAspect="1" noChangeShapeType="1"/>
              <a:stCxn id="25650" idx="7"/>
              <a:endCxn id="25647" idx="3"/>
            </p:cNvCxnSpPr>
            <p:nvPr/>
          </p:nvCxnSpPr>
          <p:spPr bwMode="auto">
            <a:xfrm flipV="1">
              <a:off x="415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4" name="AutoShape 14"/>
            <p:cNvCxnSpPr>
              <a:cxnSpLocks noChangeAspect="1" noChangeShapeType="1"/>
              <a:stCxn id="25649" idx="5"/>
              <a:endCxn id="25647" idx="1"/>
            </p:cNvCxnSpPr>
            <p:nvPr/>
          </p:nvCxnSpPr>
          <p:spPr bwMode="auto">
            <a:xfrm>
              <a:off x="4165" y="290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5" name="AutoShape 15"/>
            <p:cNvCxnSpPr>
              <a:cxnSpLocks noChangeAspect="1" noChangeShapeType="1"/>
              <a:stCxn id="25648" idx="6"/>
              <a:endCxn id="25647" idx="2"/>
            </p:cNvCxnSpPr>
            <p:nvPr/>
          </p:nvCxnSpPr>
          <p:spPr bwMode="auto">
            <a:xfrm>
              <a:off x="3814" y="327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56" name="Oval 16"/>
            <p:cNvSpPr>
              <a:spLocks noChangeAspect="1" noChangeArrowheads="1"/>
            </p:cNvSpPr>
            <p:nvPr/>
          </p:nvSpPr>
          <p:spPr bwMode="auto">
            <a:xfrm>
              <a:off x="511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5657" name="AutoShape 17"/>
            <p:cNvCxnSpPr>
              <a:cxnSpLocks noChangeAspect="1" noChangeShapeType="1"/>
              <a:stCxn id="25662" idx="7"/>
              <a:endCxn id="25656" idx="3"/>
            </p:cNvCxnSpPr>
            <p:nvPr/>
          </p:nvCxnSpPr>
          <p:spPr bwMode="auto">
            <a:xfrm flipV="1">
              <a:off x="492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8" name="AutoShape 18"/>
            <p:cNvCxnSpPr>
              <a:cxnSpLocks noChangeAspect="1" noChangeShapeType="1"/>
              <a:stCxn id="25656" idx="1"/>
              <a:endCxn id="25649" idx="6"/>
            </p:cNvCxnSpPr>
            <p:nvPr/>
          </p:nvCxnSpPr>
          <p:spPr bwMode="auto">
            <a:xfrm flipH="1" flipV="1">
              <a:off x="4210" y="281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59" name="Text Box 19"/>
            <p:cNvSpPr txBox="1">
              <a:spLocks noChangeArrowheads="1"/>
            </p:cNvSpPr>
            <p:nvPr/>
          </p:nvSpPr>
          <p:spPr bwMode="auto">
            <a:xfrm>
              <a:off x="3500" y="254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5660" name="Text Box 20"/>
            <p:cNvSpPr txBox="1">
              <a:spLocks noChangeArrowheads="1"/>
            </p:cNvSpPr>
            <p:nvPr/>
          </p:nvSpPr>
          <p:spPr bwMode="auto">
            <a:xfrm>
              <a:off x="3116" y="300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5661" name="AutoShape 21"/>
            <p:cNvCxnSpPr>
              <a:cxnSpLocks noChangeAspect="1" noChangeShapeType="1"/>
              <a:stCxn id="25647" idx="6"/>
              <a:endCxn id="25656" idx="2"/>
            </p:cNvCxnSpPr>
            <p:nvPr/>
          </p:nvCxnSpPr>
          <p:spPr bwMode="auto">
            <a:xfrm>
              <a:off x="4583" y="327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62" name="Oval 22"/>
            <p:cNvSpPr>
              <a:spLocks noChangeAspect="1" noChangeArrowheads="1"/>
            </p:cNvSpPr>
            <p:nvPr/>
          </p:nvSpPr>
          <p:spPr bwMode="auto">
            <a:xfrm>
              <a:off x="472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5663" name="AutoShape 23"/>
            <p:cNvCxnSpPr>
              <a:cxnSpLocks noChangeAspect="1" noChangeShapeType="1"/>
              <a:stCxn id="25647" idx="5"/>
              <a:endCxn id="25662" idx="1"/>
            </p:cNvCxnSpPr>
            <p:nvPr/>
          </p:nvCxnSpPr>
          <p:spPr bwMode="auto">
            <a:xfrm>
              <a:off x="4538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64" name="Text Box 24"/>
            <p:cNvSpPr txBox="1">
              <a:spLocks noChangeArrowheads="1"/>
            </p:cNvSpPr>
            <p:nvPr/>
          </p:nvSpPr>
          <p:spPr bwMode="auto">
            <a:xfrm>
              <a:off x="3488" y="345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5605" name="Oval 25"/>
          <p:cNvSpPr>
            <a:spLocks noChangeAspect="1" noChangeArrowheads="1"/>
          </p:cNvSpPr>
          <p:nvPr/>
        </p:nvSpPr>
        <p:spPr bwMode="auto">
          <a:xfrm>
            <a:off x="2439988" y="481488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5606" name="Oval 26"/>
          <p:cNvSpPr>
            <a:spLocks noChangeAspect="1" noChangeArrowheads="1"/>
          </p:cNvSpPr>
          <p:nvPr/>
        </p:nvSpPr>
        <p:spPr bwMode="auto">
          <a:xfrm>
            <a:off x="1219200" y="481488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5607" name="Oval 27"/>
          <p:cNvSpPr>
            <a:spLocks noChangeAspect="1" noChangeArrowheads="1"/>
          </p:cNvSpPr>
          <p:nvPr/>
        </p:nvSpPr>
        <p:spPr bwMode="auto">
          <a:xfrm>
            <a:off x="1847850" y="40830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5608" name="Oval 28"/>
          <p:cNvSpPr>
            <a:spLocks noChangeAspect="1" noChangeArrowheads="1"/>
          </p:cNvSpPr>
          <p:nvPr/>
        </p:nvSpPr>
        <p:spPr bwMode="auto">
          <a:xfrm>
            <a:off x="1828800" y="554672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5609" name="AutoShape 29"/>
          <p:cNvCxnSpPr>
            <a:cxnSpLocks noChangeAspect="1" noChangeShapeType="1"/>
            <a:stCxn id="25607" idx="3"/>
            <a:endCxn id="25606" idx="7"/>
          </p:cNvCxnSpPr>
          <p:nvPr/>
        </p:nvCxnSpPr>
        <p:spPr bwMode="auto">
          <a:xfrm flipH="1">
            <a:off x="1531938" y="4414838"/>
            <a:ext cx="36830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30"/>
          <p:cNvCxnSpPr>
            <a:cxnSpLocks noChangeAspect="1" noChangeShapeType="1"/>
            <a:stCxn id="25608" idx="1"/>
            <a:endCxn id="25606" idx="5"/>
          </p:cNvCxnSpPr>
          <p:nvPr/>
        </p:nvCxnSpPr>
        <p:spPr bwMode="auto">
          <a:xfrm flipH="1" flipV="1">
            <a:off x="1531938" y="5146675"/>
            <a:ext cx="349250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31"/>
          <p:cNvCxnSpPr>
            <a:cxnSpLocks noChangeAspect="1" noChangeShapeType="1"/>
            <a:stCxn id="25608" idx="7"/>
            <a:endCxn id="25605" idx="3"/>
          </p:cNvCxnSpPr>
          <p:nvPr/>
        </p:nvCxnSpPr>
        <p:spPr bwMode="auto">
          <a:xfrm flipV="1">
            <a:off x="2141538" y="514667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32"/>
          <p:cNvCxnSpPr>
            <a:cxnSpLocks noChangeAspect="1" noChangeShapeType="1"/>
            <a:stCxn id="25607" idx="5"/>
            <a:endCxn id="25605" idx="1"/>
          </p:cNvCxnSpPr>
          <p:nvPr/>
        </p:nvCxnSpPr>
        <p:spPr bwMode="auto">
          <a:xfrm>
            <a:off x="2160588" y="4414838"/>
            <a:ext cx="33178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33"/>
          <p:cNvCxnSpPr>
            <a:cxnSpLocks noChangeAspect="1" noChangeShapeType="1"/>
            <a:stCxn id="25606" idx="6"/>
            <a:endCxn id="25605" idx="2"/>
          </p:cNvCxnSpPr>
          <p:nvPr/>
        </p:nvCxnSpPr>
        <p:spPr bwMode="auto">
          <a:xfrm>
            <a:off x="1603375" y="4997450"/>
            <a:ext cx="81597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Oval 34"/>
          <p:cNvSpPr>
            <a:spLocks noChangeAspect="1" noChangeArrowheads="1"/>
          </p:cNvSpPr>
          <p:nvPr/>
        </p:nvSpPr>
        <p:spPr bwMode="auto">
          <a:xfrm>
            <a:off x="3662363" y="481488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5615" name="AutoShape 35"/>
          <p:cNvCxnSpPr>
            <a:cxnSpLocks noChangeAspect="1" noChangeShapeType="1"/>
            <a:stCxn id="25618" idx="7"/>
            <a:endCxn id="25614" idx="3"/>
          </p:cNvCxnSpPr>
          <p:nvPr/>
        </p:nvCxnSpPr>
        <p:spPr bwMode="auto">
          <a:xfrm flipV="1">
            <a:off x="3363913" y="514667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AutoShape 36"/>
          <p:cNvCxnSpPr>
            <a:cxnSpLocks noChangeAspect="1" noChangeShapeType="1"/>
            <a:stCxn id="25614" idx="1"/>
            <a:endCxn id="25607" idx="6"/>
          </p:cNvCxnSpPr>
          <p:nvPr/>
        </p:nvCxnSpPr>
        <p:spPr bwMode="auto">
          <a:xfrm flipH="1" flipV="1">
            <a:off x="2232025" y="4265613"/>
            <a:ext cx="1482725" cy="582612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AutoShape 37"/>
          <p:cNvCxnSpPr>
            <a:cxnSpLocks noChangeAspect="1" noChangeShapeType="1"/>
            <a:stCxn id="25605" idx="6"/>
            <a:endCxn id="25614" idx="2"/>
          </p:cNvCxnSpPr>
          <p:nvPr/>
        </p:nvCxnSpPr>
        <p:spPr bwMode="auto">
          <a:xfrm>
            <a:off x="2824163" y="4997450"/>
            <a:ext cx="81756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8" name="Oval 38"/>
          <p:cNvSpPr>
            <a:spLocks noChangeAspect="1" noChangeArrowheads="1"/>
          </p:cNvSpPr>
          <p:nvPr/>
        </p:nvSpPr>
        <p:spPr bwMode="auto">
          <a:xfrm>
            <a:off x="3051175" y="554672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5619" name="AutoShape 39"/>
          <p:cNvCxnSpPr>
            <a:cxnSpLocks noChangeAspect="1" noChangeShapeType="1"/>
            <a:stCxn id="25605" idx="5"/>
            <a:endCxn id="25618" idx="1"/>
          </p:cNvCxnSpPr>
          <p:nvPr/>
        </p:nvCxnSpPr>
        <p:spPr bwMode="auto">
          <a:xfrm>
            <a:off x="2752725" y="5146675"/>
            <a:ext cx="350838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0" name="Text Box 43"/>
          <p:cNvSpPr txBox="1">
            <a:spLocks noChangeArrowheads="1"/>
          </p:cNvSpPr>
          <p:nvPr/>
        </p:nvSpPr>
        <p:spPr bwMode="auto">
          <a:xfrm>
            <a:off x="1828800" y="597217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DFS</a:t>
            </a:r>
          </a:p>
        </p:txBody>
      </p:sp>
      <p:sp>
        <p:nvSpPr>
          <p:cNvPr id="25621" name="Text Box 44"/>
          <p:cNvSpPr txBox="1">
            <a:spLocks noChangeArrowheads="1"/>
          </p:cNvSpPr>
          <p:nvPr/>
        </p:nvSpPr>
        <p:spPr bwMode="auto">
          <a:xfrm>
            <a:off x="5738813" y="597217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BFS</a:t>
            </a:r>
          </a:p>
        </p:txBody>
      </p:sp>
      <p:graphicFrame>
        <p:nvGraphicFramePr>
          <p:cNvPr id="238678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04012"/>
              </p:ext>
            </p:extLst>
          </p:nvPr>
        </p:nvGraphicFramePr>
        <p:xfrm>
          <a:off x="1008062" y="1447800"/>
          <a:ext cx="7678738" cy="2422525"/>
        </p:xfrm>
        <a:graphic>
          <a:graphicData uri="http://schemas.openxmlformats.org/drawingml/2006/table">
            <a:tbl>
              <a:tblPr/>
              <a:tblGrid>
                <a:gridCol w="6078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6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Applications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DFS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BFS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Spanning forest, connected components, paths, cycles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Shortest paths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Biconnected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components (still connected after removing one vertex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algorithm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not discussed)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955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66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FBBC598-2990-A948-B034-A88005725790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DFS vs. BFS (cont.)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3810000" cy="211772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solidFill>
                  <a:schemeClr val="accent2"/>
                </a:solidFill>
                <a:latin typeface="Tahoma" charset="0"/>
              </a:rPr>
              <a:t>Back edge</a:t>
            </a:r>
            <a:r>
              <a:rPr lang="en-US" sz="2400">
                <a:latin typeface="Tahoma" charset="0"/>
              </a:rPr>
              <a:t> </a:t>
            </a:r>
            <a:r>
              <a:rPr lang="en-US" sz="2400">
                <a:latin typeface="Times New Roman" charset="0"/>
              </a:rPr>
              <a:t>(</a:t>
            </a:r>
            <a:r>
              <a:rPr lang="en-US" sz="2400" b="1" i="1">
                <a:latin typeface="Times New Roman" charset="0"/>
              </a:rPr>
              <a:t>v,w</a:t>
            </a:r>
            <a:r>
              <a:rPr lang="en-US" sz="2400">
                <a:latin typeface="Times New Roman" charset="0"/>
              </a:rPr>
              <a:t>)</a:t>
            </a:r>
          </a:p>
          <a:p>
            <a:pPr lvl="1" eaLnBrk="1" hangingPunct="1"/>
            <a:r>
              <a:rPr lang="en-US" sz="2000" b="1" i="1">
                <a:latin typeface="Times New Roman" charset="0"/>
              </a:rPr>
              <a:t>w </a:t>
            </a:r>
            <a:r>
              <a:rPr lang="en-US" sz="2000">
                <a:latin typeface="Tahoma" charset="0"/>
              </a:rPr>
              <a:t>is an ancestor of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in the tree of discovery edges</a:t>
            </a:r>
          </a:p>
        </p:txBody>
      </p:sp>
      <p:sp>
        <p:nvSpPr>
          <p:cNvPr id="26629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3810000" cy="19335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solidFill>
                  <a:schemeClr val="accent2"/>
                </a:solidFill>
                <a:latin typeface="Tahoma" charset="0"/>
              </a:rPr>
              <a:t>Cross edge</a:t>
            </a:r>
            <a:r>
              <a:rPr lang="en-US" sz="2400">
                <a:latin typeface="Tahoma" charset="0"/>
              </a:rPr>
              <a:t> </a:t>
            </a:r>
            <a:r>
              <a:rPr lang="en-US" sz="2400">
                <a:latin typeface="Times New Roman" charset="0"/>
              </a:rPr>
              <a:t>(</a:t>
            </a:r>
            <a:r>
              <a:rPr lang="en-US" sz="2400" b="1" i="1">
                <a:latin typeface="Times New Roman" charset="0"/>
              </a:rPr>
              <a:t>v,w</a:t>
            </a:r>
            <a:r>
              <a:rPr lang="en-US" sz="2400">
                <a:latin typeface="Times New Roman" charset="0"/>
              </a:rPr>
              <a:t>)</a:t>
            </a:r>
          </a:p>
          <a:p>
            <a:pPr lvl="1" eaLnBrk="1" hangingPunct="1"/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 is in the same level as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or in the next level</a:t>
            </a:r>
          </a:p>
          <a:p>
            <a:pPr lvl="1" eaLnBrk="1" hangingPunct="1"/>
            <a:endParaRPr lang="en-US" sz="2000">
              <a:latin typeface="Tahoma" charset="0"/>
            </a:endParaRPr>
          </a:p>
        </p:txBody>
      </p:sp>
      <p:grpSp>
        <p:nvGrpSpPr>
          <p:cNvPr id="26630" name="Group 5"/>
          <p:cNvGrpSpPr>
            <a:grpSpLocks/>
          </p:cNvGrpSpPr>
          <p:nvPr/>
        </p:nvGrpSpPr>
        <p:grpSpPr bwMode="auto">
          <a:xfrm>
            <a:off x="4708525" y="3657600"/>
            <a:ext cx="3649663" cy="2130425"/>
            <a:chOff x="3116" y="2546"/>
            <a:chExt cx="2299" cy="1342"/>
          </a:xfrm>
        </p:grpSpPr>
        <p:sp>
          <p:nvSpPr>
            <p:cNvPr id="26648" name="AutoShape 6"/>
            <p:cNvSpPr>
              <a:spLocks noChangeArrowheads="1"/>
            </p:cNvSpPr>
            <p:nvPr/>
          </p:nvSpPr>
          <p:spPr bwMode="auto">
            <a:xfrm>
              <a:off x="3807" y="358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AutoShape 7"/>
            <p:cNvSpPr>
              <a:spLocks noChangeArrowheads="1"/>
            </p:cNvSpPr>
            <p:nvPr/>
          </p:nvSpPr>
          <p:spPr bwMode="auto">
            <a:xfrm>
              <a:off x="3432" y="312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AutoShape 8"/>
            <p:cNvSpPr>
              <a:spLocks noChangeArrowheads="1"/>
            </p:cNvSpPr>
            <p:nvPr/>
          </p:nvSpPr>
          <p:spPr bwMode="auto">
            <a:xfrm>
              <a:off x="3813" y="266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Oval 9"/>
            <p:cNvSpPr>
              <a:spLocks noChangeAspect="1" noChangeArrowheads="1"/>
            </p:cNvSpPr>
            <p:nvPr/>
          </p:nvSpPr>
          <p:spPr bwMode="auto">
            <a:xfrm>
              <a:off x="434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6652" name="Oval 10"/>
            <p:cNvSpPr>
              <a:spLocks noChangeAspect="1" noChangeArrowheads="1"/>
            </p:cNvSpPr>
            <p:nvPr/>
          </p:nvSpPr>
          <p:spPr bwMode="auto">
            <a:xfrm>
              <a:off x="3572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6653" name="Oval 11"/>
            <p:cNvSpPr>
              <a:spLocks noChangeAspect="1" noChangeArrowheads="1"/>
            </p:cNvSpPr>
            <p:nvPr/>
          </p:nvSpPr>
          <p:spPr bwMode="auto">
            <a:xfrm>
              <a:off x="3968" y="269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6654" name="Oval 12"/>
            <p:cNvSpPr>
              <a:spLocks noChangeAspect="1" noChangeArrowheads="1"/>
            </p:cNvSpPr>
            <p:nvPr/>
          </p:nvSpPr>
          <p:spPr bwMode="auto">
            <a:xfrm>
              <a:off x="395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6655" name="AutoShape 13"/>
            <p:cNvCxnSpPr>
              <a:cxnSpLocks noChangeAspect="1" noChangeShapeType="1"/>
              <a:stCxn id="26653" idx="3"/>
              <a:endCxn id="26652" idx="7"/>
            </p:cNvCxnSpPr>
            <p:nvPr/>
          </p:nvCxnSpPr>
          <p:spPr bwMode="auto">
            <a:xfrm flipH="1">
              <a:off x="3769" y="290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6" name="AutoShape 14"/>
            <p:cNvCxnSpPr>
              <a:cxnSpLocks noChangeAspect="1" noChangeShapeType="1"/>
              <a:stCxn id="26654" idx="1"/>
              <a:endCxn id="26652" idx="5"/>
            </p:cNvCxnSpPr>
            <p:nvPr/>
          </p:nvCxnSpPr>
          <p:spPr bwMode="auto">
            <a:xfrm flipH="1" flipV="1">
              <a:off x="3769" y="336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7" name="AutoShape 15"/>
            <p:cNvCxnSpPr>
              <a:cxnSpLocks noChangeAspect="1" noChangeShapeType="1"/>
              <a:stCxn id="26654" idx="7"/>
              <a:endCxn id="26651" idx="3"/>
            </p:cNvCxnSpPr>
            <p:nvPr/>
          </p:nvCxnSpPr>
          <p:spPr bwMode="auto">
            <a:xfrm flipV="1">
              <a:off x="415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8" name="AutoShape 16"/>
            <p:cNvCxnSpPr>
              <a:cxnSpLocks noChangeAspect="1" noChangeShapeType="1"/>
              <a:stCxn id="26653" idx="5"/>
              <a:endCxn id="26651" idx="1"/>
            </p:cNvCxnSpPr>
            <p:nvPr/>
          </p:nvCxnSpPr>
          <p:spPr bwMode="auto">
            <a:xfrm>
              <a:off x="4165" y="290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9" name="AutoShape 17"/>
            <p:cNvCxnSpPr>
              <a:cxnSpLocks noChangeAspect="1" noChangeShapeType="1"/>
              <a:stCxn id="26652" idx="6"/>
              <a:endCxn id="26651" idx="2"/>
            </p:cNvCxnSpPr>
            <p:nvPr/>
          </p:nvCxnSpPr>
          <p:spPr bwMode="auto">
            <a:xfrm>
              <a:off x="3814" y="327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0" name="Oval 18"/>
            <p:cNvSpPr>
              <a:spLocks noChangeAspect="1" noChangeArrowheads="1"/>
            </p:cNvSpPr>
            <p:nvPr/>
          </p:nvSpPr>
          <p:spPr bwMode="auto">
            <a:xfrm>
              <a:off x="511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6661" name="AutoShape 19"/>
            <p:cNvCxnSpPr>
              <a:cxnSpLocks noChangeAspect="1" noChangeShapeType="1"/>
              <a:stCxn id="26666" idx="7"/>
              <a:endCxn id="26660" idx="3"/>
            </p:cNvCxnSpPr>
            <p:nvPr/>
          </p:nvCxnSpPr>
          <p:spPr bwMode="auto">
            <a:xfrm flipV="1">
              <a:off x="492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2" name="AutoShape 20"/>
            <p:cNvCxnSpPr>
              <a:cxnSpLocks noChangeAspect="1" noChangeShapeType="1"/>
              <a:stCxn id="26660" idx="1"/>
              <a:endCxn id="26653" idx="6"/>
            </p:cNvCxnSpPr>
            <p:nvPr/>
          </p:nvCxnSpPr>
          <p:spPr bwMode="auto">
            <a:xfrm flipH="1" flipV="1">
              <a:off x="4210" y="281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3" name="Text Box 21"/>
            <p:cNvSpPr txBox="1">
              <a:spLocks noChangeArrowheads="1"/>
            </p:cNvSpPr>
            <p:nvPr/>
          </p:nvSpPr>
          <p:spPr bwMode="auto">
            <a:xfrm>
              <a:off x="3500" y="254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6664" name="Text Box 22"/>
            <p:cNvSpPr txBox="1">
              <a:spLocks noChangeArrowheads="1"/>
            </p:cNvSpPr>
            <p:nvPr/>
          </p:nvSpPr>
          <p:spPr bwMode="auto">
            <a:xfrm>
              <a:off x="3116" y="300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6665" name="AutoShape 23"/>
            <p:cNvCxnSpPr>
              <a:cxnSpLocks noChangeAspect="1" noChangeShapeType="1"/>
              <a:stCxn id="26651" idx="6"/>
              <a:endCxn id="26660" idx="2"/>
            </p:cNvCxnSpPr>
            <p:nvPr/>
          </p:nvCxnSpPr>
          <p:spPr bwMode="auto">
            <a:xfrm>
              <a:off x="4583" y="327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6" name="Oval 24"/>
            <p:cNvSpPr>
              <a:spLocks noChangeAspect="1" noChangeArrowheads="1"/>
            </p:cNvSpPr>
            <p:nvPr/>
          </p:nvSpPr>
          <p:spPr bwMode="auto">
            <a:xfrm>
              <a:off x="472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6667" name="AutoShape 25"/>
            <p:cNvCxnSpPr>
              <a:cxnSpLocks noChangeAspect="1" noChangeShapeType="1"/>
              <a:stCxn id="26651" idx="5"/>
              <a:endCxn id="26666" idx="1"/>
            </p:cNvCxnSpPr>
            <p:nvPr/>
          </p:nvCxnSpPr>
          <p:spPr bwMode="auto">
            <a:xfrm>
              <a:off x="4538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8" name="Text Box 26"/>
            <p:cNvSpPr txBox="1">
              <a:spLocks noChangeArrowheads="1"/>
            </p:cNvSpPr>
            <p:nvPr/>
          </p:nvSpPr>
          <p:spPr bwMode="auto">
            <a:xfrm>
              <a:off x="3488" y="345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6631" name="Oval 28"/>
          <p:cNvSpPr>
            <a:spLocks noChangeAspect="1" noChangeArrowheads="1"/>
          </p:cNvSpPr>
          <p:nvPr/>
        </p:nvSpPr>
        <p:spPr bwMode="auto">
          <a:xfrm>
            <a:off x="2439988" y="463073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6632" name="Oval 29"/>
          <p:cNvSpPr>
            <a:spLocks noChangeAspect="1" noChangeArrowheads="1"/>
          </p:cNvSpPr>
          <p:nvPr/>
        </p:nvSpPr>
        <p:spPr bwMode="auto">
          <a:xfrm>
            <a:off x="1219200" y="46307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6633" name="Oval 30"/>
          <p:cNvSpPr>
            <a:spLocks noChangeAspect="1" noChangeArrowheads="1"/>
          </p:cNvSpPr>
          <p:nvPr/>
        </p:nvSpPr>
        <p:spPr bwMode="auto">
          <a:xfrm>
            <a:off x="1847850" y="389890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6634" name="Oval 31"/>
          <p:cNvSpPr>
            <a:spLocks noChangeAspect="1" noChangeArrowheads="1"/>
          </p:cNvSpPr>
          <p:nvPr/>
        </p:nvSpPr>
        <p:spPr bwMode="auto">
          <a:xfrm>
            <a:off x="1828800" y="536257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6635" name="AutoShape 32"/>
          <p:cNvCxnSpPr>
            <a:cxnSpLocks noChangeAspect="1" noChangeShapeType="1"/>
            <a:stCxn id="26633" idx="3"/>
            <a:endCxn id="26632" idx="7"/>
          </p:cNvCxnSpPr>
          <p:nvPr/>
        </p:nvCxnSpPr>
        <p:spPr bwMode="auto">
          <a:xfrm flipH="1">
            <a:off x="1531938" y="4230688"/>
            <a:ext cx="36830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6" name="AutoShape 33"/>
          <p:cNvCxnSpPr>
            <a:cxnSpLocks noChangeAspect="1" noChangeShapeType="1"/>
            <a:stCxn id="26634" idx="1"/>
            <a:endCxn id="26632" idx="5"/>
          </p:cNvCxnSpPr>
          <p:nvPr/>
        </p:nvCxnSpPr>
        <p:spPr bwMode="auto">
          <a:xfrm flipH="1" flipV="1">
            <a:off x="1531938" y="4962525"/>
            <a:ext cx="349250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7" name="AutoShape 34"/>
          <p:cNvCxnSpPr>
            <a:cxnSpLocks noChangeAspect="1" noChangeShapeType="1"/>
            <a:stCxn id="26634" idx="7"/>
            <a:endCxn id="26631" idx="3"/>
          </p:cNvCxnSpPr>
          <p:nvPr/>
        </p:nvCxnSpPr>
        <p:spPr bwMode="auto">
          <a:xfrm flipV="1">
            <a:off x="2141538" y="496252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8" name="AutoShape 35"/>
          <p:cNvCxnSpPr>
            <a:cxnSpLocks noChangeAspect="1" noChangeShapeType="1"/>
            <a:stCxn id="26633" idx="5"/>
            <a:endCxn id="26631" idx="1"/>
          </p:cNvCxnSpPr>
          <p:nvPr/>
        </p:nvCxnSpPr>
        <p:spPr bwMode="auto">
          <a:xfrm>
            <a:off x="2160588" y="4230688"/>
            <a:ext cx="33178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9" name="AutoShape 36"/>
          <p:cNvCxnSpPr>
            <a:cxnSpLocks noChangeAspect="1" noChangeShapeType="1"/>
            <a:stCxn id="26632" idx="6"/>
            <a:endCxn id="26631" idx="2"/>
          </p:cNvCxnSpPr>
          <p:nvPr/>
        </p:nvCxnSpPr>
        <p:spPr bwMode="auto">
          <a:xfrm>
            <a:off x="1603375" y="4813300"/>
            <a:ext cx="81597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0" name="Oval 37"/>
          <p:cNvSpPr>
            <a:spLocks noChangeAspect="1" noChangeArrowheads="1"/>
          </p:cNvSpPr>
          <p:nvPr/>
        </p:nvSpPr>
        <p:spPr bwMode="auto">
          <a:xfrm>
            <a:off x="3662363" y="463073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6641" name="AutoShape 38"/>
          <p:cNvCxnSpPr>
            <a:cxnSpLocks noChangeAspect="1" noChangeShapeType="1"/>
            <a:stCxn id="26644" idx="7"/>
            <a:endCxn id="26640" idx="3"/>
          </p:cNvCxnSpPr>
          <p:nvPr/>
        </p:nvCxnSpPr>
        <p:spPr bwMode="auto">
          <a:xfrm flipV="1">
            <a:off x="3363913" y="496252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2" name="AutoShape 39"/>
          <p:cNvCxnSpPr>
            <a:cxnSpLocks noChangeAspect="1" noChangeShapeType="1"/>
            <a:stCxn id="26640" idx="1"/>
            <a:endCxn id="26633" idx="6"/>
          </p:cNvCxnSpPr>
          <p:nvPr/>
        </p:nvCxnSpPr>
        <p:spPr bwMode="auto">
          <a:xfrm flipH="1" flipV="1">
            <a:off x="2232025" y="4081463"/>
            <a:ext cx="1482725" cy="582612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3" name="AutoShape 40"/>
          <p:cNvCxnSpPr>
            <a:cxnSpLocks noChangeAspect="1" noChangeShapeType="1"/>
            <a:stCxn id="26631" idx="6"/>
            <a:endCxn id="26640" idx="2"/>
          </p:cNvCxnSpPr>
          <p:nvPr/>
        </p:nvCxnSpPr>
        <p:spPr bwMode="auto">
          <a:xfrm>
            <a:off x="2824163" y="4813300"/>
            <a:ext cx="81756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4" name="Oval 41"/>
          <p:cNvSpPr>
            <a:spLocks noChangeAspect="1" noChangeArrowheads="1"/>
          </p:cNvSpPr>
          <p:nvPr/>
        </p:nvSpPr>
        <p:spPr bwMode="auto">
          <a:xfrm>
            <a:off x="3051175" y="536257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6645" name="AutoShape 42"/>
          <p:cNvCxnSpPr>
            <a:cxnSpLocks noChangeAspect="1" noChangeShapeType="1"/>
            <a:stCxn id="26631" idx="5"/>
            <a:endCxn id="26644" idx="1"/>
          </p:cNvCxnSpPr>
          <p:nvPr/>
        </p:nvCxnSpPr>
        <p:spPr bwMode="auto">
          <a:xfrm>
            <a:off x="2752725" y="4962525"/>
            <a:ext cx="350838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6" name="Text Box 43"/>
          <p:cNvSpPr txBox="1">
            <a:spLocks noChangeArrowheads="1"/>
          </p:cNvSpPr>
          <p:nvPr/>
        </p:nvSpPr>
        <p:spPr bwMode="auto">
          <a:xfrm>
            <a:off x="1828800" y="578802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DFS</a:t>
            </a:r>
          </a:p>
        </p:txBody>
      </p:sp>
      <p:sp>
        <p:nvSpPr>
          <p:cNvPr id="26647" name="Text Box 44"/>
          <p:cNvSpPr txBox="1">
            <a:spLocks noChangeArrowheads="1"/>
          </p:cNvSpPr>
          <p:nvPr/>
        </p:nvSpPr>
        <p:spPr bwMode="auto">
          <a:xfrm>
            <a:off x="5738813" y="578802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BFS</a:t>
            </a:r>
          </a:p>
        </p:txBody>
      </p:sp>
    </p:spTree>
    <p:extLst>
      <p:ext uri="{BB962C8B-B14F-4D97-AF65-F5344CB8AC3E}">
        <p14:creationId xmlns:p14="http://schemas.microsoft.com/office/powerpoint/2010/main" val="314680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AE316D6-1578-DC4E-B691-1908A2395C08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Trees and Forests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886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A (free) tree is an undirected graph T such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T is connected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T has no cycles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latin typeface="Tahoma" charset="0"/>
              </a:rPr>
              <a:t>This definition of tree is different from the one of a rooted tree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A forest is an undirected graph without cycles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The connected components of a forest are trees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5429250" y="3117850"/>
            <a:ext cx="285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Tree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5041900" y="5699125"/>
            <a:ext cx="3644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Forest</a:t>
            </a:r>
          </a:p>
        </p:txBody>
      </p:sp>
      <p:sp>
        <p:nvSpPr>
          <p:cNvPr id="19463" name="Oval 6"/>
          <p:cNvSpPr>
            <a:spLocks noChangeAspect="1" noChangeArrowheads="1"/>
          </p:cNvSpPr>
          <p:nvPr/>
        </p:nvSpPr>
        <p:spPr bwMode="auto">
          <a:xfrm>
            <a:off x="7569200" y="195103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7"/>
          <p:cNvSpPr>
            <a:spLocks noChangeAspect="1" noChangeArrowheads="1"/>
          </p:cNvSpPr>
          <p:nvPr/>
        </p:nvSpPr>
        <p:spPr bwMode="auto">
          <a:xfrm>
            <a:off x="6659563" y="1952625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8"/>
          <p:cNvSpPr>
            <a:spLocks noChangeAspect="1" noChangeArrowheads="1"/>
          </p:cNvSpPr>
          <p:nvPr/>
        </p:nvSpPr>
        <p:spPr bwMode="auto">
          <a:xfrm>
            <a:off x="5780088" y="1946275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9"/>
          <p:cNvSpPr>
            <a:spLocks noChangeAspect="1" noChangeArrowheads="1"/>
          </p:cNvSpPr>
          <p:nvPr/>
        </p:nvSpPr>
        <p:spPr bwMode="auto">
          <a:xfrm>
            <a:off x="6664325" y="2682875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67" name="AutoShape 10"/>
          <p:cNvCxnSpPr>
            <a:cxnSpLocks noChangeAspect="1" noChangeShapeType="1"/>
            <a:stCxn id="19465" idx="6"/>
            <a:endCxn id="19464" idx="2"/>
          </p:cNvCxnSpPr>
          <p:nvPr/>
        </p:nvCxnSpPr>
        <p:spPr bwMode="auto">
          <a:xfrm>
            <a:off x="6154738" y="2128838"/>
            <a:ext cx="493712" cy="63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1"/>
          <p:cNvCxnSpPr>
            <a:cxnSpLocks noChangeAspect="1" noChangeShapeType="1"/>
            <a:stCxn id="19466" idx="0"/>
            <a:endCxn id="19464" idx="4"/>
          </p:cNvCxnSpPr>
          <p:nvPr/>
        </p:nvCxnSpPr>
        <p:spPr bwMode="auto">
          <a:xfrm flipH="1" flipV="1">
            <a:off x="6842125" y="2327275"/>
            <a:ext cx="4763" cy="3444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9" name="Oval 15"/>
          <p:cNvSpPr>
            <a:spLocks noChangeAspect="1" noChangeArrowheads="1"/>
          </p:cNvSpPr>
          <p:nvPr/>
        </p:nvSpPr>
        <p:spPr bwMode="auto">
          <a:xfrm>
            <a:off x="7569200" y="2681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9470" name="AutoShape 16"/>
          <p:cNvCxnSpPr>
            <a:cxnSpLocks noChangeAspect="1" noChangeShapeType="1"/>
            <a:stCxn id="19463" idx="2"/>
            <a:endCxn id="19464" idx="6"/>
          </p:cNvCxnSpPr>
          <p:nvPr/>
        </p:nvCxnSpPr>
        <p:spPr bwMode="auto">
          <a:xfrm flipH="1">
            <a:off x="7034213" y="2133600"/>
            <a:ext cx="523875" cy="1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1" name="AutoShape 17"/>
          <p:cNvCxnSpPr>
            <a:cxnSpLocks noChangeAspect="1" noChangeShapeType="1"/>
            <a:stCxn id="19466" idx="6"/>
            <a:endCxn id="19469" idx="2"/>
          </p:cNvCxnSpPr>
          <p:nvPr/>
        </p:nvCxnSpPr>
        <p:spPr bwMode="auto">
          <a:xfrm flipV="1">
            <a:off x="7038975" y="2863850"/>
            <a:ext cx="519113" cy="1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472" name="Group 51"/>
          <p:cNvGrpSpPr>
            <a:grpSpLocks/>
          </p:cNvGrpSpPr>
          <p:nvPr/>
        </p:nvGrpSpPr>
        <p:grpSpPr bwMode="auto">
          <a:xfrm>
            <a:off x="5029200" y="4368800"/>
            <a:ext cx="3657600" cy="1098550"/>
            <a:chOff x="3168" y="2752"/>
            <a:chExt cx="2304" cy="692"/>
          </a:xfrm>
        </p:grpSpPr>
        <p:sp>
          <p:nvSpPr>
            <p:cNvPr id="19473" name="Oval 34"/>
            <p:cNvSpPr>
              <a:spLocks noChangeAspect="1" noChangeArrowheads="1"/>
            </p:cNvSpPr>
            <p:nvPr/>
          </p:nvSpPr>
          <p:spPr bwMode="auto">
            <a:xfrm>
              <a:off x="3168" y="2982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74" name="Group 50"/>
            <p:cNvGrpSpPr>
              <a:grpSpLocks/>
            </p:cNvGrpSpPr>
            <p:nvPr/>
          </p:nvGrpSpPr>
          <p:grpSpPr bwMode="auto">
            <a:xfrm>
              <a:off x="3691" y="2752"/>
              <a:ext cx="685" cy="692"/>
              <a:chOff x="3722" y="2755"/>
              <a:chExt cx="685" cy="692"/>
            </a:xfrm>
          </p:grpSpPr>
          <p:sp>
            <p:nvSpPr>
              <p:cNvPr id="19483" name="Oval 32"/>
              <p:cNvSpPr>
                <a:spLocks noChangeAspect="1" noChangeArrowheads="1"/>
              </p:cNvSpPr>
              <p:nvPr/>
            </p:nvSpPr>
            <p:spPr bwMode="auto">
              <a:xfrm>
                <a:off x="4176" y="2755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4" name="Oval 33"/>
              <p:cNvSpPr>
                <a:spLocks noChangeAspect="1" noChangeArrowheads="1"/>
              </p:cNvSpPr>
              <p:nvPr/>
            </p:nvSpPr>
            <p:spPr bwMode="auto">
              <a:xfrm>
                <a:off x="3722" y="275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5" name="Oval 35"/>
              <p:cNvSpPr>
                <a:spLocks noChangeAspect="1" noChangeArrowheads="1"/>
              </p:cNvSpPr>
              <p:nvPr/>
            </p:nvSpPr>
            <p:spPr bwMode="auto">
              <a:xfrm>
                <a:off x="3725" y="321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9486" name="AutoShape 37"/>
              <p:cNvCxnSpPr>
                <a:cxnSpLocks noChangeAspect="1" noChangeShapeType="1"/>
                <a:stCxn id="19485" idx="0"/>
                <a:endCxn id="19484" idx="4"/>
              </p:cNvCxnSpPr>
              <p:nvPr/>
            </p:nvCxnSpPr>
            <p:spPr bwMode="auto">
              <a:xfrm flipH="1" flipV="1">
                <a:off x="3837" y="2992"/>
                <a:ext cx="3" cy="217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487" name="Oval 38"/>
              <p:cNvSpPr>
                <a:spLocks noChangeAspect="1" noChangeArrowheads="1"/>
              </p:cNvSpPr>
              <p:nvPr/>
            </p:nvSpPr>
            <p:spPr bwMode="auto">
              <a:xfrm>
                <a:off x="4176" y="3215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9488" name="AutoShape 39"/>
              <p:cNvCxnSpPr>
                <a:cxnSpLocks noChangeAspect="1" noChangeShapeType="1"/>
                <a:stCxn id="19483" idx="2"/>
                <a:endCxn id="19484" idx="6"/>
              </p:cNvCxnSpPr>
              <p:nvPr/>
            </p:nvCxnSpPr>
            <p:spPr bwMode="auto">
              <a:xfrm flipH="1">
                <a:off x="3958" y="2870"/>
                <a:ext cx="211" cy="1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89" name="AutoShape 40"/>
              <p:cNvCxnSpPr>
                <a:cxnSpLocks noChangeAspect="1" noChangeShapeType="1"/>
                <a:stCxn id="19485" idx="6"/>
                <a:endCxn id="19487" idx="2"/>
              </p:cNvCxnSpPr>
              <p:nvPr/>
            </p:nvCxnSpPr>
            <p:spPr bwMode="auto">
              <a:xfrm flipV="1">
                <a:off x="3961" y="3330"/>
                <a:ext cx="208" cy="1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9475" name="Group 49"/>
            <p:cNvGrpSpPr>
              <a:grpSpLocks/>
            </p:cNvGrpSpPr>
            <p:nvPr/>
          </p:nvGrpSpPr>
          <p:grpSpPr bwMode="auto">
            <a:xfrm flipH="1">
              <a:off x="4668" y="2752"/>
              <a:ext cx="804" cy="692"/>
              <a:chOff x="4668" y="2755"/>
              <a:chExt cx="804" cy="692"/>
            </a:xfrm>
          </p:grpSpPr>
          <p:sp>
            <p:nvSpPr>
              <p:cNvPr id="19476" name="Oval 41"/>
              <p:cNvSpPr>
                <a:spLocks noChangeAspect="1" noChangeArrowheads="1"/>
              </p:cNvSpPr>
              <p:nvPr/>
            </p:nvSpPr>
            <p:spPr bwMode="auto">
              <a:xfrm>
                <a:off x="5241" y="2755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7" name="Oval 42"/>
              <p:cNvSpPr>
                <a:spLocks noChangeAspect="1" noChangeArrowheads="1"/>
              </p:cNvSpPr>
              <p:nvPr/>
            </p:nvSpPr>
            <p:spPr bwMode="auto">
              <a:xfrm>
                <a:off x="4668" y="275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8" name="Oval 43"/>
              <p:cNvSpPr>
                <a:spLocks noChangeAspect="1" noChangeArrowheads="1"/>
              </p:cNvSpPr>
              <p:nvPr/>
            </p:nvSpPr>
            <p:spPr bwMode="auto">
              <a:xfrm>
                <a:off x="4671" y="3216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9" name="Oval 44"/>
              <p:cNvSpPr>
                <a:spLocks noChangeAspect="1" noChangeArrowheads="1"/>
              </p:cNvSpPr>
              <p:nvPr/>
            </p:nvSpPr>
            <p:spPr bwMode="auto">
              <a:xfrm>
                <a:off x="4956" y="3024"/>
                <a:ext cx="231" cy="23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9480" name="AutoShape 46"/>
              <p:cNvCxnSpPr>
                <a:cxnSpLocks noChangeAspect="1" noChangeShapeType="1"/>
                <a:stCxn id="19479" idx="1"/>
                <a:endCxn id="19477" idx="5"/>
              </p:cNvCxnSpPr>
              <p:nvPr/>
            </p:nvCxnSpPr>
            <p:spPr bwMode="auto">
              <a:xfrm flipH="1" flipV="1">
                <a:off x="4865" y="2959"/>
                <a:ext cx="124" cy="92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81" name="AutoShape 47"/>
              <p:cNvCxnSpPr>
                <a:cxnSpLocks noChangeAspect="1" noChangeShapeType="1"/>
                <a:stCxn id="19478" idx="0"/>
                <a:endCxn id="19477" idx="4"/>
              </p:cNvCxnSpPr>
              <p:nvPr/>
            </p:nvCxnSpPr>
            <p:spPr bwMode="auto">
              <a:xfrm flipH="1" flipV="1">
                <a:off x="4783" y="2992"/>
                <a:ext cx="3" cy="217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82" name="AutoShape 48"/>
              <p:cNvCxnSpPr>
                <a:cxnSpLocks noChangeAspect="1" noChangeShapeType="1"/>
                <a:stCxn id="19476" idx="2"/>
                <a:endCxn id="19477" idx="6"/>
              </p:cNvCxnSpPr>
              <p:nvPr/>
            </p:nvCxnSpPr>
            <p:spPr bwMode="auto">
              <a:xfrm flipH="1">
                <a:off x="4904" y="2870"/>
                <a:ext cx="330" cy="1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22DA30E-D5A6-E841-9A30-7B36EA61486E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Spanning Trees and Forests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76413"/>
            <a:ext cx="3581400" cy="4243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 spanning tree of a connected graph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a spanning subgraph that is a tree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 spanning tree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is not unique unless the graph is a tree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Spanning trees have applications to the design of communication networks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 spanning forest of a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Tahoma" charset="0"/>
              </a:rPr>
              <a:t>is a spanning subgraph that is a forest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5435600" y="3355975"/>
            <a:ext cx="285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Graph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5041900" y="5937250"/>
            <a:ext cx="3644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Spanning tree</a:t>
            </a:r>
          </a:p>
        </p:txBody>
      </p:sp>
      <p:sp>
        <p:nvSpPr>
          <p:cNvPr id="20487" name="Oval 6"/>
          <p:cNvSpPr>
            <a:spLocks noChangeAspect="1" noChangeArrowheads="1"/>
          </p:cNvSpPr>
          <p:nvPr/>
        </p:nvSpPr>
        <p:spPr bwMode="auto">
          <a:xfrm>
            <a:off x="6788150" y="21891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Oval 7"/>
          <p:cNvSpPr>
            <a:spLocks noChangeAspect="1" noChangeArrowheads="1"/>
          </p:cNvSpPr>
          <p:nvPr/>
        </p:nvSpPr>
        <p:spPr bwMode="auto">
          <a:xfrm>
            <a:off x="5324475" y="21891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Oval 8"/>
          <p:cNvSpPr>
            <a:spLocks noChangeAspect="1" noChangeArrowheads="1"/>
          </p:cNvSpPr>
          <p:nvPr/>
        </p:nvSpPr>
        <p:spPr bwMode="auto">
          <a:xfrm>
            <a:off x="6056313" y="1457325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Oval 9"/>
          <p:cNvSpPr>
            <a:spLocks noChangeAspect="1" noChangeArrowheads="1"/>
          </p:cNvSpPr>
          <p:nvPr/>
        </p:nvSpPr>
        <p:spPr bwMode="auto">
          <a:xfrm>
            <a:off x="6056313" y="29210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91" name="AutoShape 10"/>
          <p:cNvCxnSpPr>
            <a:cxnSpLocks noChangeAspect="1" noChangeShapeType="1"/>
            <a:stCxn id="20489" idx="3"/>
            <a:endCxn id="20488" idx="7"/>
          </p:cNvCxnSpPr>
          <p:nvPr/>
        </p:nvCxnSpPr>
        <p:spPr bwMode="auto">
          <a:xfrm flipH="1">
            <a:off x="5635625" y="1776413"/>
            <a:ext cx="474663" cy="4587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2" name="AutoShape 11"/>
          <p:cNvCxnSpPr>
            <a:cxnSpLocks noChangeAspect="1" noChangeShapeType="1"/>
            <a:stCxn id="20490" idx="1"/>
            <a:endCxn id="20488" idx="5"/>
          </p:cNvCxnSpPr>
          <p:nvPr/>
        </p:nvCxnSpPr>
        <p:spPr bwMode="auto">
          <a:xfrm flipH="1" flipV="1">
            <a:off x="5635625" y="2508250"/>
            <a:ext cx="474663" cy="4587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3" name="AutoShape 12"/>
          <p:cNvCxnSpPr>
            <a:cxnSpLocks noChangeAspect="1" noChangeShapeType="1"/>
            <a:stCxn id="20490" idx="7"/>
            <a:endCxn id="20487" idx="3"/>
          </p:cNvCxnSpPr>
          <p:nvPr/>
        </p:nvCxnSpPr>
        <p:spPr bwMode="auto">
          <a:xfrm flipV="1">
            <a:off x="6367463" y="2508250"/>
            <a:ext cx="474662" cy="4587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AutoShape 13"/>
          <p:cNvCxnSpPr>
            <a:cxnSpLocks noChangeAspect="1" noChangeShapeType="1"/>
            <a:stCxn id="20489" idx="5"/>
            <a:endCxn id="20487" idx="1"/>
          </p:cNvCxnSpPr>
          <p:nvPr/>
        </p:nvCxnSpPr>
        <p:spPr bwMode="auto">
          <a:xfrm>
            <a:off x="6367463" y="1776413"/>
            <a:ext cx="474662" cy="4587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5" name="AutoShape 14"/>
          <p:cNvCxnSpPr>
            <a:cxnSpLocks noChangeAspect="1" noChangeShapeType="1"/>
            <a:stCxn id="20489" idx="4"/>
            <a:endCxn id="20490" idx="0"/>
          </p:cNvCxnSpPr>
          <p:nvPr/>
        </p:nvCxnSpPr>
        <p:spPr bwMode="auto">
          <a:xfrm>
            <a:off x="6237288" y="1830388"/>
            <a:ext cx="0" cy="10826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6" name="Oval 15"/>
          <p:cNvSpPr>
            <a:spLocks noChangeAspect="1" noChangeArrowheads="1"/>
          </p:cNvSpPr>
          <p:nvPr/>
        </p:nvSpPr>
        <p:spPr bwMode="auto">
          <a:xfrm>
            <a:off x="8039100" y="218916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97" name="AutoShape 16"/>
          <p:cNvCxnSpPr>
            <a:cxnSpLocks noChangeAspect="1" noChangeShapeType="1"/>
            <a:stCxn id="20487" idx="6"/>
            <a:endCxn id="20496" idx="2"/>
          </p:cNvCxnSpPr>
          <p:nvPr/>
        </p:nvCxnSpPr>
        <p:spPr bwMode="auto">
          <a:xfrm>
            <a:off x="7161213" y="2371725"/>
            <a:ext cx="8699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8" name="AutoShape 17"/>
          <p:cNvCxnSpPr>
            <a:cxnSpLocks noChangeAspect="1" noChangeShapeType="1"/>
            <a:stCxn id="20490" idx="6"/>
            <a:endCxn id="20496" idx="3"/>
          </p:cNvCxnSpPr>
          <p:nvPr/>
        </p:nvCxnSpPr>
        <p:spPr bwMode="auto">
          <a:xfrm flipV="1">
            <a:off x="6430963" y="2511425"/>
            <a:ext cx="16605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9" name="AutoShape 18"/>
          <p:cNvCxnSpPr>
            <a:cxnSpLocks noChangeAspect="1" noChangeShapeType="1"/>
            <a:stCxn id="20496" idx="1"/>
            <a:endCxn id="20489" idx="6"/>
          </p:cNvCxnSpPr>
          <p:nvPr/>
        </p:nvCxnSpPr>
        <p:spPr bwMode="auto">
          <a:xfrm flipH="1" flipV="1">
            <a:off x="6430963" y="1639888"/>
            <a:ext cx="1660525" cy="592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0" name="Oval 19"/>
          <p:cNvSpPr>
            <a:spLocks noChangeAspect="1" noChangeArrowheads="1"/>
          </p:cNvSpPr>
          <p:nvPr/>
        </p:nvSpPr>
        <p:spPr bwMode="auto">
          <a:xfrm>
            <a:off x="6786563" y="4770438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Oval 20"/>
          <p:cNvSpPr>
            <a:spLocks noChangeAspect="1" noChangeArrowheads="1"/>
          </p:cNvSpPr>
          <p:nvPr/>
        </p:nvSpPr>
        <p:spPr bwMode="auto">
          <a:xfrm>
            <a:off x="5322888" y="4770438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Oval 21"/>
          <p:cNvSpPr>
            <a:spLocks noChangeAspect="1" noChangeArrowheads="1"/>
          </p:cNvSpPr>
          <p:nvPr/>
        </p:nvSpPr>
        <p:spPr bwMode="auto">
          <a:xfrm>
            <a:off x="6054725" y="4038600"/>
            <a:ext cx="366713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Oval 22"/>
          <p:cNvSpPr>
            <a:spLocks noChangeAspect="1" noChangeArrowheads="1"/>
          </p:cNvSpPr>
          <p:nvPr/>
        </p:nvSpPr>
        <p:spPr bwMode="auto">
          <a:xfrm>
            <a:off x="6054725" y="5502275"/>
            <a:ext cx="366713" cy="366713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504" name="AutoShape 23"/>
          <p:cNvCxnSpPr>
            <a:cxnSpLocks noChangeAspect="1" noChangeShapeType="1"/>
            <a:stCxn id="20502" idx="3"/>
            <a:endCxn id="20501" idx="7"/>
          </p:cNvCxnSpPr>
          <p:nvPr/>
        </p:nvCxnSpPr>
        <p:spPr bwMode="auto">
          <a:xfrm flipH="1">
            <a:off x="5634038" y="4357688"/>
            <a:ext cx="474662" cy="45878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5" name="AutoShape 24"/>
          <p:cNvCxnSpPr>
            <a:cxnSpLocks noChangeAspect="1" noChangeShapeType="1"/>
            <a:stCxn id="20503" idx="1"/>
            <a:endCxn id="20501" idx="5"/>
          </p:cNvCxnSpPr>
          <p:nvPr/>
        </p:nvCxnSpPr>
        <p:spPr bwMode="auto">
          <a:xfrm flipH="1" flipV="1">
            <a:off x="5634038" y="5089525"/>
            <a:ext cx="474662" cy="45878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6" name="AutoShape 25"/>
          <p:cNvCxnSpPr>
            <a:cxnSpLocks noChangeAspect="1" noChangeShapeType="1"/>
            <a:stCxn id="20503" idx="7"/>
            <a:endCxn id="20500" idx="3"/>
          </p:cNvCxnSpPr>
          <p:nvPr/>
        </p:nvCxnSpPr>
        <p:spPr bwMode="auto">
          <a:xfrm flipV="1">
            <a:off x="6365875" y="5089525"/>
            <a:ext cx="474663" cy="458788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7" name="AutoShape 26"/>
          <p:cNvCxnSpPr>
            <a:cxnSpLocks noChangeAspect="1" noChangeShapeType="1"/>
            <a:stCxn id="20502" idx="5"/>
            <a:endCxn id="20500" idx="1"/>
          </p:cNvCxnSpPr>
          <p:nvPr/>
        </p:nvCxnSpPr>
        <p:spPr bwMode="auto">
          <a:xfrm>
            <a:off x="6365875" y="4357688"/>
            <a:ext cx="474663" cy="458787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8" name="AutoShape 27"/>
          <p:cNvCxnSpPr>
            <a:cxnSpLocks noChangeAspect="1" noChangeShapeType="1"/>
            <a:stCxn id="20502" idx="4"/>
            <a:endCxn id="20503" idx="0"/>
          </p:cNvCxnSpPr>
          <p:nvPr/>
        </p:nvCxnSpPr>
        <p:spPr bwMode="auto">
          <a:xfrm>
            <a:off x="6235700" y="4411663"/>
            <a:ext cx="0" cy="1082675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9" name="Oval 28"/>
          <p:cNvSpPr>
            <a:spLocks noChangeAspect="1" noChangeArrowheads="1"/>
          </p:cNvSpPr>
          <p:nvPr/>
        </p:nvSpPr>
        <p:spPr bwMode="auto">
          <a:xfrm>
            <a:off x="8037513" y="4770438"/>
            <a:ext cx="366712" cy="366712"/>
          </a:xfrm>
          <a:prstGeom prst="ellipse">
            <a:avLst/>
          </a:prstGeom>
          <a:solidFill>
            <a:schemeClr val="folHlink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510" name="AutoShape 29"/>
          <p:cNvCxnSpPr>
            <a:cxnSpLocks noChangeAspect="1" noChangeShapeType="1"/>
            <a:stCxn id="20500" idx="6"/>
            <a:endCxn id="20509" idx="2"/>
          </p:cNvCxnSpPr>
          <p:nvPr/>
        </p:nvCxnSpPr>
        <p:spPr bwMode="auto">
          <a:xfrm>
            <a:off x="7159625" y="4953000"/>
            <a:ext cx="869950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1" name="AutoShape 30"/>
          <p:cNvCxnSpPr>
            <a:cxnSpLocks noChangeAspect="1" noChangeShapeType="1"/>
            <a:stCxn id="20503" idx="6"/>
            <a:endCxn id="20509" idx="3"/>
          </p:cNvCxnSpPr>
          <p:nvPr/>
        </p:nvCxnSpPr>
        <p:spPr bwMode="auto">
          <a:xfrm flipV="1">
            <a:off x="6429375" y="5092700"/>
            <a:ext cx="16605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2" name="AutoShape 31"/>
          <p:cNvCxnSpPr>
            <a:cxnSpLocks noChangeAspect="1" noChangeShapeType="1"/>
            <a:stCxn id="20509" idx="1"/>
            <a:endCxn id="20502" idx="6"/>
          </p:cNvCxnSpPr>
          <p:nvPr/>
        </p:nvCxnSpPr>
        <p:spPr bwMode="auto">
          <a:xfrm flipH="1" flipV="1">
            <a:off x="6429375" y="4221163"/>
            <a:ext cx="1660525" cy="592137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detect that a graph has a cycle?</a:t>
            </a:r>
          </a:p>
          <a:p>
            <a:pPr lvl="1"/>
            <a:r>
              <a:rPr lang="en-US" dirty="0"/>
              <a:t>Hint: BFS (or DFS)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AA284-9F2B-3743-AAA7-6E2F453962C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3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5854F4-E8F2-FA40-B9CF-49506180E91D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Connectivity</a:t>
            </a: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Determines whether G is connected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How do we know G is not connected?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Hint: BFS or DFS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32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Depth-First Search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55854F4-E8F2-FA40-B9CF-49506180E91D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Connected Components</a:t>
            </a: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Computes the connected components of 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How do we find all the connected components?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600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BA0F61-9F66-464A-8CE1-07BE8C793E44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for an entire graph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429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algorithm uses a mechanism for setting and getting </a:t>
            </a:r>
            <a:r>
              <a:rPr lang="ja-JP" altLang="en-US" sz="1800">
                <a:latin typeface="Tahoma" charset="0"/>
              </a:rPr>
              <a:t>“</a:t>
            </a:r>
            <a:r>
              <a:rPr lang="en-US" altLang="ja-JP" sz="1800">
                <a:latin typeface="Tahoma" charset="0"/>
              </a:rPr>
              <a:t>labels</a:t>
            </a:r>
            <a:r>
              <a:rPr lang="ja-JP" altLang="en-US" sz="1800">
                <a:latin typeface="Tahoma" charset="0"/>
              </a:rPr>
              <a:t>”</a:t>
            </a:r>
            <a:r>
              <a:rPr lang="en-US" altLang="ja-JP" sz="1800">
                <a:latin typeface="Tahoma" charset="0"/>
              </a:rPr>
              <a:t> of vertices and edges</a:t>
            </a:r>
            <a:endParaRPr lang="en-US" sz="1800">
              <a:latin typeface="Tahoma" charset="0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685800" y="2738438"/>
            <a:ext cx="3505200" cy="29731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BFS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graph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labeling of the edges 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and partition of the 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vertices  of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 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u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G.vertices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u,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</a:rPr>
              <a:t>UNEXPLORED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G.vertices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()</a:t>
            </a:r>
            <a:endParaRPr lang="en-US" sz="1800" b="1" dirty="0">
              <a:solidFill>
                <a:srgbClr val="000000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</a:rPr>
              <a:t>UNEXPLORED</a:t>
            </a:r>
            <a:endParaRPr lang="en-US" sz="1800" b="1" dirty="0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BFS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391025" y="1512863"/>
            <a:ext cx="4762500" cy="325012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BFS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G, 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Queue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new empty queue 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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isEmpty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v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  <a:sym typeface="Symbol" charset="0"/>
              </a:rPr>
              <a:t>de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VISITED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     visit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</a:t>
            </a:r>
            <a:endParaRPr lang="en-US" sz="1800" b="1" i="1" dirty="0">
              <a:solidFill>
                <a:srgbClr val="00000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   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</a:rPr>
              <a:t>VISITED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neighbors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getAdjacentVertices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(G,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for each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neighbors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	   	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VISITED 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// “children”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(Queue, w)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863025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17610</TotalTime>
  <Words>1394</Words>
  <Application>Microsoft Office PowerPoint</Application>
  <PresentationFormat>On-screen Show (4:3)</PresentationFormat>
  <Paragraphs>421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Symbol</vt:lpstr>
      <vt:lpstr>Tahoma</vt:lpstr>
      <vt:lpstr>Times New Roman</vt:lpstr>
      <vt:lpstr>Wingdings</vt:lpstr>
      <vt:lpstr>Blueprint</vt:lpstr>
      <vt:lpstr>Subgraphs, Connected Components, Spanning Trees</vt:lpstr>
      <vt:lpstr>Subgraphs</vt:lpstr>
      <vt:lpstr>Connectivity</vt:lpstr>
      <vt:lpstr>Trees and Forests</vt:lpstr>
      <vt:lpstr>Spanning Trees and Forests</vt:lpstr>
      <vt:lpstr>Cycles</vt:lpstr>
      <vt:lpstr>Connectivity</vt:lpstr>
      <vt:lpstr>Connected Components</vt:lpstr>
      <vt:lpstr>BFS for an entire graph</vt:lpstr>
      <vt:lpstr>DFS for an Entire Graph</vt:lpstr>
      <vt:lpstr>Spanning Tree</vt:lpstr>
      <vt:lpstr>BFS Example</vt:lpstr>
      <vt:lpstr>BFS Example (cont.)</vt:lpstr>
      <vt:lpstr>BFS Example (cont.)</vt:lpstr>
      <vt:lpstr>DFS Example</vt:lpstr>
      <vt:lpstr>DFS Example (cont.)</vt:lpstr>
      <vt:lpstr>Spanning Forest</vt:lpstr>
      <vt:lpstr>Path finding</vt:lpstr>
      <vt:lpstr>Path finding in a maze </vt:lpstr>
      <vt:lpstr>Path finding in a maze </vt:lpstr>
      <vt:lpstr>BFS and path finding</vt:lpstr>
      <vt:lpstr>BFS and path finding</vt:lpstr>
      <vt:lpstr>BFS and path finding</vt:lpstr>
      <vt:lpstr>BFS and path finding</vt:lpstr>
      <vt:lpstr>DFS and path finding</vt:lpstr>
      <vt:lpstr>DFS and path finding</vt:lpstr>
      <vt:lpstr>DFS and path finding</vt:lpstr>
      <vt:lpstr>Path Finding</vt:lpstr>
      <vt:lpstr>PowerPoint Presentation</vt:lpstr>
      <vt:lpstr>DFS vs. BFS</vt:lpstr>
      <vt:lpstr>DFS vs. BFS (cont.)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1603</cp:revision>
  <dcterms:created xsi:type="dcterms:W3CDTF">2002-01-21T02:22:10Z</dcterms:created>
  <dcterms:modified xsi:type="dcterms:W3CDTF">2025-03-26T16:09:47Z</dcterms:modified>
</cp:coreProperties>
</file>