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6"/>
  </p:notesMasterIdLst>
  <p:handoutMasterIdLst>
    <p:handoutMasterId r:id="rId37"/>
  </p:handoutMasterIdLst>
  <p:sldIdLst>
    <p:sldId id="256" r:id="rId2"/>
    <p:sldId id="457" r:id="rId3"/>
    <p:sldId id="458" r:id="rId4"/>
    <p:sldId id="460" r:id="rId5"/>
    <p:sldId id="461" r:id="rId6"/>
    <p:sldId id="475" r:id="rId7"/>
    <p:sldId id="462" r:id="rId8"/>
    <p:sldId id="485" r:id="rId9"/>
    <p:sldId id="480" r:id="rId10"/>
    <p:sldId id="482" r:id="rId11"/>
    <p:sldId id="483" r:id="rId12"/>
    <p:sldId id="481" r:id="rId13"/>
    <p:sldId id="484" r:id="rId14"/>
    <p:sldId id="463" r:id="rId15"/>
    <p:sldId id="477" r:id="rId16"/>
    <p:sldId id="476" r:id="rId17"/>
    <p:sldId id="488" r:id="rId18"/>
    <p:sldId id="478" r:id="rId19"/>
    <p:sldId id="486" r:id="rId20"/>
    <p:sldId id="487" r:id="rId21"/>
    <p:sldId id="479" r:id="rId22"/>
    <p:sldId id="489" r:id="rId23"/>
    <p:sldId id="491" r:id="rId24"/>
    <p:sldId id="490" r:id="rId25"/>
    <p:sldId id="492" r:id="rId26"/>
    <p:sldId id="493" r:id="rId27"/>
    <p:sldId id="496" r:id="rId28"/>
    <p:sldId id="494" r:id="rId29"/>
    <p:sldId id="495" r:id="rId30"/>
    <p:sldId id="474" r:id="rId31"/>
    <p:sldId id="467" r:id="rId32"/>
    <p:sldId id="468" r:id="rId33"/>
    <p:sldId id="469" r:id="rId34"/>
    <p:sldId id="470" r:id="rId35"/>
  </p:sldIdLst>
  <p:sldSz cx="9144000" cy="6858000" type="screen4x3"/>
  <p:notesSz cx="7315200" cy="9601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DDDDDD"/>
    <a:srgbClr val="5674F6"/>
    <a:srgbClr val="6289F8"/>
    <a:srgbClr val="8097F8"/>
    <a:srgbClr val="2C61F6"/>
    <a:srgbClr val="F8F0D0"/>
    <a:srgbClr val="F2E4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3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4.xml"/><Relationship Id="rId13" Type="http://schemas.openxmlformats.org/officeDocument/2006/relationships/slide" Target="slides/slide26.xml"/><Relationship Id="rId3" Type="http://schemas.openxmlformats.org/officeDocument/2006/relationships/slide" Target="slides/slide3.xml"/><Relationship Id="rId7" Type="http://schemas.openxmlformats.org/officeDocument/2006/relationships/slide" Target="slides/slide7.xml"/><Relationship Id="rId12" Type="http://schemas.openxmlformats.org/officeDocument/2006/relationships/slide" Target="slides/slide25.xml"/><Relationship Id="rId2" Type="http://schemas.openxmlformats.org/officeDocument/2006/relationships/slide" Target="slides/slide2.xml"/><Relationship Id="rId16" Type="http://schemas.openxmlformats.org/officeDocument/2006/relationships/slide" Target="slides/slide29.xml"/><Relationship Id="rId1" Type="http://schemas.openxmlformats.org/officeDocument/2006/relationships/slide" Target="slides/slide1.xml"/><Relationship Id="rId6" Type="http://schemas.openxmlformats.org/officeDocument/2006/relationships/slide" Target="slides/slide6.xml"/><Relationship Id="rId11" Type="http://schemas.openxmlformats.org/officeDocument/2006/relationships/slide" Target="slides/slide24.xml"/><Relationship Id="rId5" Type="http://schemas.openxmlformats.org/officeDocument/2006/relationships/slide" Target="slides/slide5.xml"/><Relationship Id="rId15" Type="http://schemas.openxmlformats.org/officeDocument/2006/relationships/slide" Target="slides/slide28.xml"/><Relationship Id="rId10" Type="http://schemas.openxmlformats.org/officeDocument/2006/relationships/slide" Target="slides/slide23.xml"/><Relationship Id="rId4" Type="http://schemas.openxmlformats.org/officeDocument/2006/relationships/slide" Target="slides/slide4.xml"/><Relationship Id="rId9" Type="http://schemas.openxmlformats.org/officeDocument/2006/relationships/slide" Target="slides/slide16.xml"/><Relationship Id="rId14" Type="http://schemas.openxmlformats.org/officeDocument/2006/relationships/slide" Target="slides/slide2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6" rIns="96654" bIns="48326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Tahom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Shortest Path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6550" y="0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6" rIns="96654" bIns="48326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 smtClean="0">
                <a:cs typeface="+mn-cs"/>
              </a:defRPr>
            </a:lvl1pPr>
          </a:lstStyle>
          <a:p>
            <a:pPr>
              <a:defRPr/>
            </a:pPr>
            <a:fld id="{4C196246-4777-7449-B7E3-5E6E18821F74}" type="datetime8">
              <a:rPr lang="en-US"/>
              <a:pPr>
                <a:defRPr/>
              </a:pPr>
              <a:t>10/29/2025 3:49 PM</a:t>
            </a:fld>
            <a:endParaRPr lang="en-US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6" rIns="96654" bIns="48326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Tahom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6550" y="9121775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6" rIns="96654" bIns="48326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 smtClean="0">
                <a:cs typeface="+mn-cs"/>
              </a:defRPr>
            </a:lvl1pPr>
          </a:lstStyle>
          <a:p>
            <a:pPr>
              <a:defRPr/>
            </a:pPr>
            <a:fld id="{F961DD82-1433-8044-9925-9E086F2CE8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2016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6" rIns="96654" bIns="48326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Tahom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Shortest Path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6550" y="0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6" rIns="96654" bIns="48326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 smtClean="0">
                <a:cs typeface="+mn-cs"/>
              </a:defRPr>
            </a:lvl1pPr>
          </a:lstStyle>
          <a:p>
            <a:pPr>
              <a:defRPr/>
            </a:pPr>
            <a:fld id="{46300278-9F52-C94D-BABD-6FFD6CD3CA23}" type="datetime8">
              <a:rPr lang="en-US"/>
              <a:pPr>
                <a:defRPr/>
              </a:pPr>
              <a:t>10/29/2025 3:49 PM</a:t>
            </a:fld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8888" y="722313"/>
            <a:ext cx="4799012" cy="35988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0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6" rIns="96654" bIns="4832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6" rIns="96654" bIns="48326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Tahom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6550" y="9121775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6" rIns="96654" bIns="48326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 smtClean="0">
                <a:cs typeface="+mn-cs"/>
              </a:defRPr>
            </a:lvl1pPr>
          </a:lstStyle>
          <a:p>
            <a:pPr>
              <a:defRPr/>
            </a:pPr>
            <a:fld id="{850CD54C-D7AE-3740-B6E2-E08F67F50A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353121"/>
      </p:ext>
    </p:extLst>
  </p:cSld>
  <p:clrMap bg1="lt1" tx1="dk1" bg2="lt2" tx2="dk2" accent1="accent1" accent2="accent2" accent3="accent3" accent4="accent4" accent5="accent5" accent6="accent6" hlink="hlink" folHlink="folHlink"/>
  <p:hf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300"/>
              <a:t>Shortest Path</a:t>
            </a:r>
          </a:p>
        </p:txBody>
      </p:sp>
      <p:sp>
        <p:nvSpPr>
          <p:cNvPr id="16386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F36D4DD1-C9B7-8C48-9A42-881A10953F93}" type="datetime8">
              <a:rPr lang="en-US" sz="1300"/>
              <a:pPr eaLnBrk="1" hangingPunct="1"/>
              <a:t>10/29/2025 3:49 PM</a:t>
            </a:fld>
            <a:endParaRPr lang="en-US" sz="1300"/>
          </a:p>
        </p:txBody>
      </p:sp>
      <p:sp>
        <p:nvSpPr>
          <p:cNvPr id="1638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9BEDFB9B-D212-C14D-BD9A-9A92D9731465}" type="slidenum">
              <a:rPr lang="en-US" sz="1300"/>
              <a:pPr eaLnBrk="1" hangingPunct="1"/>
              <a:t>1</a:t>
            </a:fld>
            <a:endParaRPr lang="en-US" sz="1300"/>
          </a:p>
        </p:txBody>
      </p:sp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5" name="Rectangle 4"/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6" name="Group 5"/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18" name="Line 6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" name="Line 7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" name="Line 8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" name="Line 9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" name="Line 10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" name="Line 11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" name="Line 12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" name="Line 13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" name="Line 14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" name="Line 15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" name="Line 16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" name="Line 17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" name="Line 18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" name="Line 19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" name="Line 20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" name="Line 21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" name="Line 22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" name="Line 23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" name="Line 24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" name="Line 25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8" name="Line 26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" name="Line 27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5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8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9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0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1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7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8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9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0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2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4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5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6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7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8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7" name="Line 57"/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" name="Group 58"/>
            <p:cNvGrpSpPr>
              <a:grpSpLocks/>
            </p:cNvGrpSpPr>
            <p:nvPr userDrawn="1"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11" name="Line 59"/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" name="Line 60"/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Line 61"/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Arc 62"/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T0" fmla="*/ 76 w 43195"/>
                  <a:gd name="T1" fmla="*/ 0 h 43200"/>
                  <a:gd name="T2" fmla="*/ 0 w 43195"/>
                  <a:gd name="T3" fmla="*/ 80 h 43200"/>
                  <a:gd name="T4" fmla="*/ 78 w 43195"/>
                  <a:gd name="T5" fmla="*/ 79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" name="Group 63"/>
            <p:cNvGrpSpPr>
              <a:grpSpLocks/>
            </p:cNvGrpSpPr>
            <p:nvPr userDrawn="1"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8" name="Line 64"/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Line 65"/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" name="Arc 66"/>
              <p:cNvSpPr>
                <a:spLocks/>
              </p:cNvSpPr>
              <p:nvPr/>
            </p:nvSpPr>
            <p:spPr bwMode="ltGray">
              <a:xfrm rot="5400000">
                <a:off x="5097" y="3347"/>
                <a:ext cx="156" cy="157"/>
              </a:xfrm>
              <a:custGeom>
                <a:avLst/>
                <a:gdLst>
                  <a:gd name="T0" fmla="*/ 76 w 43195"/>
                  <a:gd name="T1" fmla="*/ 0 h 43200"/>
                  <a:gd name="T2" fmla="*/ 0 w 43195"/>
                  <a:gd name="T3" fmla="*/ 80 h 43200"/>
                  <a:gd name="T4" fmla="*/ 78 w 43195"/>
                  <a:gd name="T5" fmla="*/ 79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69" name="Text Box 68"/>
          <p:cNvSpPr txBox="1">
            <a:spLocks noChangeArrowheads="1"/>
          </p:cNvSpPr>
          <p:nvPr userDrawn="1"/>
        </p:nvSpPr>
        <p:spPr bwMode="auto">
          <a:xfrm>
            <a:off x="103188" y="6400800"/>
            <a:ext cx="3402012" cy="30797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400" dirty="0">
                <a:cs typeface="+mn-cs"/>
              </a:rPr>
              <a:t>© 2014 Goodrich, </a:t>
            </a:r>
            <a:r>
              <a:rPr lang="en-US" sz="1400" dirty="0" err="1">
                <a:cs typeface="+mn-cs"/>
              </a:rPr>
              <a:t>Tamassia</a:t>
            </a:r>
            <a:r>
              <a:rPr lang="en-US" sz="1400" dirty="0">
                <a:cs typeface="+mn-cs"/>
              </a:rPr>
              <a:t>, </a:t>
            </a:r>
            <a:r>
              <a:rPr lang="en-US" sz="1400" dirty="0" err="1">
                <a:cs typeface="+mn-cs"/>
              </a:rPr>
              <a:t>Goldwasser</a:t>
            </a:r>
            <a:endParaRPr lang="en-US" sz="1400" dirty="0">
              <a:cs typeface="+mn-cs"/>
            </a:endParaRPr>
          </a:p>
        </p:txBody>
      </p:sp>
      <p:sp>
        <p:nvSpPr>
          <p:cNvPr id="5187" name="Rectangle 67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88" name="Rectangle 6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0" name="Rectangle 69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Shortest Paths</a:t>
            </a:r>
          </a:p>
        </p:txBody>
      </p:sp>
      <p:sp>
        <p:nvSpPr>
          <p:cNvPr id="71" name="Rectangle 70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D3F980C-CFB3-1740-9B31-50BDA68C2D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001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fld id="{842E47E5-E76C-C148-9CC4-0BEC725F3EE7}" type="datetime8">
              <a:rPr lang="en-US"/>
              <a:pPr>
                <a:defRPr/>
              </a:pPr>
              <a:t>10/29/2025 3:49 PM</a:t>
            </a:fld>
            <a:endParaRPr lang="en-US"/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Shortest Paths</a:t>
            </a:r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2A106EC-A835-EC45-859D-B7677BCBD1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713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00250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0"/>
            <a:ext cx="584835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fld id="{1BE56300-3CA7-5F44-AFA8-305D44C7FD8C}" type="datetime8">
              <a:rPr lang="en-US"/>
              <a:pPr>
                <a:defRPr/>
              </a:pPr>
              <a:t>10/29/2025 3:49 PM</a:t>
            </a:fld>
            <a:endParaRPr lang="en-US"/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Shortest Paths</a:t>
            </a:r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E0C67D9-AF06-7F44-BC00-B4CF072547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125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fld id="{6F7466C1-B385-464F-8890-8A6FD8E83B22}" type="datetime8">
              <a:rPr lang="en-US"/>
              <a:pPr>
                <a:defRPr/>
              </a:pPr>
              <a:t>10/29/2025 3:49 PM</a:t>
            </a:fld>
            <a:endParaRPr lang="en-US"/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Shortest Paths</a:t>
            </a:r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3E377BB-8369-D44C-852D-802DEED3CC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873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fld id="{3B4B8142-06D9-C346-82DD-E98EB066BBB0}" type="datetime8">
              <a:rPr lang="en-US"/>
              <a:pPr>
                <a:defRPr/>
              </a:pPr>
              <a:t>10/29/2025 3:49 PM</a:t>
            </a:fld>
            <a:endParaRPr lang="en-US"/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Shortest Paths</a:t>
            </a:r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3F7325D-B22A-D947-A508-C9E3202E65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235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fld id="{C0EAF046-1813-9B48-ACA7-E1EF39D860B0}" type="datetime8">
              <a:rPr lang="en-US"/>
              <a:pPr>
                <a:defRPr/>
              </a:pPr>
              <a:t>10/29/2025 3:49 PM</a:t>
            </a:fld>
            <a:endParaRPr lang="en-US"/>
          </a:p>
        </p:txBody>
      </p:sp>
      <p:sp>
        <p:nvSpPr>
          <p:cNvPr id="6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Shortest Paths</a:t>
            </a:r>
          </a:p>
        </p:txBody>
      </p:sp>
      <p:sp>
        <p:nvSpPr>
          <p:cNvPr id="7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D21ABBE-36D2-E24E-99A2-333E77E8F4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896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fld id="{03800C64-1F7A-D54D-BD46-55CC0CDAE3AF}" type="datetime8">
              <a:rPr lang="en-US"/>
              <a:pPr>
                <a:defRPr/>
              </a:pPr>
              <a:t>10/29/2025 3:49 PM</a:t>
            </a:fld>
            <a:endParaRPr lang="en-US"/>
          </a:p>
        </p:txBody>
      </p:sp>
      <p:sp>
        <p:nvSpPr>
          <p:cNvPr id="8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Shortest Paths</a:t>
            </a:r>
          </a:p>
        </p:txBody>
      </p:sp>
      <p:sp>
        <p:nvSpPr>
          <p:cNvPr id="9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CCE5EC4-1DDB-174E-AA48-E0E69C9C69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974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fld id="{E466ECF2-AA83-3141-B9E1-5A430C7C3B38}" type="datetime8">
              <a:rPr lang="en-US"/>
              <a:pPr>
                <a:defRPr/>
              </a:pPr>
              <a:t>10/29/2025 3:49 PM</a:t>
            </a:fld>
            <a:endParaRPr lang="en-US"/>
          </a:p>
        </p:txBody>
      </p:sp>
      <p:sp>
        <p:nvSpPr>
          <p:cNvPr id="4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Shortest Paths</a:t>
            </a:r>
          </a:p>
        </p:txBody>
      </p:sp>
      <p:sp>
        <p:nvSpPr>
          <p:cNvPr id="5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D7B6465-6879-904E-9BE1-0A59D2FB36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8431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fld id="{1E2E4908-1B6D-E94D-9CEE-4D348D650531}" type="datetime8">
              <a:rPr lang="en-US"/>
              <a:pPr>
                <a:defRPr/>
              </a:pPr>
              <a:t>10/29/2025 3:49 PM</a:t>
            </a:fld>
            <a:endParaRPr lang="en-US"/>
          </a:p>
        </p:txBody>
      </p:sp>
      <p:sp>
        <p:nvSpPr>
          <p:cNvPr id="3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Shortest Paths</a:t>
            </a:r>
          </a:p>
        </p:txBody>
      </p:sp>
      <p:sp>
        <p:nvSpPr>
          <p:cNvPr id="4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C2C0153-AA1B-5944-A2EE-D86259814E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796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fld id="{245D0190-C365-8E4C-B64C-C65DD7640E68}" type="datetime8">
              <a:rPr lang="en-US"/>
              <a:pPr>
                <a:defRPr/>
              </a:pPr>
              <a:t>10/29/2025 3:49 PM</a:t>
            </a:fld>
            <a:endParaRPr lang="en-US"/>
          </a:p>
        </p:txBody>
      </p:sp>
      <p:sp>
        <p:nvSpPr>
          <p:cNvPr id="6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Shortest Paths</a:t>
            </a:r>
          </a:p>
        </p:txBody>
      </p:sp>
      <p:sp>
        <p:nvSpPr>
          <p:cNvPr id="7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B2DF7F6-2031-F048-A8F2-52242E8673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6887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fld id="{447DFBC4-B047-E544-940A-8ED53080DC6D}" type="datetime8">
              <a:rPr lang="en-US"/>
              <a:pPr>
                <a:defRPr/>
              </a:pPr>
              <a:t>10/29/2025 3:49 PM</a:t>
            </a:fld>
            <a:endParaRPr lang="en-US"/>
          </a:p>
        </p:txBody>
      </p:sp>
      <p:sp>
        <p:nvSpPr>
          <p:cNvPr id="6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Shortest Paths</a:t>
            </a:r>
          </a:p>
        </p:txBody>
      </p:sp>
      <p:sp>
        <p:nvSpPr>
          <p:cNvPr id="7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AC70858-96BB-7A47-BE1A-C44BC26A8A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568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1032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1039" name="Group 4"/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1070" name="Line 5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1" name="Line 6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2" name="Line 7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3" name="Line 8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4" name="Line 9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5" name="Line 10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6" name="Line 11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7" name="Line 12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8" name="Line 13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9" name="Line 14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0" name="Line 15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1" name="Line 16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2" name="Line 17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3" name="Line 18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4" name="Line 19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5" name="Line 20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6" name="Line 21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7" name="Line 22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8" name="Line 23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9" name="Line 24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0" name="Line 25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1" name="Line 26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040" name="Group 27"/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1041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2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3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4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5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6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7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8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9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0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1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2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3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4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5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6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7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8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9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0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1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2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3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4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5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6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7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8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9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1033" name="Rectangle 57" descr="60%"/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pattFill prst="pct60">
              <a:fgClr>
                <a:schemeClr val="folHlink"/>
              </a:fgClr>
              <a:bgClr>
                <a:schemeClr val="bg1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" name="Line 58"/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35" name="Group 59"/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1036" name="Line 60"/>
              <p:cNvSpPr>
                <a:spLocks noChangeShapeType="1"/>
              </p:cNvSpPr>
              <p:nvPr/>
            </p:nvSpPr>
            <p:spPr bwMode="ltGray">
              <a:xfrm flipH="1">
                <a:off x="96" y="1038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7" name="Line 61"/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8" name="Arc 62"/>
              <p:cNvSpPr>
                <a:spLocks/>
              </p:cNvSpPr>
              <p:nvPr/>
            </p:nvSpPr>
            <p:spPr bwMode="ltGray">
              <a:xfrm flipH="1">
                <a:off x="218" y="916"/>
                <a:ext cx="238" cy="240"/>
              </a:xfrm>
              <a:custGeom>
                <a:avLst/>
                <a:gdLst>
                  <a:gd name="T0" fmla="*/ 116 w 43195"/>
                  <a:gd name="T1" fmla="*/ 0 h 43200"/>
                  <a:gd name="T2" fmla="*/ 0 w 43195"/>
                  <a:gd name="T3" fmla="*/ 123 h 43200"/>
                  <a:gd name="T4" fmla="*/ 119 w 43195"/>
                  <a:gd name="T5" fmla="*/ 12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027" name="Rectangle 63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64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62" name="Rectangle 6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latin typeface="Tahom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Shortest Paths</a:t>
            </a:r>
          </a:p>
        </p:txBody>
      </p:sp>
      <p:sp>
        <p:nvSpPr>
          <p:cNvPr id="4163" name="Rectangle 6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smtClean="0">
                <a:cs typeface="+mn-cs"/>
              </a:defRPr>
            </a:lvl1pPr>
          </a:lstStyle>
          <a:p>
            <a:pPr>
              <a:defRPr/>
            </a:pPr>
            <a:fld id="{A65A05AC-EE42-3E42-83E5-6C518FFBAB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164" name="Text Box 68"/>
          <p:cNvSpPr txBox="1">
            <a:spLocks noChangeArrowheads="1"/>
          </p:cNvSpPr>
          <p:nvPr userDrawn="1"/>
        </p:nvSpPr>
        <p:spPr bwMode="auto">
          <a:xfrm>
            <a:off x="103188" y="6400800"/>
            <a:ext cx="3402012" cy="30797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400" dirty="0">
                <a:cs typeface="+mn-cs"/>
              </a:rPr>
              <a:t>© 2014 Goodrich, </a:t>
            </a:r>
            <a:r>
              <a:rPr lang="en-US" sz="1400" dirty="0" err="1">
                <a:cs typeface="+mn-cs"/>
              </a:rPr>
              <a:t>Tamassia</a:t>
            </a:r>
            <a:r>
              <a:rPr lang="en-US" sz="1400" dirty="0">
                <a:cs typeface="+mn-cs"/>
              </a:rPr>
              <a:t>, </a:t>
            </a:r>
            <a:r>
              <a:rPr lang="en-US" sz="1400" dirty="0" err="1">
                <a:cs typeface="+mn-cs"/>
              </a:rPr>
              <a:t>Goldwasser</a:t>
            </a:r>
            <a:endParaRPr lang="en-US" sz="1400" dirty="0"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charset="0"/>
        <a:buChar char="q"/>
        <a:defRPr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charset="0"/>
        <a:buChar char="n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charset="0"/>
        <a:buChar char="w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charset="0"/>
        <a:buChar char="n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charset="0"/>
        <a:buChar char="n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0"/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Shortest Paths</a:t>
            </a:r>
          </a:p>
        </p:txBody>
      </p:sp>
      <p:sp>
        <p:nvSpPr>
          <p:cNvPr id="15362" name="Rectangle 71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3485439B-58D1-F044-A8A4-DC18D9F88C25}" type="slidenum">
              <a:rPr lang="en-US" sz="1400"/>
              <a:pPr eaLnBrk="1" hangingPunct="1"/>
              <a:t>1</a:t>
            </a:fld>
            <a:endParaRPr lang="en-US" sz="1400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676400"/>
            <a:ext cx="7772400" cy="1143000"/>
          </a:xfrm>
        </p:spPr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Shortest Paths</a:t>
            </a:r>
          </a:p>
        </p:txBody>
      </p:sp>
      <p:grpSp>
        <p:nvGrpSpPr>
          <p:cNvPr id="15364" name="Group 647"/>
          <p:cNvGrpSpPr>
            <a:grpSpLocks/>
          </p:cNvGrpSpPr>
          <p:nvPr/>
        </p:nvGrpSpPr>
        <p:grpSpPr bwMode="auto">
          <a:xfrm>
            <a:off x="4648200" y="3124200"/>
            <a:ext cx="3390900" cy="2227263"/>
            <a:chOff x="3396" y="901"/>
            <a:chExt cx="2136" cy="1403"/>
          </a:xfrm>
        </p:grpSpPr>
        <p:sp>
          <p:nvSpPr>
            <p:cNvPr id="15365" name="Freeform 648"/>
            <p:cNvSpPr>
              <a:spLocks/>
            </p:cNvSpPr>
            <p:nvPr/>
          </p:nvSpPr>
          <p:spPr bwMode="auto">
            <a:xfrm>
              <a:off x="4053" y="901"/>
              <a:ext cx="1479" cy="1042"/>
            </a:xfrm>
            <a:custGeom>
              <a:avLst/>
              <a:gdLst>
                <a:gd name="T0" fmla="*/ 447 w 1479"/>
                <a:gd name="T1" fmla="*/ 23 h 1042"/>
                <a:gd name="T2" fmla="*/ 1113 w 1479"/>
                <a:gd name="T3" fmla="*/ 149 h 1042"/>
                <a:gd name="T4" fmla="*/ 1413 w 1479"/>
                <a:gd name="T5" fmla="*/ 917 h 1042"/>
                <a:gd name="T6" fmla="*/ 717 w 1479"/>
                <a:gd name="T7" fmla="*/ 899 h 1042"/>
                <a:gd name="T8" fmla="*/ 249 w 1479"/>
                <a:gd name="T9" fmla="*/ 983 h 1042"/>
                <a:gd name="T10" fmla="*/ 69 w 1479"/>
                <a:gd name="T11" fmla="*/ 646 h 1042"/>
                <a:gd name="T12" fmla="*/ 63 w 1479"/>
                <a:gd name="T13" fmla="*/ 166 h 1042"/>
                <a:gd name="T14" fmla="*/ 447 w 1479"/>
                <a:gd name="T15" fmla="*/ 23 h 104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479"/>
                <a:gd name="T25" fmla="*/ 0 h 1042"/>
                <a:gd name="T26" fmla="*/ 1479 w 1479"/>
                <a:gd name="T27" fmla="*/ 1042 h 1042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479" h="1042">
                  <a:moveTo>
                    <a:pt x="447" y="23"/>
                  </a:moveTo>
                  <a:cubicBezTo>
                    <a:pt x="622" y="20"/>
                    <a:pt x="952" y="0"/>
                    <a:pt x="1113" y="149"/>
                  </a:cubicBezTo>
                  <a:cubicBezTo>
                    <a:pt x="1274" y="298"/>
                    <a:pt x="1479" y="792"/>
                    <a:pt x="1413" y="917"/>
                  </a:cubicBezTo>
                  <a:cubicBezTo>
                    <a:pt x="1347" y="1042"/>
                    <a:pt x="911" y="888"/>
                    <a:pt x="717" y="899"/>
                  </a:cubicBezTo>
                  <a:cubicBezTo>
                    <a:pt x="523" y="910"/>
                    <a:pt x="357" y="1025"/>
                    <a:pt x="249" y="983"/>
                  </a:cubicBezTo>
                  <a:cubicBezTo>
                    <a:pt x="141" y="941"/>
                    <a:pt x="100" y="782"/>
                    <a:pt x="69" y="646"/>
                  </a:cubicBezTo>
                  <a:cubicBezTo>
                    <a:pt x="38" y="510"/>
                    <a:pt x="0" y="270"/>
                    <a:pt x="63" y="166"/>
                  </a:cubicBezTo>
                  <a:cubicBezTo>
                    <a:pt x="126" y="62"/>
                    <a:pt x="272" y="26"/>
                    <a:pt x="447" y="23"/>
                  </a:cubicBezTo>
                  <a:close/>
                </a:path>
              </a:pathLst>
            </a:custGeom>
            <a:solidFill>
              <a:srgbClr val="DDDDDD"/>
            </a:solidFill>
            <a:ln w="12700">
              <a:solidFill>
                <a:schemeClr val="tx2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66" name="Oval 649"/>
            <p:cNvSpPr>
              <a:spLocks noChangeAspect="1" noChangeArrowheads="1"/>
            </p:cNvSpPr>
            <p:nvPr/>
          </p:nvSpPr>
          <p:spPr bwMode="auto">
            <a:xfrm>
              <a:off x="4261" y="1564"/>
              <a:ext cx="231" cy="231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C</a:t>
              </a:r>
            </a:p>
          </p:txBody>
        </p:sp>
        <p:sp>
          <p:nvSpPr>
            <p:cNvPr id="15367" name="Oval 650"/>
            <p:cNvSpPr>
              <a:spLocks noChangeAspect="1" noChangeArrowheads="1"/>
            </p:cNvSpPr>
            <p:nvPr/>
          </p:nvSpPr>
          <p:spPr bwMode="auto">
            <a:xfrm>
              <a:off x="3396" y="1564"/>
              <a:ext cx="231" cy="231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B</a:t>
              </a:r>
            </a:p>
          </p:txBody>
        </p:sp>
        <p:sp>
          <p:nvSpPr>
            <p:cNvPr id="15368" name="Oval 651"/>
            <p:cNvSpPr>
              <a:spLocks noChangeAspect="1" noChangeArrowheads="1"/>
            </p:cNvSpPr>
            <p:nvPr/>
          </p:nvSpPr>
          <p:spPr bwMode="auto">
            <a:xfrm>
              <a:off x="4260" y="1056"/>
              <a:ext cx="231" cy="231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solidFill>
                    <a:schemeClr val="tx2"/>
                  </a:solidFill>
                </a:rPr>
                <a:t>A</a:t>
              </a:r>
            </a:p>
          </p:txBody>
        </p:sp>
        <p:sp>
          <p:nvSpPr>
            <p:cNvPr id="15369" name="Oval 652"/>
            <p:cNvSpPr>
              <a:spLocks noChangeAspect="1" noChangeArrowheads="1"/>
            </p:cNvSpPr>
            <p:nvPr/>
          </p:nvSpPr>
          <p:spPr bwMode="auto">
            <a:xfrm>
              <a:off x="3780" y="2073"/>
              <a:ext cx="231" cy="231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E</a:t>
              </a:r>
            </a:p>
          </p:txBody>
        </p:sp>
        <p:cxnSp>
          <p:nvCxnSpPr>
            <p:cNvPr id="15370" name="AutoShape 653"/>
            <p:cNvCxnSpPr>
              <a:cxnSpLocks noChangeAspect="1" noChangeShapeType="1"/>
              <a:stCxn id="15368" idx="2"/>
              <a:endCxn id="15367" idx="0"/>
            </p:cNvCxnSpPr>
            <p:nvPr/>
          </p:nvCxnSpPr>
          <p:spPr bwMode="auto">
            <a:xfrm rot="10800000" flipV="1">
              <a:off x="3511" y="1171"/>
              <a:ext cx="736" cy="386"/>
            </a:xfrm>
            <a:prstGeom prst="curvedConnector2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371" name="AutoShape 654"/>
            <p:cNvCxnSpPr>
              <a:cxnSpLocks noChangeAspect="1" noChangeShapeType="1"/>
              <a:stCxn id="15369" idx="2"/>
              <a:endCxn id="15367" idx="4"/>
            </p:cNvCxnSpPr>
            <p:nvPr/>
          </p:nvCxnSpPr>
          <p:spPr bwMode="auto">
            <a:xfrm rot="10800000">
              <a:off x="3511" y="1800"/>
              <a:ext cx="262" cy="388"/>
            </a:xfrm>
            <a:prstGeom prst="curvedConnector2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372" name="AutoShape 655"/>
            <p:cNvCxnSpPr>
              <a:cxnSpLocks noChangeAspect="1" noChangeShapeType="1"/>
              <a:stCxn id="15369" idx="6"/>
              <a:endCxn id="15366" idx="3"/>
            </p:cNvCxnSpPr>
            <p:nvPr/>
          </p:nvCxnSpPr>
          <p:spPr bwMode="auto">
            <a:xfrm flipV="1">
              <a:off x="4016" y="1773"/>
              <a:ext cx="278" cy="415"/>
            </a:xfrm>
            <a:prstGeom prst="curvedConnector2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373" name="AutoShape 656"/>
            <p:cNvCxnSpPr>
              <a:cxnSpLocks noChangeAspect="1" noChangeShapeType="1"/>
              <a:stCxn id="15368" idx="4"/>
              <a:endCxn id="15366" idx="0"/>
            </p:cNvCxnSpPr>
            <p:nvPr/>
          </p:nvCxnSpPr>
          <p:spPr bwMode="auto">
            <a:xfrm>
              <a:off x="4375" y="1298"/>
              <a:ext cx="1" cy="253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374" name="AutoShape 657"/>
            <p:cNvCxnSpPr>
              <a:cxnSpLocks noChangeAspect="1" noChangeShapeType="1"/>
              <a:stCxn id="15367" idx="6"/>
              <a:endCxn id="15366" idx="2"/>
            </p:cNvCxnSpPr>
            <p:nvPr/>
          </p:nvCxnSpPr>
          <p:spPr bwMode="auto">
            <a:xfrm>
              <a:off x="3632" y="1679"/>
              <a:ext cx="616" cy="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5375" name="Oval 658"/>
            <p:cNvSpPr>
              <a:spLocks noChangeAspect="1" noChangeArrowheads="1"/>
            </p:cNvSpPr>
            <p:nvPr/>
          </p:nvSpPr>
          <p:spPr bwMode="auto">
            <a:xfrm>
              <a:off x="5119" y="1564"/>
              <a:ext cx="231" cy="231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solidFill>
                    <a:schemeClr val="tx2"/>
                  </a:solidFill>
                </a:rPr>
                <a:t>D</a:t>
              </a:r>
            </a:p>
          </p:txBody>
        </p:sp>
        <p:cxnSp>
          <p:nvCxnSpPr>
            <p:cNvPr id="15376" name="AutoShape 659"/>
            <p:cNvCxnSpPr>
              <a:cxnSpLocks noChangeAspect="1" noChangeShapeType="1"/>
              <a:stCxn id="15379" idx="6"/>
              <a:endCxn id="15375" idx="4"/>
            </p:cNvCxnSpPr>
            <p:nvPr/>
          </p:nvCxnSpPr>
          <p:spPr bwMode="auto">
            <a:xfrm flipV="1">
              <a:off x="4970" y="1806"/>
              <a:ext cx="264" cy="382"/>
            </a:xfrm>
            <a:prstGeom prst="curvedConnector2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377" name="AutoShape 660"/>
            <p:cNvCxnSpPr>
              <a:cxnSpLocks noChangeAspect="1" noChangeShapeType="1"/>
              <a:stCxn id="15375" idx="0"/>
              <a:endCxn id="15368" idx="6"/>
            </p:cNvCxnSpPr>
            <p:nvPr/>
          </p:nvCxnSpPr>
          <p:spPr bwMode="auto">
            <a:xfrm rot="5400000" flipH="1">
              <a:off x="4678" y="995"/>
              <a:ext cx="380" cy="732"/>
            </a:xfrm>
            <a:prstGeom prst="curvedConnector2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378" name="AutoShape 661"/>
            <p:cNvCxnSpPr>
              <a:cxnSpLocks noChangeAspect="1" noChangeShapeType="1"/>
              <a:stCxn id="15366" idx="6"/>
              <a:endCxn id="15375" idx="2"/>
            </p:cNvCxnSpPr>
            <p:nvPr/>
          </p:nvCxnSpPr>
          <p:spPr bwMode="auto">
            <a:xfrm>
              <a:off x="4503" y="1679"/>
              <a:ext cx="603" cy="0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5379" name="Oval 662"/>
            <p:cNvSpPr>
              <a:spLocks noChangeAspect="1" noChangeArrowheads="1"/>
            </p:cNvSpPr>
            <p:nvPr/>
          </p:nvSpPr>
          <p:spPr bwMode="auto">
            <a:xfrm>
              <a:off x="4734" y="2073"/>
              <a:ext cx="231" cy="231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F</a:t>
              </a:r>
            </a:p>
          </p:txBody>
        </p:sp>
        <p:cxnSp>
          <p:nvCxnSpPr>
            <p:cNvPr id="15380" name="AutoShape 663"/>
            <p:cNvCxnSpPr>
              <a:cxnSpLocks noChangeAspect="1" noChangeShapeType="1"/>
              <a:stCxn id="15366" idx="5"/>
              <a:endCxn id="15379" idx="2"/>
            </p:cNvCxnSpPr>
            <p:nvPr/>
          </p:nvCxnSpPr>
          <p:spPr bwMode="auto">
            <a:xfrm rot="16200000" flipH="1">
              <a:off x="4385" y="1846"/>
              <a:ext cx="415" cy="269"/>
            </a:xfrm>
            <a:prstGeom prst="curvedConnector2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5381" name="Text Box 664"/>
            <p:cNvSpPr txBox="1">
              <a:spLocks noChangeArrowheads="1"/>
            </p:cNvSpPr>
            <p:nvPr/>
          </p:nvSpPr>
          <p:spPr bwMode="auto">
            <a:xfrm>
              <a:off x="4408" y="912"/>
              <a:ext cx="1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chemeClr val="tx2"/>
                  </a:solidFill>
                  <a:latin typeface="Times New Roman" charset="0"/>
                </a:rPr>
                <a:t>0</a:t>
              </a:r>
            </a:p>
          </p:txBody>
        </p:sp>
        <p:sp>
          <p:nvSpPr>
            <p:cNvPr id="15382" name="Text Box 665"/>
            <p:cNvSpPr txBox="1">
              <a:spLocks noChangeArrowheads="1"/>
            </p:cNvSpPr>
            <p:nvPr/>
          </p:nvSpPr>
          <p:spPr bwMode="auto">
            <a:xfrm>
              <a:off x="5284" y="1433"/>
              <a:ext cx="1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chemeClr val="tx2"/>
                  </a:solidFill>
                  <a:latin typeface="Times New Roman" charset="0"/>
                  <a:sym typeface="Symbol" charset="0"/>
                </a:rPr>
                <a:t>3</a:t>
              </a:r>
            </a:p>
          </p:txBody>
        </p:sp>
        <p:sp>
          <p:nvSpPr>
            <p:cNvPr id="15383" name="Text Box 666"/>
            <p:cNvSpPr txBox="1">
              <a:spLocks noChangeArrowheads="1"/>
            </p:cNvSpPr>
            <p:nvPr/>
          </p:nvSpPr>
          <p:spPr bwMode="auto">
            <a:xfrm>
              <a:off x="4428" y="1433"/>
              <a:ext cx="1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chemeClr val="tx2"/>
                  </a:solidFill>
                  <a:latin typeface="Times New Roman" charset="0"/>
                  <a:sym typeface="Symbol" charset="0"/>
                </a:rPr>
                <a:t>2</a:t>
              </a:r>
            </a:p>
          </p:txBody>
        </p:sp>
        <p:sp>
          <p:nvSpPr>
            <p:cNvPr id="15384" name="Text Box 667"/>
            <p:cNvSpPr txBox="1">
              <a:spLocks noChangeArrowheads="1"/>
            </p:cNvSpPr>
            <p:nvPr/>
          </p:nvSpPr>
          <p:spPr bwMode="auto">
            <a:xfrm>
              <a:off x="3564" y="1433"/>
              <a:ext cx="1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chemeClr val="tx2"/>
                  </a:solidFill>
                  <a:latin typeface="Times New Roman" charset="0"/>
                  <a:sym typeface="Symbol" charset="0"/>
                </a:rPr>
                <a:t>8</a:t>
              </a:r>
            </a:p>
          </p:txBody>
        </p:sp>
        <p:sp>
          <p:nvSpPr>
            <p:cNvPr id="15385" name="Text Box 668"/>
            <p:cNvSpPr txBox="1">
              <a:spLocks noChangeArrowheads="1"/>
            </p:cNvSpPr>
            <p:nvPr/>
          </p:nvSpPr>
          <p:spPr bwMode="auto">
            <a:xfrm>
              <a:off x="3736" y="1889"/>
              <a:ext cx="1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chemeClr val="tx2"/>
                  </a:solidFill>
                  <a:latin typeface="Times New Roman" charset="0"/>
                  <a:sym typeface="Symbol" charset="0"/>
                </a:rPr>
                <a:t>5</a:t>
              </a:r>
            </a:p>
          </p:txBody>
        </p:sp>
        <p:sp>
          <p:nvSpPr>
            <p:cNvPr id="15386" name="Text Box 669"/>
            <p:cNvSpPr txBox="1">
              <a:spLocks noChangeArrowheads="1"/>
            </p:cNvSpPr>
            <p:nvPr/>
          </p:nvSpPr>
          <p:spPr bwMode="auto">
            <a:xfrm>
              <a:off x="4848" y="1889"/>
              <a:ext cx="1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chemeClr val="tx2"/>
                  </a:solidFill>
                  <a:latin typeface="Times New Roman" charset="0"/>
                  <a:sym typeface="Symbol" charset="0"/>
                </a:rPr>
                <a:t>8</a:t>
              </a:r>
            </a:p>
          </p:txBody>
        </p:sp>
        <p:sp>
          <p:nvSpPr>
            <p:cNvPr id="15387" name="Text Box 670"/>
            <p:cNvSpPr txBox="1">
              <a:spLocks noChangeArrowheads="1"/>
            </p:cNvSpPr>
            <p:nvPr/>
          </p:nvSpPr>
          <p:spPr bwMode="auto">
            <a:xfrm>
              <a:off x="4936" y="1065"/>
              <a:ext cx="1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latin typeface="Times New Roman" charset="0"/>
                </a:rPr>
                <a:t>4</a:t>
              </a:r>
            </a:p>
          </p:txBody>
        </p:sp>
        <p:sp>
          <p:nvSpPr>
            <p:cNvPr id="15388" name="Text Box 671"/>
            <p:cNvSpPr txBox="1">
              <a:spLocks noChangeArrowheads="1"/>
            </p:cNvSpPr>
            <p:nvPr/>
          </p:nvSpPr>
          <p:spPr bwMode="auto">
            <a:xfrm>
              <a:off x="3588" y="1104"/>
              <a:ext cx="1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chemeClr val="tx2"/>
                  </a:solidFill>
                  <a:latin typeface="Times New Roman" charset="0"/>
                </a:rPr>
                <a:t>8</a:t>
              </a:r>
            </a:p>
          </p:txBody>
        </p:sp>
        <p:sp>
          <p:nvSpPr>
            <p:cNvPr id="15389" name="Text Box 672"/>
            <p:cNvSpPr txBox="1">
              <a:spLocks noChangeArrowheads="1"/>
            </p:cNvSpPr>
            <p:nvPr/>
          </p:nvSpPr>
          <p:spPr bwMode="auto">
            <a:xfrm>
              <a:off x="3828" y="1488"/>
              <a:ext cx="1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latin typeface="Times New Roman" charset="0"/>
                </a:rPr>
                <a:t>7</a:t>
              </a:r>
            </a:p>
          </p:txBody>
        </p:sp>
        <p:sp>
          <p:nvSpPr>
            <p:cNvPr id="15390" name="Text Box 673"/>
            <p:cNvSpPr txBox="1">
              <a:spLocks noChangeArrowheads="1"/>
            </p:cNvSpPr>
            <p:nvPr/>
          </p:nvSpPr>
          <p:spPr bwMode="auto">
            <a:xfrm>
              <a:off x="4740" y="1488"/>
              <a:ext cx="1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chemeClr val="tx2"/>
                  </a:solidFill>
                  <a:latin typeface="Times New Roman" charset="0"/>
                </a:rPr>
                <a:t>1</a:t>
              </a:r>
            </a:p>
          </p:txBody>
        </p:sp>
        <p:sp>
          <p:nvSpPr>
            <p:cNvPr id="15391" name="Text Box 674"/>
            <p:cNvSpPr txBox="1">
              <a:spLocks noChangeArrowheads="1"/>
            </p:cNvSpPr>
            <p:nvPr/>
          </p:nvSpPr>
          <p:spPr bwMode="auto">
            <a:xfrm>
              <a:off x="3396" y="1992"/>
              <a:ext cx="1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latin typeface="Times New Roman" charset="0"/>
                </a:rPr>
                <a:t>2</a:t>
              </a:r>
            </a:p>
          </p:txBody>
        </p:sp>
        <p:sp>
          <p:nvSpPr>
            <p:cNvPr id="15392" name="Text Box 675"/>
            <p:cNvSpPr txBox="1">
              <a:spLocks noChangeArrowheads="1"/>
            </p:cNvSpPr>
            <p:nvPr/>
          </p:nvSpPr>
          <p:spPr bwMode="auto">
            <a:xfrm>
              <a:off x="5124" y="1992"/>
              <a:ext cx="1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chemeClr val="tx2"/>
                  </a:solidFill>
                  <a:latin typeface="Times New Roman" charset="0"/>
                </a:rPr>
                <a:t>5</a:t>
              </a:r>
            </a:p>
          </p:txBody>
        </p:sp>
        <p:sp>
          <p:nvSpPr>
            <p:cNvPr id="15393" name="Text Box 676"/>
            <p:cNvSpPr txBox="1">
              <a:spLocks noChangeArrowheads="1"/>
            </p:cNvSpPr>
            <p:nvPr/>
          </p:nvSpPr>
          <p:spPr bwMode="auto">
            <a:xfrm>
              <a:off x="4164" y="1296"/>
              <a:ext cx="1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chemeClr val="tx2"/>
                  </a:solidFill>
                  <a:latin typeface="Times New Roman" charset="0"/>
                </a:rPr>
                <a:t>2</a:t>
              </a:r>
            </a:p>
          </p:txBody>
        </p:sp>
        <p:sp>
          <p:nvSpPr>
            <p:cNvPr id="15394" name="Text Box 677"/>
            <p:cNvSpPr txBox="1">
              <a:spLocks noChangeArrowheads="1"/>
            </p:cNvSpPr>
            <p:nvPr/>
          </p:nvSpPr>
          <p:spPr bwMode="auto">
            <a:xfrm>
              <a:off x="4068" y="1824"/>
              <a:ext cx="1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chemeClr val="tx2"/>
                  </a:solidFill>
                  <a:latin typeface="Times New Roman" charset="0"/>
                </a:rPr>
                <a:t>3</a:t>
              </a:r>
            </a:p>
          </p:txBody>
        </p:sp>
        <p:sp>
          <p:nvSpPr>
            <p:cNvPr id="15395" name="Text Box 678"/>
            <p:cNvSpPr txBox="1">
              <a:spLocks noChangeArrowheads="1"/>
            </p:cNvSpPr>
            <p:nvPr/>
          </p:nvSpPr>
          <p:spPr bwMode="auto">
            <a:xfrm>
              <a:off x="4476" y="1824"/>
              <a:ext cx="1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latin typeface="Times New Roman" charset="0"/>
                </a:rPr>
                <a:t>9</a:t>
              </a:r>
            </a:p>
          </p:txBody>
        </p:sp>
      </p:grpSp>
      <p:sp>
        <p:nvSpPr>
          <p:cNvPr id="37" name="Subtitle 1"/>
          <p:cNvSpPr>
            <a:spLocks noGrp="1"/>
          </p:cNvSpPr>
          <p:nvPr>
            <p:ph type="subTitle" idx="1"/>
          </p:nvPr>
        </p:nvSpPr>
        <p:spPr>
          <a:xfrm>
            <a:off x="914400" y="381000"/>
            <a:ext cx="6629400" cy="990600"/>
          </a:xfrm>
        </p:spPr>
        <p:txBody>
          <a:bodyPr>
            <a:normAutofit/>
          </a:bodyPr>
          <a:lstStyle/>
          <a:p>
            <a:r>
              <a:rPr lang="en-US" sz="1800" dirty="0"/>
              <a:t>Presentation for use with the textbook </a:t>
            </a:r>
            <a:r>
              <a:rPr lang="en-US" sz="1800" dirty="0">
                <a:solidFill>
                  <a:schemeClr val="tx2"/>
                </a:solidFill>
              </a:rPr>
              <a:t>Data Structures and Algorithms in Java, 6</a:t>
            </a:r>
            <a:r>
              <a:rPr lang="en-US" sz="1800" baseline="30000" dirty="0">
                <a:solidFill>
                  <a:schemeClr val="tx2"/>
                </a:solidFill>
              </a:rPr>
              <a:t>th</a:t>
            </a:r>
            <a:r>
              <a:rPr lang="en-US" sz="1800" dirty="0">
                <a:solidFill>
                  <a:schemeClr val="tx2"/>
                </a:solidFill>
              </a:rPr>
              <a:t> edition</a:t>
            </a:r>
            <a:r>
              <a:rPr lang="en-US" sz="1800" dirty="0"/>
              <a:t>, by M. T. Goodrich, R. Tamassia, and M. H. Goldwasser, Wiley, 2014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Shortest Paths</a:t>
            </a:r>
          </a:p>
        </p:txBody>
      </p:sp>
      <p:sp>
        <p:nvSpPr>
          <p:cNvPr id="2253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C463FD8E-31FD-0D4F-94B9-6F2CB3FDBE73}" type="slidenum">
              <a:rPr lang="en-US" sz="1400"/>
              <a:pPr eaLnBrk="1" hangingPunct="1"/>
              <a:t>10</a:t>
            </a:fld>
            <a:endParaRPr lang="en-US" sz="1400"/>
          </a:p>
        </p:txBody>
      </p:sp>
      <p:sp>
        <p:nvSpPr>
          <p:cNvPr id="22531" name="Freeform 71"/>
          <p:cNvSpPr>
            <a:spLocks/>
          </p:cNvSpPr>
          <p:nvPr/>
        </p:nvSpPr>
        <p:spPr bwMode="auto">
          <a:xfrm>
            <a:off x="2011363" y="1436688"/>
            <a:ext cx="1044575" cy="736600"/>
          </a:xfrm>
          <a:custGeom>
            <a:avLst/>
            <a:gdLst>
              <a:gd name="T0" fmla="*/ 522288 w 658"/>
              <a:gd name="T1" fmla="*/ 20638 h 464"/>
              <a:gd name="T2" fmla="*/ 1036638 w 658"/>
              <a:gd name="T3" fmla="*/ 411163 h 464"/>
              <a:gd name="T4" fmla="*/ 474663 w 658"/>
              <a:gd name="T5" fmla="*/ 715963 h 464"/>
              <a:gd name="T6" fmla="*/ 7938 w 658"/>
              <a:gd name="T7" fmla="*/ 287338 h 464"/>
              <a:gd name="T8" fmla="*/ 522288 w 658"/>
              <a:gd name="T9" fmla="*/ 20638 h 4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58"/>
              <a:gd name="T16" fmla="*/ 0 h 464"/>
              <a:gd name="T17" fmla="*/ 658 w 658"/>
              <a:gd name="T18" fmla="*/ 464 h 46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58" h="464">
                <a:moveTo>
                  <a:pt x="329" y="13"/>
                </a:moveTo>
                <a:cubicBezTo>
                  <a:pt x="437" y="26"/>
                  <a:pt x="658" y="186"/>
                  <a:pt x="653" y="259"/>
                </a:cubicBezTo>
                <a:cubicBezTo>
                  <a:pt x="647" y="328"/>
                  <a:pt x="407" y="464"/>
                  <a:pt x="299" y="451"/>
                </a:cubicBezTo>
                <a:cubicBezTo>
                  <a:pt x="191" y="438"/>
                  <a:pt x="0" y="254"/>
                  <a:pt x="5" y="181"/>
                </a:cubicBezTo>
                <a:cubicBezTo>
                  <a:pt x="10" y="108"/>
                  <a:pt x="221" y="0"/>
                  <a:pt x="329" y="13"/>
                </a:cubicBezTo>
                <a:close/>
              </a:path>
            </a:pathLst>
          </a:custGeom>
          <a:solidFill>
            <a:srgbClr val="DDDDDD"/>
          </a:solidFill>
          <a:ln w="12700">
            <a:solidFill>
              <a:schemeClr val="tx2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Example</a:t>
            </a:r>
          </a:p>
        </p:txBody>
      </p:sp>
      <p:sp>
        <p:nvSpPr>
          <p:cNvPr id="22533" name="Oval 3"/>
          <p:cNvSpPr>
            <a:spLocks noChangeAspect="1" noChangeArrowheads="1"/>
          </p:cNvSpPr>
          <p:nvPr/>
        </p:nvSpPr>
        <p:spPr bwMode="auto">
          <a:xfrm>
            <a:off x="2287588" y="2482850"/>
            <a:ext cx="366712" cy="366713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C</a:t>
            </a:r>
          </a:p>
        </p:txBody>
      </p:sp>
      <p:sp>
        <p:nvSpPr>
          <p:cNvPr id="22534" name="Oval 4"/>
          <p:cNvSpPr>
            <a:spLocks noChangeAspect="1" noChangeArrowheads="1"/>
          </p:cNvSpPr>
          <p:nvPr/>
        </p:nvSpPr>
        <p:spPr bwMode="auto">
          <a:xfrm>
            <a:off x="914400" y="2482850"/>
            <a:ext cx="366713" cy="366713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B</a:t>
            </a:r>
          </a:p>
        </p:txBody>
      </p:sp>
      <p:sp>
        <p:nvSpPr>
          <p:cNvPr id="22535" name="Oval 5"/>
          <p:cNvSpPr>
            <a:spLocks noChangeAspect="1" noChangeArrowheads="1"/>
          </p:cNvSpPr>
          <p:nvPr/>
        </p:nvSpPr>
        <p:spPr bwMode="auto">
          <a:xfrm>
            <a:off x="2286000" y="1676400"/>
            <a:ext cx="366713" cy="366713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>
                <a:solidFill>
                  <a:schemeClr val="tx2"/>
                </a:solidFill>
              </a:rPr>
              <a:t>A</a:t>
            </a:r>
          </a:p>
        </p:txBody>
      </p:sp>
      <p:sp>
        <p:nvSpPr>
          <p:cNvPr id="22536" name="Oval 6"/>
          <p:cNvSpPr>
            <a:spLocks noChangeAspect="1" noChangeArrowheads="1"/>
          </p:cNvSpPr>
          <p:nvPr/>
        </p:nvSpPr>
        <p:spPr bwMode="auto">
          <a:xfrm>
            <a:off x="1524000" y="3290888"/>
            <a:ext cx="366713" cy="366712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E</a:t>
            </a:r>
          </a:p>
        </p:txBody>
      </p:sp>
      <p:cxnSp>
        <p:nvCxnSpPr>
          <p:cNvPr id="22537" name="AutoShape 7"/>
          <p:cNvCxnSpPr>
            <a:cxnSpLocks noChangeAspect="1" noChangeShapeType="1"/>
            <a:stCxn id="22535" idx="2"/>
            <a:endCxn id="22534" idx="0"/>
          </p:cNvCxnSpPr>
          <p:nvPr/>
        </p:nvCxnSpPr>
        <p:spPr bwMode="auto">
          <a:xfrm rot="10800000" flipV="1">
            <a:off x="1096963" y="1858963"/>
            <a:ext cx="1168400" cy="612775"/>
          </a:xfrm>
          <a:prstGeom prst="curvedConnector2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38" name="AutoShape 8"/>
          <p:cNvCxnSpPr>
            <a:cxnSpLocks noChangeAspect="1" noChangeShapeType="1"/>
            <a:stCxn id="22536" idx="2"/>
            <a:endCxn id="22534" idx="4"/>
          </p:cNvCxnSpPr>
          <p:nvPr/>
        </p:nvCxnSpPr>
        <p:spPr bwMode="auto">
          <a:xfrm rot="10800000">
            <a:off x="1096963" y="2857500"/>
            <a:ext cx="415925" cy="615950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39" name="AutoShape 9"/>
          <p:cNvCxnSpPr>
            <a:cxnSpLocks noChangeAspect="1" noChangeShapeType="1"/>
            <a:stCxn id="22536" idx="6"/>
            <a:endCxn id="22533" idx="3"/>
          </p:cNvCxnSpPr>
          <p:nvPr/>
        </p:nvCxnSpPr>
        <p:spPr bwMode="auto">
          <a:xfrm flipV="1">
            <a:off x="1898650" y="2805113"/>
            <a:ext cx="441325" cy="668337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40" name="AutoShape 10"/>
          <p:cNvCxnSpPr>
            <a:cxnSpLocks noChangeAspect="1" noChangeShapeType="1"/>
            <a:stCxn id="22535" idx="4"/>
            <a:endCxn id="22533" idx="0"/>
          </p:cNvCxnSpPr>
          <p:nvPr/>
        </p:nvCxnSpPr>
        <p:spPr bwMode="auto">
          <a:xfrm>
            <a:off x="2468563" y="2060575"/>
            <a:ext cx="1587" cy="411163"/>
          </a:xfrm>
          <a:prstGeom prst="straightConnector1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41" name="AutoShape 11"/>
          <p:cNvCxnSpPr>
            <a:cxnSpLocks noChangeAspect="1" noChangeShapeType="1"/>
            <a:stCxn id="22534" idx="6"/>
            <a:endCxn id="22533" idx="2"/>
          </p:cNvCxnSpPr>
          <p:nvPr/>
        </p:nvCxnSpPr>
        <p:spPr bwMode="auto">
          <a:xfrm>
            <a:off x="1289050" y="2665413"/>
            <a:ext cx="987425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542" name="Oval 12"/>
          <p:cNvSpPr>
            <a:spLocks noChangeAspect="1" noChangeArrowheads="1"/>
          </p:cNvSpPr>
          <p:nvPr/>
        </p:nvSpPr>
        <p:spPr bwMode="auto">
          <a:xfrm>
            <a:off x="3649663" y="2482850"/>
            <a:ext cx="366712" cy="366713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D</a:t>
            </a:r>
          </a:p>
        </p:txBody>
      </p:sp>
      <p:cxnSp>
        <p:nvCxnSpPr>
          <p:cNvPr id="22543" name="AutoShape 13"/>
          <p:cNvCxnSpPr>
            <a:cxnSpLocks noChangeAspect="1" noChangeShapeType="1"/>
            <a:stCxn id="22546" idx="6"/>
            <a:endCxn id="22542" idx="4"/>
          </p:cNvCxnSpPr>
          <p:nvPr/>
        </p:nvCxnSpPr>
        <p:spPr bwMode="auto">
          <a:xfrm flipV="1">
            <a:off x="3413125" y="2857500"/>
            <a:ext cx="419100" cy="615950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44" name="AutoShape 14"/>
          <p:cNvCxnSpPr>
            <a:cxnSpLocks noChangeAspect="1" noChangeShapeType="1"/>
            <a:stCxn id="22542" idx="0"/>
            <a:endCxn id="22535" idx="6"/>
          </p:cNvCxnSpPr>
          <p:nvPr/>
        </p:nvCxnSpPr>
        <p:spPr bwMode="auto">
          <a:xfrm rot="5400000" flipH="1">
            <a:off x="2944812" y="1584326"/>
            <a:ext cx="612775" cy="1162050"/>
          </a:xfrm>
          <a:prstGeom prst="curvedConnector2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45" name="AutoShape 15"/>
          <p:cNvCxnSpPr>
            <a:cxnSpLocks noChangeAspect="1" noChangeShapeType="1"/>
            <a:stCxn id="22533" idx="6"/>
            <a:endCxn id="22542" idx="2"/>
          </p:cNvCxnSpPr>
          <p:nvPr/>
        </p:nvCxnSpPr>
        <p:spPr bwMode="auto">
          <a:xfrm>
            <a:off x="2662238" y="2665413"/>
            <a:ext cx="976312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546" name="Oval 16"/>
          <p:cNvSpPr>
            <a:spLocks noChangeAspect="1" noChangeArrowheads="1"/>
          </p:cNvSpPr>
          <p:nvPr/>
        </p:nvSpPr>
        <p:spPr bwMode="auto">
          <a:xfrm>
            <a:off x="3038475" y="3290888"/>
            <a:ext cx="366713" cy="366712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F</a:t>
            </a:r>
          </a:p>
        </p:txBody>
      </p:sp>
      <p:cxnSp>
        <p:nvCxnSpPr>
          <p:cNvPr id="22547" name="AutoShape 17"/>
          <p:cNvCxnSpPr>
            <a:cxnSpLocks noChangeAspect="1" noChangeShapeType="1"/>
            <a:stCxn id="22533" idx="5"/>
            <a:endCxn id="22546" idx="2"/>
          </p:cNvCxnSpPr>
          <p:nvPr/>
        </p:nvCxnSpPr>
        <p:spPr bwMode="auto">
          <a:xfrm rot="16200000" flipH="1">
            <a:off x="2479675" y="2925763"/>
            <a:ext cx="668337" cy="427038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549" name="AutoShape 19"/>
          <p:cNvSpPr>
            <a:spLocks noChangeArrowheads="1"/>
          </p:cNvSpPr>
          <p:nvPr/>
        </p:nvSpPr>
        <p:spPr bwMode="auto">
          <a:xfrm rot="8100000" flipH="1" flipV="1">
            <a:off x="4167188" y="3619500"/>
            <a:ext cx="1243012" cy="333375"/>
          </a:xfrm>
          <a:prstGeom prst="rightArrow">
            <a:avLst>
              <a:gd name="adj1" fmla="val 50000"/>
              <a:gd name="adj2" fmla="val 93214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50" name="AutoShape 20"/>
          <p:cNvSpPr>
            <a:spLocks noChangeArrowheads="1"/>
          </p:cNvSpPr>
          <p:nvPr/>
        </p:nvSpPr>
        <p:spPr bwMode="auto">
          <a:xfrm rot="5400000">
            <a:off x="2290763" y="3643312"/>
            <a:ext cx="457200" cy="333375"/>
          </a:xfrm>
          <a:prstGeom prst="rightArrow">
            <a:avLst>
              <a:gd name="adj1" fmla="val 50000"/>
              <a:gd name="adj2" fmla="val 34286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51" name="Text Box 21"/>
          <p:cNvSpPr txBox="1">
            <a:spLocks noChangeArrowheads="1"/>
          </p:cNvSpPr>
          <p:nvPr/>
        </p:nvSpPr>
        <p:spPr bwMode="auto">
          <a:xfrm>
            <a:off x="2520950" y="1447800"/>
            <a:ext cx="298450" cy="36671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solidFill>
                  <a:schemeClr val="tx2"/>
                </a:solidFill>
                <a:latin typeface="Times New Roman" charset="0"/>
              </a:rPr>
              <a:t>0</a:t>
            </a:r>
          </a:p>
        </p:txBody>
      </p:sp>
      <p:sp>
        <p:nvSpPr>
          <p:cNvPr id="22552" name="Text Box 22"/>
          <p:cNvSpPr txBox="1">
            <a:spLocks noChangeArrowheads="1"/>
          </p:cNvSpPr>
          <p:nvPr/>
        </p:nvSpPr>
        <p:spPr bwMode="auto">
          <a:xfrm>
            <a:off x="3911600" y="2274888"/>
            <a:ext cx="298450" cy="36671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solidFill>
                  <a:schemeClr val="tx2"/>
                </a:solidFill>
                <a:latin typeface="Times New Roman" charset="0"/>
                <a:sym typeface="Symbol" charset="0"/>
              </a:rPr>
              <a:t>4</a:t>
            </a:r>
          </a:p>
        </p:txBody>
      </p:sp>
      <p:sp>
        <p:nvSpPr>
          <p:cNvPr id="22553" name="Text Box 23"/>
          <p:cNvSpPr txBox="1">
            <a:spLocks noChangeArrowheads="1"/>
          </p:cNvSpPr>
          <p:nvPr/>
        </p:nvSpPr>
        <p:spPr bwMode="auto">
          <a:xfrm>
            <a:off x="2552700" y="2274888"/>
            <a:ext cx="298450" cy="36671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solidFill>
                  <a:schemeClr val="tx2"/>
                </a:solidFill>
                <a:latin typeface="Times New Roman" charset="0"/>
                <a:sym typeface="Symbol" charset="0"/>
              </a:rPr>
              <a:t>2</a:t>
            </a:r>
          </a:p>
        </p:txBody>
      </p:sp>
      <p:sp>
        <p:nvSpPr>
          <p:cNvPr id="22554" name="Text Box 24"/>
          <p:cNvSpPr txBox="1">
            <a:spLocks noChangeArrowheads="1"/>
          </p:cNvSpPr>
          <p:nvPr/>
        </p:nvSpPr>
        <p:spPr bwMode="auto">
          <a:xfrm>
            <a:off x="1174750" y="2257425"/>
            <a:ext cx="298450" cy="36671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solidFill>
                  <a:schemeClr val="tx2"/>
                </a:solidFill>
                <a:latin typeface="Times New Roman" charset="0"/>
                <a:sym typeface="Symbol" charset="0"/>
              </a:rPr>
              <a:t>8</a:t>
            </a:r>
          </a:p>
        </p:txBody>
      </p:sp>
      <p:sp>
        <p:nvSpPr>
          <p:cNvPr id="22555" name="Text Box 25"/>
          <p:cNvSpPr txBox="1">
            <a:spLocks noChangeArrowheads="1"/>
          </p:cNvSpPr>
          <p:nvPr/>
        </p:nvSpPr>
        <p:spPr bwMode="auto">
          <a:xfrm>
            <a:off x="1371600" y="2994025"/>
            <a:ext cx="347663" cy="36671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dirty="0">
                <a:latin typeface="Times New Roman" charset="0"/>
                <a:sym typeface="Symbol" charset="0"/>
              </a:rPr>
              <a:t></a:t>
            </a:r>
          </a:p>
        </p:txBody>
      </p:sp>
      <p:sp>
        <p:nvSpPr>
          <p:cNvPr id="22556" name="Text Box 26"/>
          <p:cNvSpPr txBox="1">
            <a:spLocks noChangeArrowheads="1"/>
          </p:cNvSpPr>
          <p:nvPr/>
        </p:nvSpPr>
        <p:spPr bwMode="auto">
          <a:xfrm>
            <a:off x="3233738" y="2994025"/>
            <a:ext cx="347662" cy="36671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dirty="0">
                <a:latin typeface="Times New Roman" charset="0"/>
                <a:sym typeface="Symbol" charset="0"/>
              </a:rPr>
              <a:t></a:t>
            </a:r>
          </a:p>
        </p:txBody>
      </p:sp>
      <p:sp>
        <p:nvSpPr>
          <p:cNvPr id="22557" name="Text Box 27"/>
          <p:cNvSpPr txBox="1">
            <a:spLocks noChangeArrowheads="1"/>
          </p:cNvSpPr>
          <p:nvPr/>
        </p:nvSpPr>
        <p:spPr bwMode="auto">
          <a:xfrm>
            <a:off x="3359150" y="1690688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chemeClr val="tx2"/>
                </a:solidFill>
                <a:latin typeface="Times New Roman" charset="0"/>
              </a:rPr>
              <a:t>4</a:t>
            </a:r>
          </a:p>
        </p:txBody>
      </p:sp>
      <p:sp>
        <p:nvSpPr>
          <p:cNvPr id="22558" name="Text Box 28"/>
          <p:cNvSpPr txBox="1">
            <a:spLocks noChangeArrowheads="1"/>
          </p:cNvSpPr>
          <p:nvPr/>
        </p:nvSpPr>
        <p:spPr bwMode="auto">
          <a:xfrm>
            <a:off x="1219200" y="17526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chemeClr val="tx2"/>
                </a:solidFill>
                <a:latin typeface="Times New Roman" charset="0"/>
              </a:rPr>
              <a:t>8</a:t>
            </a:r>
          </a:p>
        </p:txBody>
      </p:sp>
      <p:sp>
        <p:nvSpPr>
          <p:cNvPr id="22559" name="Text Box 33"/>
          <p:cNvSpPr txBox="1">
            <a:spLocks noChangeArrowheads="1"/>
          </p:cNvSpPr>
          <p:nvPr/>
        </p:nvSpPr>
        <p:spPr bwMode="auto">
          <a:xfrm>
            <a:off x="1600200" y="23622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7</a:t>
            </a:r>
          </a:p>
        </p:txBody>
      </p:sp>
      <p:sp>
        <p:nvSpPr>
          <p:cNvPr id="22560" name="Text Box 34"/>
          <p:cNvSpPr txBox="1">
            <a:spLocks noChangeArrowheads="1"/>
          </p:cNvSpPr>
          <p:nvPr/>
        </p:nvSpPr>
        <p:spPr bwMode="auto">
          <a:xfrm>
            <a:off x="3048000" y="23622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1</a:t>
            </a:r>
          </a:p>
        </p:txBody>
      </p:sp>
      <p:sp>
        <p:nvSpPr>
          <p:cNvPr id="22561" name="Text Box 35"/>
          <p:cNvSpPr txBox="1">
            <a:spLocks noChangeArrowheads="1"/>
          </p:cNvSpPr>
          <p:nvPr/>
        </p:nvSpPr>
        <p:spPr bwMode="auto">
          <a:xfrm>
            <a:off x="914400" y="31623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2</a:t>
            </a:r>
          </a:p>
        </p:txBody>
      </p:sp>
      <p:sp>
        <p:nvSpPr>
          <p:cNvPr id="22562" name="Text Box 37"/>
          <p:cNvSpPr txBox="1">
            <a:spLocks noChangeArrowheads="1"/>
          </p:cNvSpPr>
          <p:nvPr/>
        </p:nvSpPr>
        <p:spPr bwMode="auto">
          <a:xfrm>
            <a:off x="3657600" y="31623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5</a:t>
            </a:r>
          </a:p>
        </p:txBody>
      </p:sp>
      <p:sp>
        <p:nvSpPr>
          <p:cNvPr id="22563" name="Text Box 38"/>
          <p:cNvSpPr txBox="1">
            <a:spLocks noChangeArrowheads="1"/>
          </p:cNvSpPr>
          <p:nvPr/>
        </p:nvSpPr>
        <p:spPr bwMode="auto">
          <a:xfrm>
            <a:off x="2133600" y="20574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chemeClr val="tx2"/>
                </a:solidFill>
                <a:latin typeface="Times New Roman" charset="0"/>
              </a:rPr>
              <a:t>2</a:t>
            </a:r>
          </a:p>
        </p:txBody>
      </p:sp>
      <p:sp>
        <p:nvSpPr>
          <p:cNvPr id="22564" name="Text Box 39"/>
          <p:cNvSpPr txBox="1">
            <a:spLocks noChangeArrowheads="1"/>
          </p:cNvSpPr>
          <p:nvPr/>
        </p:nvSpPr>
        <p:spPr bwMode="auto">
          <a:xfrm>
            <a:off x="1981200" y="28956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3</a:t>
            </a:r>
          </a:p>
        </p:txBody>
      </p:sp>
      <p:sp>
        <p:nvSpPr>
          <p:cNvPr id="22565" name="Text Box 40"/>
          <p:cNvSpPr txBox="1">
            <a:spLocks noChangeArrowheads="1"/>
          </p:cNvSpPr>
          <p:nvPr/>
        </p:nvSpPr>
        <p:spPr bwMode="auto">
          <a:xfrm>
            <a:off x="2628900" y="28956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9</a:t>
            </a:r>
          </a:p>
        </p:txBody>
      </p:sp>
      <p:sp>
        <p:nvSpPr>
          <p:cNvPr id="22566" name="Freeform 72"/>
          <p:cNvSpPr>
            <a:spLocks/>
          </p:cNvSpPr>
          <p:nvPr/>
        </p:nvSpPr>
        <p:spPr bwMode="auto">
          <a:xfrm>
            <a:off x="1955800" y="4151313"/>
            <a:ext cx="1073150" cy="1536700"/>
          </a:xfrm>
          <a:custGeom>
            <a:avLst/>
            <a:gdLst>
              <a:gd name="T0" fmla="*/ 587375 w 676"/>
              <a:gd name="T1" fmla="*/ 11113 h 968"/>
              <a:gd name="T2" fmla="*/ 1016000 w 676"/>
              <a:gd name="T3" fmla="*/ 287338 h 968"/>
              <a:gd name="T4" fmla="*/ 930275 w 676"/>
              <a:gd name="T5" fmla="*/ 1049338 h 968"/>
              <a:gd name="T6" fmla="*/ 501650 w 676"/>
              <a:gd name="T7" fmla="*/ 1525588 h 968"/>
              <a:gd name="T8" fmla="*/ 92075 w 676"/>
              <a:gd name="T9" fmla="*/ 982663 h 968"/>
              <a:gd name="T10" fmla="*/ 82550 w 676"/>
              <a:gd name="T11" fmla="*/ 220663 h 968"/>
              <a:gd name="T12" fmla="*/ 587375 w 676"/>
              <a:gd name="T13" fmla="*/ 11113 h 96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676"/>
              <a:gd name="T22" fmla="*/ 0 h 968"/>
              <a:gd name="T23" fmla="*/ 676 w 676"/>
              <a:gd name="T24" fmla="*/ 968 h 96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676" h="968">
                <a:moveTo>
                  <a:pt x="370" y="7"/>
                </a:moveTo>
                <a:cubicBezTo>
                  <a:pt x="468" y="14"/>
                  <a:pt x="604" y="72"/>
                  <a:pt x="640" y="181"/>
                </a:cubicBezTo>
                <a:cubicBezTo>
                  <a:pt x="676" y="290"/>
                  <a:pt x="640" y="531"/>
                  <a:pt x="586" y="661"/>
                </a:cubicBezTo>
                <a:cubicBezTo>
                  <a:pt x="532" y="791"/>
                  <a:pt x="404" y="968"/>
                  <a:pt x="316" y="961"/>
                </a:cubicBezTo>
                <a:cubicBezTo>
                  <a:pt x="228" y="954"/>
                  <a:pt x="102" y="756"/>
                  <a:pt x="58" y="619"/>
                </a:cubicBezTo>
                <a:cubicBezTo>
                  <a:pt x="14" y="482"/>
                  <a:pt x="0" y="241"/>
                  <a:pt x="52" y="139"/>
                </a:cubicBezTo>
                <a:cubicBezTo>
                  <a:pt x="104" y="37"/>
                  <a:pt x="272" y="0"/>
                  <a:pt x="370" y="7"/>
                </a:cubicBezTo>
                <a:close/>
              </a:path>
            </a:pathLst>
          </a:custGeom>
          <a:solidFill>
            <a:srgbClr val="DDDDDD"/>
          </a:solidFill>
          <a:ln w="12700">
            <a:solidFill>
              <a:schemeClr val="tx2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67" name="Oval 73"/>
          <p:cNvSpPr>
            <a:spLocks noChangeAspect="1" noChangeArrowheads="1"/>
          </p:cNvSpPr>
          <p:nvPr/>
        </p:nvSpPr>
        <p:spPr bwMode="auto">
          <a:xfrm>
            <a:off x="2268538" y="5160963"/>
            <a:ext cx="366712" cy="366712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C</a:t>
            </a:r>
          </a:p>
        </p:txBody>
      </p:sp>
      <p:sp>
        <p:nvSpPr>
          <p:cNvPr id="22568" name="Oval 74"/>
          <p:cNvSpPr>
            <a:spLocks noChangeAspect="1" noChangeArrowheads="1"/>
          </p:cNvSpPr>
          <p:nvPr/>
        </p:nvSpPr>
        <p:spPr bwMode="auto">
          <a:xfrm>
            <a:off x="895350" y="5160963"/>
            <a:ext cx="366713" cy="366712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B</a:t>
            </a:r>
          </a:p>
        </p:txBody>
      </p:sp>
      <p:sp>
        <p:nvSpPr>
          <p:cNvPr id="22569" name="Oval 75"/>
          <p:cNvSpPr>
            <a:spLocks noChangeAspect="1" noChangeArrowheads="1"/>
          </p:cNvSpPr>
          <p:nvPr/>
        </p:nvSpPr>
        <p:spPr bwMode="auto">
          <a:xfrm>
            <a:off x="2266950" y="4354513"/>
            <a:ext cx="366713" cy="366712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>
                <a:solidFill>
                  <a:schemeClr val="tx2"/>
                </a:solidFill>
              </a:rPr>
              <a:t>A</a:t>
            </a:r>
          </a:p>
        </p:txBody>
      </p:sp>
      <p:sp>
        <p:nvSpPr>
          <p:cNvPr id="22570" name="Oval 76"/>
          <p:cNvSpPr>
            <a:spLocks noChangeAspect="1" noChangeArrowheads="1"/>
          </p:cNvSpPr>
          <p:nvPr/>
        </p:nvSpPr>
        <p:spPr bwMode="auto">
          <a:xfrm>
            <a:off x="1504950" y="5969000"/>
            <a:ext cx="366713" cy="366713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E</a:t>
            </a:r>
          </a:p>
        </p:txBody>
      </p:sp>
      <p:cxnSp>
        <p:nvCxnSpPr>
          <p:cNvPr id="22571" name="AutoShape 77"/>
          <p:cNvCxnSpPr>
            <a:cxnSpLocks noChangeAspect="1" noChangeShapeType="1"/>
            <a:stCxn id="22569" idx="2"/>
            <a:endCxn id="22568" idx="0"/>
          </p:cNvCxnSpPr>
          <p:nvPr/>
        </p:nvCxnSpPr>
        <p:spPr bwMode="auto">
          <a:xfrm rot="10800000" flipV="1">
            <a:off x="1077913" y="4537075"/>
            <a:ext cx="1168400" cy="612775"/>
          </a:xfrm>
          <a:prstGeom prst="curvedConnector2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72" name="AutoShape 78"/>
          <p:cNvCxnSpPr>
            <a:cxnSpLocks noChangeAspect="1" noChangeShapeType="1"/>
            <a:stCxn id="22570" idx="2"/>
            <a:endCxn id="22568" idx="4"/>
          </p:cNvCxnSpPr>
          <p:nvPr/>
        </p:nvCxnSpPr>
        <p:spPr bwMode="auto">
          <a:xfrm rot="10800000">
            <a:off x="1077913" y="5535613"/>
            <a:ext cx="415925" cy="615950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73" name="AutoShape 79"/>
          <p:cNvCxnSpPr>
            <a:cxnSpLocks noChangeAspect="1" noChangeShapeType="1"/>
            <a:stCxn id="22570" idx="6"/>
            <a:endCxn id="22567" idx="3"/>
          </p:cNvCxnSpPr>
          <p:nvPr/>
        </p:nvCxnSpPr>
        <p:spPr bwMode="auto">
          <a:xfrm flipV="1">
            <a:off x="1879600" y="5492750"/>
            <a:ext cx="441325" cy="658813"/>
          </a:xfrm>
          <a:prstGeom prst="curvedConnector2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74" name="AutoShape 80"/>
          <p:cNvCxnSpPr>
            <a:cxnSpLocks noChangeAspect="1" noChangeShapeType="1"/>
            <a:stCxn id="22569" idx="4"/>
            <a:endCxn id="22567" idx="0"/>
          </p:cNvCxnSpPr>
          <p:nvPr/>
        </p:nvCxnSpPr>
        <p:spPr bwMode="auto">
          <a:xfrm>
            <a:off x="2449513" y="4738688"/>
            <a:ext cx="1587" cy="401637"/>
          </a:xfrm>
          <a:prstGeom prst="straightConnector1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75" name="AutoShape 81"/>
          <p:cNvCxnSpPr>
            <a:cxnSpLocks noChangeAspect="1" noChangeShapeType="1"/>
            <a:stCxn id="22568" idx="6"/>
            <a:endCxn id="22567" idx="2"/>
          </p:cNvCxnSpPr>
          <p:nvPr/>
        </p:nvCxnSpPr>
        <p:spPr bwMode="auto">
          <a:xfrm>
            <a:off x="1270000" y="5343525"/>
            <a:ext cx="977900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576" name="Oval 82"/>
          <p:cNvSpPr>
            <a:spLocks noChangeAspect="1" noChangeArrowheads="1"/>
          </p:cNvSpPr>
          <p:nvPr/>
        </p:nvSpPr>
        <p:spPr bwMode="auto">
          <a:xfrm>
            <a:off x="3630613" y="5160963"/>
            <a:ext cx="366712" cy="366712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D</a:t>
            </a:r>
          </a:p>
        </p:txBody>
      </p:sp>
      <p:cxnSp>
        <p:nvCxnSpPr>
          <p:cNvPr id="22577" name="AutoShape 83"/>
          <p:cNvCxnSpPr>
            <a:cxnSpLocks noChangeAspect="1" noChangeShapeType="1"/>
            <a:stCxn id="22580" idx="6"/>
            <a:endCxn id="22576" idx="4"/>
          </p:cNvCxnSpPr>
          <p:nvPr/>
        </p:nvCxnSpPr>
        <p:spPr bwMode="auto">
          <a:xfrm flipV="1">
            <a:off x="3394075" y="5535613"/>
            <a:ext cx="419100" cy="615950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78" name="AutoShape 84"/>
          <p:cNvCxnSpPr>
            <a:cxnSpLocks noChangeAspect="1" noChangeShapeType="1"/>
            <a:stCxn id="22576" idx="0"/>
            <a:endCxn id="22569" idx="6"/>
          </p:cNvCxnSpPr>
          <p:nvPr/>
        </p:nvCxnSpPr>
        <p:spPr bwMode="auto">
          <a:xfrm rot="5400000" flipH="1">
            <a:off x="2925762" y="4262438"/>
            <a:ext cx="612775" cy="1162050"/>
          </a:xfrm>
          <a:prstGeom prst="curvedConnector2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79" name="AutoShape 85"/>
          <p:cNvCxnSpPr>
            <a:cxnSpLocks noChangeAspect="1" noChangeShapeType="1"/>
            <a:stCxn id="22567" idx="6"/>
            <a:endCxn id="22576" idx="2"/>
          </p:cNvCxnSpPr>
          <p:nvPr/>
        </p:nvCxnSpPr>
        <p:spPr bwMode="auto">
          <a:xfrm>
            <a:off x="2652713" y="5343525"/>
            <a:ext cx="966787" cy="0"/>
          </a:xfrm>
          <a:prstGeom prst="straightConnector1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580" name="Oval 86"/>
          <p:cNvSpPr>
            <a:spLocks noChangeAspect="1" noChangeArrowheads="1"/>
          </p:cNvSpPr>
          <p:nvPr/>
        </p:nvSpPr>
        <p:spPr bwMode="auto">
          <a:xfrm>
            <a:off x="3019425" y="5969000"/>
            <a:ext cx="366713" cy="366713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F</a:t>
            </a:r>
          </a:p>
        </p:txBody>
      </p:sp>
      <p:cxnSp>
        <p:nvCxnSpPr>
          <p:cNvPr id="22581" name="AutoShape 87"/>
          <p:cNvCxnSpPr>
            <a:cxnSpLocks noChangeAspect="1" noChangeShapeType="1"/>
            <a:stCxn id="22567" idx="5"/>
            <a:endCxn id="22580" idx="2"/>
          </p:cNvCxnSpPr>
          <p:nvPr/>
        </p:nvCxnSpPr>
        <p:spPr bwMode="auto">
          <a:xfrm rot="16200000" flipH="1">
            <a:off x="2465387" y="5608638"/>
            <a:ext cx="658813" cy="427038"/>
          </a:xfrm>
          <a:prstGeom prst="curvedConnector2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582" name="Text Box 88"/>
          <p:cNvSpPr txBox="1">
            <a:spLocks noChangeArrowheads="1"/>
          </p:cNvSpPr>
          <p:nvPr/>
        </p:nvSpPr>
        <p:spPr bwMode="auto">
          <a:xfrm>
            <a:off x="2501900" y="4125913"/>
            <a:ext cx="298450" cy="36671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solidFill>
                  <a:schemeClr val="tx2"/>
                </a:solidFill>
                <a:latin typeface="Times New Roman" charset="0"/>
              </a:rPr>
              <a:t>0</a:t>
            </a:r>
          </a:p>
        </p:txBody>
      </p:sp>
      <p:sp>
        <p:nvSpPr>
          <p:cNvPr id="22583" name="Text Box 89"/>
          <p:cNvSpPr txBox="1">
            <a:spLocks noChangeArrowheads="1"/>
          </p:cNvSpPr>
          <p:nvPr/>
        </p:nvSpPr>
        <p:spPr bwMode="auto">
          <a:xfrm>
            <a:off x="3892550" y="4953000"/>
            <a:ext cx="298450" cy="36671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solidFill>
                  <a:schemeClr val="tx2"/>
                </a:solidFill>
                <a:latin typeface="Times New Roman" charset="0"/>
                <a:sym typeface="Symbol" charset="0"/>
              </a:rPr>
              <a:t>3</a:t>
            </a:r>
          </a:p>
        </p:txBody>
      </p:sp>
      <p:sp>
        <p:nvSpPr>
          <p:cNvPr id="22584" name="Text Box 90"/>
          <p:cNvSpPr txBox="1">
            <a:spLocks noChangeArrowheads="1"/>
          </p:cNvSpPr>
          <p:nvPr/>
        </p:nvSpPr>
        <p:spPr bwMode="auto">
          <a:xfrm>
            <a:off x="2533650" y="4953000"/>
            <a:ext cx="298450" cy="36671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solidFill>
                  <a:schemeClr val="tx2"/>
                </a:solidFill>
                <a:latin typeface="Times New Roman" charset="0"/>
                <a:sym typeface="Symbol" charset="0"/>
              </a:rPr>
              <a:t>2</a:t>
            </a:r>
          </a:p>
        </p:txBody>
      </p:sp>
      <p:sp>
        <p:nvSpPr>
          <p:cNvPr id="22585" name="Text Box 91"/>
          <p:cNvSpPr txBox="1">
            <a:spLocks noChangeArrowheads="1"/>
          </p:cNvSpPr>
          <p:nvPr/>
        </p:nvSpPr>
        <p:spPr bwMode="auto">
          <a:xfrm>
            <a:off x="1174750" y="4937919"/>
            <a:ext cx="298450" cy="36671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solidFill>
                  <a:schemeClr val="tx2"/>
                </a:solidFill>
                <a:latin typeface="Times New Roman" charset="0"/>
                <a:sym typeface="Symbol" charset="0"/>
              </a:rPr>
              <a:t>8</a:t>
            </a:r>
          </a:p>
        </p:txBody>
      </p:sp>
      <p:sp>
        <p:nvSpPr>
          <p:cNvPr id="22586" name="Text Box 92"/>
          <p:cNvSpPr txBox="1">
            <a:spLocks noChangeArrowheads="1"/>
          </p:cNvSpPr>
          <p:nvPr/>
        </p:nvSpPr>
        <p:spPr bwMode="auto">
          <a:xfrm>
            <a:off x="1455738" y="5676900"/>
            <a:ext cx="298450" cy="36671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solidFill>
                  <a:schemeClr val="tx2"/>
                </a:solidFill>
                <a:latin typeface="Times New Roman" charset="0"/>
                <a:sym typeface="Symbol" charset="0"/>
              </a:rPr>
              <a:t>5</a:t>
            </a:r>
          </a:p>
        </p:txBody>
      </p:sp>
      <p:sp>
        <p:nvSpPr>
          <p:cNvPr id="22587" name="Text Box 93"/>
          <p:cNvSpPr txBox="1">
            <a:spLocks noChangeArrowheads="1"/>
          </p:cNvSpPr>
          <p:nvPr/>
        </p:nvSpPr>
        <p:spPr bwMode="auto">
          <a:xfrm>
            <a:off x="3181350" y="5676900"/>
            <a:ext cx="412750" cy="36671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solidFill>
                  <a:schemeClr val="tx2"/>
                </a:solidFill>
                <a:latin typeface="Times New Roman" charset="0"/>
                <a:sym typeface="Symbol" charset="0"/>
              </a:rPr>
              <a:t>11</a:t>
            </a:r>
          </a:p>
        </p:txBody>
      </p:sp>
      <p:sp>
        <p:nvSpPr>
          <p:cNvPr id="22588" name="Text Box 94"/>
          <p:cNvSpPr txBox="1">
            <a:spLocks noChangeArrowheads="1"/>
          </p:cNvSpPr>
          <p:nvPr/>
        </p:nvSpPr>
        <p:spPr bwMode="auto">
          <a:xfrm>
            <a:off x="3340100" y="43688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4</a:t>
            </a:r>
          </a:p>
        </p:txBody>
      </p:sp>
      <p:sp>
        <p:nvSpPr>
          <p:cNvPr id="22589" name="Text Box 95"/>
          <p:cNvSpPr txBox="1">
            <a:spLocks noChangeArrowheads="1"/>
          </p:cNvSpPr>
          <p:nvPr/>
        </p:nvSpPr>
        <p:spPr bwMode="auto">
          <a:xfrm>
            <a:off x="1200150" y="4430713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chemeClr val="tx2"/>
                </a:solidFill>
                <a:latin typeface="Times New Roman" charset="0"/>
              </a:rPr>
              <a:t>8</a:t>
            </a:r>
          </a:p>
        </p:txBody>
      </p:sp>
      <p:sp>
        <p:nvSpPr>
          <p:cNvPr id="22590" name="Text Box 96"/>
          <p:cNvSpPr txBox="1">
            <a:spLocks noChangeArrowheads="1"/>
          </p:cNvSpPr>
          <p:nvPr/>
        </p:nvSpPr>
        <p:spPr bwMode="auto">
          <a:xfrm>
            <a:off x="1581150" y="5040313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7</a:t>
            </a:r>
          </a:p>
        </p:txBody>
      </p:sp>
      <p:sp>
        <p:nvSpPr>
          <p:cNvPr id="22591" name="Text Box 97"/>
          <p:cNvSpPr txBox="1">
            <a:spLocks noChangeArrowheads="1"/>
          </p:cNvSpPr>
          <p:nvPr/>
        </p:nvSpPr>
        <p:spPr bwMode="auto">
          <a:xfrm>
            <a:off x="3028950" y="5040313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chemeClr val="tx2"/>
                </a:solidFill>
                <a:latin typeface="Times New Roman" charset="0"/>
              </a:rPr>
              <a:t>1</a:t>
            </a:r>
          </a:p>
        </p:txBody>
      </p:sp>
      <p:sp>
        <p:nvSpPr>
          <p:cNvPr id="22592" name="Text Box 98"/>
          <p:cNvSpPr txBox="1">
            <a:spLocks noChangeArrowheads="1"/>
          </p:cNvSpPr>
          <p:nvPr/>
        </p:nvSpPr>
        <p:spPr bwMode="auto">
          <a:xfrm>
            <a:off x="895350" y="5840413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2</a:t>
            </a:r>
          </a:p>
        </p:txBody>
      </p:sp>
      <p:sp>
        <p:nvSpPr>
          <p:cNvPr id="22593" name="Text Box 99"/>
          <p:cNvSpPr txBox="1">
            <a:spLocks noChangeArrowheads="1"/>
          </p:cNvSpPr>
          <p:nvPr/>
        </p:nvSpPr>
        <p:spPr bwMode="auto">
          <a:xfrm>
            <a:off x="3638550" y="5840413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5</a:t>
            </a:r>
          </a:p>
        </p:txBody>
      </p:sp>
      <p:sp>
        <p:nvSpPr>
          <p:cNvPr id="22594" name="Text Box 100"/>
          <p:cNvSpPr txBox="1">
            <a:spLocks noChangeArrowheads="1"/>
          </p:cNvSpPr>
          <p:nvPr/>
        </p:nvSpPr>
        <p:spPr bwMode="auto">
          <a:xfrm>
            <a:off x="2114550" y="4735513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chemeClr val="tx2"/>
                </a:solidFill>
                <a:latin typeface="Times New Roman" charset="0"/>
              </a:rPr>
              <a:t>2</a:t>
            </a:r>
          </a:p>
        </p:txBody>
      </p:sp>
      <p:sp>
        <p:nvSpPr>
          <p:cNvPr id="22595" name="Text Box 101"/>
          <p:cNvSpPr txBox="1">
            <a:spLocks noChangeArrowheads="1"/>
          </p:cNvSpPr>
          <p:nvPr/>
        </p:nvSpPr>
        <p:spPr bwMode="auto">
          <a:xfrm>
            <a:off x="1962150" y="5573713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chemeClr val="tx2"/>
                </a:solidFill>
                <a:latin typeface="Times New Roman" charset="0"/>
              </a:rPr>
              <a:t>3</a:t>
            </a:r>
          </a:p>
        </p:txBody>
      </p:sp>
      <p:sp>
        <p:nvSpPr>
          <p:cNvPr id="22596" name="Text Box 102"/>
          <p:cNvSpPr txBox="1">
            <a:spLocks noChangeArrowheads="1"/>
          </p:cNvSpPr>
          <p:nvPr/>
        </p:nvSpPr>
        <p:spPr bwMode="auto">
          <a:xfrm>
            <a:off x="2609850" y="5573713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chemeClr val="tx2"/>
                </a:solidFill>
                <a:latin typeface="Times New Roman" charset="0"/>
              </a:rPr>
              <a:t>9</a:t>
            </a:r>
          </a:p>
        </p:txBody>
      </p:sp>
      <p:grpSp>
        <p:nvGrpSpPr>
          <p:cNvPr id="22597" name="Group 165"/>
          <p:cNvGrpSpPr>
            <a:grpSpLocks/>
          </p:cNvGrpSpPr>
          <p:nvPr/>
        </p:nvGrpSpPr>
        <p:grpSpPr bwMode="auto">
          <a:xfrm>
            <a:off x="5391150" y="1430338"/>
            <a:ext cx="3390900" cy="2227262"/>
            <a:chOff x="3396" y="901"/>
            <a:chExt cx="2136" cy="1403"/>
          </a:xfrm>
        </p:grpSpPr>
        <p:sp>
          <p:nvSpPr>
            <p:cNvPr id="22629" name="Freeform 103"/>
            <p:cNvSpPr>
              <a:spLocks/>
            </p:cNvSpPr>
            <p:nvPr/>
          </p:nvSpPr>
          <p:spPr bwMode="auto">
            <a:xfrm>
              <a:off x="4053" y="901"/>
              <a:ext cx="1479" cy="1042"/>
            </a:xfrm>
            <a:custGeom>
              <a:avLst/>
              <a:gdLst>
                <a:gd name="T0" fmla="*/ 447 w 1479"/>
                <a:gd name="T1" fmla="*/ 23 h 1042"/>
                <a:gd name="T2" fmla="*/ 1113 w 1479"/>
                <a:gd name="T3" fmla="*/ 149 h 1042"/>
                <a:gd name="T4" fmla="*/ 1413 w 1479"/>
                <a:gd name="T5" fmla="*/ 917 h 1042"/>
                <a:gd name="T6" fmla="*/ 717 w 1479"/>
                <a:gd name="T7" fmla="*/ 899 h 1042"/>
                <a:gd name="T8" fmla="*/ 249 w 1479"/>
                <a:gd name="T9" fmla="*/ 983 h 1042"/>
                <a:gd name="T10" fmla="*/ 69 w 1479"/>
                <a:gd name="T11" fmla="*/ 646 h 1042"/>
                <a:gd name="T12" fmla="*/ 63 w 1479"/>
                <a:gd name="T13" fmla="*/ 166 h 1042"/>
                <a:gd name="T14" fmla="*/ 447 w 1479"/>
                <a:gd name="T15" fmla="*/ 23 h 104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479"/>
                <a:gd name="T25" fmla="*/ 0 h 1042"/>
                <a:gd name="T26" fmla="*/ 1479 w 1479"/>
                <a:gd name="T27" fmla="*/ 1042 h 1042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479" h="1042">
                  <a:moveTo>
                    <a:pt x="447" y="23"/>
                  </a:moveTo>
                  <a:cubicBezTo>
                    <a:pt x="622" y="20"/>
                    <a:pt x="952" y="0"/>
                    <a:pt x="1113" y="149"/>
                  </a:cubicBezTo>
                  <a:cubicBezTo>
                    <a:pt x="1274" y="298"/>
                    <a:pt x="1479" y="792"/>
                    <a:pt x="1413" y="917"/>
                  </a:cubicBezTo>
                  <a:cubicBezTo>
                    <a:pt x="1347" y="1042"/>
                    <a:pt x="911" y="888"/>
                    <a:pt x="717" y="899"/>
                  </a:cubicBezTo>
                  <a:cubicBezTo>
                    <a:pt x="523" y="910"/>
                    <a:pt x="357" y="1025"/>
                    <a:pt x="249" y="983"/>
                  </a:cubicBezTo>
                  <a:cubicBezTo>
                    <a:pt x="141" y="941"/>
                    <a:pt x="100" y="782"/>
                    <a:pt x="69" y="646"/>
                  </a:cubicBezTo>
                  <a:cubicBezTo>
                    <a:pt x="38" y="510"/>
                    <a:pt x="0" y="270"/>
                    <a:pt x="63" y="166"/>
                  </a:cubicBezTo>
                  <a:cubicBezTo>
                    <a:pt x="126" y="62"/>
                    <a:pt x="272" y="26"/>
                    <a:pt x="447" y="23"/>
                  </a:cubicBezTo>
                  <a:close/>
                </a:path>
              </a:pathLst>
            </a:custGeom>
            <a:solidFill>
              <a:srgbClr val="DDDDDD"/>
            </a:solidFill>
            <a:ln w="12700">
              <a:solidFill>
                <a:schemeClr val="tx2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30" name="Oval 104"/>
            <p:cNvSpPr>
              <a:spLocks noChangeAspect="1" noChangeArrowheads="1"/>
            </p:cNvSpPr>
            <p:nvPr/>
          </p:nvSpPr>
          <p:spPr bwMode="auto">
            <a:xfrm>
              <a:off x="4261" y="1564"/>
              <a:ext cx="231" cy="231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C</a:t>
              </a:r>
            </a:p>
          </p:txBody>
        </p:sp>
        <p:sp>
          <p:nvSpPr>
            <p:cNvPr id="22631" name="Oval 105"/>
            <p:cNvSpPr>
              <a:spLocks noChangeAspect="1" noChangeArrowheads="1"/>
            </p:cNvSpPr>
            <p:nvPr/>
          </p:nvSpPr>
          <p:spPr bwMode="auto">
            <a:xfrm>
              <a:off x="3396" y="1564"/>
              <a:ext cx="231" cy="231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B</a:t>
              </a:r>
            </a:p>
          </p:txBody>
        </p:sp>
        <p:sp>
          <p:nvSpPr>
            <p:cNvPr id="22632" name="Oval 106"/>
            <p:cNvSpPr>
              <a:spLocks noChangeAspect="1" noChangeArrowheads="1"/>
            </p:cNvSpPr>
            <p:nvPr/>
          </p:nvSpPr>
          <p:spPr bwMode="auto">
            <a:xfrm>
              <a:off x="4260" y="1056"/>
              <a:ext cx="231" cy="231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solidFill>
                    <a:schemeClr val="tx2"/>
                  </a:solidFill>
                </a:rPr>
                <a:t>A</a:t>
              </a:r>
            </a:p>
          </p:txBody>
        </p:sp>
        <p:sp>
          <p:nvSpPr>
            <p:cNvPr id="22633" name="Oval 107"/>
            <p:cNvSpPr>
              <a:spLocks noChangeAspect="1" noChangeArrowheads="1"/>
            </p:cNvSpPr>
            <p:nvPr/>
          </p:nvSpPr>
          <p:spPr bwMode="auto">
            <a:xfrm>
              <a:off x="3780" y="2073"/>
              <a:ext cx="231" cy="231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E</a:t>
              </a:r>
            </a:p>
          </p:txBody>
        </p:sp>
        <p:cxnSp>
          <p:nvCxnSpPr>
            <p:cNvPr id="22634" name="AutoShape 108"/>
            <p:cNvCxnSpPr>
              <a:cxnSpLocks noChangeAspect="1" noChangeShapeType="1"/>
              <a:stCxn id="22632" idx="2"/>
              <a:endCxn id="22631" idx="0"/>
            </p:cNvCxnSpPr>
            <p:nvPr/>
          </p:nvCxnSpPr>
          <p:spPr bwMode="auto">
            <a:xfrm rot="10800000" flipV="1">
              <a:off x="3511" y="1171"/>
              <a:ext cx="736" cy="386"/>
            </a:xfrm>
            <a:prstGeom prst="curvedConnector2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635" name="AutoShape 109"/>
            <p:cNvCxnSpPr>
              <a:cxnSpLocks noChangeAspect="1" noChangeShapeType="1"/>
              <a:stCxn id="22633" idx="2"/>
              <a:endCxn id="22631" idx="4"/>
            </p:cNvCxnSpPr>
            <p:nvPr/>
          </p:nvCxnSpPr>
          <p:spPr bwMode="auto">
            <a:xfrm rot="10800000">
              <a:off x="3511" y="1800"/>
              <a:ext cx="262" cy="388"/>
            </a:xfrm>
            <a:prstGeom prst="curvedConnector2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636" name="AutoShape 110"/>
            <p:cNvCxnSpPr>
              <a:cxnSpLocks noChangeAspect="1" noChangeShapeType="1"/>
              <a:stCxn id="22633" idx="6"/>
              <a:endCxn id="22630" idx="3"/>
            </p:cNvCxnSpPr>
            <p:nvPr/>
          </p:nvCxnSpPr>
          <p:spPr bwMode="auto">
            <a:xfrm flipV="1">
              <a:off x="4016" y="1773"/>
              <a:ext cx="278" cy="415"/>
            </a:xfrm>
            <a:prstGeom prst="curvedConnector2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637" name="AutoShape 111"/>
            <p:cNvCxnSpPr>
              <a:cxnSpLocks noChangeAspect="1" noChangeShapeType="1"/>
              <a:stCxn id="22632" idx="4"/>
              <a:endCxn id="22630" idx="0"/>
            </p:cNvCxnSpPr>
            <p:nvPr/>
          </p:nvCxnSpPr>
          <p:spPr bwMode="auto">
            <a:xfrm>
              <a:off x="4375" y="1298"/>
              <a:ext cx="1" cy="253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638" name="AutoShape 112"/>
            <p:cNvCxnSpPr>
              <a:cxnSpLocks noChangeAspect="1" noChangeShapeType="1"/>
              <a:stCxn id="22631" idx="6"/>
              <a:endCxn id="22630" idx="2"/>
            </p:cNvCxnSpPr>
            <p:nvPr/>
          </p:nvCxnSpPr>
          <p:spPr bwMode="auto">
            <a:xfrm>
              <a:off x="3632" y="1679"/>
              <a:ext cx="616" cy="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2639" name="Oval 113"/>
            <p:cNvSpPr>
              <a:spLocks noChangeAspect="1" noChangeArrowheads="1"/>
            </p:cNvSpPr>
            <p:nvPr/>
          </p:nvSpPr>
          <p:spPr bwMode="auto">
            <a:xfrm>
              <a:off x="5119" y="1564"/>
              <a:ext cx="231" cy="231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solidFill>
                    <a:schemeClr val="tx2"/>
                  </a:solidFill>
                </a:rPr>
                <a:t>D</a:t>
              </a:r>
            </a:p>
          </p:txBody>
        </p:sp>
        <p:cxnSp>
          <p:nvCxnSpPr>
            <p:cNvPr id="22640" name="AutoShape 114"/>
            <p:cNvCxnSpPr>
              <a:cxnSpLocks noChangeAspect="1" noChangeShapeType="1"/>
              <a:stCxn id="22643" idx="6"/>
              <a:endCxn id="22639" idx="4"/>
            </p:cNvCxnSpPr>
            <p:nvPr/>
          </p:nvCxnSpPr>
          <p:spPr bwMode="auto">
            <a:xfrm flipV="1">
              <a:off x="4970" y="1806"/>
              <a:ext cx="264" cy="382"/>
            </a:xfrm>
            <a:prstGeom prst="curvedConnector2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641" name="AutoShape 115"/>
            <p:cNvCxnSpPr>
              <a:cxnSpLocks noChangeAspect="1" noChangeShapeType="1"/>
              <a:stCxn id="22639" idx="0"/>
              <a:endCxn id="22632" idx="6"/>
            </p:cNvCxnSpPr>
            <p:nvPr/>
          </p:nvCxnSpPr>
          <p:spPr bwMode="auto">
            <a:xfrm rot="5400000" flipH="1">
              <a:off x="4678" y="995"/>
              <a:ext cx="380" cy="732"/>
            </a:xfrm>
            <a:prstGeom prst="curvedConnector2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642" name="AutoShape 116"/>
            <p:cNvCxnSpPr>
              <a:cxnSpLocks noChangeAspect="1" noChangeShapeType="1"/>
              <a:stCxn id="22630" idx="6"/>
              <a:endCxn id="22639" idx="2"/>
            </p:cNvCxnSpPr>
            <p:nvPr/>
          </p:nvCxnSpPr>
          <p:spPr bwMode="auto">
            <a:xfrm>
              <a:off x="4503" y="1679"/>
              <a:ext cx="603" cy="0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2643" name="Oval 117"/>
            <p:cNvSpPr>
              <a:spLocks noChangeAspect="1" noChangeArrowheads="1"/>
            </p:cNvSpPr>
            <p:nvPr/>
          </p:nvSpPr>
          <p:spPr bwMode="auto">
            <a:xfrm>
              <a:off x="4734" y="2073"/>
              <a:ext cx="231" cy="231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F</a:t>
              </a:r>
            </a:p>
          </p:txBody>
        </p:sp>
        <p:cxnSp>
          <p:nvCxnSpPr>
            <p:cNvPr id="22644" name="AutoShape 118"/>
            <p:cNvCxnSpPr>
              <a:cxnSpLocks noChangeAspect="1" noChangeShapeType="1"/>
              <a:stCxn id="22630" idx="5"/>
              <a:endCxn id="22643" idx="2"/>
            </p:cNvCxnSpPr>
            <p:nvPr/>
          </p:nvCxnSpPr>
          <p:spPr bwMode="auto">
            <a:xfrm rot="16200000" flipH="1">
              <a:off x="4385" y="1846"/>
              <a:ext cx="415" cy="269"/>
            </a:xfrm>
            <a:prstGeom prst="curvedConnector2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2645" name="Text Box 119"/>
            <p:cNvSpPr txBox="1">
              <a:spLocks noChangeArrowheads="1"/>
            </p:cNvSpPr>
            <p:nvPr/>
          </p:nvSpPr>
          <p:spPr bwMode="auto">
            <a:xfrm>
              <a:off x="4408" y="912"/>
              <a:ext cx="188" cy="231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solidFill>
                    <a:schemeClr val="tx2"/>
                  </a:solidFill>
                  <a:latin typeface="Times New Roman" charset="0"/>
                </a:rPr>
                <a:t>0</a:t>
              </a:r>
            </a:p>
          </p:txBody>
        </p:sp>
        <p:sp>
          <p:nvSpPr>
            <p:cNvPr id="22646" name="Text Box 120"/>
            <p:cNvSpPr txBox="1">
              <a:spLocks noChangeArrowheads="1"/>
            </p:cNvSpPr>
            <p:nvPr/>
          </p:nvSpPr>
          <p:spPr bwMode="auto">
            <a:xfrm>
              <a:off x="5284" y="1433"/>
              <a:ext cx="188" cy="231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solidFill>
                    <a:schemeClr val="tx2"/>
                  </a:solidFill>
                  <a:latin typeface="Times New Roman" charset="0"/>
                  <a:sym typeface="Symbol" charset="0"/>
                </a:rPr>
                <a:t>3</a:t>
              </a:r>
            </a:p>
          </p:txBody>
        </p:sp>
        <p:sp>
          <p:nvSpPr>
            <p:cNvPr id="22647" name="Text Box 121"/>
            <p:cNvSpPr txBox="1">
              <a:spLocks noChangeArrowheads="1"/>
            </p:cNvSpPr>
            <p:nvPr/>
          </p:nvSpPr>
          <p:spPr bwMode="auto">
            <a:xfrm>
              <a:off x="4428" y="1433"/>
              <a:ext cx="188" cy="231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solidFill>
                    <a:schemeClr val="tx2"/>
                  </a:solidFill>
                  <a:latin typeface="Times New Roman" charset="0"/>
                  <a:sym typeface="Symbol" charset="0"/>
                </a:rPr>
                <a:t>2</a:t>
              </a:r>
            </a:p>
          </p:txBody>
        </p:sp>
        <p:sp>
          <p:nvSpPr>
            <p:cNvPr id="22648" name="Text Box 122"/>
            <p:cNvSpPr txBox="1">
              <a:spLocks noChangeArrowheads="1"/>
            </p:cNvSpPr>
            <p:nvPr/>
          </p:nvSpPr>
          <p:spPr bwMode="auto">
            <a:xfrm>
              <a:off x="3564" y="1433"/>
              <a:ext cx="188" cy="231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solidFill>
                    <a:schemeClr val="tx2"/>
                  </a:solidFill>
                  <a:latin typeface="Times New Roman" charset="0"/>
                  <a:sym typeface="Symbol" charset="0"/>
                </a:rPr>
                <a:t>8</a:t>
              </a:r>
            </a:p>
          </p:txBody>
        </p:sp>
        <p:sp>
          <p:nvSpPr>
            <p:cNvPr id="22649" name="Text Box 123"/>
            <p:cNvSpPr txBox="1">
              <a:spLocks noChangeArrowheads="1"/>
            </p:cNvSpPr>
            <p:nvPr/>
          </p:nvSpPr>
          <p:spPr bwMode="auto">
            <a:xfrm>
              <a:off x="3736" y="1889"/>
              <a:ext cx="188" cy="231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solidFill>
                    <a:schemeClr val="tx2"/>
                  </a:solidFill>
                  <a:latin typeface="Times New Roman" charset="0"/>
                  <a:sym typeface="Symbol" charset="0"/>
                </a:rPr>
                <a:t>5</a:t>
              </a:r>
            </a:p>
          </p:txBody>
        </p:sp>
        <p:sp>
          <p:nvSpPr>
            <p:cNvPr id="22650" name="Text Box 124"/>
            <p:cNvSpPr txBox="1">
              <a:spLocks noChangeArrowheads="1"/>
            </p:cNvSpPr>
            <p:nvPr/>
          </p:nvSpPr>
          <p:spPr bwMode="auto">
            <a:xfrm>
              <a:off x="4848" y="1889"/>
              <a:ext cx="188" cy="231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solidFill>
                    <a:schemeClr val="tx2"/>
                  </a:solidFill>
                  <a:latin typeface="Times New Roman" charset="0"/>
                  <a:sym typeface="Symbol" charset="0"/>
                </a:rPr>
                <a:t>8</a:t>
              </a:r>
            </a:p>
          </p:txBody>
        </p:sp>
        <p:sp>
          <p:nvSpPr>
            <p:cNvPr id="22651" name="Text Box 125"/>
            <p:cNvSpPr txBox="1">
              <a:spLocks noChangeArrowheads="1"/>
            </p:cNvSpPr>
            <p:nvPr/>
          </p:nvSpPr>
          <p:spPr bwMode="auto">
            <a:xfrm>
              <a:off x="4936" y="1065"/>
              <a:ext cx="1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latin typeface="Times New Roman" charset="0"/>
                </a:rPr>
                <a:t>4</a:t>
              </a:r>
            </a:p>
          </p:txBody>
        </p:sp>
        <p:sp>
          <p:nvSpPr>
            <p:cNvPr id="22652" name="Text Box 126"/>
            <p:cNvSpPr txBox="1">
              <a:spLocks noChangeArrowheads="1"/>
            </p:cNvSpPr>
            <p:nvPr/>
          </p:nvSpPr>
          <p:spPr bwMode="auto">
            <a:xfrm>
              <a:off x="3588" y="1104"/>
              <a:ext cx="1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chemeClr val="tx2"/>
                  </a:solidFill>
                  <a:latin typeface="Times New Roman" charset="0"/>
                </a:rPr>
                <a:t>8</a:t>
              </a:r>
            </a:p>
          </p:txBody>
        </p:sp>
        <p:sp>
          <p:nvSpPr>
            <p:cNvPr id="22653" name="Text Box 127"/>
            <p:cNvSpPr txBox="1">
              <a:spLocks noChangeArrowheads="1"/>
            </p:cNvSpPr>
            <p:nvPr/>
          </p:nvSpPr>
          <p:spPr bwMode="auto">
            <a:xfrm>
              <a:off x="3828" y="1488"/>
              <a:ext cx="1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latin typeface="Times New Roman" charset="0"/>
                </a:rPr>
                <a:t>7</a:t>
              </a:r>
            </a:p>
          </p:txBody>
        </p:sp>
        <p:sp>
          <p:nvSpPr>
            <p:cNvPr id="22654" name="Text Box 128"/>
            <p:cNvSpPr txBox="1">
              <a:spLocks noChangeArrowheads="1"/>
            </p:cNvSpPr>
            <p:nvPr/>
          </p:nvSpPr>
          <p:spPr bwMode="auto">
            <a:xfrm>
              <a:off x="4740" y="1488"/>
              <a:ext cx="1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chemeClr val="tx2"/>
                  </a:solidFill>
                  <a:latin typeface="Times New Roman" charset="0"/>
                </a:rPr>
                <a:t>1</a:t>
              </a:r>
            </a:p>
          </p:txBody>
        </p:sp>
        <p:sp>
          <p:nvSpPr>
            <p:cNvPr id="22655" name="Text Box 129"/>
            <p:cNvSpPr txBox="1">
              <a:spLocks noChangeArrowheads="1"/>
            </p:cNvSpPr>
            <p:nvPr/>
          </p:nvSpPr>
          <p:spPr bwMode="auto">
            <a:xfrm>
              <a:off x="3396" y="1992"/>
              <a:ext cx="1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latin typeface="Times New Roman" charset="0"/>
                </a:rPr>
                <a:t>2</a:t>
              </a:r>
            </a:p>
          </p:txBody>
        </p:sp>
        <p:sp>
          <p:nvSpPr>
            <p:cNvPr id="22656" name="Text Box 130"/>
            <p:cNvSpPr txBox="1">
              <a:spLocks noChangeArrowheads="1"/>
            </p:cNvSpPr>
            <p:nvPr/>
          </p:nvSpPr>
          <p:spPr bwMode="auto">
            <a:xfrm>
              <a:off x="5124" y="1992"/>
              <a:ext cx="1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chemeClr val="tx2"/>
                  </a:solidFill>
                  <a:latin typeface="Times New Roman" charset="0"/>
                </a:rPr>
                <a:t>5</a:t>
              </a:r>
            </a:p>
          </p:txBody>
        </p:sp>
        <p:sp>
          <p:nvSpPr>
            <p:cNvPr id="22657" name="Text Box 131"/>
            <p:cNvSpPr txBox="1">
              <a:spLocks noChangeArrowheads="1"/>
            </p:cNvSpPr>
            <p:nvPr/>
          </p:nvSpPr>
          <p:spPr bwMode="auto">
            <a:xfrm>
              <a:off x="4164" y="1296"/>
              <a:ext cx="1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chemeClr val="tx2"/>
                  </a:solidFill>
                  <a:latin typeface="Times New Roman" charset="0"/>
                </a:rPr>
                <a:t>2</a:t>
              </a:r>
            </a:p>
          </p:txBody>
        </p:sp>
        <p:sp>
          <p:nvSpPr>
            <p:cNvPr id="22658" name="Text Box 132"/>
            <p:cNvSpPr txBox="1">
              <a:spLocks noChangeArrowheads="1"/>
            </p:cNvSpPr>
            <p:nvPr/>
          </p:nvSpPr>
          <p:spPr bwMode="auto">
            <a:xfrm>
              <a:off x="4068" y="1824"/>
              <a:ext cx="1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chemeClr val="tx2"/>
                  </a:solidFill>
                  <a:latin typeface="Times New Roman" charset="0"/>
                </a:rPr>
                <a:t>3</a:t>
              </a:r>
            </a:p>
          </p:txBody>
        </p:sp>
        <p:sp>
          <p:nvSpPr>
            <p:cNvPr id="22659" name="Text Box 133"/>
            <p:cNvSpPr txBox="1">
              <a:spLocks noChangeArrowheads="1"/>
            </p:cNvSpPr>
            <p:nvPr/>
          </p:nvSpPr>
          <p:spPr bwMode="auto">
            <a:xfrm>
              <a:off x="4476" y="1824"/>
              <a:ext cx="1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latin typeface="Times New Roman" charset="0"/>
                </a:rPr>
                <a:t>9</a:t>
              </a:r>
            </a:p>
          </p:txBody>
        </p:sp>
      </p:grpSp>
      <p:sp>
        <p:nvSpPr>
          <p:cNvPr id="134" name="TextBox 133"/>
          <p:cNvSpPr txBox="1"/>
          <p:nvPr/>
        </p:nvSpPr>
        <p:spPr>
          <a:xfrm>
            <a:off x="3350999" y="609600"/>
            <a:ext cx="728084" cy="461665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d(z)</a:t>
            </a:r>
          </a:p>
        </p:txBody>
      </p:sp>
    </p:spTree>
    <p:extLst>
      <p:ext uri="{BB962C8B-B14F-4D97-AF65-F5344CB8AC3E}">
        <p14:creationId xmlns:p14="http://schemas.microsoft.com/office/powerpoint/2010/main" val="17267640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Shortest Paths</a:t>
            </a:r>
          </a:p>
        </p:txBody>
      </p:sp>
      <p:sp>
        <p:nvSpPr>
          <p:cNvPr id="2253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C463FD8E-31FD-0D4F-94B9-6F2CB3FDBE73}" type="slidenum">
              <a:rPr lang="en-US" sz="1400"/>
              <a:pPr eaLnBrk="1" hangingPunct="1"/>
              <a:t>11</a:t>
            </a:fld>
            <a:endParaRPr lang="en-US" sz="1400"/>
          </a:p>
        </p:txBody>
      </p:sp>
      <p:sp>
        <p:nvSpPr>
          <p:cNvPr id="22531" name="Freeform 71"/>
          <p:cNvSpPr>
            <a:spLocks/>
          </p:cNvSpPr>
          <p:nvPr/>
        </p:nvSpPr>
        <p:spPr bwMode="auto">
          <a:xfrm>
            <a:off x="2011363" y="1436688"/>
            <a:ext cx="1044575" cy="736600"/>
          </a:xfrm>
          <a:custGeom>
            <a:avLst/>
            <a:gdLst>
              <a:gd name="T0" fmla="*/ 522288 w 658"/>
              <a:gd name="T1" fmla="*/ 20638 h 464"/>
              <a:gd name="T2" fmla="*/ 1036638 w 658"/>
              <a:gd name="T3" fmla="*/ 411163 h 464"/>
              <a:gd name="T4" fmla="*/ 474663 w 658"/>
              <a:gd name="T5" fmla="*/ 715963 h 464"/>
              <a:gd name="T6" fmla="*/ 7938 w 658"/>
              <a:gd name="T7" fmla="*/ 287338 h 464"/>
              <a:gd name="T8" fmla="*/ 522288 w 658"/>
              <a:gd name="T9" fmla="*/ 20638 h 4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58"/>
              <a:gd name="T16" fmla="*/ 0 h 464"/>
              <a:gd name="T17" fmla="*/ 658 w 658"/>
              <a:gd name="T18" fmla="*/ 464 h 46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58" h="464">
                <a:moveTo>
                  <a:pt x="329" y="13"/>
                </a:moveTo>
                <a:cubicBezTo>
                  <a:pt x="437" y="26"/>
                  <a:pt x="658" y="186"/>
                  <a:pt x="653" y="259"/>
                </a:cubicBezTo>
                <a:cubicBezTo>
                  <a:pt x="647" y="328"/>
                  <a:pt x="407" y="464"/>
                  <a:pt x="299" y="451"/>
                </a:cubicBezTo>
                <a:cubicBezTo>
                  <a:pt x="191" y="438"/>
                  <a:pt x="0" y="254"/>
                  <a:pt x="5" y="181"/>
                </a:cubicBezTo>
                <a:cubicBezTo>
                  <a:pt x="10" y="108"/>
                  <a:pt x="221" y="0"/>
                  <a:pt x="329" y="13"/>
                </a:cubicBezTo>
                <a:close/>
              </a:path>
            </a:pathLst>
          </a:custGeom>
          <a:solidFill>
            <a:srgbClr val="DDDDDD"/>
          </a:solidFill>
          <a:ln w="12700">
            <a:solidFill>
              <a:schemeClr val="tx2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Example</a:t>
            </a:r>
          </a:p>
        </p:txBody>
      </p:sp>
      <p:sp>
        <p:nvSpPr>
          <p:cNvPr id="22533" name="Oval 3"/>
          <p:cNvSpPr>
            <a:spLocks noChangeAspect="1" noChangeArrowheads="1"/>
          </p:cNvSpPr>
          <p:nvPr/>
        </p:nvSpPr>
        <p:spPr bwMode="auto">
          <a:xfrm>
            <a:off x="2287588" y="2482850"/>
            <a:ext cx="366712" cy="366713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C</a:t>
            </a:r>
          </a:p>
        </p:txBody>
      </p:sp>
      <p:sp>
        <p:nvSpPr>
          <p:cNvPr id="22534" name="Oval 4"/>
          <p:cNvSpPr>
            <a:spLocks noChangeAspect="1" noChangeArrowheads="1"/>
          </p:cNvSpPr>
          <p:nvPr/>
        </p:nvSpPr>
        <p:spPr bwMode="auto">
          <a:xfrm>
            <a:off x="914400" y="2482850"/>
            <a:ext cx="366713" cy="366713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B</a:t>
            </a:r>
          </a:p>
        </p:txBody>
      </p:sp>
      <p:sp>
        <p:nvSpPr>
          <p:cNvPr id="22535" name="Oval 5"/>
          <p:cNvSpPr>
            <a:spLocks noChangeAspect="1" noChangeArrowheads="1"/>
          </p:cNvSpPr>
          <p:nvPr/>
        </p:nvSpPr>
        <p:spPr bwMode="auto">
          <a:xfrm>
            <a:off x="2286000" y="1676400"/>
            <a:ext cx="366713" cy="366713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>
                <a:solidFill>
                  <a:schemeClr val="tx2"/>
                </a:solidFill>
              </a:rPr>
              <a:t>A</a:t>
            </a:r>
          </a:p>
        </p:txBody>
      </p:sp>
      <p:sp>
        <p:nvSpPr>
          <p:cNvPr id="22536" name="Oval 6"/>
          <p:cNvSpPr>
            <a:spLocks noChangeAspect="1" noChangeArrowheads="1"/>
          </p:cNvSpPr>
          <p:nvPr/>
        </p:nvSpPr>
        <p:spPr bwMode="auto">
          <a:xfrm>
            <a:off x="1524000" y="3290888"/>
            <a:ext cx="366713" cy="366712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E</a:t>
            </a:r>
          </a:p>
        </p:txBody>
      </p:sp>
      <p:cxnSp>
        <p:nvCxnSpPr>
          <p:cNvPr id="22537" name="AutoShape 7"/>
          <p:cNvCxnSpPr>
            <a:cxnSpLocks noChangeAspect="1" noChangeShapeType="1"/>
            <a:stCxn id="22535" idx="2"/>
            <a:endCxn id="22534" idx="0"/>
          </p:cNvCxnSpPr>
          <p:nvPr/>
        </p:nvCxnSpPr>
        <p:spPr bwMode="auto">
          <a:xfrm rot="10800000" flipV="1">
            <a:off x="1096963" y="1858963"/>
            <a:ext cx="1168400" cy="612775"/>
          </a:xfrm>
          <a:prstGeom prst="curvedConnector2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38" name="AutoShape 8"/>
          <p:cNvCxnSpPr>
            <a:cxnSpLocks noChangeAspect="1" noChangeShapeType="1"/>
            <a:stCxn id="22536" idx="2"/>
            <a:endCxn id="22534" idx="4"/>
          </p:cNvCxnSpPr>
          <p:nvPr/>
        </p:nvCxnSpPr>
        <p:spPr bwMode="auto">
          <a:xfrm rot="10800000">
            <a:off x="1096963" y="2857500"/>
            <a:ext cx="415925" cy="615950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39" name="AutoShape 9"/>
          <p:cNvCxnSpPr>
            <a:cxnSpLocks noChangeAspect="1" noChangeShapeType="1"/>
            <a:stCxn id="22536" idx="6"/>
            <a:endCxn id="22533" idx="3"/>
          </p:cNvCxnSpPr>
          <p:nvPr/>
        </p:nvCxnSpPr>
        <p:spPr bwMode="auto">
          <a:xfrm flipV="1">
            <a:off x="1898650" y="2805113"/>
            <a:ext cx="441325" cy="668337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40" name="AutoShape 10"/>
          <p:cNvCxnSpPr>
            <a:cxnSpLocks noChangeAspect="1" noChangeShapeType="1"/>
            <a:stCxn id="22535" idx="4"/>
            <a:endCxn id="22533" idx="0"/>
          </p:cNvCxnSpPr>
          <p:nvPr/>
        </p:nvCxnSpPr>
        <p:spPr bwMode="auto">
          <a:xfrm>
            <a:off x="2468563" y="2060575"/>
            <a:ext cx="1587" cy="411163"/>
          </a:xfrm>
          <a:prstGeom prst="straightConnector1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41" name="AutoShape 11"/>
          <p:cNvCxnSpPr>
            <a:cxnSpLocks noChangeAspect="1" noChangeShapeType="1"/>
            <a:stCxn id="22534" idx="6"/>
            <a:endCxn id="22533" idx="2"/>
          </p:cNvCxnSpPr>
          <p:nvPr/>
        </p:nvCxnSpPr>
        <p:spPr bwMode="auto">
          <a:xfrm>
            <a:off x="1289050" y="2665413"/>
            <a:ext cx="987425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542" name="Oval 12"/>
          <p:cNvSpPr>
            <a:spLocks noChangeAspect="1" noChangeArrowheads="1"/>
          </p:cNvSpPr>
          <p:nvPr/>
        </p:nvSpPr>
        <p:spPr bwMode="auto">
          <a:xfrm>
            <a:off x="3649663" y="2482850"/>
            <a:ext cx="366712" cy="366713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D</a:t>
            </a:r>
          </a:p>
        </p:txBody>
      </p:sp>
      <p:cxnSp>
        <p:nvCxnSpPr>
          <p:cNvPr id="22543" name="AutoShape 13"/>
          <p:cNvCxnSpPr>
            <a:cxnSpLocks noChangeAspect="1" noChangeShapeType="1"/>
            <a:stCxn id="22546" idx="6"/>
            <a:endCxn id="22542" idx="4"/>
          </p:cNvCxnSpPr>
          <p:nvPr/>
        </p:nvCxnSpPr>
        <p:spPr bwMode="auto">
          <a:xfrm flipV="1">
            <a:off x="3413125" y="2857500"/>
            <a:ext cx="419100" cy="615950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44" name="AutoShape 14"/>
          <p:cNvCxnSpPr>
            <a:cxnSpLocks noChangeAspect="1" noChangeShapeType="1"/>
            <a:stCxn id="22542" idx="0"/>
            <a:endCxn id="22535" idx="6"/>
          </p:cNvCxnSpPr>
          <p:nvPr/>
        </p:nvCxnSpPr>
        <p:spPr bwMode="auto">
          <a:xfrm rot="5400000" flipH="1">
            <a:off x="2944812" y="1584326"/>
            <a:ext cx="612775" cy="1162050"/>
          </a:xfrm>
          <a:prstGeom prst="curvedConnector2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45" name="AutoShape 15"/>
          <p:cNvCxnSpPr>
            <a:cxnSpLocks noChangeAspect="1" noChangeShapeType="1"/>
            <a:stCxn id="22533" idx="6"/>
            <a:endCxn id="22542" idx="2"/>
          </p:cNvCxnSpPr>
          <p:nvPr/>
        </p:nvCxnSpPr>
        <p:spPr bwMode="auto">
          <a:xfrm>
            <a:off x="2662238" y="2665413"/>
            <a:ext cx="976312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546" name="Oval 16"/>
          <p:cNvSpPr>
            <a:spLocks noChangeAspect="1" noChangeArrowheads="1"/>
          </p:cNvSpPr>
          <p:nvPr/>
        </p:nvSpPr>
        <p:spPr bwMode="auto">
          <a:xfrm>
            <a:off x="3038475" y="3290888"/>
            <a:ext cx="366713" cy="366712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F</a:t>
            </a:r>
          </a:p>
        </p:txBody>
      </p:sp>
      <p:cxnSp>
        <p:nvCxnSpPr>
          <p:cNvPr id="22547" name="AutoShape 17"/>
          <p:cNvCxnSpPr>
            <a:cxnSpLocks noChangeAspect="1" noChangeShapeType="1"/>
            <a:stCxn id="22533" idx="5"/>
            <a:endCxn id="22546" idx="2"/>
          </p:cNvCxnSpPr>
          <p:nvPr/>
        </p:nvCxnSpPr>
        <p:spPr bwMode="auto">
          <a:xfrm rot="16200000" flipH="1">
            <a:off x="2479675" y="2925763"/>
            <a:ext cx="668337" cy="427038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548" name="AutoShape 18"/>
          <p:cNvSpPr>
            <a:spLocks noChangeArrowheads="1"/>
          </p:cNvSpPr>
          <p:nvPr/>
        </p:nvSpPr>
        <p:spPr bwMode="auto">
          <a:xfrm rot="5400000">
            <a:off x="6710363" y="3643312"/>
            <a:ext cx="457200" cy="333375"/>
          </a:xfrm>
          <a:prstGeom prst="rightArrow">
            <a:avLst>
              <a:gd name="adj1" fmla="val 50000"/>
              <a:gd name="adj2" fmla="val 34286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49" name="AutoShape 19"/>
          <p:cNvSpPr>
            <a:spLocks noChangeArrowheads="1"/>
          </p:cNvSpPr>
          <p:nvPr/>
        </p:nvSpPr>
        <p:spPr bwMode="auto">
          <a:xfrm rot="8100000" flipH="1" flipV="1">
            <a:off x="4167188" y="3619500"/>
            <a:ext cx="1243012" cy="333375"/>
          </a:xfrm>
          <a:prstGeom prst="rightArrow">
            <a:avLst>
              <a:gd name="adj1" fmla="val 50000"/>
              <a:gd name="adj2" fmla="val 93214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50" name="AutoShape 20"/>
          <p:cNvSpPr>
            <a:spLocks noChangeArrowheads="1"/>
          </p:cNvSpPr>
          <p:nvPr/>
        </p:nvSpPr>
        <p:spPr bwMode="auto">
          <a:xfrm rot="5400000">
            <a:off x="2290763" y="3643312"/>
            <a:ext cx="457200" cy="333375"/>
          </a:xfrm>
          <a:prstGeom prst="rightArrow">
            <a:avLst>
              <a:gd name="adj1" fmla="val 50000"/>
              <a:gd name="adj2" fmla="val 34286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51" name="Text Box 21"/>
          <p:cNvSpPr txBox="1">
            <a:spLocks noChangeArrowheads="1"/>
          </p:cNvSpPr>
          <p:nvPr/>
        </p:nvSpPr>
        <p:spPr bwMode="auto">
          <a:xfrm>
            <a:off x="2520950" y="1447800"/>
            <a:ext cx="298450" cy="36671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solidFill>
                  <a:schemeClr val="tx2"/>
                </a:solidFill>
                <a:latin typeface="Times New Roman" charset="0"/>
              </a:rPr>
              <a:t>0</a:t>
            </a:r>
          </a:p>
        </p:txBody>
      </p:sp>
      <p:sp>
        <p:nvSpPr>
          <p:cNvPr id="22552" name="Text Box 22"/>
          <p:cNvSpPr txBox="1">
            <a:spLocks noChangeArrowheads="1"/>
          </p:cNvSpPr>
          <p:nvPr/>
        </p:nvSpPr>
        <p:spPr bwMode="auto">
          <a:xfrm>
            <a:off x="3911600" y="2274888"/>
            <a:ext cx="298450" cy="36671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solidFill>
                  <a:schemeClr val="tx2"/>
                </a:solidFill>
                <a:latin typeface="Times New Roman" charset="0"/>
                <a:sym typeface="Symbol" charset="0"/>
              </a:rPr>
              <a:t>4</a:t>
            </a:r>
          </a:p>
        </p:txBody>
      </p:sp>
      <p:sp>
        <p:nvSpPr>
          <p:cNvPr id="22553" name="Text Box 23"/>
          <p:cNvSpPr txBox="1">
            <a:spLocks noChangeArrowheads="1"/>
          </p:cNvSpPr>
          <p:nvPr/>
        </p:nvSpPr>
        <p:spPr bwMode="auto">
          <a:xfrm>
            <a:off x="2552700" y="2274888"/>
            <a:ext cx="298450" cy="36671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solidFill>
                  <a:schemeClr val="tx2"/>
                </a:solidFill>
                <a:latin typeface="Times New Roman" charset="0"/>
                <a:sym typeface="Symbol" charset="0"/>
              </a:rPr>
              <a:t>2</a:t>
            </a:r>
          </a:p>
        </p:txBody>
      </p:sp>
      <p:sp>
        <p:nvSpPr>
          <p:cNvPr id="22554" name="Text Box 24"/>
          <p:cNvSpPr txBox="1">
            <a:spLocks noChangeArrowheads="1"/>
          </p:cNvSpPr>
          <p:nvPr/>
        </p:nvSpPr>
        <p:spPr bwMode="auto">
          <a:xfrm>
            <a:off x="1174750" y="2257425"/>
            <a:ext cx="298450" cy="36671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solidFill>
                  <a:schemeClr val="tx2"/>
                </a:solidFill>
                <a:latin typeface="Times New Roman" charset="0"/>
                <a:sym typeface="Symbol" charset="0"/>
              </a:rPr>
              <a:t>8</a:t>
            </a:r>
          </a:p>
        </p:txBody>
      </p:sp>
      <p:sp>
        <p:nvSpPr>
          <p:cNvPr id="22555" name="Text Box 25"/>
          <p:cNvSpPr txBox="1">
            <a:spLocks noChangeArrowheads="1"/>
          </p:cNvSpPr>
          <p:nvPr/>
        </p:nvSpPr>
        <p:spPr bwMode="auto">
          <a:xfrm>
            <a:off x="1371600" y="2994025"/>
            <a:ext cx="347663" cy="36671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dirty="0">
                <a:latin typeface="Times New Roman" charset="0"/>
                <a:sym typeface="Symbol" charset="0"/>
              </a:rPr>
              <a:t></a:t>
            </a:r>
          </a:p>
        </p:txBody>
      </p:sp>
      <p:sp>
        <p:nvSpPr>
          <p:cNvPr id="22556" name="Text Box 26"/>
          <p:cNvSpPr txBox="1">
            <a:spLocks noChangeArrowheads="1"/>
          </p:cNvSpPr>
          <p:nvPr/>
        </p:nvSpPr>
        <p:spPr bwMode="auto">
          <a:xfrm>
            <a:off x="3233738" y="2994025"/>
            <a:ext cx="347662" cy="36671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dirty="0">
                <a:latin typeface="Times New Roman" charset="0"/>
                <a:sym typeface="Symbol" charset="0"/>
              </a:rPr>
              <a:t></a:t>
            </a:r>
          </a:p>
        </p:txBody>
      </p:sp>
      <p:sp>
        <p:nvSpPr>
          <p:cNvPr id="22557" name="Text Box 27"/>
          <p:cNvSpPr txBox="1">
            <a:spLocks noChangeArrowheads="1"/>
          </p:cNvSpPr>
          <p:nvPr/>
        </p:nvSpPr>
        <p:spPr bwMode="auto">
          <a:xfrm>
            <a:off x="3359150" y="1690688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chemeClr val="tx2"/>
                </a:solidFill>
                <a:latin typeface="Times New Roman" charset="0"/>
              </a:rPr>
              <a:t>4</a:t>
            </a:r>
          </a:p>
        </p:txBody>
      </p:sp>
      <p:sp>
        <p:nvSpPr>
          <p:cNvPr id="22558" name="Text Box 28"/>
          <p:cNvSpPr txBox="1">
            <a:spLocks noChangeArrowheads="1"/>
          </p:cNvSpPr>
          <p:nvPr/>
        </p:nvSpPr>
        <p:spPr bwMode="auto">
          <a:xfrm>
            <a:off x="1219200" y="17526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chemeClr val="tx2"/>
                </a:solidFill>
                <a:latin typeface="Times New Roman" charset="0"/>
              </a:rPr>
              <a:t>8</a:t>
            </a:r>
          </a:p>
        </p:txBody>
      </p:sp>
      <p:sp>
        <p:nvSpPr>
          <p:cNvPr id="22559" name="Text Box 33"/>
          <p:cNvSpPr txBox="1">
            <a:spLocks noChangeArrowheads="1"/>
          </p:cNvSpPr>
          <p:nvPr/>
        </p:nvSpPr>
        <p:spPr bwMode="auto">
          <a:xfrm>
            <a:off x="1600200" y="23622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7</a:t>
            </a:r>
          </a:p>
        </p:txBody>
      </p:sp>
      <p:sp>
        <p:nvSpPr>
          <p:cNvPr id="22560" name="Text Box 34"/>
          <p:cNvSpPr txBox="1">
            <a:spLocks noChangeArrowheads="1"/>
          </p:cNvSpPr>
          <p:nvPr/>
        </p:nvSpPr>
        <p:spPr bwMode="auto">
          <a:xfrm>
            <a:off x="3048000" y="23622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1</a:t>
            </a:r>
          </a:p>
        </p:txBody>
      </p:sp>
      <p:sp>
        <p:nvSpPr>
          <p:cNvPr id="22561" name="Text Box 35"/>
          <p:cNvSpPr txBox="1">
            <a:spLocks noChangeArrowheads="1"/>
          </p:cNvSpPr>
          <p:nvPr/>
        </p:nvSpPr>
        <p:spPr bwMode="auto">
          <a:xfrm>
            <a:off x="914400" y="31623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2</a:t>
            </a:r>
          </a:p>
        </p:txBody>
      </p:sp>
      <p:sp>
        <p:nvSpPr>
          <p:cNvPr id="22562" name="Text Box 37"/>
          <p:cNvSpPr txBox="1">
            <a:spLocks noChangeArrowheads="1"/>
          </p:cNvSpPr>
          <p:nvPr/>
        </p:nvSpPr>
        <p:spPr bwMode="auto">
          <a:xfrm>
            <a:off x="3657600" y="31623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5</a:t>
            </a:r>
          </a:p>
        </p:txBody>
      </p:sp>
      <p:sp>
        <p:nvSpPr>
          <p:cNvPr id="22563" name="Text Box 38"/>
          <p:cNvSpPr txBox="1">
            <a:spLocks noChangeArrowheads="1"/>
          </p:cNvSpPr>
          <p:nvPr/>
        </p:nvSpPr>
        <p:spPr bwMode="auto">
          <a:xfrm>
            <a:off x="2133600" y="20574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chemeClr val="tx2"/>
                </a:solidFill>
                <a:latin typeface="Times New Roman" charset="0"/>
              </a:rPr>
              <a:t>2</a:t>
            </a:r>
          </a:p>
        </p:txBody>
      </p:sp>
      <p:sp>
        <p:nvSpPr>
          <p:cNvPr id="22564" name="Text Box 39"/>
          <p:cNvSpPr txBox="1">
            <a:spLocks noChangeArrowheads="1"/>
          </p:cNvSpPr>
          <p:nvPr/>
        </p:nvSpPr>
        <p:spPr bwMode="auto">
          <a:xfrm>
            <a:off x="1981200" y="28956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3</a:t>
            </a:r>
          </a:p>
        </p:txBody>
      </p:sp>
      <p:sp>
        <p:nvSpPr>
          <p:cNvPr id="22565" name="Text Box 40"/>
          <p:cNvSpPr txBox="1">
            <a:spLocks noChangeArrowheads="1"/>
          </p:cNvSpPr>
          <p:nvPr/>
        </p:nvSpPr>
        <p:spPr bwMode="auto">
          <a:xfrm>
            <a:off x="2628900" y="28956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9</a:t>
            </a:r>
          </a:p>
        </p:txBody>
      </p:sp>
      <p:sp>
        <p:nvSpPr>
          <p:cNvPr id="22566" name="Freeform 72"/>
          <p:cNvSpPr>
            <a:spLocks/>
          </p:cNvSpPr>
          <p:nvPr/>
        </p:nvSpPr>
        <p:spPr bwMode="auto">
          <a:xfrm>
            <a:off x="1955800" y="4151313"/>
            <a:ext cx="1073150" cy="1536700"/>
          </a:xfrm>
          <a:custGeom>
            <a:avLst/>
            <a:gdLst>
              <a:gd name="T0" fmla="*/ 587375 w 676"/>
              <a:gd name="T1" fmla="*/ 11113 h 968"/>
              <a:gd name="T2" fmla="*/ 1016000 w 676"/>
              <a:gd name="T3" fmla="*/ 287338 h 968"/>
              <a:gd name="T4" fmla="*/ 930275 w 676"/>
              <a:gd name="T5" fmla="*/ 1049338 h 968"/>
              <a:gd name="T6" fmla="*/ 501650 w 676"/>
              <a:gd name="T7" fmla="*/ 1525588 h 968"/>
              <a:gd name="T8" fmla="*/ 92075 w 676"/>
              <a:gd name="T9" fmla="*/ 982663 h 968"/>
              <a:gd name="T10" fmla="*/ 82550 w 676"/>
              <a:gd name="T11" fmla="*/ 220663 h 968"/>
              <a:gd name="T12" fmla="*/ 587375 w 676"/>
              <a:gd name="T13" fmla="*/ 11113 h 96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676"/>
              <a:gd name="T22" fmla="*/ 0 h 968"/>
              <a:gd name="T23" fmla="*/ 676 w 676"/>
              <a:gd name="T24" fmla="*/ 968 h 96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676" h="968">
                <a:moveTo>
                  <a:pt x="370" y="7"/>
                </a:moveTo>
                <a:cubicBezTo>
                  <a:pt x="468" y="14"/>
                  <a:pt x="604" y="72"/>
                  <a:pt x="640" y="181"/>
                </a:cubicBezTo>
                <a:cubicBezTo>
                  <a:pt x="676" y="290"/>
                  <a:pt x="640" y="531"/>
                  <a:pt x="586" y="661"/>
                </a:cubicBezTo>
                <a:cubicBezTo>
                  <a:pt x="532" y="791"/>
                  <a:pt x="404" y="968"/>
                  <a:pt x="316" y="961"/>
                </a:cubicBezTo>
                <a:cubicBezTo>
                  <a:pt x="228" y="954"/>
                  <a:pt x="102" y="756"/>
                  <a:pt x="58" y="619"/>
                </a:cubicBezTo>
                <a:cubicBezTo>
                  <a:pt x="14" y="482"/>
                  <a:pt x="0" y="241"/>
                  <a:pt x="52" y="139"/>
                </a:cubicBezTo>
                <a:cubicBezTo>
                  <a:pt x="104" y="37"/>
                  <a:pt x="272" y="0"/>
                  <a:pt x="370" y="7"/>
                </a:cubicBezTo>
                <a:close/>
              </a:path>
            </a:pathLst>
          </a:custGeom>
          <a:solidFill>
            <a:srgbClr val="DDDDDD"/>
          </a:solidFill>
          <a:ln w="12700">
            <a:solidFill>
              <a:schemeClr val="tx2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67" name="Oval 73"/>
          <p:cNvSpPr>
            <a:spLocks noChangeAspect="1" noChangeArrowheads="1"/>
          </p:cNvSpPr>
          <p:nvPr/>
        </p:nvSpPr>
        <p:spPr bwMode="auto">
          <a:xfrm>
            <a:off x="2268538" y="5160963"/>
            <a:ext cx="366712" cy="366712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C</a:t>
            </a:r>
          </a:p>
        </p:txBody>
      </p:sp>
      <p:sp>
        <p:nvSpPr>
          <p:cNvPr id="22568" name="Oval 74"/>
          <p:cNvSpPr>
            <a:spLocks noChangeAspect="1" noChangeArrowheads="1"/>
          </p:cNvSpPr>
          <p:nvPr/>
        </p:nvSpPr>
        <p:spPr bwMode="auto">
          <a:xfrm>
            <a:off x="895350" y="5160963"/>
            <a:ext cx="366713" cy="366712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B</a:t>
            </a:r>
          </a:p>
        </p:txBody>
      </p:sp>
      <p:sp>
        <p:nvSpPr>
          <p:cNvPr id="22569" name="Oval 75"/>
          <p:cNvSpPr>
            <a:spLocks noChangeAspect="1" noChangeArrowheads="1"/>
          </p:cNvSpPr>
          <p:nvPr/>
        </p:nvSpPr>
        <p:spPr bwMode="auto">
          <a:xfrm>
            <a:off x="2266950" y="4354513"/>
            <a:ext cx="366713" cy="366712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>
                <a:solidFill>
                  <a:schemeClr val="tx2"/>
                </a:solidFill>
              </a:rPr>
              <a:t>A</a:t>
            </a:r>
          </a:p>
        </p:txBody>
      </p:sp>
      <p:sp>
        <p:nvSpPr>
          <p:cNvPr id="22570" name="Oval 76"/>
          <p:cNvSpPr>
            <a:spLocks noChangeAspect="1" noChangeArrowheads="1"/>
          </p:cNvSpPr>
          <p:nvPr/>
        </p:nvSpPr>
        <p:spPr bwMode="auto">
          <a:xfrm>
            <a:off x="1504950" y="5969000"/>
            <a:ext cx="366713" cy="366713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E</a:t>
            </a:r>
          </a:p>
        </p:txBody>
      </p:sp>
      <p:cxnSp>
        <p:nvCxnSpPr>
          <p:cNvPr id="22571" name="AutoShape 77"/>
          <p:cNvCxnSpPr>
            <a:cxnSpLocks noChangeAspect="1" noChangeShapeType="1"/>
            <a:stCxn id="22569" idx="2"/>
            <a:endCxn id="22568" idx="0"/>
          </p:cNvCxnSpPr>
          <p:nvPr/>
        </p:nvCxnSpPr>
        <p:spPr bwMode="auto">
          <a:xfrm rot="10800000" flipV="1">
            <a:off x="1077913" y="4537075"/>
            <a:ext cx="1168400" cy="612775"/>
          </a:xfrm>
          <a:prstGeom prst="curvedConnector2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72" name="AutoShape 78"/>
          <p:cNvCxnSpPr>
            <a:cxnSpLocks noChangeAspect="1" noChangeShapeType="1"/>
            <a:stCxn id="22570" idx="2"/>
            <a:endCxn id="22568" idx="4"/>
          </p:cNvCxnSpPr>
          <p:nvPr/>
        </p:nvCxnSpPr>
        <p:spPr bwMode="auto">
          <a:xfrm rot="10800000">
            <a:off x="1077913" y="5535613"/>
            <a:ext cx="415925" cy="615950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73" name="AutoShape 79"/>
          <p:cNvCxnSpPr>
            <a:cxnSpLocks noChangeAspect="1" noChangeShapeType="1"/>
            <a:stCxn id="22570" idx="6"/>
            <a:endCxn id="22567" idx="3"/>
          </p:cNvCxnSpPr>
          <p:nvPr/>
        </p:nvCxnSpPr>
        <p:spPr bwMode="auto">
          <a:xfrm flipV="1">
            <a:off x="1879600" y="5492750"/>
            <a:ext cx="441325" cy="658813"/>
          </a:xfrm>
          <a:prstGeom prst="curvedConnector2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74" name="AutoShape 80"/>
          <p:cNvCxnSpPr>
            <a:cxnSpLocks noChangeAspect="1" noChangeShapeType="1"/>
            <a:stCxn id="22569" idx="4"/>
            <a:endCxn id="22567" idx="0"/>
          </p:cNvCxnSpPr>
          <p:nvPr/>
        </p:nvCxnSpPr>
        <p:spPr bwMode="auto">
          <a:xfrm>
            <a:off x="2449513" y="4738688"/>
            <a:ext cx="1587" cy="401637"/>
          </a:xfrm>
          <a:prstGeom prst="straightConnector1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75" name="AutoShape 81"/>
          <p:cNvCxnSpPr>
            <a:cxnSpLocks noChangeAspect="1" noChangeShapeType="1"/>
            <a:stCxn id="22568" idx="6"/>
            <a:endCxn id="22567" idx="2"/>
          </p:cNvCxnSpPr>
          <p:nvPr/>
        </p:nvCxnSpPr>
        <p:spPr bwMode="auto">
          <a:xfrm>
            <a:off x="1270000" y="5343525"/>
            <a:ext cx="977900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576" name="Oval 82"/>
          <p:cNvSpPr>
            <a:spLocks noChangeAspect="1" noChangeArrowheads="1"/>
          </p:cNvSpPr>
          <p:nvPr/>
        </p:nvSpPr>
        <p:spPr bwMode="auto">
          <a:xfrm>
            <a:off x="3630613" y="5160963"/>
            <a:ext cx="366712" cy="366712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D</a:t>
            </a:r>
          </a:p>
        </p:txBody>
      </p:sp>
      <p:cxnSp>
        <p:nvCxnSpPr>
          <p:cNvPr id="22577" name="AutoShape 83"/>
          <p:cNvCxnSpPr>
            <a:cxnSpLocks noChangeAspect="1" noChangeShapeType="1"/>
            <a:stCxn id="22580" idx="6"/>
            <a:endCxn id="22576" idx="4"/>
          </p:cNvCxnSpPr>
          <p:nvPr/>
        </p:nvCxnSpPr>
        <p:spPr bwMode="auto">
          <a:xfrm flipV="1">
            <a:off x="3394075" y="5535613"/>
            <a:ext cx="419100" cy="615950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78" name="AutoShape 84"/>
          <p:cNvCxnSpPr>
            <a:cxnSpLocks noChangeAspect="1" noChangeShapeType="1"/>
            <a:stCxn id="22576" idx="0"/>
            <a:endCxn id="22569" idx="6"/>
          </p:cNvCxnSpPr>
          <p:nvPr/>
        </p:nvCxnSpPr>
        <p:spPr bwMode="auto">
          <a:xfrm rot="5400000" flipH="1">
            <a:off x="2925762" y="4262438"/>
            <a:ext cx="612775" cy="1162050"/>
          </a:xfrm>
          <a:prstGeom prst="curvedConnector2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79" name="AutoShape 85"/>
          <p:cNvCxnSpPr>
            <a:cxnSpLocks noChangeAspect="1" noChangeShapeType="1"/>
            <a:stCxn id="22567" idx="6"/>
            <a:endCxn id="22576" idx="2"/>
          </p:cNvCxnSpPr>
          <p:nvPr/>
        </p:nvCxnSpPr>
        <p:spPr bwMode="auto">
          <a:xfrm>
            <a:off x="2652713" y="5343525"/>
            <a:ext cx="966787" cy="0"/>
          </a:xfrm>
          <a:prstGeom prst="straightConnector1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580" name="Oval 86"/>
          <p:cNvSpPr>
            <a:spLocks noChangeAspect="1" noChangeArrowheads="1"/>
          </p:cNvSpPr>
          <p:nvPr/>
        </p:nvSpPr>
        <p:spPr bwMode="auto">
          <a:xfrm>
            <a:off x="3019425" y="5969000"/>
            <a:ext cx="366713" cy="366713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F</a:t>
            </a:r>
          </a:p>
        </p:txBody>
      </p:sp>
      <p:cxnSp>
        <p:nvCxnSpPr>
          <p:cNvPr id="22581" name="AutoShape 87"/>
          <p:cNvCxnSpPr>
            <a:cxnSpLocks noChangeAspect="1" noChangeShapeType="1"/>
            <a:stCxn id="22567" idx="5"/>
            <a:endCxn id="22580" idx="2"/>
          </p:cNvCxnSpPr>
          <p:nvPr/>
        </p:nvCxnSpPr>
        <p:spPr bwMode="auto">
          <a:xfrm rot="16200000" flipH="1">
            <a:off x="2465387" y="5608638"/>
            <a:ext cx="658813" cy="427038"/>
          </a:xfrm>
          <a:prstGeom prst="curvedConnector2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582" name="Text Box 88"/>
          <p:cNvSpPr txBox="1">
            <a:spLocks noChangeArrowheads="1"/>
          </p:cNvSpPr>
          <p:nvPr/>
        </p:nvSpPr>
        <p:spPr bwMode="auto">
          <a:xfrm>
            <a:off x="2501900" y="4125913"/>
            <a:ext cx="298450" cy="36671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solidFill>
                  <a:schemeClr val="tx2"/>
                </a:solidFill>
                <a:latin typeface="Times New Roman" charset="0"/>
              </a:rPr>
              <a:t>0</a:t>
            </a:r>
          </a:p>
        </p:txBody>
      </p:sp>
      <p:sp>
        <p:nvSpPr>
          <p:cNvPr id="22583" name="Text Box 89"/>
          <p:cNvSpPr txBox="1">
            <a:spLocks noChangeArrowheads="1"/>
          </p:cNvSpPr>
          <p:nvPr/>
        </p:nvSpPr>
        <p:spPr bwMode="auto">
          <a:xfrm>
            <a:off x="3892550" y="4953000"/>
            <a:ext cx="298450" cy="36671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solidFill>
                  <a:schemeClr val="tx2"/>
                </a:solidFill>
                <a:latin typeface="Times New Roman" charset="0"/>
                <a:sym typeface="Symbol" charset="0"/>
              </a:rPr>
              <a:t>3</a:t>
            </a:r>
          </a:p>
        </p:txBody>
      </p:sp>
      <p:sp>
        <p:nvSpPr>
          <p:cNvPr id="22584" name="Text Box 90"/>
          <p:cNvSpPr txBox="1">
            <a:spLocks noChangeArrowheads="1"/>
          </p:cNvSpPr>
          <p:nvPr/>
        </p:nvSpPr>
        <p:spPr bwMode="auto">
          <a:xfrm>
            <a:off x="2533650" y="4953000"/>
            <a:ext cx="298450" cy="36671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solidFill>
                  <a:schemeClr val="tx2"/>
                </a:solidFill>
                <a:latin typeface="Times New Roman" charset="0"/>
                <a:sym typeface="Symbol" charset="0"/>
              </a:rPr>
              <a:t>2</a:t>
            </a:r>
          </a:p>
        </p:txBody>
      </p:sp>
      <p:sp>
        <p:nvSpPr>
          <p:cNvPr id="22585" name="Text Box 91"/>
          <p:cNvSpPr txBox="1">
            <a:spLocks noChangeArrowheads="1"/>
          </p:cNvSpPr>
          <p:nvPr/>
        </p:nvSpPr>
        <p:spPr bwMode="auto">
          <a:xfrm>
            <a:off x="1174750" y="4937919"/>
            <a:ext cx="298450" cy="36671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solidFill>
                  <a:schemeClr val="tx2"/>
                </a:solidFill>
                <a:latin typeface="Times New Roman" charset="0"/>
                <a:sym typeface="Symbol" charset="0"/>
              </a:rPr>
              <a:t>8</a:t>
            </a:r>
          </a:p>
        </p:txBody>
      </p:sp>
      <p:sp>
        <p:nvSpPr>
          <p:cNvPr id="22586" name="Text Box 92"/>
          <p:cNvSpPr txBox="1">
            <a:spLocks noChangeArrowheads="1"/>
          </p:cNvSpPr>
          <p:nvPr/>
        </p:nvSpPr>
        <p:spPr bwMode="auto">
          <a:xfrm>
            <a:off x="1455738" y="5676900"/>
            <a:ext cx="298450" cy="36671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solidFill>
                  <a:schemeClr val="tx2"/>
                </a:solidFill>
                <a:latin typeface="Times New Roman" charset="0"/>
                <a:sym typeface="Symbol" charset="0"/>
              </a:rPr>
              <a:t>5</a:t>
            </a:r>
          </a:p>
        </p:txBody>
      </p:sp>
      <p:sp>
        <p:nvSpPr>
          <p:cNvPr id="22587" name="Text Box 93"/>
          <p:cNvSpPr txBox="1">
            <a:spLocks noChangeArrowheads="1"/>
          </p:cNvSpPr>
          <p:nvPr/>
        </p:nvSpPr>
        <p:spPr bwMode="auto">
          <a:xfrm>
            <a:off x="3181350" y="5676900"/>
            <a:ext cx="412750" cy="36671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solidFill>
                  <a:schemeClr val="tx2"/>
                </a:solidFill>
                <a:latin typeface="Times New Roman" charset="0"/>
                <a:sym typeface="Symbol" charset="0"/>
              </a:rPr>
              <a:t>11</a:t>
            </a:r>
          </a:p>
        </p:txBody>
      </p:sp>
      <p:sp>
        <p:nvSpPr>
          <p:cNvPr id="22588" name="Text Box 94"/>
          <p:cNvSpPr txBox="1">
            <a:spLocks noChangeArrowheads="1"/>
          </p:cNvSpPr>
          <p:nvPr/>
        </p:nvSpPr>
        <p:spPr bwMode="auto">
          <a:xfrm>
            <a:off x="3340100" y="43688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4</a:t>
            </a:r>
          </a:p>
        </p:txBody>
      </p:sp>
      <p:sp>
        <p:nvSpPr>
          <p:cNvPr id="22589" name="Text Box 95"/>
          <p:cNvSpPr txBox="1">
            <a:spLocks noChangeArrowheads="1"/>
          </p:cNvSpPr>
          <p:nvPr/>
        </p:nvSpPr>
        <p:spPr bwMode="auto">
          <a:xfrm>
            <a:off x="1200150" y="4430713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chemeClr val="tx2"/>
                </a:solidFill>
                <a:latin typeface="Times New Roman" charset="0"/>
              </a:rPr>
              <a:t>8</a:t>
            </a:r>
          </a:p>
        </p:txBody>
      </p:sp>
      <p:sp>
        <p:nvSpPr>
          <p:cNvPr id="22590" name="Text Box 96"/>
          <p:cNvSpPr txBox="1">
            <a:spLocks noChangeArrowheads="1"/>
          </p:cNvSpPr>
          <p:nvPr/>
        </p:nvSpPr>
        <p:spPr bwMode="auto">
          <a:xfrm>
            <a:off x="1581150" y="5040313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7</a:t>
            </a:r>
          </a:p>
        </p:txBody>
      </p:sp>
      <p:sp>
        <p:nvSpPr>
          <p:cNvPr id="22591" name="Text Box 97"/>
          <p:cNvSpPr txBox="1">
            <a:spLocks noChangeArrowheads="1"/>
          </p:cNvSpPr>
          <p:nvPr/>
        </p:nvSpPr>
        <p:spPr bwMode="auto">
          <a:xfrm>
            <a:off x="3028950" y="5040313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chemeClr val="tx2"/>
                </a:solidFill>
                <a:latin typeface="Times New Roman" charset="0"/>
              </a:rPr>
              <a:t>1</a:t>
            </a:r>
          </a:p>
        </p:txBody>
      </p:sp>
      <p:sp>
        <p:nvSpPr>
          <p:cNvPr id="22592" name="Text Box 98"/>
          <p:cNvSpPr txBox="1">
            <a:spLocks noChangeArrowheads="1"/>
          </p:cNvSpPr>
          <p:nvPr/>
        </p:nvSpPr>
        <p:spPr bwMode="auto">
          <a:xfrm>
            <a:off x="895350" y="5840413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2</a:t>
            </a:r>
          </a:p>
        </p:txBody>
      </p:sp>
      <p:sp>
        <p:nvSpPr>
          <p:cNvPr id="22593" name="Text Box 99"/>
          <p:cNvSpPr txBox="1">
            <a:spLocks noChangeArrowheads="1"/>
          </p:cNvSpPr>
          <p:nvPr/>
        </p:nvSpPr>
        <p:spPr bwMode="auto">
          <a:xfrm>
            <a:off x="3638550" y="5840413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5</a:t>
            </a:r>
          </a:p>
        </p:txBody>
      </p:sp>
      <p:sp>
        <p:nvSpPr>
          <p:cNvPr id="22594" name="Text Box 100"/>
          <p:cNvSpPr txBox="1">
            <a:spLocks noChangeArrowheads="1"/>
          </p:cNvSpPr>
          <p:nvPr/>
        </p:nvSpPr>
        <p:spPr bwMode="auto">
          <a:xfrm>
            <a:off x="2114550" y="4735513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chemeClr val="tx2"/>
                </a:solidFill>
                <a:latin typeface="Times New Roman" charset="0"/>
              </a:rPr>
              <a:t>2</a:t>
            </a:r>
          </a:p>
        </p:txBody>
      </p:sp>
      <p:sp>
        <p:nvSpPr>
          <p:cNvPr id="22595" name="Text Box 101"/>
          <p:cNvSpPr txBox="1">
            <a:spLocks noChangeArrowheads="1"/>
          </p:cNvSpPr>
          <p:nvPr/>
        </p:nvSpPr>
        <p:spPr bwMode="auto">
          <a:xfrm>
            <a:off x="1962150" y="5573713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chemeClr val="tx2"/>
                </a:solidFill>
                <a:latin typeface="Times New Roman" charset="0"/>
              </a:rPr>
              <a:t>3</a:t>
            </a:r>
          </a:p>
        </p:txBody>
      </p:sp>
      <p:sp>
        <p:nvSpPr>
          <p:cNvPr id="22596" name="Text Box 102"/>
          <p:cNvSpPr txBox="1">
            <a:spLocks noChangeArrowheads="1"/>
          </p:cNvSpPr>
          <p:nvPr/>
        </p:nvSpPr>
        <p:spPr bwMode="auto">
          <a:xfrm>
            <a:off x="2609850" y="5573713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chemeClr val="tx2"/>
                </a:solidFill>
                <a:latin typeface="Times New Roman" charset="0"/>
              </a:rPr>
              <a:t>9</a:t>
            </a:r>
          </a:p>
        </p:txBody>
      </p:sp>
      <p:grpSp>
        <p:nvGrpSpPr>
          <p:cNvPr id="22597" name="Group 165"/>
          <p:cNvGrpSpPr>
            <a:grpSpLocks/>
          </p:cNvGrpSpPr>
          <p:nvPr/>
        </p:nvGrpSpPr>
        <p:grpSpPr bwMode="auto">
          <a:xfrm>
            <a:off x="5391150" y="1430338"/>
            <a:ext cx="3390900" cy="2227262"/>
            <a:chOff x="3396" y="901"/>
            <a:chExt cx="2136" cy="1403"/>
          </a:xfrm>
        </p:grpSpPr>
        <p:sp>
          <p:nvSpPr>
            <p:cNvPr id="22629" name="Freeform 103"/>
            <p:cNvSpPr>
              <a:spLocks/>
            </p:cNvSpPr>
            <p:nvPr/>
          </p:nvSpPr>
          <p:spPr bwMode="auto">
            <a:xfrm>
              <a:off x="4053" y="901"/>
              <a:ext cx="1479" cy="1042"/>
            </a:xfrm>
            <a:custGeom>
              <a:avLst/>
              <a:gdLst>
                <a:gd name="T0" fmla="*/ 447 w 1479"/>
                <a:gd name="T1" fmla="*/ 23 h 1042"/>
                <a:gd name="T2" fmla="*/ 1113 w 1479"/>
                <a:gd name="T3" fmla="*/ 149 h 1042"/>
                <a:gd name="T4" fmla="*/ 1413 w 1479"/>
                <a:gd name="T5" fmla="*/ 917 h 1042"/>
                <a:gd name="T6" fmla="*/ 717 w 1479"/>
                <a:gd name="T7" fmla="*/ 899 h 1042"/>
                <a:gd name="T8" fmla="*/ 249 w 1479"/>
                <a:gd name="T9" fmla="*/ 983 h 1042"/>
                <a:gd name="T10" fmla="*/ 69 w 1479"/>
                <a:gd name="T11" fmla="*/ 646 h 1042"/>
                <a:gd name="T12" fmla="*/ 63 w 1479"/>
                <a:gd name="T13" fmla="*/ 166 h 1042"/>
                <a:gd name="T14" fmla="*/ 447 w 1479"/>
                <a:gd name="T15" fmla="*/ 23 h 104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479"/>
                <a:gd name="T25" fmla="*/ 0 h 1042"/>
                <a:gd name="T26" fmla="*/ 1479 w 1479"/>
                <a:gd name="T27" fmla="*/ 1042 h 1042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479" h="1042">
                  <a:moveTo>
                    <a:pt x="447" y="23"/>
                  </a:moveTo>
                  <a:cubicBezTo>
                    <a:pt x="622" y="20"/>
                    <a:pt x="952" y="0"/>
                    <a:pt x="1113" y="149"/>
                  </a:cubicBezTo>
                  <a:cubicBezTo>
                    <a:pt x="1274" y="298"/>
                    <a:pt x="1479" y="792"/>
                    <a:pt x="1413" y="917"/>
                  </a:cubicBezTo>
                  <a:cubicBezTo>
                    <a:pt x="1347" y="1042"/>
                    <a:pt x="911" y="888"/>
                    <a:pt x="717" y="899"/>
                  </a:cubicBezTo>
                  <a:cubicBezTo>
                    <a:pt x="523" y="910"/>
                    <a:pt x="357" y="1025"/>
                    <a:pt x="249" y="983"/>
                  </a:cubicBezTo>
                  <a:cubicBezTo>
                    <a:pt x="141" y="941"/>
                    <a:pt x="100" y="782"/>
                    <a:pt x="69" y="646"/>
                  </a:cubicBezTo>
                  <a:cubicBezTo>
                    <a:pt x="38" y="510"/>
                    <a:pt x="0" y="270"/>
                    <a:pt x="63" y="166"/>
                  </a:cubicBezTo>
                  <a:cubicBezTo>
                    <a:pt x="126" y="62"/>
                    <a:pt x="272" y="26"/>
                    <a:pt x="447" y="23"/>
                  </a:cubicBezTo>
                  <a:close/>
                </a:path>
              </a:pathLst>
            </a:custGeom>
            <a:solidFill>
              <a:srgbClr val="DDDDDD"/>
            </a:solidFill>
            <a:ln w="12700">
              <a:solidFill>
                <a:schemeClr val="tx2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30" name="Oval 104"/>
            <p:cNvSpPr>
              <a:spLocks noChangeAspect="1" noChangeArrowheads="1"/>
            </p:cNvSpPr>
            <p:nvPr/>
          </p:nvSpPr>
          <p:spPr bwMode="auto">
            <a:xfrm>
              <a:off x="4261" y="1564"/>
              <a:ext cx="231" cy="231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C</a:t>
              </a:r>
            </a:p>
          </p:txBody>
        </p:sp>
        <p:sp>
          <p:nvSpPr>
            <p:cNvPr id="22631" name="Oval 105"/>
            <p:cNvSpPr>
              <a:spLocks noChangeAspect="1" noChangeArrowheads="1"/>
            </p:cNvSpPr>
            <p:nvPr/>
          </p:nvSpPr>
          <p:spPr bwMode="auto">
            <a:xfrm>
              <a:off x="3396" y="1564"/>
              <a:ext cx="231" cy="231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B</a:t>
              </a:r>
            </a:p>
          </p:txBody>
        </p:sp>
        <p:sp>
          <p:nvSpPr>
            <p:cNvPr id="22632" name="Oval 106"/>
            <p:cNvSpPr>
              <a:spLocks noChangeAspect="1" noChangeArrowheads="1"/>
            </p:cNvSpPr>
            <p:nvPr/>
          </p:nvSpPr>
          <p:spPr bwMode="auto">
            <a:xfrm>
              <a:off x="4260" y="1056"/>
              <a:ext cx="231" cy="231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solidFill>
                    <a:schemeClr val="tx2"/>
                  </a:solidFill>
                </a:rPr>
                <a:t>A</a:t>
              </a:r>
            </a:p>
          </p:txBody>
        </p:sp>
        <p:sp>
          <p:nvSpPr>
            <p:cNvPr id="22633" name="Oval 107"/>
            <p:cNvSpPr>
              <a:spLocks noChangeAspect="1" noChangeArrowheads="1"/>
            </p:cNvSpPr>
            <p:nvPr/>
          </p:nvSpPr>
          <p:spPr bwMode="auto">
            <a:xfrm>
              <a:off x="3780" y="2073"/>
              <a:ext cx="231" cy="231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E</a:t>
              </a:r>
            </a:p>
          </p:txBody>
        </p:sp>
        <p:cxnSp>
          <p:nvCxnSpPr>
            <p:cNvPr id="22634" name="AutoShape 108"/>
            <p:cNvCxnSpPr>
              <a:cxnSpLocks noChangeAspect="1" noChangeShapeType="1"/>
              <a:stCxn id="22632" idx="2"/>
              <a:endCxn id="22631" idx="0"/>
            </p:cNvCxnSpPr>
            <p:nvPr/>
          </p:nvCxnSpPr>
          <p:spPr bwMode="auto">
            <a:xfrm rot="10800000" flipV="1">
              <a:off x="3511" y="1171"/>
              <a:ext cx="736" cy="386"/>
            </a:xfrm>
            <a:prstGeom prst="curvedConnector2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635" name="AutoShape 109"/>
            <p:cNvCxnSpPr>
              <a:cxnSpLocks noChangeAspect="1" noChangeShapeType="1"/>
              <a:stCxn id="22633" idx="2"/>
              <a:endCxn id="22631" idx="4"/>
            </p:cNvCxnSpPr>
            <p:nvPr/>
          </p:nvCxnSpPr>
          <p:spPr bwMode="auto">
            <a:xfrm rot="10800000">
              <a:off x="3511" y="1800"/>
              <a:ext cx="262" cy="388"/>
            </a:xfrm>
            <a:prstGeom prst="curvedConnector2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636" name="AutoShape 110"/>
            <p:cNvCxnSpPr>
              <a:cxnSpLocks noChangeAspect="1" noChangeShapeType="1"/>
              <a:stCxn id="22633" idx="6"/>
              <a:endCxn id="22630" idx="3"/>
            </p:cNvCxnSpPr>
            <p:nvPr/>
          </p:nvCxnSpPr>
          <p:spPr bwMode="auto">
            <a:xfrm flipV="1">
              <a:off x="4016" y="1773"/>
              <a:ext cx="278" cy="415"/>
            </a:xfrm>
            <a:prstGeom prst="curvedConnector2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637" name="AutoShape 111"/>
            <p:cNvCxnSpPr>
              <a:cxnSpLocks noChangeAspect="1" noChangeShapeType="1"/>
              <a:stCxn id="22632" idx="4"/>
              <a:endCxn id="22630" idx="0"/>
            </p:cNvCxnSpPr>
            <p:nvPr/>
          </p:nvCxnSpPr>
          <p:spPr bwMode="auto">
            <a:xfrm>
              <a:off x="4375" y="1298"/>
              <a:ext cx="1" cy="253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638" name="AutoShape 112"/>
            <p:cNvCxnSpPr>
              <a:cxnSpLocks noChangeAspect="1" noChangeShapeType="1"/>
              <a:stCxn id="22631" idx="6"/>
              <a:endCxn id="22630" idx="2"/>
            </p:cNvCxnSpPr>
            <p:nvPr/>
          </p:nvCxnSpPr>
          <p:spPr bwMode="auto">
            <a:xfrm>
              <a:off x="3632" y="1679"/>
              <a:ext cx="616" cy="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2639" name="Oval 113"/>
            <p:cNvSpPr>
              <a:spLocks noChangeAspect="1" noChangeArrowheads="1"/>
            </p:cNvSpPr>
            <p:nvPr/>
          </p:nvSpPr>
          <p:spPr bwMode="auto">
            <a:xfrm>
              <a:off x="5119" y="1564"/>
              <a:ext cx="231" cy="231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solidFill>
                    <a:schemeClr val="tx2"/>
                  </a:solidFill>
                </a:rPr>
                <a:t>D</a:t>
              </a:r>
            </a:p>
          </p:txBody>
        </p:sp>
        <p:cxnSp>
          <p:nvCxnSpPr>
            <p:cNvPr id="22640" name="AutoShape 114"/>
            <p:cNvCxnSpPr>
              <a:cxnSpLocks noChangeAspect="1" noChangeShapeType="1"/>
              <a:stCxn id="22643" idx="6"/>
              <a:endCxn id="22639" idx="4"/>
            </p:cNvCxnSpPr>
            <p:nvPr/>
          </p:nvCxnSpPr>
          <p:spPr bwMode="auto">
            <a:xfrm flipV="1">
              <a:off x="4970" y="1806"/>
              <a:ext cx="264" cy="382"/>
            </a:xfrm>
            <a:prstGeom prst="curvedConnector2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641" name="AutoShape 115"/>
            <p:cNvCxnSpPr>
              <a:cxnSpLocks noChangeAspect="1" noChangeShapeType="1"/>
              <a:stCxn id="22639" idx="0"/>
              <a:endCxn id="22632" idx="6"/>
            </p:cNvCxnSpPr>
            <p:nvPr/>
          </p:nvCxnSpPr>
          <p:spPr bwMode="auto">
            <a:xfrm rot="5400000" flipH="1">
              <a:off x="4678" y="995"/>
              <a:ext cx="380" cy="732"/>
            </a:xfrm>
            <a:prstGeom prst="curvedConnector2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642" name="AutoShape 116"/>
            <p:cNvCxnSpPr>
              <a:cxnSpLocks noChangeAspect="1" noChangeShapeType="1"/>
              <a:stCxn id="22630" idx="6"/>
              <a:endCxn id="22639" idx="2"/>
            </p:cNvCxnSpPr>
            <p:nvPr/>
          </p:nvCxnSpPr>
          <p:spPr bwMode="auto">
            <a:xfrm>
              <a:off x="4503" y="1679"/>
              <a:ext cx="603" cy="0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2643" name="Oval 117"/>
            <p:cNvSpPr>
              <a:spLocks noChangeAspect="1" noChangeArrowheads="1"/>
            </p:cNvSpPr>
            <p:nvPr/>
          </p:nvSpPr>
          <p:spPr bwMode="auto">
            <a:xfrm>
              <a:off x="4734" y="2073"/>
              <a:ext cx="231" cy="231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F</a:t>
              </a:r>
            </a:p>
          </p:txBody>
        </p:sp>
        <p:cxnSp>
          <p:nvCxnSpPr>
            <p:cNvPr id="22644" name="AutoShape 118"/>
            <p:cNvCxnSpPr>
              <a:cxnSpLocks noChangeAspect="1" noChangeShapeType="1"/>
              <a:stCxn id="22630" idx="5"/>
              <a:endCxn id="22643" idx="2"/>
            </p:cNvCxnSpPr>
            <p:nvPr/>
          </p:nvCxnSpPr>
          <p:spPr bwMode="auto">
            <a:xfrm rot="16200000" flipH="1">
              <a:off x="4385" y="1846"/>
              <a:ext cx="415" cy="269"/>
            </a:xfrm>
            <a:prstGeom prst="curvedConnector2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2645" name="Text Box 119"/>
            <p:cNvSpPr txBox="1">
              <a:spLocks noChangeArrowheads="1"/>
            </p:cNvSpPr>
            <p:nvPr/>
          </p:nvSpPr>
          <p:spPr bwMode="auto">
            <a:xfrm>
              <a:off x="4408" y="912"/>
              <a:ext cx="188" cy="231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solidFill>
                    <a:schemeClr val="tx2"/>
                  </a:solidFill>
                  <a:latin typeface="Times New Roman" charset="0"/>
                </a:rPr>
                <a:t>0</a:t>
              </a:r>
            </a:p>
          </p:txBody>
        </p:sp>
        <p:sp>
          <p:nvSpPr>
            <p:cNvPr id="22646" name="Text Box 120"/>
            <p:cNvSpPr txBox="1">
              <a:spLocks noChangeArrowheads="1"/>
            </p:cNvSpPr>
            <p:nvPr/>
          </p:nvSpPr>
          <p:spPr bwMode="auto">
            <a:xfrm>
              <a:off x="5284" y="1433"/>
              <a:ext cx="188" cy="231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solidFill>
                    <a:schemeClr val="tx2"/>
                  </a:solidFill>
                  <a:latin typeface="Times New Roman" charset="0"/>
                  <a:sym typeface="Symbol" charset="0"/>
                </a:rPr>
                <a:t>3</a:t>
              </a:r>
            </a:p>
          </p:txBody>
        </p:sp>
        <p:sp>
          <p:nvSpPr>
            <p:cNvPr id="22647" name="Text Box 121"/>
            <p:cNvSpPr txBox="1">
              <a:spLocks noChangeArrowheads="1"/>
            </p:cNvSpPr>
            <p:nvPr/>
          </p:nvSpPr>
          <p:spPr bwMode="auto">
            <a:xfrm>
              <a:off x="4428" y="1433"/>
              <a:ext cx="188" cy="231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solidFill>
                    <a:schemeClr val="tx2"/>
                  </a:solidFill>
                  <a:latin typeface="Times New Roman" charset="0"/>
                  <a:sym typeface="Symbol" charset="0"/>
                </a:rPr>
                <a:t>2</a:t>
              </a:r>
            </a:p>
          </p:txBody>
        </p:sp>
        <p:sp>
          <p:nvSpPr>
            <p:cNvPr id="22648" name="Text Box 122"/>
            <p:cNvSpPr txBox="1">
              <a:spLocks noChangeArrowheads="1"/>
            </p:cNvSpPr>
            <p:nvPr/>
          </p:nvSpPr>
          <p:spPr bwMode="auto">
            <a:xfrm>
              <a:off x="3564" y="1433"/>
              <a:ext cx="188" cy="231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solidFill>
                    <a:schemeClr val="tx2"/>
                  </a:solidFill>
                  <a:latin typeface="Times New Roman" charset="0"/>
                  <a:sym typeface="Symbol" charset="0"/>
                </a:rPr>
                <a:t>8</a:t>
              </a:r>
            </a:p>
          </p:txBody>
        </p:sp>
        <p:sp>
          <p:nvSpPr>
            <p:cNvPr id="22649" name="Text Box 123"/>
            <p:cNvSpPr txBox="1">
              <a:spLocks noChangeArrowheads="1"/>
            </p:cNvSpPr>
            <p:nvPr/>
          </p:nvSpPr>
          <p:spPr bwMode="auto">
            <a:xfrm>
              <a:off x="3736" y="1889"/>
              <a:ext cx="188" cy="231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solidFill>
                    <a:schemeClr val="tx2"/>
                  </a:solidFill>
                  <a:latin typeface="Times New Roman" charset="0"/>
                  <a:sym typeface="Symbol" charset="0"/>
                </a:rPr>
                <a:t>5</a:t>
              </a:r>
            </a:p>
          </p:txBody>
        </p:sp>
        <p:sp>
          <p:nvSpPr>
            <p:cNvPr id="22650" name="Text Box 124"/>
            <p:cNvSpPr txBox="1">
              <a:spLocks noChangeArrowheads="1"/>
            </p:cNvSpPr>
            <p:nvPr/>
          </p:nvSpPr>
          <p:spPr bwMode="auto">
            <a:xfrm>
              <a:off x="4848" y="1889"/>
              <a:ext cx="188" cy="231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solidFill>
                    <a:schemeClr val="tx2"/>
                  </a:solidFill>
                  <a:latin typeface="Times New Roman" charset="0"/>
                  <a:sym typeface="Symbol" charset="0"/>
                </a:rPr>
                <a:t>8</a:t>
              </a:r>
            </a:p>
          </p:txBody>
        </p:sp>
        <p:sp>
          <p:nvSpPr>
            <p:cNvPr id="22651" name="Text Box 125"/>
            <p:cNvSpPr txBox="1">
              <a:spLocks noChangeArrowheads="1"/>
            </p:cNvSpPr>
            <p:nvPr/>
          </p:nvSpPr>
          <p:spPr bwMode="auto">
            <a:xfrm>
              <a:off x="4936" y="1065"/>
              <a:ext cx="1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latin typeface="Times New Roman" charset="0"/>
                </a:rPr>
                <a:t>4</a:t>
              </a:r>
            </a:p>
          </p:txBody>
        </p:sp>
        <p:sp>
          <p:nvSpPr>
            <p:cNvPr id="22652" name="Text Box 126"/>
            <p:cNvSpPr txBox="1">
              <a:spLocks noChangeArrowheads="1"/>
            </p:cNvSpPr>
            <p:nvPr/>
          </p:nvSpPr>
          <p:spPr bwMode="auto">
            <a:xfrm>
              <a:off x="3588" y="1104"/>
              <a:ext cx="1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chemeClr val="tx2"/>
                  </a:solidFill>
                  <a:latin typeface="Times New Roman" charset="0"/>
                </a:rPr>
                <a:t>8</a:t>
              </a:r>
            </a:p>
          </p:txBody>
        </p:sp>
        <p:sp>
          <p:nvSpPr>
            <p:cNvPr id="22653" name="Text Box 127"/>
            <p:cNvSpPr txBox="1">
              <a:spLocks noChangeArrowheads="1"/>
            </p:cNvSpPr>
            <p:nvPr/>
          </p:nvSpPr>
          <p:spPr bwMode="auto">
            <a:xfrm>
              <a:off x="3828" y="1488"/>
              <a:ext cx="1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latin typeface="Times New Roman" charset="0"/>
                </a:rPr>
                <a:t>7</a:t>
              </a:r>
            </a:p>
          </p:txBody>
        </p:sp>
        <p:sp>
          <p:nvSpPr>
            <p:cNvPr id="22654" name="Text Box 128"/>
            <p:cNvSpPr txBox="1">
              <a:spLocks noChangeArrowheads="1"/>
            </p:cNvSpPr>
            <p:nvPr/>
          </p:nvSpPr>
          <p:spPr bwMode="auto">
            <a:xfrm>
              <a:off x="4740" y="1488"/>
              <a:ext cx="1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chemeClr val="tx2"/>
                  </a:solidFill>
                  <a:latin typeface="Times New Roman" charset="0"/>
                </a:rPr>
                <a:t>1</a:t>
              </a:r>
            </a:p>
          </p:txBody>
        </p:sp>
        <p:sp>
          <p:nvSpPr>
            <p:cNvPr id="22655" name="Text Box 129"/>
            <p:cNvSpPr txBox="1">
              <a:spLocks noChangeArrowheads="1"/>
            </p:cNvSpPr>
            <p:nvPr/>
          </p:nvSpPr>
          <p:spPr bwMode="auto">
            <a:xfrm>
              <a:off x="3396" y="1992"/>
              <a:ext cx="1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latin typeface="Times New Roman" charset="0"/>
                </a:rPr>
                <a:t>2</a:t>
              </a:r>
            </a:p>
          </p:txBody>
        </p:sp>
        <p:sp>
          <p:nvSpPr>
            <p:cNvPr id="22656" name="Text Box 130"/>
            <p:cNvSpPr txBox="1">
              <a:spLocks noChangeArrowheads="1"/>
            </p:cNvSpPr>
            <p:nvPr/>
          </p:nvSpPr>
          <p:spPr bwMode="auto">
            <a:xfrm>
              <a:off x="5124" y="1992"/>
              <a:ext cx="1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chemeClr val="tx2"/>
                  </a:solidFill>
                  <a:latin typeface="Times New Roman" charset="0"/>
                </a:rPr>
                <a:t>5</a:t>
              </a:r>
            </a:p>
          </p:txBody>
        </p:sp>
        <p:sp>
          <p:nvSpPr>
            <p:cNvPr id="22657" name="Text Box 131"/>
            <p:cNvSpPr txBox="1">
              <a:spLocks noChangeArrowheads="1"/>
            </p:cNvSpPr>
            <p:nvPr/>
          </p:nvSpPr>
          <p:spPr bwMode="auto">
            <a:xfrm>
              <a:off x="4164" y="1296"/>
              <a:ext cx="1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chemeClr val="tx2"/>
                  </a:solidFill>
                  <a:latin typeface="Times New Roman" charset="0"/>
                </a:rPr>
                <a:t>2</a:t>
              </a:r>
            </a:p>
          </p:txBody>
        </p:sp>
        <p:sp>
          <p:nvSpPr>
            <p:cNvPr id="22658" name="Text Box 132"/>
            <p:cNvSpPr txBox="1">
              <a:spLocks noChangeArrowheads="1"/>
            </p:cNvSpPr>
            <p:nvPr/>
          </p:nvSpPr>
          <p:spPr bwMode="auto">
            <a:xfrm>
              <a:off x="4068" y="1824"/>
              <a:ext cx="1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chemeClr val="tx2"/>
                  </a:solidFill>
                  <a:latin typeface="Times New Roman" charset="0"/>
                </a:rPr>
                <a:t>3</a:t>
              </a:r>
            </a:p>
          </p:txBody>
        </p:sp>
        <p:sp>
          <p:nvSpPr>
            <p:cNvPr id="22659" name="Text Box 133"/>
            <p:cNvSpPr txBox="1">
              <a:spLocks noChangeArrowheads="1"/>
            </p:cNvSpPr>
            <p:nvPr/>
          </p:nvSpPr>
          <p:spPr bwMode="auto">
            <a:xfrm>
              <a:off x="4476" y="1824"/>
              <a:ext cx="1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latin typeface="Times New Roman" charset="0"/>
                </a:rPr>
                <a:t>9</a:t>
              </a:r>
            </a:p>
          </p:txBody>
        </p:sp>
      </p:grpSp>
      <p:sp>
        <p:nvSpPr>
          <p:cNvPr id="22598" name="Freeform 134"/>
          <p:cNvSpPr>
            <a:spLocks/>
          </p:cNvSpPr>
          <p:nvPr/>
        </p:nvSpPr>
        <p:spPr bwMode="auto">
          <a:xfrm>
            <a:off x="5756275" y="4114800"/>
            <a:ext cx="3105150" cy="2390775"/>
          </a:xfrm>
          <a:custGeom>
            <a:avLst/>
            <a:gdLst>
              <a:gd name="T0" fmla="*/ 1406525 w 1956"/>
              <a:gd name="T1" fmla="*/ 36513 h 1506"/>
              <a:gd name="T2" fmla="*/ 2463800 w 1956"/>
              <a:gd name="T3" fmla="*/ 236538 h 1506"/>
              <a:gd name="T4" fmla="*/ 2940050 w 1956"/>
              <a:gd name="T5" fmla="*/ 1455738 h 1506"/>
              <a:gd name="T6" fmla="*/ 1473200 w 1956"/>
              <a:gd name="T7" fmla="*/ 1476375 h 1506"/>
              <a:gd name="T8" fmla="*/ 863600 w 1956"/>
              <a:gd name="T9" fmla="*/ 2247900 h 1506"/>
              <a:gd name="T10" fmla="*/ 177800 w 1956"/>
              <a:gd name="T11" fmla="*/ 2295525 h 1506"/>
              <a:gd name="T12" fmla="*/ 53975 w 1956"/>
              <a:gd name="T13" fmla="*/ 1676400 h 1506"/>
              <a:gd name="T14" fmla="*/ 501650 w 1956"/>
              <a:gd name="T15" fmla="*/ 1400175 h 1506"/>
              <a:gd name="T16" fmla="*/ 806450 w 1956"/>
              <a:gd name="T17" fmla="*/ 1025525 h 1506"/>
              <a:gd name="T18" fmla="*/ 796925 w 1956"/>
              <a:gd name="T19" fmla="*/ 263525 h 1506"/>
              <a:gd name="T20" fmla="*/ 1406525 w 1956"/>
              <a:gd name="T21" fmla="*/ 36513 h 150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1956"/>
              <a:gd name="T34" fmla="*/ 0 h 1506"/>
              <a:gd name="T35" fmla="*/ 1956 w 1956"/>
              <a:gd name="T36" fmla="*/ 1506 h 150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1956" h="1506">
                <a:moveTo>
                  <a:pt x="886" y="23"/>
                </a:moveTo>
                <a:cubicBezTo>
                  <a:pt x="1061" y="20"/>
                  <a:pt x="1391" y="0"/>
                  <a:pt x="1552" y="149"/>
                </a:cubicBezTo>
                <a:cubicBezTo>
                  <a:pt x="1713" y="298"/>
                  <a:pt x="1956" y="787"/>
                  <a:pt x="1852" y="917"/>
                </a:cubicBezTo>
                <a:cubicBezTo>
                  <a:pt x="1748" y="1047"/>
                  <a:pt x="1146" y="847"/>
                  <a:pt x="928" y="930"/>
                </a:cubicBezTo>
                <a:cubicBezTo>
                  <a:pt x="710" y="1013"/>
                  <a:pt x="680" y="1330"/>
                  <a:pt x="544" y="1416"/>
                </a:cubicBezTo>
                <a:cubicBezTo>
                  <a:pt x="408" y="1502"/>
                  <a:pt x="197" y="1506"/>
                  <a:pt x="112" y="1446"/>
                </a:cubicBezTo>
                <a:cubicBezTo>
                  <a:pt x="27" y="1386"/>
                  <a:pt x="0" y="1150"/>
                  <a:pt x="34" y="1056"/>
                </a:cubicBezTo>
                <a:cubicBezTo>
                  <a:pt x="68" y="962"/>
                  <a:pt x="237" y="950"/>
                  <a:pt x="316" y="882"/>
                </a:cubicBezTo>
                <a:cubicBezTo>
                  <a:pt x="395" y="814"/>
                  <a:pt x="477" y="765"/>
                  <a:pt x="508" y="646"/>
                </a:cubicBezTo>
                <a:cubicBezTo>
                  <a:pt x="539" y="527"/>
                  <a:pt x="439" y="270"/>
                  <a:pt x="502" y="166"/>
                </a:cubicBezTo>
                <a:cubicBezTo>
                  <a:pt x="565" y="62"/>
                  <a:pt x="711" y="26"/>
                  <a:pt x="886" y="23"/>
                </a:cubicBezTo>
                <a:close/>
              </a:path>
            </a:pathLst>
          </a:custGeom>
          <a:solidFill>
            <a:srgbClr val="DDDDDD"/>
          </a:solidFill>
          <a:ln w="12700">
            <a:solidFill>
              <a:schemeClr val="tx2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5410200" y="4132263"/>
            <a:ext cx="3295650" cy="2209800"/>
            <a:chOff x="5410200" y="4132263"/>
            <a:chExt cx="3295650" cy="2209800"/>
          </a:xfrm>
        </p:grpSpPr>
        <p:sp>
          <p:nvSpPr>
            <p:cNvPr id="22599" name="Oval 135"/>
            <p:cNvSpPr>
              <a:spLocks noChangeAspect="1" noChangeArrowheads="1"/>
            </p:cNvSpPr>
            <p:nvPr/>
          </p:nvSpPr>
          <p:spPr bwMode="auto">
            <a:xfrm>
              <a:off x="6783388" y="5167313"/>
              <a:ext cx="366712" cy="366712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C</a:t>
              </a:r>
            </a:p>
          </p:txBody>
        </p:sp>
        <p:sp>
          <p:nvSpPr>
            <p:cNvPr id="22600" name="Oval 136"/>
            <p:cNvSpPr>
              <a:spLocks noChangeAspect="1" noChangeArrowheads="1"/>
            </p:cNvSpPr>
            <p:nvPr/>
          </p:nvSpPr>
          <p:spPr bwMode="auto">
            <a:xfrm>
              <a:off x="5410200" y="5167313"/>
              <a:ext cx="366713" cy="366712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B</a:t>
              </a:r>
            </a:p>
          </p:txBody>
        </p:sp>
        <p:sp>
          <p:nvSpPr>
            <p:cNvPr id="22601" name="Oval 137"/>
            <p:cNvSpPr>
              <a:spLocks noChangeAspect="1" noChangeArrowheads="1"/>
            </p:cNvSpPr>
            <p:nvPr/>
          </p:nvSpPr>
          <p:spPr bwMode="auto">
            <a:xfrm>
              <a:off x="6781800" y="4360863"/>
              <a:ext cx="366713" cy="366712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solidFill>
                    <a:schemeClr val="tx2"/>
                  </a:solidFill>
                </a:rPr>
                <a:t>A</a:t>
              </a:r>
            </a:p>
          </p:txBody>
        </p:sp>
        <p:sp>
          <p:nvSpPr>
            <p:cNvPr id="22602" name="Oval 138"/>
            <p:cNvSpPr>
              <a:spLocks noChangeAspect="1" noChangeArrowheads="1"/>
            </p:cNvSpPr>
            <p:nvPr/>
          </p:nvSpPr>
          <p:spPr bwMode="auto">
            <a:xfrm>
              <a:off x="6019800" y="5975350"/>
              <a:ext cx="366713" cy="366713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solidFill>
                    <a:schemeClr val="tx2"/>
                  </a:solidFill>
                </a:rPr>
                <a:t>E</a:t>
              </a:r>
            </a:p>
          </p:txBody>
        </p:sp>
        <p:cxnSp>
          <p:nvCxnSpPr>
            <p:cNvPr id="22603" name="AutoShape 139"/>
            <p:cNvCxnSpPr>
              <a:cxnSpLocks noChangeAspect="1" noChangeShapeType="1"/>
              <a:stCxn id="22601" idx="2"/>
              <a:endCxn id="22600" idx="0"/>
            </p:cNvCxnSpPr>
            <p:nvPr/>
          </p:nvCxnSpPr>
          <p:spPr bwMode="auto">
            <a:xfrm rot="10800000" flipV="1">
              <a:off x="5592763" y="4543425"/>
              <a:ext cx="1168400" cy="612775"/>
            </a:xfrm>
            <a:prstGeom prst="curvedConnector2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604" name="AutoShape 140"/>
            <p:cNvCxnSpPr>
              <a:cxnSpLocks noChangeAspect="1" noChangeShapeType="1"/>
              <a:stCxn id="22602" idx="2"/>
              <a:endCxn id="22600" idx="4"/>
            </p:cNvCxnSpPr>
            <p:nvPr/>
          </p:nvCxnSpPr>
          <p:spPr bwMode="auto">
            <a:xfrm rot="10800000">
              <a:off x="5592763" y="5541963"/>
              <a:ext cx="406400" cy="615950"/>
            </a:xfrm>
            <a:prstGeom prst="curvedConnector2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605" name="AutoShape 141"/>
            <p:cNvCxnSpPr>
              <a:cxnSpLocks noChangeAspect="1" noChangeShapeType="1"/>
              <a:stCxn id="22602" idx="6"/>
              <a:endCxn id="22599" idx="3"/>
            </p:cNvCxnSpPr>
            <p:nvPr/>
          </p:nvCxnSpPr>
          <p:spPr bwMode="auto">
            <a:xfrm flipV="1">
              <a:off x="6403975" y="5499100"/>
              <a:ext cx="431800" cy="658813"/>
            </a:xfrm>
            <a:prstGeom prst="curvedConnector2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606" name="AutoShape 142"/>
            <p:cNvCxnSpPr>
              <a:cxnSpLocks noChangeAspect="1" noChangeShapeType="1"/>
              <a:stCxn id="22601" idx="4"/>
              <a:endCxn id="22599" idx="0"/>
            </p:cNvCxnSpPr>
            <p:nvPr/>
          </p:nvCxnSpPr>
          <p:spPr bwMode="auto">
            <a:xfrm>
              <a:off x="6964363" y="4745038"/>
              <a:ext cx="1587" cy="401637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607" name="AutoShape 143"/>
            <p:cNvCxnSpPr>
              <a:cxnSpLocks noChangeAspect="1" noChangeShapeType="1"/>
              <a:stCxn id="22600" idx="6"/>
              <a:endCxn id="22599" idx="2"/>
            </p:cNvCxnSpPr>
            <p:nvPr/>
          </p:nvCxnSpPr>
          <p:spPr bwMode="auto">
            <a:xfrm>
              <a:off x="5784850" y="5349875"/>
              <a:ext cx="977900" cy="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2608" name="Oval 144"/>
            <p:cNvSpPr>
              <a:spLocks noChangeAspect="1" noChangeArrowheads="1"/>
            </p:cNvSpPr>
            <p:nvPr/>
          </p:nvSpPr>
          <p:spPr bwMode="auto">
            <a:xfrm>
              <a:off x="8145463" y="5167313"/>
              <a:ext cx="366712" cy="366712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solidFill>
                    <a:schemeClr val="tx2"/>
                  </a:solidFill>
                </a:rPr>
                <a:t>D</a:t>
              </a:r>
            </a:p>
          </p:txBody>
        </p:sp>
        <p:cxnSp>
          <p:nvCxnSpPr>
            <p:cNvPr id="22609" name="AutoShape 145"/>
            <p:cNvCxnSpPr>
              <a:cxnSpLocks noChangeAspect="1" noChangeShapeType="1"/>
              <a:stCxn id="22612" idx="6"/>
              <a:endCxn id="22608" idx="4"/>
            </p:cNvCxnSpPr>
            <p:nvPr/>
          </p:nvCxnSpPr>
          <p:spPr bwMode="auto">
            <a:xfrm flipV="1">
              <a:off x="7908925" y="5551488"/>
              <a:ext cx="419100" cy="606425"/>
            </a:xfrm>
            <a:prstGeom prst="curvedConnector2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610" name="AutoShape 146"/>
            <p:cNvCxnSpPr>
              <a:cxnSpLocks noChangeAspect="1" noChangeShapeType="1"/>
              <a:stCxn id="22608" idx="0"/>
              <a:endCxn id="22601" idx="6"/>
            </p:cNvCxnSpPr>
            <p:nvPr/>
          </p:nvCxnSpPr>
          <p:spPr bwMode="auto">
            <a:xfrm rot="5400000" flipH="1">
              <a:off x="7445375" y="4264025"/>
              <a:ext cx="603250" cy="1162050"/>
            </a:xfrm>
            <a:prstGeom prst="curvedConnector2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611" name="AutoShape 147"/>
            <p:cNvCxnSpPr>
              <a:cxnSpLocks noChangeAspect="1" noChangeShapeType="1"/>
              <a:stCxn id="22599" idx="6"/>
              <a:endCxn id="22608" idx="2"/>
            </p:cNvCxnSpPr>
            <p:nvPr/>
          </p:nvCxnSpPr>
          <p:spPr bwMode="auto">
            <a:xfrm>
              <a:off x="7167563" y="5349875"/>
              <a:ext cx="957262" cy="0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2612" name="Oval 148"/>
            <p:cNvSpPr>
              <a:spLocks noChangeAspect="1" noChangeArrowheads="1"/>
            </p:cNvSpPr>
            <p:nvPr/>
          </p:nvSpPr>
          <p:spPr bwMode="auto">
            <a:xfrm>
              <a:off x="7534275" y="5975350"/>
              <a:ext cx="366713" cy="366713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F</a:t>
              </a:r>
            </a:p>
          </p:txBody>
        </p:sp>
        <p:cxnSp>
          <p:nvCxnSpPr>
            <p:cNvPr id="22613" name="AutoShape 149"/>
            <p:cNvCxnSpPr>
              <a:cxnSpLocks noChangeAspect="1" noChangeShapeType="1"/>
              <a:stCxn id="22599" idx="5"/>
              <a:endCxn id="22612" idx="2"/>
            </p:cNvCxnSpPr>
            <p:nvPr/>
          </p:nvCxnSpPr>
          <p:spPr bwMode="auto">
            <a:xfrm rot="16200000" flipH="1">
              <a:off x="6980237" y="5614988"/>
              <a:ext cx="658813" cy="427038"/>
            </a:xfrm>
            <a:prstGeom prst="curvedConnector2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2614" name="Text Box 150"/>
            <p:cNvSpPr txBox="1">
              <a:spLocks noChangeArrowheads="1"/>
            </p:cNvSpPr>
            <p:nvPr/>
          </p:nvSpPr>
          <p:spPr bwMode="auto">
            <a:xfrm>
              <a:off x="7016750" y="4132263"/>
              <a:ext cx="298450" cy="366712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solidFill>
                    <a:schemeClr val="tx2"/>
                  </a:solidFill>
                  <a:latin typeface="Times New Roman" charset="0"/>
                </a:rPr>
                <a:t>0</a:t>
              </a:r>
            </a:p>
          </p:txBody>
        </p:sp>
        <p:sp>
          <p:nvSpPr>
            <p:cNvPr id="22615" name="Text Box 151"/>
            <p:cNvSpPr txBox="1">
              <a:spLocks noChangeArrowheads="1"/>
            </p:cNvSpPr>
            <p:nvPr/>
          </p:nvSpPr>
          <p:spPr bwMode="auto">
            <a:xfrm>
              <a:off x="8407400" y="4959350"/>
              <a:ext cx="298450" cy="366713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solidFill>
                    <a:schemeClr val="tx2"/>
                  </a:solidFill>
                  <a:latin typeface="Times New Roman" charset="0"/>
                  <a:sym typeface="Symbol" charset="0"/>
                </a:rPr>
                <a:t>3</a:t>
              </a:r>
            </a:p>
          </p:txBody>
        </p:sp>
        <p:sp>
          <p:nvSpPr>
            <p:cNvPr id="22616" name="Text Box 152"/>
            <p:cNvSpPr txBox="1">
              <a:spLocks noChangeArrowheads="1"/>
            </p:cNvSpPr>
            <p:nvPr/>
          </p:nvSpPr>
          <p:spPr bwMode="auto">
            <a:xfrm>
              <a:off x="7048500" y="4959350"/>
              <a:ext cx="298450" cy="366713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solidFill>
                    <a:schemeClr val="tx2"/>
                  </a:solidFill>
                  <a:latin typeface="Times New Roman" charset="0"/>
                  <a:sym typeface="Symbol" charset="0"/>
                </a:rPr>
                <a:t>2</a:t>
              </a:r>
            </a:p>
          </p:txBody>
        </p:sp>
        <p:sp>
          <p:nvSpPr>
            <p:cNvPr id="22617" name="Text Box 153"/>
            <p:cNvSpPr txBox="1">
              <a:spLocks noChangeArrowheads="1"/>
            </p:cNvSpPr>
            <p:nvPr/>
          </p:nvSpPr>
          <p:spPr bwMode="auto">
            <a:xfrm>
              <a:off x="5646737" y="4959350"/>
              <a:ext cx="298450" cy="366713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solidFill>
                    <a:schemeClr val="tx2"/>
                  </a:solidFill>
                  <a:latin typeface="Times New Roman" charset="0"/>
                  <a:sym typeface="Symbol" charset="0"/>
                </a:rPr>
                <a:t>7</a:t>
              </a:r>
            </a:p>
          </p:txBody>
        </p:sp>
        <p:sp>
          <p:nvSpPr>
            <p:cNvPr id="22618" name="Text Box 154"/>
            <p:cNvSpPr txBox="1">
              <a:spLocks noChangeArrowheads="1"/>
            </p:cNvSpPr>
            <p:nvPr/>
          </p:nvSpPr>
          <p:spPr bwMode="auto">
            <a:xfrm>
              <a:off x="5949950" y="5683250"/>
              <a:ext cx="298450" cy="366713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chemeClr val="tx2"/>
                  </a:solidFill>
                  <a:latin typeface="Times New Roman" charset="0"/>
                  <a:sym typeface="Symbol" charset="0"/>
                </a:rPr>
                <a:t>5</a:t>
              </a:r>
            </a:p>
          </p:txBody>
        </p:sp>
        <p:sp>
          <p:nvSpPr>
            <p:cNvPr id="22619" name="Text Box 155"/>
            <p:cNvSpPr txBox="1">
              <a:spLocks noChangeArrowheads="1"/>
            </p:cNvSpPr>
            <p:nvPr/>
          </p:nvSpPr>
          <p:spPr bwMode="auto">
            <a:xfrm>
              <a:off x="7715250" y="5683250"/>
              <a:ext cx="298450" cy="366713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solidFill>
                    <a:schemeClr val="tx2"/>
                  </a:solidFill>
                  <a:latin typeface="Times New Roman" charset="0"/>
                  <a:sym typeface="Symbol" charset="0"/>
                </a:rPr>
                <a:t>8</a:t>
              </a:r>
            </a:p>
          </p:txBody>
        </p:sp>
        <p:sp>
          <p:nvSpPr>
            <p:cNvPr id="22620" name="Text Box 156"/>
            <p:cNvSpPr txBox="1">
              <a:spLocks noChangeArrowheads="1"/>
            </p:cNvSpPr>
            <p:nvPr/>
          </p:nvSpPr>
          <p:spPr bwMode="auto">
            <a:xfrm>
              <a:off x="7854950" y="4375150"/>
              <a:ext cx="2984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latin typeface="Times New Roman" charset="0"/>
                </a:rPr>
                <a:t>4</a:t>
              </a:r>
            </a:p>
          </p:txBody>
        </p:sp>
        <p:sp>
          <p:nvSpPr>
            <p:cNvPr id="22621" name="Text Box 157"/>
            <p:cNvSpPr txBox="1">
              <a:spLocks noChangeArrowheads="1"/>
            </p:cNvSpPr>
            <p:nvPr/>
          </p:nvSpPr>
          <p:spPr bwMode="auto">
            <a:xfrm>
              <a:off x="5715000" y="4437063"/>
              <a:ext cx="2984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latin typeface="Times New Roman" charset="0"/>
                </a:rPr>
                <a:t>8</a:t>
              </a:r>
            </a:p>
          </p:txBody>
        </p:sp>
        <p:sp>
          <p:nvSpPr>
            <p:cNvPr id="22622" name="Text Box 158"/>
            <p:cNvSpPr txBox="1">
              <a:spLocks noChangeArrowheads="1"/>
            </p:cNvSpPr>
            <p:nvPr/>
          </p:nvSpPr>
          <p:spPr bwMode="auto">
            <a:xfrm>
              <a:off x="6096000" y="5046663"/>
              <a:ext cx="2984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latin typeface="Times New Roman" charset="0"/>
                </a:rPr>
                <a:t>7</a:t>
              </a:r>
            </a:p>
          </p:txBody>
        </p:sp>
        <p:sp>
          <p:nvSpPr>
            <p:cNvPr id="22623" name="Text Box 159"/>
            <p:cNvSpPr txBox="1">
              <a:spLocks noChangeArrowheads="1"/>
            </p:cNvSpPr>
            <p:nvPr/>
          </p:nvSpPr>
          <p:spPr bwMode="auto">
            <a:xfrm>
              <a:off x="7543800" y="5046663"/>
              <a:ext cx="2984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chemeClr val="tx2"/>
                  </a:solidFill>
                  <a:latin typeface="Times New Roman" charset="0"/>
                </a:rPr>
                <a:t>1</a:t>
              </a:r>
            </a:p>
          </p:txBody>
        </p:sp>
        <p:sp>
          <p:nvSpPr>
            <p:cNvPr id="22624" name="Text Box 160"/>
            <p:cNvSpPr txBox="1">
              <a:spLocks noChangeArrowheads="1"/>
            </p:cNvSpPr>
            <p:nvPr/>
          </p:nvSpPr>
          <p:spPr bwMode="auto">
            <a:xfrm>
              <a:off x="5410200" y="5846763"/>
              <a:ext cx="2984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chemeClr val="tx2"/>
                  </a:solidFill>
                  <a:latin typeface="Times New Roman" charset="0"/>
                </a:rPr>
                <a:t>2</a:t>
              </a:r>
            </a:p>
          </p:txBody>
        </p:sp>
        <p:sp>
          <p:nvSpPr>
            <p:cNvPr id="22625" name="Text Box 161"/>
            <p:cNvSpPr txBox="1">
              <a:spLocks noChangeArrowheads="1"/>
            </p:cNvSpPr>
            <p:nvPr/>
          </p:nvSpPr>
          <p:spPr bwMode="auto">
            <a:xfrm>
              <a:off x="8153400" y="5846763"/>
              <a:ext cx="2984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chemeClr val="tx2"/>
                  </a:solidFill>
                  <a:latin typeface="Times New Roman" charset="0"/>
                </a:rPr>
                <a:t>5</a:t>
              </a:r>
            </a:p>
          </p:txBody>
        </p:sp>
        <p:sp>
          <p:nvSpPr>
            <p:cNvPr id="22626" name="Text Box 162"/>
            <p:cNvSpPr txBox="1">
              <a:spLocks noChangeArrowheads="1"/>
            </p:cNvSpPr>
            <p:nvPr/>
          </p:nvSpPr>
          <p:spPr bwMode="auto">
            <a:xfrm>
              <a:off x="6629400" y="4741863"/>
              <a:ext cx="2984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chemeClr val="tx2"/>
                  </a:solidFill>
                  <a:latin typeface="Times New Roman" charset="0"/>
                </a:rPr>
                <a:t>2</a:t>
              </a:r>
            </a:p>
          </p:txBody>
        </p:sp>
        <p:sp>
          <p:nvSpPr>
            <p:cNvPr id="22627" name="Text Box 163"/>
            <p:cNvSpPr txBox="1">
              <a:spLocks noChangeArrowheads="1"/>
            </p:cNvSpPr>
            <p:nvPr/>
          </p:nvSpPr>
          <p:spPr bwMode="auto">
            <a:xfrm>
              <a:off x="6477000" y="5580063"/>
              <a:ext cx="2984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chemeClr val="tx2"/>
                  </a:solidFill>
                  <a:latin typeface="Times New Roman" charset="0"/>
                </a:rPr>
                <a:t>3</a:t>
              </a:r>
            </a:p>
          </p:txBody>
        </p:sp>
        <p:sp>
          <p:nvSpPr>
            <p:cNvPr id="22628" name="Text Box 164"/>
            <p:cNvSpPr txBox="1">
              <a:spLocks noChangeArrowheads="1"/>
            </p:cNvSpPr>
            <p:nvPr/>
          </p:nvSpPr>
          <p:spPr bwMode="auto">
            <a:xfrm>
              <a:off x="7124700" y="5580063"/>
              <a:ext cx="2984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latin typeface="Times New Roman" charset="0"/>
                </a:rPr>
                <a:t>9</a:t>
              </a:r>
            </a:p>
          </p:txBody>
        </p:sp>
      </p:grpSp>
      <p:sp>
        <p:nvSpPr>
          <p:cNvPr id="134" name="TextBox 133"/>
          <p:cNvSpPr txBox="1"/>
          <p:nvPr/>
        </p:nvSpPr>
        <p:spPr>
          <a:xfrm>
            <a:off x="3350999" y="609600"/>
            <a:ext cx="728084" cy="461665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d(z)</a:t>
            </a:r>
          </a:p>
        </p:txBody>
      </p:sp>
    </p:spTree>
    <p:extLst>
      <p:ext uri="{BB962C8B-B14F-4D97-AF65-F5344CB8AC3E}">
        <p14:creationId xmlns:p14="http://schemas.microsoft.com/office/powerpoint/2010/main" val="17267640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Freeform 134"/>
          <p:cNvSpPr>
            <a:spLocks/>
          </p:cNvSpPr>
          <p:nvPr/>
        </p:nvSpPr>
        <p:spPr bwMode="auto">
          <a:xfrm>
            <a:off x="541336" y="1470205"/>
            <a:ext cx="3105150" cy="2390775"/>
          </a:xfrm>
          <a:custGeom>
            <a:avLst/>
            <a:gdLst>
              <a:gd name="T0" fmla="*/ 1406525 w 1956"/>
              <a:gd name="T1" fmla="*/ 36513 h 1506"/>
              <a:gd name="T2" fmla="*/ 2463800 w 1956"/>
              <a:gd name="T3" fmla="*/ 236538 h 1506"/>
              <a:gd name="T4" fmla="*/ 2940050 w 1956"/>
              <a:gd name="T5" fmla="*/ 1455738 h 1506"/>
              <a:gd name="T6" fmla="*/ 1473200 w 1956"/>
              <a:gd name="T7" fmla="*/ 1476375 h 1506"/>
              <a:gd name="T8" fmla="*/ 863600 w 1956"/>
              <a:gd name="T9" fmla="*/ 2247900 h 1506"/>
              <a:gd name="T10" fmla="*/ 177800 w 1956"/>
              <a:gd name="T11" fmla="*/ 2295525 h 1506"/>
              <a:gd name="T12" fmla="*/ 53975 w 1956"/>
              <a:gd name="T13" fmla="*/ 1676400 h 1506"/>
              <a:gd name="T14" fmla="*/ 501650 w 1956"/>
              <a:gd name="T15" fmla="*/ 1400175 h 1506"/>
              <a:gd name="T16" fmla="*/ 806450 w 1956"/>
              <a:gd name="T17" fmla="*/ 1025525 h 1506"/>
              <a:gd name="T18" fmla="*/ 796925 w 1956"/>
              <a:gd name="T19" fmla="*/ 263525 h 1506"/>
              <a:gd name="T20" fmla="*/ 1406525 w 1956"/>
              <a:gd name="T21" fmla="*/ 36513 h 150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1956"/>
              <a:gd name="T34" fmla="*/ 0 h 1506"/>
              <a:gd name="T35" fmla="*/ 1956 w 1956"/>
              <a:gd name="T36" fmla="*/ 1506 h 150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1956" h="1506">
                <a:moveTo>
                  <a:pt x="886" y="23"/>
                </a:moveTo>
                <a:cubicBezTo>
                  <a:pt x="1061" y="20"/>
                  <a:pt x="1391" y="0"/>
                  <a:pt x="1552" y="149"/>
                </a:cubicBezTo>
                <a:cubicBezTo>
                  <a:pt x="1713" y="298"/>
                  <a:pt x="1956" y="787"/>
                  <a:pt x="1852" y="917"/>
                </a:cubicBezTo>
                <a:cubicBezTo>
                  <a:pt x="1748" y="1047"/>
                  <a:pt x="1146" y="847"/>
                  <a:pt x="928" y="930"/>
                </a:cubicBezTo>
                <a:cubicBezTo>
                  <a:pt x="710" y="1013"/>
                  <a:pt x="680" y="1330"/>
                  <a:pt x="544" y="1416"/>
                </a:cubicBezTo>
                <a:cubicBezTo>
                  <a:pt x="408" y="1502"/>
                  <a:pt x="197" y="1506"/>
                  <a:pt x="112" y="1446"/>
                </a:cubicBezTo>
                <a:cubicBezTo>
                  <a:pt x="27" y="1386"/>
                  <a:pt x="0" y="1150"/>
                  <a:pt x="34" y="1056"/>
                </a:cubicBezTo>
                <a:cubicBezTo>
                  <a:pt x="68" y="962"/>
                  <a:pt x="237" y="950"/>
                  <a:pt x="316" y="882"/>
                </a:cubicBezTo>
                <a:cubicBezTo>
                  <a:pt x="395" y="814"/>
                  <a:pt x="477" y="765"/>
                  <a:pt x="508" y="646"/>
                </a:cubicBezTo>
                <a:cubicBezTo>
                  <a:pt x="539" y="527"/>
                  <a:pt x="439" y="270"/>
                  <a:pt x="502" y="166"/>
                </a:cubicBezTo>
                <a:cubicBezTo>
                  <a:pt x="565" y="62"/>
                  <a:pt x="711" y="26"/>
                  <a:pt x="886" y="23"/>
                </a:cubicBezTo>
                <a:close/>
              </a:path>
            </a:pathLst>
          </a:custGeom>
          <a:solidFill>
            <a:srgbClr val="DDDDDD"/>
          </a:solidFill>
          <a:ln w="12700">
            <a:solidFill>
              <a:schemeClr val="tx2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53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Shortest Paths</a:t>
            </a:r>
          </a:p>
        </p:txBody>
      </p:sp>
      <p:sp>
        <p:nvSpPr>
          <p:cNvPr id="2355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38CEB94A-3603-1840-940C-0CC6B059BBB9}" type="slidenum">
              <a:rPr lang="en-US" sz="1400"/>
              <a:pPr eaLnBrk="1" hangingPunct="1"/>
              <a:t>12</a:t>
            </a:fld>
            <a:endParaRPr lang="en-US" sz="1400"/>
          </a:p>
        </p:txBody>
      </p:sp>
      <p:sp>
        <p:nvSpPr>
          <p:cNvPr id="23555" name="Rectangle 20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Example (cont.)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781049" y="4124326"/>
            <a:ext cx="3711575" cy="2406650"/>
            <a:chOff x="668338" y="1676400"/>
            <a:chExt cx="3711575" cy="2406650"/>
          </a:xfrm>
        </p:grpSpPr>
        <p:sp>
          <p:nvSpPr>
            <p:cNvPr id="23556" name="Freeform 2051"/>
            <p:cNvSpPr>
              <a:spLocks/>
            </p:cNvSpPr>
            <p:nvPr/>
          </p:nvSpPr>
          <p:spPr bwMode="auto">
            <a:xfrm>
              <a:off x="668338" y="1695450"/>
              <a:ext cx="3711575" cy="2387600"/>
            </a:xfrm>
            <a:custGeom>
              <a:avLst/>
              <a:gdLst>
                <a:gd name="T0" fmla="*/ 2017713 w 2338"/>
                <a:gd name="T1" fmla="*/ 0 h 1504"/>
                <a:gd name="T2" fmla="*/ 3168650 w 2338"/>
                <a:gd name="T3" fmla="*/ 292100 h 1504"/>
                <a:gd name="T4" fmla="*/ 3503613 w 2338"/>
                <a:gd name="T5" fmla="*/ 1508125 h 1504"/>
                <a:gd name="T6" fmla="*/ 1922463 w 2338"/>
                <a:gd name="T7" fmla="*/ 1514475 h 1504"/>
                <a:gd name="T8" fmla="*/ 1455738 w 2338"/>
                <a:gd name="T9" fmla="*/ 2181225 h 1504"/>
                <a:gd name="T10" fmla="*/ 665163 w 2338"/>
                <a:gd name="T11" fmla="*/ 2352675 h 1504"/>
                <a:gd name="T12" fmla="*/ 160338 w 2338"/>
                <a:gd name="T13" fmla="*/ 1971675 h 1504"/>
                <a:gd name="T14" fmla="*/ 65088 w 2338"/>
                <a:gd name="T15" fmla="*/ 990600 h 1504"/>
                <a:gd name="T16" fmla="*/ 550863 w 2338"/>
                <a:gd name="T17" fmla="*/ 219075 h 1504"/>
                <a:gd name="T18" fmla="*/ 1370013 w 2338"/>
                <a:gd name="T19" fmla="*/ 47625 h 1504"/>
                <a:gd name="T20" fmla="*/ 2017713 w 2338"/>
                <a:gd name="T21" fmla="*/ 0 h 150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338"/>
                <a:gd name="T34" fmla="*/ 0 h 1504"/>
                <a:gd name="T35" fmla="*/ 2338 w 2338"/>
                <a:gd name="T36" fmla="*/ 1504 h 1504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338" h="1504">
                  <a:moveTo>
                    <a:pt x="1271" y="0"/>
                  </a:moveTo>
                  <a:cubicBezTo>
                    <a:pt x="1459" y="15"/>
                    <a:pt x="1840" y="26"/>
                    <a:pt x="1996" y="184"/>
                  </a:cubicBezTo>
                  <a:cubicBezTo>
                    <a:pt x="2152" y="342"/>
                    <a:pt x="2338" y="822"/>
                    <a:pt x="2207" y="950"/>
                  </a:cubicBezTo>
                  <a:cubicBezTo>
                    <a:pt x="2076" y="1078"/>
                    <a:pt x="1426" y="883"/>
                    <a:pt x="1211" y="954"/>
                  </a:cubicBezTo>
                  <a:cubicBezTo>
                    <a:pt x="996" y="1025"/>
                    <a:pt x="1049" y="1286"/>
                    <a:pt x="917" y="1374"/>
                  </a:cubicBezTo>
                  <a:cubicBezTo>
                    <a:pt x="785" y="1462"/>
                    <a:pt x="555" y="1504"/>
                    <a:pt x="419" y="1482"/>
                  </a:cubicBezTo>
                  <a:cubicBezTo>
                    <a:pt x="283" y="1460"/>
                    <a:pt x="164" y="1385"/>
                    <a:pt x="101" y="1242"/>
                  </a:cubicBezTo>
                  <a:cubicBezTo>
                    <a:pt x="38" y="1099"/>
                    <a:pt x="0" y="808"/>
                    <a:pt x="41" y="624"/>
                  </a:cubicBezTo>
                  <a:cubicBezTo>
                    <a:pt x="82" y="440"/>
                    <a:pt x="210" y="237"/>
                    <a:pt x="347" y="138"/>
                  </a:cubicBezTo>
                  <a:cubicBezTo>
                    <a:pt x="484" y="39"/>
                    <a:pt x="709" y="53"/>
                    <a:pt x="863" y="30"/>
                  </a:cubicBezTo>
                  <a:cubicBezTo>
                    <a:pt x="1017" y="7"/>
                    <a:pt x="1186" y="6"/>
                    <a:pt x="1271" y="0"/>
                  </a:cubicBezTo>
                  <a:close/>
                </a:path>
              </a:pathLst>
            </a:custGeom>
            <a:solidFill>
              <a:srgbClr val="DDDDDD"/>
            </a:solidFill>
            <a:ln w="12700">
              <a:solidFill>
                <a:schemeClr val="tx2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57" name="Oval 2052"/>
            <p:cNvSpPr>
              <a:spLocks noChangeAspect="1" noChangeArrowheads="1"/>
            </p:cNvSpPr>
            <p:nvPr/>
          </p:nvSpPr>
          <p:spPr bwMode="auto">
            <a:xfrm>
              <a:off x="2192338" y="2711450"/>
              <a:ext cx="366712" cy="366713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C</a:t>
              </a:r>
            </a:p>
          </p:txBody>
        </p:sp>
        <p:sp>
          <p:nvSpPr>
            <p:cNvPr id="23558" name="Oval 2053"/>
            <p:cNvSpPr>
              <a:spLocks noChangeAspect="1" noChangeArrowheads="1"/>
            </p:cNvSpPr>
            <p:nvPr/>
          </p:nvSpPr>
          <p:spPr bwMode="auto">
            <a:xfrm>
              <a:off x="819150" y="2711450"/>
              <a:ext cx="366713" cy="366713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solidFill>
                    <a:schemeClr val="tx2"/>
                  </a:solidFill>
                </a:rPr>
                <a:t>B</a:t>
              </a:r>
            </a:p>
          </p:txBody>
        </p:sp>
        <p:sp>
          <p:nvSpPr>
            <p:cNvPr id="23559" name="Oval 2054"/>
            <p:cNvSpPr>
              <a:spLocks noChangeAspect="1" noChangeArrowheads="1"/>
            </p:cNvSpPr>
            <p:nvPr/>
          </p:nvSpPr>
          <p:spPr bwMode="auto">
            <a:xfrm>
              <a:off x="2190750" y="1905000"/>
              <a:ext cx="366713" cy="366713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solidFill>
                    <a:schemeClr val="tx2"/>
                  </a:solidFill>
                </a:rPr>
                <a:t>A</a:t>
              </a:r>
            </a:p>
          </p:txBody>
        </p:sp>
        <p:sp>
          <p:nvSpPr>
            <p:cNvPr id="23560" name="Oval 2055"/>
            <p:cNvSpPr>
              <a:spLocks noChangeAspect="1" noChangeArrowheads="1"/>
            </p:cNvSpPr>
            <p:nvPr/>
          </p:nvSpPr>
          <p:spPr bwMode="auto">
            <a:xfrm>
              <a:off x="1428750" y="3519488"/>
              <a:ext cx="366713" cy="366712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solidFill>
                    <a:schemeClr val="tx2"/>
                  </a:solidFill>
                </a:rPr>
                <a:t>E</a:t>
              </a:r>
            </a:p>
          </p:txBody>
        </p:sp>
        <p:cxnSp>
          <p:nvCxnSpPr>
            <p:cNvPr id="23561" name="AutoShape 2056"/>
            <p:cNvCxnSpPr>
              <a:cxnSpLocks noChangeAspect="1" noChangeShapeType="1"/>
              <a:stCxn id="23559" idx="2"/>
              <a:endCxn id="23558" idx="0"/>
            </p:cNvCxnSpPr>
            <p:nvPr/>
          </p:nvCxnSpPr>
          <p:spPr bwMode="auto">
            <a:xfrm rot="10800000" flipV="1">
              <a:off x="1001713" y="2087563"/>
              <a:ext cx="1168400" cy="603250"/>
            </a:xfrm>
            <a:prstGeom prst="curvedConnector2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62" name="AutoShape 2057"/>
            <p:cNvCxnSpPr>
              <a:cxnSpLocks noChangeAspect="1" noChangeShapeType="1"/>
              <a:stCxn id="23560" idx="2"/>
              <a:endCxn id="23558" idx="4"/>
            </p:cNvCxnSpPr>
            <p:nvPr/>
          </p:nvCxnSpPr>
          <p:spPr bwMode="auto">
            <a:xfrm rot="10800000">
              <a:off x="1001713" y="3095625"/>
              <a:ext cx="406400" cy="606425"/>
            </a:xfrm>
            <a:prstGeom prst="curvedConnector2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63" name="AutoShape 2058"/>
            <p:cNvCxnSpPr>
              <a:cxnSpLocks noChangeAspect="1" noChangeShapeType="1"/>
              <a:stCxn id="23560" idx="6"/>
              <a:endCxn id="23557" idx="3"/>
            </p:cNvCxnSpPr>
            <p:nvPr/>
          </p:nvCxnSpPr>
          <p:spPr bwMode="auto">
            <a:xfrm flipV="1">
              <a:off x="1812925" y="3043238"/>
              <a:ext cx="431800" cy="658812"/>
            </a:xfrm>
            <a:prstGeom prst="curvedConnector2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64" name="AutoShape 2059"/>
            <p:cNvCxnSpPr>
              <a:cxnSpLocks noChangeAspect="1" noChangeShapeType="1"/>
              <a:stCxn id="23559" idx="4"/>
              <a:endCxn id="23557" idx="0"/>
            </p:cNvCxnSpPr>
            <p:nvPr/>
          </p:nvCxnSpPr>
          <p:spPr bwMode="auto">
            <a:xfrm>
              <a:off x="2373313" y="2289175"/>
              <a:ext cx="1587" cy="401638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65" name="AutoShape 2060"/>
            <p:cNvCxnSpPr>
              <a:cxnSpLocks noChangeAspect="1" noChangeShapeType="1"/>
              <a:stCxn id="23558" idx="6"/>
              <a:endCxn id="23557" idx="2"/>
            </p:cNvCxnSpPr>
            <p:nvPr/>
          </p:nvCxnSpPr>
          <p:spPr bwMode="auto">
            <a:xfrm>
              <a:off x="1203325" y="2894013"/>
              <a:ext cx="968375" cy="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3566" name="Oval 2061"/>
            <p:cNvSpPr>
              <a:spLocks noChangeAspect="1" noChangeArrowheads="1"/>
            </p:cNvSpPr>
            <p:nvPr/>
          </p:nvSpPr>
          <p:spPr bwMode="auto">
            <a:xfrm>
              <a:off x="3554413" y="2711450"/>
              <a:ext cx="366712" cy="366713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solidFill>
                    <a:schemeClr val="tx2"/>
                  </a:solidFill>
                </a:rPr>
                <a:t>D</a:t>
              </a:r>
            </a:p>
          </p:txBody>
        </p:sp>
        <p:cxnSp>
          <p:nvCxnSpPr>
            <p:cNvPr id="23567" name="AutoShape 2062"/>
            <p:cNvCxnSpPr>
              <a:cxnSpLocks noChangeAspect="1" noChangeShapeType="1"/>
              <a:stCxn id="23570" idx="6"/>
              <a:endCxn id="23566" idx="4"/>
            </p:cNvCxnSpPr>
            <p:nvPr/>
          </p:nvCxnSpPr>
          <p:spPr bwMode="auto">
            <a:xfrm flipV="1">
              <a:off x="3317875" y="3095625"/>
              <a:ext cx="419100" cy="606425"/>
            </a:xfrm>
            <a:prstGeom prst="curvedConnector2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68" name="AutoShape 2063"/>
            <p:cNvCxnSpPr>
              <a:cxnSpLocks noChangeAspect="1" noChangeShapeType="1"/>
              <a:stCxn id="23566" idx="0"/>
              <a:endCxn id="23559" idx="6"/>
            </p:cNvCxnSpPr>
            <p:nvPr/>
          </p:nvCxnSpPr>
          <p:spPr bwMode="auto">
            <a:xfrm rot="5400000" flipH="1">
              <a:off x="2854325" y="1808163"/>
              <a:ext cx="603250" cy="1162050"/>
            </a:xfrm>
            <a:prstGeom prst="curvedConnector2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69" name="AutoShape 2064"/>
            <p:cNvCxnSpPr>
              <a:cxnSpLocks noChangeAspect="1" noChangeShapeType="1"/>
              <a:stCxn id="23557" idx="6"/>
              <a:endCxn id="23566" idx="2"/>
            </p:cNvCxnSpPr>
            <p:nvPr/>
          </p:nvCxnSpPr>
          <p:spPr bwMode="auto">
            <a:xfrm>
              <a:off x="2576513" y="2894013"/>
              <a:ext cx="957262" cy="0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3570" name="Oval 2065"/>
            <p:cNvSpPr>
              <a:spLocks noChangeAspect="1" noChangeArrowheads="1"/>
            </p:cNvSpPr>
            <p:nvPr/>
          </p:nvSpPr>
          <p:spPr bwMode="auto">
            <a:xfrm>
              <a:off x="2943225" y="3519488"/>
              <a:ext cx="366713" cy="366712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F</a:t>
              </a:r>
            </a:p>
          </p:txBody>
        </p:sp>
        <p:cxnSp>
          <p:nvCxnSpPr>
            <p:cNvPr id="23571" name="AutoShape 2066"/>
            <p:cNvCxnSpPr>
              <a:cxnSpLocks noChangeAspect="1" noChangeShapeType="1"/>
              <a:stCxn id="23557" idx="5"/>
              <a:endCxn id="23570" idx="2"/>
            </p:cNvCxnSpPr>
            <p:nvPr/>
          </p:nvCxnSpPr>
          <p:spPr bwMode="auto">
            <a:xfrm rot="16200000" flipH="1">
              <a:off x="2389188" y="3159125"/>
              <a:ext cx="658812" cy="427038"/>
            </a:xfrm>
            <a:prstGeom prst="curvedConnector2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3572" name="Text Box 2067"/>
            <p:cNvSpPr txBox="1">
              <a:spLocks noChangeArrowheads="1"/>
            </p:cNvSpPr>
            <p:nvPr/>
          </p:nvSpPr>
          <p:spPr bwMode="auto">
            <a:xfrm>
              <a:off x="2425700" y="1676400"/>
              <a:ext cx="298450" cy="366713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solidFill>
                    <a:schemeClr val="tx2"/>
                  </a:solidFill>
                  <a:latin typeface="Times New Roman" charset="0"/>
                </a:rPr>
                <a:t>0</a:t>
              </a:r>
            </a:p>
          </p:txBody>
        </p:sp>
        <p:sp>
          <p:nvSpPr>
            <p:cNvPr id="23573" name="Text Box 2068"/>
            <p:cNvSpPr txBox="1">
              <a:spLocks noChangeArrowheads="1"/>
            </p:cNvSpPr>
            <p:nvPr/>
          </p:nvSpPr>
          <p:spPr bwMode="auto">
            <a:xfrm>
              <a:off x="3816350" y="2503488"/>
              <a:ext cx="298450" cy="366712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solidFill>
                    <a:schemeClr val="tx2"/>
                  </a:solidFill>
                  <a:latin typeface="Times New Roman" charset="0"/>
                  <a:sym typeface="Symbol" charset="0"/>
                </a:rPr>
                <a:t>3</a:t>
              </a:r>
            </a:p>
          </p:txBody>
        </p:sp>
        <p:sp>
          <p:nvSpPr>
            <p:cNvPr id="23574" name="Text Box 2069"/>
            <p:cNvSpPr txBox="1">
              <a:spLocks noChangeArrowheads="1"/>
            </p:cNvSpPr>
            <p:nvPr/>
          </p:nvSpPr>
          <p:spPr bwMode="auto">
            <a:xfrm>
              <a:off x="2457450" y="2503488"/>
              <a:ext cx="298450" cy="366712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solidFill>
                    <a:schemeClr val="tx2"/>
                  </a:solidFill>
                  <a:latin typeface="Times New Roman" charset="0"/>
                  <a:sym typeface="Symbol" charset="0"/>
                </a:rPr>
                <a:t>2</a:t>
              </a:r>
            </a:p>
          </p:txBody>
        </p:sp>
        <p:sp>
          <p:nvSpPr>
            <p:cNvPr id="23575" name="Text Box 2070"/>
            <p:cNvSpPr txBox="1">
              <a:spLocks noChangeArrowheads="1"/>
            </p:cNvSpPr>
            <p:nvPr/>
          </p:nvSpPr>
          <p:spPr bwMode="auto">
            <a:xfrm>
              <a:off x="1085850" y="2503488"/>
              <a:ext cx="298450" cy="366712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solidFill>
                    <a:schemeClr val="tx2"/>
                  </a:solidFill>
                  <a:latin typeface="Times New Roman" charset="0"/>
                  <a:sym typeface="Symbol" charset="0"/>
                </a:rPr>
                <a:t>7</a:t>
              </a:r>
            </a:p>
          </p:txBody>
        </p:sp>
        <p:sp>
          <p:nvSpPr>
            <p:cNvPr id="23576" name="Text Box 2071"/>
            <p:cNvSpPr txBox="1">
              <a:spLocks noChangeArrowheads="1"/>
            </p:cNvSpPr>
            <p:nvPr/>
          </p:nvSpPr>
          <p:spPr bwMode="auto">
            <a:xfrm>
              <a:off x="1300163" y="3227388"/>
              <a:ext cx="298450" cy="366712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solidFill>
                    <a:schemeClr val="tx2"/>
                  </a:solidFill>
                  <a:latin typeface="Times New Roman" charset="0"/>
                  <a:sym typeface="Symbol" charset="0"/>
                </a:rPr>
                <a:t>5</a:t>
              </a:r>
            </a:p>
          </p:txBody>
        </p:sp>
        <p:sp>
          <p:nvSpPr>
            <p:cNvPr id="23577" name="Text Box 2072"/>
            <p:cNvSpPr txBox="1">
              <a:spLocks noChangeArrowheads="1"/>
            </p:cNvSpPr>
            <p:nvPr/>
          </p:nvSpPr>
          <p:spPr bwMode="auto">
            <a:xfrm>
              <a:off x="3124200" y="3227388"/>
              <a:ext cx="298450" cy="366712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solidFill>
                    <a:schemeClr val="tx2"/>
                  </a:solidFill>
                  <a:latin typeface="Times New Roman" charset="0"/>
                  <a:sym typeface="Symbol" charset="0"/>
                </a:rPr>
                <a:t>8</a:t>
              </a:r>
            </a:p>
          </p:txBody>
        </p:sp>
        <p:sp>
          <p:nvSpPr>
            <p:cNvPr id="23578" name="Text Box 2073"/>
            <p:cNvSpPr txBox="1">
              <a:spLocks noChangeArrowheads="1"/>
            </p:cNvSpPr>
            <p:nvPr/>
          </p:nvSpPr>
          <p:spPr bwMode="auto">
            <a:xfrm>
              <a:off x="3263900" y="1919288"/>
              <a:ext cx="2984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latin typeface="Times New Roman" charset="0"/>
                </a:rPr>
                <a:t>4</a:t>
              </a:r>
            </a:p>
          </p:txBody>
        </p:sp>
        <p:sp>
          <p:nvSpPr>
            <p:cNvPr id="23579" name="Text Box 2074"/>
            <p:cNvSpPr txBox="1">
              <a:spLocks noChangeArrowheads="1"/>
            </p:cNvSpPr>
            <p:nvPr/>
          </p:nvSpPr>
          <p:spPr bwMode="auto">
            <a:xfrm>
              <a:off x="1123950" y="1981200"/>
              <a:ext cx="2984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latin typeface="Times New Roman" charset="0"/>
                </a:rPr>
                <a:t>8</a:t>
              </a:r>
            </a:p>
          </p:txBody>
        </p:sp>
        <p:sp>
          <p:nvSpPr>
            <p:cNvPr id="23580" name="Text Box 2075"/>
            <p:cNvSpPr txBox="1">
              <a:spLocks noChangeArrowheads="1"/>
            </p:cNvSpPr>
            <p:nvPr/>
          </p:nvSpPr>
          <p:spPr bwMode="auto">
            <a:xfrm>
              <a:off x="1504950" y="2590800"/>
              <a:ext cx="2984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latin typeface="Times New Roman" charset="0"/>
                </a:rPr>
                <a:t>7</a:t>
              </a:r>
            </a:p>
          </p:txBody>
        </p:sp>
        <p:sp>
          <p:nvSpPr>
            <p:cNvPr id="23581" name="Text Box 2076"/>
            <p:cNvSpPr txBox="1">
              <a:spLocks noChangeArrowheads="1"/>
            </p:cNvSpPr>
            <p:nvPr/>
          </p:nvSpPr>
          <p:spPr bwMode="auto">
            <a:xfrm>
              <a:off x="2952750" y="2590800"/>
              <a:ext cx="2984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chemeClr val="tx2"/>
                  </a:solidFill>
                  <a:latin typeface="Times New Roman" charset="0"/>
                </a:rPr>
                <a:t>1</a:t>
              </a:r>
            </a:p>
          </p:txBody>
        </p:sp>
        <p:sp>
          <p:nvSpPr>
            <p:cNvPr id="23582" name="Text Box 2077"/>
            <p:cNvSpPr txBox="1">
              <a:spLocks noChangeArrowheads="1"/>
            </p:cNvSpPr>
            <p:nvPr/>
          </p:nvSpPr>
          <p:spPr bwMode="auto">
            <a:xfrm>
              <a:off x="819150" y="3390900"/>
              <a:ext cx="2984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latin typeface="Times New Roman" charset="0"/>
                </a:rPr>
                <a:t>2</a:t>
              </a:r>
            </a:p>
          </p:txBody>
        </p:sp>
        <p:sp>
          <p:nvSpPr>
            <p:cNvPr id="23583" name="Text Box 2078"/>
            <p:cNvSpPr txBox="1">
              <a:spLocks noChangeArrowheads="1"/>
            </p:cNvSpPr>
            <p:nvPr/>
          </p:nvSpPr>
          <p:spPr bwMode="auto">
            <a:xfrm>
              <a:off x="3562350" y="3390900"/>
              <a:ext cx="2984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chemeClr val="tx2"/>
                  </a:solidFill>
                  <a:latin typeface="Times New Roman" charset="0"/>
                </a:rPr>
                <a:t>5</a:t>
              </a:r>
            </a:p>
          </p:txBody>
        </p:sp>
        <p:sp>
          <p:nvSpPr>
            <p:cNvPr id="23584" name="Text Box 2079"/>
            <p:cNvSpPr txBox="1">
              <a:spLocks noChangeArrowheads="1"/>
            </p:cNvSpPr>
            <p:nvPr/>
          </p:nvSpPr>
          <p:spPr bwMode="auto">
            <a:xfrm>
              <a:off x="2038350" y="2286000"/>
              <a:ext cx="2984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chemeClr val="tx2"/>
                  </a:solidFill>
                  <a:latin typeface="Times New Roman" charset="0"/>
                </a:rPr>
                <a:t>2</a:t>
              </a:r>
            </a:p>
          </p:txBody>
        </p:sp>
        <p:sp>
          <p:nvSpPr>
            <p:cNvPr id="23585" name="Text Box 2080"/>
            <p:cNvSpPr txBox="1">
              <a:spLocks noChangeArrowheads="1"/>
            </p:cNvSpPr>
            <p:nvPr/>
          </p:nvSpPr>
          <p:spPr bwMode="auto">
            <a:xfrm>
              <a:off x="1885950" y="3124200"/>
              <a:ext cx="2984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chemeClr val="tx2"/>
                  </a:solidFill>
                  <a:latin typeface="Times New Roman" charset="0"/>
                </a:rPr>
                <a:t>3</a:t>
              </a:r>
            </a:p>
          </p:txBody>
        </p:sp>
        <p:sp>
          <p:nvSpPr>
            <p:cNvPr id="23586" name="Text Box 2081"/>
            <p:cNvSpPr txBox="1">
              <a:spLocks noChangeArrowheads="1"/>
            </p:cNvSpPr>
            <p:nvPr/>
          </p:nvSpPr>
          <p:spPr bwMode="auto">
            <a:xfrm>
              <a:off x="2533650" y="3124200"/>
              <a:ext cx="2984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latin typeface="Times New Roman" charset="0"/>
                </a:rPr>
                <a:t>9</a:t>
              </a:r>
            </a:p>
          </p:txBody>
        </p:sp>
      </p:grpSp>
      <p:sp>
        <p:nvSpPr>
          <p:cNvPr id="23618" name="AutoShape 2113"/>
          <p:cNvSpPr>
            <a:spLocks noChangeArrowheads="1"/>
          </p:cNvSpPr>
          <p:nvPr/>
        </p:nvSpPr>
        <p:spPr bwMode="auto">
          <a:xfrm rot="16200000" flipH="1" flipV="1">
            <a:off x="1717686" y="3613907"/>
            <a:ext cx="609600" cy="333375"/>
          </a:xfrm>
          <a:prstGeom prst="rightArrow">
            <a:avLst>
              <a:gd name="adj1" fmla="val 50000"/>
              <a:gd name="adj2" fmla="val 45714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8" name="Group 67"/>
          <p:cNvGrpSpPr/>
          <p:nvPr/>
        </p:nvGrpSpPr>
        <p:grpSpPr>
          <a:xfrm>
            <a:off x="177796" y="1445417"/>
            <a:ext cx="3295650" cy="2209800"/>
            <a:chOff x="5410200" y="4132263"/>
            <a:chExt cx="3295650" cy="2209800"/>
          </a:xfrm>
        </p:grpSpPr>
        <p:sp>
          <p:nvSpPr>
            <p:cNvPr id="69" name="Oval 135"/>
            <p:cNvSpPr>
              <a:spLocks noChangeAspect="1" noChangeArrowheads="1"/>
            </p:cNvSpPr>
            <p:nvPr/>
          </p:nvSpPr>
          <p:spPr bwMode="auto">
            <a:xfrm>
              <a:off x="6783388" y="5167313"/>
              <a:ext cx="366712" cy="366712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C</a:t>
              </a:r>
            </a:p>
          </p:txBody>
        </p:sp>
        <p:sp>
          <p:nvSpPr>
            <p:cNvPr id="70" name="Oval 136"/>
            <p:cNvSpPr>
              <a:spLocks noChangeAspect="1" noChangeArrowheads="1"/>
            </p:cNvSpPr>
            <p:nvPr/>
          </p:nvSpPr>
          <p:spPr bwMode="auto">
            <a:xfrm>
              <a:off x="5410200" y="5167313"/>
              <a:ext cx="366713" cy="366712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B</a:t>
              </a:r>
            </a:p>
          </p:txBody>
        </p:sp>
        <p:sp>
          <p:nvSpPr>
            <p:cNvPr id="71" name="Oval 137"/>
            <p:cNvSpPr>
              <a:spLocks noChangeAspect="1" noChangeArrowheads="1"/>
            </p:cNvSpPr>
            <p:nvPr/>
          </p:nvSpPr>
          <p:spPr bwMode="auto">
            <a:xfrm>
              <a:off x="6781800" y="4360863"/>
              <a:ext cx="366713" cy="366712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solidFill>
                    <a:schemeClr val="tx2"/>
                  </a:solidFill>
                </a:rPr>
                <a:t>A</a:t>
              </a:r>
            </a:p>
          </p:txBody>
        </p:sp>
        <p:sp>
          <p:nvSpPr>
            <p:cNvPr id="72" name="Oval 138"/>
            <p:cNvSpPr>
              <a:spLocks noChangeAspect="1" noChangeArrowheads="1"/>
            </p:cNvSpPr>
            <p:nvPr/>
          </p:nvSpPr>
          <p:spPr bwMode="auto">
            <a:xfrm>
              <a:off x="6019800" y="5975350"/>
              <a:ext cx="366713" cy="366713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solidFill>
                    <a:schemeClr val="tx2"/>
                  </a:solidFill>
                </a:rPr>
                <a:t>E</a:t>
              </a:r>
            </a:p>
          </p:txBody>
        </p:sp>
        <p:cxnSp>
          <p:nvCxnSpPr>
            <p:cNvPr id="73" name="AutoShape 139"/>
            <p:cNvCxnSpPr>
              <a:cxnSpLocks noChangeAspect="1" noChangeShapeType="1"/>
              <a:stCxn id="71" idx="2"/>
              <a:endCxn id="70" idx="0"/>
            </p:cNvCxnSpPr>
            <p:nvPr/>
          </p:nvCxnSpPr>
          <p:spPr bwMode="auto">
            <a:xfrm rot="10800000" flipV="1">
              <a:off x="5592763" y="4543425"/>
              <a:ext cx="1168400" cy="612775"/>
            </a:xfrm>
            <a:prstGeom prst="curvedConnector2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4" name="AutoShape 140"/>
            <p:cNvCxnSpPr>
              <a:cxnSpLocks noChangeAspect="1" noChangeShapeType="1"/>
              <a:stCxn id="72" idx="2"/>
              <a:endCxn id="70" idx="4"/>
            </p:cNvCxnSpPr>
            <p:nvPr/>
          </p:nvCxnSpPr>
          <p:spPr bwMode="auto">
            <a:xfrm rot="10800000">
              <a:off x="5592763" y="5541963"/>
              <a:ext cx="406400" cy="615950"/>
            </a:xfrm>
            <a:prstGeom prst="curvedConnector2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5" name="AutoShape 141"/>
            <p:cNvCxnSpPr>
              <a:cxnSpLocks noChangeAspect="1" noChangeShapeType="1"/>
              <a:stCxn id="72" idx="6"/>
              <a:endCxn id="69" idx="3"/>
            </p:cNvCxnSpPr>
            <p:nvPr/>
          </p:nvCxnSpPr>
          <p:spPr bwMode="auto">
            <a:xfrm flipV="1">
              <a:off x="6403975" y="5499100"/>
              <a:ext cx="431800" cy="658813"/>
            </a:xfrm>
            <a:prstGeom prst="curvedConnector2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6" name="AutoShape 142"/>
            <p:cNvCxnSpPr>
              <a:cxnSpLocks noChangeAspect="1" noChangeShapeType="1"/>
              <a:stCxn id="71" idx="4"/>
              <a:endCxn id="69" idx="0"/>
            </p:cNvCxnSpPr>
            <p:nvPr/>
          </p:nvCxnSpPr>
          <p:spPr bwMode="auto">
            <a:xfrm>
              <a:off x="6964363" y="4745038"/>
              <a:ext cx="1587" cy="401637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7" name="AutoShape 143"/>
            <p:cNvCxnSpPr>
              <a:cxnSpLocks noChangeAspect="1" noChangeShapeType="1"/>
              <a:stCxn id="70" idx="6"/>
              <a:endCxn id="69" idx="2"/>
            </p:cNvCxnSpPr>
            <p:nvPr/>
          </p:nvCxnSpPr>
          <p:spPr bwMode="auto">
            <a:xfrm>
              <a:off x="5784850" y="5349875"/>
              <a:ext cx="977900" cy="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78" name="Oval 144"/>
            <p:cNvSpPr>
              <a:spLocks noChangeAspect="1" noChangeArrowheads="1"/>
            </p:cNvSpPr>
            <p:nvPr/>
          </p:nvSpPr>
          <p:spPr bwMode="auto">
            <a:xfrm>
              <a:off x="8145463" y="5167313"/>
              <a:ext cx="366712" cy="366712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solidFill>
                    <a:schemeClr val="tx2"/>
                  </a:solidFill>
                </a:rPr>
                <a:t>D</a:t>
              </a:r>
            </a:p>
          </p:txBody>
        </p:sp>
        <p:cxnSp>
          <p:nvCxnSpPr>
            <p:cNvPr id="79" name="AutoShape 145"/>
            <p:cNvCxnSpPr>
              <a:cxnSpLocks noChangeAspect="1" noChangeShapeType="1"/>
              <a:stCxn id="82" idx="6"/>
              <a:endCxn id="78" idx="4"/>
            </p:cNvCxnSpPr>
            <p:nvPr/>
          </p:nvCxnSpPr>
          <p:spPr bwMode="auto">
            <a:xfrm flipV="1">
              <a:off x="7908925" y="5551488"/>
              <a:ext cx="419100" cy="606425"/>
            </a:xfrm>
            <a:prstGeom prst="curvedConnector2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0" name="AutoShape 146"/>
            <p:cNvCxnSpPr>
              <a:cxnSpLocks noChangeAspect="1" noChangeShapeType="1"/>
              <a:stCxn id="78" idx="0"/>
              <a:endCxn id="71" idx="6"/>
            </p:cNvCxnSpPr>
            <p:nvPr/>
          </p:nvCxnSpPr>
          <p:spPr bwMode="auto">
            <a:xfrm rot="5400000" flipH="1">
              <a:off x="7445375" y="4264025"/>
              <a:ext cx="603250" cy="1162050"/>
            </a:xfrm>
            <a:prstGeom prst="curvedConnector2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1" name="AutoShape 147"/>
            <p:cNvCxnSpPr>
              <a:cxnSpLocks noChangeAspect="1" noChangeShapeType="1"/>
              <a:stCxn id="69" idx="6"/>
              <a:endCxn id="78" idx="2"/>
            </p:cNvCxnSpPr>
            <p:nvPr/>
          </p:nvCxnSpPr>
          <p:spPr bwMode="auto">
            <a:xfrm>
              <a:off x="7167563" y="5349875"/>
              <a:ext cx="957262" cy="0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2" name="Oval 148"/>
            <p:cNvSpPr>
              <a:spLocks noChangeAspect="1" noChangeArrowheads="1"/>
            </p:cNvSpPr>
            <p:nvPr/>
          </p:nvSpPr>
          <p:spPr bwMode="auto">
            <a:xfrm>
              <a:off x="7534275" y="5975350"/>
              <a:ext cx="366713" cy="366713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F</a:t>
              </a:r>
            </a:p>
          </p:txBody>
        </p:sp>
        <p:cxnSp>
          <p:nvCxnSpPr>
            <p:cNvPr id="83" name="AutoShape 149"/>
            <p:cNvCxnSpPr>
              <a:cxnSpLocks noChangeAspect="1" noChangeShapeType="1"/>
              <a:stCxn id="69" idx="5"/>
              <a:endCxn id="82" idx="2"/>
            </p:cNvCxnSpPr>
            <p:nvPr/>
          </p:nvCxnSpPr>
          <p:spPr bwMode="auto">
            <a:xfrm rot="16200000" flipH="1">
              <a:off x="6980237" y="5614988"/>
              <a:ext cx="658813" cy="427038"/>
            </a:xfrm>
            <a:prstGeom prst="curvedConnector2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4" name="Text Box 150"/>
            <p:cNvSpPr txBox="1">
              <a:spLocks noChangeArrowheads="1"/>
            </p:cNvSpPr>
            <p:nvPr/>
          </p:nvSpPr>
          <p:spPr bwMode="auto">
            <a:xfrm>
              <a:off x="7016750" y="4132263"/>
              <a:ext cx="298450" cy="366712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solidFill>
                    <a:schemeClr val="tx2"/>
                  </a:solidFill>
                  <a:latin typeface="Times New Roman" charset="0"/>
                </a:rPr>
                <a:t>0</a:t>
              </a:r>
            </a:p>
          </p:txBody>
        </p:sp>
        <p:sp>
          <p:nvSpPr>
            <p:cNvPr id="85" name="Text Box 151"/>
            <p:cNvSpPr txBox="1">
              <a:spLocks noChangeArrowheads="1"/>
            </p:cNvSpPr>
            <p:nvPr/>
          </p:nvSpPr>
          <p:spPr bwMode="auto">
            <a:xfrm>
              <a:off x="8407400" y="4959350"/>
              <a:ext cx="298450" cy="366713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solidFill>
                    <a:schemeClr val="tx2"/>
                  </a:solidFill>
                  <a:latin typeface="Times New Roman" charset="0"/>
                  <a:sym typeface="Symbol" charset="0"/>
                </a:rPr>
                <a:t>3</a:t>
              </a:r>
            </a:p>
          </p:txBody>
        </p:sp>
        <p:sp>
          <p:nvSpPr>
            <p:cNvPr id="86" name="Text Box 152"/>
            <p:cNvSpPr txBox="1">
              <a:spLocks noChangeArrowheads="1"/>
            </p:cNvSpPr>
            <p:nvPr/>
          </p:nvSpPr>
          <p:spPr bwMode="auto">
            <a:xfrm>
              <a:off x="7048500" y="4959350"/>
              <a:ext cx="298450" cy="366713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solidFill>
                    <a:schemeClr val="tx2"/>
                  </a:solidFill>
                  <a:latin typeface="Times New Roman" charset="0"/>
                  <a:sym typeface="Symbol" charset="0"/>
                </a:rPr>
                <a:t>2</a:t>
              </a:r>
            </a:p>
          </p:txBody>
        </p:sp>
        <p:sp>
          <p:nvSpPr>
            <p:cNvPr id="87" name="Text Box 153"/>
            <p:cNvSpPr txBox="1">
              <a:spLocks noChangeArrowheads="1"/>
            </p:cNvSpPr>
            <p:nvPr/>
          </p:nvSpPr>
          <p:spPr bwMode="auto">
            <a:xfrm>
              <a:off x="5646737" y="4959350"/>
              <a:ext cx="298450" cy="366713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solidFill>
                    <a:schemeClr val="tx2"/>
                  </a:solidFill>
                  <a:latin typeface="Times New Roman" charset="0"/>
                  <a:sym typeface="Symbol" charset="0"/>
                </a:rPr>
                <a:t>7</a:t>
              </a:r>
            </a:p>
          </p:txBody>
        </p:sp>
        <p:sp>
          <p:nvSpPr>
            <p:cNvPr id="88" name="Text Box 154"/>
            <p:cNvSpPr txBox="1">
              <a:spLocks noChangeArrowheads="1"/>
            </p:cNvSpPr>
            <p:nvPr/>
          </p:nvSpPr>
          <p:spPr bwMode="auto">
            <a:xfrm>
              <a:off x="5949950" y="5683250"/>
              <a:ext cx="298450" cy="366713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chemeClr val="tx2"/>
                  </a:solidFill>
                  <a:latin typeface="Times New Roman" charset="0"/>
                  <a:sym typeface="Symbol" charset="0"/>
                </a:rPr>
                <a:t>5</a:t>
              </a:r>
            </a:p>
          </p:txBody>
        </p:sp>
        <p:sp>
          <p:nvSpPr>
            <p:cNvPr id="89" name="Text Box 155"/>
            <p:cNvSpPr txBox="1">
              <a:spLocks noChangeArrowheads="1"/>
            </p:cNvSpPr>
            <p:nvPr/>
          </p:nvSpPr>
          <p:spPr bwMode="auto">
            <a:xfrm>
              <a:off x="7715250" y="5683250"/>
              <a:ext cx="298450" cy="366713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solidFill>
                    <a:schemeClr val="tx2"/>
                  </a:solidFill>
                  <a:latin typeface="Times New Roman" charset="0"/>
                  <a:sym typeface="Symbol" charset="0"/>
                </a:rPr>
                <a:t>8</a:t>
              </a:r>
            </a:p>
          </p:txBody>
        </p:sp>
        <p:sp>
          <p:nvSpPr>
            <p:cNvPr id="90" name="Text Box 156"/>
            <p:cNvSpPr txBox="1">
              <a:spLocks noChangeArrowheads="1"/>
            </p:cNvSpPr>
            <p:nvPr/>
          </p:nvSpPr>
          <p:spPr bwMode="auto">
            <a:xfrm>
              <a:off x="7854950" y="4375150"/>
              <a:ext cx="2984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latin typeface="Times New Roman" charset="0"/>
                </a:rPr>
                <a:t>4</a:t>
              </a:r>
            </a:p>
          </p:txBody>
        </p:sp>
        <p:sp>
          <p:nvSpPr>
            <p:cNvPr id="91" name="Text Box 157"/>
            <p:cNvSpPr txBox="1">
              <a:spLocks noChangeArrowheads="1"/>
            </p:cNvSpPr>
            <p:nvPr/>
          </p:nvSpPr>
          <p:spPr bwMode="auto">
            <a:xfrm>
              <a:off x="5715000" y="4437063"/>
              <a:ext cx="2984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latin typeface="Times New Roman" charset="0"/>
                </a:rPr>
                <a:t>8</a:t>
              </a:r>
            </a:p>
          </p:txBody>
        </p:sp>
        <p:sp>
          <p:nvSpPr>
            <p:cNvPr id="92" name="Text Box 158"/>
            <p:cNvSpPr txBox="1">
              <a:spLocks noChangeArrowheads="1"/>
            </p:cNvSpPr>
            <p:nvPr/>
          </p:nvSpPr>
          <p:spPr bwMode="auto">
            <a:xfrm>
              <a:off x="6096000" y="5046663"/>
              <a:ext cx="2984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latin typeface="Times New Roman" charset="0"/>
                </a:rPr>
                <a:t>7</a:t>
              </a:r>
            </a:p>
          </p:txBody>
        </p:sp>
        <p:sp>
          <p:nvSpPr>
            <p:cNvPr id="93" name="Text Box 159"/>
            <p:cNvSpPr txBox="1">
              <a:spLocks noChangeArrowheads="1"/>
            </p:cNvSpPr>
            <p:nvPr/>
          </p:nvSpPr>
          <p:spPr bwMode="auto">
            <a:xfrm>
              <a:off x="7543800" y="5046663"/>
              <a:ext cx="2984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chemeClr val="tx2"/>
                  </a:solidFill>
                  <a:latin typeface="Times New Roman" charset="0"/>
                </a:rPr>
                <a:t>1</a:t>
              </a:r>
            </a:p>
          </p:txBody>
        </p:sp>
        <p:sp>
          <p:nvSpPr>
            <p:cNvPr id="94" name="Text Box 160"/>
            <p:cNvSpPr txBox="1">
              <a:spLocks noChangeArrowheads="1"/>
            </p:cNvSpPr>
            <p:nvPr/>
          </p:nvSpPr>
          <p:spPr bwMode="auto">
            <a:xfrm>
              <a:off x="5410200" y="5846763"/>
              <a:ext cx="2984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chemeClr val="tx2"/>
                  </a:solidFill>
                  <a:latin typeface="Times New Roman" charset="0"/>
                </a:rPr>
                <a:t>2</a:t>
              </a:r>
            </a:p>
          </p:txBody>
        </p:sp>
        <p:sp>
          <p:nvSpPr>
            <p:cNvPr id="95" name="Text Box 161"/>
            <p:cNvSpPr txBox="1">
              <a:spLocks noChangeArrowheads="1"/>
            </p:cNvSpPr>
            <p:nvPr/>
          </p:nvSpPr>
          <p:spPr bwMode="auto">
            <a:xfrm>
              <a:off x="8153400" y="5846763"/>
              <a:ext cx="2984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chemeClr val="tx2"/>
                  </a:solidFill>
                  <a:latin typeface="Times New Roman" charset="0"/>
                </a:rPr>
                <a:t>5</a:t>
              </a:r>
            </a:p>
          </p:txBody>
        </p:sp>
        <p:sp>
          <p:nvSpPr>
            <p:cNvPr id="96" name="Text Box 162"/>
            <p:cNvSpPr txBox="1">
              <a:spLocks noChangeArrowheads="1"/>
            </p:cNvSpPr>
            <p:nvPr/>
          </p:nvSpPr>
          <p:spPr bwMode="auto">
            <a:xfrm>
              <a:off x="6629400" y="4741863"/>
              <a:ext cx="2984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chemeClr val="tx2"/>
                  </a:solidFill>
                  <a:latin typeface="Times New Roman" charset="0"/>
                </a:rPr>
                <a:t>2</a:t>
              </a:r>
            </a:p>
          </p:txBody>
        </p:sp>
        <p:sp>
          <p:nvSpPr>
            <p:cNvPr id="97" name="Text Box 163"/>
            <p:cNvSpPr txBox="1">
              <a:spLocks noChangeArrowheads="1"/>
            </p:cNvSpPr>
            <p:nvPr/>
          </p:nvSpPr>
          <p:spPr bwMode="auto">
            <a:xfrm>
              <a:off x="6477000" y="5580063"/>
              <a:ext cx="2984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chemeClr val="tx2"/>
                  </a:solidFill>
                  <a:latin typeface="Times New Roman" charset="0"/>
                </a:rPr>
                <a:t>3</a:t>
              </a:r>
            </a:p>
          </p:txBody>
        </p:sp>
        <p:sp>
          <p:nvSpPr>
            <p:cNvPr id="98" name="Text Box 164"/>
            <p:cNvSpPr txBox="1">
              <a:spLocks noChangeArrowheads="1"/>
            </p:cNvSpPr>
            <p:nvPr/>
          </p:nvSpPr>
          <p:spPr bwMode="auto">
            <a:xfrm>
              <a:off x="7124700" y="5580063"/>
              <a:ext cx="2984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latin typeface="Times New Roman" charset="0"/>
                </a:rPr>
                <a:t>9</a:t>
              </a:r>
            </a:p>
          </p:txBody>
        </p:sp>
      </p:grpSp>
      <p:sp>
        <p:nvSpPr>
          <p:cNvPr id="134" name="TextBox 133"/>
          <p:cNvSpPr txBox="1"/>
          <p:nvPr/>
        </p:nvSpPr>
        <p:spPr>
          <a:xfrm>
            <a:off x="4800600" y="457200"/>
            <a:ext cx="728084" cy="461665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d(z)</a:t>
            </a:r>
          </a:p>
        </p:txBody>
      </p:sp>
    </p:spTree>
    <p:extLst>
      <p:ext uri="{BB962C8B-B14F-4D97-AF65-F5344CB8AC3E}">
        <p14:creationId xmlns:p14="http://schemas.microsoft.com/office/powerpoint/2010/main" val="25145571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Freeform 134"/>
          <p:cNvSpPr>
            <a:spLocks/>
          </p:cNvSpPr>
          <p:nvPr/>
        </p:nvSpPr>
        <p:spPr bwMode="auto">
          <a:xfrm>
            <a:off x="519107" y="1468435"/>
            <a:ext cx="3105150" cy="2390775"/>
          </a:xfrm>
          <a:custGeom>
            <a:avLst/>
            <a:gdLst>
              <a:gd name="T0" fmla="*/ 1406525 w 1956"/>
              <a:gd name="T1" fmla="*/ 36513 h 1506"/>
              <a:gd name="T2" fmla="*/ 2463800 w 1956"/>
              <a:gd name="T3" fmla="*/ 236538 h 1506"/>
              <a:gd name="T4" fmla="*/ 2940050 w 1956"/>
              <a:gd name="T5" fmla="*/ 1455738 h 1506"/>
              <a:gd name="T6" fmla="*/ 1473200 w 1956"/>
              <a:gd name="T7" fmla="*/ 1476375 h 1506"/>
              <a:gd name="T8" fmla="*/ 863600 w 1956"/>
              <a:gd name="T9" fmla="*/ 2247900 h 1506"/>
              <a:gd name="T10" fmla="*/ 177800 w 1956"/>
              <a:gd name="T11" fmla="*/ 2295525 h 1506"/>
              <a:gd name="T12" fmla="*/ 53975 w 1956"/>
              <a:gd name="T13" fmla="*/ 1676400 h 1506"/>
              <a:gd name="T14" fmla="*/ 501650 w 1956"/>
              <a:gd name="T15" fmla="*/ 1400175 h 1506"/>
              <a:gd name="T16" fmla="*/ 806450 w 1956"/>
              <a:gd name="T17" fmla="*/ 1025525 h 1506"/>
              <a:gd name="T18" fmla="*/ 796925 w 1956"/>
              <a:gd name="T19" fmla="*/ 263525 h 1506"/>
              <a:gd name="T20" fmla="*/ 1406525 w 1956"/>
              <a:gd name="T21" fmla="*/ 36513 h 150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1956"/>
              <a:gd name="T34" fmla="*/ 0 h 1506"/>
              <a:gd name="T35" fmla="*/ 1956 w 1956"/>
              <a:gd name="T36" fmla="*/ 1506 h 150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1956" h="1506">
                <a:moveTo>
                  <a:pt x="886" y="23"/>
                </a:moveTo>
                <a:cubicBezTo>
                  <a:pt x="1061" y="20"/>
                  <a:pt x="1391" y="0"/>
                  <a:pt x="1552" y="149"/>
                </a:cubicBezTo>
                <a:cubicBezTo>
                  <a:pt x="1713" y="298"/>
                  <a:pt x="1956" y="787"/>
                  <a:pt x="1852" y="917"/>
                </a:cubicBezTo>
                <a:cubicBezTo>
                  <a:pt x="1748" y="1047"/>
                  <a:pt x="1146" y="847"/>
                  <a:pt x="928" y="930"/>
                </a:cubicBezTo>
                <a:cubicBezTo>
                  <a:pt x="710" y="1013"/>
                  <a:pt x="680" y="1330"/>
                  <a:pt x="544" y="1416"/>
                </a:cubicBezTo>
                <a:cubicBezTo>
                  <a:pt x="408" y="1502"/>
                  <a:pt x="197" y="1506"/>
                  <a:pt x="112" y="1446"/>
                </a:cubicBezTo>
                <a:cubicBezTo>
                  <a:pt x="27" y="1386"/>
                  <a:pt x="0" y="1150"/>
                  <a:pt x="34" y="1056"/>
                </a:cubicBezTo>
                <a:cubicBezTo>
                  <a:pt x="68" y="962"/>
                  <a:pt x="237" y="950"/>
                  <a:pt x="316" y="882"/>
                </a:cubicBezTo>
                <a:cubicBezTo>
                  <a:pt x="395" y="814"/>
                  <a:pt x="477" y="765"/>
                  <a:pt x="508" y="646"/>
                </a:cubicBezTo>
                <a:cubicBezTo>
                  <a:pt x="539" y="527"/>
                  <a:pt x="439" y="270"/>
                  <a:pt x="502" y="166"/>
                </a:cubicBezTo>
                <a:cubicBezTo>
                  <a:pt x="565" y="62"/>
                  <a:pt x="711" y="26"/>
                  <a:pt x="886" y="23"/>
                </a:cubicBezTo>
                <a:close/>
              </a:path>
            </a:pathLst>
          </a:custGeom>
          <a:solidFill>
            <a:srgbClr val="DDDDDD"/>
          </a:solidFill>
          <a:ln w="12700">
            <a:solidFill>
              <a:schemeClr val="tx2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53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Shortest Paths</a:t>
            </a:r>
          </a:p>
        </p:txBody>
      </p:sp>
      <p:sp>
        <p:nvSpPr>
          <p:cNvPr id="2355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38CEB94A-3603-1840-940C-0CC6B059BBB9}" type="slidenum">
              <a:rPr lang="en-US" sz="1400"/>
              <a:pPr eaLnBrk="1" hangingPunct="1"/>
              <a:t>13</a:t>
            </a:fld>
            <a:endParaRPr lang="en-US" sz="1400"/>
          </a:p>
        </p:txBody>
      </p:sp>
      <p:sp>
        <p:nvSpPr>
          <p:cNvPr id="23555" name="Rectangle 20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Example (cont.)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781049" y="4124326"/>
            <a:ext cx="3711575" cy="2406650"/>
            <a:chOff x="668338" y="1676400"/>
            <a:chExt cx="3711575" cy="2406650"/>
          </a:xfrm>
        </p:grpSpPr>
        <p:sp>
          <p:nvSpPr>
            <p:cNvPr id="23556" name="Freeform 2051"/>
            <p:cNvSpPr>
              <a:spLocks/>
            </p:cNvSpPr>
            <p:nvPr/>
          </p:nvSpPr>
          <p:spPr bwMode="auto">
            <a:xfrm>
              <a:off x="668338" y="1695450"/>
              <a:ext cx="3711575" cy="2387600"/>
            </a:xfrm>
            <a:custGeom>
              <a:avLst/>
              <a:gdLst>
                <a:gd name="T0" fmla="*/ 2017713 w 2338"/>
                <a:gd name="T1" fmla="*/ 0 h 1504"/>
                <a:gd name="T2" fmla="*/ 3168650 w 2338"/>
                <a:gd name="T3" fmla="*/ 292100 h 1504"/>
                <a:gd name="T4" fmla="*/ 3503613 w 2338"/>
                <a:gd name="T5" fmla="*/ 1508125 h 1504"/>
                <a:gd name="T6" fmla="*/ 1922463 w 2338"/>
                <a:gd name="T7" fmla="*/ 1514475 h 1504"/>
                <a:gd name="T8" fmla="*/ 1455738 w 2338"/>
                <a:gd name="T9" fmla="*/ 2181225 h 1504"/>
                <a:gd name="T10" fmla="*/ 665163 w 2338"/>
                <a:gd name="T11" fmla="*/ 2352675 h 1504"/>
                <a:gd name="T12" fmla="*/ 160338 w 2338"/>
                <a:gd name="T13" fmla="*/ 1971675 h 1504"/>
                <a:gd name="T14" fmla="*/ 65088 w 2338"/>
                <a:gd name="T15" fmla="*/ 990600 h 1504"/>
                <a:gd name="T16" fmla="*/ 550863 w 2338"/>
                <a:gd name="T17" fmla="*/ 219075 h 1504"/>
                <a:gd name="T18" fmla="*/ 1370013 w 2338"/>
                <a:gd name="T19" fmla="*/ 47625 h 1504"/>
                <a:gd name="T20" fmla="*/ 2017713 w 2338"/>
                <a:gd name="T21" fmla="*/ 0 h 150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338"/>
                <a:gd name="T34" fmla="*/ 0 h 1504"/>
                <a:gd name="T35" fmla="*/ 2338 w 2338"/>
                <a:gd name="T36" fmla="*/ 1504 h 1504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338" h="1504">
                  <a:moveTo>
                    <a:pt x="1271" y="0"/>
                  </a:moveTo>
                  <a:cubicBezTo>
                    <a:pt x="1459" y="15"/>
                    <a:pt x="1840" y="26"/>
                    <a:pt x="1996" y="184"/>
                  </a:cubicBezTo>
                  <a:cubicBezTo>
                    <a:pt x="2152" y="342"/>
                    <a:pt x="2338" y="822"/>
                    <a:pt x="2207" y="950"/>
                  </a:cubicBezTo>
                  <a:cubicBezTo>
                    <a:pt x="2076" y="1078"/>
                    <a:pt x="1426" y="883"/>
                    <a:pt x="1211" y="954"/>
                  </a:cubicBezTo>
                  <a:cubicBezTo>
                    <a:pt x="996" y="1025"/>
                    <a:pt x="1049" y="1286"/>
                    <a:pt x="917" y="1374"/>
                  </a:cubicBezTo>
                  <a:cubicBezTo>
                    <a:pt x="785" y="1462"/>
                    <a:pt x="555" y="1504"/>
                    <a:pt x="419" y="1482"/>
                  </a:cubicBezTo>
                  <a:cubicBezTo>
                    <a:pt x="283" y="1460"/>
                    <a:pt x="164" y="1385"/>
                    <a:pt x="101" y="1242"/>
                  </a:cubicBezTo>
                  <a:cubicBezTo>
                    <a:pt x="38" y="1099"/>
                    <a:pt x="0" y="808"/>
                    <a:pt x="41" y="624"/>
                  </a:cubicBezTo>
                  <a:cubicBezTo>
                    <a:pt x="82" y="440"/>
                    <a:pt x="210" y="237"/>
                    <a:pt x="347" y="138"/>
                  </a:cubicBezTo>
                  <a:cubicBezTo>
                    <a:pt x="484" y="39"/>
                    <a:pt x="709" y="53"/>
                    <a:pt x="863" y="30"/>
                  </a:cubicBezTo>
                  <a:cubicBezTo>
                    <a:pt x="1017" y="7"/>
                    <a:pt x="1186" y="6"/>
                    <a:pt x="1271" y="0"/>
                  </a:cubicBezTo>
                  <a:close/>
                </a:path>
              </a:pathLst>
            </a:custGeom>
            <a:solidFill>
              <a:srgbClr val="DDDDDD"/>
            </a:solidFill>
            <a:ln w="12700">
              <a:solidFill>
                <a:schemeClr val="tx2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57" name="Oval 2052"/>
            <p:cNvSpPr>
              <a:spLocks noChangeAspect="1" noChangeArrowheads="1"/>
            </p:cNvSpPr>
            <p:nvPr/>
          </p:nvSpPr>
          <p:spPr bwMode="auto">
            <a:xfrm>
              <a:off x="2192338" y="2711450"/>
              <a:ext cx="366712" cy="366713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C</a:t>
              </a:r>
            </a:p>
          </p:txBody>
        </p:sp>
        <p:sp>
          <p:nvSpPr>
            <p:cNvPr id="23558" name="Oval 2053"/>
            <p:cNvSpPr>
              <a:spLocks noChangeAspect="1" noChangeArrowheads="1"/>
            </p:cNvSpPr>
            <p:nvPr/>
          </p:nvSpPr>
          <p:spPr bwMode="auto">
            <a:xfrm>
              <a:off x="819150" y="2711450"/>
              <a:ext cx="366713" cy="366713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solidFill>
                    <a:schemeClr val="tx2"/>
                  </a:solidFill>
                </a:rPr>
                <a:t>B</a:t>
              </a:r>
            </a:p>
          </p:txBody>
        </p:sp>
        <p:sp>
          <p:nvSpPr>
            <p:cNvPr id="23559" name="Oval 2054"/>
            <p:cNvSpPr>
              <a:spLocks noChangeAspect="1" noChangeArrowheads="1"/>
            </p:cNvSpPr>
            <p:nvPr/>
          </p:nvSpPr>
          <p:spPr bwMode="auto">
            <a:xfrm>
              <a:off x="2190750" y="1905000"/>
              <a:ext cx="366713" cy="366713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solidFill>
                    <a:schemeClr val="tx2"/>
                  </a:solidFill>
                </a:rPr>
                <a:t>A</a:t>
              </a:r>
            </a:p>
          </p:txBody>
        </p:sp>
        <p:sp>
          <p:nvSpPr>
            <p:cNvPr id="23560" name="Oval 2055"/>
            <p:cNvSpPr>
              <a:spLocks noChangeAspect="1" noChangeArrowheads="1"/>
            </p:cNvSpPr>
            <p:nvPr/>
          </p:nvSpPr>
          <p:spPr bwMode="auto">
            <a:xfrm>
              <a:off x="1428750" y="3519488"/>
              <a:ext cx="366713" cy="366712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solidFill>
                    <a:schemeClr val="tx2"/>
                  </a:solidFill>
                </a:rPr>
                <a:t>E</a:t>
              </a:r>
            </a:p>
          </p:txBody>
        </p:sp>
        <p:cxnSp>
          <p:nvCxnSpPr>
            <p:cNvPr id="23561" name="AutoShape 2056"/>
            <p:cNvCxnSpPr>
              <a:cxnSpLocks noChangeAspect="1" noChangeShapeType="1"/>
              <a:stCxn id="23559" idx="2"/>
              <a:endCxn id="23558" idx="0"/>
            </p:cNvCxnSpPr>
            <p:nvPr/>
          </p:nvCxnSpPr>
          <p:spPr bwMode="auto">
            <a:xfrm rot="10800000" flipV="1">
              <a:off x="1001713" y="2087563"/>
              <a:ext cx="1168400" cy="603250"/>
            </a:xfrm>
            <a:prstGeom prst="curvedConnector2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62" name="AutoShape 2057"/>
            <p:cNvCxnSpPr>
              <a:cxnSpLocks noChangeAspect="1" noChangeShapeType="1"/>
              <a:stCxn id="23560" idx="2"/>
              <a:endCxn id="23558" idx="4"/>
            </p:cNvCxnSpPr>
            <p:nvPr/>
          </p:nvCxnSpPr>
          <p:spPr bwMode="auto">
            <a:xfrm rot="10800000">
              <a:off x="1001713" y="3095625"/>
              <a:ext cx="406400" cy="606425"/>
            </a:xfrm>
            <a:prstGeom prst="curvedConnector2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63" name="AutoShape 2058"/>
            <p:cNvCxnSpPr>
              <a:cxnSpLocks noChangeAspect="1" noChangeShapeType="1"/>
              <a:stCxn id="23560" idx="6"/>
              <a:endCxn id="23557" idx="3"/>
            </p:cNvCxnSpPr>
            <p:nvPr/>
          </p:nvCxnSpPr>
          <p:spPr bwMode="auto">
            <a:xfrm flipV="1">
              <a:off x="1812925" y="3043238"/>
              <a:ext cx="431800" cy="658812"/>
            </a:xfrm>
            <a:prstGeom prst="curvedConnector2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64" name="AutoShape 2059"/>
            <p:cNvCxnSpPr>
              <a:cxnSpLocks noChangeAspect="1" noChangeShapeType="1"/>
              <a:stCxn id="23559" idx="4"/>
              <a:endCxn id="23557" idx="0"/>
            </p:cNvCxnSpPr>
            <p:nvPr/>
          </p:nvCxnSpPr>
          <p:spPr bwMode="auto">
            <a:xfrm>
              <a:off x="2373313" y="2289175"/>
              <a:ext cx="1587" cy="401638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65" name="AutoShape 2060"/>
            <p:cNvCxnSpPr>
              <a:cxnSpLocks noChangeAspect="1" noChangeShapeType="1"/>
              <a:stCxn id="23558" idx="6"/>
              <a:endCxn id="23557" idx="2"/>
            </p:cNvCxnSpPr>
            <p:nvPr/>
          </p:nvCxnSpPr>
          <p:spPr bwMode="auto">
            <a:xfrm>
              <a:off x="1203325" y="2894013"/>
              <a:ext cx="968375" cy="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3566" name="Oval 2061"/>
            <p:cNvSpPr>
              <a:spLocks noChangeAspect="1" noChangeArrowheads="1"/>
            </p:cNvSpPr>
            <p:nvPr/>
          </p:nvSpPr>
          <p:spPr bwMode="auto">
            <a:xfrm>
              <a:off x="3554413" y="2711450"/>
              <a:ext cx="366712" cy="366713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solidFill>
                    <a:schemeClr val="tx2"/>
                  </a:solidFill>
                </a:rPr>
                <a:t>D</a:t>
              </a:r>
            </a:p>
          </p:txBody>
        </p:sp>
        <p:cxnSp>
          <p:nvCxnSpPr>
            <p:cNvPr id="23567" name="AutoShape 2062"/>
            <p:cNvCxnSpPr>
              <a:cxnSpLocks noChangeAspect="1" noChangeShapeType="1"/>
              <a:stCxn id="23570" idx="6"/>
              <a:endCxn id="23566" idx="4"/>
            </p:cNvCxnSpPr>
            <p:nvPr/>
          </p:nvCxnSpPr>
          <p:spPr bwMode="auto">
            <a:xfrm flipV="1">
              <a:off x="3317875" y="3095625"/>
              <a:ext cx="419100" cy="606425"/>
            </a:xfrm>
            <a:prstGeom prst="curvedConnector2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68" name="AutoShape 2063"/>
            <p:cNvCxnSpPr>
              <a:cxnSpLocks noChangeAspect="1" noChangeShapeType="1"/>
              <a:stCxn id="23566" idx="0"/>
              <a:endCxn id="23559" idx="6"/>
            </p:cNvCxnSpPr>
            <p:nvPr/>
          </p:nvCxnSpPr>
          <p:spPr bwMode="auto">
            <a:xfrm rot="5400000" flipH="1">
              <a:off x="2854325" y="1808163"/>
              <a:ext cx="603250" cy="1162050"/>
            </a:xfrm>
            <a:prstGeom prst="curvedConnector2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69" name="AutoShape 2064"/>
            <p:cNvCxnSpPr>
              <a:cxnSpLocks noChangeAspect="1" noChangeShapeType="1"/>
              <a:stCxn id="23557" idx="6"/>
              <a:endCxn id="23566" idx="2"/>
            </p:cNvCxnSpPr>
            <p:nvPr/>
          </p:nvCxnSpPr>
          <p:spPr bwMode="auto">
            <a:xfrm>
              <a:off x="2576513" y="2894013"/>
              <a:ext cx="957262" cy="0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3570" name="Oval 2065"/>
            <p:cNvSpPr>
              <a:spLocks noChangeAspect="1" noChangeArrowheads="1"/>
            </p:cNvSpPr>
            <p:nvPr/>
          </p:nvSpPr>
          <p:spPr bwMode="auto">
            <a:xfrm>
              <a:off x="2943225" y="3519488"/>
              <a:ext cx="366713" cy="366712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F</a:t>
              </a:r>
            </a:p>
          </p:txBody>
        </p:sp>
        <p:cxnSp>
          <p:nvCxnSpPr>
            <p:cNvPr id="23571" name="AutoShape 2066"/>
            <p:cNvCxnSpPr>
              <a:cxnSpLocks noChangeAspect="1" noChangeShapeType="1"/>
              <a:stCxn id="23557" idx="5"/>
              <a:endCxn id="23570" idx="2"/>
            </p:cNvCxnSpPr>
            <p:nvPr/>
          </p:nvCxnSpPr>
          <p:spPr bwMode="auto">
            <a:xfrm rot="16200000" flipH="1">
              <a:off x="2389188" y="3159125"/>
              <a:ext cx="658812" cy="427038"/>
            </a:xfrm>
            <a:prstGeom prst="curvedConnector2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3572" name="Text Box 2067"/>
            <p:cNvSpPr txBox="1">
              <a:spLocks noChangeArrowheads="1"/>
            </p:cNvSpPr>
            <p:nvPr/>
          </p:nvSpPr>
          <p:spPr bwMode="auto">
            <a:xfrm>
              <a:off x="2425700" y="1676400"/>
              <a:ext cx="298450" cy="366713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solidFill>
                    <a:schemeClr val="tx2"/>
                  </a:solidFill>
                  <a:latin typeface="Times New Roman" charset="0"/>
                </a:rPr>
                <a:t>0</a:t>
              </a:r>
            </a:p>
          </p:txBody>
        </p:sp>
        <p:sp>
          <p:nvSpPr>
            <p:cNvPr id="23573" name="Text Box 2068"/>
            <p:cNvSpPr txBox="1">
              <a:spLocks noChangeArrowheads="1"/>
            </p:cNvSpPr>
            <p:nvPr/>
          </p:nvSpPr>
          <p:spPr bwMode="auto">
            <a:xfrm>
              <a:off x="3816350" y="2503488"/>
              <a:ext cx="298450" cy="366712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solidFill>
                    <a:schemeClr val="tx2"/>
                  </a:solidFill>
                  <a:latin typeface="Times New Roman" charset="0"/>
                  <a:sym typeface="Symbol" charset="0"/>
                </a:rPr>
                <a:t>3</a:t>
              </a:r>
            </a:p>
          </p:txBody>
        </p:sp>
        <p:sp>
          <p:nvSpPr>
            <p:cNvPr id="23574" name="Text Box 2069"/>
            <p:cNvSpPr txBox="1">
              <a:spLocks noChangeArrowheads="1"/>
            </p:cNvSpPr>
            <p:nvPr/>
          </p:nvSpPr>
          <p:spPr bwMode="auto">
            <a:xfrm>
              <a:off x="2457450" y="2503488"/>
              <a:ext cx="298450" cy="366712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solidFill>
                    <a:schemeClr val="tx2"/>
                  </a:solidFill>
                  <a:latin typeface="Times New Roman" charset="0"/>
                  <a:sym typeface="Symbol" charset="0"/>
                </a:rPr>
                <a:t>2</a:t>
              </a:r>
            </a:p>
          </p:txBody>
        </p:sp>
        <p:sp>
          <p:nvSpPr>
            <p:cNvPr id="23575" name="Text Box 2070"/>
            <p:cNvSpPr txBox="1">
              <a:spLocks noChangeArrowheads="1"/>
            </p:cNvSpPr>
            <p:nvPr/>
          </p:nvSpPr>
          <p:spPr bwMode="auto">
            <a:xfrm>
              <a:off x="1085850" y="2503488"/>
              <a:ext cx="298450" cy="366712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solidFill>
                    <a:schemeClr val="tx2"/>
                  </a:solidFill>
                  <a:latin typeface="Times New Roman" charset="0"/>
                  <a:sym typeface="Symbol" charset="0"/>
                </a:rPr>
                <a:t>7</a:t>
              </a:r>
            </a:p>
          </p:txBody>
        </p:sp>
        <p:sp>
          <p:nvSpPr>
            <p:cNvPr id="23576" name="Text Box 2071"/>
            <p:cNvSpPr txBox="1">
              <a:spLocks noChangeArrowheads="1"/>
            </p:cNvSpPr>
            <p:nvPr/>
          </p:nvSpPr>
          <p:spPr bwMode="auto">
            <a:xfrm>
              <a:off x="1300163" y="3227388"/>
              <a:ext cx="298450" cy="366712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solidFill>
                    <a:schemeClr val="tx2"/>
                  </a:solidFill>
                  <a:latin typeface="Times New Roman" charset="0"/>
                  <a:sym typeface="Symbol" charset="0"/>
                </a:rPr>
                <a:t>5</a:t>
              </a:r>
            </a:p>
          </p:txBody>
        </p:sp>
        <p:sp>
          <p:nvSpPr>
            <p:cNvPr id="23577" name="Text Box 2072"/>
            <p:cNvSpPr txBox="1">
              <a:spLocks noChangeArrowheads="1"/>
            </p:cNvSpPr>
            <p:nvPr/>
          </p:nvSpPr>
          <p:spPr bwMode="auto">
            <a:xfrm>
              <a:off x="3124200" y="3227388"/>
              <a:ext cx="298450" cy="366712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solidFill>
                    <a:schemeClr val="tx2"/>
                  </a:solidFill>
                  <a:latin typeface="Times New Roman" charset="0"/>
                  <a:sym typeface="Symbol" charset="0"/>
                </a:rPr>
                <a:t>8</a:t>
              </a:r>
            </a:p>
          </p:txBody>
        </p:sp>
        <p:sp>
          <p:nvSpPr>
            <p:cNvPr id="23578" name="Text Box 2073"/>
            <p:cNvSpPr txBox="1">
              <a:spLocks noChangeArrowheads="1"/>
            </p:cNvSpPr>
            <p:nvPr/>
          </p:nvSpPr>
          <p:spPr bwMode="auto">
            <a:xfrm>
              <a:off x="3263900" y="1919288"/>
              <a:ext cx="2984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latin typeface="Times New Roman" charset="0"/>
                </a:rPr>
                <a:t>4</a:t>
              </a:r>
            </a:p>
          </p:txBody>
        </p:sp>
        <p:sp>
          <p:nvSpPr>
            <p:cNvPr id="23579" name="Text Box 2074"/>
            <p:cNvSpPr txBox="1">
              <a:spLocks noChangeArrowheads="1"/>
            </p:cNvSpPr>
            <p:nvPr/>
          </p:nvSpPr>
          <p:spPr bwMode="auto">
            <a:xfrm>
              <a:off x="1123950" y="1981200"/>
              <a:ext cx="2984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latin typeface="Times New Roman" charset="0"/>
                </a:rPr>
                <a:t>8</a:t>
              </a:r>
            </a:p>
          </p:txBody>
        </p:sp>
        <p:sp>
          <p:nvSpPr>
            <p:cNvPr id="23580" name="Text Box 2075"/>
            <p:cNvSpPr txBox="1">
              <a:spLocks noChangeArrowheads="1"/>
            </p:cNvSpPr>
            <p:nvPr/>
          </p:nvSpPr>
          <p:spPr bwMode="auto">
            <a:xfrm>
              <a:off x="1504950" y="2590800"/>
              <a:ext cx="2984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latin typeface="Times New Roman" charset="0"/>
                </a:rPr>
                <a:t>7</a:t>
              </a:r>
            </a:p>
          </p:txBody>
        </p:sp>
        <p:sp>
          <p:nvSpPr>
            <p:cNvPr id="23581" name="Text Box 2076"/>
            <p:cNvSpPr txBox="1">
              <a:spLocks noChangeArrowheads="1"/>
            </p:cNvSpPr>
            <p:nvPr/>
          </p:nvSpPr>
          <p:spPr bwMode="auto">
            <a:xfrm>
              <a:off x="2952750" y="2590800"/>
              <a:ext cx="2984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chemeClr val="tx2"/>
                  </a:solidFill>
                  <a:latin typeface="Times New Roman" charset="0"/>
                </a:rPr>
                <a:t>1</a:t>
              </a:r>
            </a:p>
          </p:txBody>
        </p:sp>
        <p:sp>
          <p:nvSpPr>
            <p:cNvPr id="23582" name="Text Box 2077"/>
            <p:cNvSpPr txBox="1">
              <a:spLocks noChangeArrowheads="1"/>
            </p:cNvSpPr>
            <p:nvPr/>
          </p:nvSpPr>
          <p:spPr bwMode="auto">
            <a:xfrm>
              <a:off x="819150" y="3390900"/>
              <a:ext cx="2984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latin typeface="Times New Roman" charset="0"/>
                </a:rPr>
                <a:t>2</a:t>
              </a:r>
            </a:p>
          </p:txBody>
        </p:sp>
        <p:sp>
          <p:nvSpPr>
            <p:cNvPr id="23583" name="Text Box 2078"/>
            <p:cNvSpPr txBox="1">
              <a:spLocks noChangeArrowheads="1"/>
            </p:cNvSpPr>
            <p:nvPr/>
          </p:nvSpPr>
          <p:spPr bwMode="auto">
            <a:xfrm>
              <a:off x="3562350" y="3390900"/>
              <a:ext cx="2984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chemeClr val="tx2"/>
                  </a:solidFill>
                  <a:latin typeface="Times New Roman" charset="0"/>
                </a:rPr>
                <a:t>5</a:t>
              </a:r>
            </a:p>
          </p:txBody>
        </p:sp>
        <p:sp>
          <p:nvSpPr>
            <p:cNvPr id="23584" name="Text Box 2079"/>
            <p:cNvSpPr txBox="1">
              <a:spLocks noChangeArrowheads="1"/>
            </p:cNvSpPr>
            <p:nvPr/>
          </p:nvSpPr>
          <p:spPr bwMode="auto">
            <a:xfrm>
              <a:off x="2038350" y="2286000"/>
              <a:ext cx="2984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chemeClr val="tx2"/>
                  </a:solidFill>
                  <a:latin typeface="Times New Roman" charset="0"/>
                </a:rPr>
                <a:t>2</a:t>
              </a:r>
            </a:p>
          </p:txBody>
        </p:sp>
        <p:sp>
          <p:nvSpPr>
            <p:cNvPr id="23585" name="Text Box 2080"/>
            <p:cNvSpPr txBox="1">
              <a:spLocks noChangeArrowheads="1"/>
            </p:cNvSpPr>
            <p:nvPr/>
          </p:nvSpPr>
          <p:spPr bwMode="auto">
            <a:xfrm>
              <a:off x="1885950" y="3124200"/>
              <a:ext cx="2984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chemeClr val="tx2"/>
                  </a:solidFill>
                  <a:latin typeface="Times New Roman" charset="0"/>
                </a:rPr>
                <a:t>3</a:t>
              </a:r>
            </a:p>
          </p:txBody>
        </p:sp>
        <p:sp>
          <p:nvSpPr>
            <p:cNvPr id="23586" name="Text Box 2081"/>
            <p:cNvSpPr txBox="1">
              <a:spLocks noChangeArrowheads="1"/>
            </p:cNvSpPr>
            <p:nvPr/>
          </p:nvSpPr>
          <p:spPr bwMode="auto">
            <a:xfrm>
              <a:off x="2533650" y="3124200"/>
              <a:ext cx="2984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latin typeface="Times New Roman" charset="0"/>
                </a:rPr>
                <a:t>9</a:t>
              </a: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4930775" y="3810000"/>
            <a:ext cx="3567113" cy="2459038"/>
            <a:chOff x="4930775" y="3810000"/>
            <a:chExt cx="3567113" cy="2459038"/>
          </a:xfrm>
        </p:grpSpPr>
        <p:sp>
          <p:nvSpPr>
            <p:cNvPr id="23587" name="Freeform 2082"/>
            <p:cNvSpPr>
              <a:spLocks/>
            </p:cNvSpPr>
            <p:nvPr/>
          </p:nvSpPr>
          <p:spPr bwMode="auto">
            <a:xfrm>
              <a:off x="4930775" y="3810000"/>
              <a:ext cx="3567113" cy="2459038"/>
            </a:xfrm>
            <a:custGeom>
              <a:avLst/>
              <a:gdLst>
                <a:gd name="T0" fmla="*/ 2022475 w 2247"/>
                <a:gd name="T1" fmla="*/ 36513 h 1549"/>
                <a:gd name="T2" fmla="*/ 3079750 w 2247"/>
                <a:gd name="T3" fmla="*/ 236538 h 1549"/>
                <a:gd name="T4" fmla="*/ 3556000 w 2247"/>
                <a:gd name="T5" fmla="*/ 1455738 h 1549"/>
                <a:gd name="T6" fmla="*/ 3014663 w 2247"/>
                <a:gd name="T7" fmla="*/ 2319338 h 1549"/>
                <a:gd name="T8" fmla="*/ 717550 w 2247"/>
                <a:gd name="T9" fmla="*/ 2295525 h 1549"/>
                <a:gd name="T10" fmla="*/ 79375 w 2247"/>
                <a:gd name="T11" fmla="*/ 1647825 h 1549"/>
                <a:gd name="T12" fmla="*/ 241300 w 2247"/>
                <a:gd name="T13" fmla="*/ 723900 h 1549"/>
                <a:gd name="T14" fmla="*/ 850900 w 2247"/>
                <a:gd name="T15" fmla="*/ 219075 h 1549"/>
                <a:gd name="T16" fmla="*/ 2022475 w 2247"/>
                <a:gd name="T17" fmla="*/ 36513 h 154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247"/>
                <a:gd name="T28" fmla="*/ 0 h 1549"/>
                <a:gd name="T29" fmla="*/ 2247 w 2247"/>
                <a:gd name="T30" fmla="*/ 1549 h 1549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247" h="1549">
                  <a:moveTo>
                    <a:pt x="1274" y="23"/>
                  </a:moveTo>
                  <a:cubicBezTo>
                    <a:pt x="1508" y="25"/>
                    <a:pt x="1779" y="0"/>
                    <a:pt x="1940" y="149"/>
                  </a:cubicBezTo>
                  <a:cubicBezTo>
                    <a:pt x="2101" y="298"/>
                    <a:pt x="2247" y="698"/>
                    <a:pt x="2240" y="917"/>
                  </a:cubicBezTo>
                  <a:cubicBezTo>
                    <a:pt x="2233" y="1136"/>
                    <a:pt x="2197" y="1373"/>
                    <a:pt x="1899" y="1461"/>
                  </a:cubicBezTo>
                  <a:cubicBezTo>
                    <a:pt x="1601" y="1549"/>
                    <a:pt x="760" y="1516"/>
                    <a:pt x="452" y="1446"/>
                  </a:cubicBezTo>
                  <a:cubicBezTo>
                    <a:pt x="144" y="1376"/>
                    <a:pt x="100" y="1203"/>
                    <a:pt x="50" y="1038"/>
                  </a:cubicBezTo>
                  <a:cubicBezTo>
                    <a:pt x="0" y="873"/>
                    <a:pt x="71" y="606"/>
                    <a:pt x="152" y="456"/>
                  </a:cubicBezTo>
                  <a:cubicBezTo>
                    <a:pt x="233" y="306"/>
                    <a:pt x="349" y="210"/>
                    <a:pt x="536" y="138"/>
                  </a:cubicBezTo>
                  <a:cubicBezTo>
                    <a:pt x="723" y="66"/>
                    <a:pt x="1040" y="21"/>
                    <a:pt x="1274" y="23"/>
                  </a:cubicBezTo>
                  <a:close/>
                </a:path>
              </a:pathLst>
            </a:custGeom>
            <a:solidFill>
              <a:srgbClr val="DDDDDD"/>
            </a:solidFill>
            <a:ln w="12700">
              <a:solidFill>
                <a:schemeClr val="tx2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88" name="Oval 2083"/>
            <p:cNvSpPr>
              <a:spLocks noChangeAspect="1" noChangeArrowheads="1"/>
            </p:cNvSpPr>
            <p:nvPr/>
          </p:nvSpPr>
          <p:spPr bwMode="auto">
            <a:xfrm>
              <a:off x="6573838" y="4862513"/>
              <a:ext cx="366712" cy="366712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C</a:t>
              </a:r>
            </a:p>
          </p:txBody>
        </p:sp>
        <p:sp>
          <p:nvSpPr>
            <p:cNvPr id="23589" name="Oval 2084"/>
            <p:cNvSpPr>
              <a:spLocks noChangeAspect="1" noChangeArrowheads="1"/>
            </p:cNvSpPr>
            <p:nvPr/>
          </p:nvSpPr>
          <p:spPr bwMode="auto">
            <a:xfrm>
              <a:off x="5200650" y="4862513"/>
              <a:ext cx="366713" cy="366712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solidFill>
                    <a:schemeClr val="tx2"/>
                  </a:solidFill>
                </a:rPr>
                <a:t>B</a:t>
              </a:r>
            </a:p>
          </p:txBody>
        </p:sp>
        <p:sp>
          <p:nvSpPr>
            <p:cNvPr id="23590" name="Oval 2085"/>
            <p:cNvSpPr>
              <a:spLocks noChangeAspect="1" noChangeArrowheads="1"/>
            </p:cNvSpPr>
            <p:nvPr/>
          </p:nvSpPr>
          <p:spPr bwMode="auto">
            <a:xfrm>
              <a:off x="6572250" y="4056063"/>
              <a:ext cx="366713" cy="366712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solidFill>
                    <a:schemeClr val="tx2"/>
                  </a:solidFill>
                </a:rPr>
                <a:t>A</a:t>
              </a:r>
            </a:p>
          </p:txBody>
        </p:sp>
        <p:sp>
          <p:nvSpPr>
            <p:cNvPr id="23591" name="Oval 2086"/>
            <p:cNvSpPr>
              <a:spLocks noChangeAspect="1" noChangeArrowheads="1"/>
            </p:cNvSpPr>
            <p:nvPr/>
          </p:nvSpPr>
          <p:spPr bwMode="auto">
            <a:xfrm>
              <a:off x="5810250" y="5670550"/>
              <a:ext cx="366713" cy="366713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solidFill>
                    <a:schemeClr val="tx2"/>
                  </a:solidFill>
                </a:rPr>
                <a:t>E</a:t>
              </a:r>
            </a:p>
          </p:txBody>
        </p:sp>
        <p:cxnSp>
          <p:nvCxnSpPr>
            <p:cNvPr id="23592" name="AutoShape 2087"/>
            <p:cNvCxnSpPr>
              <a:cxnSpLocks noChangeAspect="1" noChangeShapeType="1"/>
              <a:stCxn id="23590" idx="2"/>
              <a:endCxn id="23589" idx="0"/>
            </p:cNvCxnSpPr>
            <p:nvPr/>
          </p:nvCxnSpPr>
          <p:spPr bwMode="auto">
            <a:xfrm rot="10800000" flipV="1">
              <a:off x="5383213" y="4238625"/>
              <a:ext cx="1168400" cy="603250"/>
            </a:xfrm>
            <a:prstGeom prst="curvedConnector2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93" name="AutoShape 2088"/>
            <p:cNvCxnSpPr>
              <a:cxnSpLocks noChangeAspect="1" noChangeShapeType="1"/>
              <a:stCxn id="23591" idx="2"/>
              <a:endCxn id="23589" idx="4"/>
            </p:cNvCxnSpPr>
            <p:nvPr/>
          </p:nvCxnSpPr>
          <p:spPr bwMode="auto">
            <a:xfrm rot="10800000">
              <a:off x="5383213" y="5246688"/>
              <a:ext cx="406400" cy="606425"/>
            </a:xfrm>
            <a:prstGeom prst="curvedConnector2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94" name="AutoShape 2089"/>
            <p:cNvCxnSpPr>
              <a:cxnSpLocks noChangeAspect="1" noChangeShapeType="1"/>
              <a:stCxn id="23591" idx="6"/>
              <a:endCxn id="23588" idx="3"/>
            </p:cNvCxnSpPr>
            <p:nvPr/>
          </p:nvCxnSpPr>
          <p:spPr bwMode="auto">
            <a:xfrm flipV="1">
              <a:off x="6194425" y="5194300"/>
              <a:ext cx="431800" cy="658813"/>
            </a:xfrm>
            <a:prstGeom prst="curvedConnector2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95" name="AutoShape 2090"/>
            <p:cNvCxnSpPr>
              <a:cxnSpLocks noChangeAspect="1" noChangeShapeType="1"/>
              <a:stCxn id="23590" idx="4"/>
              <a:endCxn id="23588" idx="0"/>
            </p:cNvCxnSpPr>
            <p:nvPr/>
          </p:nvCxnSpPr>
          <p:spPr bwMode="auto">
            <a:xfrm>
              <a:off x="6754813" y="4440238"/>
              <a:ext cx="1587" cy="401637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96" name="AutoShape 2091"/>
            <p:cNvCxnSpPr>
              <a:cxnSpLocks noChangeAspect="1" noChangeShapeType="1"/>
              <a:stCxn id="23589" idx="6"/>
              <a:endCxn id="23588" idx="2"/>
            </p:cNvCxnSpPr>
            <p:nvPr/>
          </p:nvCxnSpPr>
          <p:spPr bwMode="auto">
            <a:xfrm>
              <a:off x="5584825" y="5045075"/>
              <a:ext cx="968375" cy="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3597" name="Oval 2092"/>
            <p:cNvSpPr>
              <a:spLocks noChangeAspect="1" noChangeArrowheads="1"/>
            </p:cNvSpPr>
            <p:nvPr/>
          </p:nvSpPr>
          <p:spPr bwMode="auto">
            <a:xfrm>
              <a:off x="7935913" y="4862513"/>
              <a:ext cx="366712" cy="366712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solidFill>
                    <a:schemeClr val="tx2"/>
                  </a:solidFill>
                </a:rPr>
                <a:t>D</a:t>
              </a:r>
            </a:p>
          </p:txBody>
        </p:sp>
        <p:cxnSp>
          <p:nvCxnSpPr>
            <p:cNvPr id="23598" name="AutoShape 2093"/>
            <p:cNvCxnSpPr>
              <a:cxnSpLocks noChangeAspect="1" noChangeShapeType="1"/>
              <a:stCxn id="23601" idx="6"/>
              <a:endCxn id="23597" idx="4"/>
            </p:cNvCxnSpPr>
            <p:nvPr/>
          </p:nvCxnSpPr>
          <p:spPr bwMode="auto">
            <a:xfrm flipV="1">
              <a:off x="7708900" y="5246688"/>
              <a:ext cx="409575" cy="606425"/>
            </a:xfrm>
            <a:prstGeom prst="curvedConnector2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99" name="AutoShape 2094"/>
            <p:cNvCxnSpPr>
              <a:cxnSpLocks noChangeAspect="1" noChangeShapeType="1"/>
              <a:stCxn id="23597" idx="0"/>
              <a:endCxn id="23590" idx="6"/>
            </p:cNvCxnSpPr>
            <p:nvPr/>
          </p:nvCxnSpPr>
          <p:spPr bwMode="auto">
            <a:xfrm rot="5400000" flipH="1">
              <a:off x="7235825" y="3959225"/>
              <a:ext cx="603250" cy="1162050"/>
            </a:xfrm>
            <a:prstGeom prst="curvedConnector2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600" name="AutoShape 2095"/>
            <p:cNvCxnSpPr>
              <a:cxnSpLocks noChangeAspect="1" noChangeShapeType="1"/>
              <a:stCxn id="23588" idx="6"/>
              <a:endCxn id="23597" idx="2"/>
            </p:cNvCxnSpPr>
            <p:nvPr/>
          </p:nvCxnSpPr>
          <p:spPr bwMode="auto">
            <a:xfrm>
              <a:off x="6958013" y="5045075"/>
              <a:ext cx="957262" cy="0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3601" name="Oval 2096"/>
            <p:cNvSpPr>
              <a:spLocks noChangeAspect="1" noChangeArrowheads="1"/>
            </p:cNvSpPr>
            <p:nvPr/>
          </p:nvSpPr>
          <p:spPr bwMode="auto">
            <a:xfrm>
              <a:off x="7324725" y="5670550"/>
              <a:ext cx="366713" cy="366713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solidFill>
                    <a:schemeClr val="tx2"/>
                  </a:solidFill>
                </a:rPr>
                <a:t>F</a:t>
              </a:r>
            </a:p>
          </p:txBody>
        </p:sp>
        <p:cxnSp>
          <p:nvCxnSpPr>
            <p:cNvPr id="23602" name="AutoShape 2097"/>
            <p:cNvCxnSpPr>
              <a:cxnSpLocks noChangeAspect="1" noChangeShapeType="1"/>
              <a:stCxn id="23588" idx="5"/>
              <a:endCxn id="23601" idx="2"/>
            </p:cNvCxnSpPr>
            <p:nvPr/>
          </p:nvCxnSpPr>
          <p:spPr bwMode="auto">
            <a:xfrm rot="16200000" flipH="1">
              <a:off x="6765925" y="5314950"/>
              <a:ext cx="658813" cy="417513"/>
            </a:xfrm>
            <a:prstGeom prst="curvedConnector2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3603" name="Text Box 2098"/>
            <p:cNvSpPr txBox="1">
              <a:spLocks noChangeArrowheads="1"/>
            </p:cNvSpPr>
            <p:nvPr/>
          </p:nvSpPr>
          <p:spPr bwMode="auto">
            <a:xfrm>
              <a:off x="6807200" y="3827463"/>
              <a:ext cx="298450" cy="366712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solidFill>
                    <a:schemeClr val="tx2"/>
                  </a:solidFill>
                  <a:latin typeface="Times New Roman" charset="0"/>
                </a:rPr>
                <a:t>0</a:t>
              </a:r>
            </a:p>
          </p:txBody>
        </p:sp>
        <p:sp>
          <p:nvSpPr>
            <p:cNvPr id="23604" name="Text Box 2099"/>
            <p:cNvSpPr txBox="1">
              <a:spLocks noChangeArrowheads="1"/>
            </p:cNvSpPr>
            <p:nvPr/>
          </p:nvSpPr>
          <p:spPr bwMode="auto">
            <a:xfrm>
              <a:off x="8197850" y="4654550"/>
              <a:ext cx="298450" cy="366713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solidFill>
                    <a:schemeClr val="tx2"/>
                  </a:solidFill>
                  <a:latin typeface="Times New Roman" charset="0"/>
                  <a:sym typeface="Symbol" charset="0"/>
                </a:rPr>
                <a:t>3</a:t>
              </a:r>
            </a:p>
          </p:txBody>
        </p:sp>
        <p:sp>
          <p:nvSpPr>
            <p:cNvPr id="23605" name="Text Box 2100"/>
            <p:cNvSpPr txBox="1">
              <a:spLocks noChangeArrowheads="1"/>
            </p:cNvSpPr>
            <p:nvPr/>
          </p:nvSpPr>
          <p:spPr bwMode="auto">
            <a:xfrm>
              <a:off x="6838950" y="4654550"/>
              <a:ext cx="298450" cy="366713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solidFill>
                    <a:schemeClr val="tx2"/>
                  </a:solidFill>
                  <a:latin typeface="Times New Roman" charset="0"/>
                  <a:sym typeface="Symbol" charset="0"/>
                </a:rPr>
                <a:t>2</a:t>
              </a:r>
            </a:p>
          </p:txBody>
        </p:sp>
        <p:sp>
          <p:nvSpPr>
            <p:cNvPr id="23606" name="Text Box 2101"/>
            <p:cNvSpPr txBox="1">
              <a:spLocks noChangeArrowheads="1"/>
            </p:cNvSpPr>
            <p:nvPr/>
          </p:nvSpPr>
          <p:spPr bwMode="auto">
            <a:xfrm>
              <a:off x="5467350" y="4654550"/>
              <a:ext cx="298450" cy="366713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solidFill>
                    <a:schemeClr val="tx2"/>
                  </a:solidFill>
                  <a:latin typeface="Times New Roman" charset="0"/>
                  <a:sym typeface="Symbol" charset="0"/>
                </a:rPr>
                <a:t>7</a:t>
              </a:r>
            </a:p>
          </p:txBody>
        </p:sp>
        <p:sp>
          <p:nvSpPr>
            <p:cNvPr id="23607" name="Text Box 2102"/>
            <p:cNvSpPr txBox="1">
              <a:spLocks noChangeArrowheads="1"/>
            </p:cNvSpPr>
            <p:nvPr/>
          </p:nvSpPr>
          <p:spPr bwMode="auto">
            <a:xfrm>
              <a:off x="5681663" y="5378450"/>
              <a:ext cx="298450" cy="366713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solidFill>
                    <a:schemeClr val="tx2"/>
                  </a:solidFill>
                  <a:latin typeface="Times New Roman" charset="0"/>
                  <a:sym typeface="Symbol" charset="0"/>
                </a:rPr>
                <a:t>5</a:t>
              </a:r>
            </a:p>
          </p:txBody>
        </p:sp>
        <p:sp>
          <p:nvSpPr>
            <p:cNvPr id="23608" name="Text Box 2103"/>
            <p:cNvSpPr txBox="1">
              <a:spLocks noChangeArrowheads="1"/>
            </p:cNvSpPr>
            <p:nvPr/>
          </p:nvSpPr>
          <p:spPr bwMode="auto">
            <a:xfrm>
              <a:off x="7505700" y="5378450"/>
              <a:ext cx="298450" cy="366713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solidFill>
                    <a:schemeClr val="tx2"/>
                  </a:solidFill>
                  <a:latin typeface="Times New Roman" charset="0"/>
                  <a:sym typeface="Symbol" charset="0"/>
                </a:rPr>
                <a:t>8</a:t>
              </a:r>
            </a:p>
          </p:txBody>
        </p:sp>
        <p:sp>
          <p:nvSpPr>
            <p:cNvPr id="23609" name="Text Box 2104"/>
            <p:cNvSpPr txBox="1">
              <a:spLocks noChangeArrowheads="1"/>
            </p:cNvSpPr>
            <p:nvPr/>
          </p:nvSpPr>
          <p:spPr bwMode="auto">
            <a:xfrm>
              <a:off x="7645400" y="4070350"/>
              <a:ext cx="2984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latin typeface="Times New Roman" charset="0"/>
                </a:rPr>
                <a:t>4</a:t>
              </a:r>
            </a:p>
          </p:txBody>
        </p:sp>
        <p:sp>
          <p:nvSpPr>
            <p:cNvPr id="23610" name="Text Box 2105"/>
            <p:cNvSpPr txBox="1">
              <a:spLocks noChangeArrowheads="1"/>
            </p:cNvSpPr>
            <p:nvPr/>
          </p:nvSpPr>
          <p:spPr bwMode="auto">
            <a:xfrm>
              <a:off x="5505450" y="4132263"/>
              <a:ext cx="2984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latin typeface="Times New Roman" charset="0"/>
                </a:rPr>
                <a:t>8</a:t>
              </a:r>
            </a:p>
          </p:txBody>
        </p:sp>
        <p:sp>
          <p:nvSpPr>
            <p:cNvPr id="23611" name="Text Box 2106"/>
            <p:cNvSpPr txBox="1">
              <a:spLocks noChangeArrowheads="1"/>
            </p:cNvSpPr>
            <p:nvPr/>
          </p:nvSpPr>
          <p:spPr bwMode="auto">
            <a:xfrm>
              <a:off x="5886450" y="4741863"/>
              <a:ext cx="2984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latin typeface="Times New Roman" charset="0"/>
                </a:rPr>
                <a:t>7</a:t>
              </a:r>
            </a:p>
          </p:txBody>
        </p:sp>
        <p:sp>
          <p:nvSpPr>
            <p:cNvPr id="23612" name="Text Box 2107"/>
            <p:cNvSpPr txBox="1">
              <a:spLocks noChangeArrowheads="1"/>
            </p:cNvSpPr>
            <p:nvPr/>
          </p:nvSpPr>
          <p:spPr bwMode="auto">
            <a:xfrm>
              <a:off x="7334250" y="4741863"/>
              <a:ext cx="2984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chemeClr val="tx2"/>
                  </a:solidFill>
                  <a:latin typeface="Times New Roman" charset="0"/>
                </a:rPr>
                <a:t>1</a:t>
              </a:r>
            </a:p>
          </p:txBody>
        </p:sp>
        <p:sp>
          <p:nvSpPr>
            <p:cNvPr id="23613" name="Text Box 2108"/>
            <p:cNvSpPr txBox="1">
              <a:spLocks noChangeArrowheads="1"/>
            </p:cNvSpPr>
            <p:nvPr/>
          </p:nvSpPr>
          <p:spPr bwMode="auto">
            <a:xfrm>
              <a:off x="5200650" y="5541963"/>
              <a:ext cx="2984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chemeClr val="tx2"/>
                  </a:solidFill>
                  <a:latin typeface="Times New Roman" charset="0"/>
                </a:rPr>
                <a:t>2</a:t>
              </a:r>
            </a:p>
          </p:txBody>
        </p:sp>
        <p:sp>
          <p:nvSpPr>
            <p:cNvPr id="23614" name="Text Box 2109"/>
            <p:cNvSpPr txBox="1">
              <a:spLocks noChangeArrowheads="1"/>
            </p:cNvSpPr>
            <p:nvPr/>
          </p:nvSpPr>
          <p:spPr bwMode="auto">
            <a:xfrm>
              <a:off x="7943850" y="5541963"/>
              <a:ext cx="2984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chemeClr val="tx2"/>
                  </a:solidFill>
                  <a:latin typeface="Times New Roman" charset="0"/>
                </a:rPr>
                <a:t>5</a:t>
              </a:r>
            </a:p>
          </p:txBody>
        </p:sp>
        <p:sp>
          <p:nvSpPr>
            <p:cNvPr id="23615" name="Text Box 2110"/>
            <p:cNvSpPr txBox="1">
              <a:spLocks noChangeArrowheads="1"/>
            </p:cNvSpPr>
            <p:nvPr/>
          </p:nvSpPr>
          <p:spPr bwMode="auto">
            <a:xfrm>
              <a:off x="6419850" y="4437063"/>
              <a:ext cx="2984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chemeClr val="tx2"/>
                  </a:solidFill>
                  <a:latin typeface="Times New Roman" charset="0"/>
                </a:rPr>
                <a:t>2</a:t>
              </a:r>
            </a:p>
          </p:txBody>
        </p:sp>
        <p:sp>
          <p:nvSpPr>
            <p:cNvPr id="23616" name="Text Box 2111"/>
            <p:cNvSpPr txBox="1">
              <a:spLocks noChangeArrowheads="1"/>
            </p:cNvSpPr>
            <p:nvPr/>
          </p:nvSpPr>
          <p:spPr bwMode="auto">
            <a:xfrm>
              <a:off x="6267450" y="5275263"/>
              <a:ext cx="2984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chemeClr val="tx2"/>
                  </a:solidFill>
                  <a:latin typeface="Times New Roman" charset="0"/>
                </a:rPr>
                <a:t>3</a:t>
              </a:r>
            </a:p>
          </p:txBody>
        </p:sp>
        <p:sp>
          <p:nvSpPr>
            <p:cNvPr id="23617" name="Text Box 2112"/>
            <p:cNvSpPr txBox="1">
              <a:spLocks noChangeArrowheads="1"/>
            </p:cNvSpPr>
            <p:nvPr/>
          </p:nvSpPr>
          <p:spPr bwMode="auto">
            <a:xfrm>
              <a:off x="6915150" y="5275263"/>
              <a:ext cx="2984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latin typeface="Times New Roman" charset="0"/>
                </a:rPr>
                <a:t>9</a:t>
              </a:r>
            </a:p>
          </p:txBody>
        </p:sp>
      </p:grpSp>
      <p:sp>
        <p:nvSpPr>
          <p:cNvPr id="23618" name="AutoShape 2113"/>
          <p:cNvSpPr>
            <a:spLocks noChangeArrowheads="1"/>
          </p:cNvSpPr>
          <p:nvPr/>
        </p:nvSpPr>
        <p:spPr bwMode="auto">
          <a:xfrm rot="16200000" flipH="1" flipV="1">
            <a:off x="1717686" y="3613907"/>
            <a:ext cx="609600" cy="333375"/>
          </a:xfrm>
          <a:prstGeom prst="rightArrow">
            <a:avLst>
              <a:gd name="adj1" fmla="val 50000"/>
              <a:gd name="adj2" fmla="val 45714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8" name="Group 67"/>
          <p:cNvGrpSpPr/>
          <p:nvPr/>
        </p:nvGrpSpPr>
        <p:grpSpPr>
          <a:xfrm>
            <a:off x="177796" y="1445417"/>
            <a:ext cx="3295650" cy="2209800"/>
            <a:chOff x="5410200" y="4132263"/>
            <a:chExt cx="3295650" cy="2209800"/>
          </a:xfrm>
        </p:grpSpPr>
        <p:sp>
          <p:nvSpPr>
            <p:cNvPr id="69" name="Oval 135"/>
            <p:cNvSpPr>
              <a:spLocks noChangeAspect="1" noChangeArrowheads="1"/>
            </p:cNvSpPr>
            <p:nvPr/>
          </p:nvSpPr>
          <p:spPr bwMode="auto">
            <a:xfrm>
              <a:off x="6783388" y="5167313"/>
              <a:ext cx="366712" cy="366712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C</a:t>
              </a:r>
            </a:p>
          </p:txBody>
        </p:sp>
        <p:sp>
          <p:nvSpPr>
            <p:cNvPr id="70" name="Oval 136"/>
            <p:cNvSpPr>
              <a:spLocks noChangeAspect="1" noChangeArrowheads="1"/>
            </p:cNvSpPr>
            <p:nvPr/>
          </p:nvSpPr>
          <p:spPr bwMode="auto">
            <a:xfrm>
              <a:off x="5410200" y="5167313"/>
              <a:ext cx="366713" cy="366712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B</a:t>
              </a:r>
            </a:p>
          </p:txBody>
        </p:sp>
        <p:sp>
          <p:nvSpPr>
            <p:cNvPr id="71" name="Oval 137"/>
            <p:cNvSpPr>
              <a:spLocks noChangeAspect="1" noChangeArrowheads="1"/>
            </p:cNvSpPr>
            <p:nvPr/>
          </p:nvSpPr>
          <p:spPr bwMode="auto">
            <a:xfrm>
              <a:off x="6781800" y="4360863"/>
              <a:ext cx="366713" cy="366712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solidFill>
                    <a:schemeClr val="tx2"/>
                  </a:solidFill>
                </a:rPr>
                <a:t>A</a:t>
              </a:r>
            </a:p>
          </p:txBody>
        </p:sp>
        <p:sp>
          <p:nvSpPr>
            <p:cNvPr id="72" name="Oval 138"/>
            <p:cNvSpPr>
              <a:spLocks noChangeAspect="1" noChangeArrowheads="1"/>
            </p:cNvSpPr>
            <p:nvPr/>
          </p:nvSpPr>
          <p:spPr bwMode="auto">
            <a:xfrm>
              <a:off x="6019800" y="5975350"/>
              <a:ext cx="366713" cy="366713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solidFill>
                    <a:schemeClr val="tx2"/>
                  </a:solidFill>
                </a:rPr>
                <a:t>E</a:t>
              </a:r>
            </a:p>
          </p:txBody>
        </p:sp>
        <p:cxnSp>
          <p:nvCxnSpPr>
            <p:cNvPr id="73" name="AutoShape 139"/>
            <p:cNvCxnSpPr>
              <a:cxnSpLocks noChangeAspect="1" noChangeShapeType="1"/>
              <a:stCxn id="71" idx="2"/>
              <a:endCxn id="70" idx="0"/>
            </p:cNvCxnSpPr>
            <p:nvPr/>
          </p:nvCxnSpPr>
          <p:spPr bwMode="auto">
            <a:xfrm rot="10800000" flipV="1">
              <a:off x="5592763" y="4543425"/>
              <a:ext cx="1168400" cy="612775"/>
            </a:xfrm>
            <a:prstGeom prst="curvedConnector2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4" name="AutoShape 140"/>
            <p:cNvCxnSpPr>
              <a:cxnSpLocks noChangeAspect="1" noChangeShapeType="1"/>
              <a:stCxn id="72" idx="2"/>
              <a:endCxn id="70" idx="4"/>
            </p:cNvCxnSpPr>
            <p:nvPr/>
          </p:nvCxnSpPr>
          <p:spPr bwMode="auto">
            <a:xfrm rot="10800000">
              <a:off x="5592763" y="5541963"/>
              <a:ext cx="406400" cy="615950"/>
            </a:xfrm>
            <a:prstGeom prst="curvedConnector2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5" name="AutoShape 141"/>
            <p:cNvCxnSpPr>
              <a:cxnSpLocks noChangeAspect="1" noChangeShapeType="1"/>
              <a:stCxn id="72" idx="6"/>
              <a:endCxn id="69" idx="3"/>
            </p:cNvCxnSpPr>
            <p:nvPr/>
          </p:nvCxnSpPr>
          <p:spPr bwMode="auto">
            <a:xfrm flipV="1">
              <a:off x="6403975" y="5499100"/>
              <a:ext cx="431800" cy="658813"/>
            </a:xfrm>
            <a:prstGeom prst="curvedConnector2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6" name="AutoShape 142"/>
            <p:cNvCxnSpPr>
              <a:cxnSpLocks noChangeAspect="1" noChangeShapeType="1"/>
              <a:stCxn id="71" idx="4"/>
              <a:endCxn id="69" idx="0"/>
            </p:cNvCxnSpPr>
            <p:nvPr/>
          </p:nvCxnSpPr>
          <p:spPr bwMode="auto">
            <a:xfrm>
              <a:off x="6964363" y="4745038"/>
              <a:ext cx="1587" cy="401637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7" name="AutoShape 143"/>
            <p:cNvCxnSpPr>
              <a:cxnSpLocks noChangeAspect="1" noChangeShapeType="1"/>
              <a:stCxn id="70" idx="6"/>
              <a:endCxn id="69" idx="2"/>
            </p:cNvCxnSpPr>
            <p:nvPr/>
          </p:nvCxnSpPr>
          <p:spPr bwMode="auto">
            <a:xfrm>
              <a:off x="5784850" y="5349875"/>
              <a:ext cx="977900" cy="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78" name="Oval 144"/>
            <p:cNvSpPr>
              <a:spLocks noChangeAspect="1" noChangeArrowheads="1"/>
            </p:cNvSpPr>
            <p:nvPr/>
          </p:nvSpPr>
          <p:spPr bwMode="auto">
            <a:xfrm>
              <a:off x="8145463" y="5167313"/>
              <a:ext cx="366712" cy="366712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solidFill>
                    <a:schemeClr val="tx2"/>
                  </a:solidFill>
                </a:rPr>
                <a:t>D</a:t>
              </a:r>
            </a:p>
          </p:txBody>
        </p:sp>
        <p:cxnSp>
          <p:nvCxnSpPr>
            <p:cNvPr id="79" name="AutoShape 145"/>
            <p:cNvCxnSpPr>
              <a:cxnSpLocks noChangeAspect="1" noChangeShapeType="1"/>
              <a:stCxn id="82" idx="6"/>
              <a:endCxn id="78" idx="4"/>
            </p:cNvCxnSpPr>
            <p:nvPr/>
          </p:nvCxnSpPr>
          <p:spPr bwMode="auto">
            <a:xfrm flipV="1">
              <a:off x="7908925" y="5551488"/>
              <a:ext cx="419100" cy="606425"/>
            </a:xfrm>
            <a:prstGeom prst="curvedConnector2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0" name="AutoShape 146"/>
            <p:cNvCxnSpPr>
              <a:cxnSpLocks noChangeAspect="1" noChangeShapeType="1"/>
              <a:stCxn id="78" idx="0"/>
              <a:endCxn id="71" idx="6"/>
            </p:cNvCxnSpPr>
            <p:nvPr/>
          </p:nvCxnSpPr>
          <p:spPr bwMode="auto">
            <a:xfrm rot="5400000" flipH="1">
              <a:off x="7445375" y="4264025"/>
              <a:ext cx="603250" cy="1162050"/>
            </a:xfrm>
            <a:prstGeom prst="curvedConnector2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1" name="AutoShape 147"/>
            <p:cNvCxnSpPr>
              <a:cxnSpLocks noChangeAspect="1" noChangeShapeType="1"/>
              <a:stCxn id="69" idx="6"/>
              <a:endCxn id="78" idx="2"/>
            </p:cNvCxnSpPr>
            <p:nvPr/>
          </p:nvCxnSpPr>
          <p:spPr bwMode="auto">
            <a:xfrm>
              <a:off x="7167563" y="5349875"/>
              <a:ext cx="957262" cy="0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2" name="Oval 148"/>
            <p:cNvSpPr>
              <a:spLocks noChangeAspect="1" noChangeArrowheads="1"/>
            </p:cNvSpPr>
            <p:nvPr/>
          </p:nvSpPr>
          <p:spPr bwMode="auto">
            <a:xfrm>
              <a:off x="7534275" y="5975350"/>
              <a:ext cx="366713" cy="366713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F</a:t>
              </a:r>
            </a:p>
          </p:txBody>
        </p:sp>
        <p:cxnSp>
          <p:nvCxnSpPr>
            <p:cNvPr id="83" name="AutoShape 149"/>
            <p:cNvCxnSpPr>
              <a:cxnSpLocks noChangeAspect="1" noChangeShapeType="1"/>
              <a:stCxn id="69" idx="5"/>
              <a:endCxn id="82" idx="2"/>
            </p:cNvCxnSpPr>
            <p:nvPr/>
          </p:nvCxnSpPr>
          <p:spPr bwMode="auto">
            <a:xfrm rot="16200000" flipH="1">
              <a:off x="6980237" y="5614988"/>
              <a:ext cx="658813" cy="427038"/>
            </a:xfrm>
            <a:prstGeom prst="curvedConnector2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4" name="Text Box 150"/>
            <p:cNvSpPr txBox="1">
              <a:spLocks noChangeArrowheads="1"/>
            </p:cNvSpPr>
            <p:nvPr/>
          </p:nvSpPr>
          <p:spPr bwMode="auto">
            <a:xfrm>
              <a:off x="7016750" y="4132263"/>
              <a:ext cx="298450" cy="366712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solidFill>
                    <a:schemeClr val="tx2"/>
                  </a:solidFill>
                  <a:latin typeface="Times New Roman" charset="0"/>
                </a:rPr>
                <a:t>0</a:t>
              </a:r>
            </a:p>
          </p:txBody>
        </p:sp>
        <p:sp>
          <p:nvSpPr>
            <p:cNvPr id="85" name="Text Box 151"/>
            <p:cNvSpPr txBox="1">
              <a:spLocks noChangeArrowheads="1"/>
            </p:cNvSpPr>
            <p:nvPr/>
          </p:nvSpPr>
          <p:spPr bwMode="auto">
            <a:xfrm>
              <a:off x="8407400" y="4959350"/>
              <a:ext cx="298450" cy="366713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solidFill>
                    <a:schemeClr val="tx2"/>
                  </a:solidFill>
                  <a:latin typeface="Times New Roman" charset="0"/>
                  <a:sym typeface="Symbol" charset="0"/>
                </a:rPr>
                <a:t>3</a:t>
              </a:r>
            </a:p>
          </p:txBody>
        </p:sp>
        <p:sp>
          <p:nvSpPr>
            <p:cNvPr id="86" name="Text Box 152"/>
            <p:cNvSpPr txBox="1">
              <a:spLocks noChangeArrowheads="1"/>
            </p:cNvSpPr>
            <p:nvPr/>
          </p:nvSpPr>
          <p:spPr bwMode="auto">
            <a:xfrm>
              <a:off x="7048500" y="4959350"/>
              <a:ext cx="298450" cy="366713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solidFill>
                    <a:schemeClr val="tx2"/>
                  </a:solidFill>
                  <a:latin typeface="Times New Roman" charset="0"/>
                  <a:sym typeface="Symbol" charset="0"/>
                </a:rPr>
                <a:t>2</a:t>
              </a:r>
            </a:p>
          </p:txBody>
        </p:sp>
        <p:sp>
          <p:nvSpPr>
            <p:cNvPr id="87" name="Text Box 153"/>
            <p:cNvSpPr txBox="1">
              <a:spLocks noChangeArrowheads="1"/>
            </p:cNvSpPr>
            <p:nvPr/>
          </p:nvSpPr>
          <p:spPr bwMode="auto">
            <a:xfrm>
              <a:off x="5646737" y="4959350"/>
              <a:ext cx="298450" cy="366713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solidFill>
                    <a:schemeClr val="tx2"/>
                  </a:solidFill>
                  <a:latin typeface="Times New Roman" charset="0"/>
                  <a:sym typeface="Symbol" charset="0"/>
                </a:rPr>
                <a:t>7</a:t>
              </a:r>
            </a:p>
          </p:txBody>
        </p:sp>
        <p:sp>
          <p:nvSpPr>
            <p:cNvPr id="88" name="Text Box 154"/>
            <p:cNvSpPr txBox="1">
              <a:spLocks noChangeArrowheads="1"/>
            </p:cNvSpPr>
            <p:nvPr/>
          </p:nvSpPr>
          <p:spPr bwMode="auto">
            <a:xfrm>
              <a:off x="5949950" y="5683250"/>
              <a:ext cx="298450" cy="366713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chemeClr val="tx2"/>
                  </a:solidFill>
                  <a:latin typeface="Times New Roman" charset="0"/>
                  <a:sym typeface="Symbol" charset="0"/>
                </a:rPr>
                <a:t>5</a:t>
              </a:r>
            </a:p>
          </p:txBody>
        </p:sp>
        <p:sp>
          <p:nvSpPr>
            <p:cNvPr id="89" name="Text Box 155"/>
            <p:cNvSpPr txBox="1">
              <a:spLocks noChangeArrowheads="1"/>
            </p:cNvSpPr>
            <p:nvPr/>
          </p:nvSpPr>
          <p:spPr bwMode="auto">
            <a:xfrm>
              <a:off x="7715250" y="5683250"/>
              <a:ext cx="298450" cy="366713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solidFill>
                    <a:schemeClr val="tx2"/>
                  </a:solidFill>
                  <a:latin typeface="Times New Roman" charset="0"/>
                  <a:sym typeface="Symbol" charset="0"/>
                </a:rPr>
                <a:t>8</a:t>
              </a:r>
            </a:p>
          </p:txBody>
        </p:sp>
        <p:sp>
          <p:nvSpPr>
            <p:cNvPr id="90" name="Text Box 156"/>
            <p:cNvSpPr txBox="1">
              <a:spLocks noChangeArrowheads="1"/>
            </p:cNvSpPr>
            <p:nvPr/>
          </p:nvSpPr>
          <p:spPr bwMode="auto">
            <a:xfrm>
              <a:off x="7854950" y="4375150"/>
              <a:ext cx="2984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latin typeface="Times New Roman" charset="0"/>
                </a:rPr>
                <a:t>4</a:t>
              </a:r>
            </a:p>
          </p:txBody>
        </p:sp>
        <p:sp>
          <p:nvSpPr>
            <p:cNvPr id="91" name="Text Box 157"/>
            <p:cNvSpPr txBox="1">
              <a:spLocks noChangeArrowheads="1"/>
            </p:cNvSpPr>
            <p:nvPr/>
          </p:nvSpPr>
          <p:spPr bwMode="auto">
            <a:xfrm>
              <a:off x="5715000" y="4437063"/>
              <a:ext cx="2984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latin typeface="Times New Roman" charset="0"/>
                </a:rPr>
                <a:t>8</a:t>
              </a:r>
            </a:p>
          </p:txBody>
        </p:sp>
        <p:sp>
          <p:nvSpPr>
            <p:cNvPr id="92" name="Text Box 158"/>
            <p:cNvSpPr txBox="1">
              <a:spLocks noChangeArrowheads="1"/>
            </p:cNvSpPr>
            <p:nvPr/>
          </p:nvSpPr>
          <p:spPr bwMode="auto">
            <a:xfrm>
              <a:off x="6096000" y="5046663"/>
              <a:ext cx="2984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latin typeface="Times New Roman" charset="0"/>
                </a:rPr>
                <a:t>7</a:t>
              </a:r>
            </a:p>
          </p:txBody>
        </p:sp>
        <p:sp>
          <p:nvSpPr>
            <p:cNvPr id="93" name="Text Box 159"/>
            <p:cNvSpPr txBox="1">
              <a:spLocks noChangeArrowheads="1"/>
            </p:cNvSpPr>
            <p:nvPr/>
          </p:nvSpPr>
          <p:spPr bwMode="auto">
            <a:xfrm>
              <a:off x="7543800" y="5046663"/>
              <a:ext cx="2984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chemeClr val="tx2"/>
                  </a:solidFill>
                  <a:latin typeface="Times New Roman" charset="0"/>
                </a:rPr>
                <a:t>1</a:t>
              </a:r>
            </a:p>
          </p:txBody>
        </p:sp>
        <p:sp>
          <p:nvSpPr>
            <p:cNvPr id="94" name="Text Box 160"/>
            <p:cNvSpPr txBox="1">
              <a:spLocks noChangeArrowheads="1"/>
            </p:cNvSpPr>
            <p:nvPr/>
          </p:nvSpPr>
          <p:spPr bwMode="auto">
            <a:xfrm>
              <a:off x="5410200" y="5846763"/>
              <a:ext cx="2984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chemeClr val="tx2"/>
                  </a:solidFill>
                  <a:latin typeface="Times New Roman" charset="0"/>
                </a:rPr>
                <a:t>2</a:t>
              </a:r>
            </a:p>
          </p:txBody>
        </p:sp>
        <p:sp>
          <p:nvSpPr>
            <p:cNvPr id="95" name="Text Box 161"/>
            <p:cNvSpPr txBox="1">
              <a:spLocks noChangeArrowheads="1"/>
            </p:cNvSpPr>
            <p:nvPr/>
          </p:nvSpPr>
          <p:spPr bwMode="auto">
            <a:xfrm>
              <a:off x="8153400" y="5846763"/>
              <a:ext cx="2984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chemeClr val="tx2"/>
                  </a:solidFill>
                  <a:latin typeface="Times New Roman" charset="0"/>
                </a:rPr>
                <a:t>5</a:t>
              </a:r>
            </a:p>
          </p:txBody>
        </p:sp>
        <p:sp>
          <p:nvSpPr>
            <p:cNvPr id="96" name="Text Box 162"/>
            <p:cNvSpPr txBox="1">
              <a:spLocks noChangeArrowheads="1"/>
            </p:cNvSpPr>
            <p:nvPr/>
          </p:nvSpPr>
          <p:spPr bwMode="auto">
            <a:xfrm>
              <a:off x="6629400" y="4741863"/>
              <a:ext cx="2984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chemeClr val="tx2"/>
                  </a:solidFill>
                  <a:latin typeface="Times New Roman" charset="0"/>
                </a:rPr>
                <a:t>2</a:t>
              </a:r>
            </a:p>
          </p:txBody>
        </p:sp>
        <p:sp>
          <p:nvSpPr>
            <p:cNvPr id="97" name="Text Box 163"/>
            <p:cNvSpPr txBox="1">
              <a:spLocks noChangeArrowheads="1"/>
            </p:cNvSpPr>
            <p:nvPr/>
          </p:nvSpPr>
          <p:spPr bwMode="auto">
            <a:xfrm>
              <a:off x="6477000" y="5580063"/>
              <a:ext cx="2984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chemeClr val="tx2"/>
                  </a:solidFill>
                  <a:latin typeface="Times New Roman" charset="0"/>
                </a:rPr>
                <a:t>3</a:t>
              </a:r>
            </a:p>
          </p:txBody>
        </p:sp>
        <p:sp>
          <p:nvSpPr>
            <p:cNvPr id="98" name="Text Box 164"/>
            <p:cNvSpPr txBox="1">
              <a:spLocks noChangeArrowheads="1"/>
            </p:cNvSpPr>
            <p:nvPr/>
          </p:nvSpPr>
          <p:spPr bwMode="auto">
            <a:xfrm>
              <a:off x="7124700" y="5580063"/>
              <a:ext cx="2984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latin typeface="Times New Roman" charset="0"/>
                </a:rPr>
                <a:t>9</a:t>
              </a:r>
            </a:p>
          </p:txBody>
        </p:sp>
      </p:grpSp>
      <p:sp>
        <p:nvSpPr>
          <p:cNvPr id="4" name="Down Arrow 3"/>
          <p:cNvSpPr/>
          <p:nvPr/>
        </p:nvSpPr>
        <p:spPr bwMode="auto">
          <a:xfrm rot="16200000">
            <a:off x="4492624" y="4307682"/>
            <a:ext cx="384176" cy="643732"/>
          </a:xfrm>
          <a:prstGeom prst="downArrow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4800600" y="457200"/>
            <a:ext cx="728084" cy="461665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d(z)</a:t>
            </a:r>
          </a:p>
        </p:txBody>
      </p:sp>
    </p:spTree>
    <p:extLst>
      <p:ext uri="{BB962C8B-B14F-4D97-AF65-F5344CB8AC3E}">
        <p14:creationId xmlns:p14="http://schemas.microsoft.com/office/powerpoint/2010/main" val="12650706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Dijkstra</a:t>
            </a:r>
            <a:r>
              <a:rPr lang="ja-JP" altLang="en-US">
                <a:latin typeface="Tahoma" charset="0"/>
              </a:rPr>
              <a:t>’</a:t>
            </a:r>
            <a:r>
              <a:rPr lang="en-US" altLang="ja-JP">
                <a:latin typeface="Tahoma" charset="0"/>
              </a:rPr>
              <a:t>s Algorithm</a:t>
            </a:r>
            <a:endParaRPr lang="en-US">
              <a:latin typeface="Tahoma" charset="0"/>
            </a:endParaRPr>
          </a:p>
        </p:txBody>
      </p:sp>
      <p:pic>
        <p:nvPicPr>
          <p:cNvPr id="24578" name="Pictur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638" y="1600200"/>
            <a:ext cx="8107362" cy="444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Dijkstra’s Algorithm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Calculates the distance of shortest paths from the starting vertex</a:t>
            </a:r>
          </a:p>
          <a:p>
            <a:r>
              <a:rPr lang="en-US" dirty="0"/>
              <a:t>How do we find the shortest paths?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Shortest Paths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E377BB-8369-D44C-852D-802DEED3CC11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2112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Dijkstra’</a:t>
            </a:r>
            <a:r>
              <a:rPr lang="en-US" altLang="ja-JP" dirty="0">
                <a:latin typeface="Tahoma" charset="0"/>
              </a:rPr>
              <a:t>s Algorithm</a:t>
            </a:r>
            <a:endParaRPr lang="en-US" dirty="0">
              <a:latin typeface="Tahoma" charset="0"/>
            </a:endParaRPr>
          </a:p>
        </p:txBody>
      </p:sp>
      <p:pic>
        <p:nvPicPr>
          <p:cNvPr id="24578" name="Pictur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8088" y="1590675"/>
            <a:ext cx="7192962" cy="3943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667000" y="5820717"/>
            <a:ext cx="6339364" cy="46166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What would you add to the </a:t>
            </a:r>
            <a:r>
              <a:rPr lang="en-US" dirty="0" err="1">
                <a:solidFill>
                  <a:srgbClr val="FF0000"/>
                </a:solidFill>
              </a:rPr>
              <a:t>alg</a:t>
            </a:r>
            <a:r>
              <a:rPr lang="en-US" dirty="0">
                <a:solidFill>
                  <a:srgbClr val="FF0000"/>
                </a:solidFill>
              </a:rPr>
              <a:t> to find paths?</a:t>
            </a:r>
          </a:p>
        </p:txBody>
      </p:sp>
    </p:spTree>
    <p:extLst>
      <p:ext uri="{BB962C8B-B14F-4D97-AF65-F5344CB8AC3E}">
        <p14:creationId xmlns:p14="http://schemas.microsoft.com/office/powerpoint/2010/main" val="7863178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Shortest Paths</a:t>
            </a:r>
          </a:p>
        </p:txBody>
      </p:sp>
      <p:sp>
        <p:nvSpPr>
          <p:cNvPr id="2253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C463FD8E-31FD-0D4F-94B9-6F2CB3FDBE73}" type="slidenum">
              <a:rPr lang="en-US" sz="1400"/>
              <a:pPr eaLnBrk="1" hangingPunct="1"/>
              <a:t>17</a:t>
            </a:fld>
            <a:endParaRPr lang="en-US" sz="1400"/>
          </a:p>
        </p:txBody>
      </p:sp>
      <p:sp>
        <p:nvSpPr>
          <p:cNvPr id="22531" name="Freeform 71"/>
          <p:cNvSpPr>
            <a:spLocks/>
          </p:cNvSpPr>
          <p:nvPr/>
        </p:nvSpPr>
        <p:spPr bwMode="auto">
          <a:xfrm>
            <a:off x="2011363" y="1436688"/>
            <a:ext cx="1044575" cy="736600"/>
          </a:xfrm>
          <a:custGeom>
            <a:avLst/>
            <a:gdLst>
              <a:gd name="T0" fmla="*/ 522288 w 658"/>
              <a:gd name="T1" fmla="*/ 20638 h 464"/>
              <a:gd name="T2" fmla="*/ 1036638 w 658"/>
              <a:gd name="T3" fmla="*/ 411163 h 464"/>
              <a:gd name="T4" fmla="*/ 474663 w 658"/>
              <a:gd name="T5" fmla="*/ 715963 h 464"/>
              <a:gd name="T6" fmla="*/ 7938 w 658"/>
              <a:gd name="T7" fmla="*/ 287338 h 464"/>
              <a:gd name="T8" fmla="*/ 522288 w 658"/>
              <a:gd name="T9" fmla="*/ 20638 h 4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58"/>
              <a:gd name="T16" fmla="*/ 0 h 464"/>
              <a:gd name="T17" fmla="*/ 658 w 658"/>
              <a:gd name="T18" fmla="*/ 464 h 46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58" h="464">
                <a:moveTo>
                  <a:pt x="329" y="13"/>
                </a:moveTo>
                <a:cubicBezTo>
                  <a:pt x="437" y="26"/>
                  <a:pt x="658" y="186"/>
                  <a:pt x="653" y="259"/>
                </a:cubicBezTo>
                <a:cubicBezTo>
                  <a:pt x="647" y="328"/>
                  <a:pt x="407" y="464"/>
                  <a:pt x="299" y="451"/>
                </a:cubicBezTo>
                <a:cubicBezTo>
                  <a:pt x="191" y="438"/>
                  <a:pt x="0" y="254"/>
                  <a:pt x="5" y="181"/>
                </a:cubicBezTo>
                <a:cubicBezTo>
                  <a:pt x="10" y="108"/>
                  <a:pt x="221" y="0"/>
                  <a:pt x="329" y="13"/>
                </a:cubicBezTo>
                <a:close/>
              </a:path>
            </a:pathLst>
          </a:custGeom>
          <a:solidFill>
            <a:srgbClr val="DDDDDD"/>
          </a:solidFill>
          <a:ln w="12700">
            <a:solidFill>
              <a:schemeClr val="tx2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Example     </a:t>
            </a:r>
          </a:p>
        </p:txBody>
      </p:sp>
      <p:sp>
        <p:nvSpPr>
          <p:cNvPr id="22533" name="Oval 3"/>
          <p:cNvSpPr>
            <a:spLocks noChangeAspect="1" noChangeArrowheads="1"/>
          </p:cNvSpPr>
          <p:nvPr/>
        </p:nvSpPr>
        <p:spPr bwMode="auto">
          <a:xfrm>
            <a:off x="2287588" y="2482850"/>
            <a:ext cx="366712" cy="366713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C</a:t>
            </a:r>
          </a:p>
        </p:txBody>
      </p:sp>
      <p:sp>
        <p:nvSpPr>
          <p:cNvPr id="22534" name="Oval 4"/>
          <p:cNvSpPr>
            <a:spLocks noChangeAspect="1" noChangeArrowheads="1"/>
          </p:cNvSpPr>
          <p:nvPr/>
        </p:nvSpPr>
        <p:spPr bwMode="auto">
          <a:xfrm>
            <a:off x="914400" y="2482850"/>
            <a:ext cx="366713" cy="366713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B</a:t>
            </a:r>
          </a:p>
        </p:txBody>
      </p:sp>
      <p:sp>
        <p:nvSpPr>
          <p:cNvPr id="22535" name="Oval 5"/>
          <p:cNvSpPr>
            <a:spLocks noChangeAspect="1" noChangeArrowheads="1"/>
          </p:cNvSpPr>
          <p:nvPr/>
        </p:nvSpPr>
        <p:spPr bwMode="auto">
          <a:xfrm>
            <a:off x="2286000" y="1676400"/>
            <a:ext cx="366713" cy="366713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>
                <a:solidFill>
                  <a:schemeClr val="tx2"/>
                </a:solidFill>
              </a:rPr>
              <a:t>A</a:t>
            </a:r>
          </a:p>
        </p:txBody>
      </p:sp>
      <p:sp>
        <p:nvSpPr>
          <p:cNvPr id="22536" name="Oval 6"/>
          <p:cNvSpPr>
            <a:spLocks noChangeAspect="1" noChangeArrowheads="1"/>
          </p:cNvSpPr>
          <p:nvPr/>
        </p:nvSpPr>
        <p:spPr bwMode="auto">
          <a:xfrm>
            <a:off x="1524000" y="3290888"/>
            <a:ext cx="366713" cy="366712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E</a:t>
            </a:r>
          </a:p>
        </p:txBody>
      </p:sp>
      <p:cxnSp>
        <p:nvCxnSpPr>
          <p:cNvPr id="22537" name="AutoShape 7"/>
          <p:cNvCxnSpPr>
            <a:cxnSpLocks noChangeAspect="1" noChangeShapeType="1"/>
            <a:stCxn id="22535" idx="2"/>
            <a:endCxn id="22534" idx="0"/>
          </p:cNvCxnSpPr>
          <p:nvPr/>
        </p:nvCxnSpPr>
        <p:spPr bwMode="auto">
          <a:xfrm rot="10800000" flipV="1">
            <a:off x="1096963" y="1858963"/>
            <a:ext cx="1168400" cy="612775"/>
          </a:xfrm>
          <a:prstGeom prst="curvedConnector2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38" name="AutoShape 8"/>
          <p:cNvCxnSpPr>
            <a:cxnSpLocks noChangeAspect="1" noChangeShapeType="1"/>
            <a:stCxn id="22536" idx="2"/>
            <a:endCxn id="22534" idx="4"/>
          </p:cNvCxnSpPr>
          <p:nvPr/>
        </p:nvCxnSpPr>
        <p:spPr bwMode="auto">
          <a:xfrm rot="10800000">
            <a:off x="1096963" y="2857500"/>
            <a:ext cx="415925" cy="615950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39" name="AutoShape 9"/>
          <p:cNvCxnSpPr>
            <a:cxnSpLocks noChangeAspect="1" noChangeShapeType="1"/>
            <a:stCxn id="22536" idx="6"/>
            <a:endCxn id="22533" idx="3"/>
          </p:cNvCxnSpPr>
          <p:nvPr/>
        </p:nvCxnSpPr>
        <p:spPr bwMode="auto">
          <a:xfrm flipV="1">
            <a:off x="1898650" y="2805113"/>
            <a:ext cx="441325" cy="668337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40" name="AutoShape 10"/>
          <p:cNvCxnSpPr>
            <a:cxnSpLocks noChangeAspect="1" noChangeShapeType="1"/>
            <a:stCxn id="22535" idx="4"/>
            <a:endCxn id="22533" idx="0"/>
          </p:cNvCxnSpPr>
          <p:nvPr/>
        </p:nvCxnSpPr>
        <p:spPr bwMode="auto">
          <a:xfrm>
            <a:off x="2468563" y="2060575"/>
            <a:ext cx="1587" cy="411163"/>
          </a:xfrm>
          <a:prstGeom prst="straightConnector1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41" name="AutoShape 11"/>
          <p:cNvCxnSpPr>
            <a:cxnSpLocks noChangeAspect="1" noChangeShapeType="1"/>
            <a:stCxn id="22534" idx="6"/>
            <a:endCxn id="22533" idx="2"/>
          </p:cNvCxnSpPr>
          <p:nvPr/>
        </p:nvCxnSpPr>
        <p:spPr bwMode="auto">
          <a:xfrm>
            <a:off x="1289050" y="2665413"/>
            <a:ext cx="987425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542" name="Oval 12"/>
          <p:cNvSpPr>
            <a:spLocks noChangeAspect="1" noChangeArrowheads="1"/>
          </p:cNvSpPr>
          <p:nvPr/>
        </p:nvSpPr>
        <p:spPr bwMode="auto">
          <a:xfrm>
            <a:off x="3649663" y="2482850"/>
            <a:ext cx="366712" cy="366713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D</a:t>
            </a:r>
          </a:p>
        </p:txBody>
      </p:sp>
      <p:cxnSp>
        <p:nvCxnSpPr>
          <p:cNvPr id="22543" name="AutoShape 13"/>
          <p:cNvCxnSpPr>
            <a:cxnSpLocks noChangeAspect="1" noChangeShapeType="1"/>
            <a:stCxn id="22546" idx="6"/>
            <a:endCxn id="22542" idx="4"/>
          </p:cNvCxnSpPr>
          <p:nvPr/>
        </p:nvCxnSpPr>
        <p:spPr bwMode="auto">
          <a:xfrm flipV="1">
            <a:off x="3413125" y="2857500"/>
            <a:ext cx="419100" cy="615950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44" name="AutoShape 14"/>
          <p:cNvCxnSpPr>
            <a:cxnSpLocks noChangeAspect="1" noChangeShapeType="1"/>
            <a:stCxn id="22542" idx="0"/>
            <a:endCxn id="22535" idx="6"/>
          </p:cNvCxnSpPr>
          <p:nvPr/>
        </p:nvCxnSpPr>
        <p:spPr bwMode="auto">
          <a:xfrm rot="5400000" flipH="1">
            <a:off x="2944812" y="1584326"/>
            <a:ext cx="612775" cy="1162050"/>
          </a:xfrm>
          <a:prstGeom prst="curvedConnector2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45" name="AutoShape 15"/>
          <p:cNvCxnSpPr>
            <a:cxnSpLocks noChangeAspect="1" noChangeShapeType="1"/>
            <a:stCxn id="22533" idx="6"/>
            <a:endCxn id="22542" idx="2"/>
          </p:cNvCxnSpPr>
          <p:nvPr/>
        </p:nvCxnSpPr>
        <p:spPr bwMode="auto">
          <a:xfrm>
            <a:off x="2662238" y="2665413"/>
            <a:ext cx="976312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546" name="Oval 16"/>
          <p:cNvSpPr>
            <a:spLocks noChangeAspect="1" noChangeArrowheads="1"/>
          </p:cNvSpPr>
          <p:nvPr/>
        </p:nvSpPr>
        <p:spPr bwMode="auto">
          <a:xfrm>
            <a:off x="3038475" y="3290888"/>
            <a:ext cx="366713" cy="366712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F</a:t>
            </a:r>
          </a:p>
        </p:txBody>
      </p:sp>
      <p:cxnSp>
        <p:nvCxnSpPr>
          <p:cNvPr id="22547" name="AutoShape 17"/>
          <p:cNvCxnSpPr>
            <a:cxnSpLocks noChangeAspect="1" noChangeShapeType="1"/>
            <a:stCxn id="22533" idx="5"/>
            <a:endCxn id="22546" idx="2"/>
          </p:cNvCxnSpPr>
          <p:nvPr/>
        </p:nvCxnSpPr>
        <p:spPr bwMode="auto">
          <a:xfrm rot="16200000" flipH="1">
            <a:off x="2479675" y="2925763"/>
            <a:ext cx="668337" cy="427038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551" name="Text Box 21"/>
          <p:cNvSpPr txBox="1">
            <a:spLocks noChangeArrowheads="1"/>
          </p:cNvSpPr>
          <p:nvPr/>
        </p:nvSpPr>
        <p:spPr bwMode="auto">
          <a:xfrm>
            <a:off x="2520950" y="1447800"/>
            <a:ext cx="298450" cy="36671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solidFill>
                  <a:schemeClr val="tx2"/>
                </a:solidFill>
                <a:latin typeface="Times New Roman" charset="0"/>
              </a:rPr>
              <a:t>0</a:t>
            </a:r>
          </a:p>
        </p:txBody>
      </p:sp>
      <p:sp>
        <p:nvSpPr>
          <p:cNvPr id="22552" name="Text Box 22"/>
          <p:cNvSpPr txBox="1">
            <a:spLocks noChangeArrowheads="1"/>
          </p:cNvSpPr>
          <p:nvPr/>
        </p:nvSpPr>
        <p:spPr bwMode="auto">
          <a:xfrm>
            <a:off x="3911600" y="2274888"/>
            <a:ext cx="298450" cy="36671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solidFill>
                  <a:schemeClr val="tx2"/>
                </a:solidFill>
                <a:latin typeface="Times New Roman" charset="0"/>
                <a:sym typeface="Symbol" charset="0"/>
              </a:rPr>
              <a:t>4</a:t>
            </a:r>
          </a:p>
        </p:txBody>
      </p:sp>
      <p:sp>
        <p:nvSpPr>
          <p:cNvPr id="22553" name="Text Box 23"/>
          <p:cNvSpPr txBox="1">
            <a:spLocks noChangeArrowheads="1"/>
          </p:cNvSpPr>
          <p:nvPr/>
        </p:nvSpPr>
        <p:spPr bwMode="auto">
          <a:xfrm>
            <a:off x="2552700" y="2274888"/>
            <a:ext cx="298450" cy="36671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solidFill>
                  <a:schemeClr val="tx2"/>
                </a:solidFill>
                <a:latin typeface="Times New Roman" charset="0"/>
                <a:sym typeface="Symbol" charset="0"/>
              </a:rPr>
              <a:t>2</a:t>
            </a:r>
          </a:p>
        </p:txBody>
      </p:sp>
      <p:sp>
        <p:nvSpPr>
          <p:cNvPr id="22554" name="Text Box 24"/>
          <p:cNvSpPr txBox="1">
            <a:spLocks noChangeArrowheads="1"/>
          </p:cNvSpPr>
          <p:nvPr/>
        </p:nvSpPr>
        <p:spPr bwMode="auto">
          <a:xfrm>
            <a:off x="1174750" y="2257425"/>
            <a:ext cx="298450" cy="36671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solidFill>
                  <a:schemeClr val="tx2"/>
                </a:solidFill>
                <a:latin typeface="Times New Roman" charset="0"/>
                <a:sym typeface="Symbol" charset="0"/>
              </a:rPr>
              <a:t>8</a:t>
            </a:r>
          </a:p>
        </p:txBody>
      </p:sp>
      <p:sp>
        <p:nvSpPr>
          <p:cNvPr id="22555" name="Text Box 25"/>
          <p:cNvSpPr txBox="1">
            <a:spLocks noChangeArrowheads="1"/>
          </p:cNvSpPr>
          <p:nvPr/>
        </p:nvSpPr>
        <p:spPr bwMode="auto">
          <a:xfrm>
            <a:off x="1371600" y="2994025"/>
            <a:ext cx="347663" cy="36671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dirty="0">
                <a:latin typeface="Times New Roman" charset="0"/>
                <a:sym typeface="Symbol" charset="0"/>
              </a:rPr>
              <a:t></a:t>
            </a:r>
          </a:p>
        </p:txBody>
      </p:sp>
      <p:sp>
        <p:nvSpPr>
          <p:cNvPr id="22556" name="Text Box 26"/>
          <p:cNvSpPr txBox="1">
            <a:spLocks noChangeArrowheads="1"/>
          </p:cNvSpPr>
          <p:nvPr/>
        </p:nvSpPr>
        <p:spPr bwMode="auto">
          <a:xfrm>
            <a:off x="3233738" y="2994025"/>
            <a:ext cx="347662" cy="36671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dirty="0">
                <a:latin typeface="Times New Roman" charset="0"/>
                <a:sym typeface="Symbol" charset="0"/>
              </a:rPr>
              <a:t></a:t>
            </a:r>
          </a:p>
        </p:txBody>
      </p:sp>
      <p:sp>
        <p:nvSpPr>
          <p:cNvPr id="22557" name="Text Box 27"/>
          <p:cNvSpPr txBox="1">
            <a:spLocks noChangeArrowheads="1"/>
          </p:cNvSpPr>
          <p:nvPr/>
        </p:nvSpPr>
        <p:spPr bwMode="auto">
          <a:xfrm>
            <a:off x="3359150" y="1690688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chemeClr val="tx2"/>
                </a:solidFill>
                <a:latin typeface="Times New Roman" charset="0"/>
              </a:rPr>
              <a:t>4</a:t>
            </a:r>
          </a:p>
        </p:txBody>
      </p:sp>
      <p:sp>
        <p:nvSpPr>
          <p:cNvPr id="22558" name="Text Box 28"/>
          <p:cNvSpPr txBox="1">
            <a:spLocks noChangeArrowheads="1"/>
          </p:cNvSpPr>
          <p:nvPr/>
        </p:nvSpPr>
        <p:spPr bwMode="auto">
          <a:xfrm>
            <a:off x="1219200" y="17526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chemeClr val="tx2"/>
                </a:solidFill>
                <a:latin typeface="Times New Roman" charset="0"/>
              </a:rPr>
              <a:t>8</a:t>
            </a:r>
          </a:p>
        </p:txBody>
      </p:sp>
      <p:sp>
        <p:nvSpPr>
          <p:cNvPr id="22559" name="Text Box 33"/>
          <p:cNvSpPr txBox="1">
            <a:spLocks noChangeArrowheads="1"/>
          </p:cNvSpPr>
          <p:nvPr/>
        </p:nvSpPr>
        <p:spPr bwMode="auto">
          <a:xfrm>
            <a:off x="1600200" y="23622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7</a:t>
            </a:r>
          </a:p>
        </p:txBody>
      </p:sp>
      <p:sp>
        <p:nvSpPr>
          <p:cNvPr id="22560" name="Text Box 34"/>
          <p:cNvSpPr txBox="1">
            <a:spLocks noChangeArrowheads="1"/>
          </p:cNvSpPr>
          <p:nvPr/>
        </p:nvSpPr>
        <p:spPr bwMode="auto">
          <a:xfrm>
            <a:off x="3048000" y="23622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1</a:t>
            </a:r>
          </a:p>
        </p:txBody>
      </p:sp>
      <p:sp>
        <p:nvSpPr>
          <p:cNvPr id="22561" name="Text Box 35"/>
          <p:cNvSpPr txBox="1">
            <a:spLocks noChangeArrowheads="1"/>
          </p:cNvSpPr>
          <p:nvPr/>
        </p:nvSpPr>
        <p:spPr bwMode="auto">
          <a:xfrm>
            <a:off x="914400" y="31623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2</a:t>
            </a:r>
          </a:p>
        </p:txBody>
      </p:sp>
      <p:sp>
        <p:nvSpPr>
          <p:cNvPr id="22562" name="Text Box 37"/>
          <p:cNvSpPr txBox="1">
            <a:spLocks noChangeArrowheads="1"/>
          </p:cNvSpPr>
          <p:nvPr/>
        </p:nvSpPr>
        <p:spPr bwMode="auto">
          <a:xfrm>
            <a:off x="3657600" y="31623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5</a:t>
            </a:r>
          </a:p>
        </p:txBody>
      </p:sp>
      <p:sp>
        <p:nvSpPr>
          <p:cNvPr id="22563" name="Text Box 38"/>
          <p:cNvSpPr txBox="1">
            <a:spLocks noChangeArrowheads="1"/>
          </p:cNvSpPr>
          <p:nvPr/>
        </p:nvSpPr>
        <p:spPr bwMode="auto">
          <a:xfrm>
            <a:off x="2133600" y="20574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chemeClr val="tx2"/>
                </a:solidFill>
                <a:latin typeface="Times New Roman" charset="0"/>
              </a:rPr>
              <a:t>2</a:t>
            </a:r>
          </a:p>
        </p:txBody>
      </p:sp>
      <p:sp>
        <p:nvSpPr>
          <p:cNvPr id="22564" name="Text Box 39"/>
          <p:cNvSpPr txBox="1">
            <a:spLocks noChangeArrowheads="1"/>
          </p:cNvSpPr>
          <p:nvPr/>
        </p:nvSpPr>
        <p:spPr bwMode="auto">
          <a:xfrm>
            <a:off x="1981200" y="28956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3</a:t>
            </a:r>
          </a:p>
        </p:txBody>
      </p:sp>
      <p:sp>
        <p:nvSpPr>
          <p:cNvPr id="22565" name="Text Box 40"/>
          <p:cNvSpPr txBox="1">
            <a:spLocks noChangeArrowheads="1"/>
          </p:cNvSpPr>
          <p:nvPr/>
        </p:nvSpPr>
        <p:spPr bwMode="auto">
          <a:xfrm>
            <a:off x="2628900" y="28956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9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64810" y="2433935"/>
            <a:ext cx="292067" cy="307777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0000"/>
                </a:solidFill>
              </a:rPr>
              <a:t>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321297" y="2913211"/>
            <a:ext cx="292067" cy="307777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0000"/>
                </a:solidFill>
              </a:rPr>
              <a:t>A</a:t>
            </a:r>
          </a:p>
        </p:txBody>
      </p:sp>
      <p:sp>
        <p:nvSpPr>
          <p:cNvPr id="140" name="TextBox 139"/>
          <p:cNvSpPr txBox="1"/>
          <p:nvPr/>
        </p:nvSpPr>
        <p:spPr>
          <a:xfrm>
            <a:off x="4269829" y="2203102"/>
            <a:ext cx="292067" cy="307777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0000"/>
                </a:solidFill>
              </a:rPr>
              <a:t>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369469" y="607367"/>
            <a:ext cx="1445717" cy="46166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Parent[v]</a:t>
            </a:r>
          </a:p>
        </p:txBody>
      </p:sp>
    </p:spTree>
    <p:extLst>
      <p:ext uri="{BB962C8B-B14F-4D97-AF65-F5344CB8AC3E}">
        <p14:creationId xmlns:p14="http://schemas.microsoft.com/office/powerpoint/2010/main" val="40372753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Shortest Paths</a:t>
            </a:r>
          </a:p>
        </p:txBody>
      </p:sp>
      <p:sp>
        <p:nvSpPr>
          <p:cNvPr id="2253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C463FD8E-31FD-0D4F-94B9-6F2CB3FDBE73}" type="slidenum">
              <a:rPr lang="en-US" sz="1400"/>
              <a:pPr eaLnBrk="1" hangingPunct="1"/>
              <a:t>18</a:t>
            </a:fld>
            <a:endParaRPr lang="en-US" sz="1400"/>
          </a:p>
        </p:txBody>
      </p:sp>
      <p:sp>
        <p:nvSpPr>
          <p:cNvPr id="22531" name="Freeform 71"/>
          <p:cNvSpPr>
            <a:spLocks/>
          </p:cNvSpPr>
          <p:nvPr/>
        </p:nvSpPr>
        <p:spPr bwMode="auto">
          <a:xfrm>
            <a:off x="2011363" y="1436688"/>
            <a:ext cx="1044575" cy="736600"/>
          </a:xfrm>
          <a:custGeom>
            <a:avLst/>
            <a:gdLst>
              <a:gd name="T0" fmla="*/ 522288 w 658"/>
              <a:gd name="T1" fmla="*/ 20638 h 464"/>
              <a:gd name="T2" fmla="*/ 1036638 w 658"/>
              <a:gd name="T3" fmla="*/ 411163 h 464"/>
              <a:gd name="T4" fmla="*/ 474663 w 658"/>
              <a:gd name="T5" fmla="*/ 715963 h 464"/>
              <a:gd name="T6" fmla="*/ 7938 w 658"/>
              <a:gd name="T7" fmla="*/ 287338 h 464"/>
              <a:gd name="T8" fmla="*/ 522288 w 658"/>
              <a:gd name="T9" fmla="*/ 20638 h 4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58"/>
              <a:gd name="T16" fmla="*/ 0 h 464"/>
              <a:gd name="T17" fmla="*/ 658 w 658"/>
              <a:gd name="T18" fmla="*/ 464 h 46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58" h="464">
                <a:moveTo>
                  <a:pt x="329" y="13"/>
                </a:moveTo>
                <a:cubicBezTo>
                  <a:pt x="437" y="26"/>
                  <a:pt x="658" y="186"/>
                  <a:pt x="653" y="259"/>
                </a:cubicBezTo>
                <a:cubicBezTo>
                  <a:pt x="647" y="328"/>
                  <a:pt x="407" y="464"/>
                  <a:pt x="299" y="451"/>
                </a:cubicBezTo>
                <a:cubicBezTo>
                  <a:pt x="191" y="438"/>
                  <a:pt x="0" y="254"/>
                  <a:pt x="5" y="181"/>
                </a:cubicBezTo>
                <a:cubicBezTo>
                  <a:pt x="10" y="108"/>
                  <a:pt x="221" y="0"/>
                  <a:pt x="329" y="13"/>
                </a:cubicBezTo>
                <a:close/>
              </a:path>
            </a:pathLst>
          </a:custGeom>
          <a:solidFill>
            <a:srgbClr val="DDDDDD"/>
          </a:solidFill>
          <a:ln w="12700">
            <a:solidFill>
              <a:schemeClr val="tx2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Example     </a:t>
            </a:r>
          </a:p>
        </p:txBody>
      </p:sp>
      <p:sp>
        <p:nvSpPr>
          <p:cNvPr id="22533" name="Oval 3"/>
          <p:cNvSpPr>
            <a:spLocks noChangeAspect="1" noChangeArrowheads="1"/>
          </p:cNvSpPr>
          <p:nvPr/>
        </p:nvSpPr>
        <p:spPr bwMode="auto">
          <a:xfrm>
            <a:off x="2287588" y="2482850"/>
            <a:ext cx="366712" cy="366713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C</a:t>
            </a:r>
          </a:p>
        </p:txBody>
      </p:sp>
      <p:sp>
        <p:nvSpPr>
          <p:cNvPr id="22534" name="Oval 4"/>
          <p:cNvSpPr>
            <a:spLocks noChangeAspect="1" noChangeArrowheads="1"/>
          </p:cNvSpPr>
          <p:nvPr/>
        </p:nvSpPr>
        <p:spPr bwMode="auto">
          <a:xfrm>
            <a:off x="914400" y="2482850"/>
            <a:ext cx="366713" cy="366713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B</a:t>
            </a:r>
          </a:p>
        </p:txBody>
      </p:sp>
      <p:sp>
        <p:nvSpPr>
          <p:cNvPr id="22535" name="Oval 5"/>
          <p:cNvSpPr>
            <a:spLocks noChangeAspect="1" noChangeArrowheads="1"/>
          </p:cNvSpPr>
          <p:nvPr/>
        </p:nvSpPr>
        <p:spPr bwMode="auto">
          <a:xfrm>
            <a:off x="2286000" y="1676400"/>
            <a:ext cx="366713" cy="366713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>
                <a:solidFill>
                  <a:schemeClr val="tx2"/>
                </a:solidFill>
              </a:rPr>
              <a:t>A</a:t>
            </a:r>
          </a:p>
        </p:txBody>
      </p:sp>
      <p:sp>
        <p:nvSpPr>
          <p:cNvPr id="22536" name="Oval 6"/>
          <p:cNvSpPr>
            <a:spLocks noChangeAspect="1" noChangeArrowheads="1"/>
          </p:cNvSpPr>
          <p:nvPr/>
        </p:nvSpPr>
        <p:spPr bwMode="auto">
          <a:xfrm>
            <a:off x="1524000" y="3290888"/>
            <a:ext cx="366713" cy="366712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E</a:t>
            </a:r>
          </a:p>
        </p:txBody>
      </p:sp>
      <p:cxnSp>
        <p:nvCxnSpPr>
          <p:cNvPr id="22537" name="AutoShape 7"/>
          <p:cNvCxnSpPr>
            <a:cxnSpLocks noChangeAspect="1" noChangeShapeType="1"/>
            <a:stCxn id="22535" idx="2"/>
            <a:endCxn id="22534" idx="0"/>
          </p:cNvCxnSpPr>
          <p:nvPr/>
        </p:nvCxnSpPr>
        <p:spPr bwMode="auto">
          <a:xfrm rot="10800000" flipV="1">
            <a:off x="1096963" y="1858963"/>
            <a:ext cx="1168400" cy="612775"/>
          </a:xfrm>
          <a:prstGeom prst="curvedConnector2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38" name="AutoShape 8"/>
          <p:cNvCxnSpPr>
            <a:cxnSpLocks noChangeAspect="1" noChangeShapeType="1"/>
            <a:stCxn id="22536" idx="2"/>
            <a:endCxn id="22534" idx="4"/>
          </p:cNvCxnSpPr>
          <p:nvPr/>
        </p:nvCxnSpPr>
        <p:spPr bwMode="auto">
          <a:xfrm rot="10800000">
            <a:off x="1096963" y="2857500"/>
            <a:ext cx="415925" cy="615950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39" name="AutoShape 9"/>
          <p:cNvCxnSpPr>
            <a:cxnSpLocks noChangeAspect="1" noChangeShapeType="1"/>
            <a:stCxn id="22536" idx="6"/>
            <a:endCxn id="22533" idx="3"/>
          </p:cNvCxnSpPr>
          <p:nvPr/>
        </p:nvCxnSpPr>
        <p:spPr bwMode="auto">
          <a:xfrm flipV="1">
            <a:off x="1898650" y="2805113"/>
            <a:ext cx="441325" cy="668337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40" name="AutoShape 10"/>
          <p:cNvCxnSpPr>
            <a:cxnSpLocks noChangeAspect="1" noChangeShapeType="1"/>
            <a:stCxn id="22535" idx="4"/>
            <a:endCxn id="22533" idx="0"/>
          </p:cNvCxnSpPr>
          <p:nvPr/>
        </p:nvCxnSpPr>
        <p:spPr bwMode="auto">
          <a:xfrm>
            <a:off x="2468563" y="2060575"/>
            <a:ext cx="1587" cy="411163"/>
          </a:xfrm>
          <a:prstGeom prst="straightConnector1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41" name="AutoShape 11"/>
          <p:cNvCxnSpPr>
            <a:cxnSpLocks noChangeAspect="1" noChangeShapeType="1"/>
            <a:stCxn id="22534" idx="6"/>
            <a:endCxn id="22533" idx="2"/>
          </p:cNvCxnSpPr>
          <p:nvPr/>
        </p:nvCxnSpPr>
        <p:spPr bwMode="auto">
          <a:xfrm>
            <a:off x="1289050" y="2665413"/>
            <a:ext cx="987425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542" name="Oval 12"/>
          <p:cNvSpPr>
            <a:spLocks noChangeAspect="1" noChangeArrowheads="1"/>
          </p:cNvSpPr>
          <p:nvPr/>
        </p:nvSpPr>
        <p:spPr bwMode="auto">
          <a:xfrm>
            <a:off x="3649663" y="2482850"/>
            <a:ext cx="366712" cy="366713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D</a:t>
            </a:r>
          </a:p>
        </p:txBody>
      </p:sp>
      <p:cxnSp>
        <p:nvCxnSpPr>
          <p:cNvPr id="22543" name="AutoShape 13"/>
          <p:cNvCxnSpPr>
            <a:cxnSpLocks noChangeAspect="1" noChangeShapeType="1"/>
            <a:stCxn id="22546" idx="6"/>
            <a:endCxn id="22542" idx="4"/>
          </p:cNvCxnSpPr>
          <p:nvPr/>
        </p:nvCxnSpPr>
        <p:spPr bwMode="auto">
          <a:xfrm flipV="1">
            <a:off x="3413125" y="2857500"/>
            <a:ext cx="419100" cy="615950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44" name="AutoShape 14"/>
          <p:cNvCxnSpPr>
            <a:cxnSpLocks noChangeAspect="1" noChangeShapeType="1"/>
            <a:stCxn id="22542" idx="0"/>
            <a:endCxn id="22535" idx="6"/>
          </p:cNvCxnSpPr>
          <p:nvPr/>
        </p:nvCxnSpPr>
        <p:spPr bwMode="auto">
          <a:xfrm rot="5400000" flipH="1">
            <a:off x="2944812" y="1584326"/>
            <a:ext cx="612775" cy="1162050"/>
          </a:xfrm>
          <a:prstGeom prst="curvedConnector2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45" name="AutoShape 15"/>
          <p:cNvCxnSpPr>
            <a:cxnSpLocks noChangeAspect="1" noChangeShapeType="1"/>
            <a:stCxn id="22533" idx="6"/>
            <a:endCxn id="22542" idx="2"/>
          </p:cNvCxnSpPr>
          <p:nvPr/>
        </p:nvCxnSpPr>
        <p:spPr bwMode="auto">
          <a:xfrm>
            <a:off x="2662238" y="2665413"/>
            <a:ext cx="976312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546" name="Oval 16"/>
          <p:cNvSpPr>
            <a:spLocks noChangeAspect="1" noChangeArrowheads="1"/>
          </p:cNvSpPr>
          <p:nvPr/>
        </p:nvSpPr>
        <p:spPr bwMode="auto">
          <a:xfrm>
            <a:off x="3038475" y="3290888"/>
            <a:ext cx="366713" cy="366712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F</a:t>
            </a:r>
          </a:p>
        </p:txBody>
      </p:sp>
      <p:cxnSp>
        <p:nvCxnSpPr>
          <p:cNvPr id="22547" name="AutoShape 17"/>
          <p:cNvCxnSpPr>
            <a:cxnSpLocks noChangeAspect="1" noChangeShapeType="1"/>
            <a:stCxn id="22533" idx="5"/>
            <a:endCxn id="22546" idx="2"/>
          </p:cNvCxnSpPr>
          <p:nvPr/>
        </p:nvCxnSpPr>
        <p:spPr bwMode="auto">
          <a:xfrm rot="16200000" flipH="1">
            <a:off x="2479675" y="2925763"/>
            <a:ext cx="668337" cy="427038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550" name="AutoShape 20"/>
          <p:cNvSpPr>
            <a:spLocks noChangeArrowheads="1"/>
          </p:cNvSpPr>
          <p:nvPr/>
        </p:nvSpPr>
        <p:spPr bwMode="auto">
          <a:xfrm rot="5400000">
            <a:off x="2290763" y="3643312"/>
            <a:ext cx="457200" cy="333375"/>
          </a:xfrm>
          <a:prstGeom prst="rightArrow">
            <a:avLst>
              <a:gd name="adj1" fmla="val 50000"/>
              <a:gd name="adj2" fmla="val 34286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51" name="Text Box 21"/>
          <p:cNvSpPr txBox="1">
            <a:spLocks noChangeArrowheads="1"/>
          </p:cNvSpPr>
          <p:nvPr/>
        </p:nvSpPr>
        <p:spPr bwMode="auto">
          <a:xfrm>
            <a:off x="2520950" y="1447800"/>
            <a:ext cx="298450" cy="36671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solidFill>
                  <a:schemeClr val="tx2"/>
                </a:solidFill>
                <a:latin typeface="Times New Roman" charset="0"/>
              </a:rPr>
              <a:t>0</a:t>
            </a:r>
          </a:p>
        </p:txBody>
      </p:sp>
      <p:sp>
        <p:nvSpPr>
          <p:cNvPr id="22552" name="Text Box 22"/>
          <p:cNvSpPr txBox="1">
            <a:spLocks noChangeArrowheads="1"/>
          </p:cNvSpPr>
          <p:nvPr/>
        </p:nvSpPr>
        <p:spPr bwMode="auto">
          <a:xfrm>
            <a:off x="3911600" y="2274888"/>
            <a:ext cx="298450" cy="36671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solidFill>
                  <a:schemeClr val="tx2"/>
                </a:solidFill>
                <a:latin typeface="Times New Roman" charset="0"/>
                <a:sym typeface="Symbol" charset="0"/>
              </a:rPr>
              <a:t>4</a:t>
            </a:r>
          </a:p>
        </p:txBody>
      </p:sp>
      <p:sp>
        <p:nvSpPr>
          <p:cNvPr id="22553" name="Text Box 23"/>
          <p:cNvSpPr txBox="1">
            <a:spLocks noChangeArrowheads="1"/>
          </p:cNvSpPr>
          <p:nvPr/>
        </p:nvSpPr>
        <p:spPr bwMode="auto">
          <a:xfrm>
            <a:off x="2552700" y="2274888"/>
            <a:ext cx="298450" cy="36671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solidFill>
                  <a:schemeClr val="tx2"/>
                </a:solidFill>
                <a:latin typeface="Times New Roman" charset="0"/>
                <a:sym typeface="Symbol" charset="0"/>
              </a:rPr>
              <a:t>2</a:t>
            </a:r>
          </a:p>
        </p:txBody>
      </p:sp>
      <p:sp>
        <p:nvSpPr>
          <p:cNvPr id="22554" name="Text Box 24"/>
          <p:cNvSpPr txBox="1">
            <a:spLocks noChangeArrowheads="1"/>
          </p:cNvSpPr>
          <p:nvPr/>
        </p:nvSpPr>
        <p:spPr bwMode="auto">
          <a:xfrm>
            <a:off x="1174750" y="2257425"/>
            <a:ext cx="298450" cy="36671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solidFill>
                  <a:schemeClr val="tx2"/>
                </a:solidFill>
                <a:latin typeface="Times New Roman" charset="0"/>
                <a:sym typeface="Symbol" charset="0"/>
              </a:rPr>
              <a:t>8</a:t>
            </a:r>
          </a:p>
        </p:txBody>
      </p:sp>
      <p:sp>
        <p:nvSpPr>
          <p:cNvPr id="22555" name="Text Box 25"/>
          <p:cNvSpPr txBox="1">
            <a:spLocks noChangeArrowheads="1"/>
          </p:cNvSpPr>
          <p:nvPr/>
        </p:nvSpPr>
        <p:spPr bwMode="auto">
          <a:xfrm>
            <a:off x="1371600" y="2994025"/>
            <a:ext cx="347663" cy="36671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dirty="0">
                <a:latin typeface="Times New Roman" charset="0"/>
                <a:sym typeface="Symbol" charset="0"/>
              </a:rPr>
              <a:t></a:t>
            </a:r>
          </a:p>
        </p:txBody>
      </p:sp>
      <p:sp>
        <p:nvSpPr>
          <p:cNvPr id="22556" name="Text Box 26"/>
          <p:cNvSpPr txBox="1">
            <a:spLocks noChangeArrowheads="1"/>
          </p:cNvSpPr>
          <p:nvPr/>
        </p:nvSpPr>
        <p:spPr bwMode="auto">
          <a:xfrm>
            <a:off x="3233738" y="2994025"/>
            <a:ext cx="347662" cy="36671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dirty="0">
                <a:latin typeface="Times New Roman" charset="0"/>
                <a:sym typeface="Symbol" charset="0"/>
              </a:rPr>
              <a:t></a:t>
            </a:r>
          </a:p>
        </p:txBody>
      </p:sp>
      <p:sp>
        <p:nvSpPr>
          <p:cNvPr id="22557" name="Text Box 27"/>
          <p:cNvSpPr txBox="1">
            <a:spLocks noChangeArrowheads="1"/>
          </p:cNvSpPr>
          <p:nvPr/>
        </p:nvSpPr>
        <p:spPr bwMode="auto">
          <a:xfrm>
            <a:off x="3359150" y="1690688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chemeClr val="tx2"/>
                </a:solidFill>
                <a:latin typeface="Times New Roman" charset="0"/>
              </a:rPr>
              <a:t>4</a:t>
            </a:r>
          </a:p>
        </p:txBody>
      </p:sp>
      <p:sp>
        <p:nvSpPr>
          <p:cNvPr id="22558" name="Text Box 28"/>
          <p:cNvSpPr txBox="1">
            <a:spLocks noChangeArrowheads="1"/>
          </p:cNvSpPr>
          <p:nvPr/>
        </p:nvSpPr>
        <p:spPr bwMode="auto">
          <a:xfrm>
            <a:off x="1219200" y="17526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chemeClr val="tx2"/>
                </a:solidFill>
                <a:latin typeface="Times New Roman" charset="0"/>
              </a:rPr>
              <a:t>8</a:t>
            </a:r>
          </a:p>
        </p:txBody>
      </p:sp>
      <p:sp>
        <p:nvSpPr>
          <p:cNvPr id="22559" name="Text Box 33"/>
          <p:cNvSpPr txBox="1">
            <a:spLocks noChangeArrowheads="1"/>
          </p:cNvSpPr>
          <p:nvPr/>
        </p:nvSpPr>
        <p:spPr bwMode="auto">
          <a:xfrm>
            <a:off x="1600200" y="23622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7</a:t>
            </a:r>
          </a:p>
        </p:txBody>
      </p:sp>
      <p:sp>
        <p:nvSpPr>
          <p:cNvPr id="22560" name="Text Box 34"/>
          <p:cNvSpPr txBox="1">
            <a:spLocks noChangeArrowheads="1"/>
          </p:cNvSpPr>
          <p:nvPr/>
        </p:nvSpPr>
        <p:spPr bwMode="auto">
          <a:xfrm>
            <a:off x="3048000" y="23622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1</a:t>
            </a:r>
          </a:p>
        </p:txBody>
      </p:sp>
      <p:sp>
        <p:nvSpPr>
          <p:cNvPr id="22561" name="Text Box 35"/>
          <p:cNvSpPr txBox="1">
            <a:spLocks noChangeArrowheads="1"/>
          </p:cNvSpPr>
          <p:nvPr/>
        </p:nvSpPr>
        <p:spPr bwMode="auto">
          <a:xfrm>
            <a:off x="914400" y="31623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2</a:t>
            </a:r>
          </a:p>
        </p:txBody>
      </p:sp>
      <p:sp>
        <p:nvSpPr>
          <p:cNvPr id="22562" name="Text Box 37"/>
          <p:cNvSpPr txBox="1">
            <a:spLocks noChangeArrowheads="1"/>
          </p:cNvSpPr>
          <p:nvPr/>
        </p:nvSpPr>
        <p:spPr bwMode="auto">
          <a:xfrm>
            <a:off x="3657600" y="31623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5</a:t>
            </a:r>
          </a:p>
        </p:txBody>
      </p:sp>
      <p:sp>
        <p:nvSpPr>
          <p:cNvPr id="22563" name="Text Box 38"/>
          <p:cNvSpPr txBox="1">
            <a:spLocks noChangeArrowheads="1"/>
          </p:cNvSpPr>
          <p:nvPr/>
        </p:nvSpPr>
        <p:spPr bwMode="auto">
          <a:xfrm>
            <a:off x="2133600" y="20574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chemeClr val="tx2"/>
                </a:solidFill>
                <a:latin typeface="Times New Roman" charset="0"/>
              </a:rPr>
              <a:t>2</a:t>
            </a:r>
          </a:p>
        </p:txBody>
      </p:sp>
      <p:sp>
        <p:nvSpPr>
          <p:cNvPr id="22564" name="Text Box 39"/>
          <p:cNvSpPr txBox="1">
            <a:spLocks noChangeArrowheads="1"/>
          </p:cNvSpPr>
          <p:nvPr/>
        </p:nvSpPr>
        <p:spPr bwMode="auto">
          <a:xfrm>
            <a:off x="1981200" y="28956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3</a:t>
            </a:r>
          </a:p>
        </p:txBody>
      </p:sp>
      <p:sp>
        <p:nvSpPr>
          <p:cNvPr id="22565" name="Text Box 40"/>
          <p:cNvSpPr txBox="1">
            <a:spLocks noChangeArrowheads="1"/>
          </p:cNvSpPr>
          <p:nvPr/>
        </p:nvSpPr>
        <p:spPr bwMode="auto">
          <a:xfrm>
            <a:off x="2628900" y="28956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9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64810" y="2433935"/>
            <a:ext cx="292067" cy="307777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0000"/>
                </a:solidFill>
              </a:rPr>
              <a:t>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321297" y="2913211"/>
            <a:ext cx="292067" cy="307777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0000"/>
                </a:solidFill>
              </a:rPr>
              <a:t>A</a:t>
            </a:r>
          </a:p>
        </p:txBody>
      </p:sp>
      <p:sp>
        <p:nvSpPr>
          <p:cNvPr id="140" name="TextBox 139"/>
          <p:cNvSpPr txBox="1"/>
          <p:nvPr/>
        </p:nvSpPr>
        <p:spPr>
          <a:xfrm>
            <a:off x="4269829" y="2203102"/>
            <a:ext cx="292067" cy="307777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0000"/>
                </a:solidFill>
              </a:rPr>
              <a:t>A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529173" y="4125913"/>
            <a:ext cx="3907353" cy="2344539"/>
            <a:chOff x="529173" y="4125913"/>
            <a:chExt cx="3907353" cy="2344539"/>
          </a:xfrm>
        </p:grpSpPr>
        <p:sp>
          <p:nvSpPr>
            <p:cNvPr id="22566" name="Freeform 72"/>
            <p:cNvSpPr>
              <a:spLocks/>
            </p:cNvSpPr>
            <p:nvPr/>
          </p:nvSpPr>
          <p:spPr bwMode="auto">
            <a:xfrm>
              <a:off x="1955800" y="4151313"/>
              <a:ext cx="1073150" cy="1536700"/>
            </a:xfrm>
            <a:custGeom>
              <a:avLst/>
              <a:gdLst>
                <a:gd name="T0" fmla="*/ 587375 w 676"/>
                <a:gd name="T1" fmla="*/ 11113 h 968"/>
                <a:gd name="T2" fmla="*/ 1016000 w 676"/>
                <a:gd name="T3" fmla="*/ 287338 h 968"/>
                <a:gd name="T4" fmla="*/ 930275 w 676"/>
                <a:gd name="T5" fmla="*/ 1049338 h 968"/>
                <a:gd name="T6" fmla="*/ 501650 w 676"/>
                <a:gd name="T7" fmla="*/ 1525588 h 968"/>
                <a:gd name="T8" fmla="*/ 92075 w 676"/>
                <a:gd name="T9" fmla="*/ 982663 h 968"/>
                <a:gd name="T10" fmla="*/ 82550 w 676"/>
                <a:gd name="T11" fmla="*/ 220663 h 968"/>
                <a:gd name="T12" fmla="*/ 587375 w 676"/>
                <a:gd name="T13" fmla="*/ 11113 h 96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76"/>
                <a:gd name="T22" fmla="*/ 0 h 968"/>
                <a:gd name="T23" fmla="*/ 676 w 676"/>
                <a:gd name="T24" fmla="*/ 968 h 96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76" h="968">
                  <a:moveTo>
                    <a:pt x="370" y="7"/>
                  </a:moveTo>
                  <a:cubicBezTo>
                    <a:pt x="468" y="14"/>
                    <a:pt x="604" y="72"/>
                    <a:pt x="640" y="181"/>
                  </a:cubicBezTo>
                  <a:cubicBezTo>
                    <a:pt x="676" y="290"/>
                    <a:pt x="640" y="531"/>
                    <a:pt x="586" y="661"/>
                  </a:cubicBezTo>
                  <a:cubicBezTo>
                    <a:pt x="532" y="791"/>
                    <a:pt x="404" y="968"/>
                    <a:pt x="316" y="961"/>
                  </a:cubicBezTo>
                  <a:cubicBezTo>
                    <a:pt x="228" y="954"/>
                    <a:pt x="102" y="756"/>
                    <a:pt x="58" y="619"/>
                  </a:cubicBezTo>
                  <a:cubicBezTo>
                    <a:pt x="14" y="482"/>
                    <a:pt x="0" y="241"/>
                    <a:pt x="52" y="139"/>
                  </a:cubicBezTo>
                  <a:cubicBezTo>
                    <a:pt x="104" y="37"/>
                    <a:pt x="272" y="0"/>
                    <a:pt x="370" y="7"/>
                  </a:cubicBezTo>
                  <a:close/>
                </a:path>
              </a:pathLst>
            </a:custGeom>
            <a:solidFill>
              <a:srgbClr val="DDDDDD"/>
            </a:solidFill>
            <a:ln w="12700">
              <a:solidFill>
                <a:schemeClr val="tx2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67" name="Oval 73"/>
            <p:cNvSpPr>
              <a:spLocks noChangeAspect="1" noChangeArrowheads="1"/>
            </p:cNvSpPr>
            <p:nvPr/>
          </p:nvSpPr>
          <p:spPr bwMode="auto">
            <a:xfrm>
              <a:off x="2268538" y="5160963"/>
              <a:ext cx="366712" cy="366712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C</a:t>
              </a:r>
            </a:p>
          </p:txBody>
        </p:sp>
        <p:sp>
          <p:nvSpPr>
            <p:cNvPr id="22568" name="Oval 74"/>
            <p:cNvSpPr>
              <a:spLocks noChangeAspect="1" noChangeArrowheads="1"/>
            </p:cNvSpPr>
            <p:nvPr/>
          </p:nvSpPr>
          <p:spPr bwMode="auto">
            <a:xfrm>
              <a:off x="895350" y="5160963"/>
              <a:ext cx="366713" cy="366712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B</a:t>
              </a:r>
            </a:p>
          </p:txBody>
        </p:sp>
        <p:sp>
          <p:nvSpPr>
            <p:cNvPr id="22569" name="Oval 75"/>
            <p:cNvSpPr>
              <a:spLocks noChangeAspect="1" noChangeArrowheads="1"/>
            </p:cNvSpPr>
            <p:nvPr/>
          </p:nvSpPr>
          <p:spPr bwMode="auto">
            <a:xfrm>
              <a:off x="2266950" y="4354513"/>
              <a:ext cx="366713" cy="366712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solidFill>
                    <a:schemeClr val="tx2"/>
                  </a:solidFill>
                </a:rPr>
                <a:t>A</a:t>
              </a:r>
            </a:p>
          </p:txBody>
        </p:sp>
        <p:sp>
          <p:nvSpPr>
            <p:cNvPr id="22570" name="Oval 76"/>
            <p:cNvSpPr>
              <a:spLocks noChangeAspect="1" noChangeArrowheads="1"/>
            </p:cNvSpPr>
            <p:nvPr/>
          </p:nvSpPr>
          <p:spPr bwMode="auto">
            <a:xfrm>
              <a:off x="1504950" y="5969000"/>
              <a:ext cx="366713" cy="366713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E</a:t>
              </a:r>
            </a:p>
          </p:txBody>
        </p:sp>
        <p:cxnSp>
          <p:nvCxnSpPr>
            <p:cNvPr id="22571" name="AutoShape 77"/>
            <p:cNvCxnSpPr>
              <a:cxnSpLocks noChangeAspect="1" noChangeShapeType="1"/>
              <a:stCxn id="22569" idx="2"/>
              <a:endCxn id="22568" idx="0"/>
            </p:cNvCxnSpPr>
            <p:nvPr/>
          </p:nvCxnSpPr>
          <p:spPr bwMode="auto">
            <a:xfrm rot="10800000" flipV="1">
              <a:off x="1077913" y="4537075"/>
              <a:ext cx="1168400" cy="612775"/>
            </a:xfrm>
            <a:prstGeom prst="curvedConnector2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572" name="AutoShape 78"/>
            <p:cNvCxnSpPr>
              <a:cxnSpLocks noChangeAspect="1" noChangeShapeType="1"/>
              <a:stCxn id="22570" idx="2"/>
              <a:endCxn id="22568" idx="4"/>
            </p:cNvCxnSpPr>
            <p:nvPr/>
          </p:nvCxnSpPr>
          <p:spPr bwMode="auto">
            <a:xfrm rot="10800000">
              <a:off x="1077913" y="5535613"/>
              <a:ext cx="415925" cy="615950"/>
            </a:xfrm>
            <a:prstGeom prst="curvedConnector2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573" name="AutoShape 79"/>
            <p:cNvCxnSpPr>
              <a:cxnSpLocks noChangeAspect="1" noChangeShapeType="1"/>
              <a:stCxn id="22570" idx="6"/>
              <a:endCxn id="22567" idx="3"/>
            </p:cNvCxnSpPr>
            <p:nvPr/>
          </p:nvCxnSpPr>
          <p:spPr bwMode="auto">
            <a:xfrm flipV="1">
              <a:off x="1879600" y="5492750"/>
              <a:ext cx="441325" cy="658813"/>
            </a:xfrm>
            <a:prstGeom prst="curvedConnector2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574" name="AutoShape 80"/>
            <p:cNvCxnSpPr>
              <a:cxnSpLocks noChangeAspect="1" noChangeShapeType="1"/>
              <a:stCxn id="22569" idx="4"/>
              <a:endCxn id="22567" idx="0"/>
            </p:cNvCxnSpPr>
            <p:nvPr/>
          </p:nvCxnSpPr>
          <p:spPr bwMode="auto">
            <a:xfrm>
              <a:off x="2449513" y="4738688"/>
              <a:ext cx="1587" cy="401637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575" name="AutoShape 81"/>
            <p:cNvCxnSpPr>
              <a:cxnSpLocks noChangeAspect="1" noChangeShapeType="1"/>
              <a:stCxn id="22568" idx="6"/>
              <a:endCxn id="22567" idx="2"/>
            </p:cNvCxnSpPr>
            <p:nvPr/>
          </p:nvCxnSpPr>
          <p:spPr bwMode="auto">
            <a:xfrm>
              <a:off x="1270000" y="5343525"/>
              <a:ext cx="977900" cy="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2576" name="Oval 82"/>
            <p:cNvSpPr>
              <a:spLocks noChangeAspect="1" noChangeArrowheads="1"/>
            </p:cNvSpPr>
            <p:nvPr/>
          </p:nvSpPr>
          <p:spPr bwMode="auto">
            <a:xfrm>
              <a:off x="3630613" y="5160963"/>
              <a:ext cx="366712" cy="366712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D</a:t>
              </a:r>
            </a:p>
          </p:txBody>
        </p:sp>
        <p:cxnSp>
          <p:nvCxnSpPr>
            <p:cNvPr id="22577" name="AutoShape 83"/>
            <p:cNvCxnSpPr>
              <a:cxnSpLocks noChangeAspect="1" noChangeShapeType="1"/>
              <a:stCxn id="22580" idx="6"/>
              <a:endCxn id="22576" idx="4"/>
            </p:cNvCxnSpPr>
            <p:nvPr/>
          </p:nvCxnSpPr>
          <p:spPr bwMode="auto">
            <a:xfrm flipV="1">
              <a:off x="3394075" y="5535613"/>
              <a:ext cx="419100" cy="615950"/>
            </a:xfrm>
            <a:prstGeom prst="curvedConnector2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578" name="AutoShape 84"/>
            <p:cNvCxnSpPr>
              <a:cxnSpLocks noChangeAspect="1" noChangeShapeType="1"/>
              <a:stCxn id="22576" idx="0"/>
              <a:endCxn id="22569" idx="6"/>
            </p:cNvCxnSpPr>
            <p:nvPr/>
          </p:nvCxnSpPr>
          <p:spPr bwMode="auto">
            <a:xfrm rot="5400000" flipH="1">
              <a:off x="2925762" y="4262438"/>
              <a:ext cx="612775" cy="1162050"/>
            </a:xfrm>
            <a:prstGeom prst="curvedConnector2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579" name="AutoShape 85"/>
            <p:cNvCxnSpPr>
              <a:cxnSpLocks noChangeAspect="1" noChangeShapeType="1"/>
              <a:stCxn id="22567" idx="6"/>
              <a:endCxn id="22576" idx="2"/>
            </p:cNvCxnSpPr>
            <p:nvPr/>
          </p:nvCxnSpPr>
          <p:spPr bwMode="auto">
            <a:xfrm>
              <a:off x="2652713" y="5343525"/>
              <a:ext cx="966787" cy="0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2580" name="Oval 86"/>
            <p:cNvSpPr>
              <a:spLocks noChangeAspect="1" noChangeArrowheads="1"/>
            </p:cNvSpPr>
            <p:nvPr/>
          </p:nvSpPr>
          <p:spPr bwMode="auto">
            <a:xfrm>
              <a:off x="3019425" y="5969000"/>
              <a:ext cx="366713" cy="366713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F</a:t>
              </a:r>
            </a:p>
          </p:txBody>
        </p:sp>
        <p:cxnSp>
          <p:nvCxnSpPr>
            <p:cNvPr id="22581" name="AutoShape 87"/>
            <p:cNvCxnSpPr>
              <a:cxnSpLocks noChangeAspect="1" noChangeShapeType="1"/>
              <a:stCxn id="22567" idx="5"/>
              <a:endCxn id="22580" idx="2"/>
            </p:cNvCxnSpPr>
            <p:nvPr/>
          </p:nvCxnSpPr>
          <p:spPr bwMode="auto">
            <a:xfrm rot="16200000" flipH="1">
              <a:off x="2465387" y="5608638"/>
              <a:ext cx="658813" cy="427038"/>
            </a:xfrm>
            <a:prstGeom prst="curvedConnector2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2582" name="Text Box 88"/>
            <p:cNvSpPr txBox="1">
              <a:spLocks noChangeArrowheads="1"/>
            </p:cNvSpPr>
            <p:nvPr/>
          </p:nvSpPr>
          <p:spPr bwMode="auto">
            <a:xfrm>
              <a:off x="2501900" y="4125913"/>
              <a:ext cx="298450" cy="366712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solidFill>
                    <a:schemeClr val="tx2"/>
                  </a:solidFill>
                  <a:latin typeface="Times New Roman" charset="0"/>
                </a:rPr>
                <a:t>0</a:t>
              </a:r>
            </a:p>
          </p:txBody>
        </p:sp>
        <p:sp>
          <p:nvSpPr>
            <p:cNvPr id="22583" name="Text Box 89"/>
            <p:cNvSpPr txBox="1">
              <a:spLocks noChangeArrowheads="1"/>
            </p:cNvSpPr>
            <p:nvPr/>
          </p:nvSpPr>
          <p:spPr bwMode="auto">
            <a:xfrm>
              <a:off x="3892550" y="4953000"/>
              <a:ext cx="298450" cy="366713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solidFill>
                    <a:schemeClr val="tx2"/>
                  </a:solidFill>
                  <a:latin typeface="Times New Roman" charset="0"/>
                  <a:sym typeface="Symbol" charset="0"/>
                </a:rPr>
                <a:t>3</a:t>
              </a:r>
            </a:p>
          </p:txBody>
        </p:sp>
        <p:sp>
          <p:nvSpPr>
            <p:cNvPr id="22584" name="Text Box 90"/>
            <p:cNvSpPr txBox="1">
              <a:spLocks noChangeArrowheads="1"/>
            </p:cNvSpPr>
            <p:nvPr/>
          </p:nvSpPr>
          <p:spPr bwMode="auto">
            <a:xfrm>
              <a:off x="2533650" y="4953000"/>
              <a:ext cx="298450" cy="366713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solidFill>
                    <a:schemeClr val="tx2"/>
                  </a:solidFill>
                  <a:latin typeface="Times New Roman" charset="0"/>
                  <a:sym typeface="Symbol" charset="0"/>
                </a:rPr>
                <a:t>2</a:t>
              </a:r>
            </a:p>
          </p:txBody>
        </p:sp>
        <p:sp>
          <p:nvSpPr>
            <p:cNvPr id="22585" name="Text Box 91"/>
            <p:cNvSpPr txBox="1">
              <a:spLocks noChangeArrowheads="1"/>
            </p:cNvSpPr>
            <p:nvPr/>
          </p:nvSpPr>
          <p:spPr bwMode="auto">
            <a:xfrm>
              <a:off x="1174750" y="4937919"/>
              <a:ext cx="298450" cy="366713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solidFill>
                    <a:schemeClr val="tx2"/>
                  </a:solidFill>
                  <a:latin typeface="Times New Roman" charset="0"/>
                  <a:sym typeface="Symbol" charset="0"/>
                </a:rPr>
                <a:t>8</a:t>
              </a:r>
            </a:p>
          </p:txBody>
        </p:sp>
        <p:sp>
          <p:nvSpPr>
            <p:cNvPr id="22586" name="Text Box 92"/>
            <p:cNvSpPr txBox="1">
              <a:spLocks noChangeArrowheads="1"/>
            </p:cNvSpPr>
            <p:nvPr/>
          </p:nvSpPr>
          <p:spPr bwMode="auto">
            <a:xfrm>
              <a:off x="1455738" y="5676900"/>
              <a:ext cx="298450" cy="366713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solidFill>
                    <a:schemeClr val="tx2"/>
                  </a:solidFill>
                  <a:latin typeface="Times New Roman" charset="0"/>
                  <a:sym typeface="Symbol" charset="0"/>
                </a:rPr>
                <a:t>5</a:t>
              </a:r>
            </a:p>
          </p:txBody>
        </p:sp>
        <p:sp>
          <p:nvSpPr>
            <p:cNvPr id="22587" name="Text Box 93"/>
            <p:cNvSpPr txBox="1">
              <a:spLocks noChangeArrowheads="1"/>
            </p:cNvSpPr>
            <p:nvPr/>
          </p:nvSpPr>
          <p:spPr bwMode="auto">
            <a:xfrm>
              <a:off x="3181350" y="5676900"/>
              <a:ext cx="412750" cy="366713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solidFill>
                    <a:schemeClr val="tx2"/>
                  </a:solidFill>
                  <a:latin typeface="Times New Roman" charset="0"/>
                  <a:sym typeface="Symbol" charset="0"/>
                </a:rPr>
                <a:t>11</a:t>
              </a:r>
            </a:p>
          </p:txBody>
        </p:sp>
        <p:sp>
          <p:nvSpPr>
            <p:cNvPr id="22588" name="Text Box 94"/>
            <p:cNvSpPr txBox="1">
              <a:spLocks noChangeArrowheads="1"/>
            </p:cNvSpPr>
            <p:nvPr/>
          </p:nvSpPr>
          <p:spPr bwMode="auto">
            <a:xfrm>
              <a:off x="3340100" y="4368800"/>
              <a:ext cx="2984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latin typeface="Times New Roman" charset="0"/>
                </a:rPr>
                <a:t>4</a:t>
              </a:r>
            </a:p>
          </p:txBody>
        </p:sp>
        <p:sp>
          <p:nvSpPr>
            <p:cNvPr id="22589" name="Text Box 95"/>
            <p:cNvSpPr txBox="1">
              <a:spLocks noChangeArrowheads="1"/>
            </p:cNvSpPr>
            <p:nvPr/>
          </p:nvSpPr>
          <p:spPr bwMode="auto">
            <a:xfrm>
              <a:off x="1200150" y="4430713"/>
              <a:ext cx="2984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chemeClr val="tx2"/>
                  </a:solidFill>
                  <a:latin typeface="Times New Roman" charset="0"/>
                </a:rPr>
                <a:t>8</a:t>
              </a:r>
            </a:p>
          </p:txBody>
        </p:sp>
        <p:sp>
          <p:nvSpPr>
            <p:cNvPr id="22590" name="Text Box 96"/>
            <p:cNvSpPr txBox="1">
              <a:spLocks noChangeArrowheads="1"/>
            </p:cNvSpPr>
            <p:nvPr/>
          </p:nvSpPr>
          <p:spPr bwMode="auto">
            <a:xfrm>
              <a:off x="1581150" y="5040313"/>
              <a:ext cx="2984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latin typeface="Times New Roman" charset="0"/>
                </a:rPr>
                <a:t>7</a:t>
              </a:r>
            </a:p>
          </p:txBody>
        </p:sp>
        <p:sp>
          <p:nvSpPr>
            <p:cNvPr id="22591" name="Text Box 97"/>
            <p:cNvSpPr txBox="1">
              <a:spLocks noChangeArrowheads="1"/>
            </p:cNvSpPr>
            <p:nvPr/>
          </p:nvSpPr>
          <p:spPr bwMode="auto">
            <a:xfrm>
              <a:off x="3028950" y="5040313"/>
              <a:ext cx="2984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chemeClr val="tx2"/>
                  </a:solidFill>
                  <a:latin typeface="Times New Roman" charset="0"/>
                </a:rPr>
                <a:t>1</a:t>
              </a:r>
            </a:p>
          </p:txBody>
        </p:sp>
        <p:sp>
          <p:nvSpPr>
            <p:cNvPr id="22592" name="Text Box 98"/>
            <p:cNvSpPr txBox="1">
              <a:spLocks noChangeArrowheads="1"/>
            </p:cNvSpPr>
            <p:nvPr/>
          </p:nvSpPr>
          <p:spPr bwMode="auto">
            <a:xfrm>
              <a:off x="895350" y="5840413"/>
              <a:ext cx="2984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latin typeface="Times New Roman" charset="0"/>
                </a:rPr>
                <a:t>2</a:t>
              </a:r>
            </a:p>
          </p:txBody>
        </p:sp>
        <p:sp>
          <p:nvSpPr>
            <p:cNvPr id="22593" name="Text Box 99"/>
            <p:cNvSpPr txBox="1">
              <a:spLocks noChangeArrowheads="1"/>
            </p:cNvSpPr>
            <p:nvPr/>
          </p:nvSpPr>
          <p:spPr bwMode="auto">
            <a:xfrm>
              <a:off x="3638550" y="5840413"/>
              <a:ext cx="2984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latin typeface="Times New Roman" charset="0"/>
                </a:rPr>
                <a:t>5</a:t>
              </a:r>
            </a:p>
          </p:txBody>
        </p:sp>
        <p:sp>
          <p:nvSpPr>
            <p:cNvPr id="22594" name="Text Box 100"/>
            <p:cNvSpPr txBox="1">
              <a:spLocks noChangeArrowheads="1"/>
            </p:cNvSpPr>
            <p:nvPr/>
          </p:nvSpPr>
          <p:spPr bwMode="auto">
            <a:xfrm>
              <a:off x="2114550" y="4735513"/>
              <a:ext cx="2984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chemeClr val="tx2"/>
                  </a:solidFill>
                  <a:latin typeface="Times New Roman" charset="0"/>
                </a:rPr>
                <a:t>2</a:t>
              </a:r>
            </a:p>
          </p:txBody>
        </p:sp>
        <p:sp>
          <p:nvSpPr>
            <p:cNvPr id="22595" name="Text Box 101"/>
            <p:cNvSpPr txBox="1">
              <a:spLocks noChangeArrowheads="1"/>
            </p:cNvSpPr>
            <p:nvPr/>
          </p:nvSpPr>
          <p:spPr bwMode="auto">
            <a:xfrm>
              <a:off x="1962150" y="5573713"/>
              <a:ext cx="2984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chemeClr val="tx2"/>
                  </a:solidFill>
                  <a:latin typeface="Times New Roman" charset="0"/>
                </a:rPr>
                <a:t>3</a:t>
              </a:r>
            </a:p>
          </p:txBody>
        </p:sp>
        <p:sp>
          <p:nvSpPr>
            <p:cNvPr id="22596" name="Text Box 102"/>
            <p:cNvSpPr txBox="1">
              <a:spLocks noChangeArrowheads="1"/>
            </p:cNvSpPr>
            <p:nvPr/>
          </p:nvSpPr>
          <p:spPr bwMode="auto">
            <a:xfrm>
              <a:off x="2609850" y="5573713"/>
              <a:ext cx="2984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chemeClr val="tx2"/>
                  </a:solidFill>
                  <a:latin typeface="Times New Roman" charset="0"/>
                </a:rPr>
                <a:t>9</a:t>
              </a:r>
            </a:p>
          </p:txBody>
        </p:sp>
        <p:sp>
          <p:nvSpPr>
            <p:cNvPr id="136" name="TextBox 135"/>
            <p:cNvSpPr txBox="1"/>
            <p:nvPr/>
          </p:nvSpPr>
          <p:spPr>
            <a:xfrm>
              <a:off x="529173" y="5095230"/>
              <a:ext cx="292067" cy="307777"/>
            </a:xfrm>
            <a:prstGeom prst="rect">
              <a:avLst/>
            </a:prstGeom>
            <a:solidFill>
              <a:srgbClr val="FFFF00"/>
            </a:solidFill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0000"/>
                  </a:solidFill>
                </a:rPr>
                <a:t>A</a:t>
              </a:r>
            </a:p>
          </p:txBody>
        </p:sp>
        <p:sp>
          <p:nvSpPr>
            <p:cNvPr id="137" name="TextBox 136"/>
            <p:cNvSpPr txBox="1"/>
            <p:nvPr/>
          </p:nvSpPr>
          <p:spPr>
            <a:xfrm>
              <a:off x="2302247" y="5629423"/>
              <a:ext cx="292067" cy="307777"/>
            </a:xfrm>
            <a:prstGeom prst="rect">
              <a:avLst/>
            </a:prstGeom>
            <a:solidFill>
              <a:srgbClr val="FFFF00"/>
            </a:solidFill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0000"/>
                  </a:solidFill>
                </a:rPr>
                <a:t>A</a:t>
              </a:r>
            </a:p>
          </p:txBody>
        </p:sp>
        <p:sp>
          <p:nvSpPr>
            <p:cNvPr id="138" name="TextBox 137"/>
            <p:cNvSpPr txBox="1"/>
            <p:nvPr/>
          </p:nvSpPr>
          <p:spPr>
            <a:xfrm>
              <a:off x="4144459" y="5182542"/>
              <a:ext cx="292067" cy="307777"/>
            </a:xfrm>
            <a:prstGeom prst="rect">
              <a:avLst/>
            </a:prstGeom>
            <a:solidFill>
              <a:srgbClr val="FFFF00"/>
            </a:solidFill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0000"/>
                  </a:solidFill>
                </a:rPr>
                <a:t>C</a:t>
              </a:r>
            </a:p>
          </p:txBody>
        </p:sp>
        <p:sp>
          <p:nvSpPr>
            <p:cNvPr id="141" name="TextBox 140"/>
            <p:cNvSpPr txBox="1"/>
            <p:nvPr/>
          </p:nvSpPr>
          <p:spPr>
            <a:xfrm>
              <a:off x="1844706" y="6162675"/>
              <a:ext cx="292068" cy="307777"/>
            </a:xfrm>
            <a:prstGeom prst="rect">
              <a:avLst/>
            </a:prstGeom>
            <a:solidFill>
              <a:srgbClr val="FFFF00"/>
            </a:solidFill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0000"/>
                  </a:solidFill>
                </a:rPr>
                <a:t>C</a:t>
              </a:r>
            </a:p>
          </p:txBody>
        </p:sp>
      </p:grpSp>
      <p:sp>
        <p:nvSpPr>
          <p:cNvPr id="142" name="TextBox 141"/>
          <p:cNvSpPr txBox="1"/>
          <p:nvPr/>
        </p:nvSpPr>
        <p:spPr>
          <a:xfrm>
            <a:off x="3243296" y="6208713"/>
            <a:ext cx="292068" cy="307777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0000"/>
                </a:solidFill>
              </a:rPr>
              <a:t>C</a:t>
            </a:r>
          </a:p>
        </p:txBody>
      </p:sp>
      <p:sp>
        <p:nvSpPr>
          <p:cNvPr id="154" name="TextBox 153"/>
          <p:cNvSpPr txBox="1"/>
          <p:nvPr/>
        </p:nvSpPr>
        <p:spPr>
          <a:xfrm>
            <a:off x="3369469" y="607367"/>
            <a:ext cx="1445717" cy="46166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Parent[v]</a:t>
            </a:r>
          </a:p>
        </p:txBody>
      </p:sp>
    </p:spTree>
    <p:extLst>
      <p:ext uri="{BB962C8B-B14F-4D97-AF65-F5344CB8AC3E}">
        <p14:creationId xmlns:p14="http://schemas.microsoft.com/office/powerpoint/2010/main" val="37504221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Shortest Paths</a:t>
            </a:r>
          </a:p>
        </p:txBody>
      </p:sp>
      <p:sp>
        <p:nvSpPr>
          <p:cNvPr id="2253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C463FD8E-31FD-0D4F-94B9-6F2CB3FDBE73}" type="slidenum">
              <a:rPr lang="en-US" sz="1400"/>
              <a:pPr eaLnBrk="1" hangingPunct="1"/>
              <a:t>19</a:t>
            </a:fld>
            <a:endParaRPr lang="en-US" sz="1400"/>
          </a:p>
        </p:txBody>
      </p:sp>
      <p:sp>
        <p:nvSpPr>
          <p:cNvPr id="22531" name="Freeform 71"/>
          <p:cNvSpPr>
            <a:spLocks/>
          </p:cNvSpPr>
          <p:nvPr/>
        </p:nvSpPr>
        <p:spPr bwMode="auto">
          <a:xfrm>
            <a:off x="2011363" y="1436688"/>
            <a:ext cx="1044575" cy="736600"/>
          </a:xfrm>
          <a:custGeom>
            <a:avLst/>
            <a:gdLst>
              <a:gd name="T0" fmla="*/ 522288 w 658"/>
              <a:gd name="T1" fmla="*/ 20638 h 464"/>
              <a:gd name="T2" fmla="*/ 1036638 w 658"/>
              <a:gd name="T3" fmla="*/ 411163 h 464"/>
              <a:gd name="T4" fmla="*/ 474663 w 658"/>
              <a:gd name="T5" fmla="*/ 715963 h 464"/>
              <a:gd name="T6" fmla="*/ 7938 w 658"/>
              <a:gd name="T7" fmla="*/ 287338 h 464"/>
              <a:gd name="T8" fmla="*/ 522288 w 658"/>
              <a:gd name="T9" fmla="*/ 20638 h 4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58"/>
              <a:gd name="T16" fmla="*/ 0 h 464"/>
              <a:gd name="T17" fmla="*/ 658 w 658"/>
              <a:gd name="T18" fmla="*/ 464 h 46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58" h="464">
                <a:moveTo>
                  <a:pt x="329" y="13"/>
                </a:moveTo>
                <a:cubicBezTo>
                  <a:pt x="437" y="26"/>
                  <a:pt x="658" y="186"/>
                  <a:pt x="653" y="259"/>
                </a:cubicBezTo>
                <a:cubicBezTo>
                  <a:pt x="647" y="328"/>
                  <a:pt x="407" y="464"/>
                  <a:pt x="299" y="451"/>
                </a:cubicBezTo>
                <a:cubicBezTo>
                  <a:pt x="191" y="438"/>
                  <a:pt x="0" y="254"/>
                  <a:pt x="5" y="181"/>
                </a:cubicBezTo>
                <a:cubicBezTo>
                  <a:pt x="10" y="108"/>
                  <a:pt x="221" y="0"/>
                  <a:pt x="329" y="13"/>
                </a:cubicBezTo>
                <a:close/>
              </a:path>
            </a:pathLst>
          </a:custGeom>
          <a:solidFill>
            <a:srgbClr val="DDDDDD"/>
          </a:solidFill>
          <a:ln w="12700">
            <a:solidFill>
              <a:schemeClr val="tx2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Example     </a:t>
            </a:r>
          </a:p>
        </p:txBody>
      </p:sp>
      <p:sp>
        <p:nvSpPr>
          <p:cNvPr id="22533" name="Oval 3"/>
          <p:cNvSpPr>
            <a:spLocks noChangeAspect="1" noChangeArrowheads="1"/>
          </p:cNvSpPr>
          <p:nvPr/>
        </p:nvSpPr>
        <p:spPr bwMode="auto">
          <a:xfrm>
            <a:off x="2287588" y="2482850"/>
            <a:ext cx="366712" cy="366713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C</a:t>
            </a:r>
          </a:p>
        </p:txBody>
      </p:sp>
      <p:sp>
        <p:nvSpPr>
          <p:cNvPr id="22534" name="Oval 4"/>
          <p:cNvSpPr>
            <a:spLocks noChangeAspect="1" noChangeArrowheads="1"/>
          </p:cNvSpPr>
          <p:nvPr/>
        </p:nvSpPr>
        <p:spPr bwMode="auto">
          <a:xfrm>
            <a:off x="914400" y="2482850"/>
            <a:ext cx="366713" cy="366713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B</a:t>
            </a:r>
          </a:p>
        </p:txBody>
      </p:sp>
      <p:sp>
        <p:nvSpPr>
          <p:cNvPr id="22535" name="Oval 5"/>
          <p:cNvSpPr>
            <a:spLocks noChangeAspect="1" noChangeArrowheads="1"/>
          </p:cNvSpPr>
          <p:nvPr/>
        </p:nvSpPr>
        <p:spPr bwMode="auto">
          <a:xfrm>
            <a:off x="2286000" y="1676400"/>
            <a:ext cx="366713" cy="366713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>
                <a:solidFill>
                  <a:schemeClr val="tx2"/>
                </a:solidFill>
              </a:rPr>
              <a:t>A</a:t>
            </a:r>
          </a:p>
        </p:txBody>
      </p:sp>
      <p:sp>
        <p:nvSpPr>
          <p:cNvPr id="22536" name="Oval 6"/>
          <p:cNvSpPr>
            <a:spLocks noChangeAspect="1" noChangeArrowheads="1"/>
          </p:cNvSpPr>
          <p:nvPr/>
        </p:nvSpPr>
        <p:spPr bwMode="auto">
          <a:xfrm>
            <a:off x="1524000" y="3290888"/>
            <a:ext cx="366713" cy="366712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E</a:t>
            </a:r>
          </a:p>
        </p:txBody>
      </p:sp>
      <p:cxnSp>
        <p:nvCxnSpPr>
          <p:cNvPr id="22537" name="AutoShape 7"/>
          <p:cNvCxnSpPr>
            <a:cxnSpLocks noChangeAspect="1" noChangeShapeType="1"/>
            <a:stCxn id="22535" idx="2"/>
            <a:endCxn id="22534" idx="0"/>
          </p:cNvCxnSpPr>
          <p:nvPr/>
        </p:nvCxnSpPr>
        <p:spPr bwMode="auto">
          <a:xfrm rot="10800000" flipV="1">
            <a:off x="1096963" y="1858963"/>
            <a:ext cx="1168400" cy="612775"/>
          </a:xfrm>
          <a:prstGeom prst="curvedConnector2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38" name="AutoShape 8"/>
          <p:cNvCxnSpPr>
            <a:cxnSpLocks noChangeAspect="1" noChangeShapeType="1"/>
            <a:stCxn id="22536" idx="2"/>
            <a:endCxn id="22534" idx="4"/>
          </p:cNvCxnSpPr>
          <p:nvPr/>
        </p:nvCxnSpPr>
        <p:spPr bwMode="auto">
          <a:xfrm rot="10800000">
            <a:off x="1096963" y="2857500"/>
            <a:ext cx="415925" cy="615950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39" name="AutoShape 9"/>
          <p:cNvCxnSpPr>
            <a:cxnSpLocks noChangeAspect="1" noChangeShapeType="1"/>
            <a:stCxn id="22536" idx="6"/>
            <a:endCxn id="22533" idx="3"/>
          </p:cNvCxnSpPr>
          <p:nvPr/>
        </p:nvCxnSpPr>
        <p:spPr bwMode="auto">
          <a:xfrm flipV="1">
            <a:off x="1898650" y="2805113"/>
            <a:ext cx="441325" cy="668337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40" name="AutoShape 10"/>
          <p:cNvCxnSpPr>
            <a:cxnSpLocks noChangeAspect="1" noChangeShapeType="1"/>
            <a:stCxn id="22535" idx="4"/>
            <a:endCxn id="22533" idx="0"/>
          </p:cNvCxnSpPr>
          <p:nvPr/>
        </p:nvCxnSpPr>
        <p:spPr bwMode="auto">
          <a:xfrm>
            <a:off x="2468563" y="2060575"/>
            <a:ext cx="1587" cy="411163"/>
          </a:xfrm>
          <a:prstGeom prst="straightConnector1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41" name="AutoShape 11"/>
          <p:cNvCxnSpPr>
            <a:cxnSpLocks noChangeAspect="1" noChangeShapeType="1"/>
            <a:stCxn id="22534" idx="6"/>
            <a:endCxn id="22533" idx="2"/>
          </p:cNvCxnSpPr>
          <p:nvPr/>
        </p:nvCxnSpPr>
        <p:spPr bwMode="auto">
          <a:xfrm>
            <a:off x="1289050" y="2665413"/>
            <a:ext cx="987425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542" name="Oval 12"/>
          <p:cNvSpPr>
            <a:spLocks noChangeAspect="1" noChangeArrowheads="1"/>
          </p:cNvSpPr>
          <p:nvPr/>
        </p:nvSpPr>
        <p:spPr bwMode="auto">
          <a:xfrm>
            <a:off x="3649663" y="2482850"/>
            <a:ext cx="366712" cy="366713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D</a:t>
            </a:r>
          </a:p>
        </p:txBody>
      </p:sp>
      <p:cxnSp>
        <p:nvCxnSpPr>
          <p:cNvPr id="22543" name="AutoShape 13"/>
          <p:cNvCxnSpPr>
            <a:cxnSpLocks noChangeAspect="1" noChangeShapeType="1"/>
            <a:stCxn id="22546" idx="6"/>
            <a:endCxn id="22542" idx="4"/>
          </p:cNvCxnSpPr>
          <p:nvPr/>
        </p:nvCxnSpPr>
        <p:spPr bwMode="auto">
          <a:xfrm flipV="1">
            <a:off x="3413125" y="2857500"/>
            <a:ext cx="419100" cy="615950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44" name="AutoShape 14"/>
          <p:cNvCxnSpPr>
            <a:cxnSpLocks noChangeAspect="1" noChangeShapeType="1"/>
            <a:stCxn id="22542" idx="0"/>
            <a:endCxn id="22535" idx="6"/>
          </p:cNvCxnSpPr>
          <p:nvPr/>
        </p:nvCxnSpPr>
        <p:spPr bwMode="auto">
          <a:xfrm rot="5400000" flipH="1">
            <a:off x="2944812" y="1584326"/>
            <a:ext cx="612775" cy="1162050"/>
          </a:xfrm>
          <a:prstGeom prst="curvedConnector2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45" name="AutoShape 15"/>
          <p:cNvCxnSpPr>
            <a:cxnSpLocks noChangeAspect="1" noChangeShapeType="1"/>
            <a:stCxn id="22533" idx="6"/>
            <a:endCxn id="22542" idx="2"/>
          </p:cNvCxnSpPr>
          <p:nvPr/>
        </p:nvCxnSpPr>
        <p:spPr bwMode="auto">
          <a:xfrm>
            <a:off x="2662238" y="2665413"/>
            <a:ext cx="976312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546" name="Oval 16"/>
          <p:cNvSpPr>
            <a:spLocks noChangeAspect="1" noChangeArrowheads="1"/>
          </p:cNvSpPr>
          <p:nvPr/>
        </p:nvSpPr>
        <p:spPr bwMode="auto">
          <a:xfrm>
            <a:off x="3038475" y="3290888"/>
            <a:ext cx="366713" cy="366712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F</a:t>
            </a:r>
          </a:p>
        </p:txBody>
      </p:sp>
      <p:cxnSp>
        <p:nvCxnSpPr>
          <p:cNvPr id="22547" name="AutoShape 17"/>
          <p:cNvCxnSpPr>
            <a:cxnSpLocks noChangeAspect="1" noChangeShapeType="1"/>
            <a:stCxn id="22533" idx="5"/>
            <a:endCxn id="22546" idx="2"/>
          </p:cNvCxnSpPr>
          <p:nvPr/>
        </p:nvCxnSpPr>
        <p:spPr bwMode="auto">
          <a:xfrm rot="16200000" flipH="1">
            <a:off x="2479675" y="2925763"/>
            <a:ext cx="668337" cy="427038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549" name="AutoShape 19"/>
          <p:cNvSpPr>
            <a:spLocks noChangeArrowheads="1"/>
          </p:cNvSpPr>
          <p:nvPr/>
        </p:nvSpPr>
        <p:spPr bwMode="auto">
          <a:xfrm rot="8100000" flipH="1" flipV="1">
            <a:off x="4167188" y="3619500"/>
            <a:ext cx="1243012" cy="333375"/>
          </a:xfrm>
          <a:prstGeom prst="rightArrow">
            <a:avLst>
              <a:gd name="adj1" fmla="val 50000"/>
              <a:gd name="adj2" fmla="val 93214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50" name="AutoShape 20"/>
          <p:cNvSpPr>
            <a:spLocks noChangeArrowheads="1"/>
          </p:cNvSpPr>
          <p:nvPr/>
        </p:nvSpPr>
        <p:spPr bwMode="auto">
          <a:xfrm rot="5400000">
            <a:off x="2290763" y="3643312"/>
            <a:ext cx="457200" cy="333375"/>
          </a:xfrm>
          <a:prstGeom prst="rightArrow">
            <a:avLst>
              <a:gd name="adj1" fmla="val 50000"/>
              <a:gd name="adj2" fmla="val 34286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51" name="Text Box 21"/>
          <p:cNvSpPr txBox="1">
            <a:spLocks noChangeArrowheads="1"/>
          </p:cNvSpPr>
          <p:nvPr/>
        </p:nvSpPr>
        <p:spPr bwMode="auto">
          <a:xfrm>
            <a:off x="2520950" y="1447800"/>
            <a:ext cx="298450" cy="36671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solidFill>
                  <a:schemeClr val="tx2"/>
                </a:solidFill>
                <a:latin typeface="Times New Roman" charset="0"/>
              </a:rPr>
              <a:t>0</a:t>
            </a:r>
          </a:p>
        </p:txBody>
      </p:sp>
      <p:sp>
        <p:nvSpPr>
          <p:cNvPr id="22552" name="Text Box 22"/>
          <p:cNvSpPr txBox="1">
            <a:spLocks noChangeArrowheads="1"/>
          </p:cNvSpPr>
          <p:nvPr/>
        </p:nvSpPr>
        <p:spPr bwMode="auto">
          <a:xfrm>
            <a:off x="3911600" y="2274888"/>
            <a:ext cx="298450" cy="36671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solidFill>
                  <a:schemeClr val="tx2"/>
                </a:solidFill>
                <a:latin typeface="Times New Roman" charset="0"/>
                <a:sym typeface="Symbol" charset="0"/>
              </a:rPr>
              <a:t>4</a:t>
            </a:r>
          </a:p>
        </p:txBody>
      </p:sp>
      <p:sp>
        <p:nvSpPr>
          <p:cNvPr id="22553" name="Text Box 23"/>
          <p:cNvSpPr txBox="1">
            <a:spLocks noChangeArrowheads="1"/>
          </p:cNvSpPr>
          <p:nvPr/>
        </p:nvSpPr>
        <p:spPr bwMode="auto">
          <a:xfrm>
            <a:off x="2552700" y="2274888"/>
            <a:ext cx="298450" cy="36671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solidFill>
                  <a:schemeClr val="tx2"/>
                </a:solidFill>
                <a:latin typeface="Times New Roman" charset="0"/>
                <a:sym typeface="Symbol" charset="0"/>
              </a:rPr>
              <a:t>2</a:t>
            </a:r>
          </a:p>
        </p:txBody>
      </p:sp>
      <p:sp>
        <p:nvSpPr>
          <p:cNvPr id="22554" name="Text Box 24"/>
          <p:cNvSpPr txBox="1">
            <a:spLocks noChangeArrowheads="1"/>
          </p:cNvSpPr>
          <p:nvPr/>
        </p:nvSpPr>
        <p:spPr bwMode="auto">
          <a:xfrm>
            <a:off x="1174750" y="2257425"/>
            <a:ext cx="298450" cy="36671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solidFill>
                  <a:schemeClr val="tx2"/>
                </a:solidFill>
                <a:latin typeface="Times New Roman" charset="0"/>
                <a:sym typeface="Symbol" charset="0"/>
              </a:rPr>
              <a:t>8</a:t>
            </a:r>
          </a:p>
        </p:txBody>
      </p:sp>
      <p:sp>
        <p:nvSpPr>
          <p:cNvPr id="22555" name="Text Box 25"/>
          <p:cNvSpPr txBox="1">
            <a:spLocks noChangeArrowheads="1"/>
          </p:cNvSpPr>
          <p:nvPr/>
        </p:nvSpPr>
        <p:spPr bwMode="auto">
          <a:xfrm>
            <a:off x="1371600" y="2994025"/>
            <a:ext cx="347663" cy="36671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dirty="0">
                <a:latin typeface="Times New Roman" charset="0"/>
                <a:sym typeface="Symbol" charset="0"/>
              </a:rPr>
              <a:t></a:t>
            </a:r>
          </a:p>
        </p:txBody>
      </p:sp>
      <p:sp>
        <p:nvSpPr>
          <p:cNvPr id="22556" name="Text Box 26"/>
          <p:cNvSpPr txBox="1">
            <a:spLocks noChangeArrowheads="1"/>
          </p:cNvSpPr>
          <p:nvPr/>
        </p:nvSpPr>
        <p:spPr bwMode="auto">
          <a:xfrm>
            <a:off x="3233738" y="2994025"/>
            <a:ext cx="347662" cy="36671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dirty="0">
                <a:latin typeface="Times New Roman" charset="0"/>
                <a:sym typeface="Symbol" charset="0"/>
              </a:rPr>
              <a:t></a:t>
            </a:r>
          </a:p>
        </p:txBody>
      </p:sp>
      <p:sp>
        <p:nvSpPr>
          <p:cNvPr id="22557" name="Text Box 27"/>
          <p:cNvSpPr txBox="1">
            <a:spLocks noChangeArrowheads="1"/>
          </p:cNvSpPr>
          <p:nvPr/>
        </p:nvSpPr>
        <p:spPr bwMode="auto">
          <a:xfrm>
            <a:off x="3359150" y="1690688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chemeClr val="tx2"/>
                </a:solidFill>
                <a:latin typeface="Times New Roman" charset="0"/>
              </a:rPr>
              <a:t>4</a:t>
            </a:r>
          </a:p>
        </p:txBody>
      </p:sp>
      <p:sp>
        <p:nvSpPr>
          <p:cNvPr id="22558" name="Text Box 28"/>
          <p:cNvSpPr txBox="1">
            <a:spLocks noChangeArrowheads="1"/>
          </p:cNvSpPr>
          <p:nvPr/>
        </p:nvSpPr>
        <p:spPr bwMode="auto">
          <a:xfrm>
            <a:off x="1219200" y="17526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chemeClr val="tx2"/>
                </a:solidFill>
                <a:latin typeface="Times New Roman" charset="0"/>
              </a:rPr>
              <a:t>8</a:t>
            </a:r>
          </a:p>
        </p:txBody>
      </p:sp>
      <p:sp>
        <p:nvSpPr>
          <p:cNvPr id="22559" name="Text Box 33"/>
          <p:cNvSpPr txBox="1">
            <a:spLocks noChangeArrowheads="1"/>
          </p:cNvSpPr>
          <p:nvPr/>
        </p:nvSpPr>
        <p:spPr bwMode="auto">
          <a:xfrm>
            <a:off x="1600200" y="23622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7</a:t>
            </a:r>
          </a:p>
        </p:txBody>
      </p:sp>
      <p:sp>
        <p:nvSpPr>
          <p:cNvPr id="22560" name="Text Box 34"/>
          <p:cNvSpPr txBox="1">
            <a:spLocks noChangeArrowheads="1"/>
          </p:cNvSpPr>
          <p:nvPr/>
        </p:nvSpPr>
        <p:spPr bwMode="auto">
          <a:xfrm>
            <a:off x="3048000" y="23622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1</a:t>
            </a:r>
          </a:p>
        </p:txBody>
      </p:sp>
      <p:sp>
        <p:nvSpPr>
          <p:cNvPr id="22561" name="Text Box 35"/>
          <p:cNvSpPr txBox="1">
            <a:spLocks noChangeArrowheads="1"/>
          </p:cNvSpPr>
          <p:nvPr/>
        </p:nvSpPr>
        <p:spPr bwMode="auto">
          <a:xfrm>
            <a:off x="914400" y="31623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2</a:t>
            </a:r>
          </a:p>
        </p:txBody>
      </p:sp>
      <p:sp>
        <p:nvSpPr>
          <p:cNvPr id="22562" name="Text Box 37"/>
          <p:cNvSpPr txBox="1">
            <a:spLocks noChangeArrowheads="1"/>
          </p:cNvSpPr>
          <p:nvPr/>
        </p:nvSpPr>
        <p:spPr bwMode="auto">
          <a:xfrm>
            <a:off x="3657600" y="31623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5</a:t>
            </a:r>
          </a:p>
        </p:txBody>
      </p:sp>
      <p:sp>
        <p:nvSpPr>
          <p:cNvPr id="22563" name="Text Box 38"/>
          <p:cNvSpPr txBox="1">
            <a:spLocks noChangeArrowheads="1"/>
          </p:cNvSpPr>
          <p:nvPr/>
        </p:nvSpPr>
        <p:spPr bwMode="auto">
          <a:xfrm>
            <a:off x="2133600" y="20574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chemeClr val="tx2"/>
                </a:solidFill>
                <a:latin typeface="Times New Roman" charset="0"/>
              </a:rPr>
              <a:t>2</a:t>
            </a:r>
          </a:p>
        </p:txBody>
      </p:sp>
      <p:sp>
        <p:nvSpPr>
          <p:cNvPr id="22564" name="Text Box 39"/>
          <p:cNvSpPr txBox="1">
            <a:spLocks noChangeArrowheads="1"/>
          </p:cNvSpPr>
          <p:nvPr/>
        </p:nvSpPr>
        <p:spPr bwMode="auto">
          <a:xfrm>
            <a:off x="1981200" y="28956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3</a:t>
            </a:r>
          </a:p>
        </p:txBody>
      </p:sp>
      <p:sp>
        <p:nvSpPr>
          <p:cNvPr id="22565" name="Text Box 40"/>
          <p:cNvSpPr txBox="1">
            <a:spLocks noChangeArrowheads="1"/>
          </p:cNvSpPr>
          <p:nvPr/>
        </p:nvSpPr>
        <p:spPr bwMode="auto">
          <a:xfrm>
            <a:off x="2628900" y="28956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9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64810" y="2433935"/>
            <a:ext cx="292067" cy="307777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0000"/>
                </a:solidFill>
              </a:rPr>
              <a:t>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321297" y="2913211"/>
            <a:ext cx="292067" cy="307777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0000"/>
                </a:solidFill>
              </a:rPr>
              <a:t>A</a:t>
            </a:r>
          </a:p>
        </p:txBody>
      </p:sp>
      <p:sp>
        <p:nvSpPr>
          <p:cNvPr id="140" name="TextBox 139"/>
          <p:cNvSpPr txBox="1"/>
          <p:nvPr/>
        </p:nvSpPr>
        <p:spPr>
          <a:xfrm>
            <a:off x="4269829" y="2203102"/>
            <a:ext cx="292067" cy="307777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0000"/>
                </a:solidFill>
              </a:rPr>
              <a:t>A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529173" y="4125913"/>
            <a:ext cx="3907353" cy="2344539"/>
            <a:chOff x="529173" y="4125913"/>
            <a:chExt cx="3907353" cy="2344539"/>
          </a:xfrm>
        </p:grpSpPr>
        <p:sp>
          <p:nvSpPr>
            <p:cNvPr id="22566" name="Freeform 72"/>
            <p:cNvSpPr>
              <a:spLocks/>
            </p:cNvSpPr>
            <p:nvPr/>
          </p:nvSpPr>
          <p:spPr bwMode="auto">
            <a:xfrm>
              <a:off x="1955800" y="4151313"/>
              <a:ext cx="1073150" cy="1536700"/>
            </a:xfrm>
            <a:custGeom>
              <a:avLst/>
              <a:gdLst>
                <a:gd name="T0" fmla="*/ 587375 w 676"/>
                <a:gd name="T1" fmla="*/ 11113 h 968"/>
                <a:gd name="T2" fmla="*/ 1016000 w 676"/>
                <a:gd name="T3" fmla="*/ 287338 h 968"/>
                <a:gd name="T4" fmla="*/ 930275 w 676"/>
                <a:gd name="T5" fmla="*/ 1049338 h 968"/>
                <a:gd name="T6" fmla="*/ 501650 w 676"/>
                <a:gd name="T7" fmla="*/ 1525588 h 968"/>
                <a:gd name="T8" fmla="*/ 92075 w 676"/>
                <a:gd name="T9" fmla="*/ 982663 h 968"/>
                <a:gd name="T10" fmla="*/ 82550 w 676"/>
                <a:gd name="T11" fmla="*/ 220663 h 968"/>
                <a:gd name="T12" fmla="*/ 587375 w 676"/>
                <a:gd name="T13" fmla="*/ 11113 h 96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76"/>
                <a:gd name="T22" fmla="*/ 0 h 968"/>
                <a:gd name="T23" fmla="*/ 676 w 676"/>
                <a:gd name="T24" fmla="*/ 968 h 96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76" h="968">
                  <a:moveTo>
                    <a:pt x="370" y="7"/>
                  </a:moveTo>
                  <a:cubicBezTo>
                    <a:pt x="468" y="14"/>
                    <a:pt x="604" y="72"/>
                    <a:pt x="640" y="181"/>
                  </a:cubicBezTo>
                  <a:cubicBezTo>
                    <a:pt x="676" y="290"/>
                    <a:pt x="640" y="531"/>
                    <a:pt x="586" y="661"/>
                  </a:cubicBezTo>
                  <a:cubicBezTo>
                    <a:pt x="532" y="791"/>
                    <a:pt x="404" y="968"/>
                    <a:pt x="316" y="961"/>
                  </a:cubicBezTo>
                  <a:cubicBezTo>
                    <a:pt x="228" y="954"/>
                    <a:pt x="102" y="756"/>
                    <a:pt x="58" y="619"/>
                  </a:cubicBezTo>
                  <a:cubicBezTo>
                    <a:pt x="14" y="482"/>
                    <a:pt x="0" y="241"/>
                    <a:pt x="52" y="139"/>
                  </a:cubicBezTo>
                  <a:cubicBezTo>
                    <a:pt x="104" y="37"/>
                    <a:pt x="272" y="0"/>
                    <a:pt x="370" y="7"/>
                  </a:cubicBezTo>
                  <a:close/>
                </a:path>
              </a:pathLst>
            </a:custGeom>
            <a:solidFill>
              <a:srgbClr val="DDDDDD"/>
            </a:solidFill>
            <a:ln w="12700">
              <a:solidFill>
                <a:schemeClr val="tx2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67" name="Oval 73"/>
            <p:cNvSpPr>
              <a:spLocks noChangeAspect="1" noChangeArrowheads="1"/>
            </p:cNvSpPr>
            <p:nvPr/>
          </p:nvSpPr>
          <p:spPr bwMode="auto">
            <a:xfrm>
              <a:off x="2268538" y="5160963"/>
              <a:ext cx="366712" cy="366712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C</a:t>
              </a:r>
            </a:p>
          </p:txBody>
        </p:sp>
        <p:sp>
          <p:nvSpPr>
            <p:cNvPr id="22568" name="Oval 74"/>
            <p:cNvSpPr>
              <a:spLocks noChangeAspect="1" noChangeArrowheads="1"/>
            </p:cNvSpPr>
            <p:nvPr/>
          </p:nvSpPr>
          <p:spPr bwMode="auto">
            <a:xfrm>
              <a:off x="895350" y="5160963"/>
              <a:ext cx="366713" cy="366712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B</a:t>
              </a:r>
            </a:p>
          </p:txBody>
        </p:sp>
        <p:sp>
          <p:nvSpPr>
            <p:cNvPr id="22569" name="Oval 75"/>
            <p:cNvSpPr>
              <a:spLocks noChangeAspect="1" noChangeArrowheads="1"/>
            </p:cNvSpPr>
            <p:nvPr/>
          </p:nvSpPr>
          <p:spPr bwMode="auto">
            <a:xfrm>
              <a:off x="2266950" y="4354513"/>
              <a:ext cx="366713" cy="366712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solidFill>
                    <a:schemeClr val="tx2"/>
                  </a:solidFill>
                </a:rPr>
                <a:t>A</a:t>
              </a:r>
            </a:p>
          </p:txBody>
        </p:sp>
        <p:sp>
          <p:nvSpPr>
            <p:cNvPr id="22570" name="Oval 76"/>
            <p:cNvSpPr>
              <a:spLocks noChangeAspect="1" noChangeArrowheads="1"/>
            </p:cNvSpPr>
            <p:nvPr/>
          </p:nvSpPr>
          <p:spPr bwMode="auto">
            <a:xfrm>
              <a:off x="1504950" y="5969000"/>
              <a:ext cx="366713" cy="366713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E</a:t>
              </a:r>
            </a:p>
          </p:txBody>
        </p:sp>
        <p:cxnSp>
          <p:nvCxnSpPr>
            <p:cNvPr id="22571" name="AutoShape 77"/>
            <p:cNvCxnSpPr>
              <a:cxnSpLocks noChangeAspect="1" noChangeShapeType="1"/>
              <a:stCxn id="22569" idx="2"/>
              <a:endCxn id="22568" idx="0"/>
            </p:cNvCxnSpPr>
            <p:nvPr/>
          </p:nvCxnSpPr>
          <p:spPr bwMode="auto">
            <a:xfrm rot="10800000" flipV="1">
              <a:off x="1077913" y="4537075"/>
              <a:ext cx="1168400" cy="612775"/>
            </a:xfrm>
            <a:prstGeom prst="curvedConnector2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572" name="AutoShape 78"/>
            <p:cNvCxnSpPr>
              <a:cxnSpLocks noChangeAspect="1" noChangeShapeType="1"/>
              <a:stCxn id="22570" idx="2"/>
              <a:endCxn id="22568" idx="4"/>
            </p:cNvCxnSpPr>
            <p:nvPr/>
          </p:nvCxnSpPr>
          <p:spPr bwMode="auto">
            <a:xfrm rot="10800000">
              <a:off x="1077913" y="5535613"/>
              <a:ext cx="415925" cy="615950"/>
            </a:xfrm>
            <a:prstGeom prst="curvedConnector2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573" name="AutoShape 79"/>
            <p:cNvCxnSpPr>
              <a:cxnSpLocks noChangeAspect="1" noChangeShapeType="1"/>
              <a:stCxn id="22570" idx="6"/>
              <a:endCxn id="22567" idx="3"/>
            </p:cNvCxnSpPr>
            <p:nvPr/>
          </p:nvCxnSpPr>
          <p:spPr bwMode="auto">
            <a:xfrm flipV="1">
              <a:off x="1879600" y="5492750"/>
              <a:ext cx="441325" cy="658813"/>
            </a:xfrm>
            <a:prstGeom prst="curvedConnector2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574" name="AutoShape 80"/>
            <p:cNvCxnSpPr>
              <a:cxnSpLocks noChangeAspect="1" noChangeShapeType="1"/>
              <a:stCxn id="22569" idx="4"/>
              <a:endCxn id="22567" idx="0"/>
            </p:cNvCxnSpPr>
            <p:nvPr/>
          </p:nvCxnSpPr>
          <p:spPr bwMode="auto">
            <a:xfrm>
              <a:off x="2449513" y="4738688"/>
              <a:ext cx="1587" cy="401637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575" name="AutoShape 81"/>
            <p:cNvCxnSpPr>
              <a:cxnSpLocks noChangeAspect="1" noChangeShapeType="1"/>
              <a:stCxn id="22568" idx="6"/>
              <a:endCxn id="22567" idx="2"/>
            </p:cNvCxnSpPr>
            <p:nvPr/>
          </p:nvCxnSpPr>
          <p:spPr bwMode="auto">
            <a:xfrm>
              <a:off x="1270000" y="5343525"/>
              <a:ext cx="977900" cy="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2576" name="Oval 82"/>
            <p:cNvSpPr>
              <a:spLocks noChangeAspect="1" noChangeArrowheads="1"/>
            </p:cNvSpPr>
            <p:nvPr/>
          </p:nvSpPr>
          <p:spPr bwMode="auto">
            <a:xfrm>
              <a:off x="3630613" y="5160963"/>
              <a:ext cx="366712" cy="366712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D</a:t>
              </a:r>
            </a:p>
          </p:txBody>
        </p:sp>
        <p:cxnSp>
          <p:nvCxnSpPr>
            <p:cNvPr id="22577" name="AutoShape 83"/>
            <p:cNvCxnSpPr>
              <a:cxnSpLocks noChangeAspect="1" noChangeShapeType="1"/>
              <a:stCxn id="22580" idx="6"/>
              <a:endCxn id="22576" idx="4"/>
            </p:cNvCxnSpPr>
            <p:nvPr/>
          </p:nvCxnSpPr>
          <p:spPr bwMode="auto">
            <a:xfrm flipV="1">
              <a:off x="3394075" y="5535613"/>
              <a:ext cx="419100" cy="615950"/>
            </a:xfrm>
            <a:prstGeom prst="curvedConnector2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578" name="AutoShape 84"/>
            <p:cNvCxnSpPr>
              <a:cxnSpLocks noChangeAspect="1" noChangeShapeType="1"/>
              <a:stCxn id="22576" idx="0"/>
              <a:endCxn id="22569" idx="6"/>
            </p:cNvCxnSpPr>
            <p:nvPr/>
          </p:nvCxnSpPr>
          <p:spPr bwMode="auto">
            <a:xfrm rot="5400000" flipH="1">
              <a:off x="2925762" y="4262438"/>
              <a:ext cx="612775" cy="1162050"/>
            </a:xfrm>
            <a:prstGeom prst="curvedConnector2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579" name="AutoShape 85"/>
            <p:cNvCxnSpPr>
              <a:cxnSpLocks noChangeAspect="1" noChangeShapeType="1"/>
              <a:stCxn id="22567" idx="6"/>
              <a:endCxn id="22576" idx="2"/>
            </p:cNvCxnSpPr>
            <p:nvPr/>
          </p:nvCxnSpPr>
          <p:spPr bwMode="auto">
            <a:xfrm>
              <a:off x="2652713" y="5343525"/>
              <a:ext cx="966787" cy="0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2580" name="Oval 86"/>
            <p:cNvSpPr>
              <a:spLocks noChangeAspect="1" noChangeArrowheads="1"/>
            </p:cNvSpPr>
            <p:nvPr/>
          </p:nvSpPr>
          <p:spPr bwMode="auto">
            <a:xfrm>
              <a:off x="3019425" y="5969000"/>
              <a:ext cx="366713" cy="366713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F</a:t>
              </a:r>
            </a:p>
          </p:txBody>
        </p:sp>
        <p:cxnSp>
          <p:nvCxnSpPr>
            <p:cNvPr id="22581" name="AutoShape 87"/>
            <p:cNvCxnSpPr>
              <a:cxnSpLocks noChangeAspect="1" noChangeShapeType="1"/>
              <a:stCxn id="22567" idx="5"/>
              <a:endCxn id="22580" idx="2"/>
            </p:cNvCxnSpPr>
            <p:nvPr/>
          </p:nvCxnSpPr>
          <p:spPr bwMode="auto">
            <a:xfrm rot="16200000" flipH="1">
              <a:off x="2465387" y="5608638"/>
              <a:ext cx="658813" cy="427038"/>
            </a:xfrm>
            <a:prstGeom prst="curvedConnector2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2582" name="Text Box 88"/>
            <p:cNvSpPr txBox="1">
              <a:spLocks noChangeArrowheads="1"/>
            </p:cNvSpPr>
            <p:nvPr/>
          </p:nvSpPr>
          <p:spPr bwMode="auto">
            <a:xfrm>
              <a:off x="2501900" y="4125913"/>
              <a:ext cx="298450" cy="366712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solidFill>
                    <a:schemeClr val="tx2"/>
                  </a:solidFill>
                  <a:latin typeface="Times New Roman" charset="0"/>
                </a:rPr>
                <a:t>0</a:t>
              </a:r>
            </a:p>
          </p:txBody>
        </p:sp>
        <p:sp>
          <p:nvSpPr>
            <p:cNvPr id="22583" name="Text Box 89"/>
            <p:cNvSpPr txBox="1">
              <a:spLocks noChangeArrowheads="1"/>
            </p:cNvSpPr>
            <p:nvPr/>
          </p:nvSpPr>
          <p:spPr bwMode="auto">
            <a:xfrm>
              <a:off x="3892550" y="4953000"/>
              <a:ext cx="298450" cy="366713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solidFill>
                    <a:schemeClr val="tx2"/>
                  </a:solidFill>
                  <a:latin typeface="Times New Roman" charset="0"/>
                  <a:sym typeface="Symbol" charset="0"/>
                </a:rPr>
                <a:t>3</a:t>
              </a:r>
            </a:p>
          </p:txBody>
        </p:sp>
        <p:sp>
          <p:nvSpPr>
            <p:cNvPr id="22584" name="Text Box 90"/>
            <p:cNvSpPr txBox="1">
              <a:spLocks noChangeArrowheads="1"/>
            </p:cNvSpPr>
            <p:nvPr/>
          </p:nvSpPr>
          <p:spPr bwMode="auto">
            <a:xfrm>
              <a:off x="2533650" y="4953000"/>
              <a:ext cx="298450" cy="366713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solidFill>
                    <a:schemeClr val="tx2"/>
                  </a:solidFill>
                  <a:latin typeface="Times New Roman" charset="0"/>
                  <a:sym typeface="Symbol" charset="0"/>
                </a:rPr>
                <a:t>2</a:t>
              </a:r>
            </a:p>
          </p:txBody>
        </p:sp>
        <p:sp>
          <p:nvSpPr>
            <p:cNvPr id="22585" name="Text Box 91"/>
            <p:cNvSpPr txBox="1">
              <a:spLocks noChangeArrowheads="1"/>
            </p:cNvSpPr>
            <p:nvPr/>
          </p:nvSpPr>
          <p:spPr bwMode="auto">
            <a:xfrm>
              <a:off x="1174750" y="4937919"/>
              <a:ext cx="298450" cy="366713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solidFill>
                    <a:schemeClr val="tx2"/>
                  </a:solidFill>
                  <a:latin typeface="Times New Roman" charset="0"/>
                  <a:sym typeface="Symbol" charset="0"/>
                </a:rPr>
                <a:t>8</a:t>
              </a:r>
            </a:p>
          </p:txBody>
        </p:sp>
        <p:sp>
          <p:nvSpPr>
            <p:cNvPr id="22586" name="Text Box 92"/>
            <p:cNvSpPr txBox="1">
              <a:spLocks noChangeArrowheads="1"/>
            </p:cNvSpPr>
            <p:nvPr/>
          </p:nvSpPr>
          <p:spPr bwMode="auto">
            <a:xfrm>
              <a:off x="1455738" y="5676900"/>
              <a:ext cx="298450" cy="366713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solidFill>
                    <a:schemeClr val="tx2"/>
                  </a:solidFill>
                  <a:latin typeface="Times New Roman" charset="0"/>
                  <a:sym typeface="Symbol" charset="0"/>
                </a:rPr>
                <a:t>5</a:t>
              </a:r>
            </a:p>
          </p:txBody>
        </p:sp>
        <p:sp>
          <p:nvSpPr>
            <p:cNvPr id="22587" name="Text Box 93"/>
            <p:cNvSpPr txBox="1">
              <a:spLocks noChangeArrowheads="1"/>
            </p:cNvSpPr>
            <p:nvPr/>
          </p:nvSpPr>
          <p:spPr bwMode="auto">
            <a:xfrm>
              <a:off x="3181350" y="5676900"/>
              <a:ext cx="412750" cy="366713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solidFill>
                    <a:schemeClr val="tx2"/>
                  </a:solidFill>
                  <a:latin typeface="Times New Roman" charset="0"/>
                  <a:sym typeface="Symbol" charset="0"/>
                </a:rPr>
                <a:t>11</a:t>
              </a:r>
            </a:p>
          </p:txBody>
        </p:sp>
        <p:sp>
          <p:nvSpPr>
            <p:cNvPr id="22588" name="Text Box 94"/>
            <p:cNvSpPr txBox="1">
              <a:spLocks noChangeArrowheads="1"/>
            </p:cNvSpPr>
            <p:nvPr/>
          </p:nvSpPr>
          <p:spPr bwMode="auto">
            <a:xfrm>
              <a:off x="3340100" y="4368800"/>
              <a:ext cx="2984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latin typeface="Times New Roman" charset="0"/>
                </a:rPr>
                <a:t>4</a:t>
              </a:r>
            </a:p>
          </p:txBody>
        </p:sp>
        <p:sp>
          <p:nvSpPr>
            <p:cNvPr id="22589" name="Text Box 95"/>
            <p:cNvSpPr txBox="1">
              <a:spLocks noChangeArrowheads="1"/>
            </p:cNvSpPr>
            <p:nvPr/>
          </p:nvSpPr>
          <p:spPr bwMode="auto">
            <a:xfrm>
              <a:off x="1200150" y="4430713"/>
              <a:ext cx="2984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chemeClr val="tx2"/>
                  </a:solidFill>
                  <a:latin typeface="Times New Roman" charset="0"/>
                </a:rPr>
                <a:t>8</a:t>
              </a:r>
            </a:p>
          </p:txBody>
        </p:sp>
        <p:sp>
          <p:nvSpPr>
            <p:cNvPr id="22590" name="Text Box 96"/>
            <p:cNvSpPr txBox="1">
              <a:spLocks noChangeArrowheads="1"/>
            </p:cNvSpPr>
            <p:nvPr/>
          </p:nvSpPr>
          <p:spPr bwMode="auto">
            <a:xfrm>
              <a:off x="1581150" y="5040313"/>
              <a:ext cx="2984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latin typeface="Times New Roman" charset="0"/>
                </a:rPr>
                <a:t>7</a:t>
              </a:r>
            </a:p>
          </p:txBody>
        </p:sp>
        <p:sp>
          <p:nvSpPr>
            <p:cNvPr id="22591" name="Text Box 97"/>
            <p:cNvSpPr txBox="1">
              <a:spLocks noChangeArrowheads="1"/>
            </p:cNvSpPr>
            <p:nvPr/>
          </p:nvSpPr>
          <p:spPr bwMode="auto">
            <a:xfrm>
              <a:off x="3028950" y="5040313"/>
              <a:ext cx="2984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chemeClr val="tx2"/>
                  </a:solidFill>
                  <a:latin typeface="Times New Roman" charset="0"/>
                </a:rPr>
                <a:t>1</a:t>
              </a:r>
            </a:p>
          </p:txBody>
        </p:sp>
        <p:sp>
          <p:nvSpPr>
            <p:cNvPr id="22592" name="Text Box 98"/>
            <p:cNvSpPr txBox="1">
              <a:spLocks noChangeArrowheads="1"/>
            </p:cNvSpPr>
            <p:nvPr/>
          </p:nvSpPr>
          <p:spPr bwMode="auto">
            <a:xfrm>
              <a:off x="895350" y="5840413"/>
              <a:ext cx="2984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latin typeface="Times New Roman" charset="0"/>
                </a:rPr>
                <a:t>2</a:t>
              </a:r>
            </a:p>
          </p:txBody>
        </p:sp>
        <p:sp>
          <p:nvSpPr>
            <p:cNvPr id="22593" name="Text Box 99"/>
            <p:cNvSpPr txBox="1">
              <a:spLocks noChangeArrowheads="1"/>
            </p:cNvSpPr>
            <p:nvPr/>
          </p:nvSpPr>
          <p:spPr bwMode="auto">
            <a:xfrm>
              <a:off x="3638550" y="5840413"/>
              <a:ext cx="2984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latin typeface="Times New Roman" charset="0"/>
                </a:rPr>
                <a:t>5</a:t>
              </a:r>
            </a:p>
          </p:txBody>
        </p:sp>
        <p:sp>
          <p:nvSpPr>
            <p:cNvPr id="22594" name="Text Box 100"/>
            <p:cNvSpPr txBox="1">
              <a:spLocks noChangeArrowheads="1"/>
            </p:cNvSpPr>
            <p:nvPr/>
          </p:nvSpPr>
          <p:spPr bwMode="auto">
            <a:xfrm>
              <a:off x="2114550" y="4735513"/>
              <a:ext cx="2984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chemeClr val="tx2"/>
                  </a:solidFill>
                  <a:latin typeface="Times New Roman" charset="0"/>
                </a:rPr>
                <a:t>2</a:t>
              </a:r>
            </a:p>
          </p:txBody>
        </p:sp>
        <p:sp>
          <p:nvSpPr>
            <p:cNvPr id="22595" name="Text Box 101"/>
            <p:cNvSpPr txBox="1">
              <a:spLocks noChangeArrowheads="1"/>
            </p:cNvSpPr>
            <p:nvPr/>
          </p:nvSpPr>
          <p:spPr bwMode="auto">
            <a:xfrm>
              <a:off x="1962150" y="5573713"/>
              <a:ext cx="2984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chemeClr val="tx2"/>
                  </a:solidFill>
                  <a:latin typeface="Times New Roman" charset="0"/>
                </a:rPr>
                <a:t>3</a:t>
              </a:r>
            </a:p>
          </p:txBody>
        </p:sp>
        <p:sp>
          <p:nvSpPr>
            <p:cNvPr id="22596" name="Text Box 102"/>
            <p:cNvSpPr txBox="1">
              <a:spLocks noChangeArrowheads="1"/>
            </p:cNvSpPr>
            <p:nvPr/>
          </p:nvSpPr>
          <p:spPr bwMode="auto">
            <a:xfrm>
              <a:off x="2609850" y="5573713"/>
              <a:ext cx="2984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chemeClr val="tx2"/>
                  </a:solidFill>
                  <a:latin typeface="Times New Roman" charset="0"/>
                </a:rPr>
                <a:t>9</a:t>
              </a:r>
            </a:p>
          </p:txBody>
        </p:sp>
        <p:sp>
          <p:nvSpPr>
            <p:cNvPr id="136" name="TextBox 135"/>
            <p:cNvSpPr txBox="1"/>
            <p:nvPr/>
          </p:nvSpPr>
          <p:spPr>
            <a:xfrm>
              <a:off x="529173" y="5095230"/>
              <a:ext cx="292067" cy="307777"/>
            </a:xfrm>
            <a:prstGeom prst="rect">
              <a:avLst/>
            </a:prstGeom>
            <a:solidFill>
              <a:srgbClr val="FFFF00"/>
            </a:solidFill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0000"/>
                  </a:solidFill>
                </a:rPr>
                <a:t>A</a:t>
              </a:r>
            </a:p>
          </p:txBody>
        </p:sp>
        <p:sp>
          <p:nvSpPr>
            <p:cNvPr id="137" name="TextBox 136"/>
            <p:cNvSpPr txBox="1"/>
            <p:nvPr/>
          </p:nvSpPr>
          <p:spPr>
            <a:xfrm>
              <a:off x="2302247" y="5629423"/>
              <a:ext cx="292067" cy="307777"/>
            </a:xfrm>
            <a:prstGeom prst="rect">
              <a:avLst/>
            </a:prstGeom>
            <a:solidFill>
              <a:srgbClr val="FFFF00"/>
            </a:solidFill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0000"/>
                  </a:solidFill>
                </a:rPr>
                <a:t>A</a:t>
              </a:r>
            </a:p>
          </p:txBody>
        </p:sp>
        <p:sp>
          <p:nvSpPr>
            <p:cNvPr id="138" name="TextBox 137"/>
            <p:cNvSpPr txBox="1"/>
            <p:nvPr/>
          </p:nvSpPr>
          <p:spPr>
            <a:xfrm>
              <a:off x="4144459" y="5182542"/>
              <a:ext cx="292067" cy="307777"/>
            </a:xfrm>
            <a:prstGeom prst="rect">
              <a:avLst/>
            </a:prstGeom>
            <a:solidFill>
              <a:srgbClr val="FFFF00"/>
            </a:solidFill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0000"/>
                  </a:solidFill>
                </a:rPr>
                <a:t>C</a:t>
              </a:r>
            </a:p>
          </p:txBody>
        </p:sp>
        <p:sp>
          <p:nvSpPr>
            <p:cNvPr id="141" name="TextBox 140"/>
            <p:cNvSpPr txBox="1"/>
            <p:nvPr/>
          </p:nvSpPr>
          <p:spPr>
            <a:xfrm>
              <a:off x="1844706" y="6162675"/>
              <a:ext cx="292068" cy="307777"/>
            </a:xfrm>
            <a:prstGeom prst="rect">
              <a:avLst/>
            </a:prstGeom>
            <a:solidFill>
              <a:srgbClr val="FFFF00"/>
            </a:solidFill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0000"/>
                  </a:solidFill>
                </a:rPr>
                <a:t>C</a:t>
              </a:r>
            </a:p>
          </p:txBody>
        </p:sp>
      </p:grpSp>
      <p:sp>
        <p:nvSpPr>
          <p:cNvPr id="142" name="TextBox 141"/>
          <p:cNvSpPr txBox="1"/>
          <p:nvPr/>
        </p:nvSpPr>
        <p:spPr>
          <a:xfrm>
            <a:off x="3243296" y="6208713"/>
            <a:ext cx="292068" cy="307777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0000"/>
                </a:solidFill>
              </a:rPr>
              <a:t>C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5063489" y="1430338"/>
            <a:ext cx="3718561" cy="2350889"/>
            <a:chOff x="5063489" y="1430338"/>
            <a:chExt cx="3718561" cy="2350889"/>
          </a:xfrm>
        </p:grpSpPr>
        <p:grpSp>
          <p:nvGrpSpPr>
            <p:cNvPr id="22597" name="Group 165"/>
            <p:cNvGrpSpPr>
              <a:grpSpLocks/>
            </p:cNvGrpSpPr>
            <p:nvPr/>
          </p:nvGrpSpPr>
          <p:grpSpPr bwMode="auto">
            <a:xfrm>
              <a:off x="5391150" y="1430338"/>
              <a:ext cx="3390900" cy="2227262"/>
              <a:chOff x="3396" y="901"/>
              <a:chExt cx="2136" cy="1403"/>
            </a:xfrm>
          </p:grpSpPr>
          <p:sp>
            <p:nvSpPr>
              <p:cNvPr id="22629" name="Freeform 103"/>
              <p:cNvSpPr>
                <a:spLocks/>
              </p:cNvSpPr>
              <p:nvPr/>
            </p:nvSpPr>
            <p:spPr bwMode="auto">
              <a:xfrm>
                <a:off x="4053" y="901"/>
                <a:ext cx="1479" cy="1042"/>
              </a:xfrm>
              <a:custGeom>
                <a:avLst/>
                <a:gdLst>
                  <a:gd name="T0" fmla="*/ 447 w 1479"/>
                  <a:gd name="T1" fmla="*/ 23 h 1042"/>
                  <a:gd name="T2" fmla="*/ 1113 w 1479"/>
                  <a:gd name="T3" fmla="*/ 149 h 1042"/>
                  <a:gd name="T4" fmla="*/ 1413 w 1479"/>
                  <a:gd name="T5" fmla="*/ 917 h 1042"/>
                  <a:gd name="T6" fmla="*/ 717 w 1479"/>
                  <a:gd name="T7" fmla="*/ 899 h 1042"/>
                  <a:gd name="T8" fmla="*/ 249 w 1479"/>
                  <a:gd name="T9" fmla="*/ 983 h 1042"/>
                  <a:gd name="T10" fmla="*/ 69 w 1479"/>
                  <a:gd name="T11" fmla="*/ 646 h 1042"/>
                  <a:gd name="T12" fmla="*/ 63 w 1479"/>
                  <a:gd name="T13" fmla="*/ 166 h 1042"/>
                  <a:gd name="T14" fmla="*/ 447 w 1479"/>
                  <a:gd name="T15" fmla="*/ 23 h 104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479"/>
                  <a:gd name="T25" fmla="*/ 0 h 1042"/>
                  <a:gd name="T26" fmla="*/ 1479 w 1479"/>
                  <a:gd name="T27" fmla="*/ 1042 h 1042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479" h="1042">
                    <a:moveTo>
                      <a:pt x="447" y="23"/>
                    </a:moveTo>
                    <a:cubicBezTo>
                      <a:pt x="622" y="20"/>
                      <a:pt x="952" y="0"/>
                      <a:pt x="1113" y="149"/>
                    </a:cubicBezTo>
                    <a:cubicBezTo>
                      <a:pt x="1274" y="298"/>
                      <a:pt x="1479" y="792"/>
                      <a:pt x="1413" y="917"/>
                    </a:cubicBezTo>
                    <a:cubicBezTo>
                      <a:pt x="1347" y="1042"/>
                      <a:pt x="911" y="888"/>
                      <a:pt x="717" y="899"/>
                    </a:cubicBezTo>
                    <a:cubicBezTo>
                      <a:pt x="523" y="910"/>
                      <a:pt x="357" y="1025"/>
                      <a:pt x="249" y="983"/>
                    </a:cubicBezTo>
                    <a:cubicBezTo>
                      <a:pt x="141" y="941"/>
                      <a:pt x="100" y="782"/>
                      <a:pt x="69" y="646"/>
                    </a:cubicBezTo>
                    <a:cubicBezTo>
                      <a:pt x="38" y="510"/>
                      <a:pt x="0" y="270"/>
                      <a:pt x="63" y="166"/>
                    </a:cubicBezTo>
                    <a:cubicBezTo>
                      <a:pt x="126" y="62"/>
                      <a:pt x="272" y="26"/>
                      <a:pt x="447" y="23"/>
                    </a:cubicBezTo>
                    <a:close/>
                  </a:path>
                </a:pathLst>
              </a:custGeom>
              <a:solidFill>
                <a:srgbClr val="DDDDDD"/>
              </a:solidFill>
              <a:ln w="12700">
                <a:solidFill>
                  <a:schemeClr val="tx2"/>
                </a:solidFill>
                <a:prstDash val="dash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630" name="Oval 104"/>
              <p:cNvSpPr>
                <a:spLocks noChangeAspect="1" noChangeArrowheads="1"/>
              </p:cNvSpPr>
              <p:nvPr/>
            </p:nvSpPr>
            <p:spPr bwMode="auto">
              <a:xfrm>
                <a:off x="4261" y="1564"/>
                <a:ext cx="231" cy="231"/>
              </a:xfrm>
              <a:prstGeom prst="ellipse">
                <a:avLst/>
              </a:prstGeom>
              <a:solidFill>
                <a:schemeClr val="accent1"/>
              </a:solidFill>
              <a:ln w="38100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sz="1800"/>
                  <a:t>C</a:t>
                </a:r>
              </a:p>
            </p:txBody>
          </p:sp>
          <p:sp>
            <p:nvSpPr>
              <p:cNvPr id="22631" name="Oval 105"/>
              <p:cNvSpPr>
                <a:spLocks noChangeAspect="1" noChangeArrowheads="1"/>
              </p:cNvSpPr>
              <p:nvPr/>
            </p:nvSpPr>
            <p:spPr bwMode="auto">
              <a:xfrm>
                <a:off x="3396" y="1564"/>
                <a:ext cx="231" cy="231"/>
              </a:xfrm>
              <a:prstGeom prst="ellipse">
                <a:avLst/>
              </a:prstGeom>
              <a:solidFill>
                <a:schemeClr val="accent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sz="1800"/>
                  <a:t>B</a:t>
                </a:r>
              </a:p>
            </p:txBody>
          </p:sp>
          <p:sp>
            <p:nvSpPr>
              <p:cNvPr id="22632" name="Oval 106"/>
              <p:cNvSpPr>
                <a:spLocks noChangeAspect="1" noChangeArrowheads="1"/>
              </p:cNvSpPr>
              <p:nvPr/>
            </p:nvSpPr>
            <p:spPr bwMode="auto">
              <a:xfrm>
                <a:off x="4260" y="1056"/>
                <a:ext cx="231" cy="231"/>
              </a:xfrm>
              <a:prstGeom prst="ellipse">
                <a:avLst/>
              </a:prstGeom>
              <a:solidFill>
                <a:schemeClr val="accent1"/>
              </a:solidFill>
              <a:ln w="38100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sz="1800">
                    <a:solidFill>
                      <a:schemeClr val="tx2"/>
                    </a:solidFill>
                  </a:rPr>
                  <a:t>A</a:t>
                </a:r>
              </a:p>
            </p:txBody>
          </p:sp>
          <p:sp>
            <p:nvSpPr>
              <p:cNvPr id="22633" name="Oval 107"/>
              <p:cNvSpPr>
                <a:spLocks noChangeAspect="1" noChangeArrowheads="1"/>
              </p:cNvSpPr>
              <p:nvPr/>
            </p:nvSpPr>
            <p:spPr bwMode="auto">
              <a:xfrm>
                <a:off x="3780" y="2073"/>
                <a:ext cx="231" cy="231"/>
              </a:xfrm>
              <a:prstGeom prst="ellipse">
                <a:avLst/>
              </a:prstGeom>
              <a:solidFill>
                <a:schemeClr val="accent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sz="1800"/>
                  <a:t>E</a:t>
                </a:r>
              </a:p>
            </p:txBody>
          </p:sp>
          <p:cxnSp>
            <p:nvCxnSpPr>
              <p:cNvPr id="22634" name="AutoShape 108"/>
              <p:cNvCxnSpPr>
                <a:cxnSpLocks noChangeAspect="1" noChangeShapeType="1"/>
                <a:stCxn id="22632" idx="2"/>
                <a:endCxn id="22631" idx="0"/>
              </p:cNvCxnSpPr>
              <p:nvPr/>
            </p:nvCxnSpPr>
            <p:spPr bwMode="auto">
              <a:xfrm rot="10800000" flipV="1">
                <a:off x="3511" y="1171"/>
                <a:ext cx="736" cy="386"/>
              </a:xfrm>
              <a:prstGeom prst="curvedConnector2">
                <a:avLst/>
              </a:prstGeom>
              <a:noFill/>
              <a:ln w="38100">
                <a:solidFill>
                  <a:schemeClr val="tx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2635" name="AutoShape 109"/>
              <p:cNvCxnSpPr>
                <a:cxnSpLocks noChangeAspect="1" noChangeShapeType="1"/>
                <a:stCxn id="22633" idx="2"/>
                <a:endCxn id="22631" idx="4"/>
              </p:cNvCxnSpPr>
              <p:nvPr/>
            </p:nvCxnSpPr>
            <p:spPr bwMode="auto">
              <a:xfrm rot="10800000">
                <a:off x="3511" y="1800"/>
                <a:ext cx="262" cy="388"/>
              </a:xfrm>
              <a:prstGeom prst="curvedConnector2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2636" name="AutoShape 110"/>
              <p:cNvCxnSpPr>
                <a:cxnSpLocks noChangeAspect="1" noChangeShapeType="1"/>
                <a:stCxn id="22633" idx="6"/>
                <a:endCxn id="22630" idx="3"/>
              </p:cNvCxnSpPr>
              <p:nvPr/>
            </p:nvCxnSpPr>
            <p:spPr bwMode="auto">
              <a:xfrm flipV="1">
                <a:off x="4016" y="1773"/>
                <a:ext cx="278" cy="415"/>
              </a:xfrm>
              <a:prstGeom prst="curvedConnector2">
                <a:avLst/>
              </a:prstGeom>
              <a:noFill/>
              <a:ln w="38100">
                <a:solidFill>
                  <a:schemeClr val="tx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2637" name="AutoShape 111"/>
              <p:cNvCxnSpPr>
                <a:cxnSpLocks noChangeAspect="1" noChangeShapeType="1"/>
                <a:stCxn id="22632" idx="4"/>
                <a:endCxn id="22630" idx="0"/>
              </p:cNvCxnSpPr>
              <p:nvPr/>
            </p:nvCxnSpPr>
            <p:spPr bwMode="auto">
              <a:xfrm>
                <a:off x="4375" y="1298"/>
                <a:ext cx="1" cy="253"/>
              </a:xfrm>
              <a:prstGeom prst="straightConnector1">
                <a:avLst/>
              </a:prstGeom>
              <a:noFill/>
              <a:ln w="38100">
                <a:solidFill>
                  <a:schemeClr val="tx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2638" name="AutoShape 112"/>
              <p:cNvCxnSpPr>
                <a:cxnSpLocks noChangeAspect="1" noChangeShapeType="1"/>
                <a:stCxn id="22631" idx="6"/>
                <a:endCxn id="22630" idx="2"/>
              </p:cNvCxnSpPr>
              <p:nvPr/>
            </p:nvCxnSpPr>
            <p:spPr bwMode="auto">
              <a:xfrm>
                <a:off x="3632" y="1679"/>
                <a:ext cx="616" cy="0"/>
              </a:xfrm>
              <a:prstGeom prst="straightConnector1">
                <a:avLst/>
              </a:prstGeom>
              <a:noFill/>
              <a:ln w="38100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22639" name="Oval 113"/>
              <p:cNvSpPr>
                <a:spLocks noChangeAspect="1" noChangeArrowheads="1"/>
              </p:cNvSpPr>
              <p:nvPr/>
            </p:nvSpPr>
            <p:spPr bwMode="auto">
              <a:xfrm>
                <a:off x="5119" y="1564"/>
                <a:ext cx="231" cy="231"/>
              </a:xfrm>
              <a:prstGeom prst="ellipse">
                <a:avLst/>
              </a:prstGeom>
              <a:solidFill>
                <a:schemeClr val="accent1"/>
              </a:solidFill>
              <a:ln w="38100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sz="1800">
                    <a:solidFill>
                      <a:schemeClr val="tx2"/>
                    </a:solidFill>
                  </a:rPr>
                  <a:t>D</a:t>
                </a:r>
              </a:p>
            </p:txBody>
          </p:sp>
          <p:cxnSp>
            <p:nvCxnSpPr>
              <p:cNvPr id="22640" name="AutoShape 114"/>
              <p:cNvCxnSpPr>
                <a:cxnSpLocks noChangeAspect="1" noChangeShapeType="1"/>
                <a:stCxn id="22643" idx="6"/>
                <a:endCxn id="22639" idx="4"/>
              </p:cNvCxnSpPr>
              <p:nvPr/>
            </p:nvCxnSpPr>
            <p:spPr bwMode="auto">
              <a:xfrm flipV="1">
                <a:off x="4970" y="1806"/>
                <a:ext cx="264" cy="382"/>
              </a:xfrm>
              <a:prstGeom prst="curvedConnector2">
                <a:avLst/>
              </a:prstGeom>
              <a:noFill/>
              <a:ln w="38100">
                <a:solidFill>
                  <a:schemeClr val="tx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2641" name="AutoShape 115"/>
              <p:cNvCxnSpPr>
                <a:cxnSpLocks noChangeAspect="1" noChangeShapeType="1"/>
                <a:stCxn id="22639" idx="0"/>
                <a:endCxn id="22632" idx="6"/>
              </p:cNvCxnSpPr>
              <p:nvPr/>
            </p:nvCxnSpPr>
            <p:spPr bwMode="auto">
              <a:xfrm rot="5400000" flipH="1">
                <a:off x="4678" y="995"/>
                <a:ext cx="380" cy="732"/>
              </a:xfrm>
              <a:prstGeom prst="curvedConnector2">
                <a:avLst/>
              </a:prstGeom>
              <a:noFill/>
              <a:ln w="38100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2642" name="AutoShape 116"/>
              <p:cNvCxnSpPr>
                <a:cxnSpLocks noChangeAspect="1" noChangeShapeType="1"/>
                <a:stCxn id="22630" idx="6"/>
                <a:endCxn id="22639" idx="2"/>
              </p:cNvCxnSpPr>
              <p:nvPr/>
            </p:nvCxnSpPr>
            <p:spPr bwMode="auto">
              <a:xfrm>
                <a:off x="4503" y="1679"/>
                <a:ext cx="603" cy="0"/>
              </a:xfrm>
              <a:prstGeom prst="straightConnector1">
                <a:avLst/>
              </a:prstGeom>
              <a:noFill/>
              <a:ln w="38100">
                <a:solidFill>
                  <a:schemeClr val="tx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22643" name="Oval 117"/>
              <p:cNvSpPr>
                <a:spLocks noChangeAspect="1" noChangeArrowheads="1"/>
              </p:cNvSpPr>
              <p:nvPr/>
            </p:nvSpPr>
            <p:spPr bwMode="auto">
              <a:xfrm>
                <a:off x="4734" y="2073"/>
                <a:ext cx="231" cy="231"/>
              </a:xfrm>
              <a:prstGeom prst="ellipse">
                <a:avLst/>
              </a:prstGeom>
              <a:solidFill>
                <a:schemeClr val="accent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sz="1800"/>
                  <a:t>F</a:t>
                </a:r>
              </a:p>
            </p:txBody>
          </p:sp>
          <p:cxnSp>
            <p:nvCxnSpPr>
              <p:cNvPr id="22644" name="AutoShape 118"/>
              <p:cNvCxnSpPr>
                <a:cxnSpLocks noChangeAspect="1" noChangeShapeType="1"/>
                <a:stCxn id="22630" idx="5"/>
                <a:endCxn id="22643" idx="2"/>
              </p:cNvCxnSpPr>
              <p:nvPr/>
            </p:nvCxnSpPr>
            <p:spPr bwMode="auto">
              <a:xfrm rot="16200000" flipH="1">
                <a:off x="4385" y="1846"/>
                <a:ext cx="415" cy="269"/>
              </a:xfrm>
              <a:prstGeom prst="curvedConnector2">
                <a:avLst/>
              </a:prstGeom>
              <a:noFill/>
              <a:ln w="38100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22645" name="Text Box 119"/>
              <p:cNvSpPr txBox="1">
                <a:spLocks noChangeArrowheads="1"/>
              </p:cNvSpPr>
              <p:nvPr/>
            </p:nvSpPr>
            <p:spPr bwMode="auto">
              <a:xfrm>
                <a:off x="4408" y="912"/>
                <a:ext cx="188" cy="231"/>
              </a:xfrm>
              <a:prstGeom prst="rect">
                <a:avLst/>
              </a:prstGeom>
              <a:solidFill>
                <a:srgbClr val="92D05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800" dirty="0">
                    <a:solidFill>
                      <a:schemeClr val="tx2"/>
                    </a:solidFill>
                    <a:latin typeface="Times New Roman" charset="0"/>
                  </a:rPr>
                  <a:t>0</a:t>
                </a:r>
              </a:p>
            </p:txBody>
          </p:sp>
          <p:sp>
            <p:nvSpPr>
              <p:cNvPr id="22646" name="Text Box 120"/>
              <p:cNvSpPr txBox="1">
                <a:spLocks noChangeArrowheads="1"/>
              </p:cNvSpPr>
              <p:nvPr/>
            </p:nvSpPr>
            <p:spPr bwMode="auto">
              <a:xfrm>
                <a:off x="5284" y="1433"/>
                <a:ext cx="188" cy="231"/>
              </a:xfrm>
              <a:prstGeom prst="rect">
                <a:avLst/>
              </a:prstGeom>
              <a:solidFill>
                <a:srgbClr val="92D05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800" dirty="0">
                    <a:solidFill>
                      <a:schemeClr val="tx2"/>
                    </a:solidFill>
                    <a:latin typeface="Times New Roman" charset="0"/>
                    <a:sym typeface="Symbol" charset="0"/>
                  </a:rPr>
                  <a:t>3</a:t>
                </a:r>
              </a:p>
            </p:txBody>
          </p:sp>
          <p:sp>
            <p:nvSpPr>
              <p:cNvPr id="22647" name="Text Box 121"/>
              <p:cNvSpPr txBox="1">
                <a:spLocks noChangeArrowheads="1"/>
              </p:cNvSpPr>
              <p:nvPr/>
            </p:nvSpPr>
            <p:spPr bwMode="auto">
              <a:xfrm>
                <a:off x="4428" y="1433"/>
                <a:ext cx="188" cy="231"/>
              </a:xfrm>
              <a:prstGeom prst="rect">
                <a:avLst/>
              </a:prstGeom>
              <a:solidFill>
                <a:srgbClr val="92D05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800" dirty="0">
                    <a:solidFill>
                      <a:schemeClr val="tx2"/>
                    </a:solidFill>
                    <a:latin typeface="Times New Roman" charset="0"/>
                    <a:sym typeface="Symbol" charset="0"/>
                  </a:rPr>
                  <a:t>2</a:t>
                </a:r>
              </a:p>
            </p:txBody>
          </p:sp>
          <p:sp>
            <p:nvSpPr>
              <p:cNvPr id="22648" name="Text Box 122"/>
              <p:cNvSpPr txBox="1">
                <a:spLocks noChangeArrowheads="1"/>
              </p:cNvSpPr>
              <p:nvPr/>
            </p:nvSpPr>
            <p:spPr bwMode="auto">
              <a:xfrm>
                <a:off x="3564" y="1433"/>
                <a:ext cx="188" cy="231"/>
              </a:xfrm>
              <a:prstGeom prst="rect">
                <a:avLst/>
              </a:prstGeom>
              <a:solidFill>
                <a:srgbClr val="92D05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800" dirty="0">
                    <a:solidFill>
                      <a:schemeClr val="tx2"/>
                    </a:solidFill>
                    <a:latin typeface="Times New Roman" charset="0"/>
                    <a:sym typeface="Symbol" charset="0"/>
                  </a:rPr>
                  <a:t>8</a:t>
                </a:r>
              </a:p>
            </p:txBody>
          </p:sp>
          <p:sp>
            <p:nvSpPr>
              <p:cNvPr id="22649" name="Text Box 123"/>
              <p:cNvSpPr txBox="1">
                <a:spLocks noChangeArrowheads="1"/>
              </p:cNvSpPr>
              <p:nvPr/>
            </p:nvSpPr>
            <p:spPr bwMode="auto">
              <a:xfrm>
                <a:off x="3736" y="1889"/>
                <a:ext cx="188" cy="231"/>
              </a:xfrm>
              <a:prstGeom prst="rect">
                <a:avLst/>
              </a:prstGeom>
              <a:solidFill>
                <a:srgbClr val="92D05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800" dirty="0">
                    <a:solidFill>
                      <a:schemeClr val="tx2"/>
                    </a:solidFill>
                    <a:latin typeface="Times New Roman" charset="0"/>
                    <a:sym typeface="Symbol" charset="0"/>
                  </a:rPr>
                  <a:t>5</a:t>
                </a:r>
              </a:p>
            </p:txBody>
          </p:sp>
          <p:sp>
            <p:nvSpPr>
              <p:cNvPr id="22650" name="Text Box 124"/>
              <p:cNvSpPr txBox="1">
                <a:spLocks noChangeArrowheads="1"/>
              </p:cNvSpPr>
              <p:nvPr/>
            </p:nvSpPr>
            <p:spPr bwMode="auto">
              <a:xfrm>
                <a:off x="4848" y="1889"/>
                <a:ext cx="188" cy="231"/>
              </a:xfrm>
              <a:prstGeom prst="rect">
                <a:avLst/>
              </a:prstGeom>
              <a:solidFill>
                <a:srgbClr val="92D05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800" dirty="0">
                    <a:solidFill>
                      <a:schemeClr val="tx2"/>
                    </a:solidFill>
                    <a:latin typeface="Times New Roman" charset="0"/>
                    <a:sym typeface="Symbol" charset="0"/>
                  </a:rPr>
                  <a:t>8</a:t>
                </a:r>
              </a:p>
            </p:txBody>
          </p:sp>
          <p:sp>
            <p:nvSpPr>
              <p:cNvPr id="22651" name="Text Box 125"/>
              <p:cNvSpPr txBox="1">
                <a:spLocks noChangeArrowheads="1"/>
              </p:cNvSpPr>
              <p:nvPr/>
            </p:nvSpPr>
            <p:spPr bwMode="auto">
              <a:xfrm>
                <a:off x="4936" y="1065"/>
                <a:ext cx="188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800">
                    <a:latin typeface="Times New Roman" charset="0"/>
                  </a:rPr>
                  <a:t>4</a:t>
                </a:r>
              </a:p>
            </p:txBody>
          </p:sp>
          <p:sp>
            <p:nvSpPr>
              <p:cNvPr id="22652" name="Text Box 126"/>
              <p:cNvSpPr txBox="1">
                <a:spLocks noChangeArrowheads="1"/>
              </p:cNvSpPr>
              <p:nvPr/>
            </p:nvSpPr>
            <p:spPr bwMode="auto">
              <a:xfrm>
                <a:off x="3588" y="1104"/>
                <a:ext cx="188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800">
                    <a:solidFill>
                      <a:schemeClr val="tx2"/>
                    </a:solidFill>
                    <a:latin typeface="Times New Roman" charset="0"/>
                  </a:rPr>
                  <a:t>8</a:t>
                </a:r>
              </a:p>
            </p:txBody>
          </p:sp>
          <p:sp>
            <p:nvSpPr>
              <p:cNvPr id="22653" name="Text Box 127"/>
              <p:cNvSpPr txBox="1">
                <a:spLocks noChangeArrowheads="1"/>
              </p:cNvSpPr>
              <p:nvPr/>
            </p:nvSpPr>
            <p:spPr bwMode="auto">
              <a:xfrm>
                <a:off x="3828" y="1488"/>
                <a:ext cx="188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800">
                    <a:latin typeface="Times New Roman" charset="0"/>
                  </a:rPr>
                  <a:t>7</a:t>
                </a:r>
              </a:p>
            </p:txBody>
          </p:sp>
          <p:sp>
            <p:nvSpPr>
              <p:cNvPr id="22654" name="Text Box 128"/>
              <p:cNvSpPr txBox="1">
                <a:spLocks noChangeArrowheads="1"/>
              </p:cNvSpPr>
              <p:nvPr/>
            </p:nvSpPr>
            <p:spPr bwMode="auto">
              <a:xfrm>
                <a:off x="4740" y="1488"/>
                <a:ext cx="188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800">
                    <a:solidFill>
                      <a:schemeClr val="tx2"/>
                    </a:solidFill>
                    <a:latin typeface="Times New Roman" charset="0"/>
                  </a:rPr>
                  <a:t>1</a:t>
                </a:r>
              </a:p>
            </p:txBody>
          </p:sp>
          <p:sp>
            <p:nvSpPr>
              <p:cNvPr id="22655" name="Text Box 129"/>
              <p:cNvSpPr txBox="1">
                <a:spLocks noChangeArrowheads="1"/>
              </p:cNvSpPr>
              <p:nvPr/>
            </p:nvSpPr>
            <p:spPr bwMode="auto">
              <a:xfrm>
                <a:off x="3396" y="1992"/>
                <a:ext cx="188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800">
                    <a:latin typeface="Times New Roman" charset="0"/>
                  </a:rPr>
                  <a:t>2</a:t>
                </a:r>
              </a:p>
            </p:txBody>
          </p:sp>
          <p:sp>
            <p:nvSpPr>
              <p:cNvPr id="22656" name="Text Box 130"/>
              <p:cNvSpPr txBox="1">
                <a:spLocks noChangeArrowheads="1"/>
              </p:cNvSpPr>
              <p:nvPr/>
            </p:nvSpPr>
            <p:spPr bwMode="auto">
              <a:xfrm>
                <a:off x="5124" y="1992"/>
                <a:ext cx="188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800">
                    <a:solidFill>
                      <a:schemeClr val="tx2"/>
                    </a:solidFill>
                    <a:latin typeface="Times New Roman" charset="0"/>
                  </a:rPr>
                  <a:t>5</a:t>
                </a:r>
              </a:p>
            </p:txBody>
          </p:sp>
          <p:sp>
            <p:nvSpPr>
              <p:cNvPr id="22657" name="Text Box 131"/>
              <p:cNvSpPr txBox="1">
                <a:spLocks noChangeArrowheads="1"/>
              </p:cNvSpPr>
              <p:nvPr/>
            </p:nvSpPr>
            <p:spPr bwMode="auto">
              <a:xfrm>
                <a:off x="4164" y="1296"/>
                <a:ext cx="188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800">
                    <a:solidFill>
                      <a:schemeClr val="tx2"/>
                    </a:solidFill>
                    <a:latin typeface="Times New Roman" charset="0"/>
                  </a:rPr>
                  <a:t>2</a:t>
                </a:r>
              </a:p>
            </p:txBody>
          </p:sp>
          <p:sp>
            <p:nvSpPr>
              <p:cNvPr id="22658" name="Text Box 132"/>
              <p:cNvSpPr txBox="1">
                <a:spLocks noChangeArrowheads="1"/>
              </p:cNvSpPr>
              <p:nvPr/>
            </p:nvSpPr>
            <p:spPr bwMode="auto">
              <a:xfrm>
                <a:off x="4068" y="1824"/>
                <a:ext cx="188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800">
                    <a:solidFill>
                      <a:schemeClr val="tx2"/>
                    </a:solidFill>
                    <a:latin typeface="Times New Roman" charset="0"/>
                  </a:rPr>
                  <a:t>3</a:t>
                </a:r>
              </a:p>
            </p:txBody>
          </p:sp>
          <p:sp>
            <p:nvSpPr>
              <p:cNvPr id="22659" name="Text Box 133"/>
              <p:cNvSpPr txBox="1">
                <a:spLocks noChangeArrowheads="1"/>
              </p:cNvSpPr>
              <p:nvPr/>
            </p:nvSpPr>
            <p:spPr bwMode="auto">
              <a:xfrm>
                <a:off x="4476" y="1824"/>
                <a:ext cx="188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800">
                    <a:latin typeface="Times New Roman" charset="0"/>
                  </a:rPr>
                  <a:t>9</a:t>
                </a:r>
              </a:p>
            </p:txBody>
          </p:sp>
        </p:grpSp>
        <p:sp>
          <p:nvSpPr>
            <p:cNvPr id="143" name="TextBox 142"/>
            <p:cNvSpPr txBox="1"/>
            <p:nvPr/>
          </p:nvSpPr>
          <p:spPr>
            <a:xfrm>
              <a:off x="5063489" y="2512317"/>
              <a:ext cx="292067" cy="307777"/>
            </a:xfrm>
            <a:prstGeom prst="rect">
              <a:avLst/>
            </a:prstGeom>
            <a:solidFill>
              <a:srgbClr val="FFFF00"/>
            </a:solidFill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0000"/>
                  </a:solidFill>
                </a:rPr>
                <a:t>A</a:t>
              </a:r>
            </a:p>
          </p:txBody>
        </p:sp>
        <p:sp>
          <p:nvSpPr>
            <p:cNvPr id="144" name="TextBox 143"/>
            <p:cNvSpPr txBox="1"/>
            <p:nvPr/>
          </p:nvSpPr>
          <p:spPr>
            <a:xfrm>
              <a:off x="6806597" y="2891704"/>
              <a:ext cx="292067" cy="307777"/>
            </a:xfrm>
            <a:prstGeom prst="rect">
              <a:avLst/>
            </a:prstGeom>
            <a:solidFill>
              <a:srgbClr val="FFFF00"/>
            </a:solidFill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0000"/>
                  </a:solidFill>
                </a:rPr>
                <a:t>A</a:t>
              </a:r>
            </a:p>
          </p:txBody>
        </p:sp>
        <p:sp>
          <p:nvSpPr>
            <p:cNvPr id="145" name="TextBox 144"/>
            <p:cNvSpPr txBox="1"/>
            <p:nvPr/>
          </p:nvSpPr>
          <p:spPr>
            <a:xfrm>
              <a:off x="8451304" y="2686248"/>
              <a:ext cx="292067" cy="307777"/>
            </a:xfrm>
            <a:prstGeom prst="rect">
              <a:avLst/>
            </a:prstGeom>
            <a:solidFill>
              <a:srgbClr val="FFFF00"/>
            </a:solidFill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0000"/>
                  </a:solidFill>
                </a:rPr>
                <a:t>C</a:t>
              </a:r>
            </a:p>
          </p:txBody>
        </p:sp>
        <p:sp>
          <p:nvSpPr>
            <p:cNvPr id="146" name="TextBox 145"/>
            <p:cNvSpPr txBox="1"/>
            <p:nvPr/>
          </p:nvSpPr>
          <p:spPr>
            <a:xfrm>
              <a:off x="6315108" y="3384550"/>
              <a:ext cx="292067" cy="307777"/>
            </a:xfrm>
            <a:prstGeom prst="rect">
              <a:avLst/>
            </a:prstGeom>
            <a:solidFill>
              <a:srgbClr val="FFFF00"/>
            </a:solidFill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0000"/>
                  </a:solidFill>
                </a:rPr>
                <a:t>C</a:t>
              </a:r>
            </a:p>
          </p:txBody>
        </p:sp>
        <p:sp>
          <p:nvSpPr>
            <p:cNvPr id="147" name="TextBox 146"/>
            <p:cNvSpPr txBox="1"/>
            <p:nvPr/>
          </p:nvSpPr>
          <p:spPr>
            <a:xfrm>
              <a:off x="7790586" y="3473450"/>
              <a:ext cx="306495" cy="307777"/>
            </a:xfrm>
            <a:prstGeom prst="rect">
              <a:avLst/>
            </a:prstGeom>
            <a:solidFill>
              <a:srgbClr val="FFFF00"/>
            </a:solidFill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0000"/>
                  </a:solidFill>
                </a:rPr>
                <a:t>D</a:t>
              </a:r>
            </a:p>
          </p:txBody>
        </p:sp>
      </p:grpSp>
      <p:sp>
        <p:nvSpPr>
          <p:cNvPr id="154" name="TextBox 153"/>
          <p:cNvSpPr txBox="1"/>
          <p:nvPr/>
        </p:nvSpPr>
        <p:spPr>
          <a:xfrm>
            <a:off x="3369469" y="607367"/>
            <a:ext cx="1445717" cy="46166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Parent[v]</a:t>
            </a:r>
          </a:p>
        </p:txBody>
      </p:sp>
    </p:spTree>
    <p:extLst>
      <p:ext uri="{BB962C8B-B14F-4D97-AF65-F5344CB8AC3E}">
        <p14:creationId xmlns:p14="http://schemas.microsoft.com/office/powerpoint/2010/main" val="40372753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Shortest Paths</a:t>
            </a:r>
          </a:p>
        </p:txBody>
      </p:sp>
      <p:sp>
        <p:nvSpPr>
          <p:cNvPr id="174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3AC52387-E7CA-EF43-8D93-47C0AB83FE70}" type="slidenum">
              <a:rPr lang="en-US" sz="1400"/>
              <a:pPr eaLnBrk="1" hangingPunct="1"/>
              <a:t>2</a:t>
            </a:fld>
            <a:endParaRPr lang="en-US" sz="1400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Weighted Graphs</a:t>
            </a:r>
            <a:endParaRPr lang="en-US">
              <a:latin typeface="Tahoma" charset="0"/>
              <a:cs typeface="Tahoma" charset="0"/>
            </a:endParaRPr>
          </a:p>
        </p:txBody>
      </p:sp>
      <p:sp>
        <p:nvSpPr>
          <p:cNvPr id="17412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676400"/>
            <a:ext cx="7772400" cy="1981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000" dirty="0">
                <a:latin typeface="Tahoma" charset="0"/>
              </a:rPr>
              <a:t>weighted graph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600" dirty="0">
                <a:latin typeface="Tahoma" charset="0"/>
              </a:rPr>
              <a:t>each edge has an associated numerical value -- weight of the edge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>
                <a:latin typeface="Tahoma" charset="0"/>
              </a:rPr>
              <a:t>Edge weights may represent, distances, costs, etc.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>
                <a:latin typeface="Tahoma" charset="0"/>
              </a:rPr>
              <a:t>Example: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>
                <a:latin typeface="Tahoma" charset="0"/>
              </a:rPr>
              <a:t>In a  flight route graph, the weight of an edge represents the distance in miles between the endpoint airports</a:t>
            </a:r>
          </a:p>
        </p:txBody>
      </p:sp>
      <p:sp>
        <p:nvSpPr>
          <p:cNvPr id="17413" name="Oval 4"/>
          <p:cNvSpPr>
            <a:spLocks noChangeArrowheads="1"/>
          </p:cNvSpPr>
          <p:nvPr/>
        </p:nvSpPr>
        <p:spPr bwMode="auto">
          <a:xfrm>
            <a:off x="4800600" y="3984625"/>
            <a:ext cx="936625" cy="4572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ORD</a:t>
            </a:r>
          </a:p>
        </p:txBody>
      </p:sp>
      <p:sp>
        <p:nvSpPr>
          <p:cNvPr id="17414" name="Oval 5"/>
          <p:cNvSpPr>
            <a:spLocks noChangeArrowheads="1"/>
          </p:cNvSpPr>
          <p:nvPr/>
        </p:nvSpPr>
        <p:spPr bwMode="auto">
          <a:xfrm>
            <a:off x="7315200" y="3829050"/>
            <a:ext cx="936625" cy="4572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PVD</a:t>
            </a:r>
          </a:p>
        </p:txBody>
      </p:sp>
      <p:sp>
        <p:nvSpPr>
          <p:cNvPr id="17415" name="Oval 6"/>
          <p:cNvSpPr>
            <a:spLocks noChangeArrowheads="1"/>
          </p:cNvSpPr>
          <p:nvPr/>
        </p:nvSpPr>
        <p:spPr bwMode="auto">
          <a:xfrm>
            <a:off x="7064375" y="5737225"/>
            <a:ext cx="936625" cy="4572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MIA</a:t>
            </a:r>
          </a:p>
        </p:txBody>
      </p:sp>
      <p:sp>
        <p:nvSpPr>
          <p:cNvPr id="17416" name="Oval 7"/>
          <p:cNvSpPr>
            <a:spLocks noChangeArrowheads="1"/>
          </p:cNvSpPr>
          <p:nvPr/>
        </p:nvSpPr>
        <p:spPr bwMode="auto">
          <a:xfrm>
            <a:off x="4511675" y="5499100"/>
            <a:ext cx="936625" cy="4572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DFW</a:t>
            </a:r>
          </a:p>
        </p:txBody>
      </p:sp>
      <p:sp>
        <p:nvSpPr>
          <p:cNvPr id="17417" name="Oval 8"/>
          <p:cNvSpPr>
            <a:spLocks noChangeArrowheads="1"/>
          </p:cNvSpPr>
          <p:nvPr/>
        </p:nvSpPr>
        <p:spPr bwMode="auto">
          <a:xfrm>
            <a:off x="2590800" y="4213225"/>
            <a:ext cx="936625" cy="4572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SFO</a:t>
            </a:r>
          </a:p>
        </p:txBody>
      </p:sp>
      <p:sp>
        <p:nvSpPr>
          <p:cNvPr id="17418" name="Oval 9"/>
          <p:cNvSpPr>
            <a:spLocks noChangeArrowheads="1"/>
          </p:cNvSpPr>
          <p:nvPr/>
        </p:nvSpPr>
        <p:spPr bwMode="auto">
          <a:xfrm>
            <a:off x="2743200" y="5356225"/>
            <a:ext cx="936625" cy="4572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LAX</a:t>
            </a:r>
          </a:p>
        </p:txBody>
      </p:sp>
      <p:sp>
        <p:nvSpPr>
          <p:cNvPr id="17419" name="Oval 10"/>
          <p:cNvSpPr>
            <a:spLocks noChangeArrowheads="1"/>
          </p:cNvSpPr>
          <p:nvPr/>
        </p:nvSpPr>
        <p:spPr bwMode="auto">
          <a:xfrm>
            <a:off x="6378575" y="4594225"/>
            <a:ext cx="936625" cy="4572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LGA</a:t>
            </a:r>
          </a:p>
        </p:txBody>
      </p:sp>
      <p:sp>
        <p:nvSpPr>
          <p:cNvPr id="17420" name="Oval 11"/>
          <p:cNvSpPr>
            <a:spLocks noChangeArrowheads="1"/>
          </p:cNvSpPr>
          <p:nvPr/>
        </p:nvSpPr>
        <p:spPr bwMode="auto">
          <a:xfrm>
            <a:off x="762000" y="5127625"/>
            <a:ext cx="936625" cy="4572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HNL</a:t>
            </a:r>
          </a:p>
        </p:txBody>
      </p:sp>
      <p:cxnSp>
        <p:nvCxnSpPr>
          <p:cNvPr id="17421" name="AutoShape 12"/>
          <p:cNvCxnSpPr>
            <a:cxnSpLocks noChangeShapeType="1"/>
            <a:stCxn id="17417" idx="6"/>
            <a:endCxn id="17413" idx="2"/>
          </p:cNvCxnSpPr>
          <p:nvPr/>
        </p:nvCxnSpPr>
        <p:spPr bwMode="auto">
          <a:xfrm flipV="1">
            <a:off x="3536950" y="4213225"/>
            <a:ext cx="1254125" cy="2286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22" name="AutoShape 13"/>
          <p:cNvCxnSpPr>
            <a:cxnSpLocks noChangeShapeType="1"/>
            <a:stCxn id="17416" idx="0"/>
            <a:endCxn id="17413" idx="4"/>
          </p:cNvCxnSpPr>
          <p:nvPr/>
        </p:nvCxnSpPr>
        <p:spPr bwMode="auto">
          <a:xfrm flipV="1">
            <a:off x="4979988" y="4451350"/>
            <a:ext cx="288925" cy="103822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23" name="AutoShape 14"/>
          <p:cNvCxnSpPr>
            <a:cxnSpLocks noChangeShapeType="1"/>
            <a:stCxn id="17416" idx="7"/>
            <a:endCxn id="17419" idx="3"/>
          </p:cNvCxnSpPr>
          <p:nvPr/>
        </p:nvCxnSpPr>
        <p:spPr bwMode="auto">
          <a:xfrm flipV="1">
            <a:off x="5311775" y="4994275"/>
            <a:ext cx="1203325" cy="5619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24" name="AutoShape 15"/>
          <p:cNvCxnSpPr>
            <a:cxnSpLocks noChangeShapeType="1"/>
            <a:stCxn id="17419" idx="0"/>
            <a:endCxn id="17414" idx="3"/>
          </p:cNvCxnSpPr>
          <p:nvPr/>
        </p:nvCxnSpPr>
        <p:spPr bwMode="auto">
          <a:xfrm flipV="1">
            <a:off x="6846888" y="4229100"/>
            <a:ext cx="604837" cy="3556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25" name="AutoShape 16"/>
          <p:cNvCxnSpPr>
            <a:cxnSpLocks noChangeShapeType="1"/>
            <a:stCxn id="17413" idx="6"/>
            <a:endCxn id="17414" idx="2"/>
          </p:cNvCxnSpPr>
          <p:nvPr/>
        </p:nvCxnSpPr>
        <p:spPr bwMode="auto">
          <a:xfrm flipV="1">
            <a:off x="5746750" y="4057650"/>
            <a:ext cx="1558925" cy="1555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26" name="AutoShape 17"/>
          <p:cNvCxnSpPr>
            <a:cxnSpLocks noChangeShapeType="1"/>
            <a:stCxn id="17420" idx="6"/>
            <a:endCxn id="17418" idx="2"/>
          </p:cNvCxnSpPr>
          <p:nvPr/>
        </p:nvCxnSpPr>
        <p:spPr bwMode="auto">
          <a:xfrm>
            <a:off x="1708150" y="5356225"/>
            <a:ext cx="1025525" cy="2286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27" name="AutoShape 18"/>
          <p:cNvCxnSpPr>
            <a:cxnSpLocks noChangeShapeType="1"/>
            <a:stCxn id="17417" idx="4"/>
            <a:endCxn id="17418" idx="0"/>
          </p:cNvCxnSpPr>
          <p:nvPr/>
        </p:nvCxnSpPr>
        <p:spPr bwMode="auto">
          <a:xfrm>
            <a:off x="3059113" y="4679950"/>
            <a:ext cx="152400" cy="6667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28" name="AutoShape 19"/>
          <p:cNvCxnSpPr>
            <a:cxnSpLocks noChangeShapeType="1"/>
            <a:stCxn id="17419" idx="4"/>
            <a:endCxn id="17415" idx="0"/>
          </p:cNvCxnSpPr>
          <p:nvPr/>
        </p:nvCxnSpPr>
        <p:spPr bwMode="auto">
          <a:xfrm>
            <a:off x="6846888" y="5060950"/>
            <a:ext cx="685800" cy="6667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29" name="AutoShape 20"/>
          <p:cNvCxnSpPr>
            <a:cxnSpLocks noChangeShapeType="1"/>
            <a:endCxn id="17416" idx="6"/>
          </p:cNvCxnSpPr>
          <p:nvPr/>
        </p:nvCxnSpPr>
        <p:spPr bwMode="auto">
          <a:xfrm flipH="1" flipV="1">
            <a:off x="5457825" y="5727700"/>
            <a:ext cx="1597025" cy="23812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30" name="AutoShape 21"/>
          <p:cNvCxnSpPr>
            <a:cxnSpLocks noChangeShapeType="1"/>
            <a:stCxn id="17418" idx="6"/>
            <a:endCxn id="17416" idx="2"/>
          </p:cNvCxnSpPr>
          <p:nvPr/>
        </p:nvCxnSpPr>
        <p:spPr bwMode="auto">
          <a:xfrm>
            <a:off x="3689350" y="5584825"/>
            <a:ext cx="812800" cy="1428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31" name="AutoShape 22"/>
          <p:cNvCxnSpPr>
            <a:cxnSpLocks noChangeShapeType="1"/>
            <a:stCxn id="17418" idx="7"/>
            <a:endCxn id="17413" idx="3"/>
          </p:cNvCxnSpPr>
          <p:nvPr/>
        </p:nvCxnSpPr>
        <p:spPr bwMode="auto">
          <a:xfrm flipV="1">
            <a:off x="3543300" y="4384675"/>
            <a:ext cx="1393825" cy="10287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432" name="Text Box 23"/>
          <p:cNvSpPr txBox="1">
            <a:spLocks noChangeArrowheads="1"/>
          </p:cNvSpPr>
          <p:nvPr/>
        </p:nvSpPr>
        <p:spPr bwMode="auto">
          <a:xfrm rot="-347285">
            <a:off x="6081713" y="3810000"/>
            <a:ext cx="5984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849</a:t>
            </a:r>
          </a:p>
        </p:txBody>
      </p:sp>
      <p:sp>
        <p:nvSpPr>
          <p:cNvPr id="17433" name="Text Box 24"/>
          <p:cNvSpPr txBox="1">
            <a:spLocks noChangeArrowheads="1"/>
          </p:cNvSpPr>
          <p:nvPr/>
        </p:nvSpPr>
        <p:spPr bwMode="auto">
          <a:xfrm rot="-4662247">
            <a:off x="4760119" y="4542631"/>
            <a:ext cx="5984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802</a:t>
            </a:r>
          </a:p>
        </p:txBody>
      </p:sp>
      <p:sp>
        <p:nvSpPr>
          <p:cNvPr id="17434" name="Text Box 25"/>
          <p:cNvSpPr txBox="1">
            <a:spLocks noChangeArrowheads="1"/>
          </p:cNvSpPr>
          <p:nvPr/>
        </p:nvSpPr>
        <p:spPr bwMode="auto">
          <a:xfrm rot="-1544869">
            <a:off x="5435600" y="4959350"/>
            <a:ext cx="736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1387</a:t>
            </a:r>
          </a:p>
        </p:txBody>
      </p:sp>
      <p:sp>
        <p:nvSpPr>
          <p:cNvPr id="17435" name="Text Box 26"/>
          <p:cNvSpPr txBox="1">
            <a:spLocks noChangeArrowheads="1"/>
          </p:cNvSpPr>
          <p:nvPr/>
        </p:nvSpPr>
        <p:spPr bwMode="auto">
          <a:xfrm rot="-2136302">
            <a:off x="3622675" y="4721225"/>
            <a:ext cx="736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1743</a:t>
            </a:r>
          </a:p>
        </p:txBody>
      </p:sp>
      <p:sp>
        <p:nvSpPr>
          <p:cNvPr id="17436" name="Text Box 27"/>
          <p:cNvSpPr txBox="1">
            <a:spLocks noChangeArrowheads="1"/>
          </p:cNvSpPr>
          <p:nvPr/>
        </p:nvSpPr>
        <p:spPr bwMode="auto">
          <a:xfrm rot="-689345">
            <a:off x="3733800" y="3984625"/>
            <a:ext cx="736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1843</a:t>
            </a:r>
          </a:p>
        </p:txBody>
      </p:sp>
      <p:sp>
        <p:nvSpPr>
          <p:cNvPr id="17437" name="Text Box 28"/>
          <p:cNvSpPr txBox="1">
            <a:spLocks noChangeArrowheads="1"/>
          </p:cNvSpPr>
          <p:nvPr/>
        </p:nvSpPr>
        <p:spPr bwMode="auto">
          <a:xfrm rot="2626382">
            <a:off x="7031038" y="5187950"/>
            <a:ext cx="736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1099</a:t>
            </a:r>
          </a:p>
        </p:txBody>
      </p:sp>
      <p:sp>
        <p:nvSpPr>
          <p:cNvPr id="17438" name="Text Box 29"/>
          <p:cNvSpPr txBox="1">
            <a:spLocks noChangeArrowheads="1"/>
          </p:cNvSpPr>
          <p:nvPr/>
        </p:nvSpPr>
        <p:spPr bwMode="auto">
          <a:xfrm rot="565849">
            <a:off x="5975350" y="5492750"/>
            <a:ext cx="736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1120</a:t>
            </a:r>
          </a:p>
        </p:txBody>
      </p:sp>
      <p:sp>
        <p:nvSpPr>
          <p:cNvPr id="17439" name="Text Box 30"/>
          <p:cNvSpPr txBox="1">
            <a:spLocks noChangeArrowheads="1"/>
          </p:cNvSpPr>
          <p:nvPr/>
        </p:nvSpPr>
        <p:spPr bwMode="auto">
          <a:xfrm rot="695916">
            <a:off x="3775075" y="5311775"/>
            <a:ext cx="736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1233</a:t>
            </a:r>
          </a:p>
        </p:txBody>
      </p:sp>
      <p:sp>
        <p:nvSpPr>
          <p:cNvPr id="17440" name="Text Box 31"/>
          <p:cNvSpPr txBox="1">
            <a:spLocks noChangeArrowheads="1"/>
          </p:cNvSpPr>
          <p:nvPr/>
        </p:nvSpPr>
        <p:spPr bwMode="auto">
          <a:xfrm rot="4665015">
            <a:off x="2994819" y="4849019"/>
            <a:ext cx="5984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337</a:t>
            </a:r>
          </a:p>
        </p:txBody>
      </p:sp>
      <p:sp>
        <p:nvSpPr>
          <p:cNvPr id="17441" name="Text Box 32"/>
          <p:cNvSpPr txBox="1">
            <a:spLocks noChangeArrowheads="1"/>
          </p:cNvSpPr>
          <p:nvPr/>
        </p:nvSpPr>
        <p:spPr bwMode="auto">
          <a:xfrm rot="832501">
            <a:off x="1927225" y="5127625"/>
            <a:ext cx="736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2555</a:t>
            </a:r>
          </a:p>
        </p:txBody>
      </p:sp>
      <p:sp>
        <p:nvSpPr>
          <p:cNvPr id="17442" name="Text Box 33"/>
          <p:cNvSpPr txBox="1">
            <a:spLocks noChangeArrowheads="1"/>
          </p:cNvSpPr>
          <p:nvPr/>
        </p:nvSpPr>
        <p:spPr bwMode="auto">
          <a:xfrm rot="-1891667">
            <a:off x="6783388" y="4111625"/>
            <a:ext cx="5984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142</a:t>
            </a:r>
          </a:p>
        </p:txBody>
      </p:sp>
      <p:cxnSp>
        <p:nvCxnSpPr>
          <p:cNvPr id="17443" name="AutoShape 34"/>
          <p:cNvCxnSpPr>
            <a:cxnSpLocks noChangeShapeType="1"/>
            <a:stCxn id="17414" idx="4"/>
            <a:endCxn id="17415" idx="7"/>
          </p:cNvCxnSpPr>
          <p:nvPr/>
        </p:nvCxnSpPr>
        <p:spPr bwMode="auto">
          <a:xfrm>
            <a:off x="7783513" y="4295775"/>
            <a:ext cx="80962" cy="14986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444" name="Text Box 35"/>
          <p:cNvSpPr txBox="1">
            <a:spLocks noChangeArrowheads="1"/>
          </p:cNvSpPr>
          <p:nvPr/>
        </p:nvSpPr>
        <p:spPr bwMode="auto">
          <a:xfrm rot="5207815">
            <a:off x="7662863" y="4697412"/>
            <a:ext cx="736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1205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Shortest Paths</a:t>
            </a:r>
          </a:p>
        </p:txBody>
      </p:sp>
      <p:sp>
        <p:nvSpPr>
          <p:cNvPr id="2253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C463FD8E-31FD-0D4F-94B9-6F2CB3FDBE73}" type="slidenum">
              <a:rPr lang="en-US" sz="1400"/>
              <a:pPr eaLnBrk="1" hangingPunct="1"/>
              <a:t>20</a:t>
            </a:fld>
            <a:endParaRPr lang="en-US" sz="1400"/>
          </a:p>
        </p:txBody>
      </p:sp>
      <p:sp>
        <p:nvSpPr>
          <p:cNvPr id="22531" name="Freeform 71"/>
          <p:cNvSpPr>
            <a:spLocks/>
          </p:cNvSpPr>
          <p:nvPr/>
        </p:nvSpPr>
        <p:spPr bwMode="auto">
          <a:xfrm>
            <a:off x="2011363" y="1436688"/>
            <a:ext cx="1044575" cy="736600"/>
          </a:xfrm>
          <a:custGeom>
            <a:avLst/>
            <a:gdLst>
              <a:gd name="T0" fmla="*/ 522288 w 658"/>
              <a:gd name="T1" fmla="*/ 20638 h 464"/>
              <a:gd name="T2" fmla="*/ 1036638 w 658"/>
              <a:gd name="T3" fmla="*/ 411163 h 464"/>
              <a:gd name="T4" fmla="*/ 474663 w 658"/>
              <a:gd name="T5" fmla="*/ 715963 h 464"/>
              <a:gd name="T6" fmla="*/ 7938 w 658"/>
              <a:gd name="T7" fmla="*/ 287338 h 464"/>
              <a:gd name="T8" fmla="*/ 522288 w 658"/>
              <a:gd name="T9" fmla="*/ 20638 h 4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58"/>
              <a:gd name="T16" fmla="*/ 0 h 464"/>
              <a:gd name="T17" fmla="*/ 658 w 658"/>
              <a:gd name="T18" fmla="*/ 464 h 46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58" h="464">
                <a:moveTo>
                  <a:pt x="329" y="13"/>
                </a:moveTo>
                <a:cubicBezTo>
                  <a:pt x="437" y="26"/>
                  <a:pt x="658" y="186"/>
                  <a:pt x="653" y="259"/>
                </a:cubicBezTo>
                <a:cubicBezTo>
                  <a:pt x="647" y="328"/>
                  <a:pt x="407" y="464"/>
                  <a:pt x="299" y="451"/>
                </a:cubicBezTo>
                <a:cubicBezTo>
                  <a:pt x="191" y="438"/>
                  <a:pt x="0" y="254"/>
                  <a:pt x="5" y="181"/>
                </a:cubicBezTo>
                <a:cubicBezTo>
                  <a:pt x="10" y="108"/>
                  <a:pt x="221" y="0"/>
                  <a:pt x="329" y="13"/>
                </a:cubicBezTo>
                <a:close/>
              </a:path>
            </a:pathLst>
          </a:custGeom>
          <a:solidFill>
            <a:srgbClr val="DDDDDD"/>
          </a:solidFill>
          <a:ln w="12700">
            <a:solidFill>
              <a:schemeClr val="tx2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Example     </a:t>
            </a:r>
          </a:p>
        </p:txBody>
      </p:sp>
      <p:sp>
        <p:nvSpPr>
          <p:cNvPr id="22533" name="Oval 3"/>
          <p:cNvSpPr>
            <a:spLocks noChangeAspect="1" noChangeArrowheads="1"/>
          </p:cNvSpPr>
          <p:nvPr/>
        </p:nvSpPr>
        <p:spPr bwMode="auto">
          <a:xfrm>
            <a:off x="2287588" y="2482850"/>
            <a:ext cx="366712" cy="366713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C</a:t>
            </a:r>
          </a:p>
        </p:txBody>
      </p:sp>
      <p:sp>
        <p:nvSpPr>
          <p:cNvPr id="22534" name="Oval 4"/>
          <p:cNvSpPr>
            <a:spLocks noChangeAspect="1" noChangeArrowheads="1"/>
          </p:cNvSpPr>
          <p:nvPr/>
        </p:nvSpPr>
        <p:spPr bwMode="auto">
          <a:xfrm>
            <a:off x="914400" y="2482850"/>
            <a:ext cx="366713" cy="366713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B</a:t>
            </a:r>
          </a:p>
        </p:txBody>
      </p:sp>
      <p:sp>
        <p:nvSpPr>
          <p:cNvPr id="22535" name="Oval 5"/>
          <p:cNvSpPr>
            <a:spLocks noChangeAspect="1" noChangeArrowheads="1"/>
          </p:cNvSpPr>
          <p:nvPr/>
        </p:nvSpPr>
        <p:spPr bwMode="auto">
          <a:xfrm>
            <a:off x="2286000" y="1676400"/>
            <a:ext cx="366713" cy="366713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>
                <a:solidFill>
                  <a:schemeClr val="tx2"/>
                </a:solidFill>
              </a:rPr>
              <a:t>A</a:t>
            </a:r>
          </a:p>
        </p:txBody>
      </p:sp>
      <p:sp>
        <p:nvSpPr>
          <p:cNvPr id="22536" name="Oval 6"/>
          <p:cNvSpPr>
            <a:spLocks noChangeAspect="1" noChangeArrowheads="1"/>
          </p:cNvSpPr>
          <p:nvPr/>
        </p:nvSpPr>
        <p:spPr bwMode="auto">
          <a:xfrm>
            <a:off x="1524000" y="3290888"/>
            <a:ext cx="366713" cy="366712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E</a:t>
            </a:r>
          </a:p>
        </p:txBody>
      </p:sp>
      <p:cxnSp>
        <p:nvCxnSpPr>
          <p:cNvPr id="22537" name="AutoShape 7"/>
          <p:cNvCxnSpPr>
            <a:cxnSpLocks noChangeAspect="1" noChangeShapeType="1"/>
            <a:stCxn id="22535" idx="2"/>
            <a:endCxn id="22534" idx="0"/>
          </p:cNvCxnSpPr>
          <p:nvPr/>
        </p:nvCxnSpPr>
        <p:spPr bwMode="auto">
          <a:xfrm rot="10800000" flipV="1">
            <a:off x="1096963" y="1858963"/>
            <a:ext cx="1168400" cy="612775"/>
          </a:xfrm>
          <a:prstGeom prst="curvedConnector2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38" name="AutoShape 8"/>
          <p:cNvCxnSpPr>
            <a:cxnSpLocks noChangeAspect="1" noChangeShapeType="1"/>
            <a:stCxn id="22536" idx="2"/>
            <a:endCxn id="22534" idx="4"/>
          </p:cNvCxnSpPr>
          <p:nvPr/>
        </p:nvCxnSpPr>
        <p:spPr bwMode="auto">
          <a:xfrm rot="10800000">
            <a:off x="1096963" y="2857500"/>
            <a:ext cx="415925" cy="615950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39" name="AutoShape 9"/>
          <p:cNvCxnSpPr>
            <a:cxnSpLocks noChangeAspect="1" noChangeShapeType="1"/>
            <a:stCxn id="22536" idx="6"/>
            <a:endCxn id="22533" idx="3"/>
          </p:cNvCxnSpPr>
          <p:nvPr/>
        </p:nvCxnSpPr>
        <p:spPr bwMode="auto">
          <a:xfrm flipV="1">
            <a:off x="1898650" y="2805113"/>
            <a:ext cx="441325" cy="668337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40" name="AutoShape 10"/>
          <p:cNvCxnSpPr>
            <a:cxnSpLocks noChangeAspect="1" noChangeShapeType="1"/>
            <a:stCxn id="22535" idx="4"/>
            <a:endCxn id="22533" idx="0"/>
          </p:cNvCxnSpPr>
          <p:nvPr/>
        </p:nvCxnSpPr>
        <p:spPr bwMode="auto">
          <a:xfrm>
            <a:off x="2468563" y="2060575"/>
            <a:ext cx="1587" cy="411163"/>
          </a:xfrm>
          <a:prstGeom prst="straightConnector1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41" name="AutoShape 11"/>
          <p:cNvCxnSpPr>
            <a:cxnSpLocks noChangeAspect="1" noChangeShapeType="1"/>
            <a:stCxn id="22534" idx="6"/>
            <a:endCxn id="22533" idx="2"/>
          </p:cNvCxnSpPr>
          <p:nvPr/>
        </p:nvCxnSpPr>
        <p:spPr bwMode="auto">
          <a:xfrm>
            <a:off x="1289050" y="2665413"/>
            <a:ext cx="987425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542" name="Oval 12"/>
          <p:cNvSpPr>
            <a:spLocks noChangeAspect="1" noChangeArrowheads="1"/>
          </p:cNvSpPr>
          <p:nvPr/>
        </p:nvSpPr>
        <p:spPr bwMode="auto">
          <a:xfrm>
            <a:off x="3649663" y="2482850"/>
            <a:ext cx="366712" cy="366713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D</a:t>
            </a:r>
          </a:p>
        </p:txBody>
      </p:sp>
      <p:cxnSp>
        <p:nvCxnSpPr>
          <p:cNvPr id="22543" name="AutoShape 13"/>
          <p:cNvCxnSpPr>
            <a:cxnSpLocks noChangeAspect="1" noChangeShapeType="1"/>
            <a:stCxn id="22546" idx="6"/>
            <a:endCxn id="22542" idx="4"/>
          </p:cNvCxnSpPr>
          <p:nvPr/>
        </p:nvCxnSpPr>
        <p:spPr bwMode="auto">
          <a:xfrm flipV="1">
            <a:off x="3413125" y="2857500"/>
            <a:ext cx="419100" cy="615950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44" name="AutoShape 14"/>
          <p:cNvCxnSpPr>
            <a:cxnSpLocks noChangeAspect="1" noChangeShapeType="1"/>
            <a:stCxn id="22542" idx="0"/>
            <a:endCxn id="22535" idx="6"/>
          </p:cNvCxnSpPr>
          <p:nvPr/>
        </p:nvCxnSpPr>
        <p:spPr bwMode="auto">
          <a:xfrm rot="5400000" flipH="1">
            <a:off x="2944812" y="1584326"/>
            <a:ext cx="612775" cy="1162050"/>
          </a:xfrm>
          <a:prstGeom prst="curvedConnector2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45" name="AutoShape 15"/>
          <p:cNvCxnSpPr>
            <a:cxnSpLocks noChangeAspect="1" noChangeShapeType="1"/>
            <a:stCxn id="22533" idx="6"/>
            <a:endCxn id="22542" idx="2"/>
          </p:cNvCxnSpPr>
          <p:nvPr/>
        </p:nvCxnSpPr>
        <p:spPr bwMode="auto">
          <a:xfrm>
            <a:off x="2662238" y="2665413"/>
            <a:ext cx="976312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546" name="Oval 16"/>
          <p:cNvSpPr>
            <a:spLocks noChangeAspect="1" noChangeArrowheads="1"/>
          </p:cNvSpPr>
          <p:nvPr/>
        </p:nvSpPr>
        <p:spPr bwMode="auto">
          <a:xfrm>
            <a:off x="3038475" y="3290888"/>
            <a:ext cx="366713" cy="366712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F</a:t>
            </a:r>
          </a:p>
        </p:txBody>
      </p:sp>
      <p:cxnSp>
        <p:nvCxnSpPr>
          <p:cNvPr id="22547" name="AutoShape 17"/>
          <p:cNvCxnSpPr>
            <a:cxnSpLocks noChangeAspect="1" noChangeShapeType="1"/>
            <a:stCxn id="22533" idx="5"/>
            <a:endCxn id="22546" idx="2"/>
          </p:cNvCxnSpPr>
          <p:nvPr/>
        </p:nvCxnSpPr>
        <p:spPr bwMode="auto">
          <a:xfrm rot="16200000" flipH="1">
            <a:off x="2479675" y="2925763"/>
            <a:ext cx="668337" cy="427038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548" name="AutoShape 18"/>
          <p:cNvSpPr>
            <a:spLocks noChangeArrowheads="1"/>
          </p:cNvSpPr>
          <p:nvPr/>
        </p:nvSpPr>
        <p:spPr bwMode="auto">
          <a:xfrm rot="5400000">
            <a:off x="6710363" y="3643312"/>
            <a:ext cx="457200" cy="333375"/>
          </a:xfrm>
          <a:prstGeom prst="rightArrow">
            <a:avLst>
              <a:gd name="adj1" fmla="val 50000"/>
              <a:gd name="adj2" fmla="val 34286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49" name="AutoShape 19"/>
          <p:cNvSpPr>
            <a:spLocks noChangeArrowheads="1"/>
          </p:cNvSpPr>
          <p:nvPr/>
        </p:nvSpPr>
        <p:spPr bwMode="auto">
          <a:xfrm rot="8100000" flipH="1" flipV="1">
            <a:off x="4167188" y="3619500"/>
            <a:ext cx="1243012" cy="333375"/>
          </a:xfrm>
          <a:prstGeom prst="rightArrow">
            <a:avLst>
              <a:gd name="adj1" fmla="val 50000"/>
              <a:gd name="adj2" fmla="val 93214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50" name="AutoShape 20"/>
          <p:cNvSpPr>
            <a:spLocks noChangeArrowheads="1"/>
          </p:cNvSpPr>
          <p:nvPr/>
        </p:nvSpPr>
        <p:spPr bwMode="auto">
          <a:xfrm rot="5400000">
            <a:off x="2290763" y="3643312"/>
            <a:ext cx="457200" cy="333375"/>
          </a:xfrm>
          <a:prstGeom prst="rightArrow">
            <a:avLst>
              <a:gd name="adj1" fmla="val 50000"/>
              <a:gd name="adj2" fmla="val 34286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51" name="Text Box 21"/>
          <p:cNvSpPr txBox="1">
            <a:spLocks noChangeArrowheads="1"/>
          </p:cNvSpPr>
          <p:nvPr/>
        </p:nvSpPr>
        <p:spPr bwMode="auto">
          <a:xfrm>
            <a:off x="2520950" y="1447800"/>
            <a:ext cx="298450" cy="36671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solidFill>
                  <a:schemeClr val="tx2"/>
                </a:solidFill>
                <a:latin typeface="Times New Roman" charset="0"/>
              </a:rPr>
              <a:t>0</a:t>
            </a:r>
          </a:p>
        </p:txBody>
      </p:sp>
      <p:sp>
        <p:nvSpPr>
          <p:cNvPr id="22552" name="Text Box 22"/>
          <p:cNvSpPr txBox="1">
            <a:spLocks noChangeArrowheads="1"/>
          </p:cNvSpPr>
          <p:nvPr/>
        </p:nvSpPr>
        <p:spPr bwMode="auto">
          <a:xfrm>
            <a:off x="3911600" y="2274888"/>
            <a:ext cx="298450" cy="36671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solidFill>
                  <a:schemeClr val="tx2"/>
                </a:solidFill>
                <a:latin typeface="Times New Roman" charset="0"/>
                <a:sym typeface="Symbol" charset="0"/>
              </a:rPr>
              <a:t>4</a:t>
            </a:r>
          </a:p>
        </p:txBody>
      </p:sp>
      <p:sp>
        <p:nvSpPr>
          <p:cNvPr id="22553" name="Text Box 23"/>
          <p:cNvSpPr txBox="1">
            <a:spLocks noChangeArrowheads="1"/>
          </p:cNvSpPr>
          <p:nvPr/>
        </p:nvSpPr>
        <p:spPr bwMode="auto">
          <a:xfrm>
            <a:off x="2552700" y="2274888"/>
            <a:ext cx="298450" cy="36671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solidFill>
                  <a:schemeClr val="tx2"/>
                </a:solidFill>
                <a:latin typeface="Times New Roman" charset="0"/>
                <a:sym typeface="Symbol" charset="0"/>
              </a:rPr>
              <a:t>2</a:t>
            </a:r>
          </a:p>
        </p:txBody>
      </p:sp>
      <p:sp>
        <p:nvSpPr>
          <p:cNvPr id="22554" name="Text Box 24"/>
          <p:cNvSpPr txBox="1">
            <a:spLocks noChangeArrowheads="1"/>
          </p:cNvSpPr>
          <p:nvPr/>
        </p:nvSpPr>
        <p:spPr bwMode="auto">
          <a:xfrm>
            <a:off x="1174750" y="2257425"/>
            <a:ext cx="298450" cy="36671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solidFill>
                  <a:schemeClr val="tx2"/>
                </a:solidFill>
                <a:latin typeface="Times New Roman" charset="0"/>
                <a:sym typeface="Symbol" charset="0"/>
              </a:rPr>
              <a:t>8</a:t>
            </a:r>
          </a:p>
        </p:txBody>
      </p:sp>
      <p:sp>
        <p:nvSpPr>
          <p:cNvPr id="22555" name="Text Box 25"/>
          <p:cNvSpPr txBox="1">
            <a:spLocks noChangeArrowheads="1"/>
          </p:cNvSpPr>
          <p:nvPr/>
        </p:nvSpPr>
        <p:spPr bwMode="auto">
          <a:xfrm>
            <a:off x="1371600" y="2994025"/>
            <a:ext cx="347663" cy="36671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dirty="0">
                <a:latin typeface="Times New Roman" charset="0"/>
                <a:sym typeface="Symbol" charset="0"/>
              </a:rPr>
              <a:t></a:t>
            </a:r>
          </a:p>
        </p:txBody>
      </p:sp>
      <p:sp>
        <p:nvSpPr>
          <p:cNvPr id="22556" name="Text Box 26"/>
          <p:cNvSpPr txBox="1">
            <a:spLocks noChangeArrowheads="1"/>
          </p:cNvSpPr>
          <p:nvPr/>
        </p:nvSpPr>
        <p:spPr bwMode="auto">
          <a:xfrm>
            <a:off x="3233738" y="2994025"/>
            <a:ext cx="347662" cy="36671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dirty="0">
                <a:latin typeface="Times New Roman" charset="0"/>
                <a:sym typeface="Symbol" charset="0"/>
              </a:rPr>
              <a:t></a:t>
            </a:r>
          </a:p>
        </p:txBody>
      </p:sp>
      <p:sp>
        <p:nvSpPr>
          <p:cNvPr id="22557" name="Text Box 27"/>
          <p:cNvSpPr txBox="1">
            <a:spLocks noChangeArrowheads="1"/>
          </p:cNvSpPr>
          <p:nvPr/>
        </p:nvSpPr>
        <p:spPr bwMode="auto">
          <a:xfrm>
            <a:off x="3359150" y="1690688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chemeClr val="tx2"/>
                </a:solidFill>
                <a:latin typeface="Times New Roman" charset="0"/>
              </a:rPr>
              <a:t>4</a:t>
            </a:r>
          </a:p>
        </p:txBody>
      </p:sp>
      <p:sp>
        <p:nvSpPr>
          <p:cNvPr id="22558" name="Text Box 28"/>
          <p:cNvSpPr txBox="1">
            <a:spLocks noChangeArrowheads="1"/>
          </p:cNvSpPr>
          <p:nvPr/>
        </p:nvSpPr>
        <p:spPr bwMode="auto">
          <a:xfrm>
            <a:off x="1219200" y="17526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chemeClr val="tx2"/>
                </a:solidFill>
                <a:latin typeface="Times New Roman" charset="0"/>
              </a:rPr>
              <a:t>8</a:t>
            </a:r>
          </a:p>
        </p:txBody>
      </p:sp>
      <p:sp>
        <p:nvSpPr>
          <p:cNvPr id="22559" name="Text Box 33"/>
          <p:cNvSpPr txBox="1">
            <a:spLocks noChangeArrowheads="1"/>
          </p:cNvSpPr>
          <p:nvPr/>
        </p:nvSpPr>
        <p:spPr bwMode="auto">
          <a:xfrm>
            <a:off x="1600200" y="23622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7</a:t>
            </a:r>
          </a:p>
        </p:txBody>
      </p:sp>
      <p:sp>
        <p:nvSpPr>
          <p:cNvPr id="22560" name="Text Box 34"/>
          <p:cNvSpPr txBox="1">
            <a:spLocks noChangeArrowheads="1"/>
          </p:cNvSpPr>
          <p:nvPr/>
        </p:nvSpPr>
        <p:spPr bwMode="auto">
          <a:xfrm>
            <a:off x="3048000" y="23622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1</a:t>
            </a:r>
          </a:p>
        </p:txBody>
      </p:sp>
      <p:sp>
        <p:nvSpPr>
          <p:cNvPr id="22561" name="Text Box 35"/>
          <p:cNvSpPr txBox="1">
            <a:spLocks noChangeArrowheads="1"/>
          </p:cNvSpPr>
          <p:nvPr/>
        </p:nvSpPr>
        <p:spPr bwMode="auto">
          <a:xfrm>
            <a:off x="914400" y="31623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2</a:t>
            </a:r>
          </a:p>
        </p:txBody>
      </p:sp>
      <p:sp>
        <p:nvSpPr>
          <p:cNvPr id="22562" name="Text Box 37"/>
          <p:cNvSpPr txBox="1">
            <a:spLocks noChangeArrowheads="1"/>
          </p:cNvSpPr>
          <p:nvPr/>
        </p:nvSpPr>
        <p:spPr bwMode="auto">
          <a:xfrm>
            <a:off x="3657600" y="31623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5</a:t>
            </a:r>
          </a:p>
        </p:txBody>
      </p:sp>
      <p:sp>
        <p:nvSpPr>
          <p:cNvPr id="22563" name="Text Box 38"/>
          <p:cNvSpPr txBox="1">
            <a:spLocks noChangeArrowheads="1"/>
          </p:cNvSpPr>
          <p:nvPr/>
        </p:nvSpPr>
        <p:spPr bwMode="auto">
          <a:xfrm>
            <a:off x="2133600" y="20574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chemeClr val="tx2"/>
                </a:solidFill>
                <a:latin typeface="Times New Roman" charset="0"/>
              </a:rPr>
              <a:t>2</a:t>
            </a:r>
          </a:p>
        </p:txBody>
      </p:sp>
      <p:sp>
        <p:nvSpPr>
          <p:cNvPr id="22564" name="Text Box 39"/>
          <p:cNvSpPr txBox="1">
            <a:spLocks noChangeArrowheads="1"/>
          </p:cNvSpPr>
          <p:nvPr/>
        </p:nvSpPr>
        <p:spPr bwMode="auto">
          <a:xfrm>
            <a:off x="1981200" y="28956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3</a:t>
            </a:r>
          </a:p>
        </p:txBody>
      </p:sp>
      <p:sp>
        <p:nvSpPr>
          <p:cNvPr id="22565" name="Text Box 40"/>
          <p:cNvSpPr txBox="1">
            <a:spLocks noChangeArrowheads="1"/>
          </p:cNvSpPr>
          <p:nvPr/>
        </p:nvSpPr>
        <p:spPr bwMode="auto">
          <a:xfrm>
            <a:off x="2628900" y="28956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9</a:t>
            </a:r>
          </a:p>
        </p:txBody>
      </p:sp>
      <p:sp>
        <p:nvSpPr>
          <p:cNvPr id="22598" name="Freeform 134"/>
          <p:cNvSpPr>
            <a:spLocks/>
          </p:cNvSpPr>
          <p:nvPr/>
        </p:nvSpPr>
        <p:spPr bwMode="auto">
          <a:xfrm>
            <a:off x="5756275" y="4114800"/>
            <a:ext cx="3105150" cy="2390775"/>
          </a:xfrm>
          <a:custGeom>
            <a:avLst/>
            <a:gdLst>
              <a:gd name="T0" fmla="*/ 1406525 w 1956"/>
              <a:gd name="T1" fmla="*/ 36513 h 1506"/>
              <a:gd name="T2" fmla="*/ 2463800 w 1956"/>
              <a:gd name="T3" fmla="*/ 236538 h 1506"/>
              <a:gd name="T4" fmla="*/ 2940050 w 1956"/>
              <a:gd name="T5" fmla="*/ 1455738 h 1506"/>
              <a:gd name="T6" fmla="*/ 1473200 w 1956"/>
              <a:gd name="T7" fmla="*/ 1476375 h 1506"/>
              <a:gd name="T8" fmla="*/ 863600 w 1956"/>
              <a:gd name="T9" fmla="*/ 2247900 h 1506"/>
              <a:gd name="T10" fmla="*/ 177800 w 1956"/>
              <a:gd name="T11" fmla="*/ 2295525 h 1506"/>
              <a:gd name="T12" fmla="*/ 53975 w 1956"/>
              <a:gd name="T13" fmla="*/ 1676400 h 1506"/>
              <a:gd name="T14" fmla="*/ 501650 w 1956"/>
              <a:gd name="T15" fmla="*/ 1400175 h 1506"/>
              <a:gd name="T16" fmla="*/ 806450 w 1956"/>
              <a:gd name="T17" fmla="*/ 1025525 h 1506"/>
              <a:gd name="T18" fmla="*/ 796925 w 1956"/>
              <a:gd name="T19" fmla="*/ 263525 h 1506"/>
              <a:gd name="T20" fmla="*/ 1406525 w 1956"/>
              <a:gd name="T21" fmla="*/ 36513 h 150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1956"/>
              <a:gd name="T34" fmla="*/ 0 h 1506"/>
              <a:gd name="T35" fmla="*/ 1956 w 1956"/>
              <a:gd name="T36" fmla="*/ 1506 h 150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1956" h="1506">
                <a:moveTo>
                  <a:pt x="886" y="23"/>
                </a:moveTo>
                <a:cubicBezTo>
                  <a:pt x="1061" y="20"/>
                  <a:pt x="1391" y="0"/>
                  <a:pt x="1552" y="149"/>
                </a:cubicBezTo>
                <a:cubicBezTo>
                  <a:pt x="1713" y="298"/>
                  <a:pt x="1956" y="787"/>
                  <a:pt x="1852" y="917"/>
                </a:cubicBezTo>
                <a:cubicBezTo>
                  <a:pt x="1748" y="1047"/>
                  <a:pt x="1146" y="847"/>
                  <a:pt x="928" y="930"/>
                </a:cubicBezTo>
                <a:cubicBezTo>
                  <a:pt x="710" y="1013"/>
                  <a:pt x="680" y="1330"/>
                  <a:pt x="544" y="1416"/>
                </a:cubicBezTo>
                <a:cubicBezTo>
                  <a:pt x="408" y="1502"/>
                  <a:pt x="197" y="1506"/>
                  <a:pt x="112" y="1446"/>
                </a:cubicBezTo>
                <a:cubicBezTo>
                  <a:pt x="27" y="1386"/>
                  <a:pt x="0" y="1150"/>
                  <a:pt x="34" y="1056"/>
                </a:cubicBezTo>
                <a:cubicBezTo>
                  <a:pt x="68" y="962"/>
                  <a:pt x="237" y="950"/>
                  <a:pt x="316" y="882"/>
                </a:cubicBezTo>
                <a:cubicBezTo>
                  <a:pt x="395" y="814"/>
                  <a:pt x="477" y="765"/>
                  <a:pt x="508" y="646"/>
                </a:cubicBezTo>
                <a:cubicBezTo>
                  <a:pt x="539" y="527"/>
                  <a:pt x="439" y="270"/>
                  <a:pt x="502" y="166"/>
                </a:cubicBezTo>
                <a:cubicBezTo>
                  <a:pt x="565" y="62"/>
                  <a:pt x="711" y="26"/>
                  <a:pt x="886" y="23"/>
                </a:cubicBezTo>
                <a:close/>
              </a:path>
            </a:pathLst>
          </a:custGeom>
          <a:solidFill>
            <a:srgbClr val="DDDDDD"/>
          </a:solidFill>
          <a:ln w="12700">
            <a:solidFill>
              <a:schemeClr val="tx2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564810" y="2433935"/>
            <a:ext cx="292067" cy="307777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0000"/>
                </a:solidFill>
              </a:rPr>
              <a:t>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321297" y="2913211"/>
            <a:ext cx="292067" cy="307777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0000"/>
                </a:solidFill>
              </a:rPr>
              <a:t>A</a:t>
            </a:r>
          </a:p>
        </p:txBody>
      </p:sp>
      <p:sp>
        <p:nvSpPr>
          <p:cNvPr id="140" name="TextBox 139"/>
          <p:cNvSpPr txBox="1"/>
          <p:nvPr/>
        </p:nvSpPr>
        <p:spPr>
          <a:xfrm>
            <a:off x="4269829" y="2203102"/>
            <a:ext cx="292067" cy="307777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0000"/>
                </a:solidFill>
              </a:rPr>
              <a:t>A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529173" y="4125913"/>
            <a:ext cx="3907353" cy="2344539"/>
            <a:chOff x="529173" y="4125913"/>
            <a:chExt cx="3907353" cy="2344539"/>
          </a:xfrm>
        </p:grpSpPr>
        <p:sp>
          <p:nvSpPr>
            <p:cNvPr id="22566" name="Freeform 72"/>
            <p:cNvSpPr>
              <a:spLocks/>
            </p:cNvSpPr>
            <p:nvPr/>
          </p:nvSpPr>
          <p:spPr bwMode="auto">
            <a:xfrm>
              <a:off x="1955800" y="4151313"/>
              <a:ext cx="1073150" cy="1536700"/>
            </a:xfrm>
            <a:custGeom>
              <a:avLst/>
              <a:gdLst>
                <a:gd name="T0" fmla="*/ 587375 w 676"/>
                <a:gd name="T1" fmla="*/ 11113 h 968"/>
                <a:gd name="T2" fmla="*/ 1016000 w 676"/>
                <a:gd name="T3" fmla="*/ 287338 h 968"/>
                <a:gd name="T4" fmla="*/ 930275 w 676"/>
                <a:gd name="T5" fmla="*/ 1049338 h 968"/>
                <a:gd name="T6" fmla="*/ 501650 w 676"/>
                <a:gd name="T7" fmla="*/ 1525588 h 968"/>
                <a:gd name="T8" fmla="*/ 92075 w 676"/>
                <a:gd name="T9" fmla="*/ 982663 h 968"/>
                <a:gd name="T10" fmla="*/ 82550 w 676"/>
                <a:gd name="T11" fmla="*/ 220663 h 968"/>
                <a:gd name="T12" fmla="*/ 587375 w 676"/>
                <a:gd name="T13" fmla="*/ 11113 h 96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76"/>
                <a:gd name="T22" fmla="*/ 0 h 968"/>
                <a:gd name="T23" fmla="*/ 676 w 676"/>
                <a:gd name="T24" fmla="*/ 968 h 96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76" h="968">
                  <a:moveTo>
                    <a:pt x="370" y="7"/>
                  </a:moveTo>
                  <a:cubicBezTo>
                    <a:pt x="468" y="14"/>
                    <a:pt x="604" y="72"/>
                    <a:pt x="640" y="181"/>
                  </a:cubicBezTo>
                  <a:cubicBezTo>
                    <a:pt x="676" y="290"/>
                    <a:pt x="640" y="531"/>
                    <a:pt x="586" y="661"/>
                  </a:cubicBezTo>
                  <a:cubicBezTo>
                    <a:pt x="532" y="791"/>
                    <a:pt x="404" y="968"/>
                    <a:pt x="316" y="961"/>
                  </a:cubicBezTo>
                  <a:cubicBezTo>
                    <a:pt x="228" y="954"/>
                    <a:pt x="102" y="756"/>
                    <a:pt x="58" y="619"/>
                  </a:cubicBezTo>
                  <a:cubicBezTo>
                    <a:pt x="14" y="482"/>
                    <a:pt x="0" y="241"/>
                    <a:pt x="52" y="139"/>
                  </a:cubicBezTo>
                  <a:cubicBezTo>
                    <a:pt x="104" y="37"/>
                    <a:pt x="272" y="0"/>
                    <a:pt x="370" y="7"/>
                  </a:cubicBezTo>
                  <a:close/>
                </a:path>
              </a:pathLst>
            </a:custGeom>
            <a:solidFill>
              <a:srgbClr val="DDDDDD"/>
            </a:solidFill>
            <a:ln w="12700">
              <a:solidFill>
                <a:schemeClr val="tx2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67" name="Oval 73"/>
            <p:cNvSpPr>
              <a:spLocks noChangeAspect="1" noChangeArrowheads="1"/>
            </p:cNvSpPr>
            <p:nvPr/>
          </p:nvSpPr>
          <p:spPr bwMode="auto">
            <a:xfrm>
              <a:off x="2268538" y="5160963"/>
              <a:ext cx="366712" cy="366712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C</a:t>
              </a:r>
            </a:p>
          </p:txBody>
        </p:sp>
        <p:sp>
          <p:nvSpPr>
            <p:cNvPr id="22568" name="Oval 74"/>
            <p:cNvSpPr>
              <a:spLocks noChangeAspect="1" noChangeArrowheads="1"/>
            </p:cNvSpPr>
            <p:nvPr/>
          </p:nvSpPr>
          <p:spPr bwMode="auto">
            <a:xfrm>
              <a:off x="895350" y="5160963"/>
              <a:ext cx="366713" cy="366712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B</a:t>
              </a:r>
            </a:p>
          </p:txBody>
        </p:sp>
        <p:sp>
          <p:nvSpPr>
            <p:cNvPr id="22569" name="Oval 75"/>
            <p:cNvSpPr>
              <a:spLocks noChangeAspect="1" noChangeArrowheads="1"/>
            </p:cNvSpPr>
            <p:nvPr/>
          </p:nvSpPr>
          <p:spPr bwMode="auto">
            <a:xfrm>
              <a:off x="2266950" y="4354513"/>
              <a:ext cx="366713" cy="366712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solidFill>
                    <a:schemeClr val="tx2"/>
                  </a:solidFill>
                </a:rPr>
                <a:t>A</a:t>
              </a:r>
            </a:p>
          </p:txBody>
        </p:sp>
        <p:sp>
          <p:nvSpPr>
            <p:cNvPr id="22570" name="Oval 76"/>
            <p:cNvSpPr>
              <a:spLocks noChangeAspect="1" noChangeArrowheads="1"/>
            </p:cNvSpPr>
            <p:nvPr/>
          </p:nvSpPr>
          <p:spPr bwMode="auto">
            <a:xfrm>
              <a:off x="1504950" y="5969000"/>
              <a:ext cx="366713" cy="366713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E</a:t>
              </a:r>
            </a:p>
          </p:txBody>
        </p:sp>
        <p:cxnSp>
          <p:nvCxnSpPr>
            <p:cNvPr id="22571" name="AutoShape 77"/>
            <p:cNvCxnSpPr>
              <a:cxnSpLocks noChangeAspect="1" noChangeShapeType="1"/>
              <a:stCxn id="22569" idx="2"/>
              <a:endCxn id="22568" idx="0"/>
            </p:cNvCxnSpPr>
            <p:nvPr/>
          </p:nvCxnSpPr>
          <p:spPr bwMode="auto">
            <a:xfrm rot="10800000" flipV="1">
              <a:off x="1077913" y="4537075"/>
              <a:ext cx="1168400" cy="612775"/>
            </a:xfrm>
            <a:prstGeom prst="curvedConnector2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572" name="AutoShape 78"/>
            <p:cNvCxnSpPr>
              <a:cxnSpLocks noChangeAspect="1" noChangeShapeType="1"/>
              <a:stCxn id="22570" idx="2"/>
              <a:endCxn id="22568" idx="4"/>
            </p:cNvCxnSpPr>
            <p:nvPr/>
          </p:nvCxnSpPr>
          <p:spPr bwMode="auto">
            <a:xfrm rot="10800000">
              <a:off x="1077913" y="5535613"/>
              <a:ext cx="415925" cy="615950"/>
            </a:xfrm>
            <a:prstGeom prst="curvedConnector2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573" name="AutoShape 79"/>
            <p:cNvCxnSpPr>
              <a:cxnSpLocks noChangeAspect="1" noChangeShapeType="1"/>
              <a:stCxn id="22570" idx="6"/>
              <a:endCxn id="22567" idx="3"/>
            </p:cNvCxnSpPr>
            <p:nvPr/>
          </p:nvCxnSpPr>
          <p:spPr bwMode="auto">
            <a:xfrm flipV="1">
              <a:off x="1879600" y="5492750"/>
              <a:ext cx="441325" cy="658813"/>
            </a:xfrm>
            <a:prstGeom prst="curvedConnector2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574" name="AutoShape 80"/>
            <p:cNvCxnSpPr>
              <a:cxnSpLocks noChangeAspect="1" noChangeShapeType="1"/>
              <a:stCxn id="22569" idx="4"/>
              <a:endCxn id="22567" idx="0"/>
            </p:cNvCxnSpPr>
            <p:nvPr/>
          </p:nvCxnSpPr>
          <p:spPr bwMode="auto">
            <a:xfrm>
              <a:off x="2449513" y="4738688"/>
              <a:ext cx="1587" cy="401637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575" name="AutoShape 81"/>
            <p:cNvCxnSpPr>
              <a:cxnSpLocks noChangeAspect="1" noChangeShapeType="1"/>
              <a:stCxn id="22568" idx="6"/>
              <a:endCxn id="22567" idx="2"/>
            </p:cNvCxnSpPr>
            <p:nvPr/>
          </p:nvCxnSpPr>
          <p:spPr bwMode="auto">
            <a:xfrm>
              <a:off x="1270000" y="5343525"/>
              <a:ext cx="977900" cy="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2576" name="Oval 82"/>
            <p:cNvSpPr>
              <a:spLocks noChangeAspect="1" noChangeArrowheads="1"/>
            </p:cNvSpPr>
            <p:nvPr/>
          </p:nvSpPr>
          <p:spPr bwMode="auto">
            <a:xfrm>
              <a:off x="3630613" y="5160963"/>
              <a:ext cx="366712" cy="366712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D</a:t>
              </a:r>
            </a:p>
          </p:txBody>
        </p:sp>
        <p:cxnSp>
          <p:nvCxnSpPr>
            <p:cNvPr id="22577" name="AutoShape 83"/>
            <p:cNvCxnSpPr>
              <a:cxnSpLocks noChangeAspect="1" noChangeShapeType="1"/>
              <a:stCxn id="22580" idx="6"/>
              <a:endCxn id="22576" idx="4"/>
            </p:cNvCxnSpPr>
            <p:nvPr/>
          </p:nvCxnSpPr>
          <p:spPr bwMode="auto">
            <a:xfrm flipV="1">
              <a:off x="3394075" y="5535613"/>
              <a:ext cx="419100" cy="615950"/>
            </a:xfrm>
            <a:prstGeom prst="curvedConnector2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578" name="AutoShape 84"/>
            <p:cNvCxnSpPr>
              <a:cxnSpLocks noChangeAspect="1" noChangeShapeType="1"/>
              <a:stCxn id="22576" idx="0"/>
              <a:endCxn id="22569" idx="6"/>
            </p:cNvCxnSpPr>
            <p:nvPr/>
          </p:nvCxnSpPr>
          <p:spPr bwMode="auto">
            <a:xfrm rot="5400000" flipH="1">
              <a:off x="2925762" y="4262438"/>
              <a:ext cx="612775" cy="1162050"/>
            </a:xfrm>
            <a:prstGeom prst="curvedConnector2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579" name="AutoShape 85"/>
            <p:cNvCxnSpPr>
              <a:cxnSpLocks noChangeAspect="1" noChangeShapeType="1"/>
              <a:stCxn id="22567" idx="6"/>
              <a:endCxn id="22576" idx="2"/>
            </p:cNvCxnSpPr>
            <p:nvPr/>
          </p:nvCxnSpPr>
          <p:spPr bwMode="auto">
            <a:xfrm>
              <a:off x="2652713" y="5343525"/>
              <a:ext cx="966787" cy="0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2580" name="Oval 86"/>
            <p:cNvSpPr>
              <a:spLocks noChangeAspect="1" noChangeArrowheads="1"/>
            </p:cNvSpPr>
            <p:nvPr/>
          </p:nvSpPr>
          <p:spPr bwMode="auto">
            <a:xfrm>
              <a:off x="3019425" y="5969000"/>
              <a:ext cx="366713" cy="366713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F</a:t>
              </a:r>
            </a:p>
          </p:txBody>
        </p:sp>
        <p:cxnSp>
          <p:nvCxnSpPr>
            <p:cNvPr id="22581" name="AutoShape 87"/>
            <p:cNvCxnSpPr>
              <a:cxnSpLocks noChangeAspect="1" noChangeShapeType="1"/>
              <a:stCxn id="22567" idx="5"/>
              <a:endCxn id="22580" idx="2"/>
            </p:cNvCxnSpPr>
            <p:nvPr/>
          </p:nvCxnSpPr>
          <p:spPr bwMode="auto">
            <a:xfrm rot="16200000" flipH="1">
              <a:off x="2465387" y="5608638"/>
              <a:ext cx="658813" cy="427038"/>
            </a:xfrm>
            <a:prstGeom prst="curvedConnector2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2582" name="Text Box 88"/>
            <p:cNvSpPr txBox="1">
              <a:spLocks noChangeArrowheads="1"/>
            </p:cNvSpPr>
            <p:nvPr/>
          </p:nvSpPr>
          <p:spPr bwMode="auto">
            <a:xfrm>
              <a:off x="2501900" y="4125913"/>
              <a:ext cx="298450" cy="366712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solidFill>
                    <a:schemeClr val="tx2"/>
                  </a:solidFill>
                  <a:latin typeface="Times New Roman" charset="0"/>
                </a:rPr>
                <a:t>0</a:t>
              </a:r>
            </a:p>
          </p:txBody>
        </p:sp>
        <p:sp>
          <p:nvSpPr>
            <p:cNvPr id="22583" name="Text Box 89"/>
            <p:cNvSpPr txBox="1">
              <a:spLocks noChangeArrowheads="1"/>
            </p:cNvSpPr>
            <p:nvPr/>
          </p:nvSpPr>
          <p:spPr bwMode="auto">
            <a:xfrm>
              <a:off x="3892550" y="4953000"/>
              <a:ext cx="298450" cy="366713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solidFill>
                    <a:schemeClr val="tx2"/>
                  </a:solidFill>
                  <a:latin typeface="Times New Roman" charset="0"/>
                  <a:sym typeface="Symbol" charset="0"/>
                </a:rPr>
                <a:t>3</a:t>
              </a:r>
            </a:p>
          </p:txBody>
        </p:sp>
        <p:sp>
          <p:nvSpPr>
            <p:cNvPr id="22584" name="Text Box 90"/>
            <p:cNvSpPr txBox="1">
              <a:spLocks noChangeArrowheads="1"/>
            </p:cNvSpPr>
            <p:nvPr/>
          </p:nvSpPr>
          <p:spPr bwMode="auto">
            <a:xfrm>
              <a:off x="2533650" y="4953000"/>
              <a:ext cx="298450" cy="366713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solidFill>
                    <a:schemeClr val="tx2"/>
                  </a:solidFill>
                  <a:latin typeface="Times New Roman" charset="0"/>
                  <a:sym typeface="Symbol" charset="0"/>
                </a:rPr>
                <a:t>2</a:t>
              </a:r>
            </a:p>
          </p:txBody>
        </p:sp>
        <p:sp>
          <p:nvSpPr>
            <p:cNvPr id="22585" name="Text Box 91"/>
            <p:cNvSpPr txBox="1">
              <a:spLocks noChangeArrowheads="1"/>
            </p:cNvSpPr>
            <p:nvPr/>
          </p:nvSpPr>
          <p:spPr bwMode="auto">
            <a:xfrm>
              <a:off x="1174750" y="4937919"/>
              <a:ext cx="298450" cy="366713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solidFill>
                    <a:schemeClr val="tx2"/>
                  </a:solidFill>
                  <a:latin typeface="Times New Roman" charset="0"/>
                  <a:sym typeface="Symbol" charset="0"/>
                </a:rPr>
                <a:t>8</a:t>
              </a:r>
            </a:p>
          </p:txBody>
        </p:sp>
        <p:sp>
          <p:nvSpPr>
            <p:cNvPr id="22586" name="Text Box 92"/>
            <p:cNvSpPr txBox="1">
              <a:spLocks noChangeArrowheads="1"/>
            </p:cNvSpPr>
            <p:nvPr/>
          </p:nvSpPr>
          <p:spPr bwMode="auto">
            <a:xfrm>
              <a:off x="1455738" y="5676900"/>
              <a:ext cx="298450" cy="366713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solidFill>
                    <a:schemeClr val="tx2"/>
                  </a:solidFill>
                  <a:latin typeface="Times New Roman" charset="0"/>
                  <a:sym typeface="Symbol" charset="0"/>
                </a:rPr>
                <a:t>5</a:t>
              </a:r>
            </a:p>
          </p:txBody>
        </p:sp>
        <p:sp>
          <p:nvSpPr>
            <p:cNvPr id="22587" name="Text Box 93"/>
            <p:cNvSpPr txBox="1">
              <a:spLocks noChangeArrowheads="1"/>
            </p:cNvSpPr>
            <p:nvPr/>
          </p:nvSpPr>
          <p:spPr bwMode="auto">
            <a:xfrm>
              <a:off x="3181350" y="5676900"/>
              <a:ext cx="412750" cy="366713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solidFill>
                    <a:schemeClr val="tx2"/>
                  </a:solidFill>
                  <a:latin typeface="Times New Roman" charset="0"/>
                  <a:sym typeface="Symbol" charset="0"/>
                </a:rPr>
                <a:t>11</a:t>
              </a:r>
            </a:p>
          </p:txBody>
        </p:sp>
        <p:sp>
          <p:nvSpPr>
            <p:cNvPr id="22588" name="Text Box 94"/>
            <p:cNvSpPr txBox="1">
              <a:spLocks noChangeArrowheads="1"/>
            </p:cNvSpPr>
            <p:nvPr/>
          </p:nvSpPr>
          <p:spPr bwMode="auto">
            <a:xfrm>
              <a:off x="3340100" y="4368800"/>
              <a:ext cx="2984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latin typeface="Times New Roman" charset="0"/>
                </a:rPr>
                <a:t>4</a:t>
              </a:r>
            </a:p>
          </p:txBody>
        </p:sp>
        <p:sp>
          <p:nvSpPr>
            <p:cNvPr id="22589" name="Text Box 95"/>
            <p:cNvSpPr txBox="1">
              <a:spLocks noChangeArrowheads="1"/>
            </p:cNvSpPr>
            <p:nvPr/>
          </p:nvSpPr>
          <p:spPr bwMode="auto">
            <a:xfrm>
              <a:off x="1200150" y="4430713"/>
              <a:ext cx="2984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chemeClr val="tx2"/>
                  </a:solidFill>
                  <a:latin typeface="Times New Roman" charset="0"/>
                </a:rPr>
                <a:t>8</a:t>
              </a:r>
            </a:p>
          </p:txBody>
        </p:sp>
        <p:sp>
          <p:nvSpPr>
            <p:cNvPr id="22590" name="Text Box 96"/>
            <p:cNvSpPr txBox="1">
              <a:spLocks noChangeArrowheads="1"/>
            </p:cNvSpPr>
            <p:nvPr/>
          </p:nvSpPr>
          <p:spPr bwMode="auto">
            <a:xfrm>
              <a:off x="1581150" y="5040313"/>
              <a:ext cx="2984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latin typeface="Times New Roman" charset="0"/>
                </a:rPr>
                <a:t>7</a:t>
              </a:r>
            </a:p>
          </p:txBody>
        </p:sp>
        <p:sp>
          <p:nvSpPr>
            <p:cNvPr id="22591" name="Text Box 97"/>
            <p:cNvSpPr txBox="1">
              <a:spLocks noChangeArrowheads="1"/>
            </p:cNvSpPr>
            <p:nvPr/>
          </p:nvSpPr>
          <p:spPr bwMode="auto">
            <a:xfrm>
              <a:off x="3028950" y="5040313"/>
              <a:ext cx="2984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chemeClr val="tx2"/>
                  </a:solidFill>
                  <a:latin typeface="Times New Roman" charset="0"/>
                </a:rPr>
                <a:t>1</a:t>
              </a:r>
            </a:p>
          </p:txBody>
        </p:sp>
        <p:sp>
          <p:nvSpPr>
            <p:cNvPr id="22592" name="Text Box 98"/>
            <p:cNvSpPr txBox="1">
              <a:spLocks noChangeArrowheads="1"/>
            </p:cNvSpPr>
            <p:nvPr/>
          </p:nvSpPr>
          <p:spPr bwMode="auto">
            <a:xfrm>
              <a:off x="895350" y="5840413"/>
              <a:ext cx="2984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latin typeface="Times New Roman" charset="0"/>
                </a:rPr>
                <a:t>2</a:t>
              </a:r>
            </a:p>
          </p:txBody>
        </p:sp>
        <p:sp>
          <p:nvSpPr>
            <p:cNvPr id="22593" name="Text Box 99"/>
            <p:cNvSpPr txBox="1">
              <a:spLocks noChangeArrowheads="1"/>
            </p:cNvSpPr>
            <p:nvPr/>
          </p:nvSpPr>
          <p:spPr bwMode="auto">
            <a:xfrm>
              <a:off x="3638550" y="5840413"/>
              <a:ext cx="2984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latin typeface="Times New Roman" charset="0"/>
                </a:rPr>
                <a:t>5</a:t>
              </a:r>
            </a:p>
          </p:txBody>
        </p:sp>
        <p:sp>
          <p:nvSpPr>
            <p:cNvPr id="22594" name="Text Box 100"/>
            <p:cNvSpPr txBox="1">
              <a:spLocks noChangeArrowheads="1"/>
            </p:cNvSpPr>
            <p:nvPr/>
          </p:nvSpPr>
          <p:spPr bwMode="auto">
            <a:xfrm>
              <a:off x="2114550" y="4735513"/>
              <a:ext cx="2984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chemeClr val="tx2"/>
                  </a:solidFill>
                  <a:latin typeface="Times New Roman" charset="0"/>
                </a:rPr>
                <a:t>2</a:t>
              </a:r>
            </a:p>
          </p:txBody>
        </p:sp>
        <p:sp>
          <p:nvSpPr>
            <p:cNvPr id="22595" name="Text Box 101"/>
            <p:cNvSpPr txBox="1">
              <a:spLocks noChangeArrowheads="1"/>
            </p:cNvSpPr>
            <p:nvPr/>
          </p:nvSpPr>
          <p:spPr bwMode="auto">
            <a:xfrm>
              <a:off x="1962150" y="5573713"/>
              <a:ext cx="2984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chemeClr val="tx2"/>
                  </a:solidFill>
                  <a:latin typeface="Times New Roman" charset="0"/>
                </a:rPr>
                <a:t>3</a:t>
              </a:r>
            </a:p>
          </p:txBody>
        </p:sp>
        <p:sp>
          <p:nvSpPr>
            <p:cNvPr id="22596" name="Text Box 102"/>
            <p:cNvSpPr txBox="1">
              <a:spLocks noChangeArrowheads="1"/>
            </p:cNvSpPr>
            <p:nvPr/>
          </p:nvSpPr>
          <p:spPr bwMode="auto">
            <a:xfrm>
              <a:off x="2609850" y="5573713"/>
              <a:ext cx="2984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chemeClr val="tx2"/>
                  </a:solidFill>
                  <a:latin typeface="Times New Roman" charset="0"/>
                </a:rPr>
                <a:t>9</a:t>
              </a:r>
            </a:p>
          </p:txBody>
        </p:sp>
        <p:sp>
          <p:nvSpPr>
            <p:cNvPr id="136" name="TextBox 135"/>
            <p:cNvSpPr txBox="1"/>
            <p:nvPr/>
          </p:nvSpPr>
          <p:spPr>
            <a:xfrm>
              <a:off x="529173" y="5095230"/>
              <a:ext cx="292067" cy="307777"/>
            </a:xfrm>
            <a:prstGeom prst="rect">
              <a:avLst/>
            </a:prstGeom>
            <a:solidFill>
              <a:srgbClr val="FFFF00"/>
            </a:solidFill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0000"/>
                  </a:solidFill>
                </a:rPr>
                <a:t>A</a:t>
              </a:r>
            </a:p>
          </p:txBody>
        </p:sp>
        <p:sp>
          <p:nvSpPr>
            <p:cNvPr id="137" name="TextBox 136"/>
            <p:cNvSpPr txBox="1"/>
            <p:nvPr/>
          </p:nvSpPr>
          <p:spPr>
            <a:xfrm>
              <a:off x="2302247" y="5629423"/>
              <a:ext cx="292067" cy="307777"/>
            </a:xfrm>
            <a:prstGeom prst="rect">
              <a:avLst/>
            </a:prstGeom>
            <a:solidFill>
              <a:srgbClr val="FFFF00"/>
            </a:solidFill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0000"/>
                  </a:solidFill>
                </a:rPr>
                <a:t>A</a:t>
              </a:r>
            </a:p>
          </p:txBody>
        </p:sp>
        <p:sp>
          <p:nvSpPr>
            <p:cNvPr id="138" name="TextBox 137"/>
            <p:cNvSpPr txBox="1"/>
            <p:nvPr/>
          </p:nvSpPr>
          <p:spPr>
            <a:xfrm>
              <a:off x="4144459" y="5182542"/>
              <a:ext cx="292067" cy="307777"/>
            </a:xfrm>
            <a:prstGeom prst="rect">
              <a:avLst/>
            </a:prstGeom>
            <a:solidFill>
              <a:srgbClr val="FFFF00"/>
            </a:solidFill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0000"/>
                  </a:solidFill>
                </a:rPr>
                <a:t>C</a:t>
              </a:r>
            </a:p>
          </p:txBody>
        </p:sp>
        <p:sp>
          <p:nvSpPr>
            <p:cNvPr id="141" name="TextBox 140"/>
            <p:cNvSpPr txBox="1"/>
            <p:nvPr/>
          </p:nvSpPr>
          <p:spPr>
            <a:xfrm>
              <a:off x="1844706" y="6162675"/>
              <a:ext cx="292068" cy="307777"/>
            </a:xfrm>
            <a:prstGeom prst="rect">
              <a:avLst/>
            </a:prstGeom>
            <a:solidFill>
              <a:srgbClr val="FFFF00"/>
            </a:solidFill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0000"/>
                  </a:solidFill>
                </a:rPr>
                <a:t>C</a:t>
              </a:r>
            </a:p>
          </p:txBody>
        </p:sp>
      </p:grpSp>
      <p:sp>
        <p:nvSpPr>
          <p:cNvPr id="142" name="TextBox 141"/>
          <p:cNvSpPr txBox="1"/>
          <p:nvPr/>
        </p:nvSpPr>
        <p:spPr>
          <a:xfrm>
            <a:off x="3243296" y="6208713"/>
            <a:ext cx="292068" cy="307777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0000"/>
                </a:solidFill>
              </a:rPr>
              <a:t>C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5063489" y="1430338"/>
            <a:ext cx="3718561" cy="2350889"/>
            <a:chOff x="5063489" y="1430338"/>
            <a:chExt cx="3718561" cy="2350889"/>
          </a:xfrm>
        </p:grpSpPr>
        <p:grpSp>
          <p:nvGrpSpPr>
            <p:cNvPr id="22597" name="Group 165"/>
            <p:cNvGrpSpPr>
              <a:grpSpLocks/>
            </p:cNvGrpSpPr>
            <p:nvPr/>
          </p:nvGrpSpPr>
          <p:grpSpPr bwMode="auto">
            <a:xfrm>
              <a:off x="5391150" y="1430338"/>
              <a:ext cx="3390900" cy="2227262"/>
              <a:chOff x="3396" y="901"/>
              <a:chExt cx="2136" cy="1403"/>
            </a:xfrm>
          </p:grpSpPr>
          <p:sp>
            <p:nvSpPr>
              <p:cNvPr id="22629" name="Freeform 103"/>
              <p:cNvSpPr>
                <a:spLocks/>
              </p:cNvSpPr>
              <p:nvPr/>
            </p:nvSpPr>
            <p:spPr bwMode="auto">
              <a:xfrm>
                <a:off x="4053" y="901"/>
                <a:ext cx="1479" cy="1042"/>
              </a:xfrm>
              <a:custGeom>
                <a:avLst/>
                <a:gdLst>
                  <a:gd name="T0" fmla="*/ 447 w 1479"/>
                  <a:gd name="T1" fmla="*/ 23 h 1042"/>
                  <a:gd name="T2" fmla="*/ 1113 w 1479"/>
                  <a:gd name="T3" fmla="*/ 149 h 1042"/>
                  <a:gd name="T4" fmla="*/ 1413 w 1479"/>
                  <a:gd name="T5" fmla="*/ 917 h 1042"/>
                  <a:gd name="T6" fmla="*/ 717 w 1479"/>
                  <a:gd name="T7" fmla="*/ 899 h 1042"/>
                  <a:gd name="T8" fmla="*/ 249 w 1479"/>
                  <a:gd name="T9" fmla="*/ 983 h 1042"/>
                  <a:gd name="T10" fmla="*/ 69 w 1479"/>
                  <a:gd name="T11" fmla="*/ 646 h 1042"/>
                  <a:gd name="T12" fmla="*/ 63 w 1479"/>
                  <a:gd name="T13" fmla="*/ 166 h 1042"/>
                  <a:gd name="T14" fmla="*/ 447 w 1479"/>
                  <a:gd name="T15" fmla="*/ 23 h 104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479"/>
                  <a:gd name="T25" fmla="*/ 0 h 1042"/>
                  <a:gd name="T26" fmla="*/ 1479 w 1479"/>
                  <a:gd name="T27" fmla="*/ 1042 h 1042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479" h="1042">
                    <a:moveTo>
                      <a:pt x="447" y="23"/>
                    </a:moveTo>
                    <a:cubicBezTo>
                      <a:pt x="622" y="20"/>
                      <a:pt x="952" y="0"/>
                      <a:pt x="1113" y="149"/>
                    </a:cubicBezTo>
                    <a:cubicBezTo>
                      <a:pt x="1274" y="298"/>
                      <a:pt x="1479" y="792"/>
                      <a:pt x="1413" y="917"/>
                    </a:cubicBezTo>
                    <a:cubicBezTo>
                      <a:pt x="1347" y="1042"/>
                      <a:pt x="911" y="888"/>
                      <a:pt x="717" y="899"/>
                    </a:cubicBezTo>
                    <a:cubicBezTo>
                      <a:pt x="523" y="910"/>
                      <a:pt x="357" y="1025"/>
                      <a:pt x="249" y="983"/>
                    </a:cubicBezTo>
                    <a:cubicBezTo>
                      <a:pt x="141" y="941"/>
                      <a:pt x="100" y="782"/>
                      <a:pt x="69" y="646"/>
                    </a:cubicBezTo>
                    <a:cubicBezTo>
                      <a:pt x="38" y="510"/>
                      <a:pt x="0" y="270"/>
                      <a:pt x="63" y="166"/>
                    </a:cubicBezTo>
                    <a:cubicBezTo>
                      <a:pt x="126" y="62"/>
                      <a:pt x="272" y="26"/>
                      <a:pt x="447" y="23"/>
                    </a:cubicBezTo>
                    <a:close/>
                  </a:path>
                </a:pathLst>
              </a:custGeom>
              <a:solidFill>
                <a:srgbClr val="DDDDDD"/>
              </a:solidFill>
              <a:ln w="12700">
                <a:solidFill>
                  <a:schemeClr val="tx2"/>
                </a:solidFill>
                <a:prstDash val="dash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630" name="Oval 104"/>
              <p:cNvSpPr>
                <a:spLocks noChangeAspect="1" noChangeArrowheads="1"/>
              </p:cNvSpPr>
              <p:nvPr/>
            </p:nvSpPr>
            <p:spPr bwMode="auto">
              <a:xfrm>
                <a:off x="4261" y="1564"/>
                <a:ext cx="231" cy="231"/>
              </a:xfrm>
              <a:prstGeom prst="ellipse">
                <a:avLst/>
              </a:prstGeom>
              <a:solidFill>
                <a:schemeClr val="accent1"/>
              </a:solidFill>
              <a:ln w="38100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sz="1800"/>
                  <a:t>C</a:t>
                </a:r>
              </a:p>
            </p:txBody>
          </p:sp>
          <p:sp>
            <p:nvSpPr>
              <p:cNvPr id="22631" name="Oval 105"/>
              <p:cNvSpPr>
                <a:spLocks noChangeAspect="1" noChangeArrowheads="1"/>
              </p:cNvSpPr>
              <p:nvPr/>
            </p:nvSpPr>
            <p:spPr bwMode="auto">
              <a:xfrm>
                <a:off x="3396" y="1564"/>
                <a:ext cx="231" cy="231"/>
              </a:xfrm>
              <a:prstGeom prst="ellipse">
                <a:avLst/>
              </a:prstGeom>
              <a:solidFill>
                <a:schemeClr val="accent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sz="1800"/>
                  <a:t>B</a:t>
                </a:r>
              </a:p>
            </p:txBody>
          </p:sp>
          <p:sp>
            <p:nvSpPr>
              <p:cNvPr id="22632" name="Oval 106"/>
              <p:cNvSpPr>
                <a:spLocks noChangeAspect="1" noChangeArrowheads="1"/>
              </p:cNvSpPr>
              <p:nvPr/>
            </p:nvSpPr>
            <p:spPr bwMode="auto">
              <a:xfrm>
                <a:off x="4260" y="1056"/>
                <a:ext cx="231" cy="231"/>
              </a:xfrm>
              <a:prstGeom prst="ellipse">
                <a:avLst/>
              </a:prstGeom>
              <a:solidFill>
                <a:schemeClr val="accent1"/>
              </a:solidFill>
              <a:ln w="38100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sz="1800">
                    <a:solidFill>
                      <a:schemeClr val="tx2"/>
                    </a:solidFill>
                  </a:rPr>
                  <a:t>A</a:t>
                </a:r>
              </a:p>
            </p:txBody>
          </p:sp>
          <p:sp>
            <p:nvSpPr>
              <p:cNvPr id="22633" name="Oval 107"/>
              <p:cNvSpPr>
                <a:spLocks noChangeAspect="1" noChangeArrowheads="1"/>
              </p:cNvSpPr>
              <p:nvPr/>
            </p:nvSpPr>
            <p:spPr bwMode="auto">
              <a:xfrm>
                <a:off x="3780" y="2073"/>
                <a:ext cx="231" cy="231"/>
              </a:xfrm>
              <a:prstGeom prst="ellipse">
                <a:avLst/>
              </a:prstGeom>
              <a:solidFill>
                <a:schemeClr val="accent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sz="1800"/>
                  <a:t>E</a:t>
                </a:r>
              </a:p>
            </p:txBody>
          </p:sp>
          <p:cxnSp>
            <p:nvCxnSpPr>
              <p:cNvPr id="22634" name="AutoShape 108"/>
              <p:cNvCxnSpPr>
                <a:cxnSpLocks noChangeAspect="1" noChangeShapeType="1"/>
                <a:stCxn id="22632" idx="2"/>
                <a:endCxn id="22631" idx="0"/>
              </p:cNvCxnSpPr>
              <p:nvPr/>
            </p:nvCxnSpPr>
            <p:spPr bwMode="auto">
              <a:xfrm rot="10800000" flipV="1">
                <a:off x="3511" y="1171"/>
                <a:ext cx="736" cy="386"/>
              </a:xfrm>
              <a:prstGeom prst="curvedConnector2">
                <a:avLst/>
              </a:prstGeom>
              <a:noFill/>
              <a:ln w="38100">
                <a:solidFill>
                  <a:schemeClr val="tx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2635" name="AutoShape 109"/>
              <p:cNvCxnSpPr>
                <a:cxnSpLocks noChangeAspect="1" noChangeShapeType="1"/>
                <a:stCxn id="22633" idx="2"/>
                <a:endCxn id="22631" idx="4"/>
              </p:cNvCxnSpPr>
              <p:nvPr/>
            </p:nvCxnSpPr>
            <p:spPr bwMode="auto">
              <a:xfrm rot="10800000">
                <a:off x="3511" y="1800"/>
                <a:ext cx="262" cy="388"/>
              </a:xfrm>
              <a:prstGeom prst="curvedConnector2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2636" name="AutoShape 110"/>
              <p:cNvCxnSpPr>
                <a:cxnSpLocks noChangeAspect="1" noChangeShapeType="1"/>
                <a:stCxn id="22633" idx="6"/>
                <a:endCxn id="22630" idx="3"/>
              </p:cNvCxnSpPr>
              <p:nvPr/>
            </p:nvCxnSpPr>
            <p:spPr bwMode="auto">
              <a:xfrm flipV="1">
                <a:off x="4016" y="1773"/>
                <a:ext cx="278" cy="415"/>
              </a:xfrm>
              <a:prstGeom prst="curvedConnector2">
                <a:avLst/>
              </a:prstGeom>
              <a:noFill/>
              <a:ln w="38100">
                <a:solidFill>
                  <a:schemeClr val="tx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2637" name="AutoShape 111"/>
              <p:cNvCxnSpPr>
                <a:cxnSpLocks noChangeAspect="1" noChangeShapeType="1"/>
                <a:stCxn id="22632" idx="4"/>
                <a:endCxn id="22630" idx="0"/>
              </p:cNvCxnSpPr>
              <p:nvPr/>
            </p:nvCxnSpPr>
            <p:spPr bwMode="auto">
              <a:xfrm>
                <a:off x="4375" y="1298"/>
                <a:ext cx="1" cy="253"/>
              </a:xfrm>
              <a:prstGeom prst="straightConnector1">
                <a:avLst/>
              </a:prstGeom>
              <a:noFill/>
              <a:ln w="38100">
                <a:solidFill>
                  <a:schemeClr val="tx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2638" name="AutoShape 112"/>
              <p:cNvCxnSpPr>
                <a:cxnSpLocks noChangeAspect="1" noChangeShapeType="1"/>
                <a:stCxn id="22631" idx="6"/>
                <a:endCxn id="22630" idx="2"/>
              </p:cNvCxnSpPr>
              <p:nvPr/>
            </p:nvCxnSpPr>
            <p:spPr bwMode="auto">
              <a:xfrm>
                <a:off x="3632" y="1679"/>
                <a:ext cx="616" cy="0"/>
              </a:xfrm>
              <a:prstGeom prst="straightConnector1">
                <a:avLst/>
              </a:prstGeom>
              <a:noFill/>
              <a:ln w="38100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22639" name="Oval 113"/>
              <p:cNvSpPr>
                <a:spLocks noChangeAspect="1" noChangeArrowheads="1"/>
              </p:cNvSpPr>
              <p:nvPr/>
            </p:nvSpPr>
            <p:spPr bwMode="auto">
              <a:xfrm>
                <a:off x="5119" y="1564"/>
                <a:ext cx="231" cy="231"/>
              </a:xfrm>
              <a:prstGeom prst="ellipse">
                <a:avLst/>
              </a:prstGeom>
              <a:solidFill>
                <a:schemeClr val="accent1"/>
              </a:solidFill>
              <a:ln w="38100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sz="1800">
                    <a:solidFill>
                      <a:schemeClr val="tx2"/>
                    </a:solidFill>
                  </a:rPr>
                  <a:t>D</a:t>
                </a:r>
              </a:p>
            </p:txBody>
          </p:sp>
          <p:cxnSp>
            <p:nvCxnSpPr>
              <p:cNvPr id="22640" name="AutoShape 114"/>
              <p:cNvCxnSpPr>
                <a:cxnSpLocks noChangeAspect="1" noChangeShapeType="1"/>
                <a:stCxn id="22643" idx="6"/>
                <a:endCxn id="22639" idx="4"/>
              </p:cNvCxnSpPr>
              <p:nvPr/>
            </p:nvCxnSpPr>
            <p:spPr bwMode="auto">
              <a:xfrm flipV="1">
                <a:off x="4970" y="1806"/>
                <a:ext cx="264" cy="382"/>
              </a:xfrm>
              <a:prstGeom prst="curvedConnector2">
                <a:avLst/>
              </a:prstGeom>
              <a:noFill/>
              <a:ln w="38100">
                <a:solidFill>
                  <a:schemeClr val="tx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2641" name="AutoShape 115"/>
              <p:cNvCxnSpPr>
                <a:cxnSpLocks noChangeAspect="1" noChangeShapeType="1"/>
                <a:stCxn id="22639" idx="0"/>
                <a:endCxn id="22632" idx="6"/>
              </p:cNvCxnSpPr>
              <p:nvPr/>
            </p:nvCxnSpPr>
            <p:spPr bwMode="auto">
              <a:xfrm rot="5400000" flipH="1">
                <a:off x="4678" y="995"/>
                <a:ext cx="380" cy="732"/>
              </a:xfrm>
              <a:prstGeom prst="curvedConnector2">
                <a:avLst/>
              </a:prstGeom>
              <a:noFill/>
              <a:ln w="38100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2642" name="AutoShape 116"/>
              <p:cNvCxnSpPr>
                <a:cxnSpLocks noChangeAspect="1" noChangeShapeType="1"/>
                <a:stCxn id="22630" idx="6"/>
                <a:endCxn id="22639" idx="2"/>
              </p:cNvCxnSpPr>
              <p:nvPr/>
            </p:nvCxnSpPr>
            <p:spPr bwMode="auto">
              <a:xfrm>
                <a:off x="4503" y="1679"/>
                <a:ext cx="603" cy="0"/>
              </a:xfrm>
              <a:prstGeom prst="straightConnector1">
                <a:avLst/>
              </a:prstGeom>
              <a:noFill/>
              <a:ln w="38100">
                <a:solidFill>
                  <a:schemeClr val="tx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22643" name="Oval 117"/>
              <p:cNvSpPr>
                <a:spLocks noChangeAspect="1" noChangeArrowheads="1"/>
              </p:cNvSpPr>
              <p:nvPr/>
            </p:nvSpPr>
            <p:spPr bwMode="auto">
              <a:xfrm>
                <a:off x="4734" y="2073"/>
                <a:ext cx="231" cy="231"/>
              </a:xfrm>
              <a:prstGeom prst="ellipse">
                <a:avLst/>
              </a:prstGeom>
              <a:solidFill>
                <a:schemeClr val="accent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sz="1800"/>
                  <a:t>F</a:t>
                </a:r>
              </a:p>
            </p:txBody>
          </p:sp>
          <p:cxnSp>
            <p:nvCxnSpPr>
              <p:cNvPr id="22644" name="AutoShape 118"/>
              <p:cNvCxnSpPr>
                <a:cxnSpLocks noChangeAspect="1" noChangeShapeType="1"/>
                <a:stCxn id="22630" idx="5"/>
                <a:endCxn id="22643" idx="2"/>
              </p:cNvCxnSpPr>
              <p:nvPr/>
            </p:nvCxnSpPr>
            <p:spPr bwMode="auto">
              <a:xfrm rot="16200000" flipH="1">
                <a:off x="4385" y="1846"/>
                <a:ext cx="415" cy="269"/>
              </a:xfrm>
              <a:prstGeom prst="curvedConnector2">
                <a:avLst/>
              </a:prstGeom>
              <a:noFill/>
              <a:ln w="38100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22645" name="Text Box 119"/>
              <p:cNvSpPr txBox="1">
                <a:spLocks noChangeArrowheads="1"/>
              </p:cNvSpPr>
              <p:nvPr/>
            </p:nvSpPr>
            <p:spPr bwMode="auto">
              <a:xfrm>
                <a:off x="4408" y="912"/>
                <a:ext cx="188" cy="231"/>
              </a:xfrm>
              <a:prstGeom prst="rect">
                <a:avLst/>
              </a:prstGeom>
              <a:solidFill>
                <a:srgbClr val="92D05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800" dirty="0">
                    <a:solidFill>
                      <a:schemeClr val="tx2"/>
                    </a:solidFill>
                    <a:latin typeface="Times New Roman" charset="0"/>
                  </a:rPr>
                  <a:t>0</a:t>
                </a:r>
              </a:p>
            </p:txBody>
          </p:sp>
          <p:sp>
            <p:nvSpPr>
              <p:cNvPr id="22646" name="Text Box 120"/>
              <p:cNvSpPr txBox="1">
                <a:spLocks noChangeArrowheads="1"/>
              </p:cNvSpPr>
              <p:nvPr/>
            </p:nvSpPr>
            <p:spPr bwMode="auto">
              <a:xfrm>
                <a:off x="5284" y="1433"/>
                <a:ext cx="188" cy="231"/>
              </a:xfrm>
              <a:prstGeom prst="rect">
                <a:avLst/>
              </a:prstGeom>
              <a:solidFill>
                <a:srgbClr val="92D05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800" dirty="0">
                    <a:solidFill>
                      <a:schemeClr val="tx2"/>
                    </a:solidFill>
                    <a:latin typeface="Times New Roman" charset="0"/>
                    <a:sym typeface="Symbol" charset="0"/>
                  </a:rPr>
                  <a:t>3</a:t>
                </a:r>
              </a:p>
            </p:txBody>
          </p:sp>
          <p:sp>
            <p:nvSpPr>
              <p:cNvPr id="22647" name="Text Box 121"/>
              <p:cNvSpPr txBox="1">
                <a:spLocks noChangeArrowheads="1"/>
              </p:cNvSpPr>
              <p:nvPr/>
            </p:nvSpPr>
            <p:spPr bwMode="auto">
              <a:xfrm>
                <a:off x="4428" y="1433"/>
                <a:ext cx="188" cy="231"/>
              </a:xfrm>
              <a:prstGeom prst="rect">
                <a:avLst/>
              </a:prstGeom>
              <a:solidFill>
                <a:srgbClr val="92D05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800" dirty="0">
                    <a:solidFill>
                      <a:schemeClr val="tx2"/>
                    </a:solidFill>
                    <a:latin typeface="Times New Roman" charset="0"/>
                    <a:sym typeface="Symbol" charset="0"/>
                  </a:rPr>
                  <a:t>2</a:t>
                </a:r>
              </a:p>
            </p:txBody>
          </p:sp>
          <p:sp>
            <p:nvSpPr>
              <p:cNvPr id="22648" name="Text Box 122"/>
              <p:cNvSpPr txBox="1">
                <a:spLocks noChangeArrowheads="1"/>
              </p:cNvSpPr>
              <p:nvPr/>
            </p:nvSpPr>
            <p:spPr bwMode="auto">
              <a:xfrm>
                <a:off x="3564" y="1433"/>
                <a:ext cx="188" cy="231"/>
              </a:xfrm>
              <a:prstGeom prst="rect">
                <a:avLst/>
              </a:prstGeom>
              <a:solidFill>
                <a:srgbClr val="92D05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800" dirty="0">
                    <a:solidFill>
                      <a:schemeClr val="tx2"/>
                    </a:solidFill>
                    <a:latin typeface="Times New Roman" charset="0"/>
                    <a:sym typeface="Symbol" charset="0"/>
                  </a:rPr>
                  <a:t>8</a:t>
                </a:r>
              </a:p>
            </p:txBody>
          </p:sp>
          <p:sp>
            <p:nvSpPr>
              <p:cNvPr id="22649" name="Text Box 123"/>
              <p:cNvSpPr txBox="1">
                <a:spLocks noChangeArrowheads="1"/>
              </p:cNvSpPr>
              <p:nvPr/>
            </p:nvSpPr>
            <p:spPr bwMode="auto">
              <a:xfrm>
                <a:off x="3736" y="1889"/>
                <a:ext cx="188" cy="231"/>
              </a:xfrm>
              <a:prstGeom prst="rect">
                <a:avLst/>
              </a:prstGeom>
              <a:solidFill>
                <a:srgbClr val="92D05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800" dirty="0">
                    <a:solidFill>
                      <a:schemeClr val="tx2"/>
                    </a:solidFill>
                    <a:latin typeface="Times New Roman" charset="0"/>
                    <a:sym typeface="Symbol" charset="0"/>
                  </a:rPr>
                  <a:t>5</a:t>
                </a:r>
              </a:p>
            </p:txBody>
          </p:sp>
          <p:sp>
            <p:nvSpPr>
              <p:cNvPr id="22650" name="Text Box 124"/>
              <p:cNvSpPr txBox="1">
                <a:spLocks noChangeArrowheads="1"/>
              </p:cNvSpPr>
              <p:nvPr/>
            </p:nvSpPr>
            <p:spPr bwMode="auto">
              <a:xfrm>
                <a:off x="4848" y="1889"/>
                <a:ext cx="188" cy="231"/>
              </a:xfrm>
              <a:prstGeom prst="rect">
                <a:avLst/>
              </a:prstGeom>
              <a:solidFill>
                <a:srgbClr val="92D05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800" dirty="0">
                    <a:solidFill>
                      <a:schemeClr val="tx2"/>
                    </a:solidFill>
                    <a:latin typeface="Times New Roman" charset="0"/>
                    <a:sym typeface="Symbol" charset="0"/>
                  </a:rPr>
                  <a:t>8</a:t>
                </a:r>
              </a:p>
            </p:txBody>
          </p:sp>
          <p:sp>
            <p:nvSpPr>
              <p:cNvPr id="22651" name="Text Box 125"/>
              <p:cNvSpPr txBox="1">
                <a:spLocks noChangeArrowheads="1"/>
              </p:cNvSpPr>
              <p:nvPr/>
            </p:nvSpPr>
            <p:spPr bwMode="auto">
              <a:xfrm>
                <a:off x="4936" y="1065"/>
                <a:ext cx="188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800">
                    <a:latin typeface="Times New Roman" charset="0"/>
                  </a:rPr>
                  <a:t>4</a:t>
                </a:r>
              </a:p>
            </p:txBody>
          </p:sp>
          <p:sp>
            <p:nvSpPr>
              <p:cNvPr id="22652" name="Text Box 126"/>
              <p:cNvSpPr txBox="1">
                <a:spLocks noChangeArrowheads="1"/>
              </p:cNvSpPr>
              <p:nvPr/>
            </p:nvSpPr>
            <p:spPr bwMode="auto">
              <a:xfrm>
                <a:off x="3588" y="1104"/>
                <a:ext cx="188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800">
                    <a:solidFill>
                      <a:schemeClr val="tx2"/>
                    </a:solidFill>
                    <a:latin typeface="Times New Roman" charset="0"/>
                  </a:rPr>
                  <a:t>8</a:t>
                </a:r>
              </a:p>
            </p:txBody>
          </p:sp>
          <p:sp>
            <p:nvSpPr>
              <p:cNvPr id="22653" name="Text Box 127"/>
              <p:cNvSpPr txBox="1">
                <a:spLocks noChangeArrowheads="1"/>
              </p:cNvSpPr>
              <p:nvPr/>
            </p:nvSpPr>
            <p:spPr bwMode="auto">
              <a:xfrm>
                <a:off x="3828" y="1488"/>
                <a:ext cx="188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800">
                    <a:latin typeface="Times New Roman" charset="0"/>
                  </a:rPr>
                  <a:t>7</a:t>
                </a:r>
              </a:p>
            </p:txBody>
          </p:sp>
          <p:sp>
            <p:nvSpPr>
              <p:cNvPr id="22654" name="Text Box 128"/>
              <p:cNvSpPr txBox="1">
                <a:spLocks noChangeArrowheads="1"/>
              </p:cNvSpPr>
              <p:nvPr/>
            </p:nvSpPr>
            <p:spPr bwMode="auto">
              <a:xfrm>
                <a:off x="4740" y="1488"/>
                <a:ext cx="188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800">
                    <a:solidFill>
                      <a:schemeClr val="tx2"/>
                    </a:solidFill>
                    <a:latin typeface="Times New Roman" charset="0"/>
                  </a:rPr>
                  <a:t>1</a:t>
                </a:r>
              </a:p>
            </p:txBody>
          </p:sp>
          <p:sp>
            <p:nvSpPr>
              <p:cNvPr id="22655" name="Text Box 129"/>
              <p:cNvSpPr txBox="1">
                <a:spLocks noChangeArrowheads="1"/>
              </p:cNvSpPr>
              <p:nvPr/>
            </p:nvSpPr>
            <p:spPr bwMode="auto">
              <a:xfrm>
                <a:off x="3396" y="1992"/>
                <a:ext cx="188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800">
                    <a:latin typeface="Times New Roman" charset="0"/>
                  </a:rPr>
                  <a:t>2</a:t>
                </a:r>
              </a:p>
            </p:txBody>
          </p:sp>
          <p:sp>
            <p:nvSpPr>
              <p:cNvPr id="22656" name="Text Box 130"/>
              <p:cNvSpPr txBox="1">
                <a:spLocks noChangeArrowheads="1"/>
              </p:cNvSpPr>
              <p:nvPr/>
            </p:nvSpPr>
            <p:spPr bwMode="auto">
              <a:xfrm>
                <a:off x="5124" y="1992"/>
                <a:ext cx="188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800">
                    <a:solidFill>
                      <a:schemeClr val="tx2"/>
                    </a:solidFill>
                    <a:latin typeface="Times New Roman" charset="0"/>
                  </a:rPr>
                  <a:t>5</a:t>
                </a:r>
              </a:p>
            </p:txBody>
          </p:sp>
          <p:sp>
            <p:nvSpPr>
              <p:cNvPr id="22657" name="Text Box 131"/>
              <p:cNvSpPr txBox="1">
                <a:spLocks noChangeArrowheads="1"/>
              </p:cNvSpPr>
              <p:nvPr/>
            </p:nvSpPr>
            <p:spPr bwMode="auto">
              <a:xfrm>
                <a:off x="4164" y="1296"/>
                <a:ext cx="188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800">
                    <a:solidFill>
                      <a:schemeClr val="tx2"/>
                    </a:solidFill>
                    <a:latin typeface="Times New Roman" charset="0"/>
                  </a:rPr>
                  <a:t>2</a:t>
                </a:r>
              </a:p>
            </p:txBody>
          </p:sp>
          <p:sp>
            <p:nvSpPr>
              <p:cNvPr id="22658" name="Text Box 132"/>
              <p:cNvSpPr txBox="1">
                <a:spLocks noChangeArrowheads="1"/>
              </p:cNvSpPr>
              <p:nvPr/>
            </p:nvSpPr>
            <p:spPr bwMode="auto">
              <a:xfrm>
                <a:off x="4068" y="1824"/>
                <a:ext cx="188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800">
                    <a:solidFill>
                      <a:schemeClr val="tx2"/>
                    </a:solidFill>
                    <a:latin typeface="Times New Roman" charset="0"/>
                  </a:rPr>
                  <a:t>3</a:t>
                </a:r>
              </a:p>
            </p:txBody>
          </p:sp>
          <p:sp>
            <p:nvSpPr>
              <p:cNvPr id="22659" name="Text Box 133"/>
              <p:cNvSpPr txBox="1">
                <a:spLocks noChangeArrowheads="1"/>
              </p:cNvSpPr>
              <p:nvPr/>
            </p:nvSpPr>
            <p:spPr bwMode="auto">
              <a:xfrm>
                <a:off x="4476" y="1824"/>
                <a:ext cx="188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800">
                    <a:latin typeface="Times New Roman" charset="0"/>
                  </a:rPr>
                  <a:t>9</a:t>
                </a:r>
              </a:p>
            </p:txBody>
          </p:sp>
        </p:grpSp>
        <p:sp>
          <p:nvSpPr>
            <p:cNvPr id="143" name="TextBox 142"/>
            <p:cNvSpPr txBox="1"/>
            <p:nvPr/>
          </p:nvSpPr>
          <p:spPr>
            <a:xfrm>
              <a:off x="5063489" y="2512317"/>
              <a:ext cx="292067" cy="307777"/>
            </a:xfrm>
            <a:prstGeom prst="rect">
              <a:avLst/>
            </a:prstGeom>
            <a:solidFill>
              <a:srgbClr val="FFFF00"/>
            </a:solidFill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0000"/>
                  </a:solidFill>
                </a:rPr>
                <a:t>A</a:t>
              </a:r>
            </a:p>
          </p:txBody>
        </p:sp>
        <p:sp>
          <p:nvSpPr>
            <p:cNvPr id="144" name="TextBox 143"/>
            <p:cNvSpPr txBox="1"/>
            <p:nvPr/>
          </p:nvSpPr>
          <p:spPr>
            <a:xfrm>
              <a:off x="6806597" y="2891704"/>
              <a:ext cx="292067" cy="307777"/>
            </a:xfrm>
            <a:prstGeom prst="rect">
              <a:avLst/>
            </a:prstGeom>
            <a:solidFill>
              <a:srgbClr val="FFFF00"/>
            </a:solidFill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0000"/>
                  </a:solidFill>
                </a:rPr>
                <a:t>A</a:t>
              </a:r>
            </a:p>
          </p:txBody>
        </p:sp>
        <p:sp>
          <p:nvSpPr>
            <p:cNvPr id="145" name="TextBox 144"/>
            <p:cNvSpPr txBox="1"/>
            <p:nvPr/>
          </p:nvSpPr>
          <p:spPr>
            <a:xfrm>
              <a:off x="8451304" y="2686248"/>
              <a:ext cx="292067" cy="307777"/>
            </a:xfrm>
            <a:prstGeom prst="rect">
              <a:avLst/>
            </a:prstGeom>
            <a:solidFill>
              <a:srgbClr val="FFFF00"/>
            </a:solidFill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0000"/>
                  </a:solidFill>
                </a:rPr>
                <a:t>C</a:t>
              </a:r>
            </a:p>
          </p:txBody>
        </p:sp>
        <p:sp>
          <p:nvSpPr>
            <p:cNvPr id="146" name="TextBox 145"/>
            <p:cNvSpPr txBox="1"/>
            <p:nvPr/>
          </p:nvSpPr>
          <p:spPr>
            <a:xfrm>
              <a:off x="6315108" y="3384550"/>
              <a:ext cx="292067" cy="307777"/>
            </a:xfrm>
            <a:prstGeom prst="rect">
              <a:avLst/>
            </a:prstGeom>
            <a:solidFill>
              <a:srgbClr val="FFFF00"/>
            </a:solidFill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0000"/>
                  </a:solidFill>
                </a:rPr>
                <a:t>C</a:t>
              </a:r>
            </a:p>
          </p:txBody>
        </p:sp>
        <p:sp>
          <p:nvSpPr>
            <p:cNvPr id="147" name="TextBox 146"/>
            <p:cNvSpPr txBox="1"/>
            <p:nvPr/>
          </p:nvSpPr>
          <p:spPr>
            <a:xfrm>
              <a:off x="7790586" y="3473450"/>
              <a:ext cx="306495" cy="307777"/>
            </a:xfrm>
            <a:prstGeom prst="rect">
              <a:avLst/>
            </a:prstGeom>
            <a:solidFill>
              <a:srgbClr val="FFFF00"/>
            </a:solidFill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0000"/>
                  </a:solidFill>
                </a:rPr>
                <a:t>D</a:t>
              </a: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5102289" y="4132263"/>
            <a:ext cx="3663854" cy="2423914"/>
            <a:chOff x="5102289" y="4132263"/>
            <a:chExt cx="3663854" cy="2423914"/>
          </a:xfrm>
        </p:grpSpPr>
        <p:sp>
          <p:nvSpPr>
            <p:cNvPr id="22599" name="Oval 135"/>
            <p:cNvSpPr>
              <a:spLocks noChangeAspect="1" noChangeArrowheads="1"/>
            </p:cNvSpPr>
            <p:nvPr/>
          </p:nvSpPr>
          <p:spPr bwMode="auto">
            <a:xfrm>
              <a:off x="6783388" y="5167313"/>
              <a:ext cx="366712" cy="366712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C</a:t>
              </a:r>
            </a:p>
          </p:txBody>
        </p:sp>
        <p:sp>
          <p:nvSpPr>
            <p:cNvPr id="22600" name="Oval 136"/>
            <p:cNvSpPr>
              <a:spLocks noChangeAspect="1" noChangeArrowheads="1"/>
            </p:cNvSpPr>
            <p:nvPr/>
          </p:nvSpPr>
          <p:spPr bwMode="auto">
            <a:xfrm>
              <a:off x="5410200" y="5167313"/>
              <a:ext cx="366713" cy="366712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B</a:t>
              </a:r>
            </a:p>
          </p:txBody>
        </p:sp>
        <p:sp>
          <p:nvSpPr>
            <p:cNvPr id="22601" name="Oval 137"/>
            <p:cNvSpPr>
              <a:spLocks noChangeAspect="1" noChangeArrowheads="1"/>
            </p:cNvSpPr>
            <p:nvPr/>
          </p:nvSpPr>
          <p:spPr bwMode="auto">
            <a:xfrm>
              <a:off x="6781800" y="4360863"/>
              <a:ext cx="366713" cy="366712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solidFill>
                    <a:schemeClr val="tx2"/>
                  </a:solidFill>
                </a:rPr>
                <a:t>A</a:t>
              </a:r>
            </a:p>
          </p:txBody>
        </p:sp>
        <p:sp>
          <p:nvSpPr>
            <p:cNvPr id="22602" name="Oval 138"/>
            <p:cNvSpPr>
              <a:spLocks noChangeAspect="1" noChangeArrowheads="1"/>
            </p:cNvSpPr>
            <p:nvPr/>
          </p:nvSpPr>
          <p:spPr bwMode="auto">
            <a:xfrm>
              <a:off x="6019800" y="5975350"/>
              <a:ext cx="366713" cy="366713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solidFill>
                    <a:schemeClr val="tx2"/>
                  </a:solidFill>
                </a:rPr>
                <a:t>E</a:t>
              </a:r>
            </a:p>
          </p:txBody>
        </p:sp>
        <p:cxnSp>
          <p:nvCxnSpPr>
            <p:cNvPr id="22603" name="AutoShape 139"/>
            <p:cNvCxnSpPr>
              <a:cxnSpLocks noChangeAspect="1" noChangeShapeType="1"/>
              <a:stCxn id="22601" idx="2"/>
              <a:endCxn id="22600" idx="0"/>
            </p:cNvCxnSpPr>
            <p:nvPr/>
          </p:nvCxnSpPr>
          <p:spPr bwMode="auto">
            <a:xfrm rot="10800000" flipV="1">
              <a:off x="5592763" y="4543425"/>
              <a:ext cx="1168400" cy="612775"/>
            </a:xfrm>
            <a:prstGeom prst="curvedConnector2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604" name="AutoShape 140"/>
            <p:cNvCxnSpPr>
              <a:cxnSpLocks noChangeAspect="1" noChangeShapeType="1"/>
              <a:stCxn id="22602" idx="2"/>
              <a:endCxn id="22600" idx="4"/>
            </p:cNvCxnSpPr>
            <p:nvPr/>
          </p:nvCxnSpPr>
          <p:spPr bwMode="auto">
            <a:xfrm rot="10800000">
              <a:off x="5592763" y="5541963"/>
              <a:ext cx="406400" cy="615950"/>
            </a:xfrm>
            <a:prstGeom prst="curvedConnector2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605" name="AutoShape 141"/>
            <p:cNvCxnSpPr>
              <a:cxnSpLocks noChangeAspect="1" noChangeShapeType="1"/>
              <a:stCxn id="22602" idx="6"/>
              <a:endCxn id="22599" idx="3"/>
            </p:cNvCxnSpPr>
            <p:nvPr/>
          </p:nvCxnSpPr>
          <p:spPr bwMode="auto">
            <a:xfrm flipV="1">
              <a:off x="6403975" y="5499100"/>
              <a:ext cx="431800" cy="658813"/>
            </a:xfrm>
            <a:prstGeom prst="curvedConnector2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606" name="AutoShape 142"/>
            <p:cNvCxnSpPr>
              <a:cxnSpLocks noChangeAspect="1" noChangeShapeType="1"/>
              <a:stCxn id="22601" idx="4"/>
              <a:endCxn id="22599" idx="0"/>
            </p:cNvCxnSpPr>
            <p:nvPr/>
          </p:nvCxnSpPr>
          <p:spPr bwMode="auto">
            <a:xfrm>
              <a:off x="6964363" y="4745038"/>
              <a:ext cx="1587" cy="401637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607" name="AutoShape 143"/>
            <p:cNvCxnSpPr>
              <a:cxnSpLocks noChangeAspect="1" noChangeShapeType="1"/>
              <a:stCxn id="22600" idx="6"/>
              <a:endCxn id="22599" idx="2"/>
            </p:cNvCxnSpPr>
            <p:nvPr/>
          </p:nvCxnSpPr>
          <p:spPr bwMode="auto">
            <a:xfrm>
              <a:off x="5784850" y="5349875"/>
              <a:ext cx="977900" cy="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2608" name="Oval 144"/>
            <p:cNvSpPr>
              <a:spLocks noChangeAspect="1" noChangeArrowheads="1"/>
            </p:cNvSpPr>
            <p:nvPr/>
          </p:nvSpPr>
          <p:spPr bwMode="auto">
            <a:xfrm>
              <a:off x="8145463" y="5167313"/>
              <a:ext cx="366712" cy="366712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solidFill>
                    <a:schemeClr val="tx2"/>
                  </a:solidFill>
                </a:rPr>
                <a:t>D</a:t>
              </a:r>
            </a:p>
          </p:txBody>
        </p:sp>
        <p:cxnSp>
          <p:nvCxnSpPr>
            <p:cNvPr id="22609" name="AutoShape 145"/>
            <p:cNvCxnSpPr>
              <a:cxnSpLocks noChangeAspect="1" noChangeShapeType="1"/>
              <a:stCxn id="22612" idx="6"/>
              <a:endCxn id="22608" idx="4"/>
            </p:cNvCxnSpPr>
            <p:nvPr/>
          </p:nvCxnSpPr>
          <p:spPr bwMode="auto">
            <a:xfrm flipV="1">
              <a:off x="7908925" y="5551488"/>
              <a:ext cx="419100" cy="606425"/>
            </a:xfrm>
            <a:prstGeom prst="curvedConnector2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610" name="AutoShape 146"/>
            <p:cNvCxnSpPr>
              <a:cxnSpLocks noChangeAspect="1" noChangeShapeType="1"/>
              <a:stCxn id="22608" idx="0"/>
              <a:endCxn id="22601" idx="6"/>
            </p:cNvCxnSpPr>
            <p:nvPr/>
          </p:nvCxnSpPr>
          <p:spPr bwMode="auto">
            <a:xfrm rot="5400000" flipH="1">
              <a:off x="7445375" y="4264025"/>
              <a:ext cx="603250" cy="1162050"/>
            </a:xfrm>
            <a:prstGeom prst="curvedConnector2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611" name="AutoShape 147"/>
            <p:cNvCxnSpPr>
              <a:cxnSpLocks noChangeAspect="1" noChangeShapeType="1"/>
              <a:stCxn id="22599" idx="6"/>
              <a:endCxn id="22608" idx="2"/>
            </p:cNvCxnSpPr>
            <p:nvPr/>
          </p:nvCxnSpPr>
          <p:spPr bwMode="auto">
            <a:xfrm>
              <a:off x="7167563" y="5349875"/>
              <a:ext cx="957262" cy="0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2612" name="Oval 148"/>
            <p:cNvSpPr>
              <a:spLocks noChangeAspect="1" noChangeArrowheads="1"/>
            </p:cNvSpPr>
            <p:nvPr/>
          </p:nvSpPr>
          <p:spPr bwMode="auto">
            <a:xfrm>
              <a:off x="7534275" y="5975350"/>
              <a:ext cx="366713" cy="366713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F</a:t>
              </a:r>
            </a:p>
          </p:txBody>
        </p:sp>
        <p:cxnSp>
          <p:nvCxnSpPr>
            <p:cNvPr id="22613" name="AutoShape 149"/>
            <p:cNvCxnSpPr>
              <a:cxnSpLocks noChangeAspect="1" noChangeShapeType="1"/>
              <a:stCxn id="22599" idx="5"/>
              <a:endCxn id="22612" idx="2"/>
            </p:cNvCxnSpPr>
            <p:nvPr/>
          </p:nvCxnSpPr>
          <p:spPr bwMode="auto">
            <a:xfrm rot="16200000" flipH="1">
              <a:off x="6980237" y="5614988"/>
              <a:ext cx="658813" cy="427038"/>
            </a:xfrm>
            <a:prstGeom prst="curvedConnector2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2614" name="Text Box 150"/>
            <p:cNvSpPr txBox="1">
              <a:spLocks noChangeArrowheads="1"/>
            </p:cNvSpPr>
            <p:nvPr/>
          </p:nvSpPr>
          <p:spPr bwMode="auto">
            <a:xfrm>
              <a:off x="7016750" y="4132263"/>
              <a:ext cx="298450" cy="366712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solidFill>
                    <a:schemeClr val="tx2"/>
                  </a:solidFill>
                  <a:latin typeface="Times New Roman" charset="0"/>
                </a:rPr>
                <a:t>0</a:t>
              </a:r>
            </a:p>
          </p:txBody>
        </p:sp>
        <p:sp>
          <p:nvSpPr>
            <p:cNvPr id="22615" name="Text Box 151"/>
            <p:cNvSpPr txBox="1">
              <a:spLocks noChangeArrowheads="1"/>
            </p:cNvSpPr>
            <p:nvPr/>
          </p:nvSpPr>
          <p:spPr bwMode="auto">
            <a:xfrm>
              <a:off x="8407400" y="4959350"/>
              <a:ext cx="298450" cy="366713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solidFill>
                    <a:schemeClr val="tx2"/>
                  </a:solidFill>
                  <a:latin typeface="Times New Roman" charset="0"/>
                  <a:sym typeface="Symbol" charset="0"/>
                </a:rPr>
                <a:t>3</a:t>
              </a:r>
            </a:p>
          </p:txBody>
        </p:sp>
        <p:sp>
          <p:nvSpPr>
            <p:cNvPr id="22616" name="Text Box 152"/>
            <p:cNvSpPr txBox="1">
              <a:spLocks noChangeArrowheads="1"/>
            </p:cNvSpPr>
            <p:nvPr/>
          </p:nvSpPr>
          <p:spPr bwMode="auto">
            <a:xfrm>
              <a:off x="7048500" y="4959350"/>
              <a:ext cx="298450" cy="366713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solidFill>
                    <a:schemeClr val="tx2"/>
                  </a:solidFill>
                  <a:latin typeface="Times New Roman" charset="0"/>
                  <a:sym typeface="Symbol" charset="0"/>
                </a:rPr>
                <a:t>2</a:t>
              </a:r>
            </a:p>
          </p:txBody>
        </p:sp>
        <p:sp>
          <p:nvSpPr>
            <p:cNvPr id="22617" name="Text Box 153"/>
            <p:cNvSpPr txBox="1">
              <a:spLocks noChangeArrowheads="1"/>
            </p:cNvSpPr>
            <p:nvPr/>
          </p:nvSpPr>
          <p:spPr bwMode="auto">
            <a:xfrm>
              <a:off x="5646737" y="4959350"/>
              <a:ext cx="298450" cy="366713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solidFill>
                    <a:schemeClr val="tx2"/>
                  </a:solidFill>
                  <a:latin typeface="Times New Roman" charset="0"/>
                  <a:sym typeface="Symbol" charset="0"/>
                </a:rPr>
                <a:t>7</a:t>
              </a:r>
            </a:p>
          </p:txBody>
        </p:sp>
        <p:sp>
          <p:nvSpPr>
            <p:cNvPr id="22618" name="Text Box 154"/>
            <p:cNvSpPr txBox="1">
              <a:spLocks noChangeArrowheads="1"/>
            </p:cNvSpPr>
            <p:nvPr/>
          </p:nvSpPr>
          <p:spPr bwMode="auto">
            <a:xfrm>
              <a:off x="5949950" y="5683250"/>
              <a:ext cx="298450" cy="366713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chemeClr val="tx2"/>
                  </a:solidFill>
                  <a:latin typeface="Times New Roman" charset="0"/>
                  <a:sym typeface="Symbol" charset="0"/>
                </a:rPr>
                <a:t>5</a:t>
              </a:r>
            </a:p>
          </p:txBody>
        </p:sp>
        <p:sp>
          <p:nvSpPr>
            <p:cNvPr id="22619" name="Text Box 155"/>
            <p:cNvSpPr txBox="1">
              <a:spLocks noChangeArrowheads="1"/>
            </p:cNvSpPr>
            <p:nvPr/>
          </p:nvSpPr>
          <p:spPr bwMode="auto">
            <a:xfrm>
              <a:off x="7715250" y="5683250"/>
              <a:ext cx="298450" cy="366713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solidFill>
                    <a:schemeClr val="tx2"/>
                  </a:solidFill>
                  <a:latin typeface="Times New Roman" charset="0"/>
                  <a:sym typeface="Symbol" charset="0"/>
                </a:rPr>
                <a:t>8</a:t>
              </a:r>
            </a:p>
          </p:txBody>
        </p:sp>
        <p:sp>
          <p:nvSpPr>
            <p:cNvPr id="22620" name="Text Box 156"/>
            <p:cNvSpPr txBox="1">
              <a:spLocks noChangeArrowheads="1"/>
            </p:cNvSpPr>
            <p:nvPr/>
          </p:nvSpPr>
          <p:spPr bwMode="auto">
            <a:xfrm>
              <a:off x="7854950" y="4375150"/>
              <a:ext cx="2984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latin typeface="Times New Roman" charset="0"/>
                </a:rPr>
                <a:t>4</a:t>
              </a:r>
            </a:p>
          </p:txBody>
        </p:sp>
        <p:sp>
          <p:nvSpPr>
            <p:cNvPr id="22621" name="Text Box 157"/>
            <p:cNvSpPr txBox="1">
              <a:spLocks noChangeArrowheads="1"/>
            </p:cNvSpPr>
            <p:nvPr/>
          </p:nvSpPr>
          <p:spPr bwMode="auto">
            <a:xfrm>
              <a:off x="5715000" y="4437063"/>
              <a:ext cx="2984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latin typeface="Times New Roman" charset="0"/>
                </a:rPr>
                <a:t>8</a:t>
              </a:r>
            </a:p>
          </p:txBody>
        </p:sp>
        <p:sp>
          <p:nvSpPr>
            <p:cNvPr id="22622" name="Text Box 158"/>
            <p:cNvSpPr txBox="1">
              <a:spLocks noChangeArrowheads="1"/>
            </p:cNvSpPr>
            <p:nvPr/>
          </p:nvSpPr>
          <p:spPr bwMode="auto">
            <a:xfrm>
              <a:off x="6096000" y="5046663"/>
              <a:ext cx="2984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latin typeface="Times New Roman" charset="0"/>
                </a:rPr>
                <a:t>7</a:t>
              </a:r>
            </a:p>
          </p:txBody>
        </p:sp>
        <p:sp>
          <p:nvSpPr>
            <p:cNvPr id="22623" name="Text Box 159"/>
            <p:cNvSpPr txBox="1">
              <a:spLocks noChangeArrowheads="1"/>
            </p:cNvSpPr>
            <p:nvPr/>
          </p:nvSpPr>
          <p:spPr bwMode="auto">
            <a:xfrm>
              <a:off x="7543800" y="5046663"/>
              <a:ext cx="2984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chemeClr val="tx2"/>
                  </a:solidFill>
                  <a:latin typeface="Times New Roman" charset="0"/>
                </a:rPr>
                <a:t>1</a:t>
              </a:r>
            </a:p>
          </p:txBody>
        </p:sp>
        <p:sp>
          <p:nvSpPr>
            <p:cNvPr id="22624" name="Text Box 160"/>
            <p:cNvSpPr txBox="1">
              <a:spLocks noChangeArrowheads="1"/>
            </p:cNvSpPr>
            <p:nvPr/>
          </p:nvSpPr>
          <p:spPr bwMode="auto">
            <a:xfrm>
              <a:off x="5410200" y="5846763"/>
              <a:ext cx="2984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chemeClr val="tx2"/>
                  </a:solidFill>
                  <a:latin typeface="Times New Roman" charset="0"/>
                </a:rPr>
                <a:t>2</a:t>
              </a:r>
            </a:p>
          </p:txBody>
        </p:sp>
        <p:sp>
          <p:nvSpPr>
            <p:cNvPr id="22625" name="Text Box 161"/>
            <p:cNvSpPr txBox="1">
              <a:spLocks noChangeArrowheads="1"/>
            </p:cNvSpPr>
            <p:nvPr/>
          </p:nvSpPr>
          <p:spPr bwMode="auto">
            <a:xfrm>
              <a:off x="8153400" y="5846763"/>
              <a:ext cx="2984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chemeClr val="tx2"/>
                  </a:solidFill>
                  <a:latin typeface="Times New Roman" charset="0"/>
                </a:rPr>
                <a:t>5</a:t>
              </a:r>
            </a:p>
          </p:txBody>
        </p:sp>
        <p:sp>
          <p:nvSpPr>
            <p:cNvPr id="22626" name="Text Box 162"/>
            <p:cNvSpPr txBox="1">
              <a:spLocks noChangeArrowheads="1"/>
            </p:cNvSpPr>
            <p:nvPr/>
          </p:nvSpPr>
          <p:spPr bwMode="auto">
            <a:xfrm>
              <a:off x="6629400" y="4741863"/>
              <a:ext cx="2984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chemeClr val="tx2"/>
                  </a:solidFill>
                  <a:latin typeface="Times New Roman" charset="0"/>
                </a:rPr>
                <a:t>2</a:t>
              </a:r>
            </a:p>
          </p:txBody>
        </p:sp>
        <p:sp>
          <p:nvSpPr>
            <p:cNvPr id="22627" name="Text Box 163"/>
            <p:cNvSpPr txBox="1">
              <a:spLocks noChangeArrowheads="1"/>
            </p:cNvSpPr>
            <p:nvPr/>
          </p:nvSpPr>
          <p:spPr bwMode="auto">
            <a:xfrm>
              <a:off x="6477000" y="5580063"/>
              <a:ext cx="2984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chemeClr val="tx2"/>
                  </a:solidFill>
                  <a:latin typeface="Times New Roman" charset="0"/>
                </a:rPr>
                <a:t>3</a:t>
              </a:r>
            </a:p>
          </p:txBody>
        </p:sp>
        <p:sp>
          <p:nvSpPr>
            <p:cNvPr id="22628" name="Text Box 164"/>
            <p:cNvSpPr txBox="1">
              <a:spLocks noChangeArrowheads="1"/>
            </p:cNvSpPr>
            <p:nvPr/>
          </p:nvSpPr>
          <p:spPr bwMode="auto">
            <a:xfrm>
              <a:off x="7124700" y="5580063"/>
              <a:ext cx="2984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latin typeface="Times New Roman" charset="0"/>
                </a:rPr>
                <a:t>9</a:t>
              </a:r>
            </a:p>
          </p:txBody>
        </p:sp>
        <p:sp>
          <p:nvSpPr>
            <p:cNvPr id="148" name="TextBox 147"/>
            <p:cNvSpPr txBox="1"/>
            <p:nvPr/>
          </p:nvSpPr>
          <p:spPr>
            <a:xfrm>
              <a:off x="6778625" y="5529534"/>
              <a:ext cx="292067" cy="307777"/>
            </a:xfrm>
            <a:prstGeom prst="rect">
              <a:avLst/>
            </a:prstGeom>
            <a:solidFill>
              <a:srgbClr val="FFFF00"/>
            </a:solidFill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0000"/>
                  </a:solidFill>
                </a:rPr>
                <a:t>A</a:t>
              </a:r>
            </a:p>
          </p:txBody>
        </p:sp>
        <p:sp>
          <p:nvSpPr>
            <p:cNvPr id="149" name="TextBox 148"/>
            <p:cNvSpPr txBox="1"/>
            <p:nvPr/>
          </p:nvSpPr>
          <p:spPr>
            <a:xfrm>
              <a:off x="8474076" y="5265936"/>
              <a:ext cx="292067" cy="307777"/>
            </a:xfrm>
            <a:prstGeom prst="rect">
              <a:avLst/>
            </a:prstGeom>
            <a:solidFill>
              <a:srgbClr val="FFFF00"/>
            </a:solidFill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0000"/>
                  </a:solidFill>
                </a:rPr>
                <a:t>C</a:t>
              </a:r>
            </a:p>
          </p:txBody>
        </p:sp>
        <p:sp>
          <p:nvSpPr>
            <p:cNvPr id="150" name="TextBox 149"/>
            <p:cNvSpPr txBox="1"/>
            <p:nvPr/>
          </p:nvSpPr>
          <p:spPr>
            <a:xfrm>
              <a:off x="7819918" y="6158706"/>
              <a:ext cx="306495" cy="307777"/>
            </a:xfrm>
            <a:prstGeom prst="rect">
              <a:avLst/>
            </a:prstGeom>
            <a:solidFill>
              <a:srgbClr val="FFFF00"/>
            </a:solidFill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0000"/>
                  </a:solidFill>
                </a:rPr>
                <a:t>D</a:t>
              </a:r>
            </a:p>
          </p:txBody>
        </p:sp>
        <p:sp>
          <p:nvSpPr>
            <p:cNvPr id="151" name="TextBox 150"/>
            <p:cNvSpPr txBox="1"/>
            <p:nvPr/>
          </p:nvSpPr>
          <p:spPr>
            <a:xfrm>
              <a:off x="6302406" y="6248400"/>
              <a:ext cx="250794" cy="307777"/>
            </a:xfrm>
            <a:prstGeom prst="rect">
              <a:avLst/>
            </a:prstGeom>
            <a:solidFill>
              <a:srgbClr val="FFFF00"/>
            </a:solidFill>
          </p:spPr>
          <p:txBody>
            <a:bodyPr wrap="square" rtlCol="0">
              <a:spAutoFit/>
            </a:bodyPr>
            <a:lstStyle/>
            <a:p>
              <a:r>
                <a:rPr lang="en-US" sz="1400" dirty="0">
                  <a:solidFill>
                    <a:srgbClr val="000000"/>
                  </a:solidFill>
                </a:rPr>
                <a:t>C</a:t>
              </a:r>
            </a:p>
          </p:txBody>
        </p:sp>
        <p:sp>
          <p:nvSpPr>
            <p:cNvPr id="152" name="TextBox 151"/>
            <p:cNvSpPr txBox="1"/>
            <p:nvPr/>
          </p:nvSpPr>
          <p:spPr>
            <a:xfrm>
              <a:off x="5102289" y="5230019"/>
              <a:ext cx="285656" cy="307777"/>
            </a:xfrm>
            <a:prstGeom prst="rect">
              <a:avLst/>
            </a:prstGeom>
            <a:solidFill>
              <a:srgbClr val="FFFF00"/>
            </a:solidFill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0000"/>
                  </a:solidFill>
                </a:rPr>
                <a:t>E</a:t>
              </a:r>
            </a:p>
          </p:txBody>
        </p:sp>
      </p:grpSp>
      <p:sp>
        <p:nvSpPr>
          <p:cNvPr id="154" name="TextBox 153"/>
          <p:cNvSpPr txBox="1"/>
          <p:nvPr/>
        </p:nvSpPr>
        <p:spPr>
          <a:xfrm>
            <a:off x="3369469" y="607367"/>
            <a:ext cx="1445717" cy="46166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Parent[v]</a:t>
            </a:r>
          </a:p>
        </p:txBody>
      </p:sp>
    </p:spTree>
    <p:extLst>
      <p:ext uri="{BB962C8B-B14F-4D97-AF65-F5344CB8AC3E}">
        <p14:creationId xmlns:p14="http://schemas.microsoft.com/office/powerpoint/2010/main" val="403727539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Shortest Paths</a:t>
            </a:r>
          </a:p>
        </p:txBody>
      </p:sp>
      <p:sp>
        <p:nvSpPr>
          <p:cNvPr id="2355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38CEB94A-3603-1840-940C-0CC6B059BBB9}" type="slidenum">
              <a:rPr lang="en-US" sz="1400"/>
              <a:pPr eaLnBrk="1" hangingPunct="1"/>
              <a:t>21</a:t>
            </a:fld>
            <a:endParaRPr lang="en-US" sz="1400"/>
          </a:p>
        </p:txBody>
      </p:sp>
      <p:sp>
        <p:nvSpPr>
          <p:cNvPr id="23555" name="Rectangle 20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Example (cont.)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284955" y="3967857"/>
            <a:ext cx="3913141" cy="2567781"/>
            <a:chOff x="466772" y="1676400"/>
            <a:chExt cx="3913141" cy="2567781"/>
          </a:xfrm>
        </p:grpSpPr>
        <p:sp>
          <p:nvSpPr>
            <p:cNvPr id="23556" name="Freeform 2051"/>
            <p:cNvSpPr>
              <a:spLocks/>
            </p:cNvSpPr>
            <p:nvPr/>
          </p:nvSpPr>
          <p:spPr bwMode="auto">
            <a:xfrm>
              <a:off x="668338" y="1695450"/>
              <a:ext cx="3711575" cy="2387600"/>
            </a:xfrm>
            <a:custGeom>
              <a:avLst/>
              <a:gdLst>
                <a:gd name="T0" fmla="*/ 2017713 w 2338"/>
                <a:gd name="T1" fmla="*/ 0 h 1504"/>
                <a:gd name="T2" fmla="*/ 3168650 w 2338"/>
                <a:gd name="T3" fmla="*/ 292100 h 1504"/>
                <a:gd name="T4" fmla="*/ 3503613 w 2338"/>
                <a:gd name="T5" fmla="*/ 1508125 h 1504"/>
                <a:gd name="T6" fmla="*/ 1922463 w 2338"/>
                <a:gd name="T7" fmla="*/ 1514475 h 1504"/>
                <a:gd name="T8" fmla="*/ 1455738 w 2338"/>
                <a:gd name="T9" fmla="*/ 2181225 h 1504"/>
                <a:gd name="T10" fmla="*/ 665163 w 2338"/>
                <a:gd name="T11" fmla="*/ 2352675 h 1504"/>
                <a:gd name="T12" fmla="*/ 160338 w 2338"/>
                <a:gd name="T13" fmla="*/ 1971675 h 1504"/>
                <a:gd name="T14" fmla="*/ 65088 w 2338"/>
                <a:gd name="T15" fmla="*/ 990600 h 1504"/>
                <a:gd name="T16" fmla="*/ 550863 w 2338"/>
                <a:gd name="T17" fmla="*/ 219075 h 1504"/>
                <a:gd name="T18" fmla="*/ 1370013 w 2338"/>
                <a:gd name="T19" fmla="*/ 47625 h 1504"/>
                <a:gd name="T20" fmla="*/ 2017713 w 2338"/>
                <a:gd name="T21" fmla="*/ 0 h 150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338"/>
                <a:gd name="T34" fmla="*/ 0 h 1504"/>
                <a:gd name="T35" fmla="*/ 2338 w 2338"/>
                <a:gd name="T36" fmla="*/ 1504 h 1504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338" h="1504">
                  <a:moveTo>
                    <a:pt x="1271" y="0"/>
                  </a:moveTo>
                  <a:cubicBezTo>
                    <a:pt x="1459" y="15"/>
                    <a:pt x="1840" y="26"/>
                    <a:pt x="1996" y="184"/>
                  </a:cubicBezTo>
                  <a:cubicBezTo>
                    <a:pt x="2152" y="342"/>
                    <a:pt x="2338" y="822"/>
                    <a:pt x="2207" y="950"/>
                  </a:cubicBezTo>
                  <a:cubicBezTo>
                    <a:pt x="2076" y="1078"/>
                    <a:pt x="1426" y="883"/>
                    <a:pt x="1211" y="954"/>
                  </a:cubicBezTo>
                  <a:cubicBezTo>
                    <a:pt x="996" y="1025"/>
                    <a:pt x="1049" y="1286"/>
                    <a:pt x="917" y="1374"/>
                  </a:cubicBezTo>
                  <a:cubicBezTo>
                    <a:pt x="785" y="1462"/>
                    <a:pt x="555" y="1504"/>
                    <a:pt x="419" y="1482"/>
                  </a:cubicBezTo>
                  <a:cubicBezTo>
                    <a:pt x="283" y="1460"/>
                    <a:pt x="164" y="1385"/>
                    <a:pt x="101" y="1242"/>
                  </a:cubicBezTo>
                  <a:cubicBezTo>
                    <a:pt x="38" y="1099"/>
                    <a:pt x="0" y="808"/>
                    <a:pt x="41" y="624"/>
                  </a:cubicBezTo>
                  <a:cubicBezTo>
                    <a:pt x="82" y="440"/>
                    <a:pt x="210" y="237"/>
                    <a:pt x="347" y="138"/>
                  </a:cubicBezTo>
                  <a:cubicBezTo>
                    <a:pt x="484" y="39"/>
                    <a:pt x="709" y="53"/>
                    <a:pt x="863" y="30"/>
                  </a:cubicBezTo>
                  <a:cubicBezTo>
                    <a:pt x="1017" y="7"/>
                    <a:pt x="1186" y="6"/>
                    <a:pt x="1271" y="0"/>
                  </a:cubicBezTo>
                  <a:close/>
                </a:path>
              </a:pathLst>
            </a:custGeom>
            <a:solidFill>
              <a:srgbClr val="DDDDDD"/>
            </a:solidFill>
            <a:ln w="12700">
              <a:solidFill>
                <a:schemeClr val="tx2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57" name="Oval 2052"/>
            <p:cNvSpPr>
              <a:spLocks noChangeAspect="1" noChangeArrowheads="1"/>
            </p:cNvSpPr>
            <p:nvPr/>
          </p:nvSpPr>
          <p:spPr bwMode="auto">
            <a:xfrm>
              <a:off x="2192338" y="2711450"/>
              <a:ext cx="366712" cy="366713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C</a:t>
              </a:r>
            </a:p>
          </p:txBody>
        </p:sp>
        <p:sp>
          <p:nvSpPr>
            <p:cNvPr id="23558" name="Oval 2053"/>
            <p:cNvSpPr>
              <a:spLocks noChangeAspect="1" noChangeArrowheads="1"/>
            </p:cNvSpPr>
            <p:nvPr/>
          </p:nvSpPr>
          <p:spPr bwMode="auto">
            <a:xfrm>
              <a:off x="819150" y="2711450"/>
              <a:ext cx="366713" cy="366713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solidFill>
                    <a:schemeClr val="tx2"/>
                  </a:solidFill>
                </a:rPr>
                <a:t>B</a:t>
              </a:r>
            </a:p>
          </p:txBody>
        </p:sp>
        <p:sp>
          <p:nvSpPr>
            <p:cNvPr id="23559" name="Oval 2054"/>
            <p:cNvSpPr>
              <a:spLocks noChangeAspect="1" noChangeArrowheads="1"/>
            </p:cNvSpPr>
            <p:nvPr/>
          </p:nvSpPr>
          <p:spPr bwMode="auto">
            <a:xfrm>
              <a:off x="2190750" y="1905000"/>
              <a:ext cx="366713" cy="366713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solidFill>
                    <a:schemeClr val="tx2"/>
                  </a:solidFill>
                </a:rPr>
                <a:t>A</a:t>
              </a:r>
            </a:p>
          </p:txBody>
        </p:sp>
        <p:sp>
          <p:nvSpPr>
            <p:cNvPr id="23560" name="Oval 2055"/>
            <p:cNvSpPr>
              <a:spLocks noChangeAspect="1" noChangeArrowheads="1"/>
            </p:cNvSpPr>
            <p:nvPr/>
          </p:nvSpPr>
          <p:spPr bwMode="auto">
            <a:xfrm>
              <a:off x="1428750" y="3519488"/>
              <a:ext cx="366713" cy="366712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solidFill>
                    <a:schemeClr val="tx2"/>
                  </a:solidFill>
                </a:rPr>
                <a:t>E</a:t>
              </a:r>
            </a:p>
          </p:txBody>
        </p:sp>
        <p:cxnSp>
          <p:nvCxnSpPr>
            <p:cNvPr id="23561" name="AutoShape 2056"/>
            <p:cNvCxnSpPr>
              <a:cxnSpLocks noChangeAspect="1" noChangeShapeType="1"/>
              <a:stCxn id="23559" idx="2"/>
              <a:endCxn id="23558" idx="0"/>
            </p:cNvCxnSpPr>
            <p:nvPr/>
          </p:nvCxnSpPr>
          <p:spPr bwMode="auto">
            <a:xfrm rot="10800000" flipV="1">
              <a:off x="1001713" y="2087563"/>
              <a:ext cx="1168400" cy="603250"/>
            </a:xfrm>
            <a:prstGeom prst="curvedConnector2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62" name="AutoShape 2057"/>
            <p:cNvCxnSpPr>
              <a:cxnSpLocks noChangeAspect="1" noChangeShapeType="1"/>
              <a:stCxn id="23560" idx="2"/>
              <a:endCxn id="23558" idx="4"/>
            </p:cNvCxnSpPr>
            <p:nvPr/>
          </p:nvCxnSpPr>
          <p:spPr bwMode="auto">
            <a:xfrm rot="10800000">
              <a:off x="1001713" y="3095625"/>
              <a:ext cx="406400" cy="606425"/>
            </a:xfrm>
            <a:prstGeom prst="curvedConnector2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63" name="AutoShape 2058"/>
            <p:cNvCxnSpPr>
              <a:cxnSpLocks noChangeAspect="1" noChangeShapeType="1"/>
              <a:stCxn id="23560" idx="6"/>
              <a:endCxn id="23557" idx="3"/>
            </p:cNvCxnSpPr>
            <p:nvPr/>
          </p:nvCxnSpPr>
          <p:spPr bwMode="auto">
            <a:xfrm flipV="1">
              <a:off x="1812925" y="3043238"/>
              <a:ext cx="431800" cy="658812"/>
            </a:xfrm>
            <a:prstGeom prst="curvedConnector2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64" name="AutoShape 2059"/>
            <p:cNvCxnSpPr>
              <a:cxnSpLocks noChangeAspect="1" noChangeShapeType="1"/>
              <a:stCxn id="23559" idx="4"/>
              <a:endCxn id="23557" idx="0"/>
            </p:cNvCxnSpPr>
            <p:nvPr/>
          </p:nvCxnSpPr>
          <p:spPr bwMode="auto">
            <a:xfrm>
              <a:off x="2373313" y="2289175"/>
              <a:ext cx="1587" cy="401638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65" name="AutoShape 2060"/>
            <p:cNvCxnSpPr>
              <a:cxnSpLocks noChangeAspect="1" noChangeShapeType="1"/>
              <a:stCxn id="23558" idx="6"/>
              <a:endCxn id="23557" idx="2"/>
            </p:cNvCxnSpPr>
            <p:nvPr/>
          </p:nvCxnSpPr>
          <p:spPr bwMode="auto">
            <a:xfrm>
              <a:off x="1203325" y="2894013"/>
              <a:ext cx="968375" cy="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3566" name="Oval 2061"/>
            <p:cNvSpPr>
              <a:spLocks noChangeAspect="1" noChangeArrowheads="1"/>
            </p:cNvSpPr>
            <p:nvPr/>
          </p:nvSpPr>
          <p:spPr bwMode="auto">
            <a:xfrm>
              <a:off x="3554413" y="2711450"/>
              <a:ext cx="366712" cy="366713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solidFill>
                    <a:schemeClr val="tx2"/>
                  </a:solidFill>
                </a:rPr>
                <a:t>D</a:t>
              </a:r>
            </a:p>
          </p:txBody>
        </p:sp>
        <p:cxnSp>
          <p:nvCxnSpPr>
            <p:cNvPr id="23567" name="AutoShape 2062"/>
            <p:cNvCxnSpPr>
              <a:cxnSpLocks noChangeAspect="1" noChangeShapeType="1"/>
              <a:stCxn id="23570" idx="6"/>
              <a:endCxn id="23566" idx="4"/>
            </p:cNvCxnSpPr>
            <p:nvPr/>
          </p:nvCxnSpPr>
          <p:spPr bwMode="auto">
            <a:xfrm flipV="1">
              <a:off x="3317875" y="3095625"/>
              <a:ext cx="419100" cy="606425"/>
            </a:xfrm>
            <a:prstGeom prst="curvedConnector2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68" name="AutoShape 2063"/>
            <p:cNvCxnSpPr>
              <a:cxnSpLocks noChangeAspect="1" noChangeShapeType="1"/>
              <a:stCxn id="23566" idx="0"/>
              <a:endCxn id="23559" idx="6"/>
            </p:cNvCxnSpPr>
            <p:nvPr/>
          </p:nvCxnSpPr>
          <p:spPr bwMode="auto">
            <a:xfrm rot="5400000" flipH="1">
              <a:off x="2854325" y="1808163"/>
              <a:ext cx="603250" cy="1162050"/>
            </a:xfrm>
            <a:prstGeom prst="curvedConnector2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69" name="AutoShape 2064"/>
            <p:cNvCxnSpPr>
              <a:cxnSpLocks noChangeAspect="1" noChangeShapeType="1"/>
              <a:stCxn id="23557" idx="6"/>
              <a:endCxn id="23566" idx="2"/>
            </p:cNvCxnSpPr>
            <p:nvPr/>
          </p:nvCxnSpPr>
          <p:spPr bwMode="auto">
            <a:xfrm>
              <a:off x="2576513" y="2894013"/>
              <a:ext cx="957262" cy="0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3570" name="Oval 2065"/>
            <p:cNvSpPr>
              <a:spLocks noChangeAspect="1" noChangeArrowheads="1"/>
            </p:cNvSpPr>
            <p:nvPr/>
          </p:nvSpPr>
          <p:spPr bwMode="auto">
            <a:xfrm>
              <a:off x="2943225" y="3519488"/>
              <a:ext cx="366713" cy="366712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F</a:t>
              </a:r>
            </a:p>
          </p:txBody>
        </p:sp>
        <p:cxnSp>
          <p:nvCxnSpPr>
            <p:cNvPr id="23571" name="AutoShape 2066"/>
            <p:cNvCxnSpPr>
              <a:cxnSpLocks noChangeAspect="1" noChangeShapeType="1"/>
              <a:stCxn id="23557" idx="5"/>
              <a:endCxn id="23570" idx="2"/>
            </p:cNvCxnSpPr>
            <p:nvPr/>
          </p:nvCxnSpPr>
          <p:spPr bwMode="auto">
            <a:xfrm rot="16200000" flipH="1">
              <a:off x="2389188" y="3159125"/>
              <a:ext cx="658812" cy="427038"/>
            </a:xfrm>
            <a:prstGeom prst="curvedConnector2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3572" name="Text Box 2067"/>
            <p:cNvSpPr txBox="1">
              <a:spLocks noChangeArrowheads="1"/>
            </p:cNvSpPr>
            <p:nvPr/>
          </p:nvSpPr>
          <p:spPr bwMode="auto">
            <a:xfrm>
              <a:off x="2425700" y="1676400"/>
              <a:ext cx="298450" cy="366713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solidFill>
                    <a:schemeClr val="tx2"/>
                  </a:solidFill>
                  <a:latin typeface="Times New Roman" charset="0"/>
                </a:rPr>
                <a:t>0</a:t>
              </a:r>
            </a:p>
          </p:txBody>
        </p:sp>
        <p:sp>
          <p:nvSpPr>
            <p:cNvPr id="23573" name="Text Box 2068"/>
            <p:cNvSpPr txBox="1">
              <a:spLocks noChangeArrowheads="1"/>
            </p:cNvSpPr>
            <p:nvPr/>
          </p:nvSpPr>
          <p:spPr bwMode="auto">
            <a:xfrm>
              <a:off x="3816350" y="2503488"/>
              <a:ext cx="298450" cy="366712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solidFill>
                    <a:schemeClr val="tx2"/>
                  </a:solidFill>
                  <a:latin typeface="Times New Roman" charset="0"/>
                  <a:sym typeface="Symbol" charset="0"/>
                </a:rPr>
                <a:t>3</a:t>
              </a:r>
            </a:p>
          </p:txBody>
        </p:sp>
        <p:sp>
          <p:nvSpPr>
            <p:cNvPr id="23574" name="Text Box 2069"/>
            <p:cNvSpPr txBox="1">
              <a:spLocks noChangeArrowheads="1"/>
            </p:cNvSpPr>
            <p:nvPr/>
          </p:nvSpPr>
          <p:spPr bwMode="auto">
            <a:xfrm>
              <a:off x="2457450" y="2503488"/>
              <a:ext cx="298450" cy="366712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solidFill>
                    <a:schemeClr val="tx2"/>
                  </a:solidFill>
                  <a:latin typeface="Times New Roman" charset="0"/>
                  <a:sym typeface="Symbol" charset="0"/>
                </a:rPr>
                <a:t>2</a:t>
              </a:r>
            </a:p>
          </p:txBody>
        </p:sp>
        <p:sp>
          <p:nvSpPr>
            <p:cNvPr id="23575" name="Text Box 2070"/>
            <p:cNvSpPr txBox="1">
              <a:spLocks noChangeArrowheads="1"/>
            </p:cNvSpPr>
            <p:nvPr/>
          </p:nvSpPr>
          <p:spPr bwMode="auto">
            <a:xfrm>
              <a:off x="1085850" y="2503488"/>
              <a:ext cx="298450" cy="366712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solidFill>
                    <a:schemeClr val="tx2"/>
                  </a:solidFill>
                  <a:latin typeface="Times New Roman" charset="0"/>
                  <a:sym typeface="Symbol" charset="0"/>
                </a:rPr>
                <a:t>7</a:t>
              </a:r>
            </a:p>
          </p:txBody>
        </p:sp>
        <p:sp>
          <p:nvSpPr>
            <p:cNvPr id="23576" name="Text Box 2071"/>
            <p:cNvSpPr txBox="1">
              <a:spLocks noChangeArrowheads="1"/>
            </p:cNvSpPr>
            <p:nvPr/>
          </p:nvSpPr>
          <p:spPr bwMode="auto">
            <a:xfrm>
              <a:off x="1300163" y="3227388"/>
              <a:ext cx="298450" cy="366712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solidFill>
                    <a:schemeClr val="tx2"/>
                  </a:solidFill>
                  <a:latin typeface="Times New Roman" charset="0"/>
                  <a:sym typeface="Symbol" charset="0"/>
                </a:rPr>
                <a:t>5</a:t>
              </a:r>
            </a:p>
          </p:txBody>
        </p:sp>
        <p:sp>
          <p:nvSpPr>
            <p:cNvPr id="23577" name="Text Box 2072"/>
            <p:cNvSpPr txBox="1">
              <a:spLocks noChangeArrowheads="1"/>
            </p:cNvSpPr>
            <p:nvPr/>
          </p:nvSpPr>
          <p:spPr bwMode="auto">
            <a:xfrm>
              <a:off x="3124200" y="3227388"/>
              <a:ext cx="298450" cy="366712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solidFill>
                    <a:schemeClr val="tx2"/>
                  </a:solidFill>
                  <a:latin typeface="Times New Roman" charset="0"/>
                  <a:sym typeface="Symbol" charset="0"/>
                </a:rPr>
                <a:t>8</a:t>
              </a:r>
            </a:p>
          </p:txBody>
        </p:sp>
        <p:sp>
          <p:nvSpPr>
            <p:cNvPr id="23578" name="Text Box 2073"/>
            <p:cNvSpPr txBox="1">
              <a:spLocks noChangeArrowheads="1"/>
            </p:cNvSpPr>
            <p:nvPr/>
          </p:nvSpPr>
          <p:spPr bwMode="auto">
            <a:xfrm>
              <a:off x="3263900" y="1919288"/>
              <a:ext cx="2984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latin typeface="Times New Roman" charset="0"/>
                </a:rPr>
                <a:t>4</a:t>
              </a:r>
            </a:p>
          </p:txBody>
        </p:sp>
        <p:sp>
          <p:nvSpPr>
            <p:cNvPr id="23579" name="Text Box 2074"/>
            <p:cNvSpPr txBox="1">
              <a:spLocks noChangeArrowheads="1"/>
            </p:cNvSpPr>
            <p:nvPr/>
          </p:nvSpPr>
          <p:spPr bwMode="auto">
            <a:xfrm>
              <a:off x="1123950" y="1981200"/>
              <a:ext cx="2984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latin typeface="Times New Roman" charset="0"/>
                </a:rPr>
                <a:t>8</a:t>
              </a:r>
            </a:p>
          </p:txBody>
        </p:sp>
        <p:sp>
          <p:nvSpPr>
            <p:cNvPr id="23580" name="Text Box 2075"/>
            <p:cNvSpPr txBox="1">
              <a:spLocks noChangeArrowheads="1"/>
            </p:cNvSpPr>
            <p:nvPr/>
          </p:nvSpPr>
          <p:spPr bwMode="auto">
            <a:xfrm>
              <a:off x="1504950" y="2590800"/>
              <a:ext cx="2984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latin typeface="Times New Roman" charset="0"/>
                </a:rPr>
                <a:t>7</a:t>
              </a:r>
            </a:p>
          </p:txBody>
        </p:sp>
        <p:sp>
          <p:nvSpPr>
            <p:cNvPr id="23581" name="Text Box 2076"/>
            <p:cNvSpPr txBox="1">
              <a:spLocks noChangeArrowheads="1"/>
            </p:cNvSpPr>
            <p:nvPr/>
          </p:nvSpPr>
          <p:spPr bwMode="auto">
            <a:xfrm>
              <a:off x="2952750" y="2590800"/>
              <a:ext cx="2984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chemeClr val="tx2"/>
                  </a:solidFill>
                  <a:latin typeface="Times New Roman" charset="0"/>
                </a:rPr>
                <a:t>1</a:t>
              </a:r>
            </a:p>
          </p:txBody>
        </p:sp>
        <p:sp>
          <p:nvSpPr>
            <p:cNvPr id="23582" name="Text Box 2077"/>
            <p:cNvSpPr txBox="1">
              <a:spLocks noChangeArrowheads="1"/>
            </p:cNvSpPr>
            <p:nvPr/>
          </p:nvSpPr>
          <p:spPr bwMode="auto">
            <a:xfrm>
              <a:off x="819150" y="3390900"/>
              <a:ext cx="2984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latin typeface="Times New Roman" charset="0"/>
                </a:rPr>
                <a:t>2</a:t>
              </a:r>
            </a:p>
          </p:txBody>
        </p:sp>
        <p:sp>
          <p:nvSpPr>
            <p:cNvPr id="23583" name="Text Box 2078"/>
            <p:cNvSpPr txBox="1">
              <a:spLocks noChangeArrowheads="1"/>
            </p:cNvSpPr>
            <p:nvPr/>
          </p:nvSpPr>
          <p:spPr bwMode="auto">
            <a:xfrm>
              <a:off x="3562350" y="3390900"/>
              <a:ext cx="2984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chemeClr val="tx2"/>
                  </a:solidFill>
                  <a:latin typeface="Times New Roman" charset="0"/>
                </a:rPr>
                <a:t>5</a:t>
              </a:r>
            </a:p>
          </p:txBody>
        </p:sp>
        <p:sp>
          <p:nvSpPr>
            <p:cNvPr id="23584" name="Text Box 2079"/>
            <p:cNvSpPr txBox="1">
              <a:spLocks noChangeArrowheads="1"/>
            </p:cNvSpPr>
            <p:nvPr/>
          </p:nvSpPr>
          <p:spPr bwMode="auto">
            <a:xfrm>
              <a:off x="2038350" y="2286000"/>
              <a:ext cx="2984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chemeClr val="tx2"/>
                  </a:solidFill>
                  <a:latin typeface="Times New Roman" charset="0"/>
                </a:rPr>
                <a:t>2</a:t>
              </a:r>
            </a:p>
          </p:txBody>
        </p:sp>
        <p:sp>
          <p:nvSpPr>
            <p:cNvPr id="23585" name="Text Box 2080"/>
            <p:cNvSpPr txBox="1">
              <a:spLocks noChangeArrowheads="1"/>
            </p:cNvSpPr>
            <p:nvPr/>
          </p:nvSpPr>
          <p:spPr bwMode="auto">
            <a:xfrm>
              <a:off x="1885950" y="3124200"/>
              <a:ext cx="2984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chemeClr val="tx2"/>
                  </a:solidFill>
                  <a:latin typeface="Times New Roman" charset="0"/>
                </a:rPr>
                <a:t>3</a:t>
              </a:r>
            </a:p>
          </p:txBody>
        </p:sp>
        <p:sp>
          <p:nvSpPr>
            <p:cNvPr id="23586" name="Text Box 2081"/>
            <p:cNvSpPr txBox="1">
              <a:spLocks noChangeArrowheads="1"/>
            </p:cNvSpPr>
            <p:nvPr/>
          </p:nvSpPr>
          <p:spPr bwMode="auto">
            <a:xfrm>
              <a:off x="2533650" y="3124200"/>
              <a:ext cx="2984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latin typeface="Times New Roman" charset="0"/>
                </a:rPr>
                <a:t>9</a:t>
              </a: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466772" y="2787848"/>
              <a:ext cx="285656" cy="307777"/>
            </a:xfrm>
            <a:prstGeom prst="rect">
              <a:avLst/>
            </a:prstGeom>
            <a:solidFill>
              <a:srgbClr val="FFFF00"/>
            </a:solidFill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0000"/>
                  </a:solidFill>
                </a:rPr>
                <a:t>E</a:t>
              </a: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2181194" y="3124200"/>
              <a:ext cx="292068" cy="307777"/>
            </a:xfrm>
            <a:prstGeom prst="rect">
              <a:avLst/>
            </a:prstGeom>
            <a:solidFill>
              <a:srgbClr val="FFFF00"/>
            </a:solidFill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0000"/>
                  </a:solidFill>
                </a:rPr>
                <a:t>A</a:t>
              </a: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1466072" y="3936404"/>
              <a:ext cx="292068" cy="307777"/>
            </a:xfrm>
            <a:prstGeom prst="rect">
              <a:avLst/>
            </a:prstGeom>
            <a:solidFill>
              <a:srgbClr val="FFFF00"/>
            </a:solidFill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0000"/>
                  </a:solidFill>
                </a:rPr>
                <a:t>C</a:t>
              </a: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3231349" y="3628627"/>
              <a:ext cx="306495" cy="307777"/>
            </a:xfrm>
            <a:prstGeom prst="rect">
              <a:avLst/>
            </a:prstGeom>
            <a:solidFill>
              <a:srgbClr val="FFFF00"/>
            </a:solidFill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0000"/>
                  </a:solidFill>
                </a:rPr>
                <a:t>D</a:t>
              </a: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3962369" y="2816423"/>
              <a:ext cx="292068" cy="307777"/>
            </a:xfrm>
            <a:prstGeom prst="rect">
              <a:avLst/>
            </a:prstGeom>
            <a:solidFill>
              <a:srgbClr val="FFFF00"/>
            </a:solidFill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0000"/>
                  </a:solidFill>
                </a:rPr>
                <a:t>C</a:t>
              </a:r>
            </a:p>
          </p:txBody>
        </p:sp>
      </p:grpSp>
      <p:sp>
        <p:nvSpPr>
          <p:cNvPr id="116" name="Freeform 134"/>
          <p:cNvSpPr>
            <a:spLocks/>
          </p:cNvSpPr>
          <p:nvPr/>
        </p:nvSpPr>
        <p:spPr bwMode="auto">
          <a:xfrm>
            <a:off x="1065204" y="1308280"/>
            <a:ext cx="3105150" cy="2390775"/>
          </a:xfrm>
          <a:custGeom>
            <a:avLst/>
            <a:gdLst>
              <a:gd name="T0" fmla="*/ 1406525 w 1956"/>
              <a:gd name="T1" fmla="*/ 36513 h 1506"/>
              <a:gd name="T2" fmla="*/ 2463800 w 1956"/>
              <a:gd name="T3" fmla="*/ 236538 h 1506"/>
              <a:gd name="T4" fmla="*/ 2940050 w 1956"/>
              <a:gd name="T5" fmla="*/ 1455738 h 1506"/>
              <a:gd name="T6" fmla="*/ 1473200 w 1956"/>
              <a:gd name="T7" fmla="*/ 1476375 h 1506"/>
              <a:gd name="T8" fmla="*/ 863600 w 1956"/>
              <a:gd name="T9" fmla="*/ 2247900 h 1506"/>
              <a:gd name="T10" fmla="*/ 177800 w 1956"/>
              <a:gd name="T11" fmla="*/ 2295525 h 1506"/>
              <a:gd name="T12" fmla="*/ 53975 w 1956"/>
              <a:gd name="T13" fmla="*/ 1676400 h 1506"/>
              <a:gd name="T14" fmla="*/ 501650 w 1956"/>
              <a:gd name="T15" fmla="*/ 1400175 h 1506"/>
              <a:gd name="T16" fmla="*/ 806450 w 1956"/>
              <a:gd name="T17" fmla="*/ 1025525 h 1506"/>
              <a:gd name="T18" fmla="*/ 796925 w 1956"/>
              <a:gd name="T19" fmla="*/ 263525 h 1506"/>
              <a:gd name="T20" fmla="*/ 1406525 w 1956"/>
              <a:gd name="T21" fmla="*/ 36513 h 150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1956"/>
              <a:gd name="T34" fmla="*/ 0 h 1506"/>
              <a:gd name="T35" fmla="*/ 1956 w 1956"/>
              <a:gd name="T36" fmla="*/ 1506 h 150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1956" h="1506">
                <a:moveTo>
                  <a:pt x="886" y="23"/>
                </a:moveTo>
                <a:cubicBezTo>
                  <a:pt x="1061" y="20"/>
                  <a:pt x="1391" y="0"/>
                  <a:pt x="1552" y="149"/>
                </a:cubicBezTo>
                <a:cubicBezTo>
                  <a:pt x="1713" y="298"/>
                  <a:pt x="1956" y="787"/>
                  <a:pt x="1852" y="917"/>
                </a:cubicBezTo>
                <a:cubicBezTo>
                  <a:pt x="1748" y="1047"/>
                  <a:pt x="1146" y="847"/>
                  <a:pt x="928" y="930"/>
                </a:cubicBezTo>
                <a:cubicBezTo>
                  <a:pt x="710" y="1013"/>
                  <a:pt x="680" y="1330"/>
                  <a:pt x="544" y="1416"/>
                </a:cubicBezTo>
                <a:cubicBezTo>
                  <a:pt x="408" y="1502"/>
                  <a:pt x="197" y="1506"/>
                  <a:pt x="112" y="1446"/>
                </a:cubicBezTo>
                <a:cubicBezTo>
                  <a:pt x="27" y="1386"/>
                  <a:pt x="0" y="1150"/>
                  <a:pt x="34" y="1056"/>
                </a:cubicBezTo>
                <a:cubicBezTo>
                  <a:pt x="68" y="962"/>
                  <a:pt x="237" y="950"/>
                  <a:pt x="316" y="882"/>
                </a:cubicBezTo>
                <a:cubicBezTo>
                  <a:pt x="395" y="814"/>
                  <a:pt x="477" y="765"/>
                  <a:pt x="508" y="646"/>
                </a:cubicBezTo>
                <a:cubicBezTo>
                  <a:pt x="539" y="527"/>
                  <a:pt x="439" y="270"/>
                  <a:pt x="502" y="166"/>
                </a:cubicBezTo>
                <a:cubicBezTo>
                  <a:pt x="565" y="62"/>
                  <a:pt x="711" y="26"/>
                  <a:pt x="886" y="23"/>
                </a:cubicBezTo>
                <a:close/>
              </a:path>
            </a:pathLst>
          </a:custGeom>
          <a:solidFill>
            <a:srgbClr val="DDDDDD"/>
          </a:solidFill>
          <a:ln w="12700">
            <a:solidFill>
              <a:schemeClr val="tx2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0" name="Group 79"/>
          <p:cNvGrpSpPr/>
          <p:nvPr/>
        </p:nvGrpSpPr>
        <p:grpSpPr>
          <a:xfrm>
            <a:off x="206361" y="1316317"/>
            <a:ext cx="3663854" cy="2423914"/>
            <a:chOff x="5102289" y="4132263"/>
            <a:chExt cx="3663854" cy="2423914"/>
          </a:xfrm>
        </p:grpSpPr>
        <p:sp>
          <p:nvSpPr>
            <p:cNvPr id="81" name="Oval 135"/>
            <p:cNvSpPr>
              <a:spLocks noChangeAspect="1" noChangeArrowheads="1"/>
            </p:cNvSpPr>
            <p:nvPr/>
          </p:nvSpPr>
          <p:spPr bwMode="auto">
            <a:xfrm>
              <a:off x="6783388" y="5167313"/>
              <a:ext cx="366712" cy="366712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C</a:t>
              </a:r>
            </a:p>
          </p:txBody>
        </p:sp>
        <p:sp>
          <p:nvSpPr>
            <p:cNvPr id="82" name="Oval 136"/>
            <p:cNvSpPr>
              <a:spLocks noChangeAspect="1" noChangeArrowheads="1"/>
            </p:cNvSpPr>
            <p:nvPr/>
          </p:nvSpPr>
          <p:spPr bwMode="auto">
            <a:xfrm>
              <a:off x="5410200" y="5167313"/>
              <a:ext cx="366713" cy="366712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B</a:t>
              </a:r>
            </a:p>
          </p:txBody>
        </p:sp>
        <p:sp>
          <p:nvSpPr>
            <p:cNvPr id="83" name="Oval 137"/>
            <p:cNvSpPr>
              <a:spLocks noChangeAspect="1" noChangeArrowheads="1"/>
            </p:cNvSpPr>
            <p:nvPr/>
          </p:nvSpPr>
          <p:spPr bwMode="auto">
            <a:xfrm>
              <a:off x="6781800" y="4360863"/>
              <a:ext cx="366713" cy="366712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solidFill>
                    <a:schemeClr val="tx2"/>
                  </a:solidFill>
                </a:rPr>
                <a:t>A</a:t>
              </a:r>
            </a:p>
          </p:txBody>
        </p:sp>
        <p:sp>
          <p:nvSpPr>
            <p:cNvPr id="84" name="Oval 138"/>
            <p:cNvSpPr>
              <a:spLocks noChangeAspect="1" noChangeArrowheads="1"/>
            </p:cNvSpPr>
            <p:nvPr/>
          </p:nvSpPr>
          <p:spPr bwMode="auto">
            <a:xfrm>
              <a:off x="6019800" y="5975350"/>
              <a:ext cx="366713" cy="366713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solidFill>
                    <a:schemeClr val="tx2"/>
                  </a:solidFill>
                </a:rPr>
                <a:t>E</a:t>
              </a:r>
            </a:p>
          </p:txBody>
        </p:sp>
        <p:cxnSp>
          <p:nvCxnSpPr>
            <p:cNvPr id="85" name="AutoShape 139"/>
            <p:cNvCxnSpPr>
              <a:cxnSpLocks noChangeAspect="1" noChangeShapeType="1"/>
              <a:stCxn id="83" idx="2"/>
              <a:endCxn id="82" idx="0"/>
            </p:cNvCxnSpPr>
            <p:nvPr/>
          </p:nvCxnSpPr>
          <p:spPr bwMode="auto">
            <a:xfrm rot="10800000" flipV="1">
              <a:off x="5592763" y="4543425"/>
              <a:ext cx="1168400" cy="612775"/>
            </a:xfrm>
            <a:prstGeom prst="curvedConnector2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6" name="AutoShape 140"/>
            <p:cNvCxnSpPr>
              <a:cxnSpLocks noChangeAspect="1" noChangeShapeType="1"/>
              <a:stCxn id="84" idx="2"/>
              <a:endCxn id="82" idx="4"/>
            </p:cNvCxnSpPr>
            <p:nvPr/>
          </p:nvCxnSpPr>
          <p:spPr bwMode="auto">
            <a:xfrm rot="10800000">
              <a:off x="5592763" y="5541963"/>
              <a:ext cx="406400" cy="615950"/>
            </a:xfrm>
            <a:prstGeom prst="curvedConnector2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7" name="AutoShape 141"/>
            <p:cNvCxnSpPr>
              <a:cxnSpLocks noChangeAspect="1" noChangeShapeType="1"/>
              <a:stCxn id="84" idx="6"/>
              <a:endCxn id="81" idx="3"/>
            </p:cNvCxnSpPr>
            <p:nvPr/>
          </p:nvCxnSpPr>
          <p:spPr bwMode="auto">
            <a:xfrm flipV="1">
              <a:off x="6403975" y="5499100"/>
              <a:ext cx="431800" cy="658813"/>
            </a:xfrm>
            <a:prstGeom prst="curvedConnector2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8" name="AutoShape 142"/>
            <p:cNvCxnSpPr>
              <a:cxnSpLocks noChangeAspect="1" noChangeShapeType="1"/>
              <a:stCxn id="83" idx="4"/>
              <a:endCxn id="81" idx="0"/>
            </p:cNvCxnSpPr>
            <p:nvPr/>
          </p:nvCxnSpPr>
          <p:spPr bwMode="auto">
            <a:xfrm>
              <a:off x="6964363" y="4745038"/>
              <a:ext cx="1587" cy="401637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9" name="AutoShape 143"/>
            <p:cNvCxnSpPr>
              <a:cxnSpLocks noChangeAspect="1" noChangeShapeType="1"/>
              <a:stCxn id="82" idx="6"/>
              <a:endCxn id="81" idx="2"/>
            </p:cNvCxnSpPr>
            <p:nvPr/>
          </p:nvCxnSpPr>
          <p:spPr bwMode="auto">
            <a:xfrm>
              <a:off x="5784850" y="5349875"/>
              <a:ext cx="977900" cy="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90" name="Oval 144"/>
            <p:cNvSpPr>
              <a:spLocks noChangeAspect="1" noChangeArrowheads="1"/>
            </p:cNvSpPr>
            <p:nvPr/>
          </p:nvSpPr>
          <p:spPr bwMode="auto">
            <a:xfrm>
              <a:off x="8145463" y="5167313"/>
              <a:ext cx="366712" cy="366712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solidFill>
                    <a:schemeClr val="tx2"/>
                  </a:solidFill>
                </a:rPr>
                <a:t>D</a:t>
              </a:r>
            </a:p>
          </p:txBody>
        </p:sp>
        <p:cxnSp>
          <p:nvCxnSpPr>
            <p:cNvPr id="91" name="AutoShape 145"/>
            <p:cNvCxnSpPr>
              <a:cxnSpLocks noChangeAspect="1" noChangeShapeType="1"/>
              <a:stCxn id="94" idx="6"/>
              <a:endCxn id="90" idx="4"/>
            </p:cNvCxnSpPr>
            <p:nvPr/>
          </p:nvCxnSpPr>
          <p:spPr bwMode="auto">
            <a:xfrm flipV="1">
              <a:off x="7908925" y="5551488"/>
              <a:ext cx="419100" cy="606425"/>
            </a:xfrm>
            <a:prstGeom prst="curvedConnector2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2" name="AutoShape 146"/>
            <p:cNvCxnSpPr>
              <a:cxnSpLocks noChangeAspect="1" noChangeShapeType="1"/>
              <a:stCxn id="90" idx="0"/>
              <a:endCxn id="83" idx="6"/>
            </p:cNvCxnSpPr>
            <p:nvPr/>
          </p:nvCxnSpPr>
          <p:spPr bwMode="auto">
            <a:xfrm rot="5400000" flipH="1">
              <a:off x="7445375" y="4264025"/>
              <a:ext cx="603250" cy="1162050"/>
            </a:xfrm>
            <a:prstGeom prst="curvedConnector2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3" name="AutoShape 147"/>
            <p:cNvCxnSpPr>
              <a:cxnSpLocks noChangeAspect="1" noChangeShapeType="1"/>
              <a:stCxn id="81" idx="6"/>
              <a:endCxn id="90" idx="2"/>
            </p:cNvCxnSpPr>
            <p:nvPr/>
          </p:nvCxnSpPr>
          <p:spPr bwMode="auto">
            <a:xfrm>
              <a:off x="7167563" y="5349875"/>
              <a:ext cx="957262" cy="0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94" name="Oval 148"/>
            <p:cNvSpPr>
              <a:spLocks noChangeAspect="1" noChangeArrowheads="1"/>
            </p:cNvSpPr>
            <p:nvPr/>
          </p:nvSpPr>
          <p:spPr bwMode="auto">
            <a:xfrm>
              <a:off x="7534275" y="5975350"/>
              <a:ext cx="366713" cy="366713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F</a:t>
              </a:r>
            </a:p>
          </p:txBody>
        </p:sp>
        <p:cxnSp>
          <p:nvCxnSpPr>
            <p:cNvPr id="95" name="AutoShape 149"/>
            <p:cNvCxnSpPr>
              <a:cxnSpLocks noChangeAspect="1" noChangeShapeType="1"/>
              <a:stCxn id="81" idx="5"/>
              <a:endCxn id="94" idx="2"/>
            </p:cNvCxnSpPr>
            <p:nvPr/>
          </p:nvCxnSpPr>
          <p:spPr bwMode="auto">
            <a:xfrm rot="16200000" flipH="1">
              <a:off x="6980237" y="5614988"/>
              <a:ext cx="658813" cy="427038"/>
            </a:xfrm>
            <a:prstGeom prst="curvedConnector2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96" name="Text Box 150"/>
            <p:cNvSpPr txBox="1">
              <a:spLocks noChangeArrowheads="1"/>
            </p:cNvSpPr>
            <p:nvPr/>
          </p:nvSpPr>
          <p:spPr bwMode="auto">
            <a:xfrm>
              <a:off x="7016750" y="4132263"/>
              <a:ext cx="298450" cy="366712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solidFill>
                    <a:schemeClr val="tx2"/>
                  </a:solidFill>
                  <a:latin typeface="Times New Roman" charset="0"/>
                </a:rPr>
                <a:t>0</a:t>
              </a:r>
            </a:p>
          </p:txBody>
        </p:sp>
        <p:sp>
          <p:nvSpPr>
            <p:cNvPr id="97" name="Text Box 151"/>
            <p:cNvSpPr txBox="1">
              <a:spLocks noChangeArrowheads="1"/>
            </p:cNvSpPr>
            <p:nvPr/>
          </p:nvSpPr>
          <p:spPr bwMode="auto">
            <a:xfrm>
              <a:off x="8407400" y="4959350"/>
              <a:ext cx="298450" cy="366713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solidFill>
                    <a:schemeClr val="tx2"/>
                  </a:solidFill>
                  <a:latin typeface="Times New Roman" charset="0"/>
                  <a:sym typeface="Symbol" charset="0"/>
                </a:rPr>
                <a:t>3</a:t>
              </a:r>
            </a:p>
          </p:txBody>
        </p:sp>
        <p:sp>
          <p:nvSpPr>
            <p:cNvPr id="98" name="Text Box 152"/>
            <p:cNvSpPr txBox="1">
              <a:spLocks noChangeArrowheads="1"/>
            </p:cNvSpPr>
            <p:nvPr/>
          </p:nvSpPr>
          <p:spPr bwMode="auto">
            <a:xfrm>
              <a:off x="7048500" y="4959350"/>
              <a:ext cx="298450" cy="366713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solidFill>
                    <a:schemeClr val="tx2"/>
                  </a:solidFill>
                  <a:latin typeface="Times New Roman" charset="0"/>
                  <a:sym typeface="Symbol" charset="0"/>
                </a:rPr>
                <a:t>2</a:t>
              </a:r>
            </a:p>
          </p:txBody>
        </p:sp>
        <p:sp>
          <p:nvSpPr>
            <p:cNvPr id="99" name="Text Box 153"/>
            <p:cNvSpPr txBox="1">
              <a:spLocks noChangeArrowheads="1"/>
            </p:cNvSpPr>
            <p:nvPr/>
          </p:nvSpPr>
          <p:spPr bwMode="auto">
            <a:xfrm>
              <a:off x="5646737" y="4959350"/>
              <a:ext cx="298450" cy="366713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solidFill>
                    <a:schemeClr val="tx2"/>
                  </a:solidFill>
                  <a:latin typeface="Times New Roman" charset="0"/>
                  <a:sym typeface="Symbol" charset="0"/>
                </a:rPr>
                <a:t>7</a:t>
              </a:r>
            </a:p>
          </p:txBody>
        </p:sp>
        <p:sp>
          <p:nvSpPr>
            <p:cNvPr id="100" name="Text Box 154"/>
            <p:cNvSpPr txBox="1">
              <a:spLocks noChangeArrowheads="1"/>
            </p:cNvSpPr>
            <p:nvPr/>
          </p:nvSpPr>
          <p:spPr bwMode="auto">
            <a:xfrm>
              <a:off x="5949950" y="5683250"/>
              <a:ext cx="298450" cy="366713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chemeClr val="tx2"/>
                  </a:solidFill>
                  <a:latin typeface="Times New Roman" charset="0"/>
                  <a:sym typeface="Symbol" charset="0"/>
                </a:rPr>
                <a:t>5</a:t>
              </a:r>
            </a:p>
          </p:txBody>
        </p:sp>
        <p:sp>
          <p:nvSpPr>
            <p:cNvPr id="101" name="Text Box 155"/>
            <p:cNvSpPr txBox="1">
              <a:spLocks noChangeArrowheads="1"/>
            </p:cNvSpPr>
            <p:nvPr/>
          </p:nvSpPr>
          <p:spPr bwMode="auto">
            <a:xfrm>
              <a:off x="7715250" y="5683250"/>
              <a:ext cx="298450" cy="366713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solidFill>
                    <a:schemeClr val="tx2"/>
                  </a:solidFill>
                  <a:latin typeface="Times New Roman" charset="0"/>
                  <a:sym typeface="Symbol" charset="0"/>
                </a:rPr>
                <a:t>8</a:t>
              </a:r>
            </a:p>
          </p:txBody>
        </p:sp>
        <p:sp>
          <p:nvSpPr>
            <p:cNvPr id="102" name="Text Box 156"/>
            <p:cNvSpPr txBox="1">
              <a:spLocks noChangeArrowheads="1"/>
            </p:cNvSpPr>
            <p:nvPr/>
          </p:nvSpPr>
          <p:spPr bwMode="auto">
            <a:xfrm>
              <a:off x="7854950" y="4375150"/>
              <a:ext cx="2984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latin typeface="Times New Roman" charset="0"/>
                </a:rPr>
                <a:t>4</a:t>
              </a:r>
            </a:p>
          </p:txBody>
        </p:sp>
        <p:sp>
          <p:nvSpPr>
            <p:cNvPr id="103" name="Text Box 157"/>
            <p:cNvSpPr txBox="1">
              <a:spLocks noChangeArrowheads="1"/>
            </p:cNvSpPr>
            <p:nvPr/>
          </p:nvSpPr>
          <p:spPr bwMode="auto">
            <a:xfrm>
              <a:off x="5715000" y="4437063"/>
              <a:ext cx="2984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latin typeface="Times New Roman" charset="0"/>
                </a:rPr>
                <a:t>8</a:t>
              </a:r>
            </a:p>
          </p:txBody>
        </p:sp>
        <p:sp>
          <p:nvSpPr>
            <p:cNvPr id="104" name="Text Box 158"/>
            <p:cNvSpPr txBox="1">
              <a:spLocks noChangeArrowheads="1"/>
            </p:cNvSpPr>
            <p:nvPr/>
          </p:nvSpPr>
          <p:spPr bwMode="auto">
            <a:xfrm>
              <a:off x="6096000" y="5046663"/>
              <a:ext cx="2984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latin typeface="Times New Roman" charset="0"/>
                </a:rPr>
                <a:t>7</a:t>
              </a:r>
            </a:p>
          </p:txBody>
        </p:sp>
        <p:sp>
          <p:nvSpPr>
            <p:cNvPr id="105" name="Text Box 159"/>
            <p:cNvSpPr txBox="1">
              <a:spLocks noChangeArrowheads="1"/>
            </p:cNvSpPr>
            <p:nvPr/>
          </p:nvSpPr>
          <p:spPr bwMode="auto">
            <a:xfrm>
              <a:off x="7543800" y="5046663"/>
              <a:ext cx="2984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chemeClr val="tx2"/>
                  </a:solidFill>
                  <a:latin typeface="Times New Roman" charset="0"/>
                </a:rPr>
                <a:t>1</a:t>
              </a:r>
            </a:p>
          </p:txBody>
        </p:sp>
        <p:sp>
          <p:nvSpPr>
            <p:cNvPr id="106" name="Text Box 160"/>
            <p:cNvSpPr txBox="1">
              <a:spLocks noChangeArrowheads="1"/>
            </p:cNvSpPr>
            <p:nvPr/>
          </p:nvSpPr>
          <p:spPr bwMode="auto">
            <a:xfrm>
              <a:off x="5410200" y="5846763"/>
              <a:ext cx="2984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chemeClr val="tx2"/>
                  </a:solidFill>
                  <a:latin typeface="Times New Roman" charset="0"/>
                </a:rPr>
                <a:t>2</a:t>
              </a:r>
            </a:p>
          </p:txBody>
        </p:sp>
        <p:sp>
          <p:nvSpPr>
            <p:cNvPr id="107" name="Text Box 161"/>
            <p:cNvSpPr txBox="1">
              <a:spLocks noChangeArrowheads="1"/>
            </p:cNvSpPr>
            <p:nvPr/>
          </p:nvSpPr>
          <p:spPr bwMode="auto">
            <a:xfrm>
              <a:off x="8153400" y="5846763"/>
              <a:ext cx="2984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chemeClr val="tx2"/>
                  </a:solidFill>
                  <a:latin typeface="Times New Roman" charset="0"/>
                </a:rPr>
                <a:t>5</a:t>
              </a:r>
            </a:p>
          </p:txBody>
        </p:sp>
        <p:sp>
          <p:nvSpPr>
            <p:cNvPr id="108" name="Text Box 162"/>
            <p:cNvSpPr txBox="1">
              <a:spLocks noChangeArrowheads="1"/>
            </p:cNvSpPr>
            <p:nvPr/>
          </p:nvSpPr>
          <p:spPr bwMode="auto">
            <a:xfrm>
              <a:off x="6629400" y="4741863"/>
              <a:ext cx="2984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chemeClr val="tx2"/>
                  </a:solidFill>
                  <a:latin typeface="Times New Roman" charset="0"/>
                </a:rPr>
                <a:t>2</a:t>
              </a:r>
            </a:p>
          </p:txBody>
        </p:sp>
        <p:sp>
          <p:nvSpPr>
            <p:cNvPr id="109" name="Text Box 163"/>
            <p:cNvSpPr txBox="1">
              <a:spLocks noChangeArrowheads="1"/>
            </p:cNvSpPr>
            <p:nvPr/>
          </p:nvSpPr>
          <p:spPr bwMode="auto">
            <a:xfrm>
              <a:off x="6477000" y="5580063"/>
              <a:ext cx="2984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chemeClr val="tx2"/>
                  </a:solidFill>
                  <a:latin typeface="Times New Roman" charset="0"/>
                </a:rPr>
                <a:t>3</a:t>
              </a:r>
            </a:p>
          </p:txBody>
        </p:sp>
        <p:sp>
          <p:nvSpPr>
            <p:cNvPr id="110" name="Text Box 164"/>
            <p:cNvSpPr txBox="1">
              <a:spLocks noChangeArrowheads="1"/>
            </p:cNvSpPr>
            <p:nvPr/>
          </p:nvSpPr>
          <p:spPr bwMode="auto">
            <a:xfrm>
              <a:off x="7124700" y="5580063"/>
              <a:ext cx="2984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latin typeface="Times New Roman" charset="0"/>
                </a:rPr>
                <a:t>9</a:t>
              </a:r>
            </a:p>
          </p:txBody>
        </p:sp>
        <p:sp>
          <p:nvSpPr>
            <p:cNvPr id="111" name="TextBox 110"/>
            <p:cNvSpPr txBox="1"/>
            <p:nvPr/>
          </p:nvSpPr>
          <p:spPr>
            <a:xfrm>
              <a:off x="6778625" y="5529534"/>
              <a:ext cx="292067" cy="307777"/>
            </a:xfrm>
            <a:prstGeom prst="rect">
              <a:avLst/>
            </a:prstGeom>
            <a:solidFill>
              <a:srgbClr val="FFFF00"/>
            </a:solidFill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0000"/>
                  </a:solidFill>
                </a:rPr>
                <a:t>A</a:t>
              </a:r>
            </a:p>
          </p:txBody>
        </p:sp>
        <p:sp>
          <p:nvSpPr>
            <p:cNvPr id="112" name="TextBox 111"/>
            <p:cNvSpPr txBox="1"/>
            <p:nvPr/>
          </p:nvSpPr>
          <p:spPr>
            <a:xfrm>
              <a:off x="8474076" y="5265936"/>
              <a:ext cx="292067" cy="307777"/>
            </a:xfrm>
            <a:prstGeom prst="rect">
              <a:avLst/>
            </a:prstGeom>
            <a:solidFill>
              <a:srgbClr val="FFFF00"/>
            </a:solidFill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0000"/>
                  </a:solidFill>
                </a:rPr>
                <a:t>C</a:t>
              </a:r>
            </a:p>
          </p:txBody>
        </p:sp>
        <p:sp>
          <p:nvSpPr>
            <p:cNvPr id="113" name="TextBox 112"/>
            <p:cNvSpPr txBox="1"/>
            <p:nvPr/>
          </p:nvSpPr>
          <p:spPr>
            <a:xfrm>
              <a:off x="7819918" y="6158706"/>
              <a:ext cx="306495" cy="307777"/>
            </a:xfrm>
            <a:prstGeom prst="rect">
              <a:avLst/>
            </a:prstGeom>
            <a:solidFill>
              <a:srgbClr val="FFFF00"/>
            </a:solidFill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0000"/>
                  </a:solidFill>
                </a:rPr>
                <a:t>D</a:t>
              </a:r>
            </a:p>
          </p:txBody>
        </p:sp>
        <p:sp>
          <p:nvSpPr>
            <p:cNvPr id="114" name="TextBox 113"/>
            <p:cNvSpPr txBox="1"/>
            <p:nvPr/>
          </p:nvSpPr>
          <p:spPr>
            <a:xfrm>
              <a:off x="6302406" y="6248400"/>
              <a:ext cx="250794" cy="307777"/>
            </a:xfrm>
            <a:prstGeom prst="rect">
              <a:avLst/>
            </a:prstGeom>
            <a:solidFill>
              <a:srgbClr val="FFFF00"/>
            </a:solidFill>
          </p:spPr>
          <p:txBody>
            <a:bodyPr wrap="square" rtlCol="0">
              <a:spAutoFit/>
            </a:bodyPr>
            <a:lstStyle/>
            <a:p>
              <a:r>
                <a:rPr lang="en-US" sz="1400" dirty="0">
                  <a:solidFill>
                    <a:srgbClr val="000000"/>
                  </a:solidFill>
                </a:rPr>
                <a:t>C</a:t>
              </a:r>
            </a:p>
          </p:txBody>
        </p:sp>
        <p:sp>
          <p:nvSpPr>
            <p:cNvPr id="115" name="TextBox 114"/>
            <p:cNvSpPr txBox="1"/>
            <p:nvPr/>
          </p:nvSpPr>
          <p:spPr>
            <a:xfrm>
              <a:off x="5102289" y="5230019"/>
              <a:ext cx="285656" cy="307777"/>
            </a:xfrm>
            <a:prstGeom prst="rect">
              <a:avLst/>
            </a:prstGeom>
            <a:solidFill>
              <a:srgbClr val="FFFF00"/>
            </a:solidFill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0000"/>
                  </a:solidFill>
                </a:rPr>
                <a:t>E</a:t>
              </a:r>
            </a:p>
          </p:txBody>
        </p:sp>
      </p:grpSp>
      <p:sp>
        <p:nvSpPr>
          <p:cNvPr id="4" name="Down Arrow 3"/>
          <p:cNvSpPr/>
          <p:nvPr/>
        </p:nvSpPr>
        <p:spPr bwMode="auto">
          <a:xfrm>
            <a:off x="2111973" y="3411071"/>
            <a:ext cx="363607" cy="556786"/>
          </a:xfrm>
          <a:prstGeom prst="downArrow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18" name="TextBox 117"/>
          <p:cNvSpPr txBox="1"/>
          <p:nvPr/>
        </p:nvSpPr>
        <p:spPr>
          <a:xfrm>
            <a:off x="4800600" y="600668"/>
            <a:ext cx="1445717" cy="46166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Parent[v]</a:t>
            </a:r>
          </a:p>
        </p:txBody>
      </p:sp>
    </p:spTree>
    <p:extLst>
      <p:ext uri="{BB962C8B-B14F-4D97-AF65-F5344CB8AC3E}">
        <p14:creationId xmlns:p14="http://schemas.microsoft.com/office/powerpoint/2010/main" val="342928670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Shortest Paths</a:t>
            </a:r>
          </a:p>
        </p:txBody>
      </p:sp>
      <p:sp>
        <p:nvSpPr>
          <p:cNvPr id="2355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38CEB94A-3603-1840-940C-0CC6B059BBB9}" type="slidenum">
              <a:rPr lang="en-US" sz="1400"/>
              <a:pPr eaLnBrk="1" hangingPunct="1"/>
              <a:t>22</a:t>
            </a:fld>
            <a:endParaRPr lang="en-US" sz="1400"/>
          </a:p>
        </p:txBody>
      </p:sp>
      <p:sp>
        <p:nvSpPr>
          <p:cNvPr id="23555" name="Rectangle 20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Example (cont.)</a:t>
            </a:r>
          </a:p>
        </p:txBody>
      </p:sp>
      <p:sp>
        <p:nvSpPr>
          <p:cNvPr id="23618" name="AutoShape 2113"/>
          <p:cNvSpPr>
            <a:spLocks noChangeArrowheads="1"/>
          </p:cNvSpPr>
          <p:nvPr/>
        </p:nvSpPr>
        <p:spPr bwMode="auto">
          <a:xfrm rot="10800000" flipH="1" flipV="1">
            <a:off x="4321175" y="4835426"/>
            <a:ext cx="609600" cy="333375"/>
          </a:xfrm>
          <a:prstGeom prst="rightArrow">
            <a:avLst>
              <a:gd name="adj1" fmla="val 50000"/>
              <a:gd name="adj2" fmla="val 45714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284955" y="3967857"/>
            <a:ext cx="3913141" cy="2567781"/>
            <a:chOff x="466772" y="1676400"/>
            <a:chExt cx="3913141" cy="2567781"/>
          </a:xfrm>
        </p:grpSpPr>
        <p:sp>
          <p:nvSpPr>
            <p:cNvPr id="23556" name="Freeform 2051"/>
            <p:cNvSpPr>
              <a:spLocks/>
            </p:cNvSpPr>
            <p:nvPr/>
          </p:nvSpPr>
          <p:spPr bwMode="auto">
            <a:xfrm>
              <a:off x="668338" y="1695450"/>
              <a:ext cx="3711575" cy="2387600"/>
            </a:xfrm>
            <a:custGeom>
              <a:avLst/>
              <a:gdLst>
                <a:gd name="T0" fmla="*/ 2017713 w 2338"/>
                <a:gd name="T1" fmla="*/ 0 h 1504"/>
                <a:gd name="T2" fmla="*/ 3168650 w 2338"/>
                <a:gd name="T3" fmla="*/ 292100 h 1504"/>
                <a:gd name="T4" fmla="*/ 3503613 w 2338"/>
                <a:gd name="T5" fmla="*/ 1508125 h 1504"/>
                <a:gd name="T6" fmla="*/ 1922463 w 2338"/>
                <a:gd name="T7" fmla="*/ 1514475 h 1504"/>
                <a:gd name="T8" fmla="*/ 1455738 w 2338"/>
                <a:gd name="T9" fmla="*/ 2181225 h 1504"/>
                <a:gd name="T10" fmla="*/ 665163 w 2338"/>
                <a:gd name="T11" fmla="*/ 2352675 h 1504"/>
                <a:gd name="T12" fmla="*/ 160338 w 2338"/>
                <a:gd name="T13" fmla="*/ 1971675 h 1504"/>
                <a:gd name="T14" fmla="*/ 65088 w 2338"/>
                <a:gd name="T15" fmla="*/ 990600 h 1504"/>
                <a:gd name="T16" fmla="*/ 550863 w 2338"/>
                <a:gd name="T17" fmla="*/ 219075 h 1504"/>
                <a:gd name="T18" fmla="*/ 1370013 w 2338"/>
                <a:gd name="T19" fmla="*/ 47625 h 1504"/>
                <a:gd name="T20" fmla="*/ 2017713 w 2338"/>
                <a:gd name="T21" fmla="*/ 0 h 150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338"/>
                <a:gd name="T34" fmla="*/ 0 h 1504"/>
                <a:gd name="T35" fmla="*/ 2338 w 2338"/>
                <a:gd name="T36" fmla="*/ 1504 h 1504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338" h="1504">
                  <a:moveTo>
                    <a:pt x="1271" y="0"/>
                  </a:moveTo>
                  <a:cubicBezTo>
                    <a:pt x="1459" y="15"/>
                    <a:pt x="1840" y="26"/>
                    <a:pt x="1996" y="184"/>
                  </a:cubicBezTo>
                  <a:cubicBezTo>
                    <a:pt x="2152" y="342"/>
                    <a:pt x="2338" y="822"/>
                    <a:pt x="2207" y="950"/>
                  </a:cubicBezTo>
                  <a:cubicBezTo>
                    <a:pt x="2076" y="1078"/>
                    <a:pt x="1426" y="883"/>
                    <a:pt x="1211" y="954"/>
                  </a:cubicBezTo>
                  <a:cubicBezTo>
                    <a:pt x="996" y="1025"/>
                    <a:pt x="1049" y="1286"/>
                    <a:pt x="917" y="1374"/>
                  </a:cubicBezTo>
                  <a:cubicBezTo>
                    <a:pt x="785" y="1462"/>
                    <a:pt x="555" y="1504"/>
                    <a:pt x="419" y="1482"/>
                  </a:cubicBezTo>
                  <a:cubicBezTo>
                    <a:pt x="283" y="1460"/>
                    <a:pt x="164" y="1385"/>
                    <a:pt x="101" y="1242"/>
                  </a:cubicBezTo>
                  <a:cubicBezTo>
                    <a:pt x="38" y="1099"/>
                    <a:pt x="0" y="808"/>
                    <a:pt x="41" y="624"/>
                  </a:cubicBezTo>
                  <a:cubicBezTo>
                    <a:pt x="82" y="440"/>
                    <a:pt x="210" y="237"/>
                    <a:pt x="347" y="138"/>
                  </a:cubicBezTo>
                  <a:cubicBezTo>
                    <a:pt x="484" y="39"/>
                    <a:pt x="709" y="53"/>
                    <a:pt x="863" y="30"/>
                  </a:cubicBezTo>
                  <a:cubicBezTo>
                    <a:pt x="1017" y="7"/>
                    <a:pt x="1186" y="6"/>
                    <a:pt x="1271" y="0"/>
                  </a:cubicBezTo>
                  <a:close/>
                </a:path>
              </a:pathLst>
            </a:custGeom>
            <a:solidFill>
              <a:srgbClr val="DDDDDD"/>
            </a:solidFill>
            <a:ln w="12700">
              <a:solidFill>
                <a:schemeClr val="tx2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57" name="Oval 2052"/>
            <p:cNvSpPr>
              <a:spLocks noChangeAspect="1" noChangeArrowheads="1"/>
            </p:cNvSpPr>
            <p:nvPr/>
          </p:nvSpPr>
          <p:spPr bwMode="auto">
            <a:xfrm>
              <a:off x="2192338" y="2711450"/>
              <a:ext cx="366712" cy="366713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C</a:t>
              </a:r>
            </a:p>
          </p:txBody>
        </p:sp>
        <p:sp>
          <p:nvSpPr>
            <p:cNvPr id="23558" name="Oval 2053"/>
            <p:cNvSpPr>
              <a:spLocks noChangeAspect="1" noChangeArrowheads="1"/>
            </p:cNvSpPr>
            <p:nvPr/>
          </p:nvSpPr>
          <p:spPr bwMode="auto">
            <a:xfrm>
              <a:off x="819150" y="2711450"/>
              <a:ext cx="366713" cy="366713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solidFill>
                    <a:schemeClr val="tx2"/>
                  </a:solidFill>
                </a:rPr>
                <a:t>B</a:t>
              </a:r>
            </a:p>
          </p:txBody>
        </p:sp>
        <p:sp>
          <p:nvSpPr>
            <p:cNvPr id="23559" name="Oval 2054"/>
            <p:cNvSpPr>
              <a:spLocks noChangeAspect="1" noChangeArrowheads="1"/>
            </p:cNvSpPr>
            <p:nvPr/>
          </p:nvSpPr>
          <p:spPr bwMode="auto">
            <a:xfrm>
              <a:off x="2190750" y="1905000"/>
              <a:ext cx="366713" cy="366713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solidFill>
                    <a:schemeClr val="tx2"/>
                  </a:solidFill>
                </a:rPr>
                <a:t>A</a:t>
              </a:r>
            </a:p>
          </p:txBody>
        </p:sp>
        <p:sp>
          <p:nvSpPr>
            <p:cNvPr id="23560" name="Oval 2055"/>
            <p:cNvSpPr>
              <a:spLocks noChangeAspect="1" noChangeArrowheads="1"/>
            </p:cNvSpPr>
            <p:nvPr/>
          </p:nvSpPr>
          <p:spPr bwMode="auto">
            <a:xfrm>
              <a:off x="1428750" y="3519488"/>
              <a:ext cx="366713" cy="366712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solidFill>
                    <a:schemeClr val="tx2"/>
                  </a:solidFill>
                </a:rPr>
                <a:t>E</a:t>
              </a:r>
            </a:p>
          </p:txBody>
        </p:sp>
        <p:cxnSp>
          <p:nvCxnSpPr>
            <p:cNvPr id="23561" name="AutoShape 2056"/>
            <p:cNvCxnSpPr>
              <a:cxnSpLocks noChangeAspect="1" noChangeShapeType="1"/>
              <a:stCxn id="23559" idx="2"/>
              <a:endCxn id="23558" idx="0"/>
            </p:cNvCxnSpPr>
            <p:nvPr/>
          </p:nvCxnSpPr>
          <p:spPr bwMode="auto">
            <a:xfrm rot="10800000" flipV="1">
              <a:off x="1001713" y="2087563"/>
              <a:ext cx="1168400" cy="603250"/>
            </a:xfrm>
            <a:prstGeom prst="curvedConnector2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62" name="AutoShape 2057"/>
            <p:cNvCxnSpPr>
              <a:cxnSpLocks noChangeAspect="1" noChangeShapeType="1"/>
              <a:stCxn id="23560" idx="2"/>
              <a:endCxn id="23558" idx="4"/>
            </p:cNvCxnSpPr>
            <p:nvPr/>
          </p:nvCxnSpPr>
          <p:spPr bwMode="auto">
            <a:xfrm rot="10800000">
              <a:off x="1001713" y="3095625"/>
              <a:ext cx="406400" cy="606425"/>
            </a:xfrm>
            <a:prstGeom prst="curvedConnector2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63" name="AutoShape 2058"/>
            <p:cNvCxnSpPr>
              <a:cxnSpLocks noChangeAspect="1" noChangeShapeType="1"/>
              <a:stCxn id="23560" idx="6"/>
              <a:endCxn id="23557" idx="3"/>
            </p:cNvCxnSpPr>
            <p:nvPr/>
          </p:nvCxnSpPr>
          <p:spPr bwMode="auto">
            <a:xfrm flipV="1">
              <a:off x="1812925" y="3043238"/>
              <a:ext cx="431800" cy="658812"/>
            </a:xfrm>
            <a:prstGeom prst="curvedConnector2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64" name="AutoShape 2059"/>
            <p:cNvCxnSpPr>
              <a:cxnSpLocks noChangeAspect="1" noChangeShapeType="1"/>
              <a:stCxn id="23559" idx="4"/>
              <a:endCxn id="23557" idx="0"/>
            </p:cNvCxnSpPr>
            <p:nvPr/>
          </p:nvCxnSpPr>
          <p:spPr bwMode="auto">
            <a:xfrm>
              <a:off x="2373313" y="2289175"/>
              <a:ext cx="1587" cy="401638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65" name="AutoShape 2060"/>
            <p:cNvCxnSpPr>
              <a:cxnSpLocks noChangeAspect="1" noChangeShapeType="1"/>
              <a:stCxn id="23558" idx="6"/>
              <a:endCxn id="23557" idx="2"/>
            </p:cNvCxnSpPr>
            <p:nvPr/>
          </p:nvCxnSpPr>
          <p:spPr bwMode="auto">
            <a:xfrm>
              <a:off x="1203325" y="2894013"/>
              <a:ext cx="968375" cy="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3566" name="Oval 2061"/>
            <p:cNvSpPr>
              <a:spLocks noChangeAspect="1" noChangeArrowheads="1"/>
            </p:cNvSpPr>
            <p:nvPr/>
          </p:nvSpPr>
          <p:spPr bwMode="auto">
            <a:xfrm>
              <a:off x="3554413" y="2711450"/>
              <a:ext cx="366712" cy="366713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solidFill>
                    <a:schemeClr val="tx2"/>
                  </a:solidFill>
                </a:rPr>
                <a:t>D</a:t>
              </a:r>
            </a:p>
          </p:txBody>
        </p:sp>
        <p:cxnSp>
          <p:nvCxnSpPr>
            <p:cNvPr id="23567" name="AutoShape 2062"/>
            <p:cNvCxnSpPr>
              <a:cxnSpLocks noChangeAspect="1" noChangeShapeType="1"/>
              <a:stCxn id="23570" idx="6"/>
              <a:endCxn id="23566" idx="4"/>
            </p:cNvCxnSpPr>
            <p:nvPr/>
          </p:nvCxnSpPr>
          <p:spPr bwMode="auto">
            <a:xfrm flipV="1">
              <a:off x="3317875" y="3095625"/>
              <a:ext cx="419100" cy="606425"/>
            </a:xfrm>
            <a:prstGeom prst="curvedConnector2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68" name="AutoShape 2063"/>
            <p:cNvCxnSpPr>
              <a:cxnSpLocks noChangeAspect="1" noChangeShapeType="1"/>
              <a:stCxn id="23566" idx="0"/>
              <a:endCxn id="23559" idx="6"/>
            </p:cNvCxnSpPr>
            <p:nvPr/>
          </p:nvCxnSpPr>
          <p:spPr bwMode="auto">
            <a:xfrm rot="5400000" flipH="1">
              <a:off x="2854325" y="1808163"/>
              <a:ext cx="603250" cy="1162050"/>
            </a:xfrm>
            <a:prstGeom prst="curvedConnector2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69" name="AutoShape 2064"/>
            <p:cNvCxnSpPr>
              <a:cxnSpLocks noChangeAspect="1" noChangeShapeType="1"/>
              <a:stCxn id="23557" idx="6"/>
              <a:endCxn id="23566" idx="2"/>
            </p:cNvCxnSpPr>
            <p:nvPr/>
          </p:nvCxnSpPr>
          <p:spPr bwMode="auto">
            <a:xfrm>
              <a:off x="2576513" y="2894013"/>
              <a:ext cx="957262" cy="0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3570" name="Oval 2065"/>
            <p:cNvSpPr>
              <a:spLocks noChangeAspect="1" noChangeArrowheads="1"/>
            </p:cNvSpPr>
            <p:nvPr/>
          </p:nvSpPr>
          <p:spPr bwMode="auto">
            <a:xfrm>
              <a:off x="2943225" y="3519488"/>
              <a:ext cx="366713" cy="366712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F</a:t>
              </a:r>
            </a:p>
          </p:txBody>
        </p:sp>
        <p:cxnSp>
          <p:nvCxnSpPr>
            <p:cNvPr id="23571" name="AutoShape 2066"/>
            <p:cNvCxnSpPr>
              <a:cxnSpLocks noChangeAspect="1" noChangeShapeType="1"/>
              <a:stCxn id="23557" idx="5"/>
              <a:endCxn id="23570" idx="2"/>
            </p:cNvCxnSpPr>
            <p:nvPr/>
          </p:nvCxnSpPr>
          <p:spPr bwMode="auto">
            <a:xfrm rot="16200000" flipH="1">
              <a:off x="2389188" y="3159125"/>
              <a:ext cx="658812" cy="427038"/>
            </a:xfrm>
            <a:prstGeom prst="curvedConnector2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3572" name="Text Box 2067"/>
            <p:cNvSpPr txBox="1">
              <a:spLocks noChangeArrowheads="1"/>
            </p:cNvSpPr>
            <p:nvPr/>
          </p:nvSpPr>
          <p:spPr bwMode="auto">
            <a:xfrm>
              <a:off x="2425700" y="1676400"/>
              <a:ext cx="298450" cy="366713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solidFill>
                    <a:schemeClr val="tx2"/>
                  </a:solidFill>
                  <a:latin typeface="Times New Roman" charset="0"/>
                </a:rPr>
                <a:t>0</a:t>
              </a:r>
            </a:p>
          </p:txBody>
        </p:sp>
        <p:sp>
          <p:nvSpPr>
            <p:cNvPr id="23573" name="Text Box 2068"/>
            <p:cNvSpPr txBox="1">
              <a:spLocks noChangeArrowheads="1"/>
            </p:cNvSpPr>
            <p:nvPr/>
          </p:nvSpPr>
          <p:spPr bwMode="auto">
            <a:xfrm>
              <a:off x="3816350" y="2503488"/>
              <a:ext cx="298450" cy="366712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solidFill>
                    <a:schemeClr val="tx2"/>
                  </a:solidFill>
                  <a:latin typeface="Times New Roman" charset="0"/>
                  <a:sym typeface="Symbol" charset="0"/>
                </a:rPr>
                <a:t>3</a:t>
              </a:r>
            </a:p>
          </p:txBody>
        </p:sp>
        <p:sp>
          <p:nvSpPr>
            <p:cNvPr id="23574" name="Text Box 2069"/>
            <p:cNvSpPr txBox="1">
              <a:spLocks noChangeArrowheads="1"/>
            </p:cNvSpPr>
            <p:nvPr/>
          </p:nvSpPr>
          <p:spPr bwMode="auto">
            <a:xfrm>
              <a:off x="2457450" y="2503488"/>
              <a:ext cx="298450" cy="366712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solidFill>
                    <a:schemeClr val="tx2"/>
                  </a:solidFill>
                  <a:latin typeface="Times New Roman" charset="0"/>
                  <a:sym typeface="Symbol" charset="0"/>
                </a:rPr>
                <a:t>2</a:t>
              </a:r>
            </a:p>
          </p:txBody>
        </p:sp>
        <p:sp>
          <p:nvSpPr>
            <p:cNvPr id="23575" name="Text Box 2070"/>
            <p:cNvSpPr txBox="1">
              <a:spLocks noChangeArrowheads="1"/>
            </p:cNvSpPr>
            <p:nvPr/>
          </p:nvSpPr>
          <p:spPr bwMode="auto">
            <a:xfrm>
              <a:off x="1085850" y="2503488"/>
              <a:ext cx="298450" cy="366712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solidFill>
                    <a:schemeClr val="tx2"/>
                  </a:solidFill>
                  <a:latin typeface="Times New Roman" charset="0"/>
                  <a:sym typeface="Symbol" charset="0"/>
                </a:rPr>
                <a:t>7</a:t>
              </a:r>
            </a:p>
          </p:txBody>
        </p:sp>
        <p:sp>
          <p:nvSpPr>
            <p:cNvPr id="23576" name="Text Box 2071"/>
            <p:cNvSpPr txBox="1">
              <a:spLocks noChangeArrowheads="1"/>
            </p:cNvSpPr>
            <p:nvPr/>
          </p:nvSpPr>
          <p:spPr bwMode="auto">
            <a:xfrm>
              <a:off x="1300163" y="3227388"/>
              <a:ext cx="298450" cy="366712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solidFill>
                    <a:schemeClr val="tx2"/>
                  </a:solidFill>
                  <a:latin typeface="Times New Roman" charset="0"/>
                  <a:sym typeface="Symbol" charset="0"/>
                </a:rPr>
                <a:t>5</a:t>
              </a:r>
            </a:p>
          </p:txBody>
        </p:sp>
        <p:sp>
          <p:nvSpPr>
            <p:cNvPr id="23577" name="Text Box 2072"/>
            <p:cNvSpPr txBox="1">
              <a:spLocks noChangeArrowheads="1"/>
            </p:cNvSpPr>
            <p:nvPr/>
          </p:nvSpPr>
          <p:spPr bwMode="auto">
            <a:xfrm>
              <a:off x="3124200" y="3227388"/>
              <a:ext cx="298450" cy="366712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solidFill>
                    <a:schemeClr val="tx2"/>
                  </a:solidFill>
                  <a:latin typeface="Times New Roman" charset="0"/>
                  <a:sym typeface="Symbol" charset="0"/>
                </a:rPr>
                <a:t>8</a:t>
              </a:r>
            </a:p>
          </p:txBody>
        </p:sp>
        <p:sp>
          <p:nvSpPr>
            <p:cNvPr id="23578" name="Text Box 2073"/>
            <p:cNvSpPr txBox="1">
              <a:spLocks noChangeArrowheads="1"/>
            </p:cNvSpPr>
            <p:nvPr/>
          </p:nvSpPr>
          <p:spPr bwMode="auto">
            <a:xfrm>
              <a:off x="3263900" y="1919288"/>
              <a:ext cx="2984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latin typeface="Times New Roman" charset="0"/>
                </a:rPr>
                <a:t>4</a:t>
              </a:r>
            </a:p>
          </p:txBody>
        </p:sp>
        <p:sp>
          <p:nvSpPr>
            <p:cNvPr id="23579" name="Text Box 2074"/>
            <p:cNvSpPr txBox="1">
              <a:spLocks noChangeArrowheads="1"/>
            </p:cNvSpPr>
            <p:nvPr/>
          </p:nvSpPr>
          <p:spPr bwMode="auto">
            <a:xfrm>
              <a:off x="1123950" y="1981200"/>
              <a:ext cx="2984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latin typeface="Times New Roman" charset="0"/>
                </a:rPr>
                <a:t>8</a:t>
              </a:r>
            </a:p>
          </p:txBody>
        </p:sp>
        <p:sp>
          <p:nvSpPr>
            <p:cNvPr id="23580" name="Text Box 2075"/>
            <p:cNvSpPr txBox="1">
              <a:spLocks noChangeArrowheads="1"/>
            </p:cNvSpPr>
            <p:nvPr/>
          </p:nvSpPr>
          <p:spPr bwMode="auto">
            <a:xfrm>
              <a:off x="1504950" y="2590800"/>
              <a:ext cx="2984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latin typeface="Times New Roman" charset="0"/>
                </a:rPr>
                <a:t>7</a:t>
              </a:r>
            </a:p>
          </p:txBody>
        </p:sp>
        <p:sp>
          <p:nvSpPr>
            <p:cNvPr id="23581" name="Text Box 2076"/>
            <p:cNvSpPr txBox="1">
              <a:spLocks noChangeArrowheads="1"/>
            </p:cNvSpPr>
            <p:nvPr/>
          </p:nvSpPr>
          <p:spPr bwMode="auto">
            <a:xfrm>
              <a:off x="2952750" y="2590800"/>
              <a:ext cx="2984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chemeClr val="tx2"/>
                  </a:solidFill>
                  <a:latin typeface="Times New Roman" charset="0"/>
                </a:rPr>
                <a:t>1</a:t>
              </a:r>
            </a:p>
          </p:txBody>
        </p:sp>
        <p:sp>
          <p:nvSpPr>
            <p:cNvPr id="23582" name="Text Box 2077"/>
            <p:cNvSpPr txBox="1">
              <a:spLocks noChangeArrowheads="1"/>
            </p:cNvSpPr>
            <p:nvPr/>
          </p:nvSpPr>
          <p:spPr bwMode="auto">
            <a:xfrm>
              <a:off x="819150" y="3390900"/>
              <a:ext cx="2984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latin typeface="Times New Roman" charset="0"/>
                </a:rPr>
                <a:t>2</a:t>
              </a:r>
            </a:p>
          </p:txBody>
        </p:sp>
        <p:sp>
          <p:nvSpPr>
            <p:cNvPr id="23583" name="Text Box 2078"/>
            <p:cNvSpPr txBox="1">
              <a:spLocks noChangeArrowheads="1"/>
            </p:cNvSpPr>
            <p:nvPr/>
          </p:nvSpPr>
          <p:spPr bwMode="auto">
            <a:xfrm>
              <a:off x="3562350" y="3390900"/>
              <a:ext cx="2984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chemeClr val="tx2"/>
                  </a:solidFill>
                  <a:latin typeface="Times New Roman" charset="0"/>
                </a:rPr>
                <a:t>5</a:t>
              </a:r>
            </a:p>
          </p:txBody>
        </p:sp>
        <p:sp>
          <p:nvSpPr>
            <p:cNvPr id="23584" name="Text Box 2079"/>
            <p:cNvSpPr txBox="1">
              <a:spLocks noChangeArrowheads="1"/>
            </p:cNvSpPr>
            <p:nvPr/>
          </p:nvSpPr>
          <p:spPr bwMode="auto">
            <a:xfrm>
              <a:off x="2038350" y="2286000"/>
              <a:ext cx="2984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chemeClr val="tx2"/>
                  </a:solidFill>
                  <a:latin typeface="Times New Roman" charset="0"/>
                </a:rPr>
                <a:t>2</a:t>
              </a:r>
            </a:p>
          </p:txBody>
        </p:sp>
        <p:sp>
          <p:nvSpPr>
            <p:cNvPr id="23585" name="Text Box 2080"/>
            <p:cNvSpPr txBox="1">
              <a:spLocks noChangeArrowheads="1"/>
            </p:cNvSpPr>
            <p:nvPr/>
          </p:nvSpPr>
          <p:spPr bwMode="auto">
            <a:xfrm>
              <a:off x="1885950" y="3124200"/>
              <a:ext cx="2984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chemeClr val="tx2"/>
                  </a:solidFill>
                  <a:latin typeface="Times New Roman" charset="0"/>
                </a:rPr>
                <a:t>3</a:t>
              </a:r>
            </a:p>
          </p:txBody>
        </p:sp>
        <p:sp>
          <p:nvSpPr>
            <p:cNvPr id="23586" name="Text Box 2081"/>
            <p:cNvSpPr txBox="1">
              <a:spLocks noChangeArrowheads="1"/>
            </p:cNvSpPr>
            <p:nvPr/>
          </p:nvSpPr>
          <p:spPr bwMode="auto">
            <a:xfrm>
              <a:off x="2533650" y="3124200"/>
              <a:ext cx="2984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latin typeface="Times New Roman" charset="0"/>
                </a:rPr>
                <a:t>9</a:t>
              </a: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466772" y="2787848"/>
              <a:ext cx="285656" cy="307777"/>
            </a:xfrm>
            <a:prstGeom prst="rect">
              <a:avLst/>
            </a:prstGeom>
            <a:solidFill>
              <a:srgbClr val="FFFF00"/>
            </a:solidFill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0000"/>
                  </a:solidFill>
                </a:rPr>
                <a:t>E</a:t>
              </a: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2181194" y="3124200"/>
              <a:ext cx="292068" cy="307777"/>
            </a:xfrm>
            <a:prstGeom prst="rect">
              <a:avLst/>
            </a:prstGeom>
            <a:solidFill>
              <a:srgbClr val="FFFF00"/>
            </a:solidFill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0000"/>
                  </a:solidFill>
                </a:rPr>
                <a:t>A</a:t>
              </a: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1466072" y="3936404"/>
              <a:ext cx="292068" cy="307777"/>
            </a:xfrm>
            <a:prstGeom prst="rect">
              <a:avLst/>
            </a:prstGeom>
            <a:solidFill>
              <a:srgbClr val="FFFF00"/>
            </a:solidFill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0000"/>
                  </a:solidFill>
                </a:rPr>
                <a:t>C</a:t>
              </a: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3231349" y="3628627"/>
              <a:ext cx="306495" cy="307777"/>
            </a:xfrm>
            <a:prstGeom prst="rect">
              <a:avLst/>
            </a:prstGeom>
            <a:solidFill>
              <a:srgbClr val="FFFF00"/>
            </a:solidFill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0000"/>
                  </a:solidFill>
                </a:rPr>
                <a:t>D</a:t>
              </a: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3962369" y="2816423"/>
              <a:ext cx="292068" cy="307777"/>
            </a:xfrm>
            <a:prstGeom prst="rect">
              <a:avLst/>
            </a:prstGeom>
            <a:solidFill>
              <a:srgbClr val="FFFF00"/>
            </a:solidFill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0000"/>
                  </a:solidFill>
                </a:rPr>
                <a:t>C</a:t>
              </a:r>
            </a:p>
          </p:txBody>
        </p:sp>
      </p:grpSp>
      <p:sp>
        <p:nvSpPr>
          <p:cNvPr id="73" name="TextBox 72"/>
          <p:cNvSpPr txBox="1"/>
          <p:nvPr/>
        </p:nvSpPr>
        <p:spPr>
          <a:xfrm>
            <a:off x="4787947" y="4928940"/>
            <a:ext cx="285656" cy="307777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0000"/>
                </a:solidFill>
              </a:rPr>
              <a:t>E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5136372" y="3897065"/>
            <a:ext cx="3700431" cy="2529582"/>
            <a:chOff x="4930775" y="3810000"/>
            <a:chExt cx="3700431" cy="2529582"/>
          </a:xfrm>
        </p:grpSpPr>
        <p:sp>
          <p:nvSpPr>
            <p:cNvPr id="23587" name="Freeform 2082"/>
            <p:cNvSpPr>
              <a:spLocks/>
            </p:cNvSpPr>
            <p:nvPr/>
          </p:nvSpPr>
          <p:spPr bwMode="auto">
            <a:xfrm>
              <a:off x="4930775" y="3810000"/>
              <a:ext cx="3567113" cy="2459038"/>
            </a:xfrm>
            <a:custGeom>
              <a:avLst/>
              <a:gdLst>
                <a:gd name="T0" fmla="*/ 2022475 w 2247"/>
                <a:gd name="T1" fmla="*/ 36513 h 1549"/>
                <a:gd name="T2" fmla="*/ 3079750 w 2247"/>
                <a:gd name="T3" fmla="*/ 236538 h 1549"/>
                <a:gd name="T4" fmla="*/ 3556000 w 2247"/>
                <a:gd name="T5" fmla="*/ 1455738 h 1549"/>
                <a:gd name="T6" fmla="*/ 3014663 w 2247"/>
                <a:gd name="T7" fmla="*/ 2319338 h 1549"/>
                <a:gd name="T8" fmla="*/ 717550 w 2247"/>
                <a:gd name="T9" fmla="*/ 2295525 h 1549"/>
                <a:gd name="T10" fmla="*/ 79375 w 2247"/>
                <a:gd name="T11" fmla="*/ 1647825 h 1549"/>
                <a:gd name="T12" fmla="*/ 241300 w 2247"/>
                <a:gd name="T13" fmla="*/ 723900 h 1549"/>
                <a:gd name="T14" fmla="*/ 850900 w 2247"/>
                <a:gd name="T15" fmla="*/ 219075 h 1549"/>
                <a:gd name="T16" fmla="*/ 2022475 w 2247"/>
                <a:gd name="T17" fmla="*/ 36513 h 154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247"/>
                <a:gd name="T28" fmla="*/ 0 h 1549"/>
                <a:gd name="T29" fmla="*/ 2247 w 2247"/>
                <a:gd name="T30" fmla="*/ 1549 h 1549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247" h="1549">
                  <a:moveTo>
                    <a:pt x="1274" y="23"/>
                  </a:moveTo>
                  <a:cubicBezTo>
                    <a:pt x="1508" y="25"/>
                    <a:pt x="1779" y="0"/>
                    <a:pt x="1940" y="149"/>
                  </a:cubicBezTo>
                  <a:cubicBezTo>
                    <a:pt x="2101" y="298"/>
                    <a:pt x="2247" y="698"/>
                    <a:pt x="2240" y="917"/>
                  </a:cubicBezTo>
                  <a:cubicBezTo>
                    <a:pt x="2233" y="1136"/>
                    <a:pt x="2197" y="1373"/>
                    <a:pt x="1899" y="1461"/>
                  </a:cubicBezTo>
                  <a:cubicBezTo>
                    <a:pt x="1601" y="1549"/>
                    <a:pt x="760" y="1516"/>
                    <a:pt x="452" y="1446"/>
                  </a:cubicBezTo>
                  <a:cubicBezTo>
                    <a:pt x="144" y="1376"/>
                    <a:pt x="100" y="1203"/>
                    <a:pt x="50" y="1038"/>
                  </a:cubicBezTo>
                  <a:cubicBezTo>
                    <a:pt x="0" y="873"/>
                    <a:pt x="71" y="606"/>
                    <a:pt x="152" y="456"/>
                  </a:cubicBezTo>
                  <a:cubicBezTo>
                    <a:pt x="233" y="306"/>
                    <a:pt x="349" y="210"/>
                    <a:pt x="536" y="138"/>
                  </a:cubicBezTo>
                  <a:cubicBezTo>
                    <a:pt x="723" y="66"/>
                    <a:pt x="1040" y="21"/>
                    <a:pt x="1274" y="23"/>
                  </a:cubicBezTo>
                  <a:close/>
                </a:path>
              </a:pathLst>
            </a:custGeom>
            <a:solidFill>
              <a:srgbClr val="DDDDDD"/>
            </a:solidFill>
            <a:ln w="12700">
              <a:solidFill>
                <a:schemeClr val="tx2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88" name="Oval 2083"/>
            <p:cNvSpPr>
              <a:spLocks noChangeAspect="1" noChangeArrowheads="1"/>
            </p:cNvSpPr>
            <p:nvPr/>
          </p:nvSpPr>
          <p:spPr bwMode="auto">
            <a:xfrm>
              <a:off x="6573838" y="4862513"/>
              <a:ext cx="366712" cy="366712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C</a:t>
              </a:r>
            </a:p>
          </p:txBody>
        </p:sp>
        <p:sp>
          <p:nvSpPr>
            <p:cNvPr id="23589" name="Oval 2084"/>
            <p:cNvSpPr>
              <a:spLocks noChangeAspect="1" noChangeArrowheads="1"/>
            </p:cNvSpPr>
            <p:nvPr/>
          </p:nvSpPr>
          <p:spPr bwMode="auto">
            <a:xfrm>
              <a:off x="5200650" y="4862513"/>
              <a:ext cx="366713" cy="366712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solidFill>
                    <a:schemeClr val="tx2"/>
                  </a:solidFill>
                </a:rPr>
                <a:t>B</a:t>
              </a:r>
            </a:p>
          </p:txBody>
        </p:sp>
        <p:sp>
          <p:nvSpPr>
            <p:cNvPr id="23590" name="Oval 2085"/>
            <p:cNvSpPr>
              <a:spLocks noChangeAspect="1" noChangeArrowheads="1"/>
            </p:cNvSpPr>
            <p:nvPr/>
          </p:nvSpPr>
          <p:spPr bwMode="auto">
            <a:xfrm>
              <a:off x="6572250" y="4056063"/>
              <a:ext cx="366713" cy="366712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solidFill>
                    <a:schemeClr val="tx2"/>
                  </a:solidFill>
                </a:rPr>
                <a:t>A</a:t>
              </a:r>
            </a:p>
          </p:txBody>
        </p:sp>
        <p:sp>
          <p:nvSpPr>
            <p:cNvPr id="23591" name="Oval 2086"/>
            <p:cNvSpPr>
              <a:spLocks noChangeAspect="1" noChangeArrowheads="1"/>
            </p:cNvSpPr>
            <p:nvPr/>
          </p:nvSpPr>
          <p:spPr bwMode="auto">
            <a:xfrm>
              <a:off x="5810250" y="5670550"/>
              <a:ext cx="366713" cy="366713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solidFill>
                    <a:schemeClr val="tx2"/>
                  </a:solidFill>
                </a:rPr>
                <a:t>E</a:t>
              </a:r>
            </a:p>
          </p:txBody>
        </p:sp>
        <p:cxnSp>
          <p:nvCxnSpPr>
            <p:cNvPr id="23592" name="AutoShape 2087"/>
            <p:cNvCxnSpPr>
              <a:cxnSpLocks noChangeAspect="1" noChangeShapeType="1"/>
              <a:stCxn id="23590" idx="2"/>
              <a:endCxn id="23589" idx="0"/>
            </p:cNvCxnSpPr>
            <p:nvPr/>
          </p:nvCxnSpPr>
          <p:spPr bwMode="auto">
            <a:xfrm rot="10800000" flipV="1">
              <a:off x="5383213" y="4238625"/>
              <a:ext cx="1168400" cy="603250"/>
            </a:xfrm>
            <a:prstGeom prst="curvedConnector2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93" name="AutoShape 2088"/>
            <p:cNvCxnSpPr>
              <a:cxnSpLocks noChangeAspect="1" noChangeShapeType="1"/>
              <a:stCxn id="23591" idx="2"/>
              <a:endCxn id="23589" idx="4"/>
            </p:cNvCxnSpPr>
            <p:nvPr/>
          </p:nvCxnSpPr>
          <p:spPr bwMode="auto">
            <a:xfrm rot="10800000">
              <a:off x="5383213" y="5246688"/>
              <a:ext cx="406400" cy="606425"/>
            </a:xfrm>
            <a:prstGeom prst="curvedConnector2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94" name="AutoShape 2089"/>
            <p:cNvCxnSpPr>
              <a:cxnSpLocks noChangeAspect="1" noChangeShapeType="1"/>
              <a:stCxn id="23591" idx="6"/>
              <a:endCxn id="23588" idx="3"/>
            </p:cNvCxnSpPr>
            <p:nvPr/>
          </p:nvCxnSpPr>
          <p:spPr bwMode="auto">
            <a:xfrm flipV="1">
              <a:off x="6194425" y="5194300"/>
              <a:ext cx="431800" cy="658813"/>
            </a:xfrm>
            <a:prstGeom prst="curvedConnector2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95" name="AutoShape 2090"/>
            <p:cNvCxnSpPr>
              <a:cxnSpLocks noChangeAspect="1" noChangeShapeType="1"/>
              <a:stCxn id="23590" idx="4"/>
              <a:endCxn id="23588" idx="0"/>
            </p:cNvCxnSpPr>
            <p:nvPr/>
          </p:nvCxnSpPr>
          <p:spPr bwMode="auto">
            <a:xfrm>
              <a:off x="6754813" y="4440238"/>
              <a:ext cx="1587" cy="401637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96" name="AutoShape 2091"/>
            <p:cNvCxnSpPr>
              <a:cxnSpLocks noChangeAspect="1" noChangeShapeType="1"/>
              <a:stCxn id="23589" idx="6"/>
              <a:endCxn id="23588" idx="2"/>
            </p:cNvCxnSpPr>
            <p:nvPr/>
          </p:nvCxnSpPr>
          <p:spPr bwMode="auto">
            <a:xfrm>
              <a:off x="5584825" y="5045075"/>
              <a:ext cx="968375" cy="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3597" name="Oval 2092"/>
            <p:cNvSpPr>
              <a:spLocks noChangeAspect="1" noChangeArrowheads="1"/>
            </p:cNvSpPr>
            <p:nvPr/>
          </p:nvSpPr>
          <p:spPr bwMode="auto">
            <a:xfrm>
              <a:off x="7935913" y="4862513"/>
              <a:ext cx="366712" cy="366712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solidFill>
                    <a:schemeClr val="tx2"/>
                  </a:solidFill>
                </a:rPr>
                <a:t>D</a:t>
              </a:r>
            </a:p>
          </p:txBody>
        </p:sp>
        <p:cxnSp>
          <p:nvCxnSpPr>
            <p:cNvPr id="23598" name="AutoShape 2093"/>
            <p:cNvCxnSpPr>
              <a:cxnSpLocks noChangeAspect="1" noChangeShapeType="1"/>
              <a:stCxn id="23601" idx="6"/>
              <a:endCxn id="23597" idx="4"/>
            </p:cNvCxnSpPr>
            <p:nvPr/>
          </p:nvCxnSpPr>
          <p:spPr bwMode="auto">
            <a:xfrm flipV="1">
              <a:off x="7708900" y="5246688"/>
              <a:ext cx="409575" cy="606425"/>
            </a:xfrm>
            <a:prstGeom prst="curvedConnector2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99" name="AutoShape 2094"/>
            <p:cNvCxnSpPr>
              <a:cxnSpLocks noChangeAspect="1" noChangeShapeType="1"/>
              <a:stCxn id="23597" idx="0"/>
              <a:endCxn id="23590" idx="6"/>
            </p:cNvCxnSpPr>
            <p:nvPr/>
          </p:nvCxnSpPr>
          <p:spPr bwMode="auto">
            <a:xfrm rot="5400000" flipH="1">
              <a:off x="7235825" y="3959225"/>
              <a:ext cx="603250" cy="1162050"/>
            </a:xfrm>
            <a:prstGeom prst="curvedConnector2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600" name="AutoShape 2095"/>
            <p:cNvCxnSpPr>
              <a:cxnSpLocks noChangeAspect="1" noChangeShapeType="1"/>
              <a:stCxn id="23588" idx="6"/>
              <a:endCxn id="23597" idx="2"/>
            </p:cNvCxnSpPr>
            <p:nvPr/>
          </p:nvCxnSpPr>
          <p:spPr bwMode="auto">
            <a:xfrm>
              <a:off x="6958013" y="5045075"/>
              <a:ext cx="957262" cy="0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3601" name="Oval 2096"/>
            <p:cNvSpPr>
              <a:spLocks noChangeAspect="1" noChangeArrowheads="1"/>
            </p:cNvSpPr>
            <p:nvPr/>
          </p:nvSpPr>
          <p:spPr bwMode="auto">
            <a:xfrm>
              <a:off x="7324725" y="5670550"/>
              <a:ext cx="366713" cy="366713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solidFill>
                    <a:schemeClr val="tx2"/>
                  </a:solidFill>
                </a:rPr>
                <a:t>F</a:t>
              </a:r>
            </a:p>
          </p:txBody>
        </p:sp>
        <p:cxnSp>
          <p:nvCxnSpPr>
            <p:cNvPr id="23602" name="AutoShape 2097"/>
            <p:cNvCxnSpPr>
              <a:cxnSpLocks noChangeAspect="1" noChangeShapeType="1"/>
              <a:stCxn id="23588" idx="5"/>
              <a:endCxn id="23601" idx="2"/>
            </p:cNvCxnSpPr>
            <p:nvPr/>
          </p:nvCxnSpPr>
          <p:spPr bwMode="auto">
            <a:xfrm rot="16200000" flipH="1">
              <a:off x="6765925" y="5314950"/>
              <a:ext cx="658813" cy="417513"/>
            </a:xfrm>
            <a:prstGeom prst="curvedConnector2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3603" name="Text Box 2098"/>
            <p:cNvSpPr txBox="1">
              <a:spLocks noChangeArrowheads="1"/>
            </p:cNvSpPr>
            <p:nvPr/>
          </p:nvSpPr>
          <p:spPr bwMode="auto">
            <a:xfrm>
              <a:off x="6807200" y="3827463"/>
              <a:ext cx="298450" cy="366712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solidFill>
                    <a:schemeClr val="tx2"/>
                  </a:solidFill>
                  <a:latin typeface="Times New Roman" charset="0"/>
                </a:rPr>
                <a:t>0</a:t>
              </a:r>
            </a:p>
          </p:txBody>
        </p:sp>
        <p:sp>
          <p:nvSpPr>
            <p:cNvPr id="23604" name="Text Box 2099"/>
            <p:cNvSpPr txBox="1">
              <a:spLocks noChangeArrowheads="1"/>
            </p:cNvSpPr>
            <p:nvPr/>
          </p:nvSpPr>
          <p:spPr bwMode="auto">
            <a:xfrm>
              <a:off x="8197850" y="4654550"/>
              <a:ext cx="298450" cy="366713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solidFill>
                    <a:schemeClr val="tx2"/>
                  </a:solidFill>
                  <a:latin typeface="Times New Roman" charset="0"/>
                  <a:sym typeface="Symbol" charset="0"/>
                </a:rPr>
                <a:t>3</a:t>
              </a:r>
            </a:p>
          </p:txBody>
        </p:sp>
        <p:sp>
          <p:nvSpPr>
            <p:cNvPr id="23605" name="Text Box 2100"/>
            <p:cNvSpPr txBox="1">
              <a:spLocks noChangeArrowheads="1"/>
            </p:cNvSpPr>
            <p:nvPr/>
          </p:nvSpPr>
          <p:spPr bwMode="auto">
            <a:xfrm>
              <a:off x="6838950" y="4654550"/>
              <a:ext cx="298450" cy="366713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solidFill>
                    <a:schemeClr val="tx2"/>
                  </a:solidFill>
                  <a:latin typeface="Times New Roman" charset="0"/>
                  <a:sym typeface="Symbol" charset="0"/>
                </a:rPr>
                <a:t>2</a:t>
              </a:r>
            </a:p>
          </p:txBody>
        </p:sp>
        <p:sp>
          <p:nvSpPr>
            <p:cNvPr id="23606" name="Text Box 2101"/>
            <p:cNvSpPr txBox="1">
              <a:spLocks noChangeArrowheads="1"/>
            </p:cNvSpPr>
            <p:nvPr/>
          </p:nvSpPr>
          <p:spPr bwMode="auto">
            <a:xfrm>
              <a:off x="5467350" y="4654550"/>
              <a:ext cx="298450" cy="366713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solidFill>
                    <a:schemeClr val="tx2"/>
                  </a:solidFill>
                  <a:latin typeface="Times New Roman" charset="0"/>
                  <a:sym typeface="Symbol" charset="0"/>
                </a:rPr>
                <a:t>7</a:t>
              </a:r>
            </a:p>
          </p:txBody>
        </p:sp>
        <p:sp>
          <p:nvSpPr>
            <p:cNvPr id="23607" name="Text Box 2102"/>
            <p:cNvSpPr txBox="1">
              <a:spLocks noChangeArrowheads="1"/>
            </p:cNvSpPr>
            <p:nvPr/>
          </p:nvSpPr>
          <p:spPr bwMode="auto">
            <a:xfrm>
              <a:off x="5681663" y="5378450"/>
              <a:ext cx="298450" cy="366713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solidFill>
                    <a:schemeClr val="tx2"/>
                  </a:solidFill>
                  <a:latin typeface="Times New Roman" charset="0"/>
                  <a:sym typeface="Symbol" charset="0"/>
                </a:rPr>
                <a:t>5</a:t>
              </a:r>
            </a:p>
          </p:txBody>
        </p:sp>
        <p:sp>
          <p:nvSpPr>
            <p:cNvPr id="23608" name="Text Box 2103"/>
            <p:cNvSpPr txBox="1">
              <a:spLocks noChangeArrowheads="1"/>
            </p:cNvSpPr>
            <p:nvPr/>
          </p:nvSpPr>
          <p:spPr bwMode="auto">
            <a:xfrm>
              <a:off x="7505700" y="5378450"/>
              <a:ext cx="298450" cy="366713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solidFill>
                    <a:schemeClr val="tx2"/>
                  </a:solidFill>
                  <a:latin typeface="Times New Roman" charset="0"/>
                  <a:sym typeface="Symbol" charset="0"/>
                </a:rPr>
                <a:t>8</a:t>
              </a:r>
            </a:p>
          </p:txBody>
        </p:sp>
        <p:sp>
          <p:nvSpPr>
            <p:cNvPr id="23609" name="Text Box 2104"/>
            <p:cNvSpPr txBox="1">
              <a:spLocks noChangeArrowheads="1"/>
            </p:cNvSpPr>
            <p:nvPr/>
          </p:nvSpPr>
          <p:spPr bwMode="auto">
            <a:xfrm>
              <a:off x="7645400" y="4070350"/>
              <a:ext cx="2984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latin typeface="Times New Roman" charset="0"/>
                </a:rPr>
                <a:t>4</a:t>
              </a:r>
            </a:p>
          </p:txBody>
        </p:sp>
        <p:sp>
          <p:nvSpPr>
            <p:cNvPr id="23610" name="Text Box 2105"/>
            <p:cNvSpPr txBox="1">
              <a:spLocks noChangeArrowheads="1"/>
            </p:cNvSpPr>
            <p:nvPr/>
          </p:nvSpPr>
          <p:spPr bwMode="auto">
            <a:xfrm>
              <a:off x="5505450" y="4132263"/>
              <a:ext cx="2984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latin typeface="Times New Roman" charset="0"/>
                </a:rPr>
                <a:t>8</a:t>
              </a:r>
            </a:p>
          </p:txBody>
        </p:sp>
        <p:sp>
          <p:nvSpPr>
            <p:cNvPr id="23611" name="Text Box 2106"/>
            <p:cNvSpPr txBox="1">
              <a:spLocks noChangeArrowheads="1"/>
            </p:cNvSpPr>
            <p:nvPr/>
          </p:nvSpPr>
          <p:spPr bwMode="auto">
            <a:xfrm>
              <a:off x="5886450" y="4741863"/>
              <a:ext cx="2984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latin typeface="Times New Roman" charset="0"/>
                </a:rPr>
                <a:t>7</a:t>
              </a:r>
            </a:p>
          </p:txBody>
        </p:sp>
        <p:sp>
          <p:nvSpPr>
            <p:cNvPr id="23612" name="Text Box 2107"/>
            <p:cNvSpPr txBox="1">
              <a:spLocks noChangeArrowheads="1"/>
            </p:cNvSpPr>
            <p:nvPr/>
          </p:nvSpPr>
          <p:spPr bwMode="auto">
            <a:xfrm>
              <a:off x="7334250" y="4741863"/>
              <a:ext cx="2984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chemeClr val="tx2"/>
                  </a:solidFill>
                  <a:latin typeface="Times New Roman" charset="0"/>
                </a:rPr>
                <a:t>1</a:t>
              </a:r>
            </a:p>
          </p:txBody>
        </p:sp>
        <p:sp>
          <p:nvSpPr>
            <p:cNvPr id="23613" name="Text Box 2108"/>
            <p:cNvSpPr txBox="1">
              <a:spLocks noChangeArrowheads="1"/>
            </p:cNvSpPr>
            <p:nvPr/>
          </p:nvSpPr>
          <p:spPr bwMode="auto">
            <a:xfrm>
              <a:off x="5200650" y="5541963"/>
              <a:ext cx="2984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chemeClr val="tx2"/>
                  </a:solidFill>
                  <a:latin typeface="Times New Roman" charset="0"/>
                </a:rPr>
                <a:t>2</a:t>
              </a:r>
            </a:p>
          </p:txBody>
        </p:sp>
        <p:sp>
          <p:nvSpPr>
            <p:cNvPr id="23614" name="Text Box 2109"/>
            <p:cNvSpPr txBox="1">
              <a:spLocks noChangeArrowheads="1"/>
            </p:cNvSpPr>
            <p:nvPr/>
          </p:nvSpPr>
          <p:spPr bwMode="auto">
            <a:xfrm>
              <a:off x="7943850" y="5541963"/>
              <a:ext cx="2984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chemeClr val="tx2"/>
                  </a:solidFill>
                  <a:latin typeface="Times New Roman" charset="0"/>
                </a:rPr>
                <a:t>5</a:t>
              </a:r>
            </a:p>
          </p:txBody>
        </p:sp>
        <p:sp>
          <p:nvSpPr>
            <p:cNvPr id="23615" name="Text Box 2110"/>
            <p:cNvSpPr txBox="1">
              <a:spLocks noChangeArrowheads="1"/>
            </p:cNvSpPr>
            <p:nvPr/>
          </p:nvSpPr>
          <p:spPr bwMode="auto">
            <a:xfrm>
              <a:off x="6419850" y="4437063"/>
              <a:ext cx="2984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chemeClr val="tx2"/>
                  </a:solidFill>
                  <a:latin typeface="Times New Roman" charset="0"/>
                </a:rPr>
                <a:t>2</a:t>
              </a:r>
            </a:p>
          </p:txBody>
        </p:sp>
        <p:sp>
          <p:nvSpPr>
            <p:cNvPr id="23616" name="Text Box 2111"/>
            <p:cNvSpPr txBox="1">
              <a:spLocks noChangeArrowheads="1"/>
            </p:cNvSpPr>
            <p:nvPr/>
          </p:nvSpPr>
          <p:spPr bwMode="auto">
            <a:xfrm>
              <a:off x="6267450" y="5275263"/>
              <a:ext cx="2984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chemeClr val="tx2"/>
                  </a:solidFill>
                  <a:latin typeface="Times New Roman" charset="0"/>
                </a:rPr>
                <a:t>3</a:t>
              </a:r>
            </a:p>
          </p:txBody>
        </p:sp>
        <p:sp>
          <p:nvSpPr>
            <p:cNvPr id="23617" name="Text Box 2112"/>
            <p:cNvSpPr txBox="1">
              <a:spLocks noChangeArrowheads="1"/>
            </p:cNvSpPr>
            <p:nvPr/>
          </p:nvSpPr>
          <p:spPr bwMode="auto">
            <a:xfrm>
              <a:off x="6915150" y="5275263"/>
              <a:ext cx="2984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latin typeface="Times New Roman" charset="0"/>
                </a:rPr>
                <a:t>9</a:t>
              </a: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6591332" y="5254029"/>
              <a:ext cx="292068" cy="307777"/>
            </a:xfrm>
            <a:prstGeom prst="rect">
              <a:avLst/>
            </a:prstGeom>
            <a:solidFill>
              <a:srgbClr val="FFFF00"/>
            </a:solidFill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0000"/>
                  </a:solidFill>
                </a:rPr>
                <a:t>A</a:t>
              </a: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8339138" y="5010150"/>
              <a:ext cx="292068" cy="307777"/>
            </a:xfrm>
            <a:prstGeom prst="rect">
              <a:avLst/>
            </a:prstGeom>
            <a:solidFill>
              <a:srgbClr val="FFFF00"/>
            </a:solidFill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0000"/>
                  </a:solidFill>
                </a:rPr>
                <a:t>C</a:t>
              </a: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5873766" y="6031805"/>
              <a:ext cx="292068" cy="307777"/>
            </a:xfrm>
            <a:prstGeom prst="rect">
              <a:avLst/>
            </a:prstGeom>
            <a:solidFill>
              <a:srgbClr val="FFFF00"/>
            </a:solidFill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0000"/>
                  </a:solidFill>
                </a:rPr>
                <a:t>C</a:t>
              </a: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7453205" y="6031804"/>
              <a:ext cx="306495" cy="307777"/>
            </a:xfrm>
            <a:prstGeom prst="rect">
              <a:avLst/>
            </a:prstGeom>
            <a:solidFill>
              <a:srgbClr val="FFFF00"/>
            </a:solidFill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0000"/>
                  </a:solidFill>
                </a:rPr>
                <a:t>D</a:t>
              </a:r>
            </a:p>
          </p:txBody>
        </p:sp>
      </p:grpSp>
      <p:sp>
        <p:nvSpPr>
          <p:cNvPr id="116" name="Freeform 134"/>
          <p:cNvSpPr>
            <a:spLocks/>
          </p:cNvSpPr>
          <p:nvPr/>
        </p:nvSpPr>
        <p:spPr bwMode="auto">
          <a:xfrm>
            <a:off x="1065204" y="1308280"/>
            <a:ext cx="3105150" cy="2390775"/>
          </a:xfrm>
          <a:custGeom>
            <a:avLst/>
            <a:gdLst>
              <a:gd name="T0" fmla="*/ 1406525 w 1956"/>
              <a:gd name="T1" fmla="*/ 36513 h 1506"/>
              <a:gd name="T2" fmla="*/ 2463800 w 1956"/>
              <a:gd name="T3" fmla="*/ 236538 h 1506"/>
              <a:gd name="T4" fmla="*/ 2940050 w 1956"/>
              <a:gd name="T5" fmla="*/ 1455738 h 1506"/>
              <a:gd name="T6" fmla="*/ 1473200 w 1956"/>
              <a:gd name="T7" fmla="*/ 1476375 h 1506"/>
              <a:gd name="T8" fmla="*/ 863600 w 1956"/>
              <a:gd name="T9" fmla="*/ 2247900 h 1506"/>
              <a:gd name="T10" fmla="*/ 177800 w 1956"/>
              <a:gd name="T11" fmla="*/ 2295525 h 1506"/>
              <a:gd name="T12" fmla="*/ 53975 w 1956"/>
              <a:gd name="T13" fmla="*/ 1676400 h 1506"/>
              <a:gd name="T14" fmla="*/ 501650 w 1956"/>
              <a:gd name="T15" fmla="*/ 1400175 h 1506"/>
              <a:gd name="T16" fmla="*/ 806450 w 1956"/>
              <a:gd name="T17" fmla="*/ 1025525 h 1506"/>
              <a:gd name="T18" fmla="*/ 796925 w 1956"/>
              <a:gd name="T19" fmla="*/ 263525 h 1506"/>
              <a:gd name="T20" fmla="*/ 1406525 w 1956"/>
              <a:gd name="T21" fmla="*/ 36513 h 150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1956"/>
              <a:gd name="T34" fmla="*/ 0 h 1506"/>
              <a:gd name="T35" fmla="*/ 1956 w 1956"/>
              <a:gd name="T36" fmla="*/ 1506 h 150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1956" h="1506">
                <a:moveTo>
                  <a:pt x="886" y="23"/>
                </a:moveTo>
                <a:cubicBezTo>
                  <a:pt x="1061" y="20"/>
                  <a:pt x="1391" y="0"/>
                  <a:pt x="1552" y="149"/>
                </a:cubicBezTo>
                <a:cubicBezTo>
                  <a:pt x="1713" y="298"/>
                  <a:pt x="1956" y="787"/>
                  <a:pt x="1852" y="917"/>
                </a:cubicBezTo>
                <a:cubicBezTo>
                  <a:pt x="1748" y="1047"/>
                  <a:pt x="1146" y="847"/>
                  <a:pt x="928" y="930"/>
                </a:cubicBezTo>
                <a:cubicBezTo>
                  <a:pt x="710" y="1013"/>
                  <a:pt x="680" y="1330"/>
                  <a:pt x="544" y="1416"/>
                </a:cubicBezTo>
                <a:cubicBezTo>
                  <a:pt x="408" y="1502"/>
                  <a:pt x="197" y="1506"/>
                  <a:pt x="112" y="1446"/>
                </a:cubicBezTo>
                <a:cubicBezTo>
                  <a:pt x="27" y="1386"/>
                  <a:pt x="0" y="1150"/>
                  <a:pt x="34" y="1056"/>
                </a:cubicBezTo>
                <a:cubicBezTo>
                  <a:pt x="68" y="962"/>
                  <a:pt x="237" y="950"/>
                  <a:pt x="316" y="882"/>
                </a:cubicBezTo>
                <a:cubicBezTo>
                  <a:pt x="395" y="814"/>
                  <a:pt x="477" y="765"/>
                  <a:pt x="508" y="646"/>
                </a:cubicBezTo>
                <a:cubicBezTo>
                  <a:pt x="539" y="527"/>
                  <a:pt x="439" y="270"/>
                  <a:pt x="502" y="166"/>
                </a:cubicBezTo>
                <a:cubicBezTo>
                  <a:pt x="565" y="62"/>
                  <a:pt x="711" y="26"/>
                  <a:pt x="886" y="23"/>
                </a:cubicBezTo>
                <a:close/>
              </a:path>
            </a:pathLst>
          </a:custGeom>
          <a:solidFill>
            <a:srgbClr val="DDDDDD"/>
          </a:solidFill>
          <a:ln w="12700">
            <a:solidFill>
              <a:schemeClr val="tx2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0" name="Group 79"/>
          <p:cNvGrpSpPr/>
          <p:nvPr/>
        </p:nvGrpSpPr>
        <p:grpSpPr>
          <a:xfrm>
            <a:off x="206361" y="1316317"/>
            <a:ext cx="3663854" cy="2423914"/>
            <a:chOff x="5102289" y="4132263"/>
            <a:chExt cx="3663854" cy="2423914"/>
          </a:xfrm>
        </p:grpSpPr>
        <p:sp>
          <p:nvSpPr>
            <p:cNvPr id="81" name="Oval 135"/>
            <p:cNvSpPr>
              <a:spLocks noChangeAspect="1" noChangeArrowheads="1"/>
            </p:cNvSpPr>
            <p:nvPr/>
          </p:nvSpPr>
          <p:spPr bwMode="auto">
            <a:xfrm>
              <a:off x="6783388" y="5167313"/>
              <a:ext cx="366712" cy="366712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C</a:t>
              </a:r>
            </a:p>
          </p:txBody>
        </p:sp>
        <p:sp>
          <p:nvSpPr>
            <p:cNvPr id="82" name="Oval 136"/>
            <p:cNvSpPr>
              <a:spLocks noChangeAspect="1" noChangeArrowheads="1"/>
            </p:cNvSpPr>
            <p:nvPr/>
          </p:nvSpPr>
          <p:spPr bwMode="auto">
            <a:xfrm>
              <a:off x="5410200" y="5167313"/>
              <a:ext cx="366713" cy="366712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B</a:t>
              </a:r>
            </a:p>
          </p:txBody>
        </p:sp>
        <p:sp>
          <p:nvSpPr>
            <p:cNvPr id="83" name="Oval 137"/>
            <p:cNvSpPr>
              <a:spLocks noChangeAspect="1" noChangeArrowheads="1"/>
            </p:cNvSpPr>
            <p:nvPr/>
          </p:nvSpPr>
          <p:spPr bwMode="auto">
            <a:xfrm>
              <a:off x="6781800" y="4360863"/>
              <a:ext cx="366713" cy="366712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solidFill>
                    <a:schemeClr val="tx2"/>
                  </a:solidFill>
                </a:rPr>
                <a:t>A</a:t>
              </a:r>
            </a:p>
          </p:txBody>
        </p:sp>
        <p:sp>
          <p:nvSpPr>
            <p:cNvPr id="84" name="Oval 138"/>
            <p:cNvSpPr>
              <a:spLocks noChangeAspect="1" noChangeArrowheads="1"/>
            </p:cNvSpPr>
            <p:nvPr/>
          </p:nvSpPr>
          <p:spPr bwMode="auto">
            <a:xfrm>
              <a:off x="6019800" y="5975350"/>
              <a:ext cx="366713" cy="366713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solidFill>
                    <a:schemeClr val="tx2"/>
                  </a:solidFill>
                </a:rPr>
                <a:t>E</a:t>
              </a:r>
            </a:p>
          </p:txBody>
        </p:sp>
        <p:cxnSp>
          <p:nvCxnSpPr>
            <p:cNvPr id="85" name="AutoShape 139"/>
            <p:cNvCxnSpPr>
              <a:cxnSpLocks noChangeAspect="1" noChangeShapeType="1"/>
              <a:stCxn id="83" idx="2"/>
              <a:endCxn id="82" idx="0"/>
            </p:cNvCxnSpPr>
            <p:nvPr/>
          </p:nvCxnSpPr>
          <p:spPr bwMode="auto">
            <a:xfrm rot="10800000" flipV="1">
              <a:off x="5592763" y="4543425"/>
              <a:ext cx="1168400" cy="612775"/>
            </a:xfrm>
            <a:prstGeom prst="curvedConnector2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6" name="AutoShape 140"/>
            <p:cNvCxnSpPr>
              <a:cxnSpLocks noChangeAspect="1" noChangeShapeType="1"/>
              <a:stCxn id="84" idx="2"/>
              <a:endCxn id="82" idx="4"/>
            </p:cNvCxnSpPr>
            <p:nvPr/>
          </p:nvCxnSpPr>
          <p:spPr bwMode="auto">
            <a:xfrm rot="10800000">
              <a:off x="5592763" y="5541963"/>
              <a:ext cx="406400" cy="615950"/>
            </a:xfrm>
            <a:prstGeom prst="curvedConnector2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7" name="AutoShape 141"/>
            <p:cNvCxnSpPr>
              <a:cxnSpLocks noChangeAspect="1" noChangeShapeType="1"/>
              <a:stCxn id="84" idx="6"/>
              <a:endCxn id="81" idx="3"/>
            </p:cNvCxnSpPr>
            <p:nvPr/>
          </p:nvCxnSpPr>
          <p:spPr bwMode="auto">
            <a:xfrm flipV="1">
              <a:off x="6403975" y="5499100"/>
              <a:ext cx="431800" cy="658813"/>
            </a:xfrm>
            <a:prstGeom prst="curvedConnector2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8" name="AutoShape 142"/>
            <p:cNvCxnSpPr>
              <a:cxnSpLocks noChangeAspect="1" noChangeShapeType="1"/>
              <a:stCxn id="83" idx="4"/>
              <a:endCxn id="81" idx="0"/>
            </p:cNvCxnSpPr>
            <p:nvPr/>
          </p:nvCxnSpPr>
          <p:spPr bwMode="auto">
            <a:xfrm>
              <a:off x="6964363" y="4745038"/>
              <a:ext cx="1587" cy="401637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9" name="AutoShape 143"/>
            <p:cNvCxnSpPr>
              <a:cxnSpLocks noChangeAspect="1" noChangeShapeType="1"/>
              <a:stCxn id="82" idx="6"/>
              <a:endCxn id="81" idx="2"/>
            </p:cNvCxnSpPr>
            <p:nvPr/>
          </p:nvCxnSpPr>
          <p:spPr bwMode="auto">
            <a:xfrm>
              <a:off x="5784850" y="5349875"/>
              <a:ext cx="977900" cy="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90" name="Oval 144"/>
            <p:cNvSpPr>
              <a:spLocks noChangeAspect="1" noChangeArrowheads="1"/>
            </p:cNvSpPr>
            <p:nvPr/>
          </p:nvSpPr>
          <p:spPr bwMode="auto">
            <a:xfrm>
              <a:off x="8145463" y="5167313"/>
              <a:ext cx="366712" cy="366712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solidFill>
                    <a:schemeClr val="tx2"/>
                  </a:solidFill>
                </a:rPr>
                <a:t>D</a:t>
              </a:r>
            </a:p>
          </p:txBody>
        </p:sp>
        <p:cxnSp>
          <p:nvCxnSpPr>
            <p:cNvPr id="91" name="AutoShape 145"/>
            <p:cNvCxnSpPr>
              <a:cxnSpLocks noChangeAspect="1" noChangeShapeType="1"/>
              <a:stCxn id="94" idx="6"/>
              <a:endCxn id="90" idx="4"/>
            </p:cNvCxnSpPr>
            <p:nvPr/>
          </p:nvCxnSpPr>
          <p:spPr bwMode="auto">
            <a:xfrm flipV="1">
              <a:off x="7908925" y="5551488"/>
              <a:ext cx="419100" cy="606425"/>
            </a:xfrm>
            <a:prstGeom prst="curvedConnector2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2" name="AutoShape 146"/>
            <p:cNvCxnSpPr>
              <a:cxnSpLocks noChangeAspect="1" noChangeShapeType="1"/>
              <a:stCxn id="90" idx="0"/>
              <a:endCxn id="83" idx="6"/>
            </p:cNvCxnSpPr>
            <p:nvPr/>
          </p:nvCxnSpPr>
          <p:spPr bwMode="auto">
            <a:xfrm rot="5400000" flipH="1">
              <a:off x="7445375" y="4264025"/>
              <a:ext cx="603250" cy="1162050"/>
            </a:xfrm>
            <a:prstGeom prst="curvedConnector2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3" name="AutoShape 147"/>
            <p:cNvCxnSpPr>
              <a:cxnSpLocks noChangeAspect="1" noChangeShapeType="1"/>
              <a:stCxn id="81" idx="6"/>
              <a:endCxn id="90" idx="2"/>
            </p:cNvCxnSpPr>
            <p:nvPr/>
          </p:nvCxnSpPr>
          <p:spPr bwMode="auto">
            <a:xfrm>
              <a:off x="7167563" y="5349875"/>
              <a:ext cx="957262" cy="0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94" name="Oval 148"/>
            <p:cNvSpPr>
              <a:spLocks noChangeAspect="1" noChangeArrowheads="1"/>
            </p:cNvSpPr>
            <p:nvPr/>
          </p:nvSpPr>
          <p:spPr bwMode="auto">
            <a:xfrm>
              <a:off x="7534275" y="5975350"/>
              <a:ext cx="366713" cy="366713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F</a:t>
              </a:r>
            </a:p>
          </p:txBody>
        </p:sp>
        <p:cxnSp>
          <p:nvCxnSpPr>
            <p:cNvPr id="95" name="AutoShape 149"/>
            <p:cNvCxnSpPr>
              <a:cxnSpLocks noChangeAspect="1" noChangeShapeType="1"/>
              <a:stCxn id="81" idx="5"/>
              <a:endCxn id="94" idx="2"/>
            </p:cNvCxnSpPr>
            <p:nvPr/>
          </p:nvCxnSpPr>
          <p:spPr bwMode="auto">
            <a:xfrm rot="16200000" flipH="1">
              <a:off x="6980237" y="5614988"/>
              <a:ext cx="658813" cy="427038"/>
            </a:xfrm>
            <a:prstGeom prst="curvedConnector2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96" name="Text Box 150"/>
            <p:cNvSpPr txBox="1">
              <a:spLocks noChangeArrowheads="1"/>
            </p:cNvSpPr>
            <p:nvPr/>
          </p:nvSpPr>
          <p:spPr bwMode="auto">
            <a:xfrm>
              <a:off x="7016750" y="4132263"/>
              <a:ext cx="298450" cy="366712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solidFill>
                    <a:schemeClr val="tx2"/>
                  </a:solidFill>
                  <a:latin typeface="Times New Roman" charset="0"/>
                </a:rPr>
                <a:t>0</a:t>
              </a:r>
            </a:p>
          </p:txBody>
        </p:sp>
        <p:sp>
          <p:nvSpPr>
            <p:cNvPr id="97" name="Text Box 151"/>
            <p:cNvSpPr txBox="1">
              <a:spLocks noChangeArrowheads="1"/>
            </p:cNvSpPr>
            <p:nvPr/>
          </p:nvSpPr>
          <p:spPr bwMode="auto">
            <a:xfrm>
              <a:off x="8407400" y="4959350"/>
              <a:ext cx="298450" cy="366713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solidFill>
                    <a:schemeClr val="tx2"/>
                  </a:solidFill>
                  <a:latin typeface="Times New Roman" charset="0"/>
                  <a:sym typeface="Symbol" charset="0"/>
                </a:rPr>
                <a:t>3</a:t>
              </a:r>
            </a:p>
          </p:txBody>
        </p:sp>
        <p:sp>
          <p:nvSpPr>
            <p:cNvPr id="98" name="Text Box 152"/>
            <p:cNvSpPr txBox="1">
              <a:spLocks noChangeArrowheads="1"/>
            </p:cNvSpPr>
            <p:nvPr/>
          </p:nvSpPr>
          <p:spPr bwMode="auto">
            <a:xfrm>
              <a:off x="7048500" y="4959350"/>
              <a:ext cx="298450" cy="366713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solidFill>
                    <a:schemeClr val="tx2"/>
                  </a:solidFill>
                  <a:latin typeface="Times New Roman" charset="0"/>
                  <a:sym typeface="Symbol" charset="0"/>
                </a:rPr>
                <a:t>2</a:t>
              </a:r>
            </a:p>
          </p:txBody>
        </p:sp>
        <p:sp>
          <p:nvSpPr>
            <p:cNvPr id="99" name="Text Box 153"/>
            <p:cNvSpPr txBox="1">
              <a:spLocks noChangeArrowheads="1"/>
            </p:cNvSpPr>
            <p:nvPr/>
          </p:nvSpPr>
          <p:spPr bwMode="auto">
            <a:xfrm>
              <a:off x="5646737" y="4959350"/>
              <a:ext cx="298450" cy="366713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solidFill>
                    <a:schemeClr val="tx2"/>
                  </a:solidFill>
                  <a:latin typeface="Times New Roman" charset="0"/>
                  <a:sym typeface="Symbol" charset="0"/>
                </a:rPr>
                <a:t>7</a:t>
              </a:r>
            </a:p>
          </p:txBody>
        </p:sp>
        <p:sp>
          <p:nvSpPr>
            <p:cNvPr id="100" name="Text Box 154"/>
            <p:cNvSpPr txBox="1">
              <a:spLocks noChangeArrowheads="1"/>
            </p:cNvSpPr>
            <p:nvPr/>
          </p:nvSpPr>
          <p:spPr bwMode="auto">
            <a:xfrm>
              <a:off x="5949950" y="5683250"/>
              <a:ext cx="298450" cy="366713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chemeClr val="tx2"/>
                  </a:solidFill>
                  <a:latin typeface="Times New Roman" charset="0"/>
                  <a:sym typeface="Symbol" charset="0"/>
                </a:rPr>
                <a:t>5</a:t>
              </a:r>
            </a:p>
          </p:txBody>
        </p:sp>
        <p:sp>
          <p:nvSpPr>
            <p:cNvPr id="101" name="Text Box 155"/>
            <p:cNvSpPr txBox="1">
              <a:spLocks noChangeArrowheads="1"/>
            </p:cNvSpPr>
            <p:nvPr/>
          </p:nvSpPr>
          <p:spPr bwMode="auto">
            <a:xfrm>
              <a:off x="7715250" y="5683250"/>
              <a:ext cx="298450" cy="366713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solidFill>
                    <a:schemeClr val="tx2"/>
                  </a:solidFill>
                  <a:latin typeface="Times New Roman" charset="0"/>
                  <a:sym typeface="Symbol" charset="0"/>
                </a:rPr>
                <a:t>8</a:t>
              </a:r>
            </a:p>
          </p:txBody>
        </p:sp>
        <p:sp>
          <p:nvSpPr>
            <p:cNvPr id="102" name="Text Box 156"/>
            <p:cNvSpPr txBox="1">
              <a:spLocks noChangeArrowheads="1"/>
            </p:cNvSpPr>
            <p:nvPr/>
          </p:nvSpPr>
          <p:spPr bwMode="auto">
            <a:xfrm>
              <a:off x="7854950" y="4375150"/>
              <a:ext cx="2984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latin typeface="Times New Roman" charset="0"/>
                </a:rPr>
                <a:t>4</a:t>
              </a:r>
            </a:p>
          </p:txBody>
        </p:sp>
        <p:sp>
          <p:nvSpPr>
            <p:cNvPr id="103" name="Text Box 157"/>
            <p:cNvSpPr txBox="1">
              <a:spLocks noChangeArrowheads="1"/>
            </p:cNvSpPr>
            <p:nvPr/>
          </p:nvSpPr>
          <p:spPr bwMode="auto">
            <a:xfrm>
              <a:off x="5715000" y="4437063"/>
              <a:ext cx="2984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latin typeface="Times New Roman" charset="0"/>
                </a:rPr>
                <a:t>8</a:t>
              </a:r>
            </a:p>
          </p:txBody>
        </p:sp>
        <p:sp>
          <p:nvSpPr>
            <p:cNvPr id="104" name="Text Box 158"/>
            <p:cNvSpPr txBox="1">
              <a:spLocks noChangeArrowheads="1"/>
            </p:cNvSpPr>
            <p:nvPr/>
          </p:nvSpPr>
          <p:spPr bwMode="auto">
            <a:xfrm>
              <a:off x="6096000" y="5046663"/>
              <a:ext cx="2984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latin typeface="Times New Roman" charset="0"/>
                </a:rPr>
                <a:t>7</a:t>
              </a:r>
            </a:p>
          </p:txBody>
        </p:sp>
        <p:sp>
          <p:nvSpPr>
            <p:cNvPr id="105" name="Text Box 159"/>
            <p:cNvSpPr txBox="1">
              <a:spLocks noChangeArrowheads="1"/>
            </p:cNvSpPr>
            <p:nvPr/>
          </p:nvSpPr>
          <p:spPr bwMode="auto">
            <a:xfrm>
              <a:off x="7543800" y="5046663"/>
              <a:ext cx="2984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chemeClr val="tx2"/>
                  </a:solidFill>
                  <a:latin typeface="Times New Roman" charset="0"/>
                </a:rPr>
                <a:t>1</a:t>
              </a:r>
            </a:p>
          </p:txBody>
        </p:sp>
        <p:sp>
          <p:nvSpPr>
            <p:cNvPr id="106" name="Text Box 160"/>
            <p:cNvSpPr txBox="1">
              <a:spLocks noChangeArrowheads="1"/>
            </p:cNvSpPr>
            <p:nvPr/>
          </p:nvSpPr>
          <p:spPr bwMode="auto">
            <a:xfrm>
              <a:off x="5410200" y="5846763"/>
              <a:ext cx="2984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chemeClr val="tx2"/>
                  </a:solidFill>
                  <a:latin typeface="Times New Roman" charset="0"/>
                </a:rPr>
                <a:t>2</a:t>
              </a:r>
            </a:p>
          </p:txBody>
        </p:sp>
        <p:sp>
          <p:nvSpPr>
            <p:cNvPr id="107" name="Text Box 161"/>
            <p:cNvSpPr txBox="1">
              <a:spLocks noChangeArrowheads="1"/>
            </p:cNvSpPr>
            <p:nvPr/>
          </p:nvSpPr>
          <p:spPr bwMode="auto">
            <a:xfrm>
              <a:off x="8153400" y="5846763"/>
              <a:ext cx="2984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chemeClr val="tx2"/>
                  </a:solidFill>
                  <a:latin typeface="Times New Roman" charset="0"/>
                </a:rPr>
                <a:t>5</a:t>
              </a:r>
            </a:p>
          </p:txBody>
        </p:sp>
        <p:sp>
          <p:nvSpPr>
            <p:cNvPr id="108" name="Text Box 162"/>
            <p:cNvSpPr txBox="1">
              <a:spLocks noChangeArrowheads="1"/>
            </p:cNvSpPr>
            <p:nvPr/>
          </p:nvSpPr>
          <p:spPr bwMode="auto">
            <a:xfrm>
              <a:off x="6629400" y="4741863"/>
              <a:ext cx="2984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chemeClr val="tx2"/>
                  </a:solidFill>
                  <a:latin typeface="Times New Roman" charset="0"/>
                </a:rPr>
                <a:t>2</a:t>
              </a:r>
            </a:p>
          </p:txBody>
        </p:sp>
        <p:sp>
          <p:nvSpPr>
            <p:cNvPr id="109" name="Text Box 163"/>
            <p:cNvSpPr txBox="1">
              <a:spLocks noChangeArrowheads="1"/>
            </p:cNvSpPr>
            <p:nvPr/>
          </p:nvSpPr>
          <p:spPr bwMode="auto">
            <a:xfrm>
              <a:off x="6477000" y="5580063"/>
              <a:ext cx="2984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chemeClr val="tx2"/>
                  </a:solidFill>
                  <a:latin typeface="Times New Roman" charset="0"/>
                </a:rPr>
                <a:t>3</a:t>
              </a:r>
            </a:p>
          </p:txBody>
        </p:sp>
        <p:sp>
          <p:nvSpPr>
            <p:cNvPr id="110" name="Text Box 164"/>
            <p:cNvSpPr txBox="1">
              <a:spLocks noChangeArrowheads="1"/>
            </p:cNvSpPr>
            <p:nvPr/>
          </p:nvSpPr>
          <p:spPr bwMode="auto">
            <a:xfrm>
              <a:off x="7124700" y="5580063"/>
              <a:ext cx="2984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latin typeface="Times New Roman" charset="0"/>
                </a:rPr>
                <a:t>9</a:t>
              </a:r>
            </a:p>
          </p:txBody>
        </p:sp>
        <p:sp>
          <p:nvSpPr>
            <p:cNvPr id="111" name="TextBox 110"/>
            <p:cNvSpPr txBox="1"/>
            <p:nvPr/>
          </p:nvSpPr>
          <p:spPr>
            <a:xfrm>
              <a:off x="6778625" y="5529534"/>
              <a:ext cx="292067" cy="307777"/>
            </a:xfrm>
            <a:prstGeom prst="rect">
              <a:avLst/>
            </a:prstGeom>
            <a:solidFill>
              <a:srgbClr val="FFFF00"/>
            </a:solidFill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0000"/>
                  </a:solidFill>
                </a:rPr>
                <a:t>A</a:t>
              </a:r>
            </a:p>
          </p:txBody>
        </p:sp>
        <p:sp>
          <p:nvSpPr>
            <p:cNvPr id="112" name="TextBox 111"/>
            <p:cNvSpPr txBox="1"/>
            <p:nvPr/>
          </p:nvSpPr>
          <p:spPr>
            <a:xfrm>
              <a:off x="8474076" y="5265936"/>
              <a:ext cx="292067" cy="307777"/>
            </a:xfrm>
            <a:prstGeom prst="rect">
              <a:avLst/>
            </a:prstGeom>
            <a:solidFill>
              <a:srgbClr val="FFFF00"/>
            </a:solidFill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0000"/>
                  </a:solidFill>
                </a:rPr>
                <a:t>C</a:t>
              </a:r>
            </a:p>
          </p:txBody>
        </p:sp>
        <p:sp>
          <p:nvSpPr>
            <p:cNvPr id="113" name="TextBox 112"/>
            <p:cNvSpPr txBox="1"/>
            <p:nvPr/>
          </p:nvSpPr>
          <p:spPr>
            <a:xfrm>
              <a:off x="7819918" y="6158706"/>
              <a:ext cx="306495" cy="307777"/>
            </a:xfrm>
            <a:prstGeom prst="rect">
              <a:avLst/>
            </a:prstGeom>
            <a:solidFill>
              <a:srgbClr val="FFFF00"/>
            </a:solidFill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0000"/>
                  </a:solidFill>
                </a:rPr>
                <a:t>D</a:t>
              </a:r>
            </a:p>
          </p:txBody>
        </p:sp>
        <p:sp>
          <p:nvSpPr>
            <p:cNvPr id="114" name="TextBox 113"/>
            <p:cNvSpPr txBox="1"/>
            <p:nvPr/>
          </p:nvSpPr>
          <p:spPr>
            <a:xfrm>
              <a:off x="6302406" y="6248400"/>
              <a:ext cx="250794" cy="307777"/>
            </a:xfrm>
            <a:prstGeom prst="rect">
              <a:avLst/>
            </a:prstGeom>
            <a:solidFill>
              <a:srgbClr val="FFFF00"/>
            </a:solidFill>
          </p:spPr>
          <p:txBody>
            <a:bodyPr wrap="square" rtlCol="0">
              <a:spAutoFit/>
            </a:bodyPr>
            <a:lstStyle/>
            <a:p>
              <a:r>
                <a:rPr lang="en-US" sz="1400" dirty="0">
                  <a:solidFill>
                    <a:srgbClr val="000000"/>
                  </a:solidFill>
                </a:rPr>
                <a:t>C</a:t>
              </a:r>
            </a:p>
          </p:txBody>
        </p:sp>
        <p:sp>
          <p:nvSpPr>
            <p:cNvPr id="115" name="TextBox 114"/>
            <p:cNvSpPr txBox="1"/>
            <p:nvPr/>
          </p:nvSpPr>
          <p:spPr>
            <a:xfrm>
              <a:off x="5102289" y="5230019"/>
              <a:ext cx="285656" cy="307777"/>
            </a:xfrm>
            <a:prstGeom prst="rect">
              <a:avLst/>
            </a:prstGeom>
            <a:solidFill>
              <a:srgbClr val="FFFF00"/>
            </a:solidFill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0000"/>
                  </a:solidFill>
                </a:rPr>
                <a:t>E</a:t>
              </a:r>
            </a:p>
          </p:txBody>
        </p:sp>
      </p:grpSp>
      <p:sp>
        <p:nvSpPr>
          <p:cNvPr id="4" name="Down Arrow 3"/>
          <p:cNvSpPr/>
          <p:nvPr/>
        </p:nvSpPr>
        <p:spPr bwMode="auto">
          <a:xfrm>
            <a:off x="2111973" y="3411071"/>
            <a:ext cx="363607" cy="556786"/>
          </a:xfrm>
          <a:prstGeom prst="downArrow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18" name="TextBox 117"/>
          <p:cNvSpPr txBox="1"/>
          <p:nvPr/>
        </p:nvSpPr>
        <p:spPr>
          <a:xfrm>
            <a:off x="4729626" y="607366"/>
            <a:ext cx="1445717" cy="46166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Parent[v]</a:t>
            </a:r>
          </a:p>
        </p:txBody>
      </p:sp>
    </p:spTree>
    <p:extLst>
      <p:ext uri="{BB962C8B-B14F-4D97-AF65-F5344CB8AC3E}">
        <p14:creationId xmlns:p14="http://schemas.microsoft.com/office/powerpoint/2010/main" val="332024298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Dijkstra’</a:t>
            </a:r>
            <a:r>
              <a:rPr lang="en-US" altLang="ja-JP" dirty="0">
                <a:latin typeface="Tahoma" charset="0"/>
              </a:rPr>
              <a:t>s Algorithm</a:t>
            </a:r>
            <a:endParaRPr lang="en-US" dirty="0">
              <a:latin typeface="Tahoma" charset="0"/>
            </a:endParaRPr>
          </a:p>
        </p:txBody>
      </p:sp>
      <p:pic>
        <p:nvPicPr>
          <p:cNvPr id="24578" name="Pictur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8088" y="1590675"/>
            <a:ext cx="7192962" cy="3943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137A132-C089-417E-B913-A5F99053B50D}"/>
              </a:ext>
            </a:extLst>
          </p:cNvPr>
          <p:cNvSpPr txBox="1"/>
          <p:nvPr/>
        </p:nvSpPr>
        <p:spPr>
          <a:xfrm>
            <a:off x="2667000" y="5820717"/>
            <a:ext cx="6339364" cy="46166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What would you add to the </a:t>
            </a:r>
            <a:r>
              <a:rPr lang="en-US" dirty="0" err="1">
                <a:solidFill>
                  <a:srgbClr val="FF0000"/>
                </a:solidFill>
              </a:rPr>
              <a:t>alg</a:t>
            </a:r>
            <a:r>
              <a:rPr lang="en-US" dirty="0">
                <a:solidFill>
                  <a:srgbClr val="FF0000"/>
                </a:solidFill>
              </a:rPr>
              <a:t> to find paths?</a:t>
            </a:r>
          </a:p>
        </p:txBody>
      </p:sp>
    </p:spTree>
    <p:extLst>
      <p:ext uri="{BB962C8B-B14F-4D97-AF65-F5344CB8AC3E}">
        <p14:creationId xmlns:p14="http://schemas.microsoft.com/office/powerpoint/2010/main" val="105073256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Shortest Paths</a:t>
            </a:r>
          </a:p>
        </p:txBody>
      </p:sp>
      <p:sp>
        <p:nvSpPr>
          <p:cNvPr id="25602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E422CD9B-543F-B94F-8BC9-8EE36E37FB94}" type="slidenum">
              <a:rPr lang="en-US" sz="1400"/>
              <a:pPr eaLnBrk="1" hangingPunct="1"/>
              <a:t>24</a:t>
            </a:fld>
            <a:endParaRPr lang="en-US" sz="1400"/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8229600" cy="1143000"/>
          </a:xfrm>
        </p:spPr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Analysis of Dijkstra</a:t>
            </a:r>
            <a:r>
              <a:rPr lang="ja-JP" altLang="en-US">
                <a:latin typeface="Tahoma" charset="0"/>
              </a:rPr>
              <a:t>’</a:t>
            </a:r>
            <a:r>
              <a:rPr lang="en-US" altLang="ja-JP">
                <a:latin typeface="Tahoma" charset="0"/>
              </a:rPr>
              <a:t>s Algorithm</a:t>
            </a:r>
            <a:endParaRPr lang="en-US">
              <a:latin typeface="Tahoma" charset="0"/>
            </a:endParaRPr>
          </a:p>
        </p:txBody>
      </p:sp>
      <p:sp>
        <p:nvSpPr>
          <p:cNvPr id="25604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1"/>
          </p:nvPr>
        </p:nvSpPr>
        <p:spPr>
          <a:xfrm>
            <a:off x="762000" y="1600200"/>
            <a:ext cx="7924800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>
                <a:latin typeface="Tahoma" charset="0"/>
              </a:rPr>
              <a:t>n insertions into Q (priority queue)</a:t>
            </a:r>
          </a:p>
          <a:p>
            <a:pPr eaLnBrk="1" hangingPunct="1">
              <a:lnSpc>
                <a:spcPct val="90000"/>
              </a:lnSpc>
            </a:pPr>
            <a:endParaRPr lang="en-US" sz="2400" dirty="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400" dirty="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dirty="0">
                <a:latin typeface="Tahoma" charset="0"/>
              </a:rPr>
              <a:t>n calls to the </a:t>
            </a:r>
            <a:r>
              <a:rPr lang="en-US" sz="2400" dirty="0" err="1">
                <a:latin typeface="Tahoma" charset="0"/>
              </a:rPr>
              <a:t>removeMin</a:t>
            </a:r>
            <a:r>
              <a:rPr lang="en-US" sz="2400" dirty="0">
                <a:latin typeface="Tahoma" charset="0"/>
              </a:rPr>
              <a:t> method on Q</a:t>
            </a:r>
          </a:p>
          <a:p>
            <a:pPr eaLnBrk="1" hangingPunct="1">
              <a:lnSpc>
                <a:spcPct val="90000"/>
              </a:lnSpc>
            </a:pPr>
            <a:endParaRPr lang="en-US" sz="2400" dirty="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400" dirty="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dirty="0">
                <a:latin typeface="Tahoma" charset="0"/>
              </a:rPr>
              <a:t>m calls to the </a:t>
            </a:r>
            <a:r>
              <a:rPr lang="en-US" sz="2400" dirty="0" err="1">
                <a:latin typeface="Tahoma" charset="0"/>
              </a:rPr>
              <a:t>replaceKey</a:t>
            </a:r>
            <a:r>
              <a:rPr lang="en-US" sz="2400" dirty="0">
                <a:latin typeface="Tahoma" charset="0"/>
              </a:rPr>
              <a:t> method on Q  (updating d(v))</a:t>
            </a:r>
          </a:p>
          <a:p>
            <a:pPr eaLnBrk="1" hangingPunct="1">
              <a:lnSpc>
                <a:spcPct val="90000"/>
              </a:lnSpc>
            </a:pPr>
            <a:endParaRPr lang="en-US" sz="1800" dirty="0">
              <a:latin typeface="Tahoma" charset="0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sz="18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465047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Shortest Paths</a:t>
            </a:r>
          </a:p>
        </p:txBody>
      </p:sp>
      <p:sp>
        <p:nvSpPr>
          <p:cNvPr id="25602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E422CD9B-543F-B94F-8BC9-8EE36E37FB94}" type="slidenum">
              <a:rPr lang="en-US" sz="1400"/>
              <a:pPr eaLnBrk="1" hangingPunct="1"/>
              <a:t>25</a:t>
            </a:fld>
            <a:endParaRPr lang="en-US" sz="1400"/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8229600" cy="1143000"/>
          </a:xfrm>
        </p:spPr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Analysis of Dijkstra</a:t>
            </a:r>
            <a:r>
              <a:rPr lang="ja-JP" altLang="en-US">
                <a:latin typeface="Tahoma" charset="0"/>
              </a:rPr>
              <a:t>’</a:t>
            </a:r>
            <a:r>
              <a:rPr lang="en-US" altLang="ja-JP">
                <a:latin typeface="Tahoma" charset="0"/>
              </a:rPr>
              <a:t>s Algorithm</a:t>
            </a:r>
            <a:endParaRPr lang="en-US">
              <a:latin typeface="Tahoma" charset="0"/>
            </a:endParaRPr>
          </a:p>
        </p:txBody>
      </p:sp>
      <p:sp>
        <p:nvSpPr>
          <p:cNvPr id="25604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1"/>
          </p:nvPr>
        </p:nvSpPr>
        <p:spPr>
          <a:xfrm>
            <a:off x="762000" y="1600200"/>
            <a:ext cx="7924800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>
                <a:latin typeface="Tahoma" charset="0"/>
              </a:rPr>
              <a:t>n insertions into Q (priority queue)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>
                <a:latin typeface="Tahoma" charset="0"/>
              </a:rPr>
              <a:t>O(n log </a:t>
            </a:r>
            <a:r>
              <a:rPr lang="en-US" sz="2000">
                <a:latin typeface="Tahoma" charset="0"/>
              </a:rPr>
              <a:t>n) [O(n) bottom-up heap construction]</a:t>
            </a:r>
            <a:endParaRPr lang="en-US" sz="2000" dirty="0">
              <a:latin typeface="Tahoma" charset="0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sz="2400" dirty="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dirty="0">
                <a:latin typeface="Tahoma" charset="0"/>
              </a:rPr>
              <a:t>n calls to the </a:t>
            </a:r>
            <a:r>
              <a:rPr lang="en-US" sz="2400" dirty="0" err="1">
                <a:latin typeface="Tahoma" charset="0"/>
              </a:rPr>
              <a:t>removeMin</a:t>
            </a:r>
            <a:r>
              <a:rPr lang="en-US" sz="2400" dirty="0">
                <a:latin typeface="Tahoma" charset="0"/>
              </a:rPr>
              <a:t> method on Q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>
                <a:latin typeface="Tahoma" charset="0"/>
              </a:rPr>
              <a:t>O(n log n)</a:t>
            </a:r>
          </a:p>
          <a:p>
            <a:pPr eaLnBrk="1" hangingPunct="1">
              <a:lnSpc>
                <a:spcPct val="90000"/>
              </a:lnSpc>
            </a:pPr>
            <a:endParaRPr lang="en-US" sz="2400" dirty="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dirty="0">
                <a:latin typeface="Tahoma" charset="0"/>
              </a:rPr>
              <a:t>m calls to the </a:t>
            </a:r>
            <a:r>
              <a:rPr lang="en-US" sz="2400" dirty="0" err="1">
                <a:latin typeface="Tahoma" charset="0"/>
              </a:rPr>
              <a:t>replaceKey</a:t>
            </a:r>
            <a:r>
              <a:rPr lang="en-US" sz="2400" dirty="0">
                <a:latin typeface="Tahoma" charset="0"/>
              </a:rPr>
              <a:t> method on Q  (updating d(v))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>
                <a:latin typeface="Tahoma" charset="0"/>
              </a:rPr>
              <a:t>Adaptable priority queue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>
                <a:latin typeface="Tahoma" charset="0"/>
              </a:rPr>
              <a:t>O(m log n)</a:t>
            </a:r>
          </a:p>
          <a:p>
            <a:pPr lvl="1" eaLnBrk="1" hangingPunct="1">
              <a:lnSpc>
                <a:spcPct val="90000"/>
              </a:lnSpc>
            </a:pPr>
            <a:endParaRPr lang="en-US" sz="2000" dirty="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dirty="0">
                <a:latin typeface="Tahoma" charset="0"/>
              </a:rPr>
              <a:t>Total: O((</a:t>
            </a:r>
            <a:r>
              <a:rPr lang="en-US" dirty="0" err="1">
                <a:latin typeface="Tahoma" charset="0"/>
              </a:rPr>
              <a:t>m+n</a:t>
            </a:r>
            <a:r>
              <a:rPr lang="en-US" dirty="0">
                <a:latin typeface="Tahoma" charset="0"/>
              </a:rPr>
              <a:t>) log n)</a:t>
            </a:r>
          </a:p>
          <a:p>
            <a:pPr eaLnBrk="1" hangingPunct="1">
              <a:lnSpc>
                <a:spcPct val="90000"/>
              </a:lnSpc>
            </a:pPr>
            <a:endParaRPr lang="en-US" sz="1800" dirty="0">
              <a:latin typeface="Tahoma" charset="0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sz="18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027885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Shortest Paths</a:t>
            </a:r>
          </a:p>
        </p:txBody>
      </p:sp>
      <p:sp>
        <p:nvSpPr>
          <p:cNvPr id="266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C82EC743-3C77-904A-AAA4-E4BE61D7F3D9}" type="slidenum">
              <a:rPr lang="en-US" sz="1400"/>
              <a:pPr eaLnBrk="1" hangingPunct="1"/>
              <a:t>26</a:t>
            </a:fld>
            <a:endParaRPr lang="en-US" sz="1400"/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8193088" cy="1143000"/>
          </a:xfrm>
        </p:spPr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Why Dijkstra</a:t>
            </a:r>
            <a:r>
              <a:rPr lang="ja-JP" altLang="en-US">
                <a:latin typeface="Tahoma" charset="0"/>
              </a:rPr>
              <a:t>’</a:t>
            </a:r>
            <a:r>
              <a:rPr lang="en-US" altLang="ja-JP">
                <a:latin typeface="Tahoma" charset="0"/>
              </a:rPr>
              <a:t>s Algorithm Works</a:t>
            </a:r>
            <a:endParaRPr lang="en-US">
              <a:latin typeface="Tahoma" charset="0"/>
            </a:endParaRPr>
          </a:p>
        </p:txBody>
      </p:sp>
      <p:sp>
        <p:nvSpPr>
          <p:cNvPr id="26628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251427" y="1624013"/>
            <a:ext cx="8382000" cy="2338387"/>
          </a:xfrm>
        </p:spPr>
        <p:txBody>
          <a:bodyPr/>
          <a:lstStyle/>
          <a:p>
            <a:pPr eaLnBrk="1" hangingPunct="1"/>
            <a:r>
              <a:rPr lang="en-US" altLang="ja-JP" sz="2400" dirty="0">
                <a:latin typeface="Tahoma" charset="0"/>
              </a:rPr>
              <a:t>adds vertices into the cloud by choosing the vertex v with the smallest D[v] (“greedy method”)</a:t>
            </a:r>
          </a:p>
          <a:p>
            <a:pPr lvl="1" eaLnBrk="1" hangingPunct="1"/>
            <a:r>
              <a:rPr lang="en-US" altLang="ja-JP" sz="1600" dirty="0">
                <a:latin typeface="Tahoma" charset="0"/>
              </a:rPr>
              <a:t>Choose v over d and c in the figure</a:t>
            </a:r>
          </a:p>
          <a:p>
            <a:pPr eaLnBrk="1" hangingPunct="1"/>
            <a:r>
              <a:rPr lang="en-US" sz="2400" dirty="0" err="1">
                <a:latin typeface="Tahoma" charset="0"/>
              </a:rPr>
              <a:t>Ie</a:t>
            </a:r>
            <a:r>
              <a:rPr lang="en-US" sz="2400" dirty="0">
                <a:latin typeface="Tahoma" charset="0"/>
              </a:rPr>
              <a:t>, claiming v </a:t>
            </a:r>
          </a:p>
          <a:p>
            <a:pPr lvl="1" eaLnBrk="1" hangingPunct="1"/>
            <a:r>
              <a:rPr lang="en-US" sz="2000" dirty="0">
                <a:latin typeface="Tahoma" charset="0"/>
              </a:rPr>
              <a:t>can be reached in the shortest path via only vertices </a:t>
            </a:r>
            <a:r>
              <a:rPr lang="en-US" sz="2000" dirty="0">
                <a:solidFill>
                  <a:schemeClr val="tx2"/>
                </a:solidFill>
                <a:latin typeface="Tahoma" charset="0"/>
              </a:rPr>
              <a:t>in</a:t>
            </a:r>
            <a:r>
              <a:rPr lang="en-US" sz="2000" dirty="0">
                <a:latin typeface="Tahoma" charset="0"/>
              </a:rPr>
              <a:t> the cloud</a:t>
            </a:r>
          </a:p>
          <a:p>
            <a:pPr lvl="1" eaLnBrk="1" hangingPunct="1"/>
            <a:r>
              <a:rPr lang="en-US" sz="2000" dirty="0">
                <a:latin typeface="Tahoma" charset="0"/>
              </a:rPr>
              <a:t>cannot be reached shorter using vertices </a:t>
            </a:r>
            <a:r>
              <a:rPr lang="en-US" sz="2000" dirty="0">
                <a:solidFill>
                  <a:schemeClr val="tx2"/>
                </a:solidFill>
                <a:latin typeface="Tahoma" charset="0"/>
              </a:rPr>
              <a:t>outside</a:t>
            </a:r>
            <a:r>
              <a:rPr lang="en-US" sz="2000" dirty="0">
                <a:latin typeface="Tahoma" charset="0"/>
              </a:rPr>
              <a:t> the cloud</a:t>
            </a:r>
          </a:p>
        </p:txBody>
      </p:sp>
      <p:sp>
        <p:nvSpPr>
          <p:cNvPr id="26629" name="Freeform 70"/>
          <p:cNvSpPr>
            <a:spLocks/>
          </p:cNvSpPr>
          <p:nvPr/>
        </p:nvSpPr>
        <p:spPr bwMode="auto">
          <a:xfrm>
            <a:off x="3657600" y="4425950"/>
            <a:ext cx="3711575" cy="2387600"/>
          </a:xfrm>
          <a:custGeom>
            <a:avLst/>
            <a:gdLst>
              <a:gd name="T0" fmla="*/ 2017713 w 2338"/>
              <a:gd name="T1" fmla="*/ 0 h 1504"/>
              <a:gd name="T2" fmla="*/ 3168650 w 2338"/>
              <a:gd name="T3" fmla="*/ 292100 h 1504"/>
              <a:gd name="T4" fmla="*/ 3503613 w 2338"/>
              <a:gd name="T5" fmla="*/ 1508125 h 1504"/>
              <a:gd name="T6" fmla="*/ 1922463 w 2338"/>
              <a:gd name="T7" fmla="*/ 1514475 h 1504"/>
              <a:gd name="T8" fmla="*/ 1455738 w 2338"/>
              <a:gd name="T9" fmla="*/ 2181225 h 1504"/>
              <a:gd name="T10" fmla="*/ 665163 w 2338"/>
              <a:gd name="T11" fmla="*/ 2352675 h 1504"/>
              <a:gd name="T12" fmla="*/ 160338 w 2338"/>
              <a:gd name="T13" fmla="*/ 1971675 h 1504"/>
              <a:gd name="T14" fmla="*/ 65088 w 2338"/>
              <a:gd name="T15" fmla="*/ 990600 h 1504"/>
              <a:gd name="T16" fmla="*/ 550863 w 2338"/>
              <a:gd name="T17" fmla="*/ 219075 h 1504"/>
              <a:gd name="T18" fmla="*/ 1370013 w 2338"/>
              <a:gd name="T19" fmla="*/ 47625 h 1504"/>
              <a:gd name="T20" fmla="*/ 2017713 w 2338"/>
              <a:gd name="T21" fmla="*/ 0 h 1504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338"/>
              <a:gd name="T34" fmla="*/ 0 h 1504"/>
              <a:gd name="T35" fmla="*/ 2338 w 2338"/>
              <a:gd name="T36" fmla="*/ 1504 h 1504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338" h="1504">
                <a:moveTo>
                  <a:pt x="1271" y="0"/>
                </a:moveTo>
                <a:cubicBezTo>
                  <a:pt x="1459" y="15"/>
                  <a:pt x="1840" y="26"/>
                  <a:pt x="1996" y="184"/>
                </a:cubicBezTo>
                <a:cubicBezTo>
                  <a:pt x="2152" y="342"/>
                  <a:pt x="2338" y="822"/>
                  <a:pt x="2207" y="950"/>
                </a:cubicBezTo>
                <a:cubicBezTo>
                  <a:pt x="2076" y="1078"/>
                  <a:pt x="1426" y="883"/>
                  <a:pt x="1211" y="954"/>
                </a:cubicBezTo>
                <a:cubicBezTo>
                  <a:pt x="996" y="1025"/>
                  <a:pt x="1049" y="1286"/>
                  <a:pt x="917" y="1374"/>
                </a:cubicBezTo>
                <a:cubicBezTo>
                  <a:pt x="785" y="1462"/>
                  <a:pt x="555" y="1504"/>
                  <a:pt x="419" y="1482"/>
                </a:cubicBezTo>
                <a:cubicBezTo>
                  <a:pt x="283" y="1460"/>
                  <a:pt x="164" y="1385"/>
                  <a:pt x="101" y="1242"/>
                </a:cubicBezTo>
                <a:cubicBezTo>
                  <a:pt x="38" y="1099"/>
                  <a:pt x="0" y="808"/>
                  <a:pt x="41" y="624"/>
                </a:cubicBezTo>
                <a:cubicBezTo>
                  <a:pt x="82" y="440"/>
                  <a:pt x="210" y="237"/>
                  <a:pt x="347" y="138"/>
                </a:cubicBezTo>
                <a:cubicBezTo>
                  <a:pt x="484" y="39"/>
                  <a:pt x="709" y="53"/>
                  <a:pt x="863" y="30"/>
                </a:cubicBezTo>
                <a:cubicBezTo>
                  <a:pt x="1017" y="7"/>
                  <a:pt x="1186" y="6"/>
                  <a:pt x="1271" y="0"/>
                </a:cubicBezTo>
                <a:close/>
              </a:path>
            </a:pathLst>
          </a:custGeom>
          <a:solidFill>
            <a:srgbClr val="DDDDDD"/>
          </a:solidFill>
          <a:ln w="12700">
            <a:solidFill>
              <a:schemeClr val="tx2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6645" name="Text Box 86"/>
          <p:cNvSpPr txBox="1">
            <a:spLocks noChangeArrowheads="1"/>
          </p:cNvSpPr>
          <p:nvPr/>
        </p:nvSpPr>
        <p:spPr bwMode="auto">
          <a:xfrm>
            <a:off x="6561167" y="5196959"/>
            <a:ext cx="29848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dirty="0">
                <a:solidFill>
                  <a:schemeClr val="tx2"/>
                </a:solidFill>
                <a:latin typeface="Times New Roman" charset="0"/>
              </a:rPr>
              <a:t>a</a:t>
            </a:r>
          </a:p>
        </p:txBody>
      </p:sp>
      <p:sp>
        <p:nvSpPr>
          <p:cNvPr id="26660" name="Rectangle 103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430213" y="635000"/>
            <a:ext cx="4897438" cy="3906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85750" indent="-285750" algn="l">
              <a:spcBef>
                <a:spcPct val="20000"/>
              </a:spcBef>
              <a:buClr>
                <a:schemeClr val="tx1"/>
              </a:buClr>
              <a:buSzPct val="60000"/>
              <a:buFont typeface="Wingdings" charset="0"/>
              <a:buChar char="n"/>
            </a:pPr>
            <a:endParaRPr lang="en-US" sz="2000" dirty="0"/>
          </a:p>
        </p:txBody>
      </p:sp>
      <p:sp>
        <p:nvSpPr>
          <p:cNvPr id="39" name="Text Box 86"/>
          <p:cNvSpPr txBox="1">
            <a:spLocks noChangeArrowheads="1"/>
          </p:cNvSpPr>
          <p:nvPr/>
        </p:nvSpPr>
        <p:spPr bwMode="auto">
          <a:xfrm>
            <a:off x="7778812" y="5292209"/>
            <a:ext cx="28725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solidFill>
                  <a:schemeClr val="tx2"/>
                </a:solidFill>
                <a:latin typeface="Times New Roman" charset="0"/>
              </a:rPr>
              <a:t>c</a:t>
            </a:r>
          </a:p>
        </p:txBody>
      </p:sp>
      <p:sp>
        <p:nvSpPr>
          <p:cNvPr id="40" name="Text Box 86"/>
          <p:cNvSpPr txBox="1">
            <a:spLocks noChangeArrowheads="1"/>
          </p:cNvSpPr>
          <p:nvPr/>
        </p:nvSpPr>
        <p:spPr bwMode="auto">
          <a:xfrm>
            <a:off x="7415196" y="4431784"/>
            <a:ext cx="31290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dirty="0">
                <a:solidFill>
                  <a:schemeClr val="tx2"/>
                </a:solidFill>
                <a:latin typeface="Times New Roman" charset="0"/>
              </a:rPr>
              <a:t>v</a:t>
            </a:r>
          </a:p>
        </p:txBody>
      </p:sp>
      <p:cxnSp>
        <p:nvCxnSpPr>
          <p:cNvPr id="6" name="Straight Connector 5"/>
          <p:cNvCxnSpPr/>
          <p:nvPr/>
        </p:nvCxnSpPr>
        <p:spPr bwMode="auto">
          <a:xfrm flipV="1">
            <a:off x="6860449" y="4801116"/>
            <a:ext cx="561159" cy="491093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>
            <a:stCxn id="26645" idx="3"/>
          </p:cNvCxnSpPr>
          <p:nvPr/>
        </p:nvCxnSpPr>
        <p:spPr bwMode="auto">
          <a:xfrm>
            <a:off x="6859647" y="5397014"/>
            <a:ext cx="862044" cy="79861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" name="Freeform 10"/>
          <p:cNvSpPr/>
          <p:nvPr/>
        </p:nvSpPr>
        <p:spPr bwMode="auto">
          <a:xfrm>
            <a:off x="7753350" y="4686300"/>
            <a:ext cx="410399" cy="847725"/>
          </a:xfrm>
          <a:custGeom>
            <a:avLst/>
            <a:gdLst>
              <a:gd name="connsiteX0" fmla="*/ 0 w 410399"/>
              <a:gd name="connsiteY0" fmla="*/ 0 h 847725"/>
              <a:gd name="connsiteX1" fmla="*/ 285750 w 410399"/>
              <a:gd name="connsiteY1" fmla="*/ 180975 h 847725"/>
              <a:gd name="connsiteX2" fmla="*/ 161925 w 410399"/>
              <a:gd name="connsiteY2" fmla="*/ 466725 h 847725"/>
              <a:gd name="connsiteX3" fmla="*/ 409575 w 410399"/>
              <a:gd name="connsiteY3" fmla="*/ 733425 h 847725"/>
              <a:gd name="connsiteX4" fmla="*/ 247650 w 410399"/>
              <a:gd name="connsiteY4" fmla="*/ 847725 h 847725"/>
              <a:gd name="connsiteX5" fmla="*/ 247650 w 410399"/>
              <a:gd name="connsiteY5" fmla="*/ 847725 h 847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10399" h="847725">
                <a:moveTo>
                  <a:pt x="0" y="0"/>
                </a:moveTo>
                <a:cubicBezTo>
                  <a:pt x="129381" y="51594"/>
                  <a:pt x="258763" y="103188"/>
                  <a:pt x="285750" y="180975"/>
                </a:cubicBezTo>
                <a:cubicBezTo>
                  <a:pt x="312737" y="258762"/>
                  <a:pt x="141288" y="374650"/>
                  <a:pt x="161925" y="466725"/>
                </a:cubicBezTo>
                <a:cubicBezTo>
                  <a:pt x="182562" y="558800"/>
                  <a:pt x="395288" y="669925"/>
                  <a:pt x="409575" y="733425"/>
                </a:cubicBezTo>
                <a:cubicBezTo>
                  <a:pt x="423863" y="796925"/>
                  <a:pt x="247650" y="847725"/>
                  <a:pt x="247650" y="847725"/>
                </a:cubicBezTo>
                <a:lnTo>
                  <a:pt x="247650" y="847725"/>
                </a:lnTo>
              </a:path>
            </a:pathLst>
          </a:custGeom>
          <a:noFill/>
          <a:ln w="190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884401" y="4644965"/>
            <a:ext cx="3241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7186116" y="5534025"/>
            <a:ext cx="4411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501216" y="5261431"/>
            <a:ext cx="9973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d(a)=10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721691" y="4286190"/>
            <a:ext cx="10695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D[v]=15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7760285" y="5673665"/>
            <a:ext cx="118333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D[c] = 20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17391" y="5479534"/>
            <a:ext cx="31149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00B050"/>
                </a:solidFill>
              </a:rPr>
              <a:t>D[v]</a:t>
            </a:r>
            <a:r>
              <a:rPr lang="en-US" sz="1800" dirty="0"/>
              <a:t> is calculated by </a:t>
            </a:r>
            <a:r>
              <a:rPr lang="en-US" sz="1800" dirty="0" err="1"/>
              <a:t>alg</a:t>
            </a:r>
            <a:endParaRPr lang="en-US" sz="1800" dirty="0"/>
          </a:p>
          <a:p>
            <a:r>
              <a:rPr lang="en-US" sz="1800" dirty="0">
                <a:solidFill>
                  <a:srgbClr val="00B050"/>
                </a:solidFill>
              </a:rPr>
              <a:t>d(v) </a:t>
            </a:r>
            <a:r>
              <a:rPr lang="en-US" sz="1800" dirty="0"/>
              <a:t>is true shortest distance</a:t>
            </a:r>
          </a:p>
        </p:txBody>
      </p:sp>
      <p:sp>
        <p:nvSpPr>
          <p:cNvPr id="56" name="Text Box 86"/>
          <p:cNvSpPr txBox="1">
            <a:spLocks noChangeArrowheads="1"/>
          </p:cNvSpPr>
          <p:nvPr/>
        </p:nvSpPr>
        <p:spPr bwMode="auto">
          <a:xfrm>
            <a:off x="6040430" y="4486245"/>
            <a:ext cx="14924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dirty="0">
                <a:solidFill>
                  <a:schemeClr val="tx2"/>
                </a:solidFill>
                <a:latin typeface="Times New Roman" charset="0"/>
              </a:rPr>
              <a:t>b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5009908" y="4644965"/>
            <a:ext cx="8835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d(b)=5</a:t>
            </a:r>
          </a:p>
        </p:txBody>
      </p:sp>
      <p:cxnSp>
        <p:nvCxnSpPr>
          <p:cNvPr id="16" name="Straight Connector 15"/>
          <p:cNvCxnSpPr/>
          <p:nvPr/>
        </p:nvCxnSpPr>
        <p:spPr bwMode="auto">
          <a:xfrm flipV="1">
            <a:off x="6189670" y="4114800"/>
            <a:ext cx="670779" cy="517039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1" name="TextBox 60"/>
          <p:cNvSpPr txBox="1"/>
          <p:nvPr/>
        </p:nvSpPr>
        <p:spPr>
          <a:xfrm>
            <a:off x="7155727" y="3886080"/>
            <a:ext cx="10695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D[d]=25</a:t>
            </a:r>
          </a:p>
        </p:txBody>
      </p:sp>
      <p:sp>
        <p:nvSpPr>
          <p:cNvPr id="62" name="Text Box 86"/>
          <p:cNvSpPr txBox="1">
            <a:spLocks noChangeArrowheads="1"/>
          </p:cNvSpPr>
          <p:nvPr/>
        </p:nvSpPr>
        <p:spPr bwMode="auto">
          <a:xfrm>
            <a:off x="6881811" y="3914745"/>
            <a:ext cx="31290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dirty="0">
                <a:solidFill>
                  <a:schemeClr val="tx2"/>
                </a:solidFill>
                <a:latin typeface="Times New Roman" charset="0"/>
              </a:rPr>
              <a:t>d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5999910" y="3973209"/>
            <a:ext cx="6553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</a:p>
        </p:txBody>
      </p:sp>
      <p:sp>
        <p:nvSpPr>
          <p:cNvPr id="18" name="Freeform 17"/>
          <p:cNvSpPr/>
          <p:nvPr/>
        </p:nvSpPr>
        <p:spPr bwMode="auto">
          <a:xfrm>
            <a:off x="7105650" y="4264715"/>
            <a:ext cx="361950" cy="326335"/>
          </a:xfrm>
          <a:custGeom>
            <a:avLst/>
            <a:gdLst>
              <a:gd name="connsiteX0" fmla="*/ 0 w 361950"/>
              <a:gd name="connsiteY0" fmla="*/ 2485 h 326335"/>
              <a:gd name="connsiteX1" fmla="*/ 314325 w 361950"/>
              <a:gd name="connsiteY1" fmla="*/ 31060 h 326335"/>
              <a:gd name="connsiteX2" fmla="*/ 161925 w 361950"/>
              <a:gd name="connsiteY2" fmla="*/ 221560 h 326335"/>
              <a:gd name="connsiteX3" fmla="*/ 361950 w 361950"/>
              <a:gd name="connsiteY3" fmla="*/ 326335 h 326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1950" h="326335">
                <a:moveTo>
                  <a:pt x="0" y="2485"/>
                </a:moveTo>
                <a:cubicBezTo>
                  <a:pt x="143668" y="-1484"/>
                  <a:pt x="287337" y="-5453"/>
                  <a:pt x="314325" y="31060"/>
                </a:cubicBezTo>
                <a:cubicBezTo>
                  <a:pt x="341313" y="67573"/>
                  <a:pt x="153988" y="172348"/>
                  <a:pt x="161925" y="221560"/>
                </a:cubicBezTo>
                <a:cubicBezTo>
                  <a:pt x="169862" y="270772"/>
                  <a:pt x="265906" y="298553"/>
                  <a:pt x="361950" y="326335"/>
                </a:cubicBezTo>
              </a:path>
            </a:pathLst>
          </a:custGeom>
          <a:noFill/>
          <a:ln w="190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654044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Shortest Paths</a:t>
            </a:r>
          </a:p>
        </p:txBody>
      </p:sp>
      <p:sp>
        <p:nvSpPr>
          <p:cNvPr id="266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C82EC743-3C77-904A-AAA4-E4BE61D7F3D9}" type="slidenum">
              <a:rPr lang="en-US" sz="1400"/>
              <a:pPr eaLnBrk="1" hangingPunct="1"/>
              <a:t>27</a:t>
            </a:fld>
            <a:endParaRPr lang="en-US" sz="1400"/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8193088" cy="1143000"/>
          </a:xfrm>
        </p:spPr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Why Dijkstra</a:t>
            </a:r>
            <a:r>
              <a:rPr lang="ja-JP" altLang="en-US" dirty="0">
                <a:latin typeface="Tahoma" charset="0"/>
              </a:rPr>
              <a:t>’</a:t>
            </a:r>
            <a:r>
              <a:rPr lang="en-US" altLang="ja-JP" dirty="0">
                <a:latin typeface="Tahoma" charset="0"/>
              </a:rPr>
              <a:t>s Algorithm Works</a:t>
            </a:r>
            <a:endParaRPr lang="en-US" dirty="0">
              <a:latin typeface="Tahoma" charset="0"/>
            </a:endParaRPr>
          </a:p>
        </p:txBody>
      </p:sp>
      <p:sp>
        <p:nvSpPr>
          <p:cNvPr id="26628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251427" y="1624013"/>
            <a:ext cx="8382000" cy="2338387"/>
          </a:xfrm>
        </p:spPr>
        <p:txBody>
          <a:bodyPr/>
          <a:lstStyle/>
          <a:p>
            <a:pPr eaLnBrk="1" hangingPunct="1"/>
            <a:r>
              <a:rPr lang="en-US" altLang="ja-JP" sz="2000" dirty="0">
                <a:latin typeface="Tahoma" charset="0"/>
              </a:rPr>
              <a:t>Proof by contradiction:</a:t>
            </a:r>
          </a:p>
          <a:p>
            <a:pPr lvl="1" eaLnBrk="1" hangingPunct="1"/>
            <a:r>
              <a:rPr lang="en-US" sz="2000" dirty="0">
                <a:latin typeface="Tahoma" charset="0"/>
              </a:rPr>
              <a:t>Assume there is a </a:t>
            </a:r>
            <a:r>
              <a:rPr lang="en-US" sz="2000" dirty="0">
                <a:solidFill>
                  <a:srgbClr val="FF0000"/>
                </a:solidFill>
                <a:latin typeface="Tahoma" charset="0"/>
              </a:rPr>
              <a:t>shorter</a:t>
            </a:r>
            <a:r>
              <a:rPr lang="en-US" sz="2000" dirty="0">
                <a:latin typeface="Tahoma" charset="0"/>
              </a:rPr>
              <a:t> path via other vertices </a:t>
            </a:r>
            <a:r>
              <a:rPr lang="en-US" sz="2000" dirty="0">
                <a:solidFill>
                  <a:srgbClr val="FF0000"/>
                </a:solidFill>
                <a:latin typeface="Tahoma" charset="0"/>
              </a:rPr>
              <a:t>outside</a:t>
            </a:r>
            <a:r>
              <a:rPr lang="en-US" sz="2000" dirty="0">
                <a:latin typeface="Tahoma" charset="0"/>
              </a:rPr>
              <a:t> the cloud </a:t>
            </a:r>
          </a:p>
          <a:p>
            <a:pPr lvl="2" eaLnBrk="1" hangingPunct="1"/>
            <a:r>
              <a:rPr lang="en-US" sz="2000" dirty="0" err="1">
                <a:latin typeface="Tahoma" charset="0"/>
              </a:rPr>
              <a:t>Ie</a:t>
            </a:r>
            <a:r>
              <a:rPr lang="en-US" sz="2000" dirty="0">
                <a:latin typeface="Tahoma" charset="0"/>
              </a:rPr>
              <a:t>, v should not be added to the cloud</a:t>
            </a:r>
          </a:p>
          <a:p>
            <a:pPr lvl="1" eaLnBrk="1" hangingPunct="1"/>
            <a:r>
              <a:rPr lang="en-US" sz="2000" dirty="0">
                <a:latin typeface="Tahoma" charset="0"/>
              </a:rPr>
              <a:t>Since all the vertices have a larger D value</a:t>
            </a:r>
          </a:p>
          <a:p>
            <a:pPr lvl="2" eaLnBrk="1" hangingPunct="1"/>
            <a:r>
              <a:rPr lang="en-US" sz="2000" dirty="0">
                <a:latin typeface="Tahoma" charset="0"/>
              </a:rPr>
              <a:t>Reaching v via other vertices outside the cloud will be longer</a:t>
            </a:r>
          </a:p>
          <a:p>
            <a:pPr lvl="2" eaLnBrk="1" hangingPunct="1"/>
            <a:r>
              <a:rPr lang="en-US" sz="2000" dirty="0">
                <a:latin typeface="Tahoma" charset="0"/>
              </a:rPr>
              <a:t>contradiction reached </a:t>
            </a:r>
          </a:p>
        </p:txBody>
      </p:sp>
      <p:sp>
        <p:nvSpPr>
          <p:cNvPr id="26629" name="Freeform 70"/>
          <p:cNvSpPr>
            <a:spLocks/>
          </p:cNvSpPr>
          <p:nvPr/>
        </p:nvSpPr>
        <p:spPr bwMode="auto">
          <a:xfrm>
            <a:off x="3657600" y="4425950"/>
            <a:ext cx="3711575" cy="2387600"/>
          </a:xfrm>
          <a:custGeom>
            <a:avLst/>
            <a:gdLst>
              <a:gd name="T0" fmla="*/ 2017713 w 2338"/>
              <a:gd name="T1" fmla="*/ 0 h 1504"/>
              <a:gd name="T2" fmla="*/ 3168650 w 2338"/>
              <a:gd name="T3" fmla="*/ 292100 h 1504"/>
              <a:gd name="T4" fmla="*/ 3503613 w 2338"/>
              <a:gd name="T5" fmla="*/ 1508125 h 1504"/>
              <a:gd name="T6" fmla="*/ 1922463 w 2338"/>
              <a:gd name="T7" fmla="*/ 1514475 h 1504"/>
              <a:gd name="T8" fmla="*/ 1455738 w 2338"/>
              <a:gd name="T9" fmla="*/ 2181225 h 1504"/>
              <a:gd name="T10" fmla="*/ 665163 w 2338"/>
              <a:gd name="T11" fmla="*/ 2352675 h 1504"/>
              <a:gd name="T12" fmla="*/ 160338 w 2338"/>
              <a:gd name="T13" fmla="*/ 1971675 h 1504"/>
              <a:gd name="T14" fmla="*/ 65088 w 2338"/>
              <a:gd name="T15" fmla="*/ 990600 h 1504"/>
              <a:gd name="T16" fmla="*/ 550863 w 2338"/>
              <a:gd name="T17" fmla="*/ 219075 h 1504"/>
              <a:gd name="T18" fmla="*/ 1370013 w 2338"/>
              <a:gd name="T19" fmla="*/ 47625 h 1504"/>
              <a:gd name="T20" fmla="*/ 2017713 w 2338"/>
              <a:gd name="T21" fmla="*/ 0 h 1504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338"/>
              <a:gd name="T34" fmla="*/ 0 h 1504"/>
              <a:gd name="T35" fmla="*/ 2338 w 2338"/>
              <a:gd name="T36" fmla="*/ 1504 h 1504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338" h="1504">
                <a:moveTo>
                  <a:pt x="1271" y="0"/>
                </a:moveTo>
                <a:cubicBezTo>
                  <a:pt x="1459" y="15"/>
                  <a:pt x="1840" y="26"/>
                  <a:pt x="1996" y="184"/>
                </a:cubicBezTo>
                <a:cubicBezTo>
                  <a:pt x="2152" y="342"/>
                  <a:pt x="2338" y="822"/>
                  <a:pt x="2207" y="950"/>
                </a:cubicBezTo>
                <a:cubicBezTo>
                  <a:pt x="2076" y="1078"/>
                  <a:pt x="1426" y="883"/>
                  <a:pt x="1211" y="954"/>
                </a:cubicBezTo>
                <a:cubicBezTo>
                  <a:pt x="996" y="1025"/>
                  <a:pt x="1049" y="1286"/>
                  <a:pt x="917" y="1374"/>
                </a:cubicBezTo>
                <a:cubicBezTo>
                  <a:pt x="785" y="1462"/>
                  <a:pt x="555" y="1504"/>
                  <a:pt x="419" y="1482"/>
                </a:cubicBezTo>
                <a:cubicBezTo>
                  <a:pt x="283" y="1460"/>
                  <a:pt x="164" y="1385"/>
                  <a:pt x="101" y="1242"/>
                </a:cubicBezTo>
                <a:cubicBezTo>
                  <a:pt x="38" y="1099"/>
                  <a:pt x="0" y="808"/>
                  <a:pt x="41" y="624"/>
                </a:cubicBezTo>
                <a:cubicBezTo>
                  <a:pt x="82" y="440"/>
                  <a:pt x="210" y="237"/>
                  <a:pt x="347" y="138"/>
                </a:cubicBezTo>
                <a:cubicBezTo>
                  <a:pt x="484" y="39"/>
                  <a:pt x="709" y="53"/>
                  <a:pt x="863" y="30"/>
                </a:cubicBezTo>
                <a:cubicBezTo>
                  <a:pt x="1017" y="7"/>
                  <a:pt x="1186" y="6"/>
                  <a:pt x="1271" y="0"/>
                </a:cubicBezTo>
                <a:close/>
              </a:path>
            </a:pathLst>
          </a:custGeom>
          <a:solidFill>
            <a:srgbClr val="DDDDDD"/>
          </a:solidFill>
          <a:ln w="12700">
            <a:solidFill>
              <a:schemeClr val="tx2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6645" name="Text Box 86"/>
          <p:cNvSpPr txBox="1">
            <a:spLocks noChangeArrowheads="1"/>
          </p:cNvSpPr>
          <p:nvPr/>
        </p:nvSpPr>
        <p:spPr bwMode="auto">
          <a:xfrm>
            <a:off x="6561167" y="5196959"/>
            <a:ext cx="29848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dirty="0">
                <a:solidFill>
                  <a:schemeClr val="tx2"/>
                </a:solidFill>
                <a:latin typeface="Times New Roman" charset="0"/>
              </a:rPr>
              <a:t>a</a:t>
            </a:r>
          </a:p>
        </p:txBody>
      </p:sp>
      <p:sp>
        <p:nvSpPr>
          <p:cNvPr id="26660" name="Rectangle 103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430213" y="635000"/>
            <a:ext cx="4897438" cy="3906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85750" indent="-285750" algn="l">
              <a:spcBef>
                <a:spcPct val="20000"/>
              </a:spcBef>
              <a:buClr>
                <a:schemeClr val="tx1"/>
              </a:buClr>
              <a:buSzPct val="60000"/>
              <a:buFont typeface="Wingdings" charset="0"/>
              <a:buChar char="n"/>
            </a:pPr>
            <a:endParaRPr lang="en-US" sz="2000" dirty="0"/>
          </a:p>
        </p:txBody>
      </p:sp>
      <p:sp>
        <p:nvSpPr>
          <p:cNvPr id="39" name="Text Box 86"/>
          <p:cNvSpPr txBox="1">
            <a:spLocks noChangeArrowheads="1"/>
          </p:cNvSpPr>
          <p:nvPr/>
        </p:nvSpPr>
        <p:spPr bwMode="auto">
          <a:xfrm>
            <a:off x="7778812" y="5292209"/>
            <a:ext cx="28725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solidFill>
                  <a:schemeClr val="tx2"/>
                </a:solidFill>
                <a:latin typeface="Times New Roman" charset="0"/>
              </a:rPr>
              <a:t>c</a:t>
            </a:r>
          </a:p>
        </p:txBody>
      </p:sp>
      <p:sp>
        <p:nvSpPr>
          <p:cNvPr id="40" name="Text Box 86"/>
          <p:cNvSpPr txBox="1">
            <a:spLocks noChangeArrowheads="1"/>
          </p:cNvSpPr>
          <p:nvPr/>
        </p:nvSpPr>
        <p:spPr bwMode="auto">
          <a:xfrm>
            <a:off x="7415196" y="4431784"/>
            <a:ext cx="31290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dirty="0">
                <a:solidFill>
                  <a:schemeClr val="tx2"/>
                </a:solidFill>
                <a:latin typeface="Times New Roman" charset="0"/>
              </a:rPr>
              <a:t>v</a:t>
            </a:r>
          </a:p>
        </p:txBody>
      </p:sp>
      <p:cxnSp>
        <p:nvCxnSpPr>
          <p:cNvPr id="6" name="Straight Connector 5"/>
          <p:cNvCxnSpPr/>
          <p:nvPr/>
        </p:nvCxnSpPr>
        <p:spPr bwMode="auto">
          <a:xfrm flipV="1">
            <a:off x="6860449" y="4801116"/>
            <a:ext cx="561159" cy="491093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>
            <a:stCxn id="26645" idx="3"/>
          </p:cNvCxnSpPr>
          <p:nvPr/>
        </p:nvCxnSpPr>
        <p:spPr bwMode="auto">
          <a:xfrm>
            <a:off x="6859647" y="5397014"/>
            <a:ext cx="862044" cy="79861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" name="Freeform 10"/>
          <p:cNvSpPr/>
          <p:nvPr/>
        </p:nvSpPr>
        <p:spPr bwMode="auto">
          <a:xfrm>
            <a:off x="7753350" y="4686300"/>
            <a:ext cx="410399" cy="847725"/>
          </a:xfrm>
          <a:custGeom>
            <a:avLst/>
            <a:gdLst>
              <a:gd name="connsiteX0" fmla="*/ 0 w 410399"/>
              <a:gd name="connsiteY0" fmla="*/ 0 h 847725"/>
              <a:gd name="connsiteX1" fmla="*/ 285750 w 410399"/>
              <a:gd name="connsiteY1" fmla="*/ 180975 h 847725"/>
              <a:gd name="connsiteX2" fmla="*/ 161925 w 410399"/>
              <a:gd name="connsiteY2" fmla="*/ 466725 h 847725"/>
              <a:gd name="connsiteX3" fmla="*/ 409575 w 410399"/>
              <a:gd name="connsiteY3" fmla="*/ 733425 h 847725"/>
              <a:gd name="connsiteX4" fmla="*/ 247650 w 410399"/>
              <a:gd name="connsiteY4" fmla="*/ 847725 h 847725"/>
              <a:gd name="connsiteX5" fmla="*/ 247650 w 410399"/>
              <a:gd name="connsiteY5" fmla="*/ 847725 h 847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10399" h="847725">
                <a:moveTo>
                  <a:pt x="0" y="0"/>
                </a:moveTo>
                <a:cubicBezTo>
                  <a:pt x="129381" y="51594"/>
                  <a:pt x="258763" y="103188"/>
                  <a:pt x="285750" y="180975"/>
                </a:cubicBezTo>
                <a:cubicBezTo>
                  <a:pt x="312737" y="258762"/>
                  <a:pt x="141288" y="374650"/>
                  <a:pt x="161925" y="466725"/>
                </a:cubicBezTo>
                <a:cubicBezTo>
                  <a:pt x="182562" y="558800"/>
                  <a:pt x="395288" y="669925"/>
                  <a:pt x="409575" y="733425"/>
                </a:cubicBezTo>
                <a:cubicBezTo>
                  <a:pt x="423863" y="796925"/>
                  <a:pt x="247650" y="847725"/>
                  <a:pt x="247650" y="847725"/>
                </a:cubicBezTo>
                <a:lnTo>
                  <a:pt x="247650" y="847725"/>
                </a:lnTo>
              </a:path>
            </a:pathLst>
          </a:custGeom>
          <a:noFill/>
          <a:ln w="190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884401" y="4644965"/>
            <a:ext cx="3241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7186116" y="5534025"/>
            <a:ext cx="4411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501216" y="5261431"/>
            <a:ext cx="9973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d(a)=10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721691" y="4286190"/>
            <a:ext cx="10695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D[v]=15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7760285" y="5673665"/>
            <a:ext cx="118333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D[c] = 20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17391" y="5479534"/>
            <a:ext cx="31149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00B050"/>
                </a:solidFill>
              </a:rPr>
              <a:t>D[v]</a:t>
            </a:r>
            <a:r>
              <a:rPr lang="en-US" sz="1800" dirty="0"/>
              <a:t> is calculated by </a:t>
            </a:r>
            <a:r>
              <a:rPr lang="en-US" sz="1800" dirty="0" err="1"/>
              <a:t>alg</a:t>
            </a:r>
            <a:endParaRPr lang="en-US" sz="1800" dirty="0"/>
          </a:p>
          <a:p>
            <a:r>
              <a:rPr lang="en-US" sz="1800" dirty="0">
                <a:solidFill>
                  <a:srgbClr val="00B050"/>
                </a:solidFill>
              </a:rPr>
              <a:t>d(v) </a:t>
            </a:r>
            <a:r>
              <a:rPr lang="en-US" sz="1800" dirty="0"/>
              <a:t>is true shortest distance</a:t>
            </a:r>
          </a:p>
        </p:txBody>
      </p:sp>
      <p:sp>
        <p:nvSpPr>
          <p:cNvPr id="56" name="Text Box 86"/>
          <p:cNvSpPr txBox="1">
            <a:spLocks noChangeArrowheads="1"/>
          </p:cNvSpPr>
          <p:nvPr/>
        </p:nvSpPr>
        <p:spPr bwMode="auto">
          <a:xfrm>
            <a:off x="6040430" y="4486245"/>
            <a:ext cx="14924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dirty="0">
                <a:solidFill>
                  <a:schemeClr val="tx2"/>
                </a:solidFill>
                <a:latin typeface="Times New Roman" charset="0"/>
              </a:rPr>
              <a:t>b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5009908" y="4644965"/>
            <a:ext cx="8835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d(b)=5</a:t>
            </a:r>
          </a:p>
        </p:txBody>
      </p:sp>
      <p:cxnSp>
        <p:nvCxnSpPr>
          <p:cNvPr id="16" name="Straight Connector 15"/>
          <p:cNvCxnSpPr/>
          <p:nvPr/>
        </p:nvCxnSpPr>
        <p:spPr bwMode="auto">
          <a:xfrm flipV="1">
            <a:off x="6189670" y="4114800"/>
            <a:ext cx="670779" cy="517039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1" name="TextBox 60"/>
          <p:cNvSpPr txBox="1"/>
          <p:nvPr/>
        </p:nvSpPr>
        <p:spPr>
          <a:xfrm>
            <a:off x="7155727" y="3886080"/>
            <a:ext cx="10695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D[d]=25</a:t>
            </a:r>
          </a:p>
        </p:txBody>
      </p:sp>
      <p:sp>
        <p:nvSpPr>
          <p:cNvPr id="62" name="Text Box 86"/>
          <p:cNvSpPr txBox="1">
            <a:spLocks noChangeArrowheads="1"/>
          </p:cNvSpPr>
          <p:nvPr/>
        </p:nvSpPr>
        <p:spPr bwMode="auto">
          <a:xfrm>
            <a:off x="6881811" y="3914745"/>
            <a:ext cx="31290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dirty="0">
                <a:solidFill>
                  <a:schemeClr val="tx2"/>
                </a:solidFill>
                <a:latin typeface="Times New Roman" charset="0"/>
              </a:rPr>
              <a:t>d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5999910" y="3973209"/>
            <a:ext cx="6553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</a:p>
        </p:txBody>
      </p:sp>
      <p:sp>
        <p:nvSpPr>
          <p:cNvPr id="18" name="Freeform 17"/>
          <p:cNvSpPr/>
          <p:nvPr/>
        </p:nvSpPr>
        <p:spPr bwMode="auto">
          <a:xfrm>
            <a:off x="7105650" y="4264715"/>
            <a:ext cx="361950" cy="326335"/>
          </a:xfrm>
          <a:custGeom>
            <a:avLst/>
            <a:gdLst>
              <a:gd name="connsiteX0" fmla="*/ 0 w 361950"/>
              <a:gd name="connsiteY0" fmla="*/ 2485 h 326335"/>
              <a:gd name="connsiteX1" fmla="*/ 314325 w 361950"/>
              <a:gd name="connsiteY1" fmla="*/ 31060 h 326335"/>
              <a:gd name="connsiteX2" fmla="*/ 161925 w 361950"/>
              <a:gd name="connsiteY2" fmla="*/ 221560 h 326335"/>
              <a:gd name="connsiteX3" fmla="*/ 361950 w 361950"/>
              <a:gd name="connsiteY3" fmla="*/ 326335 h 326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1950" h="326335">
                <a:moveTo>
                  <a:pt x="0" y="2485"/>
                </a:moveTo>
                <a:cubicBezTo>
                  <a:pt x="143668" y="-1484"/>
                  <a:pt x="287337" y="-5453"/>
                  <a:pt x="314325" y="31060"/>
                </a:cubicBezTo>
                <a:cubicBezTo>
                  <a:pt x="341313" y="67573"/>
                  <a:pt x="153988" y="172348"/>
                  <a:pt x="161925" y="221560"/>
                </a:cubicBezTo>
                <a:cubicBezTo>
                  <a:pt x="169862" y="270772"/>
                  <a:pt x="265906" y="298553"/>
                  <a:pt x="361950" y="326335"/>
                </a:cubicBezTo>
              </a:path>
            </a:pathLst>
          </a:custGeom>
          <a:noFill/>
          <a:ln w="190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545309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Shortest Paths</a:t>
            </a:r>
          </a:p>
        </p:txBody>
      </p:sp>
      <p:sp>
        <p:nvSpPr>
          <p:cNvPr id="266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C82EC743-3C77-904A-AAA4-E4BE61D7F3D9}" type="slidenum">
              <a:rPr lang="en-US" sz="1400"/>
              <a:pPr eaLnBrk="1" hangingPunct="1"/>
              <a:t>28</a:t>
            </a:fld>
            <a:endParaRPr lang="en-US" sz="1400"/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8193088" cy="1143000"/>
          </a:xfrm>
        </p:spPr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Why It </a:t>
            </a:r>
            <a:r>
              <a:rPr lang="en-US" dirty="0" err="1">
                <a:latin typeface="Tahoma" charset="0"/>
              </a:rPr>
              <a:t>Doesn</a:t>
            </a:r>
            <a:r>
              <a:rPr lang="ja-JP" altLang="en-US" dirty="0">
                <a:latin typeface="Tahoma" charset="0"/>
              </a:rPr>
              <a:t>’</a:t>
            </a:r>
            <a:r>
              <a:rPr lang="en-US" dirty="0">
                <a:latin typeface="Tahoma" charset="0"/>
              </a:rPr>
              <a:t>t Work for Negative-Weight Edges</a:t>
            </a:r>
          </a:p>
        </p:txBody>
      </p:sp>
      <p:sp>
        <p:nvSpPr>
          <p:cNvPr id="26628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251427" y="1624013"/>
            <a:ext cx="8382000" cy="2338387"/>
          </a:xfrm>
        </p:spPr>
        <p:txBody>
          <a:bodyPr/>
          <a:lstStyle/>
          <a:p>
            <a:pPr eaLnBrk="1" hangingPunct="1"/>
            <a:r>
              <a:rPr lang="en-US" sz="2000" dirty="0">
                <a:latin typeface="Tahoma" charset="0"/>
              </a:rPr>
              <a:t>Choose v over c and d</a:t>
            </a:r>
          </a:p>
          <a:p>
            <a:pPr eaLnBrk="1" hangingPunct="1"/>
            <a:r>
              <a:rPr lang="en-US" sz="2400" dirty="0">
                <a:latin typeface="Tahoma" charset="0"/>
              </a:rPr>
              <a:t>claiming v </a:t>
            </a:r>
          </a:p>
          <a:p>
            <a:pPr lvl="1" eaLnBrk="1" hangingPunct="1"/>
            <a:r>
              <a:rPr lang="en-US" sz="2000" dirty="0">
                <a:latin typeface="Tahoma" charset="0"/>
              </a:rPr>
              <a:t>can be reached in the shortest path via only vertices </a:t>
            </a:r>
            <a:r>
              <a:rPr lang="en-US" sz="2000" dirty="0">
                <a:solidFill>
                  <a:schemeClr val="tx2"/>
                </a:solidFill>
                <a:latin typeface="Tahoma" charset="0"/>
              </a:rPr>
              <a:t>in</a:t>
            </a:r>
            <a:r>
              <a:rPr lang="en-US" sz="2000" dirty="0">
                <a:latin typeface="Tahoma" charset="0"/>
              </a:rPr>
              <a:t> the cloud</a:t>
            </a:r>
          </a:p>
          <a:p>
            <a:pPr lvl="1" eaLnBrk="1" hangingPunct="1"/>
            <a:r>
              <a:rPr lang="en-US" sz="2000" dirty="0">
                <a:latin typeface="Tahoma" charset="0"/>
              </a:rPr>
              <a:t>cannot be reached shorter using vertices </a:t>
            </a:r>
            <a:r>
              <a:rPr lang="en-US" sz="2000" dirty="0">
                <a:solidFill>
                  <a:schemeClr val="tx2"/>
                </a:solidFill>
                <a:latin typeface="Tahoma" charset="0"/>
              </a:rPr>
              <a:t>outside</a:t>
            </a:r>
            <a:r>
              <a:rPr lang="en-US" sz="2000" dirty="0">
                <a:latin typeface="Tahoma" charset="0"/>
              </a:rPr>
              <a:t> the cloud</a:t>
            </a:r>
          </a:p>
          <a:p>
            <a:pPr eaLnBrk="1" hangingPunct="1"/>
            <a:r>
              <a:rPr lang="en-US" sz="2000" dirty="0">
                <a:solidFill>
                  <a:srgbClr val="FF0000"/>
                </a:solidFill>
                <a:latin typeface="Tahoma" charset="0"/>
              </a:rPr>
              <a:t>Ideas?</a:t>
            </a:r>
          </a:p>
        </p:txBody>
      </p:sp>
      <p:sp>
        <p:nvSpPr>
          <p:cNvPr id="26629" name="Freeform 70"/>
          <p:cNvSpPr>
            <a:spLocks/>
          </p:cNvSpPr>
          <p:nvPr/>
        </p:nvSpPr>
        <p:spPr bwMode="auto">
          <a:xfrm>
            <a:off x="3657600" y="4425950"/>
            <a:ext cx="3711575" cy="2387600"/>
          </a:xfrm>
          <a:custGeom>
            <a:avLst/>
            <a:gdLst>
              <a:gd name="T0" fmla="*/ 2017713 w 2338"/>
              <a:gd name="T1" fmla="*/ 0 h 1504"/>
              <a:gd name="T2" fmla="*/ 3168650 w 2338"/>
              <a:gd name="T3" fmla="*/ 292100 h 1504"/>
              <a:gd name="T4" fmla="*/ 3503613 w 2338"/>
              <a:gd name="T5" fmla="*/ 1508125 h 1504"/>
              <a:gd name="T6" fmla="*/ 1922463 w 2338"/>
              <a:gd name="T7" fmla="*/ 1514475 h 1504"/>
              <a:gd name="T8" fmla="*/ 1455738 w 2338"/>
              <a:gd name="T9" fmla="*/ 2181225 h 1504"/>
              <a:gd name="T10" fmla="*/ 665163 w 2338"/>
              <a:gd name="T11" fmla="*/ 2352675 h 1504"/>
              <a:gd name="T12" fmla="*/ 160338 w 2338"/>
              <a:gd name="T13" fmla="*/ 1971675 h 1504"/>
              <a:gd name="T14" fmla="*/ 65088 w 2338"/>
              <a:gd name="T15" fmla="*/ 990600 h 1504"/>
              <a:gd name="T16" fmla="*/ 550863 w 2338"/>
              <a:gd name="T17" fmla="*/ 219075 h 1504"/>
              <a:gd name="T18" fmla="*/ 1370013 w 2338"/>
              <a:gd name="T19" fmla="*/ 47625 h 1504"/>
              <a:gd name="T20" fmla="*/ 2017713 w 2338"/>
              <a:gd name="T21" fmla="*/ 0 h 1504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338"/>
              <a:gd name="T34" fmla="*/ 0 h 1504"/>
              <a:gd name="T35" fmla="*/ 2338 w 2338"/>
              <a:gd name="T36" fmla="*/ 1504 h 1504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338" h="1504">
                <a:moveTo>
                  <a:pt x="1271" y="0"/>
                </a:moveTo>
                <a:cubicBezTo>
                  <a:pt x="1459" y="15"/>
                  <a:pt x="1840" y="26"/>
                  <a:pt x="1996" y="184"/>
                </a:cubicBezTo>
                <a:cubicBezTo>
                  <a:pt x="2152" y="342"/>
                  <a:pt x="2338" y="822"/>
                  <a:pt x="2207" y="950"/>
                </a:cubicBezTo>
                <a:cubicBezTo>
                  <a:pt x="2076" y="1078"/>
                  <a:pt x="1426" y="883"/>
                  <a:pt x="1211" y="954"/>
                </a:cubicBezTo>
                <a:cubicBezTo>
                  <a:pt x="996" y="1025"/>
                  <a:pt x="1049" y="1286"/>
                  <a:pt x="917" y="1374"/>
                </a:cubicBezTo>
                <a:cubicBezTo>
                  <a:pt x="785" y="1462"/>
                  <a:pt x="555" y="1504"/>
                  <a:pt x="419" y="1482"/>
                </a:cubicBezTo>
                <a:cubicBezTo>
                  <a:pt x="283" y="1460"/>
                  <a:pt x="164" y="1385"/>
                  <a:pt x="101" y="1242"/>
                </a:cubicBezTo>
                <a:cubicBezTo>
                  <a:pt x="38" y="1099"/>
                  <a:pt x="0" y="808"/>
                  <a:pt x="41" y="624"/>
                </a:cubicBezTo>
                <a:cubicBezTo>
                  <a:pt x="82" y="440"/>
                  <a:pt x="210" y="237"/>
                  <a:pt x="347" y="138"/>
                </a:cubicBezTo>
                <a:cubicBezTo>
                  <a:pt x="484" y="39"/>
                  <a:pt x="709" y="53"/>
                  <a:pt x="863" y="30"/>
                </a:cubicBezTo>
                <a:cubicBezTo>
                  <a:pt x="1017" y="7"/>
                  <a:pt x="1186" y="6"/>
                  <a:pt x="1271" y="0"/>
                </a:cubicBezTo>
                <a:close/>
              </a:path>
            </a:pathLst>
          </a:custGeom>
          <a:solidFill>
            <a:srgbClr val="DDDDDD"/>
          </a:solidFill>
          <a:ln w="12700">
            <a:solidFill>
              <a:schemeClr val="tx2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6645" name="Text Box 86"/>
          <p:cNvSpPr txBox="1">
            <a:spLocks noChangeArrowheads="1"/>
          </p:cNvSpPr>
          <p:nvPr/>
        </p:nvSpPr>
        <p:spPr bwMode="auto">
          <a:xfrm>
            <a:off x="6561167" y="5196959"/>
            <a:ext cx="29848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dirty="0">
                <a:solidFill>
                  <a:schemeClr val="tx2"/>
                </a:solidFill>
                <a:latin typeface="Times New Roman" charset="0"/>
              </a:rPr>
              <a:t>a</a:t>
            </a:r>
          </a:p>
        </p:txBody>
      </p:sp>
      <p:sp>
        <p:nvSpPr>
          <p:cNvPr id="26660" name="Rectangle 103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430213" y="635000"/>
            <a:ext cx="4897438" cy="3906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85750" indent="-285750" algn="l">
              <a:spcBef>
                <a:spcPct val="20000"/>
              </a:spcBef>
              <a:buClr>
                <a:schemeClr val="tx1"/>
              </a:buClr>
              <a:buSzPct val="60000"/>
              <a:buFont typeface="Wingdings" charset="0"/>
              <a:buChar char="n"/>
            </a:pPr>
            <a:endParaRPr lang="en-US" sz="2000" dirty="0"/>
          </a:p>
        </p:txBody>
      </p:sp>
      <p:sp>
        <p:nvSpPr>
          <p:cNvPr id="39" name="Text Box 86"/>
          <p:cNvSpPr txBox="1">
            <a:spLocks noChangeArrowheads="1"/>
          </p:cNvSpPr>
          <p:nvPr/>
        </p:nvSpPr>
        <p:spPr bwMode="auto">
          <a:xfrm>
            <a:off x="7778812" y="5292209"/>
            <a:ext cx="28725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solidFill>
                  <a:schemeClr val="tx2"/>
                </a:solidFill>
                <a:latin typeface="Times New Roman" charset="0"/>
              </a:rPr>
              <a:t>c</a:t>
            </a:r>
          </a:p>
        </p:txBody>
      </p:sp>
      <p:sp>
        <p:nvSpPr>
          <p:cNvPr id="40" name="Text Box 86"/>
          <p:cNvSpPr txBox="1">
            <a:spLocks noChangeArrowheads="1"/>
          </p:cNvSpPr>
          <p:nvPr/>
        </p:nvSpPr>
        <p:spPr bwMode="auto">
          <a:xfrm>
            <a:off x="7415196" y="4431784"/>
            <a:ext cx="31290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dirty="0">
                <a:solidFill>
                  <a:schemeClr val="tx2"/>
                </a:solidFill>
                <a:latin typeface="Times New Roman" charset="0"/>
              </a:rPr>
              <a:t>v</a:t>
            </a:r>
          </a:p>
        </p:txBody>
      </p:sp>
      <p:cxnSp>
        <p:nvCxnSpPr>
          <p:cNvPr id="6" name="Straight Connector 5"/>
          <p:cNvCxnSpPr/>
          <p:nvPr/>
        </p:nvCxnSpPr>
        <p:spPr bwMode="auto">
          <a:xfrm flipV="1">
            <a:off x="6860449" y="4801116"/>
            <a:ext cx="561159" cy="491093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>
            <a:stCxn id="26645" idx="3"/>
          </p:cNvCxnSpPr>
          <p:nvPr/>
        </p:nvCxnSpPr>
        <p:spPr bwMode="auto">
          <a:xfrm>
            <a:off x="6859647" y="5397014"/>
            <a:ext cx="862044" cy="79861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" name="Freeform 10"/>
          <p:cNvSpPr/>
          <p:nvPr/>
        </p:nvSpPr>
        <p:spPr bwMode="auto">
          <a:xfrm>
            <a:off x="7753350" y="4686300"/>
            <a:ext cx="410399" cy="847725"/>
          </a:xfrm>
          <a:custGeom>
            <a:avLst/>
            <a:gdLst>
              <a:gd name="connsiteX0" fmla="*/ 0 w 410399"/>
              <a:gd name="connsiteY0" fmla="*/ 0 h 847725"/>
              <a:gd name="connsiteX1" fmla="*/ 285750 w 410399"/>
              <a:gd name="connsiteY1" fmla="*/ 180975 h 847725"/>
              <a:gd name="connsiteX2" fmla="*/ 161925 w 410399"/>
              <a:gd name="connsiteY2" fmla="*/ 466725 h 847725"/>
              <a:gd name="connsiteX3" fmla="*/ 409575 w 410399"/>
              <a:gd name="connsiteY3" fmla="*/ 733425 h 847725"/>
              <a:gd name="connsiteX4" fmla="*/ 247650 w 410399"/>
              <a:gd name="connsiteY4" fmla="*/ 847725 h 847725"/>
              <a:gd name="connsiteX5" fmla="*/ 247650 w 410399"/>
              <a:gd name="connsiteY5" fmla="*/ 847725 h 847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10399" h="847725">
                <a:moveTo>
                  <a:pt x="0" y="0"/>
                </a:moveTo>
                <a:cubicBezTo>
                  <a:pt x="129381" y="51594"/>
                  <a:pt x="258763" y="103188"/>
                  <a:pt x="285750" y="180975"/>
                </a:cubicBezTo>
                <a:cubicBezTo>
                  <a:pt x="312737" y="258762"/>
                  <a:pt x="141288" y="374650"/>
                  <a:pt x="161925" y="466725"/>
                </a:cubicBezTo>
                <a:cubicBezTo>
                  <a:pt x="182562" y="558800"/>
                  <a:pt x="395288" y="669925"/>
                  <a:pt x="409575" y="733425"/>
                </a:cubicBezTo>
                <a:cubicBezTo>
                  <a:pt x="423863" y="796925"/>
                  <a:pt x="247650" y="847725"/>
                  <a:pt x="247650" y="847725"/>
                </a:cubicBezTo>
                <a:lnTo>
                  <a:pt x="247650" y="847725"/>
                </a:lnTo>
              </a:path>
            </a:pathLst>
          </a:custGeom>
          <a:noFill/>
          <a:ln w="190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884401" y="4644965"/>
            <a:ext cx="3241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7186116" y="5534025"/>
            <a:ext cx="4411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501216" y="5261431"/>
            <a:ext cx="9973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d(a)=10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721691" y="4286190"/>
            <a:ext cx="10695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D[v]=15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7760285" y="5673665"/>
            <a:ext cx="118333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D[c] = 20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17391" y="5479534"/>
            <a:ext cx="31149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00B050"/>
                </a:solidFill>
              </a:rPr>
              <a:t>D[v]</a:t>
            </a:r>
            <a:r>
              <a:rPr lang="en-US" sz="1800" dirty="0"/>
              <a:t> is calculated by </a:t>
            </a:r>
            <a:r>
              <a:rPr lang="en-US" sz="1800" dirty="0" err="1"/>
              <a:t>alg</a:t>
            </a:r>
            <a:endParaRPr lang="en-US" sz="1800" dirty="0"/>
          </a:p>
          <a:p>
            <a:r>
              <a:rPr lang="en-US" sz="1800" dirty="0">
                <a:solidFill>
                  <a:srgbClr val="00B050"/>
                </a:solidFill>
              </a:rPr>
              <a:t>d(v) </a:t>
            </a:r>
            <a:r>
              <a:rPr lang="en-US" sz="1800" dirty="0"/>
              <a:t>is true shortest distance</a:t>
            </a:r>
          </a:p>
        </p:txBody>
      </p:sp>
      <p:sp>
        <p:nvSpPr>
          <p:cNvPr id="56" name="Text Box 86"/>
          <p:cNvSpPr txBox="1">
            <a:spLocks noChangeArrowheads="1"/>
          </p:cNvSpPr>
          <p:nvPr/>
        </p:nvSpPr>
        <p:spPr bwMode="auto">
          <a:xfrm>
            <a:off x="6040430" y="4486245"/>
            <a:ext cx="14924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dirty="0">
                <a:solidFill>
                  <a:schemeClr val="tx2"/>
                </a:solidFill>
                <a:latin typeface="Times New Roman" charset="0"/>
              </a:rPr>
              <a:t>b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5009908" y="4644965"/>
            <a:ext cx="8835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d(b)=5</a:t>
            </a:r>
          </a:p>
        </p:txBody>
      </p:sp>
      <p:cxnSp>
        <p:nvCxnSpPr>
          <p:cNvPr id="16" name="Straight Connector 15"/>
          <p:cNvCxnSpPr/>
          <p:nvPr/>
        </p:nvCxnSpPr>
        <p:spPr bwMode="auto">
          <a:xfrm flipV="1">
            <a:off x="6189670" y="4114800"/>
            <a:ext cx="670779" cy="517039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1" name="TextBox 60"/>
          <p:cNvSpPr txBox="1"/>
          <p:nvPr/>
        </p:nvSpPr>
        <p:spPr>
          <a:xfrm>
            <a:off x="7155727" y="3886080"/>
            <a:ext cx="10695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D[d]=25</a:t>
            </a:r>
          </a:p>
        </p:txBody>
      </p:sp>
      <p:sp>
        <p:nvSpPr>
          <p:cNvPr id="62" name="Text Box 86"/>
          <p:cNvSpPr txBox="1">
            <a:spLocks noChangeArrowheads="1"/>
          </p:cNvSpPr>
          <p:nvPr/>
        </p:nvSpPr>
        <p:spPr bwMode="auto">
          <a:xfrm>
            <a:off x="6881811" y="3914745"/>
            <a:ext cx="31290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dirty="0">
                <a:solidFill>
                  <a:schemeClr val="tx2"/>
                </a:solidFill>
                <a:latin typeface="Times New Roman" charset="0"/>
              </a:rPr>
              <a:t>d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5999910" y="3973209"/>
            <a:ext cx="6553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</a:p>
        </p:txBody>
      </p:sp>
      <p:sp>
        <p:nvSpPr>
          <p:cNvPr id="18" name="Freeform 17"/>
          <p:cNvSpPr/>
          <p:nvPr/>
        </p:nvSpPr>
        <p:spPr bwMode="auto">
          <a:xfrm>
            <a:off x="7105650" y="4264715"/>
            <a:ext cx="361950" cy="326335"/>
          </a:xfrm>
          <a:custGeom>
            <a:avLst/>
            <a:gdLst>
              <a:gd name="connsiteX0" fmla="*/ 0 w 361950"/>
              <a:gd name="connsiteY0" fmla="*/ 2485 h 326335"/>
              <a:gd name="connsiteX1" fmla="*/ 314325 w 361950"/>
              <a:gd name="connsiteY1" fmla="*/ 31060 h 326335"/>
              <a:gd name="connsiteX2" fmla="*/ 161925 w 361950"/>
              <a:gd name="connsiteY2" fmla="*/ 221560 h 326335"/>
              <a:gd name="connsiteX3" fmla="*/ 361950 w 361950"/>
              <a:gd name="connsiteY3" fmla="*/ 326335 h 326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1950" h="326335">
                <a:moveTo>
                  <a:pt x="0" y="2485"/>
                </a:moveTo>
                <a:cubicBezTo>
                  <a:pt x="143668" y="-1484"/>
                  <a:pt x="287337" y="-5453"/>
                  <a:pt x="314325" y="31060"/>
                </a:cubicBezTo>
                <a:cubicBezTo>
                  <a:pt x="341313" y="67573"/>
                  <a:pt x="153988" y="172348"/>
                  <a:pt x="161925" y="221560"/>
                </a:cubicBezTo>
                <a:cubicBezTo>
                  <a:pt x="169862" y="270772"/>
                  <a:pt x="265906" y="298553"/>
                  <a:pt x="361950" y="326335"/>
                </a:cubicBezTo>
              </a:path>
            </a:pathLst>
          </a:custGeom>
          <a:noFill/>
          <a:ln w="190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449269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Shortest Paths</a:t>
            </a:r>
          </a:p>
        </p:txBody>
      </p:sp>
      <p:sp>
        <p:nvSpPr>
          <p:cNvPr id="266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C82EC743-3C77-904A-AAA4-E4BE61D7F3D9}" type="slidenum">
              <a:rPr lang="en-US" sz="1400"/>
              <a:pPr eaLnBrk="1" hangingPunct="1"/>
              <a:t>29</a:t>
            </a:fld>
            <a:endParaRPr lang="en-US" sz="1400"/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8193088" cy="1143000"/>
          </a:xfrm>
        </p:spPr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Why It </a:t>
            </a:r>
            <a:r>
              <a:rPr lang="en-US" dirty="0" err="1">
                <a:latin typeface="Tahoma" charset="0"/>
              </a:rPr>
              <a:t>Doesn</a:t>
            </a:r>
            <a:r>
              <a:rPr lang="ja-JP" altLang="en-US" dirty="0">
                <a:latin typeface="Tahoma" charset="0"/>
              </a:rPr>
              <a:t>’</a:t>
            </a:r>
            <a:r>
              <a:rPr lang="en-US" dirty="0">
                <a:latin typeface="Tahoma" charset="0"/>
              </a:rPr>
              <a:t>t Work for Negative-Weight Edges</a:t>
            </a:r>
          </a:p>
        </p:txBody>
      </p:sp>
      <p:sp>
        <p:nvSpPr>
          <p:cNvPr id="26628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251427" y="1624013"/>
            <a:ext cx="8382000" cy="2338387"/>
          </a:xfrm>
        </p:spPr>
        <p:txBody>
          <a:bodyPr/>
          <a:lstStyle/>
          <a:p>
            <a:pPr eaLnBrk="1" hangingPunct="1"/>
            <a:r>
              <a:rPr lang="en-US" sz="2000" dirty="0">
                <a:latin typeface="Tahoma" charset="0"/>
              </a:rPr>
              <a:t>Choose v over c and d</a:t>
            </a:r>
          </a:p>
          <a:p>
            <a:pPr eaLnBrk="1" hangingPunct="1"/>
            <a:r>
              <a:rPr lang="en-US" sz="2400" dirty="0">
                <a:latin typeface="Tahoma" charset="0"/>
              </a:rPr>
              <a:t>claiming v </a:t>
            </a:r>
          </a:p>
          <a:p>
            <a:pPr lvl="1" eaLnBrk="1" hangingPunct="1"/>
            <a:r>
              <a:rPr lang="en-US" sz="2000" dirty="0">
                <a:latin typeface="Tahoma" charset="0"/>
              </a:rPr>
              <a:t>Can be reached in the shortest path via only vertices </a:t>
            </a:r>
            <a:r>
              <a:rPr lang="en-US" sz="2000" dirty="0">
                <a:solidFill>
                  <a:schemeClr val="tx2"/>
                </a:solidFill>
                <a:latin typeface="Tahoma" charset="0"/>
              </a:rPr>
              <a:t>in</a:t>
            </a:r>
            <a:r>
              <a:rPr lang="en-US" sz="2000" dirty="0">
                <a:latin typeface="Tahoma" charset="0"/>
              </a:rPr>
              <a:t> the cloud</a:t>
            </a:r>
          </a:p>
          <a:p>
            <a:pPr lvl="1" eaLnBrk="1" hangingPunct="1"/>
            <a:r>
              <a:rPr lang="en-US" sz="2000" dirty="0">
                <a:latin typeface="Tahoma" charset="0"/>
              </a:rPr>
              <a:t>cannot be reached shorter using vertices </a:t>
            </a:r>
            <a:r>
              <a:rPr lang="en-US" sz="2000" dirty="0">
                <a:solidFill>
                  <a:schemeClr val="tx2"/>
                </a:solidFill>
                <a:latin typeface="Tahoma" charset="0"/>
              </a:rPr>
              <a:t>outside</a:t>
            </a:r>
            <a:r>
              <a:rPr lang="en-US" sz="2000" dirty="0">
                <a:latin typeface="Tahoma" charset="0"/>
              </a:rPr>
              <a:t> the cloud </a:t>
            </a:r>
            <a:r>
              <a:rPr lang="en-US" sz="2000" dirty="0">
                <a:solidFill>
                  <a:srgbClr val="FF0000"/>
                </a:solidFill>
                <a:latin typeface="Tahoma" charset="0"/>
              </a:rPr>
              <a:t>[false!]</a:t>
            </a:r>
          </a:p>
          <a:p>
            <a:pPr eaLnBrk="1" hangingPunct="1"/>
            <a:r>
              <a:rPr lang="en-US" sz="2000" dirty="0">
                <a:latin typeface="Tahoma" charset="0"/>
              </a:rPr>
              <a:t>if the path from c to v has a negative total weight</a:t>
            </a:r>
          </a:p>
          <a:p>
            <a:pPr lvl="1" eaLnBrk="1" hangingPunct="1"/>
            <a:r>
              <a:rPr lang="en-US" sz="1600" dirty="0">
                <a:latin typeface="Tahoma" charset="0"/>
              </a:rPr>
              <a:t>For example, -10</a:t>
            </a:r>
          </a:p>
          <a:p>
            <a:pPr lvl="1" eaLnBrk="1" hangingPunct="1"/>
            <a:r>
              <a:rPr lang="en-US" sz="1600" dirty="0">
                <a:latin typeface="Tahoma" charset="0"/>
              </a:rPr>
              <a:t>a -&gt; c-&gt; v (D[v]=10) is shorter than a -&gt; v (D[v] = 15)</a:t>
            </a:r>
          </a:p>
        </p:txBody>
      </p:sp>
      <p:sp>
        <p:nvSpPr>
          <p:cNvPr id="26629" name="Freeform 70"/>
          <p:cNvSpPr>
            <a:spLocks/>
          </p:cNvSpPr>
          <p:nvPr/>
        </p:nvSpPr>
        <p:spPr bwMode="auto">
          <a:xfrm>
            <a:off x="3657600" y="4425950"/>
            <a:ext cx="3711575" cy="2387600"/>
          </a:xfrm>
          <a:custGeom>
            <a:avLst/>
            <a:gdLst>
              <a:gd name="T0" fmla="*/ 2017713 w 2338"/>
              <a:gd name="T1" fmla="*/ 0 h 1504"/>
              <a:gd name="T2" fmla="*/ 3168650 w 2338"/>
              <a:gd name="T3" fmla="*/ 292100 h 1504"/>
              <a:gd name="T4" fmla="*/ 3503613 w 2338"/>
              <a:gd name="T5" fmla="*/ 1508125 h 1504"/>
              <a:gd name="T6" fmla="*/ 1922463 w 2338"/>
              <a:gd name="T7" fmla="*/ 1514475 h 1504"/>
              <a:gd name="T8" fmla="*/ 1455738 w 2338"/>
              <a:gd name="T9" fmla="*/ 2181225 h 1504"/>
              <a:gd name="T10" fmla="*/ 665163 w 2338"/>
              <a:gd name="T11" fmla="*/ 2352675 h 1504"/>
              <a:gd name="T12" fmla="*/ 160338 w 2338"/>
              <a:gd name="T13" fmla="*/ 1971675 h 1504"/>
              <a:gd name="T14" fmla="*/ 65088 w 2338"/>
              <a:gd name="T15" fmla="*/ 990600 h 1504"/>
              <a:gd name="T16" fmla="*/ 550863 w 2338"/>
              <a:gd name="T17" fmla="*/ 219075 h 1504"/>
              <a:gd name="T18" fmla="*/ 1370013 w 2338"/>
              <a:gd name="T19" fmla="*/ 47625 h 1504"/>
              <a:gd name="T20" fmla="*/ 2017713 w 2338"/>
              <a:gd name="T21" fmla="*/ 0 h 1504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338"/>
              <a:gd name="T34" fmla="*/ 0 h 1504"/>
              <a:gd name="T35" fmla="*/ 2338 w 2338"/>
              <a:gd name="T36" fmla="*/ 1504 h 1504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338" h="1504">
                <a:moveTo>
                  <a:pt x="1271" y="0"/>
                </a:moveTo>
                <a:cubicBezTo>
                  <a:pt x="1459" y="15"/>
                  <a:pt x="1840" y="26"/>
                  <a:pt x="1996" y="184"/>
                </a:cubicBezTo>
                <a:cubicBezTo>
                  <a:pt x="2152" y="342"/>
                  <a:pt x="2338" y="822"/>
                  <a:pt x="2207" y="950"/>
                </a:cubicBezTo>
                <a:cubicBezTo>
                  <a:pt x="2076" y="1078"/>
                  <a:pt x="1426" y="883"/>
                  <a:pt x="1211" y="954"/>
                </a:cubicBezTo>
                <a:cubicBezTo>
                  <a:pt x="996" y="1025"/>
                  <a:pt x="1049" y="1286"/>
                  <a:pt x="917" y="1374"/>
                </a:cubicBezTo>
                <a:cubicBezTo>
                  <a:pt x="785" y="1462"/>
                  <a:pt x="555" y="1504"/>
                  <a:pt x="419" y="1482"/>
                </a:cubicBezTo>
                <a:cubicBezTo>
                  <a:pt x="283" y="1460"/>
                  <a:pt x="164" y="1385"/>
                  <a:pt x="101" y="1242"/>
                </a:cubicBezTo>
                <a:cubicBezTo>
                  <a:pt x="38" y="1099"/>
                  <a:pt x="0" y="808"/>
                  <a:pt x="41" y="624"/>
                </a:cubicBezTo>
                <a:cubicBezTo>
                  <a:pt x="82" y="440"/>
                  <a:pt x="210" y="237"/>
                  <a:pt x="347" y="138"/>
                </a:cubicBezTo>
                <a:cubicBezTo>
                  <a:pt x="484" y="39"/>
                  <a:pt x="709" y="53"/>
                  <a:pt x="863" y="30"/>
                </a:cubicBezTo>
                <a:cubicBezTo>
                  <a:pt x="1017" y="7"/>
                  <a:pt x="1186" y="6"/>
                  <a:pt x="1271" y="0"/>
                </a:cubicBezTo>
                <a:close/>
              </a:path>
            </a:pathLst>
          </a:custGeom>
          <a:solidFill>
            <a:srgbClr val="DDDDDD"/>
          </a:solidFill>
          <a:ln w="12700">
            <a:solidFill>
              <a:schemeClr val="tx2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6645" name="Text Box 86"/>
          <p:cNvSpPr txBox="1">
            <a:spLocks noChangeArrowheads="1"/>
          </p:cNvSpPr>
          <p:nvPr/>
        </p:nvSpPr>
        <p:spPr bwMode="auto">
          <a:xfrm>
            <a:off x="6561167" y="5196959"/>
            <a:ext cx="29848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dirty="0">
                <a:solidFill>
                  <a:schemeClr val="tx2"/>
                </a:solidFill>
                <a:latin typeface="Times New Roman" charset="0"/>
              </a:rPr>
              <a:t>a</a:t>
            </a:r>
          </a:p>
        </p:txBody>
      </p:sp>
      <p:sp>
        <p:nvSpPr>
          <p:cNvPr id="26660" name="Rectangle 103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430213" y="635000"/>
            <a:ext cx="4897438" cy="3906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85750" indent="-285750" algn="l">
              <a:spcBef>
                <a:spcPct val="20000"/>
              </a:spcBef>
              <a:buClr>
                <a:schemeClr val="tx1"/>
              </a:buClr>
              <a:buSzPct val="60000"/>
              <a:buFont typeface="Wingdings" charset="0"/>
              <a:buChar char="n"/>
            </a:pPr>
            <a:endParaRPr lang="en-US" sz="2000" dirty="0"/>
          </a:p>
        </p:txBody>
      </p:sp>
      <p:sp>
        <p:nvSpPr>
          <p:cNvPr id="39" name="Text Box 86"/>
          <p:cNvSpPr txBox="1">
            <a:spLocks noChangeArrowheads="1"/>
          </p:cNvSpPr>
          <p:nvPr/>
        </p:nvSpPr>
        <p:spPr bwMode="auto">
          <a:xfrm>
            <a:off x="7778812" y="5292209"/>
            <a:ext cx="28725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solidFill>
                  <a:schemeClr val="tx2"/>
                </a:solidFill>
                <a:latin typeface="Times New Roman" charset="0"/>
              </a:rPr>
              <a:t>c</a:t>
            </a:r>
          </a:p>
        </p:txBody>
      </p:sp>
      <p:sp>
        <p:nvSpPr>
          <p:cNvPr id="40" name="Text Box 86"/>
          <p:cNvSpPr txBox="1">
            <a:spLocks noChangeArrowheads="1"/>
          </p:cNvSpPr>
          <p:nvPr/>
        </p:nvSpPr>
        <p:spPr bwMode="auto">
          <a:xfrm>
            <a:off x="7415196" y="4431784"/>
            <a:ext cx="31290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dirty="0">
                <a:solidFill>
                  <a:schemeClr val="tx2"/>
                </a:solidFill>
                <a:latin typeface="Times New Roman" charset="0"/>
              </a:rPr>
              <a:t>v</a:t>
            </a:r>
          </a:p>
        </p:txBody>
      </p:sp>
      <p:cxnSp>
        <p:nvCxnSpPr>
          <p:cNvPr id="6" name="Straight Connector 5"/>
          <p:cNvCxnSpPr/>
          <p:nvPr/>
        </p:nvCxnSpPr>
        <p:spPr bwMode="auto">
          <a:xfrm flipV="1">
            <a:off x="6860449" y="4801116"/>
            <a:ext cx="561159" cy="491093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>
            <a:stCxn id="26645" idx="3"/>
          </p:cNvCxnSpPr>
          <p:nvPr/>
        </p:nvCxnSpPr>
        <p:spPr bwMode="auto">
          <a:xfrm>
            <a:off x="6859647" y="5397014"/>
            <a:ext cx="862044" cy="79861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" name="Freeform 10"/>
          <p:cNvSpPr/>
          <p:nvPr/>
        </p:nvSpPr>
        <p:spPr bwMode="auto">
          <a:xfrm>
            <a:off x="7753350" y="4686300"/>
            <a:ext cx="410399" cy="847725"/>
          </a:xfrm>
          <a:custGeom>
            <a:avLst/>
            <a:gdLst>
              <a:gd name="connsiteX0" fmla="*/ 0 w 410399"/>
              <a:gd name="connsiteY0" fmla="*/ 0 h 847725"/>
              <a:gd name="connsiteX1" fmla="*/ 285750 w 410399"/>
              <a:gd name="connsiteY1" fmla="*/ 180975 h 847725"/>
              <a:gd name="connsiteX2" fmla="*/ 161925 w 410399"/>
              <a:gd name="connsiteY2" fmla="*/ 466725 h 847725"/>
              <a:gd name="connsiteX3" fmla="*/ 409575 w 410399"/>
              <a:gd name="connsiteY3" fmla="*/ 733425 h 847725"/>
              <a:gd name="connsiteX4" fmla="*/ 247650 w 410399"/>
              <a:gd name="connsiteY4" fmla="*/ 847725 h 847725"/>
              <a:gd name="connsiteX5" fmla="*/ 247650 w 410399"/>
              <a:gd name="connsiteY5" fmla="*/ 847725 h 847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10399" h="847725">
                <a:moveTo>
                  <a:pt x="0" y="0"/>
                </a:moveTo>
                <a:cubicBezTo>
                  <a:pt x="129381" y="51594"/>
                  <a:pt x="258763" y="103188"/>
                  <a:pt x="285750" y="180975"/>
                </a:cubicBezTo>
                <a:cubicBezTo>
                  <a:pt x="312737" y="258762"/>
                  <a:pt x="141288" y="374650"/>
                  <a:pt x="161925" y="466725"/>
                </a:cubicBezTo>
                <a:cubicBezTo>
                  <a:pt x="182562" y="558800"/>
                  <a:pt x="395288" y="669925"/>
                  <a:pt x="409575" y="733425"/>
                </a:cubicBezTo>
                <a:cubicBezTo>
                  <a:pt x="423863" y="796925"/>
                  <a:pt x="247650" y="847725"/>
                  <a:pt x="247650" y="847725"/>
                </a:cubicBezTo>
                <a:lnTo>
                  <a:pt x="247650" y="847725"/>
                </a:lnTo>
              </a:path>
            </a:pathLst>
          </a:custGeom>
          <a:noFill/>
          <a:ln w="190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884401" y="4644965"/>
            <a:ext cx="3241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7186116" y="5534025"/>
            <a:ext cx="4411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501216" y="5261431"/>
            <a:ext cx="9973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d(a)=10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721691" y="4286190"/>
            <a:ext cx="10695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D[v]=15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7760285" y="5673665"/>
            <a:ext cx="118333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D[c] = 20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17391" y="5479534"/>
            <a:ext cx="31149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00B050"/>
                </a:solidFill>
              </a:rPr>
              <a:t>D[v]</a:t>
            </a:r>
            <a:r>
              <a:rPr lang="en-US" sz="1800" dirty="0"/>
              <a:t> is calculated by </a:t>
            </a:r>
            <a:r>
              <a:rPr lang="en-US" sz="1800" dirty="0" err="1"/>
              <a:t>alg</a:t>
            </a:r>
            <a:endParaRPr lang="en-US" sz="1800" dirty="0"/>
          </a:p>
          <a:p>
            <a:r>
              <a:rPr lang="en-US" sz="1800" dirty="0">
                <a:solidFill>
                  <a:srgbClr val="00B050"/>
                </a:solidFill>
              </a:rPr>
              <a:t>d(v) </a:t>
            </a:r>
            <a:r>
              <a:rPr lang="en-US" sz="1800" dirty="0"/>
              <a:t>is true shortest distance</a:t>
            </a:r>
          </a:p>
        </p:txBody>
      </p:sp>
      <p:sp>
        <p:nvSpPr>
          <p:cNvPr id="56" name="Text Box 86"/>
          <p:cNvSpPr txBox="1">
            <a:spLocks noChangeArrowheads="1"/>
          </p:cNvSpPr>
          <p:nvPr/>
        </p:nvSpPr>
        <p:spPr bwMode="auto">
          <a:xfrm>
            <a:off x="6040430" y="4486245"/>
            <a:ext cx="14924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dirty="0">
                <a:solidFill>
                  <a:schemeClr val="tx2"/>
                </a:solidFill>
                <a:latin typeface="Times New Roman" charset="0"/>
              </a:rPr>
              <a:t>b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5009908" y="4644965"/>
            <a:ext cx="8835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d(b)=5</a:t>
            </a:r>
          </a:p>
        </p:txBody>
      </p:sp>
      <p:cxnSp>
        <p:nvCxnSpPr>
          <p:cNvPr id="16" name="Straight Connector 15"/>
          <p:cNvCxnSpPr/>
          <p:nvPr/>
        </p:nvCxnSpPr>
        <p:spPr bwMode="auto">
          <a:xfrm flipV="1">
            <a:off x="6189670" y="4114800"/>
            <a:ext cx="670779" cy="517039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1" name="TextBox 60"/>
          <p:cNvSpPr txBox="1"/>
          <p:nvPr/>
        </p:nvSpPr>
        <p:spPr>
          <a:xfrm>
            <a:off x="7155727" y="3886080"/>
            <a:ext cx="10695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D[d]=25</a:t>
            </a:r>
          </a:p>
        </p:txBody>
      </p:sp>
      <p:sp>
        <p:nvSpPr>
          <p:cNvPr id="62" name="Text Box 86"/>
          <p:cNvSpPr txBox="1">
            <a:spLocks noChangeArrowheads="1"/>
          </p:cNvSpPr>
          <p:nvPr/>
        </p:nvSpPr>
        <p:spPr bwMode="auto">
          <a:xfrm>
            <a:off x="6881811" y="3914745"/>
            <a:ext cx="31290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dirty="0">
                <a:solidFill>
                  <a:schemeClr val="tx2"/>
                </a:solidFill>
                <a:latin typeface="Times New Roman" charset="0"/>
              </a:rPr>
              <a:t>d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5999910" y="3973209"/>
            <a:ext cx="6553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</a:p>
        </p:txBody>
      </p:sp>
      <p:sp>
        <p:nvSpPr>
          <p:cNvPr id="18" name="Freeform 17"/>
          <p:cNvSpPr/>
          <p:nvPr/>
        </p:nvSpPr>
        <p:spPr bwMode="auto">
          <a:xfrm>
            <a:off x="7105650" y="4264715"/>
            <a:ext cx="361950" cy="326335"/>
          </a:xfrm>
          <a:custGeom>
            <a:avLst/>
            <a:gdLst>
              <a:gd name="connsiteX0" fmla="*/ 0 w 361950"/>
              <a:gd name="connsiteY0" fmla="*/ 2485 h 326335"/>
              <a:gd name="connsiteX1" fmla="*/ 314325 w 361950"/>
              <a:gd name="connsiteY1" fmla="*/ 31060 h 326335"/>
              <a:gd name="connsiteX2" fmla="*/ 161925 w 361950"/>
              <a:gd name="connsiteY2" fmla="*/ 221560 h 326335"/>
              <a:gd name="connsiteX3" fmla="*/ 361950 w 361950"/>
              <a:gd name="connsiteY3" fmla="*/ 326335 h 326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1950" h="326335">
                <a:moveTo>
                  <a:pt x="0" y="2485"/>
                </a:moveTo>
                <a:cubicBezTo>
                  <a:pt x="143668" y="-1484"/>
                  <a:pt x="287337" y="-5453"/>
                  <a:pt x="314325" y="31060"/>
                </a:cubicBezTo>
                <a:cubicBezTo>
                  <a:pt x="341313" y="67573"/>
                  <a:pt x="153988" y="172348"/>
                  <a:pt x="161925" y="221560"/>
                </a:cubicBezTo>
                <a:cubicBezTo>
                  <a:pt x="169862" y="270772"/>
                  <a:pt x="265906" y="298553"/>
                  <a:pt x="361950" y="326335"/>
                </a:cubicBezTo>
              </a:path>
            </a:pathLst>
          </a:custGeom>
          <a:noFill/>
          <a:ln w="190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8088900" y="4886355"/>
            <a:ext cx="5261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-10</a:t>
            </a:r>
          </a:p>
        </p:txBody>
      </p:sp>
    </p:spTree>
    <p:extLst>
      <p:ext uri="{BB962C8B-B14F-4D97-AF65-F5344CB8AC3E}">
        <p14:creationId xmlns:p14="http://schemas.microsoft.com/office/powerpoint/2010/main" val="33376169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Shortest Paths</a:t>
            </a:r>
          </a:p>
        </p:txBody>
      </p:sp>
      <p:sp>
        <p:nvSpPr>
          <p:cNvPr id="184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0AC7C024-651C-B842-9B80-A80CBD8238D6}" type="slidenum">
              <a:rPr lang="en-US" sz="1400"/>
              <a:pPr eaLnBrk="1" hangingPunct="1"/>
              <a:t>3</a:t>
            </a:fld>
            <a:endParaRPr lang="en-US" sz="1400"/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Shortest Paths</a:t>
            </a:r>
            <a:endParaRPr lang="en-US">
              <a:latin typeface="Tahoma" charset="0"/>
              <a:cs typeface="Tahoma" charset="0"/>
            </a:endParaRPr>
          </a:p>
        </p:txBody>
      </p:sp>
      <p:sp>
        <p:nvSpPr>
          <p:cNvPr id="18436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62000" y="1476375"/>
            <a:ext cx="7848600" cy="28670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000" dirty="0">
                <a:latin typeface="Tahoma" charset="0"/>
              </a:rPr>
              <a:t>Given a weighted graph and two vertices </a:t>
            </a:r>
            <a:r>
              <a:rPr lang="en-US" sz="2000" b="1" i="1" dirty="0">
                <a:latin typeface="Times New Roman" charset="0"/>
              </a:rPr>
              <a:t>u</a:t>
            </a:r>
            <a:r>
              <a:rPr lang="en-US" sz="2000" dirty="0">
                <a:latin typeface="Tahoma" charset="0"/>
              </a:rPr>
              <a:t> and </a:t>
            </a:r>
            <a:r>
              <a:rPr lang="en-US" sz="2000" b="1" i="1" dirty="0">
                <a:latin typeface="Times New Roman" charset="0"/>
              </a:rPr>
              <a:t>v</a:t>
            </a:r>
            <a:r>
              <a:rPr lang="en-US" sz="2000" dirty="0">
                <a:latin typeface="Tahoma" charset="0"/>
              </a:rPr>
              <a:t>,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>
                <a:latin typeface="Tahoma" charset="0"/>
              </a:rPr>
              <a:t>find a path of minimum total weight between </a:t>
            </a:r>
            <a:r>
              <a:rPr lang="en-US" sz="1800" b="1" i="1" dirty="0">
                <a:latin typeface="Times New Roman" charset="0"/>
              </a:rPr>
              <a:t>u</a:t>
            </a:r>
            <a:r>
              <a:rPr lang="en-US" sz="1800" dirty="0">
                <a:latin typeface="Tahoma" charset="0"/>
              </a:rPr>
              <a:t> and </a:t>
            </a:r>
            <a:r>
              <a:rPr lang="en-US" sz="1800" b="1" i="1" dirty="0">
                <a:latin typeface="Times New Roman" charset="0"/>
              </a:rPr>
              <a:t>v</a:t>
            </a:r>
            <a:endParaRPr lang="en-US" sz="1600" b="1" i="1" dirty="0">
              <a:latin typeface="Times New Roman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1800" dirty="0">
                <a:latin typeface="Tahoma" charset="0"/>
              </a:rPr>
              <a:t>Length of a path is the sum of the weights of its edges.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>
                <a:latin typeface="Tahoma" charset="0"/>
              </a:rPr>
              <a:t>Example: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>
                <a:latin typeface="Tahoma" charset="0"/>
              </a:rPr>
              <a:t>Shortest path between Providence and Honolulu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>
                <a:latin typeface="Tahoma" charset="0"/>
              </a:rPr>
              <a:t>Applications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>
                <a:latin typeface="Tahoma" charset="0"/>
              </a:rPr>
              <a:t>Internet packet routing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>
                <a:latin typeface="Tahoma" charset="0"/>
              </a:rPr>
              <a:t>Flight reservations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>
                <a:latin typeface="Tahoma" charset="0"/>
              </a:rPr>
              <a:t>Driving directions</a:t>
            </a:r>
          </a:p>
        </p:txBody>
      </p:sp>
      <p:sp>
        <p:nvSpPr>
          <p:cNvPr id="18437" name="Oval 4"/>
          <p:cNvSpPr>
            <a:spLocks noChangeArrowheads="1"/>
          </p:cNvSpPr>
          <p:nvPr/>
        </p:nvSpPr>
        <p:spPr bwMode="auto">
          <a:xfrm>
            <a:off x="4800600" y="4213225"/>
            <a:ext cx="936625" cy="457200"/>
          </a:xfrm>
          <a:prstGeom prst="ellipse">
            <a:avLst/>
          </a:prstGeom>
          <a:solidFill>
            <a:schemeClr val="folHlink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ORD</a:t>
            </a:r>
          </a:p>
        </p:txBody>
      </p:sp>
      <p:sp>
        <p:nvSpPr>
          <p:cNvPr id="18438" name="Oval 5"/>
          <p:cNvSpPr>
            <a:spLocks noChangeArrowheads="1"/>
          </p:cNvSpPr>
          <p:nvPr/>
        </p:nvSpPr>
        <p:spPr bwMode="auto">
          <a:xfrm>
            <a:off x="7315200" y="4057650"/>
            <a:ext cx="936625" cy="457200"/>
          </a:xfrm>
          <a:prstGeom prst="ellipse">
            <a:avLst/>
          </a:prstGeom>
          <a:solidFill>
            <a:schemeClr val="folHlink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PVD</a:t>
            </a:r>
          </a:p>
        </p:txBody>
      </p:sp>
      <p:sp>
        <p:nvSpPr>
          <p:cNvPr id="18439" name="Oval 6"/>
          <p:cNvSpPr>
            <a:spLocks noChangeArrowheads="1"/>
          </p:cNvSpPr>
          <p:nvPr/>
        </p:nvSpPr>
        <p:spPr bwMode="auto">
          <a:xfrm>
            <a:off x="7064375" y="5965825"/>
            <a:ext cx="936625" cy="4572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MIA</a:t>
            </a:r>
          </a:p>
        </p:txBody>
      </p:sp>
      <p:sp>
        <p:nvSpPr>
          <p:cNvPr id="18440" name="Oval 7"/>
          <p:cNvSpPr>
            <a:spLocks noChangeArrowheads="1"/>
          </p:cNvSpPr>
          <p:nvPr/>
        </p:nvSpPr>
        <p:spPr bwMode="auto">
          <a:xfrm>
            <a:off x="4511675" y="5727700"/>
            <a:ext cx="936625" cy="4572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DFW</a:t>
            </a:r>
          </a:p>
        </p:txBody>
      </p:sp>
      <p:sp>
        <p:nvSpPr>
          <p:cNvPr id="18441" name="Oval 8"/>
          <p:cNvSpPr>
            <a:spLocks noChangeArrowheads="1"/>
          </p:cNvSpPr>
          <p:nvPr/>
        </p:nvSpPr>
        <p:spPr bwMode="auto">
          <a:xfrm>
            <a:off x="2590800" y="4441825"/>
            <a:ext cx="936625" cy="4572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SFO</a:t>
            </a:r>
          </a:p>
        </p:txBody>
      </p:sp>
      <p:sp>
        <p:nvSpPr>
          <p:cNvPr id="18442" name="Oval 9"/>
          <p:cNvSpPr>
            <a:spLocks noChangeArrowheads="1"/>
          </p:cNvSpPr>
          <p:nvPr/>
        </p:nvSpPr>
        <p:spPr bwMode="auto">
          <a:xfrm>
            <a:off x="2743200" y="5584825"/>
            <a:ext cx="936625" cy="457200"/>
          </a:xfrm>
          <a:prstGeom prst="ellipse">
            <a:avLst/>
          </a:prstGeom>
          <a:solidFill>
            <a:schemeClr val="folHlink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LAX</a:t>
            </a:r>
          </a:p>
        </p:txBody>
      </p:sp>
      <p:sp>
        <p:nvSpPr>
          <p:cNvPr id="18443" name="Oval 10"/>
          <p:cNvSpPr>
            <a:spLocks noChangeArrowheads="1"/>
          </p:cNvSpPr>
          <p:nvPr/>
        </p:nvSpPr>
        <p:spPr bwMode="auto">
          <a:xfrm>
            <a:off x="6378575" y="4822825"/>
            <a:ext cx="936625" cy="4572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LGA</a:t>
            </a:r>
          </a:p>
        </p:txBody>
      </p:sp>
      <p:sp>
        <p:nvSpPr>
          <p:cNvPr id="18444" name="Oval 11"/>
          <p:cNvSpPr>
            <a:spLocks noChangeArrowheads="1"/>
          </p:cNvSpPr>
          <p:nvPr/>
        </p:nvSpPr>
        <p:spPr bwMode="auto">
          <a:xfrm>
            <a:off x="762000" y="5356225"/>
            <a:ext cx="936625" cy="457200"/>
          </a:xfrm>
          <a:prstGeom prst="ellipse">
            <a:avLst/>
          </a:prstGeom>
          <a:solidFill>
            <a:schemeClr val="folHlink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HNL</a:t>
            </a:r>
          </a:p>
        </p:txBody>
      </p:sp>
      <p:cxnSp>
        <p:nvCxnSpPr>
          <p:cNvPr id="18445" name="AutoShape 12"/>
          <p:cNvCxnSpPr>
            <a:cxnSpLocks noChangeShapeType="1"/>
            <a:stCxn id="18441" idx="6"/>
            <a:endCxn id="18437" idx="2"/>
          </p:cNvCxnSpPr>
          <p:nvPr/>
        </p:nvCxnSpPr>
        <p:spPr bwMode="auto">
          <a:xfrm flipV="1">
            <a:off x="3536950" y="4441825"/>
            <a:ext cx="1244600" cy="2286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446" name="AutoShape 13"/>
          <p:cNvCxnSpPr>
            <a:cxnSpLocks noChangeShapeType="1"/>
            <a:stCxn id="18440" idx="0"/>
            <a:endCxn id="18437" idx="4"/>
          </p:cNvCxnSpPr>
          <p:nvPr/>
        </p:nvCxnSpPr>
        <p:spPr bwMode="auto">
          <a:xfrm flipV="1">
            <a:off x="4979988" y="4689475"/>
            <a:ext cx="288925" cy="10287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447" name="AutoShape 14"/>
          <p:cNvCxnSpPr>
            <a:cxnSpLocks noChangeShapeType="1"/>
            <a:stCxn id="18440" idx="7"/>
            <a:endCxn id="18443" idx="3"/>
          </p:cNvCxnSpPr>
          <p:nvPr/>
        </p:nvCxnSpPr>
        <p:spPr bwMode="auto">
          <a:xfrm flipV="1">
            <a:off x="5311775" y="5222875"/>
            <a:ext cx="1203325" cy="5619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448" name="AutoShape 15"/>
          <p:cNvCxnSpPr>
            <a:cxnSpLocks noChangeShapeType="1"/>
            <a:stCxn id="18443" idx="0"/>
            <a:endCxn id="18438" idx="3"/>
          </p:cNvCxnSpPr>
          <p:nvPr/>
        </p:nvCxnSpPr>
        <p:spPr bwMode="auto">
          <a:xfrm flipV="1">
            <a:off x="6846888" y="4467225"/>
            <a:ext cx="604837" cy="3460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449" name="AutoShape 16"/>
          <p:cNvCxnSpPr>
            <a:cxnSpLocks noChangeShapeType="1"/>
            <a:stCxn id="18437" idx="6"/>
            <a:endCxn id="18438" idx="2"/>
          </p:cNvCxnSpPr>
          <p:nvPr/>
        </p:nvCxnSpPr>
        <p:spPr bwMode="auto">
          <a:xfrm flipV="1">
            <a:off x="5756275" y="4286250"/>
            <a:ext cx="1539875" cy="155575"/>
          </a:xfrm>
          <a:prstGeom prst="straightConnector1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450" name="AutoShape 17"/>
          <p:cNvCxnSpPr>
            <a:cxnSpLocks noChangeShapeType="1"/>
            <a:stCxn id="18444" idx="6"/>
            <a:endCxn id="18442" idx="2"/>
          </p:cNvCxnSpPr>
          <p:nvPr/>
        </p:nvCxnSpPr>
        <p:spPr bwMode="auto">
          <a:xfrm>
            <a:off x="1717675" y="5584825"/>
            <a:ext cx="1006475" cy="228600"/>
          </a:xfrm>
          <a:prstGeom prst="straightConnector1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451" name="AutoShape 18"/>
          <p:cNvCxnSpPr>
            <a:cxnSpLocks noChangeShapeType="1"/>
            <a:stCxn id="18441" idx="4"/>
            <a:endCxn id="18442" idx="0"/>
          </p:cNvCxnSpPr>
          <p:nvPr/>
        </p:nvCxnSpPr>
        <p:spPr bwMode="auto">
          <a:xfrm>
            <a:off x="3059113" y="4908550"/>
            <a:ext cx="152400" cy="65722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452" name="AutoShape 19"/>
          <p:cNvCxnSpPr>
            <a:cxnSpLocks noChangeShapeType="1"/>
            <a:stCxn id="18443" idx="4"/>
            <a:endCxn id="18439" idx="0"/>
          </p:cNvCxnSpPr>
          <p:nvPr/>
        </p:nvCxnSpPr>
        <p:spPr bwMode="auto">
          <a:xfrm>
            <a:off x="6846888" y="5289550"/>
            <a:ext cx="685800" cy="6667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453" name="AutoShape 20"/>
          <p:cNvCxnSpPr>
            <a:cxnSpLocks noChangeShapeType="1"/>
            <a:endCxn id="18440" idx="6"/>
          </p:cNvCxnSpPr>
          <p:nvPr/>
        </p:nvCxnSpPr>
        <p:spPr bwMode="auto">
          <a:xfrm flipH="1" flipV="1">
            <a:off x="5457825" y="5956300"/>
            <a:ext cx="1597025" cy="23812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454" name="AutoShape 21"/>
          <p:cNvCxnSpPr>
            <a:cxnSpLocks noChangeShapeType="1"/>
            <a:stCxn id="18442" idx="6"/>
            <a:endCxn id="18440" idx="2"/>
          </p:cNvCxnSpPr>
          <p:nvPr/>
        </p:nvCxnSpPr>
        <p:spPr bwMode="auto">
          <a:xfrm>
            <a:off x="3698875" y="5813425"/>
            <a:ext cx="803275" cy="1428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455" name="AutoShape 22"/>
          <p:cNvCxnSpPr>
            <a:cxnSpLocks noChangeShapeType="1"/>
            <a:stCxn id="18442" idx="7"/>
            <a:endCxn id="18437" idx="3"/>
          </p:cNvCxnSpPr>
          <p:nvPr/>
        </p:nvCxnSpPr>
        <p:spPr bwMode="auto">
          <a:xfrm flipV="1">
            <a:off x="3543300" y="4622800"/>
            <a:ext cx="1393825" cy="1009650"/>
          </a:xfrm>
          <a:prstGeom prst="straightConnector1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456" name="Text Box 23"/>
          <p:cNvSpPr txBox="1">
            <a:spLocks noChangeArrowheads="1"/>
          </p:cNvSpPr>
          <p:nvPr/>
        </p:nvSpPr>
        <p:spPr bwMode="auto">
          <a:xfrm rot="-347285">
            <a:off x="6081713" y="4038600"/>
            <a:ext cx="5984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solidFill>
                  <a:schemeClr val="tx2"/>
                </a:solidFill>
              </a:rPr>
              <a:t>849</a:t>
            </a:r>
          </a:p>
        </p:txBody>
      </p:sp>
      <p:sp>
        <p:nvSpPr>
          <p:cNvPr id="18457" name="Text Box 24"/>
          <p:cNvSpPr txBox="1">
            <a:spLocks noChangeArrowheads="1"/>
          </p:cNvSpPr>
          <p:nvPr/>
        </p:nvSpPr>
        <p:spPr bwMode="auto">
          <a:xfrm rot="-4662247">
            <a:off x="4760119" y="4771231"/>
            <a:ext cx="5984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802</a:t>
            </a:r>
          </a:p>
        </p:txBody>
      </p:sp>
      <p:sp>
        <p:nvSpPr>
          <p:cNvPr id="18458" name="Text Box 25"/>
          <p:cNvSpPr txBox="1">
            <a:spLocks noChangeArrowheads="1"/>
          </p:cNvSpPr>
          <p:nvPr/>
        </p:nvSpPr>
        <p:spPr bwMode="auto">
          <a:xfrm rot="-1544869">
            <a:off x="5435600" y="5187950"/>
            <a:ext cx="736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1387</a:t>
            </a:r>
          </a:p>
        </p:txBody>
      </p:sp>
      <p:sp>
        <p:nvSpPr>
          <p:cNvPr id="18459" name="Text Box 26"/>
          <p:cNvSpPr txBox="1">
            <a:spLocks noChangeArrowheads="1"/>
          </p:cNvSpPr>
          <p:nvPr/>
        </p:nvSpPr>
        <p:spPr bwMode="auto">
          <a:xfrm rot="-2136302">
            <a:off x="3622675" y="4949825"/>
            <a:ext cx="736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solidFill>
                  <a:schemeClr val="tx2"/>
                </a:solidFill>
              </a:rPr>
              <a:t>1743</a:t>
            </a:r>
          </a:p>
        </p:txBody>
      </p:sp>
      <p:sp>
        <p:nvSpPr>
          <p:cNvPr id="18460" name="Text Box 27"/>
          <p:cNvSpPr txBox="1">
            <a:spLocks noChangeArrowheads="1"/>
          </p:cNvSpPr>
          <p:nvPr/>
        </p:nvSpPr>
        <p:spPr bwMode="auto">
          <a:xfrm rot="-689345">
            <a:off x="3733800" y="4213225"/>
            <a:ext cx="736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1843</a:t>
            </a:r>
          </a:p>
        </p:txBody>
      </p:sp>
      <p:sp>
        <p:nvSpPr>
          <p:cNvPr id="18461" name="Text Box 28"/>
          <p:cNvSpPr txBox="1">
            <a:spLocks noChangeArrowheads="1"/>
          </p:cNvSpPr>
          <p:nvPr/>
        </p:nvSpPr>
        <p:spPr bwMode="auto">
          <a:xfrm rot="2626382">
            <a:off x="7031038" y="5416550"/>
            <a:ext cx="736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1099</a:t>
            </a:r>
          </a:p>
        </p:txBody>
      </p:sp>
      <p:sp>
        <p:nvSpPr>
          <p:cNvPr id="18462" name="Text Box 29"/>
          <p:cNvSpPr txBox="1">
            <a:spLocks noChangeArrowheads="1"/>
          </p:cNvSpPr>
          <p:nvPr/>
        </p:nvSpPr>
        <p:spPr bwMode="auto">
          <a:xfrm rot="565849">
            <a:off x="5975350" y="5721350"/>
            <a:ext cx="736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1120</a:t>
            </a:r>
          </a:p>
        </p:txBody>
      </p:sp>
      <p:sp>
        <p:nvSpPr>
          <p:cNvPr id="18463" name="Text Box 30"/>
          <p:cNvSpPr txBox="1">
            <a:spLocks noChangeArrowheads="1"/>
          </p:cNvSpPr>
          <p:nvPr/>
        </p:nvSpPr>
        <p:spPr bwMode="auto">
          <a:xfrm rot="695916">
            <a:off x="3775075" y="5540375"/>
            <a:ext cx="736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1233</a:t>
            </a:r>
          </a:p>
        </p:txBody>
      </p:sp>
      <p:sp>
        <p:nvSpPr>
          <p:cNvPr id="18464" name="Text Box 31"/>
          <p:cNvSpPr txBox="1">
            <a:spLocks noChangeArrowheads="1"/>
          </p:cNvSpPr>
          <p:nvPr/>
        </p:nvSpPr>
        <p:spPr bwMode="auto">
          <a:xfrm rot="4665015">
            <a:off x="2994819" y="5077619"/>
            <a:ext cx="5984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337</a:t>
            </a:r>
          </a:p>
        </p:txBody>
      </p:sp>
      <p:sp>
        <p:nvSpPr>
          <p:cNvPr id="18465" name="Text Box 32"/>
          <p:cNvSpPr txBox="1">
            <a:spLocks noChangeArrowheads="1"/>
          </p:cNvSpPr>
          <p:nvPr/>
        </p:nvSpPr>
        <p:spPr bwMode="auto">
          <a:xfrm rot="832501">
            <a:off x="1927225" y="5356225"/>
            <a:ext cx="736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solidFill>
                  <a:schemeClr val="tx2"/>
                </a:solidFill>
              </a:rPr>
              <a:t>2555</a:t>
            </a:r>
          </a:p>
        </p:txBody>
      </p:sp>
      <p:sp>
        <p:nvSpPr>
          <p:cNvPr id="18466" name="Text Box 33"/>
          <p:cNvSpPr txBox="1">
            <a:spLocks noChangeArrowheads="1"/>
          </p:cNvSpPr>
          <p:nvPr/>
        </p:nvSpPr>
        <p:spPr bwMode="auto">
          <a:xfrm rot="-1891667">
            <a:off x="6783388" y="4340225"/>
            <a:ext cx="5984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142</a:t>
            </a:r>
          </a:p>
        </p:txBody>
      </p:sp>
      <p:cxnSp>
        <p:nvCxnSpPr>
          <p:cNvPr id="18467" name="AutoShape 34"/>
          <p:cNvCxnSpPr>
            <a:cxnSpLocks noChangeShapeType="1"/>
            <a:stCxn id="18438" idx="4"/>
            <a:endCxn id="18439" idx="7"/>
          </p:cNvCxnSpPr>
          <p:nvPr/>
        </p:nvCxnSpPr>
        <p:spPr bwMode="auto">
          <a:xfrm>
            <a:off x="7783513" y="4533900"/>
            <a:ext cx="80962" cy="14890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468" name="Text Box 35"/>
          <p:cNvSpPr txBox="1">
            <a:spLocks noChangeArrowheads="1"/>
          </p:cNvSpPr>
          <p:nvPr/>
        </p:nvSpPr>
        <p:spPr bwMode="auto">
          <a:xfrm rot="5207815">
            <a:off x="7662863" y="4926012"/>
            <a:ext cx="736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1205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Skipping the rest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Shortest Paths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E377BB-8369-D44C-852D-802DEED3CC11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22366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Shortest Paths</a:t>
            </a:r>
          </a:p>
        </p:txBody>
      </p:sp>
      <p:sp>
        <p:nvSpPr>
          <p:cNvPr id="286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600DB83B-503A-F141-9249-DC2A6FA1B71D}" type="slidenum">
              <a:rPr lang="en-US" sz="1400"/>
              <a:pPr eaLnBrk="1" hangingPunct="1"/>
              <a:t>31</a:t>
            </a:fld>
            <a:endParaRPr lang="en-US" sz="1400"/>
          </a:p>
        </p:txBody>
      </p:sp>
      <p:sp>
        <p:nvSpPr>
          <p:cNvPr id="25497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6781800" cy="11430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>
                <a:ea typeface="+mj-ea"/>
                <a:cs typeface="+mj-cs"/>
              </a:rPr>
              <a:t>Bellman-Ford Algorithm </a:t>
            </a:r>
            <a:br>
              <a:rPr lang="en-US" dirty="0">
                <a:ea typeface="+mj-ea"/>
                <a:cs typeface="+mj-cs"/>
              </a:rPr>
            </a:br>
            <a:r>
              <a:rPr lang="en-US" dirty="0">
                <a:ea typeface="+mj-ea"/>
                <a:cs typeface="+mj-cs"/>
              </a:rPr>
              <a:t>(not in book)</a:t>
            </a:r>
          </a:p>
        </p:txBody>
      </p:sp>
      <p:sp>
        <p:nvSpPr>
          <p:cNvPr id="28676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09600" y="1676400"/>
            <a:ext cx="3657600" cy="4648200"/>
          </a:xfrm>
        </p:spPr>
        <p:txBody>
          <a:bodyPr/>
          <a:lstStyle/>
          <a:p>
            <a:pPr eaLnBrk="1" hangingPunct="1"/>
            <a:r>
              <a:rPr lang="en-US" sz="2000">
                <a:latin typeface="Tahoma" charset="0"/>
              </a:rPr>
              <a:t>Works even with negative-weight edges</a:t>
            </a:r>
          </a:p>
          <a:p>
            <a:pPr eaLnBrk="1" hangingPunct="1"/>
            <a:r>
              <a:rPr lang="en-US" sz="2000">
                <a:latin typeface="Tahoma" charset="0"/>
              </a:rPr>
              <a:t>Must assume directed edges (for otherwise we would have negative-weight cycles)</a:t>
            </a:r>
          </a:p>
          <a:p>
            <a:pPr eaLnBrk="1" hangingPunct="1"/>
            <a:r>
              <a:rPr lang="en-US" sz="2000">
                <a:latin typeface="Tahoma" charset="0"/>
              </a:rPr>
              <a:t>Iteration i finds all shortest paths that use i edges.</a:t>
            </a:r>
          </a:p>
          <a:p>
            <a:pPr eaLnBrk="1" hangingPunct="1"/>
            <a:r>
              <a:rPr lang="en-US" sz="2000">
                <a:latin typeface="Tahoma" charset="0"/>
              </a:rPr>
              <a:t>Running time: O(nm).</a:t>
            </a:r>
          </a:p>
          <a:p>
            <a:pPr eaLnBrk="1" hangingPunct="1"/>
            <a:r>
              <a:rPr lang="en-US" sz="2000">
                <a:latin typeface="Tahoma" charset="0"/>
              </a:rPr>
              <a:t>Can be extended to detect a negative-weight cycle if it exists </a:t>
            </a:r>
          </a:p>
          <a:p>
            <a:pPr lvl="1" eaLnBrk="1" hangingPunct="1"/>
            <a:r>
              <a:rPr lang="en-US" sz="1800">
                <a:latin typeface="Tahoma" charset="0"/>
              </a:rPr>
              <a:t>How?</a:t>
            </a:r>
          </a:p>
        </p:txBody>
      </p:sp>
      <p:sp>
        <p:nvSpPr>
          <p:cNvPr id="28677" name="Text Box 4"/>
          <p:cNvSpPr txBox="1">
            <a:spLocks noChangeArrowheads="1"/>
          </p:cNvSpPr>
          <p:nvPr/>
        </p:nvSpPr>
        <p:spPr bwMode="auto">
          <a:xfrm>
            <a:off x="4267200" y="1739900"/>
            <a:ext cx="4514850" cy="37465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defTabSz="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228600" defTabSz="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defTabSz="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defTabSz="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defTabSz="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defTabSz="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defTabSz="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defTabSz="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defTabSz="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 eaLnBrk="1" hangingPunct="1">
              <a:lnSpc>
                <a:spcPct val="95000"/>
              </a:lnSpc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b="1">
                <a:solidFill>
                  <a:srgbClr val="000000"/>
                </a:solidFill>
                <a:latin typeface="Times New Roman" charset="0"/>
              </a:rPr>
              <a:t>Algorithm</a:t>
            </a:r>
            <a:r>
              <a:rPr lang="en-US" sz="1800">
                <a:latin typeface="Times New Roman" charset="0"/>
              </a:rPr>
              <a:t> </a:t>
            </a:r>
            <a:r>
              <a:rPr lang="en-US" sz="1800" b="1" i="1">
                <a:solidFill>
                  <a:schemeClr val="tx2"/>
                </a:solidFill>
                <a:latin typeface="Times New Roman" charset="0"/>
              </a:rPr>
              <a:t>BellmanFord</a:t>
            </a:r>
            <a:r>
              <a:rPr lang="en-US" sz="1800">
                <a:solidFill>
                  <a:schemeClr val="tx2"/>
                </a:solidFill>
                <a:latin typeface="Times New Roman" charset="0"/>
              </a:rPr>
              <a:t>(</a:t>
            </a:r>
            <a:r>
              <a:rPr lang="en-US" sz="1800" b="1" i="1">
                <a:solidFill>
                  <a:schemeClr val="tx2"/>
                </a:solidFill>
                <a:latin typeface="Times New Roman" charset="0"/>
              </a:rPr>
              <a:t>G, s</a:t>
            </a:r>
            <a:r>
              <a:rPr lang="en-US" sz="1800">
                <a:solidFill>
                  <a:schemeClr val="tx2"/>
                </a:solidFill>
                <a:latin typeface="Times New Roman" charset="0"/>
              </a:rPr>
              <a:t>)</a:t>
            </a:r>
          </a:p>
          <a:p>
            <a:pPr algn="l" eaLnBrk="1" hangingPunct="1">
              <a:lnSpc>
                <a:spcPct val="95000"/>
              </a:lnSpc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>
                <a:solidFill>
                  <a:schemeClr val="tx2"/>
                </a:solidFill>
                <a:latin typeface="Times New Roman" charset="0"/>
              </a:rPr>
              <a:t>	</a:t>
            </a:r>
            <a:r>
              <a:rPr lang="en-US" sz="1800" b="1">
                <a:solidFill>
                  <a:srgbClr val="000000"/>
                </a:solidFill>
                <a:latin typeface="Times New Roman" charset="0"/>
              </a:rPr>
              <a:t>for all </a:t>
            </a:r>
            <a:r>
              <a:rPr lang="en-US" sz="1800">
                <a:solidFill>
                  <a:schemeClr val="tx2"/>
                </a:solidFill>
                <a:latin typeface="Times New Roman" charset="0"/>
              </a:rPr>
              <a:t> </a:t>
            </a:r>
            <a:r>
              <a:rPr lang="en-US" sz="1800" b="1" i="1">
                <a:solidFill>
                  <a:schemeClr val="accent2"/>
                </a:solidFill>
                <a:latin typeface="Times New Roman" charset="0"/>
              </a:rPr>
              <a:t>v </a:t>
            </a:r>
            <a:r>
              <a:rPr lang="en-US" sz="1800">
                <a:solidFill>
                  <a:srgbClr val="000000"/>
                </a:solidFill>
                <a:latin typeface="Symbol" charset="0"/>
                <a:sym typeface="Symbol" charset="0"/>
              </a:rPr>
              <a:t></a:t>
            </a:r>
            <a:r>
              <a:rPr lang="en-US" sz="1800" b="1" i="1">
                <a:solidFill>
                  <a:schemeClr val="accent2"/>
                </a:solidFill>
                <a:latin typeface="Times New Roman" charset="0"/>
              </a:rPr>
              <a:t> G.vertices</a:t>
            </a:r>
            <a:r>
              <a:rPr lang="en-US" sz="1800">
                <a:solidFill>
                  <a:schemeClr val="accent2"/>
                </a:solidFill>
                <a:latin typeface="Times New Roman" charset="0"/>
              </a:rPr>
              <a:t>()</a:t>
            </a:r>
          </a:p>
          <a:p>
            <a:pPr algn="l" eaLnBrk="1" hangingPunct="1">
              <a:lnSpc>
                <a:spcPct val="95000"/>
              </a:lnSpc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>
                <a:solidFill>
                  <a:schemeClr val="accent2"/>
                </a:solidFill>
                <a:latin typeface="Times New Roman" charset="0"/>
              </a:rPr>
              <a:t>		</a:t>
            </a:r>
            <a:r>
              <a:rPr lang="en-US" sz="1800" b="1">
                <a:solidFill>
                  <a:srgbClr val="000000"/>
                </a:solidFill>
                <a:latin typeface="Times New Roman" charset="0"/>
              </a:rPr>
              <a:t>if</a:t>
            </a:r>
            <a:r>
              <a:rPr lang="en-US" sz="1800">
                <a:solidFill>
                  <a:schemeClr val="tx2"/>
                </a:solidFill>
                <a:latin typeface="Times New Roman" charset="0"/>
              </a:rPr>
              <a:t>  </a:t>
            </a:r>
            <a:r>
              <a:rPr lang="en-US" sz="1800" b="1" i="1">
                <a:solidFill>
                  <a:schemeClr val="accent2"/>
                </a:solidFill>
                <a:latin typeface="Times New Roman" charset="0"/>
              </a:rPr>
              <a:t>v</a:t>
            </a:r>
            <a:r>
              <a:rPr lang="en-US" sz="1800">
                <a:solidFill>
                  <a:schemeClr val="accent2"/>
                </a:solidFill>
                <a:latin typeface="Times New Roman" charset="0"/>
              </a:rPr>
              <a:t> </a:t>
            </a:r>
            <a:r>
              <a:rPr lang="en-US" sz="1800">
                <a:solidFill>
                  <a:srgbClr val="000000"/>
                </a:solidFill>
                <a:latin typeface="Symbol" charset="0"/>
                <a:sym typeface="Symbol" charset="0"/>
              </a:rPr>
              <a:t>= </a:t>
            </a:r>
            <a:r>
              <a:rPr lang="en-US" sz="1800" b="1" i="1">
                <a:solidFill>
                  <a:schemeClr val="accent2"/>
                </a:solidFill>
                <a:latin typeface="Times New Roman" charset="0"/>
              </a:rPr>
              <a:t>s</a:t>
            </a:r>
            <a:endParaRPr lang="en-US" sz="1800">
              <a:solidFill>
                <a:schemeClr val="tx2"/>
              </a:solidFill>
              <a:latin typeface="Times New Roman" charset="0"/>
            </a:endParaRPr>
          </a:p>
          <a:p>
            <a:pPr algn="l" eaLnBrk="1" hangingPunct="1">
              <a:lnSpc>
                <a:spcPct val="95000"/>
              </a:lnSpc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>
                <a:solidFill>
                  <a:schemeClr val="tx2"/>
                </a:solidFill>
                <a:latin typeface="Times New Roman" charset="0"/>
              </a:rPr>
              <a:t>			</a:t>
            </a:r>
            <a:r>
              <a:rPr lang="en-US" sz="1800" b="1" i="1">
                <a:solidFill>
                  <a:schemeClr val="accent2"/>
                </a:solidFill>
                <a:latin typeface="Times New Roman" charset="0"/>
              </a:rPr>
              <a:t>setDistance</a:t>
            </a:r>
            <a:r>
              <a:rPr lang="en-US" sz="1800">
                <a:solidFill>
                  <a:schemeClr val="accent2"/>
                </a:solidFill>
                <a:latin typeface="Times New Roman" charset="0"/>
              </a:rPr>
              <a:t>(</a:t>
            </a:r>
            <a:r>
              <a:rPr lang="en-US" sz="1800" b="1" i="1">
                <a:solidFill>
                  <a:schemeClr val="accent2"/>
                </a:solidFill>
                <a:latin typeface="Times New Roman" charset="0"/>
              </a:rPr>
              <a:t>v, </a:t>
            </a:r>
            <a:r>
              <a:rPr lang="en-US" sz="1800">
                <a:solidFill>
                  <a:schemeClr val="accent2"/>
                </a:solidFill>
                <a:latin typeface="Times New Roman" charset="0"/>
                <a:sym typeface="Symbol" charset="0"/>
              </a:rPr>
              <a:t>0</a:t>
            </a:r>
            <a:r>
              <a:rPr lang="en-US" sz="1800">
                <a:solidFill>
                  <a:schemeClr val="accent2"/>
                </a:solidFill>
                <a:latin typeface="Times New Roman" charset="0"/>
              </a:rPr>
              <a:t>)</a:t>
            </a:r>
            <a:endParaRPr lang="en-US" sz="1800" b="1" i="1">
              <a:solidFill>
                <a:schemeClr val="accent2"/>
              </a:solidFill>
              <a:latin typeface="Times New Roman" charset="0"/>
            </a:endParaRPr>
          </a:p>
          <a:p>
            <a:pPr algn="l" eaLnBrk="1" hangingPunct="1">
              <a:lnSpc>
                <a:spcPct val="95000"/>
              </a:lnSpc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b="1" i="1">
                <a:solidFill>
                  <a:schemeClr val="accent2"/>
                </a:solidFill>
                <a:latin typeface="Times New Roman" charset="0"/>
              </a:rPr>
              <a:t>		</a:t>
            </a:r>
            <a:r>
              <a:rPr lang="en-US" sz="1800" b="1">
                <a:solidFill>
                  <a:srgbClr val="000000"/>
                </a:solidFill>
                <a:latin typeface="Times New Roman" charset="0"/>
              </a:rPr>
              <a:t>else</a:t>
            </a:r>
            <a:r>
              <a:rPr lang="en-US" sz="1800" b="1" i="1">
                <a:solidFill>
                  <a:schemeClr val="accent2"/>
                </a:solidFill>
                <a:latin typeface="Times New Roman" charset="0"/>
              </a:rPr>
              <a:t> </a:t>
            </a:r>
          </a:p>
          <a:p>
            <a:pPr algn="l" eaLnBrk="1" hangingPunct="1">
              <a:lnSpc>
                <a:spcPct val="95000"/>
              </a:lnSpc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b="1" i="1">
                <a:solidFill>
                  <a:schemeClr val="accent2"/>
                </a:solidFill>
                <a:latin typeface="Times New Roman" charset="0"/>
              </a:rPr>
              <a:t>			setDistance</a:t>
            </a:r>
            <a:r>
              <a:rPr lang="en-US" sz="1800">
                <a:solidFill>
                  <a:schemeClr val="accent2"/>
                </a:solidFill>
                <a:latin typeface="Times New Roman" charset="0"/>
              </a:rPr>
              <a:t>(</a:t>
            </a:r>
            <a:r>
              <a:rPr lang="en-US" sz="1800" b="1" i="1">
                <a:solidFill>
                  <a:schemeClr val="accent2"/>
                </a:solidFill>
                <a:latin typeface="Times New Roman" charset="0"/>
              </a:rPr>
              <a:t>v, </a:t>
            </a:r>
            <a:r>
              <a:rPr lang="en-US" sz="1800" b="1">
                <a:solidFill>
                  <a:schemeClr val="accent2"/>
                </a:solidFill>
                <a:latin typeface="Times New Roman" charset="0"/>
                <a:sym typeface="Symbol" charset="0"/>
              </a:rPr>
              <a:t></a:t>
            </a:r>
            <a:r>
              <a:rPr lang="en-US" sz="1800">
                <a:solidFill>
                  <a:schemeClr val="accent2"/>
                </a:solidFill>
                <a:latin typeface="Times New Roman" charset="0"/>
              </a:rPr>
              <a:t>)</a:t>
            </a:r>
            <a:endParaRPr lang="en-US" sz="1800" b="1" i="1">
              <a:solidFill>
                <a:schemeClr val="accent2"/>
              </a:solidFill>
              <a:latin typeface="Times New Roman" charset="0"/>
            </a:endParaRPr>
          </a:p>
          <a:p>
            <a:pPr algn="l" eaLnBrk="1" hangingPunct="1">
              <a:lnSpc>
                <a:spcPct val="95000"/>
              </a:lnSpc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b="1" i="1">
                <a:solidFill>
                  <a:schemeClr val="accent2"/>
                </a:solidFill>
                <a:latin typeface="Times New Roman" charset="0"/>
              </a:rPr>
              <a:t>	</a:t>
            </a:r>
            <a:r>
              <a:rPr lang="en-US" sz="1800" b="1">
                <a:solidFill>
                  <a:srgbClr val="000000"/>
                </a:solidFill>
                <a:latin typeface="Times New Roman" charset="0"/>
              </a:rPr>
              <a:t>for </a:t>
            </a:r>
            <a:r>
              <a:rPr lang="en-US" sz="1800" b="1" i="1">
                <a:solidFill>
                  <a:schemeClr val="accent2"/>
                </a:solidFill>
                <a:latin typeface="Times New Roman" charset="0"/>
              </a:rPr>
              <a:t>i </a:t>
            </a:r>
            <a:r>
              <a:rPr lang="en-US" sz="1800">
                <a:solidFill>
                  <a:srgbClr val="000000"/>
                </a:solidFill>
                <a:latin typeface="Times New Roman" charset="0"/>
                <a:sym typeface="Symbol" charset="0"/>
              </a:rPr>
              <a:t></a:t>
            </a:r>
            <a:r>
              <a:rPr lang="en-US" sz="1800" b="1" i="1">
                <a:solidFill>
                  <a:schemeClr val="accent2"/>
                </a:solidFill>
                <a:latin typeface="Times New Roman" charset="0"/>
                <a:sym typeface="Symbol" charset="0"/>
              </a:rPr>
              <a:t> </a:t>
            </a:r>
            <a:r>
              <a:rPr lang="en-US" sz="1800" b="1" i="1">
                <a:solidFill>
                  <a:schemeClr val="accent2"/>
                </a:solidFill>
                <a:latin typeface="Times New Roman" charset="0"/>
              </a:rPr>
              <a:t>1 </a:t>
            </a:r>
            <a:r>
              <a:rPr lang="en-US" sz="1800" b="1">
                <a:solidFill>
                  <a:srgbClr val="000000"/>
                </a:solidFill>
                <a:latin typeface="Times New Roman" charset="0"/>
              </a:rPr>
              <a:t>to</a:t>
            </a:r>
            <a:r>
              <a:rPr lang="en-US" sz="1800" b="1" i="1">
                <a:solidFill>
                  <a:schemeClr val="accent2"/>
                </a:solidFill>
                <a:latin typeface="Times New Roman" charset="0"/>
              </a:rPr>
              <a:t> n</a:t>
            </a:r>
            <a:r>
              <a:rPr lang="en-US" sz="1800">
                <a:solidFill>
                  <a:srgbClr val="000000"/>
                </a:solidFill>
                <a:latin typeface="Symbol" charset="0"/>
                <a:sym typeface="Symbol" charset="0"/>
              </a:rPr>
              <a:t> - </a:t>
            </a:r>
            <a:r>
              <a:rPr lang="en-US" sz="1800" b="1">
                <a:solidFill>
                  <a:schemeClr val="accent2"/>
                </a:solidFill>
                <a:latin typeface="Times New Roman" charset="0"/>
              </a:rPr>
              <a:t>1</a:t>
            </a:r>
            <a:r>
              <a:rPr lang="en-US" sz="1800" b="1" i="1">
                <a:solidFill>
                  <a:schemeClr val="accent2"/>
                </a:solidFill>
                <a:latin typeface="Times New Roman" charset="0"/>
              </a:rPr>
              <a:t> </a:t>
            </a:r>
            <a:r>
              <a:rPr lang="en-US" sz="1800" b="1">
                <a:solidFill>
                  <a:srgbClr val="000000"/>
                </a:solidFill>
                <a:latin typeface="Times New Roman" charset="0"/>
              </a:rPr>
              <a:t>do</a:t>
            </a:r>
            <a:endParaRPr lang="en-US" sz="1800">
              <a:solidFill>
                <a:srgbClr val="000000"/>
              </a:solidFill>
              <a:latin typeface="Times New Roman" charset="0"/>
            </a:endParaRPr>
          </a:p>
          <a:p>
            <a:pPr lvl="1" algn="l" eaLnBrk="1" hangingPunct="1">
              <a:lnSpc>
                <a:spcPct val="95000"/>
              </a:lnSpc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>
                <a:solidFill>
                  <a:schemeClr val="accent2"/>
                </a:solidFill>
                <a:latin typeface="Times New Roman" charset="0"/>
                <a:sym typeface="Symbol" charset="0"/>
              </a:rPr>
              <a:t>	</a:t>
            </a:r>
            <a:r>
              <a:rPr lang="en-US" sz="1800" b="1">
                <a:solidFill>
                  <a:srgbClr val="000000"/>
                </a:solidFill>
                <a:latin typeface="Times New Roman" charset="0"/>
              </a:rPr>
              <a:t>for each </a:t>
            </a:r>
            <a:r>
              <a:rPr lang="en-US" sz="1800">
                <a:solidFill>
                  <a:schemeClr val="tx2"/>
                </a:solidFill>
                <a:latin typeface="Times New Roman" charset="0"/>
              </a:rPr>
              <a:t> </a:t>
            </a:r>
            <a:r>
              <a:rPr lang="en-US" sz="1800" b="1" i="1">
                <a:solidFill>
                  <a:schemeClr val="accent2"/>
                </a:solidFill>
                <a:latin typeface="Times New Roman" charset="0"/>
              </a:rPr>
              <a:t>e </a:t>
            </a:r>
            <a:r>
              <a:rPr lang="en-US" sz="1800">
                <a:solidFill>
                  <a:srgbClr val="000000"/>
                </a:solidFill>
                <a:latin typeface="Symbol" charset="0"/>
                <a:sym typeface="Symbol" charset="0"/>
              </a:rPr>
              <a:t></a:t>
            </a:r>
            <a:r>
              <a:rPr lang="en-US" sz="1800" b="1" i="1">
                <a:solidFill>
                  <a:schemeClr val="accent2"/>
                </a:solidFill>
                <a:latin typeface="Times New Roman" charset="0"/>
              </a:rPr>
              <a:t> G.edges</a:t>
            </a:r>
            <a:r>
              <a:rPr lang="en-US" sz="1800">
                <a:solidFill>
                  <a:schemeClr val="accent2"/>
                </a:solidFill>
                <a:latin typeface="Times New Roman" charset="0"/>
              </a:rPr>
              <a:t>()</a:t>
            </a:r>
          </a:p>
          <a:p>
            <a:pPr lvl="1" algn="l" eaLnBrk="1" hangingPunct="1">
              <a:lnSpc>
                <a:spcPct val="95000"/>
              </a:lnSpc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>
                <a:solidFill>
                  <a:schemeClr val="accent2"/>
                </a:solidFill>
                <a:latin typeface="Times New Roman" charset="0"/>
              </a:rPr>
              <a:t>		</a:t>
            </a:r>
            <a:r>
              <a:rPr lang="en-US" sz="1800">
                <a:latin typeface="Times New Roman" charset="0"/>
              </a:rPr>
              <a:t>{ relax edge </a:t>
            </a:r>
            <a:r>
              <a:rPr lang="en-US" sz="1800" b="1" i="1">
                <a:latin typeface="Times New Roman" charset="0"/>
              </a:rPr>
              <a:t>e</a:t>
            </a:r>
            <a:r>
              <a:rPr lang="en-US" sz="1800">
                <a:latin typeface="Times New Roman" charset="0"/>
              </a:rPr>
              <a:t> }</a:t>
            </a:r>
          </a:p>
          <a:p>
            <a:pPr lvl="1" algn="l" eaLnBrk="1" hangingPunct="1">
              <a:lnSpc>
                <a:spcPct val="95000"/>
              </a:lnSpc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>
                <a:solidFill>
                  <a:schemeClr val="accent2"/>
                </a:solidFill>
                <a:latin typeface="Times New Roman" charset="0"/>
              </a:rPr>
              <a:t>		</a:t>
            </a:r>
            <a:r>
              <a:rPr lang="en-US" sz="1800" b="1" i="1">
                <a:solidFill>
                  <a:schemeClr val="accent2"/>
                </a:solidFill>
                <a:latin typeface="Times New Roman" charset="0"/>
              </a:rPr>
              <a:t>u </a:t>
            </a:r>
            <a:r>
              <a:rPr lang="en-US" sz="1800">
                <a:solidFill>
                  <a:srgbClr val="000000"/>
                </a:solidFill>
                <a:latin typeface="Times New Roman" charset="0"/>
                <a:sym typeface="Symbol" charset="0"/>
              </a:rPr>
              <a:t> </a:t>
            </a:r>
            <a:r>
              <a:rPr lang="en-US" sz="1800" b="1" i="1">
                <a:solidFill>
                  <a:schemeClr val="accent2"/>
                </a:solidFill>
                <a:latin typeface="Times New Roman" charset="0"/>
              </a:rPr>
              <a:t>G.origin</a:t>
            </a:r>
            <a:r>
              <a:rPr lang="en-US" sz="1800">
                <a:solidFill>
                  <a:schemeClr val="accent2"/>
                </a:solidFill>
                <a:latin typeface="Times New Roman" charset="0"/>
              </a:rPr>
              <a:t>(</a:t>
            </a:r>
            <a:r>
              <a:rPr lang="en-US" sz="1800" b="1" i="1">
                <a:solidFill>
                  <a:schemeClr val="accent2"/>
                </a:solidFill>
                <a:latin typeface="Times New Roman" charset="0"/>
              </a:rPr>
              <a:t>e</a:t>
            </a:r>
            <a:r>
              <a:rPr lang="en-US" sz="1800">
                <a:solidFill>
                  <a:schemeClr val="accent2"/>
                </a:solidFill>
                <a:latin typeface="Times New Roman" charset="0"/>
              </a:rPr>
              <a:t>)</a:t>
            </a:r>
          </a:p>
          <a:p>
            <a:pPr lvl="1" algn="l" eaLnBrk="1" hangingPunct="1">
              <a:lnSpc>
                <a:spcPct val="95000"/>
              </a:lnSpc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b="1" i="1">
                <a:solidFill>
                  <a:schemeClr val="accent2"/>
                </a:solidFill>
                <a:latin typeface="Times New Roman" charset="0"/>
              </a:rPr>
              <a:t>		z </a:t>
            </a:r>
            <a:r>
              <a:rPr lang="en-US" sz="1800">
                <a:solidFill>
                  <a:srgbClr val="000000"/>
                </a:solidFill>
                <a:latin typeface="Times New Roman" charset="0"/>
                <a:sym typeface="Symbol" charset="0"/>
              </a:rPr>
              <a:t> </a:t>
            </a:r>
            <a:r>
              <a:rPr lang="en-US" sz="1800" b="1" i="1">
                <a:solidFill>
                  <a:schemeClr val="accent2"/>
                </a:solidFill>
                <a:latin typeface="Times New Roman" charset="0"/>
              </a:rPr>
              <a:t>G.opposite</a:t>
            </a:r>
            <a:r>
              <a:rPr lang="en-US" sz="1800">
                <a:solidFill>
                  <a:schemeClr val="accent2"/>
                </a:solidFill>
                <a:latin typeface="Times New Roman" charset="0"/>
              </a:rPr>
              <a:t>(</a:t>
            </a:r>
            <a:r>
              <a:rPr lang="en-US" sz="1800" b="1" i="1">
                <a:solidFill>
                  <a:schemeClr val="accent2"/>
                </a:solidFill>
                <a:latin typeface="Times New Roman" charset="0"/>
              </a:rPr>
              <a:t>u,e</a:t>
            </a:r>
            <a:r>
              <a:rPr lang="en-US" sz="1800">
                <a:solidFill>
                  <a:schemeClr val="accent2"/>
                </a:solidFill>
                <a:latin typeface="Times New Roman" charset="0"/>
              </a:rPr>
              <a:t>)</a:t>
            </a:r>
          </a:p>
          <a:p>
            <a:pPr lvl="1" algn="l" eaLnBrk="1" hangingPunct="1">
              <a:lnSpc>
                <a:spcPct val="95000"/>
              </a:lnSpc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b="1" i="1">
                <a:solidFill>
                  <a:schemeClr val="accent2"/>
                </a:solidFill>
                <a:latin typeface="Times New Roman" charset="0"/>
              </a:rPr>
              <a:t>		r </a:t>
            </a:r>
            <a:r>
              <a:rPr lang="en-US" sz="1800">
                <a:solidFill>
                  <a:srgbClr val="000000"/>
                </a:solidFill>
                <a:latin typeface="Times New Roman" charset="0"/>
                <a:sym typeface="Symbol" charset="0"/>
              </a:rPr>
              <a:t> </a:t>
            </a:r>
            <a:r>
              <a:rPr lang="en-US" sz="1800" b="1" i="1">
                <a:solidFill>
                  <a:schemeClr val="accent2"/>
                </a:solidFill>
                <a:latin typeface="Times New Roman" charset="0"/>
              </a:rPr>
              <a:t>getDistance</a:t>
            </a:r>
            <a:r>
              <a:rPr lang="en-US" sz="1800">
                <a:solidFill>
                  <a:schemeClr val="accent2"/>
                </a:solidFill>
                <a:latin typeface="Times New Roman" charset="0"/>
              </a:rPr>
              <a:t>(</a:t>
            </a:r>
            <a:r>
              <a:rPr lang="en-US" sz="1800" b="1" i="1">
                <a:solidFill>
                  <a:schemeClr val="accent2"/>
                </a:solidFill>
                <a:latin typeface="Times New Roman" charset="0"/>
              </a:rPr>
              <a:t>u</a:t>
            </a:r>
            <a:r>
              <a:rPr lang="en-US" sz="1800">
                <a:solidFill>
                  <a:schemeClr val="accent2"/>
                </a:solidFill>
                <a:latin typeface="Times New Roman" charset="0"/>
              </a:rPr>
              <a:t>) </a:t>
            </a:r>
            <a:r>
              <a:rPr lang="en-US" sz="1800">
                <a:solidFill>
                  <a:srgbClr val="000000"/>
                </a:solidFill>
                <a:latin typeface="Symbol" charset="0"/>
                <a:sym typeface="Symbol" charset="0"/>
              </a:rPr>
              <a:t>+ </a:t>
            </a:r>
            <a:r>
              <a:rPr lang="en-US" sz="1800" b="1" i="1">
                <a:solidFill>
                  <a:schemeClr val="accent2"/>
                </a:solidFill>
                <a:latin typeface="Times New Roman" charset="0"/>
              </a:rPr>
              <a:t>weight</a:t>
            </a:r>
            <a:r>
              <a:rPr lang="en-US" sz="1800">
                <a:solidFill>
                  <a:schemeClr val="accent2"/>
                </a:solidFill>
                <a:latin typeface="Times New Roman" charset="0"/>
              </a:rPr>
              <a:t>(</a:t>
            </a:r>
            <a:r>
              <a:rPr lang="en-US" sz="1800" b="1" i="1">
                <a:solidFill>
                  <a:schemeClr val="accent2"/>
                </a:solidFill>
                <a:latin typeface="Times New Roman" charset="0"/>
              </a:rPr>
              <a:t>e</a:t>
            </a:r>
            <a:r>
              <a:rPr lang="en-US" sz="1800">
                <a:solidFill>
                  <a:schemeClr val="accent2"/>
                </a:solidFill>
                <a:latin typeface="Times New Roman" charset="0"/>
              </a:rPr>
              <a:t>)</a:t>
            </a:r>
            <a:endParaRPr lang="en-US" sz="1800" b="1">
              <a:solidFill>
                <a:srgbClr val="000000"/>
              </a:solidFill>
              <a:latin typeface="Times New Roman" charset="0"/>
            </a:endParaRPr>
          </a:p>
          <a:p>
            <a:pPr lvl="1" algn="l" eaLnBrk="1" hangingPunct="1">
              <a:lnSpc>
                <a:spcPct val="95000"/>
              </a:lnSpc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b="1">
                <a:solidFill>
                  <a:srgbClr val="000000"/>
                </a:solidFill>
                <a:latin typeface="Times New Roman" charset="0"/>
              </a:rPr>
              <a:t>		if</a:t>
            </a:r>
            <a:r>
              <a:rPr lang="en-US" sz="1800">
                <a:solidFill>
                  <a:schemeClr val="tx2"/>
                </a:solidFill>
                <a:latin typeface="Times New Roman" charset="0"/>
              </a:rPr>
              <a:t>  </a:t>
            </a:r>
            <a:r>
              <a:rPr lang="en-US" sz="1800" b="1" i="1">
                <a:solidFill>
                  <a:schemeClr val="accent2"/>
                </a:solidFill>
                <a:latin typeface="Times New Roman" charset="0"/>
              </a:rPr>
              <a:t>r</a:t>
            </a:r>
            <a:r>
              <a:rPr lang="en-US" sz="1800">
                <a:solidFill>
                  <a:schemeClr val="accent2"/>
                </a:solidFill>
                <a:latin typeface="Times New Roman" charset="0"/>
              </a:rPr>
              <a:t> </a:t>
            </a:r>
            <a:r>
              <a:rPr lang="en-US" sz="1800">
                <a:solidFill>
                  <a:srgbClr val="000000"/>
                </a:solidFill>
                <a:latin typeface="Symbol" charset="0"/>
                <a:sym typeface="Symbol" charset="0"/>
              </a:rPr>
              <a:t>&lt; </a:t>
            </a:r>
            <a:r>
              <a:rPr lang="en-US" sz="1800" b="1" i="1">
                <a:solidFill>
                  <a:schemeClr val="accent2"/>
                </a:solidFill>
                <a:latin typeface="Times New Roman" charset="0"/>
              </a:rPr>
              <a:t>getDistance</a:t>
            </a:r>
            <a:r>
              <a:rPr lang="en-US" sz="1800">
                <a:solidFill>
                  <a:schemeClr val="accent2"/>
                </a:solidFill>
                <a:latin typeface="Times New Roman" charset="0"/>
              </a:rPr>
              <a:t>(</a:t>
            </a:r>
            <a:r>
              <a:rPr lang="en-US" sz="1800" b="1" i="1">
                <a:solidFill>
                  <a:schemeClr val="accent2"/>
                </a:solidFill>
                <a:latin typeface="Times New Roman" charset="0"/>
              </a:rPr>
              <a:t>z</a:t>
            </a:r>
            <a:r>
              <a:rPr lang="en-US" sz="1800">
                <a:solidFill>
                  <a:schemeClr val="accent2"/>
                </a:solidFill>
                <a:latin typeface="Times New Roman" charset="0"/>
              </a:rPr>
              <a:t>)</a:t>
            </a:r>
            <a:endParaRPr lang="en-US" sz="1800" b="1">
              <a:solidFill>
                <a:schemeClr val="accent2"/>
              </a:solidFill>
              <a:latin typeface="Times New Roman" charset="0"/>
              <a:sym typeface="Symbol" charset="0"/>
            </a:endParaRPr>
          </a:p>
          <a:p>
            <a:pPr lvl="1" algn="l" eaLnBrk="1" hangingPunct="1">
              <a:lnSpc>
                <a:spcPct val="95000"/>
              </a:lnSpc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>
                <a:solidFill>
                  <a:schemeClr val="accent2"/>
                </a:solidFill>
                <a:latin typeface="Times New Roman" charset="0"/>
              </a:rPr>
              <a:t>			</a:t>
            </a:r>
            <a:r>
              <a:rPr lang="en-US" sz="1800" b="1" i="1">
                <a:solidFill>
                  <a:schemeClr val="accent2"/>
                </a:solidFill>
                <a:latin typeface="Times New Roman" charset="0"/>
              </a:rPr>
              <a:t>setDistance</a:t>
            </a:r>
            <a:r>
              <a:rPr lang="en-US" sz="1800">
                <a:solidFill>
                  <a:schemeClr val="accent2"/>
                </a:solidFill>
                <a:latin typeface="Times New Roman" charset="0"/>
              </a:rPr>
              <a:t>(</a:t>
            </a:r>
            <a:r>
              <a:rPr lang="en-US" sz="1800" b="1" i="1">
                <a:solidFill>
                  <a:schemeClr val="accent2"/>
                </a:solidFill>
                <a:latin typeface="Times New Roman" charset="0"/>
              </a:rPr>
              <a:t>z,r</a:t>
            </a:r>
            <a:r>
              <a:rPr lang="en-US" sz="1800">
                <a:solidFill>
                  <a:schemeClr val="accent2"/>
                </a:solidFill>
                <a:latin typeface="Times New Roman" charset="0"/>
              </a:rPr>
              <a:t>)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Shortest Paths</a:t>
            </a:r>
          </a:p>
        </p:txBody>
      </p:sp>
      <p:sp>
        <p:nvSpPr>
          <p:cNvPr id="2969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2B112D48-EDB3-E848-8F58-E08F36769D44}" type="slidenum">
              <a:rPr lang="en-US" sz="1400"/>
              <a:pPr eaLnBrk="1" hangingPunct="1"/>
              <a:t>32</a:t>
            </a:fld>
            <a:endParaRPr lang="en-US" sz="1400"/>
          </a:p>
        </p:txBody>
      </p:sp>
      <p:sp>
        <p:nvSpPr>
          <p:cNvPr id="29699" name="Oval 133"/>
          <p:cNvSpPr>
            <a:spLocks noChangeAspect="1" noChangeArrowheads="1"/>
          </p:cNvSpPr>
          <p:nvPr/>
        </p:nvSpPr>
        <p:spPr bwMode="auto">
          <a:xfrm>
            <a:off x="5272088" y="2711450"/>
            <a:ext cx="366712" cy="366713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 b="1">
                <a:solidFill>
                  <a:schemeClr val="tx2"/>
                </a:solidFill>
                <a:latin typeface="Times New Roman" charset="0"/>
                <a:sym typeface="Symbol" charset="0"/>
              </a:rPr>
              <a:t></a:t>
            </a:r>
          </a:p>
        </p:txBody>
      </p:sp>
      <p:sp>
        <p:nvSpPr>
          <p:cNvPr id="29700" name="Text Box 156"/>
          <p:cNvSpPr txBox="1">
            <a:spLocks noChangeArrowheads="1"/>
          </p:cNvSpPr>
          <p:nvPr/>
        </p:nvSpPr>
        <p:spPr bwMode="auto">
          <a:xfrm>
            <a:off x="6438900" y="2286000"/>
            <a:ext cx="374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-2</a:t>
            </a:r>
          </a:p>
        </p:txBody>
      </p:sp>
      <p:sp>
        <p:nvSpPr>
          <p:cNvPr id="297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Bellman-Ford Example</a:t>
            </a:r>
          </a:p>
        </p:txBody>
      </p:sp>
      <p:sp>
        <p:nvSpPr>
          <p:cNvPr id="29702" name="Oval 5"/>
          <p:cNvSpPr>
            <a:spLocks noChangeAspect="1" noChangeArrowheads="1"/>
          </p:cNvSpPr>
          <p:nvPr/>
        </p:nvSpPr>
        <p:spPr bwMode="auto">
          <a:xfrm>
            <a:off x="2287588" y="2711450"/>
            <a:ext cx="366712" cy="366713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 b="1">
                <a:solidFill>
                  <a:schemeClr val="tx2"/>
                </a:solidFill>
                <a:latin typeface="Times New Roman" charset="0"/>
                <a:sym typeface="Symbol" charset="0"/>
              </a:rPr>
              <a:t></a:t>
            </a:r>
          </a:p>
        </p:txBody>
      </p:sp>
      <p:sp>
        <p:nvSpPr>
          <p:cNvPr id="29703" name="Oval 6"/>
          <p:cNvSpPr>
            <a:spLocks noChangeAspect="1" noChangeArrowheads="1"/>
          </p:cNvSpPr>
          <p:nvPr/>
        </p:nvSpPr>
        <p:spPr bwMode="auto">
          <a:xfrm>
            <a:off x="914400" y="2711450"/>
            <a:ext cx="366713" cy="366713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 b="1">
                <a:solidFill>
                  <a:schemeClr val="tx2"/>
                </a:solidFill>
                <a:latin typeface="Times New Roman" charset="0"/>
                <a:sym typeface="Symbol" charset="0"/>
              </a:rPr>
              <a:t></a:t>
            </a:r>
          </a:p>
        </p:txBody>
      </p:sp>
      <p:sp>
        <p:nvSpPr>
          <p:cNvPr id="29704" name="Oval 7"/>
          <p:cNvSpPr>
            <a:spLocks noChangeAspect="1" noChangeArrowheads="1"/>
          </p:cNvSpPr>
          <p:nvPr/>
        </p:nvSpPr>
        <p:spPr bwMode="auto">
          <a:xfrm>
            <a:off x="2286000" y="1905000"/>
            <a:ext cx="366713" cy="366713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>
                <a:solidFill>
                  <a:schemeClr val="tx2"/>
                </a:solidFill>
              </a:rPr>
              <a:t>0</a:t>
            </a:r>
          </a:p>
        </p:txBody>
      </p:sp>
      <p:sp>
        <p:nvSpPr>
          <p:cNvPr id="29705" name="Oval 8"/>
          <p:cNvSpPr>
            <a:spLocks noChangeAspect="1" noChangeArrowheads="1"/>
          </p:cNvSpPr>
          <p:nvPr/>
        </p:nvSpPr>
        <p:spPr bwMode="auto">
          <a:xfrm>
            <a:off x="1524000" y="3519488"/>
            <a:ext cx="366713" cy="366712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 b="1">
                <a:solidFill>
                  <a:schemeClr val="tx2"/>
                </a:solidFill>
                <a:latin typeface="Times New Roman" charset="0"/>
                <a:sym typeface="Symbol" charset="0"/>
              </a:rPr>
              <a:t></a:t>
            </a:r>
          </a:p>
        </p:txBody>
      </p:sp>
      <p:cxnSp>
        <p:nvCxnSpPr>
          <p:cNvPr id="29706" name="AutoShape 9"/>
          <p:cNvCxnSpPr>
            <a:cxnSpLocks noChangeAspect="1" noChangeShapeType="1"/>
            <a:stCxn id="29704" idx="2"/>
            <a:endCxn id="29703" idx="0"/>
          </p:cNvCxnSpPr>
          <p:nvPr/>
        </p:nvCxnSpPr>
        <p:spPr bwMode="auto">
          <a:xfrm rot="10800000" flipV="1">
            <a:off x="1096963" y="2087563"/>
            <a:ext cx="1177925" cy="612775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707" name="AutoShape 10"/>
          <p:cNvCxnSpPr>
            <a:cxnSpLocks noChangeAspect="1" noChangeShapeType="1"/>
            <a:stCxn id="29705" idx="2"/>
            <a:endCxn id="29703" idx="4"/>
          </p:cNvCxnSpPr>
          <p:nvPr/>
        </p:nvCxnSpPr>
        <p:spPr bwMode="auto">
          <a:xfrm rot="10800000">
            <a:off x="1096963" y="3086100"/>
            <a:ext cx="415925" cy="615950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708" name="AutoShape 11"/>
          <p:cNvCxnSpPr>
            <a:cxnSpLocks noChangeAspect="1" noChangeShapeType="1"/>
            <a:stCxn id="29705" idx="6"/>
            <a:endCxn id="29702" idx="3"/>
          </p:cNvCxnSpPr>
          <p:nvPr/>
        </p:nvCxnSpPr>
        <p:spPr bwMode="auto">
          <a:xfrm flipV="1">
            <a:off x="1898650" y="3033713"/>
            <a:ext cx="441325" cy="668337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709" name="AutoShape 12"/>
          <p:cNvCxnSpPr>
            <a:cxnSpLocks noChangeAspect="1" noChangeShapeType="1"/>
            <a:stCxn id="29704" idx="4"/>
            <a:endCxn id="29702" idx="0"/>
          </p:cNvCxnSpPr>
          <p:nvPr/>
        </p:nvCxnSpPr>
        <p:spPr bwMode="auto">
          <a:xfrm>
            <a:off x="2468563" y="2279650"/>
            <a:ext cx="1587" cy="42068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710" name="AutoShape 13"/>
          <p:cNvCxnSpPr>
            <a:cxnSpLocks noChangeAspect="1" noChangeShapeType="1"/>
            <a:stCxn id="29703" idx="6"/>
            <a:endCxn id="29702" idx="2"/>
          </p:cNvCxnSpPr>
          <p:nvPr/>
        </p:nvCxnSpPr>
        <p:spPr bwMode="auto">
          <a:xfrm>
            <a:off x="1289050" y="2894013"/>
            <a:ext cx="987425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9711" name="Oval 14"/>
          <p:cNvSpPr>
            <a:spLocks noChangeAspect="1" noChangeArrowheads="1"/>
          </p:cNvSpPr>
          <p:nvPr/>
        </p:nvSpPr>
        <p:spPr bwMode="auto">
          <a:xfrm>
            <a:off x="3649663" y="2711450"/>
            <a:ext cx="366712" cy="366713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 b="1">
                <a:solidFill>
                  <a:schemeClr val="tx2"/>
                </a:solidFill>
                <a:latin typeface="Times New Roman" charset="0"/>
                <a:sym typeface="Symbol" charset="0"/>
              </a:rPr>
              <a:t></a:t>
            </a:r>
          </a:p>
        </p:txBody>
      </p:sp>
      <p:cxnSp>
        <p:nvCxnSpPr>
          <p:cNvPr id="29712" name="AutoShape 15"/>
          <p:cNvCxnSpPr>
            <a:cxnSpLocks noChangeAspect="1" noChangeShapeType="1"/>
            <a:stCxn id="29715" idx="6"/>
            <a:endCxn id="29711" idx="4"/>
          </p:cNvCxnSpPr>
          <p:nvPr/>
        </p:nvCxnSpPr>
        <p:spPr bwMode="auto">
          <a:xfrm flipV="1">
            <a:off x="3413125" y="3086100"/>
            <a:ext cx="419100" cy="615950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713" name="AutoShape 16"/>
          <p:cNvCxnSpPr>
            <a:cxnSpLocks noChangeAspect="1" noChangeShapeType="1"/>
            <a:stCxn id="29711" idx="0"/>
            <a:endCxn id="29704" idx="6"/>
          </p:cNvCxnSpPr>
          <p:nvPr/>
        </p:nvCxnSpPr>
        <p:spPr bwMode="auto">
          <a:xfrm rot="5400000" flipH="1">
            <a:off x="2940050" y="1808163"/>
            <a:ext cx="612775" cy="1171575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714" name="AutoShape 17"/>
          <p:cNvCxnSpPr>
            <a:cxnSpLocks noChangeAspect="1" noChangeShapeType="1"/>
            <a:stCxn id="29702" idx="6"/>
            <a:endCxn id="29711" idx="2"/>
          </p:cNvCxnSpPr>
          <p:nvPr/>
        </p:nvCxnSpPr>
        <p:spPr bwMode="auto">
          <a:xfrm>
            <a:off x="2662238" y="2894013"/>
            <a:ext cx="976312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9715" name="Oval 18"/>
          <p:cNvSpPr>
            <a:spLocks noChangeAspect="1" noChangeArrowheads="1"/>
          </p:cNvSpPr>
          <p:nvPr/>
        </p:nvSpPr>
        <p:spPr bwMode="auto">
          <a:xfrm>
            <a:off x="3038475" y="3519488"/>
            <a:ext cx="366713" cy="366712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 b="1">
                <a:solidFill>
                  <a:schemeClr val="tx2"/>
                </a:solidFill>
                <a:latin typeface="Times New Roman" charset="0"/>
                <a:sym typeface="Symbol" charset="0"/>
              </a:rPr>
              <a:t></a:t>
            </a:r>
          </a:p>
        </p:txBody>
      </p:sp>
      <p:cxnSp>
        <p:nvCxnSpPr>
          <p:cNvPr id="29716" name="AutoShape 19"/>
          <p:cNvCxnSpPr>
            <a:cxnSpLocks noChangeAspect="1" noChangeShapeType="1"/>
            <a:stCxn id="29702" idx="5"/>
            <a:endCxn id="29715" idx="2"/>
          </p:cNvCxnSpPr>
          <p:nvPr/>
        </p:nvCxnSpPr>
        <p:spPr bwMode="auto">
          <a:xfrm rot="16200000" flipH="1">
            <a:off x="2479675" y="3154363"/>
            <a:ext cx="668337" cy="427038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9717" name="Text Box 26"/>
          <p:cNvSpPr txBox="1">
            <a:spLocks noChangeArrowheads="1"/>
          </p:cNvSpPr>
          <p:nvPr/>
        </p:nvSpPr>
        <p:spPr bwMode="auto">
          <a:xfrm>
            <a:off x="3359150" y="1919288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4</a:t>
            </a:r>
          </a:p>
        </p:txBody>
      </p:sp>
      <p:sp>
        <p:nvSpPr>
          <p:cNvPr id="29718" name="Text Box 27"/>
          <p:cNvSpPr txBox="1">
            <a:spLocks noChangeArrowheads="1"/>
          </p:cNvSpPr>
          <p:nvPr/>
        </p:nvSpPr>
        <p:spPr bwMode="auto">
          <a:xfrm>
            <a:off x="1219200" y="19812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8</a:t>
            </a:r>
          </a:p>
        </p:txBody>
      </p:sp>
      <p:sp>
        <p:nvSpPr>
          <p:cNvPr id="29719" name="Text Box 28"/>
          <p:cNvSpPr txBox="1">
            <a:spLocks noChangeArrowheads="1"/>
          </p:cNvSpPr>
          <p:nvPr/>
        </p:nvSpPr>
        <p:spPr bwMode="auto">
          <a:xfrm>
            <a:off x="1600200" y="25908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7</a:t>
            </a:r>
          </a:p>
        </p:txBody>
      </p:sp>
      <p:sp>
        <p:nvSpPr>
          <p:cNvPr id="29720" name="Text Box 29"/>
          <p:cNvSpPr txBox="1">
            <a:spLocks noChangeArrowheads="1"/>
          </p:cNvSpPr>
          <p:nvPr/>
        </p:nvSpPr>
        <p:spPr bwMode="auto">
          <a:xfrm>
            <a:off x="3048000" y="25908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1</a:t>
            </a:r>
          </a:p>
        </p:txBody>
      </p:sp>
      <p:sp>
        <p:nvSpPr>
          <p:cNvPr id="29721" name="Text Box 30"/>
          <p:cNvSpPr txBox="1">
            <a:spLocks noChangeArrowheads="1"/>
          </p:cNvSpPr>
          <p:nvPr/>
        </p:nvSpPr>
        <p:spPr bwMode="auto">
          <a:xfrm>
            <a:off x="876300" y="3390900"/>
            <a:ext cx="374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-2</a:t>
            </a:r>
          </a:p>
        </p:txBody>
      </p:sp>
      <p:sp>
        <p:nvSpPr>
          <p:cNvPr id="29722" name="Text Box 31"/>
          <p:cNvSpPr txBox="1">
            <a:spLocks noChangeArrowheads="1"/>
          </p:cNvSpPr>
          <p:nvPr/>
        </p:nvSpPr>
        <p:spPr bwMode="auto">
          <a:xfrm>
            <a:off x="3657600" y="33909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5</a:t>
            </a:r>
          </a:p>
        </p:txBody>
      </p:sp>
      <p:sp>
        <p:nvSpPr>
          <p:cNvPr id="29723" name="Text Box 32"/>
          <p:cNvSpPr txBox="1">
            <a:spLocks noChangeArrowheads="1"/>
          </p:cNvSpPr>
          <p:nvPr/>
        </p:nvSpPr>
        <p:spPr bwMode="auto">
          <a:xfrm>
            <a:off x="2095500" y="2286000"/>
            <a:ext cx="374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-2</a:t>
            </a:r>
          </a:p>
        </p:txBody>
      </p:sp>
      <p:sp>
        <p:nvSpPr>
          <p:cNvPr id="29724" name="Text Box 33"/>
          <p:cNvSpPr txBox="1">
            <a:spLocks noChangeArrowheads="1"/>
          </p:cNvSpPr>
          <p:nvPr/>
        </p:nvSpPr>
        <p:spPr bwMode="auto">
          <a:xfrm>
            <a:off x="1981200" y="31242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3</a:t>
            </a:r>
          </a:p>
        </p:txBody>
      </p:sp>
      <p:sp>
        <p:nvSpPr>
          <p:cNvPr id="29725" name="Text Box 34"/>
          <p:cNvSpPr txBox="1">
            <a:spLocks noChangeArrowheads="1"/>
          </p:cNvSpPr>
          <p:nvPr/>
        </p:nvSpPr>
        <p:spPr bwMode="auto">
          <a:xfrm>
            <a:off x="2628900" y="31242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9</a:t>
            </a:r>
          </a:p>
        </p:txBody>
      </p:sp>
      <p:sp>
        <p:nvSpPr>
          <p:cNvPr id="29726" name="AutoShape 100"/>
          <p:cNvSpPr>
            <a:spLocks noChangeArrowheads="1"/>
          </p:cNvSpPr>
          <p:nvPr/>
        </p:nvSpPr>
        <p:spPr bwMode="auto">
          <a:xfrm>
            <a:off x="4343400" y="2870200"/>
            <a:ext cx="609600" cy="520700"/>
          </a:xfrm>
          <a:prstGeom prst="rightArrow">
            <a:avLst>
              <a:gd name="adj1" fmla="val 50000"/>
              <a:gd name="adj2" fmla="val 29268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27" name="AutoShape 101"/>
          <p:cNvSpPr>
            <a:spLocks noChangeArrowheads="1"/>
          </p:cNvSpPr>
          <p:nvPr/>
        </p:nvSpPr>
        <p:spPr bwMode="auto">
          <a:xfrm rot="-2224421">
            <a:off x="3962400" y="4038600"/>
            <a:ext cx="1108075" cy="442913"/>
          </a:xfrm>
          <a:prstGeom prst="leftArrow">
            <a:avLst>
              <a:gd name="adj1" fmla="val 50000"/>
              <a:gd name="adj2" fmla="val 62545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28" name="AutoShape 102"/>
          <p:cNvSpPr>
            <a:spLocks noChangeArrowheads="1"/>
          </p:cNvSpPr>
          <p:nvPr/>
        </p:nvSpPr>
        <p:spPr bwMode="auto">
          <a:xfrm>
            <a:off x="4343400" y="5194300"/>
            <a:ext cx="609600" cy="520700"/>
          </a:xfrm>
          <a:prstGeom prst="rightArrow">
            <a:avLst>
              <a:gd name="adj1" fmla="val 50000"/>
              <a:gd name="adj2" fmla="val 29268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29" name="Oval 132"/>
          <p:cNvSpPr>
            <a:spLocks noChangeAspect="1" noChangeArrowheads="1"/>
          </p:cNvSpPr>
          <p:nvPr/>
        </p:nvSpPr>
        <p:spPr bwMode="auto">
          <a:xfrm>
            <a:off x="6630988" y="2711450"/>
            <a:ext cx="366712" cy="366713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 b="1">
                <a:solidFill>
                  <a:schemeClr val="tx2"/>
                </a:solidFill>
                <a:latin typeface="Times New Roman" charset="0"/>
                <a:sym typeface="Symbol" charset="0"/>
              </a:rPr>
              <a:t></a:t>
            </a:r>
          </a:p>
        </p:txBody>
      </p:sp>
      <p:sp>
        <p:nvSpPr>
          <p:cNvPr id="29730" name="Oval 134"/>
          <p:cNvSpPr>
            <a:spLocks noChangeAspect="1" noChangeArrowheads="1"/>
          </p:cNvSpPr>
          <p:nvPr/>
        </p:nvSpPr>
        <p:spPr bwMode="auto">
          <a:xfrm>
            <a:off x="6629400" y="1905000"/>
            <a:ext cx="366713" cy="366713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>
                <a:solidFill>
                  <a:schemeClr val="tx2"/>
                </a:solidFill>
              </a:rPr>
              <a:t>0</a:t>
            </a:r>
          </a:p>
        </p:txBody>
      </p:sp>
      <p:sp>
        <p:nvSpPr>
          <p:cNvPr id="29731" name="Oval 135"/>
          <p:cNvSpPr>
            <a:spLocks noChangeAspect="1" noChangeArrowheads="1"/>
          </p:cNvSpPr>
          <p:nvPr/>
        </p:nvSpPr>
        <p:spPr bwMode="auto">
          <a:xfrm>
            <a:off x="5867400" y="3519488"/>
            <a:ext cx="366713" cy="366712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 b="1">
                <a:solidFill>
                  <a:schemeClr val="tx2"/>
                </a:solidFill>
                <a:latin typeface="Times New Roman" charset="0"/>
                <a:sym typeface="Symbol" charset="0"/>
              </a:rPr>
              <a:t></a:t>
            </a:r>
          </a:p>
        </p:txBody>
      </p:sp>
      <p:cxnSp>
        <p:nvCxnSpPr>
          <p:cNvPr id="29732" name="AutoShape 136"/>
          <p:cNvCxnSpPr>
            <a:cxnSpLocks noChangeAspect="1" noChangeShapeType="1"/>
            <a:stCxn id="29730" idx="2"/>
            <a:endCxn id="29699" idx="0"/>
          </p:cNvCxnSpPr>
          <p:nvPr/>
        </p:nvCxnSpPr>
        <p:spPr bwMode="auto">
          <a:xfrm rot="10800000" flipV="1">
            <a:off x="5454650" y="2087563"/>
            <a:ext cx="1163638" cy="612775"/>
          </a:xfrm>
          <a:prstGeom prst="curvedConnector2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733" name="AutoShape 137"/>
          <p:cNvCxnSpPr>
            <a:cxnSpLocks noChangeAspect="1" noChangeShapeType="1"/>
            <a:stCxn id="29731" idx="2"/>
            <a:endCxn id="29699" idx="4"/>
          </p:cNvCxnSpPr>
          <p:nvPr/>
        </p:nvCxnSpPr>
        <p:spPr bwMode="auto">
          <a:xfrm rot="10800000">
            <a:off x="5454650" y="3086100"/>
            <a:ext cx="401638" cy="615950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734" name="AutoShape 138"/>
          <p:cNvCxnSpPr>
            <a:cxnSpLocks noChangeAspect="1" noChangeShapeType="1"/>
            <a:stCxn id="29731" idx="6"/>
            <a:endCxn id="29729" idx="3"/>
          </p:cNvCxnSpPr>
          <p:nvPr/>
        </p:nvCxnSpPr>
        <p:spPr bwMode="auto">
          <a:xfrm flipV="1">
            <a:off x="6242050" y="3033713"/>
            <a:ext cx="441325" cy="668337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735" name="AutoShape 139"/>
          <p:cNvCxnSpPr>
            <a:cxnSpLocks noChangeAspect="1" noChangeShapeType="1"/>
            <a:stCxn id="29730" idx="4"/>
            <a:endCxn id="29729" idx="0"/>
          </p:cNvCxnSpPr>
          <p:nvPr/>
        </p:nvCxnSpPr>
        <p:spPr bwMode="auto">
          <a:xfrm>
            <a:off x="6811963" y="2279650"/>
            <a:ext cx="1587" cy="420688"/>
          </a:xfrm>
          <a:prstGeom prst="straightConnector1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736" name="AutoShape 140"/>
          <p:cNvCxnSpPr>
            <a:cxnSpLocks noChangeAspect="1" noChangeShapeType="1"/>
            <a:stCxn id="29699" idx="6"/>
            <a:endCxn id="29729" idx="2"/>
          </p:cNvCxnSpPr>
          <p:nvPr/>
        </p:nvCxnSpPr>
        <p:spPr bwMode="auto">
          <a:xfrm>
            <a:off x="5646738" y="2894013"/>
            <a:ext cx="973137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9737" name="Oval 141"/>
          <p:cNvSpPr>
            <a:spLocks noChangeAspect="1" noChangeArrowheads="1"/>
          </p:cNvSpPr>
          <p:nvPr/>
        </p:nvSpPr>
        <p:spPr bwMode="auto">
          <a:xfrm>
            <a:off x="7993063" y="2711450"/>
            <a:ext cx="366712" cy="366713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 b="1">
                <a:solidFill>
                  <a:schemeClr val="tx2"/>
                </a:solidFill>
                <a:latin typeface="Times New Roman" charset="0"/>
                <a:sym typeface="Symbol" charset="0"/>
              </a:rPr>
              <a:t></a:t>
            </a:r>
          </a:p>
        </p:txBody>
      </p:sp>
      <p:cxnSp>
        <p:nvCxnSpPr>
          <p:cNvPr id="29738" name="AutoShape 142"/>
          <p:cNvCxnSpPr>
            <a:cxnSpLocks noChangeAspect="1" noChangeShapeType="1"/>
            <a:stCxn id="29741" idx="6"/>
            <a:endCxn id="29737" idx="4"/>
          </p:cNvCxnSpPr>
          <p:nvPr/>
        </p:nvCxnSpPr>
        <p:spPr bwMode="auto">
          <a:xfrm flipV="1">
            <a:off x="7756525" y="3086100"/>
            <a:ext cx="419100" cy="615950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739" name="AutoShape 143"/>
          <p:cNvCxnSpPr>
            <a:cxnSpLocks noChangeAspect="1" noChangeShapeType="1"/>
            <a:stCxn id="29737" idx="0"/>
            <a:endCxn id="29730" idx="6"/>
          </p:cNvCxnSpPr>
          <p:nvPr/>
        </p:nvCxnSpPr>
        <p:spPr bwMode="auto">
          <a:xfrm rot="5400000" flipH="1">
            <a:off x="7283450" y="1808163"/>
            <a:ext cx="612775" cy="1171575"/>
          </a:xfrm>
          <a:prstGeom prst="curvedConnector2">
            <a:avLst/>
          </a:prstGeom>
          <a:noFill/>
          <a:ln w="38100">
            <a:solidFill>
              <a:schemeClr val="tx2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740" name="AutoShape 144"/>
          <p:cNvCxnSpPr>
            <a:cxnSpLocks noChangeAspect="1" noChangeShapeType="1"/>
            <a:stCxn id="29729" idx="6"/>
            <a:endCxn id="29737" idx="2"/>
          </p:cNvCxnSpPr>
          <p:nvPr/>
        </p:nvCxnSpPr>
        <p:spPr bwMode="auto">
          <a:xfrm>
            <a:off x="7005638" y="2894013"/>
            <a:ext cx="976312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9741" name="Oval 145"/>
          <p:cNvSpPr>
            <a:spLocks noChangeAspect="1" noChangeArrowheads="1"/>
          </p:cNvSpPr>
          <p:nvPr/>
        </p:nvSpPr>
        <p:spPr bwMode="auto">
          <a:xfrm>
            <a:off x="7381875" y="3519488"/>
            <a:ext cx="366713" cy="366712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 b="1">
                <a:solidFill>
                  <a:schemeClr val="tx2"/>
                </a:solidFill>
                <a:latin typeface="Times New Roman" charset="0"/>
                <a:sym typeface="Symbol" charset="0"/>
              </a:rPr>
              <a:t></a:t>
            </a:r>
          </a:p>
        </p:txBody>
      </p:sp>
      <p:cxnSp>
        <p:nvCxnSpPr>
          <p:cNvPr id="29742" name="AutoShape 146"/>
          <p:cNvCxnSpPr>
            <a:cxnSpLocks noChangeAspect="1" noChangeShapeType="1"/>
            <a:stCxn id="29729" idx="5"/>
            <a:endCxn id="29741" idx="2"/>
          </p:cNvCxnSpPr>
          <p:nvPr/>
        </p:nvCxnSpPr>
        <p:spPr bwMode="auto">
          <a:xfrm rot="16200000" flipH="1">
            <a:off x="6823075" y="3154363"/>
            <a:ext cx="668337" cy="427038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9743" name="Text Box 150"/>
          <p:cNvSpPr txBox="1">
            <a:spLocks noChangeArrowheads="1"/>
          </p:cNvSpPr>
          <p:nvPr/>
        </p:nvSpPr>
        <p:spPr bwMode="auto">
          <a:xfrm>
            <a:off x="7702550" y="1919288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4</a:t>
            </a:r>
          </a:p>
        </p:txBody>
      </p:sp>
      <p:sp>
        <p:nvSpPr>
          <p:cNvPr id="29744" name="Text Box 151"/>
          <p:cNvSpPr txBox="1">
            <a:spLocks noChangeArrowheads="1"/>
          </p:cNvSpPr>
          <p:nvPr/>
        </p:nvSpPr>
        <p:spPr bwMode="auto">
          <a:xfrm>
            <a:off x="5562600" y="19812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8</a:t>
            </a:r>
          </a:p>
        </p:txBody>
      </p:sp>
      <p:sp>
        <p:nvSpPr>
          <p:cNvPr id="29745" name="Text Box 152"/>
          <p:cNvSpPr txBox="1">
            <a:spLocks noChangeArrowheads="1"/>
          </p:cNvSpPr>
          <p:nvPr/>
        </p:nvSpPr>
        <p:spPr bwMode="auto">
          <a:xfrm>
            <a:off x="5943600" y="25908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7</a:t>
            </a:r>
          </a:p>
        </p:txBody>
      </p:sp>
      <p:sp>
        <p:nvSpPr>
          <p:cNvPr id="29746" name="Text Box 153"/>
          <p:cNvSpPr txBox="1">
            <a:spLocks noChangeArrowheads="1"/>
          </p:cNvSpPr>
          <p:nvPr/>
        </p:nvSpPr>
        <p:spPr bwMode="auto">
          <a:xfrm>
            <a:off x="7391400" y="25908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1</a:t>
            </a:r>
          </a:p>
        </p:txBody>
      </p:sp>
      <p:sp>
        <p:nvSpPr>
          <p:cNvPr id="29747" name="Text Box 154"/>
          <p:cNvSpPr txBox="1">
            <a:spLocks noChangeArrowheads="1"/>
          </p:cNvSpPr>
          <p:nvPr/>
        </p:nvSpPr>
        <p:spPr bwMode="auto">
          <a:xfrm>
            <a:off x="5219700" y="3390900"/>
            <a:ext cx="374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-2</a:t>
            </a:r>
          </a:p>
        </p:txBody>
      </p:sp>
      <p:sp>
        <p:nvSpPr>
          <p:cNvPr id="29748" name="Text Box 155"/>
          <p:cNvSpPr txBox="1">
            <a:spLocks noChangeArrowheads="1"/>
          </p:cNvSpPr>
          <p:nvPr/>
        </p:nvSpPr>
        <p:spPr bwMode="auto">
          <a:xfrm>
            <a:off x="8001000" y="33909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5</a:t>
            </a:r>
          </a:p>
        </p:txBody>
      </p:sp>
      <p:sp>
        <p:nvSpPr>
          <p:cNvPr id="29749" name="Text Box 157"/>
          <p:cNvSpPr txBox="1">
            <a:spLocks noChangeArrowheads="1"/>
          </p:cNvSpPr>
          <p:nvPr/>
        </p:nvSpPr>
        <p:spPr bwMode="auto">
          <a:xfrm>
            <a:off x="6324600" y="31242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3</a:t>
            </a:r>
          </a:p>
        </p:txBody>
      </p:sp>
      <p:sp>
        <p:nvSpPr>
          <p:cNvPr id="29750" name="Text Box 158"/>
          <p:cNvSpPr txBox="1">
            <a:spLocks noChangeArrowheads="1"/>
          </p:cNvSpPr>
          <p:nvPr/>
        </p:nvSpPr>
        <p:spPr bwMode="auto">
          <a:xfrm>
            <a:off x="6972300" y="31242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9</a:t>
            </a:r>
          </a:p>
        </p:txBody>
      </p:sp>
      <p:sp>
        <p:nvSpPr>
          <p:cNvPr id="29751" name="Text Box 203"/>
          <p:cNvSpPr txBox="1">
            <a:spLocks noChangeArrowheads="1"/>
          </p:cNvSpPr>
          <p:nvPr/>
        </p:nvSpPr>
        <p:spPr bwMode="auto">
          <a:xfrm>
            <a:off x="2744788" y="1371600"/>
            <a:ext cx="55610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Nodes are labeled with their d(v) values</a:t>
            </a:r>
          </a:p>
        </p:txBody>
      </p:sp>
      <p:sp>
        <p:nvSpPr>
          <p:cNvPr id="29752" name="Text Box 210"/>
          <p:cNvSpPr txBox="1">
            <a:spLocks noChangeArrowheads="1"/>
          </p:cNvSpPr>
          <p:nvPr/>
        </p:nvSpPr>
        <p:spPr bwMode="auto">
          <a:xfrm>
            <a:off x="2057400" y="4724400"/>
            <a:ext cx="374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-2</a:t>
            </a:r>
          </a:p>
        </p:txBody>
      </p:sp>
      <p:sp>
        <p:nvSpPr>
          <p:cNvPr id="29753" name="Oval 211"/>
          <p:cNvSpPr>
            <a:spLocks noChangeAspect="1" noChangeArrowheads="1"/>
          </p:cNvSpPr>
          <p:nvPr/>
        </p:nvSpPr>
        <p:spPr bwMode="auto">
          <a:xfrm>
            <a:off x="2249488" y="5149850"/>
            <a:ext cx="366712" cy="366713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 b="1">
                <a:solidFill>
                  <a:schemeClr val="tx2"/>
                </a:solidFill>
                <a:latin typeface="Times New Roman" charset="0"/>
                <a:sym typeface="Symbol" charset="0"/>
              </a:rPr>
              <a:t>-2</a:t>
            </a:r>
          </a:p>
        </p:txBody>
      </p:sp>
      <p:sp>
        <p:nvSpPr>
          <p:cNvPr id="29754" name="Oval 212"/>
          <p:cNvSpPr>
            <a:spLocks noChangeAspect="1" noChangeArrowheads="1"/>
          </p:cNvSpPr>
          <p:nvPr/>
        </p:nvSpPr>
        <p:spPr bwMode="auto">
          <a:xfrm>
            <a:off x="876300" y="5149850"/>
            <a:ext cx="366713" cy="366713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 b="1">
                <a:solidFill>
                  <a:schemeClr val="tx2"/>
                </a:solidFill>
                <a:latin typeface="Times New Roman" charset="0"/>
                <a:sym typeface="Symbol" charset="0"/>
              </a:rPr>
              <a:t>8</a:t>
            </a:r>
          </a:p>
        </p:txBody>
      </p:sp>
      <p:sp>
        <p:nvSpPr>
          <p:cNvPr id="29755" name="Oval 213"/>
          <p:cNvSpPr>
            <a:spLocks noChangeAspect="1" noChangeArrowheads="1"/>
          </p:cNvSpPr>
          <p:nvPr/>
        </p:nvSpPr>
        <p:spPr bwMode="auto">
          <a:xfrm>
            <a:off x="2247900" y="4343400"/>
            <a:ext cx="366713" cy="366713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>
                <a:solidFill>
                  <a:schemeClr val="tx2"/>
                </a:solidFill>
              </a:rPr>
              <a:t>0</a:t>
            </a:r>
          </a:p>
        </p:txBody>
      </p:sp>
      <p:cxnSp>
        <p:nvCxnSpPr>
          <p:cNvPr id="29756" name="AutoShape 215"/>
          <p:cNvCxnSpPr>
            <a:cxnSpLocks noChangeAspect="1" noChangeShapeType="1"/>
            <a:stCxn id="29755" idx="2"/>
            <a:endCxn id="29754" idx="0"/>
          </p:cNvCxnSpPr>
          <p:nvPr/>
        </p:nvCxnSpPr>
        <p:spPr bwMode="auto">
          <a:xfrm rot="10800000" flipV="1">
            <a:off x="1058863" y="4525963"/>
            <a:ext cx="1177925" cy="612775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757" name="AutoShape 216"/>
          <p:cNvCxnSpPr>
            <a:cxnSpLocks noChangeAspect="1" noChangeShapeType="1"/>
            <a:stCxn id="29775" idx="2"/>
            <a:endCxn id="29754" idx="4"/>
          </p:cNvCxnSpPr>
          <p:nvPr/>
        </p:nvCxnSpPr>
        <p:spPr bwMode="auto">
          <a:xfrm rot="10800000">
            <a:off x="1058863" y="5524500"/>
            <a:ext cx="415925" cy="615950"/>
          </a:xfrm>
          <a:prstGeom prst="curvedConnector2">
            <a:avLst/>
          </a:prstGeom>
          <a:noFill/>
          <a:ln w="38100">
            <a:solidFill>
              <a:schemeClr val="tx2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758" name="AutoShape 217"/>
          <p:cNvCxnSpPr>
            <a:cxnSpLocks noChangeAspect="1" noChangeShapeType="1"/>
            <a:stCxn id="29775" idx="6"/>
            <a:endCxn id="29753" idx="3"/>
          </p:cNvCxnSpPr>
          <p:nvPr/>
        </p:nvCxnSpPr>
        <p:spPr bwMode="auto">
          <a:xfrm flipV="1">
            <a:off x="1860550" y="5472113"/>
            <a:ext cx="441325" cy="668337"/>
          </a:xfrm>
          <a:prstGeom prst="curvedConnector2">
            <a:avLst/>
          </a:prstGeom>
          <a:noFill/>
          <a:ln w="38100">
            <a:solidFill>
              <a:schemeClr val="tx2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759" name="AutoShape 218"/>
          <p:cNvCxnSpPr>
            <a:cxnSpLocks noChangeAspect="1" noChangeShapeType="1"/>
            <a:stCxn id="29755" idx="4"/>
            <a:endCxn id="29753" idx="0"/>
          </p:cNvCxnSpPr>
          <p:nvPr/>
        </p:nvCxnSpPr>
        <p:spPr bwMode="auto">
          <a:xfrm>
            <a:off x="2430463" y="4718050"/>
            <a:ext cx="1587" cy="42068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760" name="AutoShape 219"/>
          <p:cNvCxnSpPr>
            <a:cxnSpLocks noChangeAspect="1" noChangeShapeType="1"/>
            <a:stCxn id="29754" idx="6"/>
            <a:endCxn id="29753" idx="2"/>
          </p:cNvCxnSpPr>
          <p:nvPr/>
        </p:nvCxnSpPr>
        <p:spPr bwMode="auto">
          <a:xfrm>
            <a:off x="1250950" y="5332413"/>
            <a:ext cx="987425" cy="0"/>
          </a:xfrm>
          <a:prstGeom prst="straightConnector1">
            <a:avLst/>
          </a:prstGeom>
          <a:noFill/>
          <a:ln w="38100">
            <a:solidFill>
              <a:schemeClr val="tx2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9761" name="Oval 220"/>
          <p:cNvSpPr>
            <a:spLocks noChangeAspect="1" noChangeArrowheads="1"/>
          </p:cNvSpPr>
          <p:nvPr/>
        </p:nvSpPr>
        <p:spPr bwMode="auto">
          <a:xfrm>
            <a:off x="3611563" y="5149850"/>
            <a:ext cx="366712" cy="366713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 b="1">
                <a:solidFill>
                  <a:schemeClr val="tx2"/>
                </a:solidFill>
                <a:latin typeface="Times New Roman" charset="0"/>
                <a:sym typeface="Symbol" charset="0"/>
              </a:rPr>
              <a:t>4</a:t>
            </a:r>
          </a:p>
        </p:txBody>
      </p:sp>
      <p:cxnSp>
        <p:nvCxnSpPr>
          <p:cNvPr id="29762" name="AutoShape 221"/>
          <p:cNvCxnSpPr>
            <a:cxnSpLocks noChangeAspect="1" noChangeShapeType="1"/>
            <a:stCxn id="29765" idx="6"/>
            <a:endCxn id="29761" idx="4"/>
          </p:cNvCxnSpPr>
          <p:nvPr/>
        </p:nvCxnSpPr>
        <p:spPr bwMode="auto">
          <a:xfrm flipV="1">
            <a:off x="3375025" y="5524500"/>
            <a:ext cx="419100" cy="615950"/>
          </a:xfrm>
          <a:prstGeom prst="curvedConnector2">
            <a:avLst/>
          </a:prstGeom>
          <a:noFill/>
          <a:ln w="38100">
            <a:solidFill>
              <a:schemeClr val="tx2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763" name="AutoShape 222"/>
          <p:cNvCxnSpPr>
            <a:cxnSpLocks noChangeAspect="1" noChangeShapeType="1"/>
            <a:stCxn id="29761" idx="0"/>
            <a:endCxn id="29755" idx="6"/>
          </p:cNvCxnSpPr>
          <p:nvPr/>
        </p:nvCxnSpPr>
        <p:spPr bwMode="auto">
          <a:xfrm rot="5400000" flipH="1">
            <a:off x="2901950" y="4246563"/>
            <a:ext cx="612775" cy="1171575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764" name="AutoShape 223"/>
          <p:cNvCxnSpPr>
            <a:cxnSpLocks noChangeAspect="1" noChangeShapeType="1"/>
            <a:stCxn id="29753" idx="6"/>
            <a:endCxn id="29761" idx="2"/>
          </p:cNvCxnSpPr>
          <p:nvPr/>
        </p:nvCxnSpPr>
        <p:spPr bwMode="auto">
          <a:xfrm>
            <a:off x="2624138" y="5332413"/>
            <a:ext cx="976312" cy="0"/>
          </a:xfrm>
          <a:prstGeom prst="straightConnector1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9765" name="Oval 224"/>
          <p:cNvSpPr>
            <a:spLocks noChangeAspect="1" noChangeArrowheads="1"/>
          </p:cNvSpPr>
          <p:nvPr/>
        </p:nvSpPr>
        <p:spPr bwMode="auto">
          <a:xfrm>
            <a:off x="3000375" y="5957888"/>
            <a:ext cx="366713" cy="366712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 b="1">
                <a:solidFill>
                  <a:schemeClr val="tx2"/>
                </a:solidFill>
                <a:latin typeface="Times New Roman" charset="0"/>
                <a:sym typeface="Symbol" charset="0"/>
              </a:rPr>
              <a:t></a:t>
            </a:r>
          </a:p>
        </p:txBody>
      </p:sp>
      <p:cxnSp>
        <p:nvCxnSpPr>
          <p:cNvPr id="29766" name="AutoShape 225"/>
          <p:cNvCxnSpPr>
            <a:cxnSpLocks noChangeAspect="1" noChangeShapeType="1"/>
            <a:stCxn id="29753" idx="5"/>
            <a:endCxn id="29765" idx="2"/>
          </p:cNvCxnSpPr>
          <p:nvPr/>
        </p:nvCxnSpPr>
        <p:spPr bwMode="auto">
          <a:xfrm rot="16200000" flipH="1">
            <a:off x="2441575" y="5592763"/>
            <a:ext cx="668337" cy="427038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9767" name="Text Box 226"/>
          <p:cNvSpPr txBox="1">
            <a:spLocks noChangeArrowheads="1"/>
          </p:cNvSpPr>
          <p:nvPr/>
        </p:nvSpPr>
        <p:spPr bwMode="auto">
          <a:xfrm>
            <a:off x="3321050" y="4357688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4</a:t>
            </a:r>
          </a:p>
        </p:txBody>
      </p:sp>
      <p:sp>
        <p:nvSpPr>
          <p:cNvPr id="29768" name="Text Box 227"/>
          <p:cNvSpPr txBox="1">
            <a:spLocks noChangeArrowheads="1"/>
          </p:cNvSpPr>
          <p:nvPr/>
        </p:nvSpPr>
        <p:spPr bwMode="auto">
          <a:xfrm>
            <a:off x="1181100" y="44196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8</a:t>
            </a:r>
          </a:p>
        </p:txBody>
      </p:sp>
      <p:sp>
        <p:nvSpPr>
          <p:cNvPr id="29769" name="Text Box 228"/>
          <p:cNvSpPr txBox="1">
            <a:spLocks noChangeArrowheads="1"/>
          </p:cNvSpPr>
          <p:nvPr/>
        </p:nvSpPr>
        <p:spPr bwMode="auto">
          <a:xfrm>
            <a:off x="1562100" y="50292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7</a:t>
            </a:r>
          </a:p>
        </p:txBody>
      </p:sp>
      <p:sp>
        <p:nvSpPr>
          <p:cNvPr id="29770" name="Text Box 229"/>
          <p:cNvSpPr txBox="1">
            <a:spLocks noChangeArrowheads="1"/>
          </p:cNvSpPr>
          <p:nvPr/>
        </p:nvSpPr>
        <p:spPr bwMode="auto">
          <a:xfrm>
            <a:off x="3009900" y="50292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1</a:t>
            </a:r>
          </a:p>
        </p:txBody>
      </p:sp>
      <p:sp>
        <p:nvSpPr>
          <p:cNvPr id="29771" name="Text Box 230"/>
          <p:cNvSpPr txBox="1">
            <a:spLocks noChangeArrowheads="1"/>
          </p:cNvSpPr>
          <p:nvPr/>
        </p:nvSpPr>
        <p:spPr bwMode="auto">
          <a:xfrm>
            <a:off x="838200" y="5829300"/>
            <a:ext cx="374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-2</a:t>
            </a:r>
          </a:p>
        </p:txBody>
      </p:sp>
      <p:sp>
        <p:nvSpPr>
          <p:cNvPr id="29772" name="Text Box 231"/>
          <p:cNvSpPr txBox="1">
            <a:spLocks noChangeArrowheads="1"/>
          </p:cNvSpPr>
          <p:nvPr/>
        </p:nvSpPr>
        <p:spPr bwMode="auto">
          <a:xfrm>
            <a:off x="3619500" y="58293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5</a:t>
            </a:r>
          </a:p>
        </p:txBody>
      </p:sp>
      <p:sp>
        <p:nvSpPr>
          <p:cNvPr id="29773" name="Text Box 232"/>
          <p:cNvSpPr txBox="1">
            <a:spLocks noChangeArrowheads="1"/>
          </p:cNvSpPr>
          <p:nvPr/>
        </p:nvSpPr>
        <p:spPr bwMode="auto">
          <a:xfrm>
            <a:off x="1943100" y="55626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3</a:t>
            </a:r>
          </a:p>
        </p:txBody>
      </p:sp>
      <p:sp>
        <p:nvSpPr>
          <p:cNvPr id="29774" name="Text Box 233"/>
          <p:cNvSpPr txBox="1">
            <a:spLocks noChangeArrowheads="1"/>
          </p:cNvSpPr>
          <p:nvPr/>
        </p:nvSpPr>
        <p:spPr bwMode="auto">
          <a:xfrm>
            <a:off x="2590800" y="55626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9</a:t>
            </a:r>
          </a:p>
        </p:txBody>
      </p:sp>
      <p:sp>
        <p:nvSpPr>
          <p:cNvPr id="29775" name="Oval 214"/>
          <p:cNvSpPr>
            <a:spLocks noChangeAspect="1" noChangeArrowheads="1"/>
          </p:cNvSpPr>
          <p:nvPr/>
        </p:nvSpPr>
        <p:spPr bwMode="auto">
          <a:xfrm>
            <a:off x="1485900" y="5957888"/>
            <a:ext cx="366713" cy="366712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 b="1">
                <a:solidFill>
                  <a:schemeClr val="tx2"/>
                </a:solidFill>
                <a:latin typeface="Times New Roman" charset="0"/>
                <a:sym typeface="Symbol" charset="0"/>
              </a:rPr>
              <a:t></a:t>
            </a:r>
          </a:p>
        </p:txBody>
      </p:sp>
      <p:sp>
        <p:nvSpPr>
          <p:cNvPr id="29776" name="Oval 204"/>
          <p:cNvSpPr>
            <a:spLocks noChangeAspect="1" noChangeArrowheads="1"/>
          </p:cNvSpPr>
          <p:nvPr/>
        </p:nvSpPr>
        <p:spPr bwMode="auto">
          <a:xfrm>
            <a:off x="5029200" y="2527300"/>
            <a:ext cx="366713" cy="366713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 b="1">
                <a:solidFill>
                  <a:schemeClr val="tx2"/>
                </a:solidFill>
                <a:latin typeface="Times New Roman" charset="0"/>
                <a:sym typeface="Symbol" charset="0"/>
              </a:rPr>
              <a:t>8</a:t>
            </a:r>
          </a:p>
        </p:txBody>
      </p:sp>
      <p:sp>
        <p:nvSpPr>
          <p:cNvPr id="29777" name="Oval 206"/>
          <p:cNvSpPr>
            <a:spLocks noChangeAspect="1" noChangeArrowheads="1"/>
          </p:cNvSpPr>
          <p:nvPr/>
        </p:nvSpPr>
        <p:spPr bwMode="auto">
          <a:xfrm>
            <a:off x="6872288" y="2514600"/>
            <a:ext cx="366712" cy="366713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 b="1">
                <a:solidFill>
                  <a:schemeClr val="tx2"/>
                </a:solidFill>
                <a:latin typeface="Times New Roman" charset="0"/>
                <a:sym typeface="Symbol" charset="0"/>
              </a:rPr>
              <a:t>-2</a:t>
            </a:r>
          </a:p>
        </p:txBody>
      </p:sp>
      <p:sp>
        <p:nvSpPr>
          <p:cNvPr id="29778" name="Oval 205"/>
          <p:cNvSpPr>
            <a:spLocks noChangeAspect="1" noChangeArrowheads="1"/>
          </p:cNvSpPr>
          <p:nvPr/>
        </p:nvSpPr>
        <p:spPr bwMode="auto">
          <a:xfrm>
            <a:off x="8243888" y="2514600"/>
            <a:ext cx="366712" cy="366713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 b="1">
                <a:solidFill>
                  <a:schemeClr val="tx2"/>
                </a:solidFill>
                <a:latin typeface="Times New Roman" charset="0"/>
                <a:sym typeface="Symbol" charset="0"/>
              </a:rPr>
              <a:t>4</a:t>
            </a:r>
          </a:p>
        </p:txBody>
      </p:sp>
      <p:sp>
        <p:nvSpPr>
          <p:cNvPr id="29779" name="Oval 207"/>
          <p:cNvSpPr>
            <a:spLocks noChangeAspect="1" noChangeArrowheads="1"/>
          </p:cNvSpPr>
          <p:nvPr/>
        </p:nvSpPr>
        <p:spPr bwMode="auto">
          <a:xfrm>
            <a:off x="3862388" y="5029200"/>
            <a:ext cx="366712" cy="366713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 b="1">
                <a:solidFill>
                  <a:schemeClr val="tx2"/>
                </a:solidFill>
                <a:latin typeface="Times New Roman" charset="0"/>
                <a:sym typeface="Symbol" charset="0"/>
              </a:rPr>
              <a:t>-1</a:t>
            </a:r>
          </a:p>
        </p:txBody>
      </p:sp>
      <p:sp>
        <p:nvSpPr>
          <p:cNvPr id="29780" name="Oval 209"/>
          <p:cNvSpPr>
            <a:spLocks noChangeAspect="1" noChangeArrowheads="1"/>
          </p:cNvSpPr>
          <p:nvPr/>
        </p:nvSpPr>
        <p:spPr bwMode="auto">
          <a:xfrm>
            <a:off x="623888" y="5043488"/>
            <a:ext cx="366712" cy="366712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 b="1">
                <a:solidFill>
                  <a:schemeClr val="tx2"/>
                </a:solidFill>
                <a:latin typeface="Times New Roman" charset="0"/>
                <a:sym typeface="Symbol" charset="0"/>
              </a:rPr>
              <a:t>5</a:t>
            </a:r>
          </a:p>
        </p:txBody>
      </p:sp>
      <p:sp>
        <p:nvSpPr>
          <p:cNvPr id="29781" name="Oval 234"/>
          <p:cNvSpPr>
            <a:spLocks noChangeAspect="1" noChangeArrowheads="1"/>
          </p:cNvSpPr>
          <p:nvPr/>
        </p:nvSpPr>
        <p:spPr bwMode="auto">
          <a:xfrm>
            <a:off x="1447800" y="5729288"/>
            <a:ext cx="366713" cy="366712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 b="1">
                <a:solidFill>
                  <a:schemeClr val="tx2"/>
                </a:solidFill>
                <a:latin typeface="Times New Roman" charset="0"/>
                <a:sym typeface="Symbol" charset="0"/>
              </a:rPr>
              <a:t>6</a:t>
            </a:r>
          </a:p>
        </p:txBody>
      </p:sp>
      <p:sp>
        <p:nvSpPr>
          <p:cNvPr id="29782" name="Oval 208"/>
          <p:cNvSpPr>
            <a:spLocks noChangeAspect="1" noChangeArrowheads="1"/>
          </p:cNvSpPr>
          <p:nvPr/>
        </p:nvSpPr>
        <p:spPr bwMode="auto">
          <a:xfrm>
            <a:off x="1309688" y="5500688"/>
            <a:ext cx="366712" cy="366712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 b="1">
                <a:solidFill>
                  <a:schemeClr val="tx2"/>
                </a:solidFill>
                <a:latin typeface="Times New Roman" charset="0"/>
                <a:sym typeface="Symbol" charset="0"/>
              </a:rPr>
              <a:t>1</a:t>
            </a:r>
          </a:p>
        </p:txBody>
      </p:sp>
      <p:sp>
        <p:nvSpPr>
          <p:cNvPr id="29783" name="Oval 235"/>
          <p:cNvSpPr>
            <a:spLocks noChangeAspect="1" noChangeArrowheads="1"/>
          </p:cNvSpPr>
          <p:nvPr/>
        </p:nvSpPr>
        <p:spPr bwMode="auto">
          <a:xfrm>
            <a:off x="3124200" y="5729288"/>
            <a:ext cx="366713" cy="366712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 b="1">
                <a:solidFill>
                  <a:schemeClr val="tx2"/>
                </a:solidFill>
                <a:latin typeface="Times New Roman" charset="0"/>
                <a:sym typeface="Symbol" charset="0"/>
              </a:rPr>
              <a:t>9</a:t>
            </a:r>
          </a:p>
        </p:txBody>
      </p:sp>
      <p:sp>
        <p:nvSpPr>
          <p:cNvPr id="29784" name="Oval 236"/>
          <p:cNvSpPr>
            <a:spLocks noChangeAspect="1" noChangeArrowheads="1"/>
          </p:cNvSpPr>
          <p:nvPr/>
        </p:nvSpPr>
        <p:spPr bwMode="auto">
          <a:xfrm>
            <a:off x="6653213" y="5149850"/>
            <a:ext cx="366712" cy="366713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 b="1">
                <a:solidFill>
                  <a:schemeClr val="tx2"/>
                </a:solidFill>
                <a:latin typeface="Times New Roman" charset="0"/>
                <a:sym typeface="Symbol" charset="0"/>
              </a:rPr>
              <a:t>-2</a:t>
            </a:r>
          </a:p>
        </p:txBody>
      </p:sp>
      <p:sp>
        <p:nvSpPr>
          <p:cNvPr id="29785" name="Oval 237"/>
          <p:cNvSpPr>
            <a:spLocks noChangeAspect="1" noChangeArrowheads="1"/>
          </p:cNvSpPr>
          <p:nvPr/>
        </p:nvSpPr>
        <p:spPr bwMode="auto">
          <a:xfrm>
            <a:off x="5280025" y="5149850"/>
            <a:ext cx="366713" cy="366713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 b="1">
                <a:solidFill>
                  <a:schemeClr val="tx2"/>
                </a:solidFill>
                <a:latin typeface="Times New Roman" charset="0"/>
                <a:sym typeface="Symbol" charset="0"/>
              </a:rPr>
              <a:t>5</a:t>
            </a:r>
          </a:p>
        </p:txBody>
      </p:sp>
      <p:sp>
        <p:nvSpPr>
          <p:cNvPr id="29786" name="Oval 238"/>
          <p:cNvSpPr>
            <a:spLocks noChangeAspect="1" noChangeArrowheads="1"/>
          </p:cNvSpPr>
          <p:nvPr/>
        </p:nvSpPr>
        <p:spPr bwMode="auto">
          <a:xfrm>
            <a:off x="6651625" y="4343400"/>
            <a:ext cx="366713" cy="366713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>
                <a:solidFill>
                  <a:schemeClr val="tx2"/>
                </a:solidFill>
              </a:rPr>
              <a:t>0</a:t>
            </a:r>
          </a:p>
        </p:txBody>
      </p:sp>
      <p:sp>
        <p:nvSpPr>
          <p:cNvPr id="29787" name="Oval 239"/>
          <p:cNvSpPr>
            <a:spLocks noChangeAspect="1" noChangeArrowheads="1"/>
          </p:cNvSpPr>
          <p:nvPr/>
        </p:nvSpPr>
        <p:spPr bwMode="auto">
          <a:xfrm>
            <a:off x="5889625" y="5957888"/>
            <a:ext cx="366713" cy="366712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 b="1">
                <a:solidFill>
                  <a:schemeClr val="tx2"/>
                </a:solidFill>
                <a:latin typeface="Times New Roman" charset="0"/>
                <a:sym typeface="Symbol" charset="0"/>
              </a:rPr>
              <a:t>1</a:t>
            </a:r>
          </a:p>
        </p:txBody>
      </p:sp>
      <p:cxnSp>
        <p:nvCxnSpPr>
          <p:cNvPr id="29788" name="AutoShape 240"/>
          <p:cNvCxnSpPr>
            <a:cxnSpLocks noChangeAspect="1" noChangeShapeType="1"/>
            <a:stCxn id="29786" idx="2"/>
            <a:endCxn id="29785" idx="0"/>
          </p:cNvCxnSpPr>
          <p:nvPr/>
        </p:nvCxnSpPr>
        <p:spPr bwMode="auto">
          <a:xfrm rot="10800000" flipV="1">
            <a:off x="5462588" y="4525963"/>
            <a:ext cx="1177925" cy="612775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789" name="AutoShape 241"/>
          <p:cNvCxnSpPr>
            <a:cxnSpLocks noChangeAspect="1" noChangeShapeType="1"/>
            <a:stCxn id="29787" idx="2"/>
            <a:endCxn id="29785" idx="4"/>
          </p:cNvCxnSpPr>
          <p:nvPr/>
        </p:nvCxnSpPr>
        <p:spPr bwMode="auto">
          <a:xfrm rot="10800000">
            <a:off x="5462588" y="5524500"/>
            <a:ext cx="415925" cy="615950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790" name="AutoShape 242"/>
          <p:cNvCxnSpPr>
            <a:cxnSpLocks noChangeAspect="1" noChangeShapeType="1"/>
            <a:stCxn id="29787" idx="6"/>
            <a:endCxn id="29784" idx="3"/>
          </p:cNvCxnSpPr>
          <p:nvPr/>
        </p:nvCxnSpPr>
        <p:spPr bwMode="auto">
          <a:xfrm flipV="1">
            <a:off x="6264275" y="5472113"/>
            <a:ext cx="441325" cy="668337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791" name="AutoShape 243"/>
          <p:cNvCxnSpPr>
            <a:cxnSpLocks noChangeAspect="1" noChangeShapeType="1"/>
            <a:stCxn id="29786" idx="4"/>
            <a:endCxn id="29784" idx="0"/>
          </p:cNvCxnSpPr>
          <p:nvPr/>
        </p:nvCxnSpPr>
        <p:spPr bwMode="auto">
          <a:xfrm>
            <a:off x="6834188" y="4718050"/>
            <a:ext cx="1587" cy="42068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792" name="AutoShape 244"/>
          <p:cNvCxnSpPr>
            <a:cxnSpLocks noChangeAspect="1" noChangeShapeType="1"/>
            <a:stCxn id="29785" idx="6"/>
            <a:endCxn id="29784" idx="2"/>
          </p:cNvCxnSpPr>
          <p:nvPr/>
        </p:nvCxnSpPr>
        <p:spPr bwMode="auto">
          <a:xfrm>
            <a:off x="5654675" y="5332413"/>
            <a:ext cx="987425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9793" name="Oval 245"/>
          <p:cNvSpPr>
            <a:spLocks noChangeAspect="1" noChangeArrowheads="1"/>
          </p:cNvSpPr>
          <p:nvPr/>
        </p:nvSpPr>
        <p:spPr bwMode="auto">
          <a:xfrm>
            <a:off x="8015288" y="5149850"/>
            <a:ext cx="366712" cy="366713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 b="1">
                <a:solidFill>
                  <a:schemeClr val="tx2"/>
                </a:solidFill>
                <a:latin typeface="Times New Roman" charset="0"/>
                <a:sym typeface="Symbol" charset="0"/>
              </a:rPr>
              <a:t>-1</a:t>
            </a:r>
          </a:p>
        </p:txBody>
      </p:sp>
      <p:cxnSp>
        <p:nvCxnSpPr>
          <p:cNvPr id="29794" name="AutoShape 246"/>
          <p:cNvCxnSpPr>
            <a:cxnSpLocks noChangeAspect="1" noChangeShapeType="1"/>
            <a:stCxn id="29797" idx="6"/>
            <a:endCxn id="29793" idx="4"/>
          </p:cNvCxnSpPr>
          <p:nvPr/>
        </p:nvCxnSpPr>
        <p:spPr bwMode="auto">
          <a:xfrm flipV="1">
            <a:off x="7778750" y="5524500"/>
            <a:ext cx="419100" cy="615950"/>
          </a:xfrm>
          <a:prstGeom prst="curvedConnector2">
            <a:avLst/>
          </a:prstGeom>
          <a:noFill/>
          <a:ln w="38100">
            <a:solidFill>
              <a:schemeClr val="tx2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795" name="AutoShape 247"/>
          <p:cNvCxnSpPr>
            <a:cxnSpLocks noChangeAspect="1" noChangeShapeType="1"/>
            <a:stCxn id="29793" idx="0"/>
            <a:endCxn id="29786" idx="6"/>
          </p:cNvCxnSpPr>
          <p:nvPr/>
        </p:nvCxnSpPr>
        <p:spPr bwMode="auto">
          <a:xfrm rot="5400000" flipH="1">
            <a:off x="7305675" y="4246563"/>
            <a:ext cx="612775" cy="1171575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796" name="AutoShape 248"/>
          <p:cNvCxnSpPr>
            <a:cxnSpLocks noChangeAspect="1" noChangeShapeType="1"/>
            <a:stCxn id="29784" idx="6"/>
            <a:endCxn id="29793" idx="2"/>
          </p:cNvCxnSpPr>
          <p:nvPr/>
        </p:nvCxnSpPr>
        <p:spPr bwMode="auto">
          <a:xfrm>
            <a:off x="7027863" y="5332413"/>
            <a:ext cx="976312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9797" name="Oval 249"/>
          <p:cNvSpPr>
            <a:spLocks noChangeAspect="1" noChangeArrowheads="1"/>
          </p:cNvSpPr>
          <p:nvPr/>
        </p:nvSpPr>
        <p:spPr bwMode="auto">
          <a:xfrm>
            <a:off x="7404100" y="5957888"/>
            <a:ext cx="366713" cy="366712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 b="1">
                <a:solidFill>
                  <a:schemeClr val="tx2"/>
                </a:solidFill>
                <a:latin typeface="Times New Roman" charset="0"/>
                <a:sym typeface="Symbol" charset="0"/>
              </a:rPr>
              <a:t>9</a:t>
            </a:r>
          </a:p>
        </p:txBody>
      </p:sp>
      <p:cxnSp>
        <p:nvCxnSpPr>
          <p:cNvPr id="29798" name="AutoShape 250"/>
          <p:cNvCxnSpPr>
            <a:cxnSpLocks noChangeAspect="1" noChangeShapeType="1"/>
            <a:stCxn id="29784" idx="5"/>
            <a:endCxn id="29797" idx="2"/>
          </p:cNvCxnSpPr>
          <p:nvPr/>
        </p:nvCxnSpPr>
        <p:spPr bwMode="auto">
          <a:xfrm rot="16200000" flipH="1">
            <a:off x="6845300" y="5592763"/>
            <a:ext cx="668337" cy="427038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9799" name="Text Box 251"/>
          <p:cNvSpPr txBox="1">
            <a:spLocks noChangeArrowheads="1"/>
          </p:cNvSpPr>
          <p:nvPr/>
        </p:nvSpPr>
        <p:spPr bwMode="auto">
          <a:xfrm>
            <a:off x="7724775" y="4357688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4</a:t>
            </a:r>
          </a:p>
        </p:txBody>
      </p:sp>
      <p:sp>
        <p:nvSpPr>
          <p:cNvPr id="29800" name="Text Box 252"/>
          <p:cNvSpPr txBox="1">
            <a:spLocks noChangeArrowheads="1"/>
          </p:cNvSpPr>
          <p:nvPr/>
        </p:nvSpPr>
        <p:spPr bwMode="auto">
          <a:xfrm>
            <a:off x="5584825" y="44196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8</a:t>
            </a:r>
          </a:p>
        </p:txBody>
      </p:sp>
      <p:sp>
        <p:nvSpPr>
          <p:cNvPr id="29801" name="Text Box 253"/>
          <p:cNvSpPr txBox="1">
            <a:spLocks noChangeArrowheads="1"/>
          </p:cNvSpPr>
          <p:nvPr/>
        </p:nvSpPr>
        <p:spPr bwMode="auto">
          <a:xfrm>
            <a:off x="5965825" y="50292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7</a:t>
            </a:r>
          </a:p>
        </p:txBody>
      </p:sp>
      <p:sp>
        <p:nvSpPr>
          <p:cNvPr id="29802" name="Text Box 254"/>
          <p:cNvSpPr txBox="1">
            <a:spLocks noChangeArrowheads="1"/>
          </p:cNvSpPr>
          <p:nvPr/>
        </p:nvSpPr>
        <p:spPr bwMode="auto">
          <a:xfrm>
            <a:off x="7413625" y="50292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1</a:t>
            </a:r>
          </a:p>
        </p:txBody>
      </p:sp>
      <p:sp>
        <p:nvSpPr>
          <p:cNvPr id="29803" name="Text Box 255"/>
          <p:cNvSpPr txBox="1">
            <a:spLocks noChangeArrowheads="1"/>
          </p:cNvSpPr>
          <p:nvPr/>
        </p:nvSpPr>
        <p:spPr bwMode="auto">
          <a:xfrm>
            <a:off x="5241925" y="5829300"/>
            <a:ext cx="374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-2</a:t>
            </a:r>
          </a:p>
        </p:txBody>
      </p:sp>
      <p:sp>
        <p:nvSpPr>
          <p:cNvPr id="29804" name="Text Box 256"/>
          <p:cNvSpPr txBox="1">
            <a:spLocks noChangeArrowheads="1"/>
          </p:cNvSpPr>
          <p:nvPr/>
        </p:nvSpPr>
        <p:spPr bwMode="auto">
          <a:xfrm>
            <a:off x="8023225" y="58293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5</a:t>
            </a:r>
          </a:p>
        </p:txBody>
      </p:sp>
      <p:sp>
        <p:nvSpPr>
          <p:cNvPr id="29805" name="Text Box 257"/>
          <p:cNvSpPr txBox="1">
            <a:spLocks noChangeArrowheads="1"/>
          </p:cNvSpPr>
          <p:nvPr/>
        </p:nvSpPr>
        <p:spPr bwMode="auto">
          <a:xfrm>
            <a:off x="6461125" y="4724400"/>
            <a:ext cx="374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-2</a:t>
            </a:r>
          </a:p>
        </p:txBody>
      </p:sp>
      <p:sp>
        <p:nvSpPr>
          <p:cNvPr id="29806" name="Text Box 258"/>
          <p:cNvSpPr txBox="1">
            <a:spLocks noChangeArrowheads="1"/>
          </p:cNvSpPr>
          <p:nvPr/>
        </p:nvSpPr>
        <p:spPr bwMode="auto">
          <a:xfrm>
            <a:off x="6346825" y="55626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3</a:t>
            </a:r>
          </a:p>
        </p:txBody>
      </p:sp>
      <p:sp>
        <p:nvSpPr>
          <p:cNvPr id="29807" name="Text Box 259"/>
          <p:cNvSpPr txBox="1">
            <a:spLocks noChangeArrowheads="1"/>
          </p:cNvSpPr>
          <p:nvPr/>
        </p:nvSpPr>
        <p:spPr bwMode="auto">
          <a:xfrm>
            <a:off x="6994525" y="55626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9</a:t>
            </a:r>
          </a:p>
        </p:txBody>
      </p:sp>
      <p:sp>
        <p:nvSpPr>
          <p:cNvPr id="29808" name="Oval 260"/>
          <p:cNvSpPr>
            <a:spLocks noChangeAspect="1" noChangeArrowheads="1"/>
          </p:cNvSpPr>
          <p:nvPr/>
        </p:nvSpPr>
        <p:spPr bwMode="auto">
          <a:xfrm>
            <a:off x="7481888" y="5729288"/>
            <a:ext cx="366712" cy="366712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 b="1">
                <a:solidFill>
                  <a:schemeClr val="tx2"/>
                </a:solidFill>
                <a:latin typeface="Times New Roman" charset="0"/>
                <a:sym typeface="Symbol" charset="0"/>
              </a:rPr>
              <a:t>4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Shortest Paths</a:t>
            </a:r>
          </a:p>
        </p:txBody>
      </p:sp>
      <p:sp>
        <p:nvSpPr>
          <p:cNvPr id="307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C31690DA-BCAC-E548-93AF-0E9A2A0E58A7}" type="slidenum">
              <a:rPr lang="en-US" sz="1400"/>
              <a:pPr eaLnBrk="1" hangingPunct="1"/>
              <a:t>33</a:t>
            </a:fld>
            <a:endParaRPr lang="en-US" sz="1400"/>
          </a:p>
        </p:txBody>
      </p:sp>
      <p:sp>
        <p:nvSpPr>
          <p:cNvPr id="25702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6400800" cy="11430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>
                <a:ea typeface="+mj-ea"/>
                <a:cs typeface="+mj-cs"/>
              </a:rPr>
              <a:t>DAG-based Algorithm </a:t>
            </a:r>
            <a:br>
              <a:rPr lang="en-US" dirty="0">
                <a:ea typeface="+mj-ea"/>
                <a:cs typeface="+mj-cs"/>
              </a:rPr>
            </a:br>
            <a:r>
              <a:rPr lang="en-US" dirty="0">
                <a:ea typeface="+mj-ea"/>
                <a:cs typeface="+mj-cs"/>
              </a:rPr>
              <a:t>(not in book)</a:t>
            </a:r>
          </a:p>
        </p:txBody>
      </p:sp>
      <p:sp>
        <p:nvSpPr>
          <p:cNvPr id="30724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62000" y="2133600"/>
            <a:ext cx="3276600" cy="2895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000">
                <a:latin typeface="Tahoma" charset="0"/>
              </a:rPr>
              <a:t>Works even with negative-weight edges</a:t>
            </a:r>
          </a:p>
          <a:p>
            <a:pPr eaLnBrk="1" hangingPunct="1">
              <a:lnSpc>
                <a:spcPct val="90000"/>
              </a:lnSpc>
            </a:pPr>
            <a:r>
              <a:rPr lang="en-US" sz="2000">
                <a:latin typeface="Tahoma" charset="0"/>
              </a:rPr>
              <a:t>Uses topological order</a:t>
            </a:r>
          </a:p>
          <a:p>
            <a:pPr eaLnBrk="1" hangingPunct="1">
              <a:lnSpc>
                <a:spcPct val="90000"/>
              </a:lnSpc>
            </a:pPr>
            <a:r>
              <a:rPr lang="en-US" sz="2000">
                <a:latin typeface="Tahoma" charset="0"/>
              </a:rPr>
              <a:t>Doesn</a:t>
            </a:r>
            <a:r>
              <a:rPr lang="ja-JP" altLang="en-US" sz="2000">
                <a:latin typeface="Tahoma" charset="0"/>
              </a:rPr>
              <a:t>’</a:t>
            </a:r>
            <a:r>
              <a:rPr lang="en-US" altLang="ja-JP" sz="2000">
                <a:latin typeface="Tahoma" charset="0"/>
              </a:rPr>
              <a:t>t use any fancy data structures</a:t>
            </a:r>
          </a:p>
          <a:p>
            <a:pPr eaLnBrk="1" hangingPunct="1">
              <a:lnSpc>
                <a:spcPct val="90000"/>
              </a:lnSpc>
            </a:pPr>
            <a:r>
              <a:rPr lang="en-US" sz="2000">
                <a:latin typeface="Tahoma" charset="0"/>
              </a:rPr>
              <a:t>Is much faster than Dijkstra</a:t>
            </a:r>
            <a:r>
              <a:rPr lang="ja-JP" altLang="en-US" sz="2000">
                <a:latin typeface="Tahoma" charset="0"/>
              </a:rPr>
              <a:t>’</a:t>
            </a:r>
            <a:r>
              <a:rPr lang="en-US" altLang="ja-JP" sz="2000">
                <a:latin typeface="Tahoma" charset="0"/>
              </a:rPr>
              <a:t>s algorithm</a:t>
            </a:r>
          </a:p>
          <a:p>
            <a:pPr eaLnBrk="1" hangingPunct="1">
              <a:lnSpc>
                <a:spcPct val="90000"/>
              </a:lnSpc>
            </a:pPr>
            <a:r>
              <a:rPr lang="en-US" sz="2000">
                <a:latin typeface="Tahoma" charset="0"/>
              </a:rPr>
              <a:t>Running time: O(n+m).</a:t>
            </a:r>
          </a:p>
        </p:txBody>
      </p:sp>
      <p:sp>
        <p:nvSpPr>
          <p:cNvPr id="30725" name="Text Box 4"/>
          <p:cNvSpPr txBox="1">
            <a:spLocks noChangeArrowheads="1"/>
          </p:cNvSpPr>
          <p:nvPr/>
        </p:nvSpPr>
        <p:spPr bwMode="auto">
          <a:xfrm>
            <a:off x="4267200" y="1739900"/>
            <a:ext cx="4514850" cy="37766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defTabSz="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228600" defTabSz="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defTabSz="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defTabSz="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defTabSz="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defTabSz="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defTabSz="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defTabSz="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defTabSz="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 eaLnBrk="1" hangingPunct="1">
              <a:lnSpc>
                <a:spcPct val="95000"/>
              </a:lnSpc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b="1">
                <a:solidFill>
                  <a:srgbClr val="000000"/>
                </a:solidFill>
                <a:latin typeface="Times New Roman" charset="0"/>
              </a:rPr>
              <a:t>Algorithm</a:t>
            </a:r>
            <a:r>
              <a:rPr lang="en-US" sz="1800">
                <a:latin typeface="Times New Roman" charset="0"/>
              </a:rPr>
              <a:t> </a:t>
            </a:r>
            <a:r>
              <a:rPr lang="en-US" sz="1800" b="1" i="1">
                <a:solidFill>
                  <a:schemeClr val="tx2"/>
                </a:solidFill>
                <a:latin typeface="Times New Roman" charset="0"/>
              </a:rPr>
              <a:t>DagDistances</a:t>
            </a:r>
            <a:r>
              <a:rPr lang="en-US" sz="1800">
                <a:solidFill>
                  <a:schemeClr val="tx2"/>
                </a:solidFill>
                <a:latin typeface="Times New Roman" charset="0"/>
              </a:rPr>
              <a:t>(</a:t>
            </a:r>
            <a:r>
              <a:rPr lang="en-US" sz="1800" b="1" i="1">
                <a:solidFill>
                  <a:schemeClr val="tx2"/>
                </a:solidFill>
                <a:latin typeface="Times New Roman" charset="0"/>
              </a:rPr>
              <a:t>G, s</a:t>
            </a:r>
            <a:r>
              <a:rPr lang="en-US" sz="1800">
                <a:solidFill>
                  <a:schemeClr val="tx2"/>
                </a:solidFill>
                <a:latin typeface="Times New Roman" charset="0"/>
              </a:rPr>
              <a:t>)</a:t>
            </a:r>
          </a:p>
          <a:p>
            <a:pPr algn="l" eaLnBrk="1" hangingPunct="1">
              <a:lnSpc>
                <a:spcPct val="95000"/>
              </a:lnSpc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>
                <a:solidFill>
                  <a:schemeClr val="tx2"/>
                </a:solidFill>
                <a:latin typeface="Times New Roman" charset="0"/>
              </a:rPr>
              <a:t>	</a:t>
            </a:r>
            <a:r>
              <a:rPr lang="en-US" sz="1800" b="1">
                <a:solidFill>
                  <a:srgbClr val="000000"/>
                </a:solidFill>
                <a:latin typeface="Times New Roman" charset="0"/>
              </a:rPr>
              <a:t>for all </a:t>
            </a:r>
            <a:r>
              <a:rPr lang="en-US" sz="1800">
                <a:solidFill>
                  <a:schemeClr val="tx2"/>
                </a:solidFill>
                <a:latin typeface="Times New Roman" charset="0"/>
              </a:rPr>
              <a:t> </a:t>
            </a:r>
            <a:r>
              <a:rPr lang="en-US" sz="1800" b="1" i="1">
                <a:solidFill>
                  <a:schemeClr val="accent2"/>
                </a:solidFill>
                <a:latin typeface="Times New Roman" charset="0"/>
              </a:rPr>
              <a:t>v </a:t>
            </a:r>
            <a:r>
              <a:rPr lang="en-US" sz="1800">
                <a:solidFill>
                  <a:srgbClr val="000000"/>
                </a:solidFill>
                <a:latin typeface="Symbol" charset="0"/>
                <a:sym typeface="Symbol" charset="0"/>
              </a:rPr>
              <a:t></a:t>
            </a:r>
            <a:r>
              <a:rPr lang="en-US" sz="1800" b="1" i="1">
                <a:solidFill>
                  <a:schemeClr val="accent2"/>
                </a:solidFill>
                <a:latin typeface="Times New Roman" charset="0"/>
              </a:rPr>
              <a:t> G.vertices</a:t>
            </a:r>
            <a:r>
              <a:rPr lang="en-US" sz="1800">
                <a:solidFill>
                  <a:schemeClr val="accent2"/>
                </a:solidFill>
                <a:latin typeface="Times New Roman" charset="0"/>
              </a:rPr>
              <a:t>()</a:t>
            </a:r>
          </a:p>
          <a:p>
            <a:pPr algn="l" eaLnBrk="1" hangingPunct="1">
              <a:lnSpc>
                <a:spcPct val="95000"/>
              </a:lnSpc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>
                <a:solidFill>
                  <a:schemeClr val="accent2"/>
                </a:solidFill>
                <a:latin typeface="Times New Roman" charset="0"/>
              </a:rPr>
              <a:t>		</a:t>
            </a:r>
            <a:r>
              <a:rPr lang="en-US" sz="1800" b="1">
                <a:solidFill>
                  <a:srgbClr val="000000"/>
                </a:solidFill>
                <a:latin typeface="Times New Roman" charset="0"/>
              </a:rPr>
              <a:t>if</a:t>
            </a:r>
            <a:r>
              <a:rPr lang="en-US" sz="1800">
                <a:solidFill>
                  <a:schemeClr val="tx2"/>
                </a:solidFill>
                <a:latin typeface="Times New Roman" charset="0"/>
              </a:rPr>
              <a:t>  </a:t>
            </a:r>
            <a:r>
              <a:rPr lang="en-US" sz="1800" b="1" i="1">
                <a:solidFill>
                  <a:schemeClr val="accent2"/>
                </a:solidFill>
                <a:latin typeface="Times New Roman" charset="0"/>
              </a:rPr>
              <a:t>v</a:t>
            </a:r>
            <a:r>
              <a:rPr lang="en-US" sz="1800">
                <a:solidFill>
                  <a:schemeClr val="accent2"/>
                </a:solidFill>
                <a:latin typeface="Times New Roman" charset="0"/>
              </a:rPr>
              <a:t> </a:t>
            </a:r>
            <a:r>
              <a:rPr lang="en-US" sz="1800">
                <a:solidFill>
                  <a:srgbClr val="000000"/>
                </a:solidFill>
                <a:latin typeface="Symbol" charset="0"/>
                <a:sym typeface="Symbol" charset="0"/>
              </a:rPr>
              <a:t>= </a:t>
            </a:r>
            <a:r>
              <a:rPr lang="en-US" sz="1800" b="1" i="1">
                <a:solidFill>
                  <a:schemeClr val="accent2"/>
                </a:solidFill>
                <a:latin typeface="Times New Roman" charset="0"/>
              </a:rPr>
              <a:t>s</a:t>
            </a:r>
            <a:endParaRPr lang="en-US" sz="1800">
              <a:solidFill>
                <a:schemeClr val="tx2"/>
              </a:solidFill>
              <a:latin typeface="Times New Roman" charset="0"/>
            </a:endParaRPr>
          </a:p>
          <a:p>
            <a:pPr algn="l" eaLnBrk="1" hangingPunct="1">
              <a:lnSpc>
                <a:spcPct val="95000"/>
              </a:lnSpc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>
                <a:solidFill>
                  <a:schemeClr val="tx2"/>
                </a:solidFill>
                <a:latin typeface="Times New Roman" charset="0"/>
              </a:rPr>
              <a:t>			</a:t>
            </a:r>
            <a:r>
              <a:rPr lang="en-US" sz="1800" b="1" i="1">
                <a:solidFill>
                  <a:schemeClr val="accent2"/>
                </a:solidFill>
                <a:latin typeface="Times New Roman" charset="0"/>
              </a:rPr>
              <a:t>setDistance</a:t>
            </a:r>
            <a:r>
              <a:rPr lang="en-US" sz="1800">
                <a:solidFill>
                  <a:schemeClr val="accent2"/>
                </a:solidFill>
                <a:latin typeface="Times New Roman" charset="0"/>
              </a:rPr>
              <a:t>(</a:t>
            </a:r>
            <a:r>
              <a:rPr lang="en-US" sz="1800" b="1" i="1">
                <a:solidFill>
                  <a:schemeClr val="accent2"/>
                </a:solidFill>
                <a:latin typeface="Times New Roman" charset="0"/>
              </a:rPr>
              <a:t>v, </a:t>
            </a:r>
            <a:r>
              <a:rPr lang="en-US" sz="1800">
                <a:solidFill>
                  <a:schemeClr val="accent2"/>
                </a:solidFill>
                <a:latin typeface="Times New Roman" charset="0"/>
                <a:sym typeface="Symbol" charset="0"/>
              </a:rPr>
              <a:t>0</a:t>
            </a:r>
            <a:r>
              <a:rPr lang="en-US" sz="1800">
                <a:solidFill>
                  <a:schemeClr val="accent2"/>
                </a:solidFill>
                <a:latin typeface="Times New Roman" charset="0"/>
              </a:rPr>
              <a:t>)</a:t>
            </a:r>
            <a:endParaRPr lang="en-US" sz="1800" b="1" i="1">
              <a:solidFill>
                <a:schemeClr val="accent2"/>
              </a:solidFill>
              <a:latin typeface="Times New Roman" charset="0"/>
            </a:endParaRPr>
          </a:p>
          <a:p>
            <a:pPr algn="l" eaLnBrk="1" hangingPunct="1">
              <a:lnSpc>
                <a:spcPct val="95000"/>
              </a:lnSpc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b="1" i="1">
                <a:solidFill>
                  <a:schemeClr val="accent2"/>
                </a:solidFill>
                <a:latin typeface="Times New Roman" charset="0"/>
              </a:rPr>
              <a:t>		</a:t>
            </a:r>
            <a:r>
              <a:rPr lang="en-US" sz="1800" b="1">
                <a:solidFill>
                  <a:srgbClr val="000000"/>
                </a:solidFill>
                <a:latin typeface="Times New Roman" charset="0"/>
              </a:rPr>
              <a:t>else</a:t>
            </a:r>
            <a:r>
              <a:rPr lang="en-US" sz="1800" b="1" i="1">
                <a:solidFill>
                  <a:schemeClr val="accent2"/>
                </a:solidFill>
                <a:latin typeface="Times New Roman" charset="0"/>
              </a:rPr>
              <a:t> </a:t>
            </a:r>
          </a:p>
          <a:p>
            <a:pPr algn="l" eaLnBrk="1" hangingPunct="1">
              <a:lnSpc>
                <a:spcPct val="95000"/>
              </a:lnSpc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b="1" i="1">
                <a:solidFill>
                  <a:schemeClr val="accent2"/>
                </a:solidFill>
                <a:latin typeface="Times New Roman" charset="0"/>
              </a:rPr>
              <a:t>			setDistance</a:t>
            </a:r>
            <a:r>
              <a:rPr lang="en-US" sz="1800">
                <a:solidFill>
                  <a:schemeClr val="accent2"/>
                </a:solidFill>
                <a:latin typeface="Times New Roman" charset="0"/>
              </a:rPr>
              <a:t>(</a:t>
            </a:r>
            <a:r>
              <a:rPr lang="en-US" sz="1800" b="1" i="1">
                <a:solidFill>
                  <a:schemeClr val="accent2"/>
                </a:solidFill>
                <a:latin typeface="Times New Roman" charset="0"/>
              </a:rPr>
              <a:t>v, </a:t>
            </a:r>
            <a:r>
              <a:rPr lang="en-US" sz="1800" b="1">
                <a:solidFill>
                  <a:schemeClr val="accent2"/>
                </a:solidFill>
                <a:latin typeface="Times New Roman" charset="0"/>
                <a:sym typeface="Symbol" charset="0"/>
              </a:rPr>
              <a:t></a:t>
            </a:r>
            <a:r>
              <a:rPr lang="en-US" sz="1800">
                <a:solidFill>
                  <a:schemeClr val="accent2"/>
                </a:solidFill>
                <a:latin typeface="Times New Roman" charset="0"/>
              </a:rPr>
              <a:t>)</a:t>
            </a:r>
            <a:endParaRPr lang="en-US" sz="1800" b="1" i="1">
              <a:solidFill>
                <a:schemeClr val="accent2"/>
              </a:solidFill>
              <a:latin typeface="Times New Roman" charset="0"/>
            </a:endParaRPr>
          </a:p>
          <a:p>
            <a:pPr algn="l" eaLnBrk="1" hangingPunct="1">
              <a:lnSpc>
                <a:spcPct val="95000"/>
              </a:lnSpc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>
                <a:latin typeface="Times New Roman" charset="0"/>
              </a:rPr>
              <a:t>	{ Perform a topological sort of the vertices }</a:t>
            </a:r>
          </a:p>
          <a:p>
            <a:pPr algn="l" eaLnBrk="1" hangingPunct="1">
              <a:lnSpc>
                <a:spcPct val="95000"/>
              </a:lnSpc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b="1" i="1">
                <a:solidFill>
                  <a:schemeClr val="accent2"/>
                </a:solidFill>
                <a:latin typeface="Times New Roman" charset="0"/>
              </a:rPr>
              <a:t>	</a:t>
            </a:r>
            <a:r>
              <a:rPr lang="en-US" sz="1800" b="1">
                <a:solidFill>
                  <a:srgbClr val="000000"/>
                </a:solidFill>
                <a:latin typeface="Times New Roman" charset="0"/>
              </a:rPr>
              <a:t>for </a:t>
            </a:r>
            <a:r>
              <a:rPr lang="en-US" sz="1800" b="1" i="1">
                <a:solidFill>
                  <a:schemeClr val="accent2"/>
                </a:solidFill>
                <a:latin typeface="Times New Roman" charset="0"/>
              </a:rPr>
              <a:t>u </a:t>
            </a:r>
            <a:r>
              <a:rPr lang="en-US" sz="1800">
                <a:solidFill>
                  <a:srgbClr val="000000"/>
                </a:solidFill>
                <a:latin typeface="Times New Roman" charset="0"/>
                <a:sym typeface="Symbol" charset="0"/>
              </a:rPr>
              <a:t></a:t>
            </a:r>
            <a:r>
              <a:rPr lang="en-US" sz="1800" b="1" i="1">
                <a:solidFill>
                  <a:schemeClr val="accent2"/>
                </a:solidFill>
                <a:latin typeface="Times New Roman" charset="0"/>
                <a:sym typeface="Symbol" charset="0"/>
              </a:rPr>
              <a:t> </a:t>
            </a:r>
            <a:r>
              <a:rPr lang="en-US" sz="1800" b="1" i="1">
                <a:solidFill>
                  <a:schemeClr val="accent2"/>
                </a:solidFill>
                <a:latin typeface="Times New Roman" charset="0"/>
              </a:rPr>
              <a:t>1 </a:t>
            </a:r>
            <a:r>
              <a:rPr lang="en-US" sz="1800" b="1">
                <a:solidFill>
                  <a:srgbClr val="000000"/>
                </a:solidFill>
                <a:latin typeface="Times New Roman" charset="0"/>
              </a:rPr>
              <a:t>to</a:t>
            </a:r>
            <a:r>
              <a:rPr lang="en-US" sz="1800" b="1" i="1">
                <a:solidFill>
                  <a:schemeClr val="accent2"/>
                </a:solidFill>
                <a:latin typeface="Times New Roman" charset="0"/>
              </a:rPr>
              <a:t> n </a:t>
            </a:r>
            <a:r>
              <a:rPr lang="en-US" sz="1800" b="1">
                <a:solidFill>
                  <a:srgbClr val="000000"/>
                </a:solidFill>
                <a:latin typeface="Times New Roman" charset="0"/>
              </a:rPr>
              <a:t>do    </a:t>
            </a:r>
            <a:r>
              <a:rPr lang="en-US" sz="1800">
                <a:latin typeface="Times New Roman" charset="0"/>
              </a:rPr>
              <a:t>{in topological order}</a:t>
            </a:r>
            <a:endParaRPr lang="en-US" sz="1800">
              <a:solidFill>
                <a:srgbClr val="000000"/>
              </a:solidFill>
              <a:latin typeface="Times New Roman" charset="0"/>
            </a:endParaRPr>
          </a:p>
          <a:p>
            <a:pPr lvl="1" algn="l" eaLnBrk="1" hangingPunct="1">
              <a:lnSpc>
                <a:spcPct val="95000"/>
              </a:lnSpc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>
                <a:solidFill>
                  <a:schemeClr val="accent2"/>
                </a:solidFill>
                <a:latin typeface="Times New Roman" charset="0"/>
                <a:sym typeface="Symbol" charset="0"/>
              </a:rPr>
              <a:t>	</a:t>
            </a:r>
            <a:r>
              <a:rPr lang="en-US" sz="1800" b="1">
                <a:solidFill>
                  <a:srgbClr val="000000"/>
                </a:solidFill>
                <a:latin typeface="Times New Roman" charset="0"/>
              </a:rPr>
              <a:t>for each </a:t>
            </a:r>
            <a:r>
              <a:rPr lang="en-US" sz="1800">
                <a:solidFill>
                  <a:schemeClr val="tx2"/>
                </a:solidFill>
                <a:latin typeface="Times New Roman" charset="0"/>
              </a:rPr>
              <a:t> </a:t>
            </a:r>
            <a:r>
              <a:rPr lang="en-US" sz="1800" b="1" i="1">
                <a:solidFill>
                  <a:schemeClr val="accent2"/>
                </a:solidFill>
                <a:latin typeface="Times New Roman" charset="0"/>
              </a:rPr>
              <a:t>e </a:t>
            </a:r>
            <a:r>
              <a:rPr lang="en-US" sz="1800">
                <a:solidFill>
                  <a:srgbClr val="000000"/>
                </a:solidFill>
                <a:latin typeface="Symbol" charset="0"/>
                <a:sym typeface="Symbol" charset="0"/>
              </a:rPr>
              <a:t></a:t>
            </a:r>
            <a:r>
              <a:rPr lang="en-US" sz="1800" b="1" i="1">
                <a:solidFill>
                  <a:schemeClr val="accent2"/>
                </a:solidFill>
                <a:latin typeface="Times New Roman" charset="0"/>
              </a:rPr>
              <a:t> G.outEdges</a:t>
            </a:r>
            <a:r>
              <a:rPr lang="en-US" sz="1800" b="1">
                <a:solidFill>
                  <a:schemeClr val="accent2"/>
                </a:solidFill>
                <a:latin typeface="Times New Roman" charset="0"/>
              </a:rPr>
              <a:t>(</a:t>
            </a:r>
            <a:r>
              <a:rPr lang="en-US" sz="1800" b="1" i="1">
                <a:solidFill>
                  <a:schemeClr val="accent2"/>
                </a:solidFill>
                <a:latin typeface="Times New Roman" charset="0"/>
              </a:rPr>
              <a:t>u</a:t>
            </a:r>
            <a:r>
              <a:rPr lang="en-US" sz="1800" b="1">
                <a:solidFill>
                  <a:schemeClr val="accent2"/>
                </a:solidFill>
                <a:latin typeface="Times New Roman" charset="0"/>
              </a:rPr>
              <a:t>)</a:t>
            </a:r>
          </a:p>
          <a:p>
            <a:pPr lvl="1" algn="l" eaLnBrk="1" hangingPunct="1">
              <a:lnSpc>
                <a:spcPct val="95000"/>
              </a:lnSpc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>
                <a:solidFill>
                  <a:schemeClr val="accent2"/>
                </a:solidFill>
                <a:latin typeface="Times New Roman" charset="0"/>
              </a:rPr>
              <a:t>		</a:t>
            </a:r>
            <a:r>
              <a:rPr lang="en-US" sz="1800">
                <a:latin typeface="Times New Roman" charset="0"/>
              </a:rPr>
              <a:t>{ relax edge </a:t>
            </a:r>
            <a:r>
              <a:rPr lang="en-US" sz="1800" b="1" i="1">
                <a:latin typeface="Times New Roman" charset="0"/>
              </a:rPr>
              <a:t>e</a:t>
            </a:r>
            <a:r>
              <a:rPr lang="en-US" sz="1800">
                <a:latin typeface="Times New Roman" charset="0"/>
              </a:rPr>
              <a:t> }</a:t>
            </a:r>
          </a:p>
          <a:p>
            <a:pPr lvl="1" algn="l" eaLnBrk="1" hangingPunct="1">
              <a:lnSpc>
                <a:spcPct val="95000"/>
              </a:lnSpc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b="1" i="1">
                <a:solidFill>
                  <a:schemeClr val="accent2"/>
                </a:solidFill>
                <a:latin typeface="Times New Roman" charset="0"/>
              </a:rPr>
              <a:t>		z </a:t>
            </a:r>
            <a:r>
              <a:rPr lang="en-US" sz="1800">
                <a:solidFill>
                  <a:srgbClr val="000000"/>
                </a:solidFill>
                <a:latin typeface="Times New Roman" charset="0"/>
                <a:sym typeface="Symbol" charset="0"/>
              </a:rPr>
              <a:t> </a:t>
            </a:r>
            <a:r>
              <a:rPr lang="en-US" sz="1800" b="1" i="1">
                <a:solidFill>
                  <a:schemeClr val="accent2"/>
                </a:solidFill>
                <a:latin typeface="Times New Roman" charset="0"/>
              </a:rPr>
              <a:t>G.opposite</a:t>
            </a:r>
            <a:r>
              <a:rPr lang="en-US" sz="1800">
                <a:solidFill>
                  <a:schemeClr val="accent2"/>
                </a:solidFill>
                <a:latin typeface="Times New Roman" charset="0"/>
              </a:rPr>
              <a:t>(</a:t>
            </a:r>
            <a:r>
              <a:rPr lang="en-US" sz="1800" b="1" i="1">
                <a:solidFill>
                  <a:schemeClr val="accent2"/>
                </a:solidFill>
                <a:latin typeface="Times New Roman" charset="0"/>
              </a:rPr>
              <a:t>u,e</a:t>
            </a:r>
            <a:r>
              <a:rPr lang="en-US" sz="1800">
                <a:solidFill>
                  <a:schemeClr val="accent2"/>
                </a:solidFill>
                <a:latin typeface="Times New Roman" charset="0"/>
              </a:rPr>
              <a:t>)</a:t>
            </a:r>
          </a:p>
          <a:p>
            <a:pPr lvl="1" algn="l" eaLnBrk="1" hangingPunct="1">
              <a:lnSpc>
                <a:spcPct val="95000"/>
              </a:lnSpc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b="1" i="1">
                <a:solidFill>
                  <a:schemeClr val="accent2"/>
                </a:solidFill>
                <a:latin typeface="Times New Roman" charset="0"/>
              </a:rPr>
              <a:t>		r </a:t>
            </a:r>
            <a:r>
              <a:rPr lang="en-US" sz="1800">
                <a:solidFill>
                  <a:srgbClr val="000000"/>
                </a:solidFill>
                <a:latin typeface="Times New Roman" charset="0"/>
                <a:sym typeface="Symbol" charset="0"/>
              </a:rPr>
              <a:t> </a:t>
            </a:r>
            <a:r>
              <a:rPr lang="en-US" sz="1800" b="1" i="1">
                <a:solidFill>
                  <a:schemeClr val="accent2"/>
                </a:solidFill>
                <a:latin typeface="Times New Roman" charset="0"/>
              </a:rPr>
              <a:t>getDistance</a:t>
            </a:r>
            <a:r>
              <a:rPr lang="en-US" sz="1800">
                <a:solidFill>
                  <a:schemeClr val="accent2"/>
                </a:solidFill>
                <a:latin typeface="Times New Roman" charset="0"/>
              </a:rPr>
              <a:t>(</a:t>
            </a:r>
            <a:r>
              <a:rPr lang="en-US" sz="1800" b="1" i="1">
                <a:solidFill>
                  <a:schemeClr val="accent2"/>
                </a:solidFill>
                <a:latin typeface="Times New Roman" charset="0"/>
              </a:rPr>
              <a:t>u</a:t>
            </a:r>
            <a:r>
              <a:rPr lang="en-US" sz="1800">
                <a:solidFill>
                  <a:schemeClr val="accent2"/>
                </a:solidFill>
                <a:latin typeface="Times New Roman" charset="0"/>
              </a:rPr>
              <a:t>) </a:t>
            </a:r>
            <a:r>
              <a:rPr lang="en-US" sz="1800">
                <a:solidFill>
                  <a:srgbClr val="000000"/>
                </a:solidFill>
                <a:latin typeface="Symbol" charset="0"/>
                <a:sym typeface="Symbol" charset="0"/>
              </a:rPr>
              <a:t>+ </a:t>
            </a:r>
            <a:r>
              <a:rPr lang="en-US" sz="1800" b="1" i="1">
                <a:solidFill>
                  <a:schemeClr val="accent2"/>
                </a:solidFill>
                <a:latin typeface="Times New Roman" charset="0"/>
              </a:rPr>
              <a:t>weight</a:t>
            </a:r>
            <a:r>
              <a:rPr lang="en-US" sz="1800">
                <a:solidFill>
                  <a:schemeClr val="accent2"/>
                </a:solidFill>
                <a:latin typeface="Times New Roman" charset="0"/>
              </a:rPr>
              <a:t>(</a:t>
            </a:r>
            <a:r>
              <a:rPr lang="en-US" sz="1800" b="1" i="1">
                <a:solidFill>
                  <a:schemeClr val="accent2"/>
                </a:solidFill>
                <a:latin typeface="Times New Roman" charset="0"/>
              </a:rPr>
              <a:t>e</a:t>
            </a:r>
            <a:r>
              <a:rPr lang="en-US" sz="1800">
                <a:solidFill>
                  <a:schemeClr val="accent2"/>
                </a:solidFill>
                <a:latin typeface="Times New Roman" charset="0"/>
              </a:rPr>
              <a:t>)</a:t>
            </a:r>
            <a:endParaRPr lang="en-US" sz="1800" b="1">
              <a:solidFill>
                <a:srgbClr val="000000"/>
              </a:solidFill>
              <a:latin typeface="Times New Roman" charset="0"/>
            </a:endParaRPr>
          </a:p>
          <a:p>
            <a:pPr lvl="1" algn="l" eaLnBrk="1" hangingPunct="1">
              <a:lnSpc>
                <a:spcPct val="95000"/>
              </a:lnSpc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b="1">
                <a:solidFill>
                  <a:srgbClr val="000000"/>
                </a:solidFill>
                <a:latin typeface="Times New Roman" charset="0"/>
              </a:rPr>
              <a:t>		if</a:t>
            </a:r>
            <a:r>
              <a:rPr lang="en-US" sz="1800">
                <a:solidFill>
                  <a:schemeClr val="tx2"/>
                </a:solidFill>
                <a:latin typeface="Times New Roman" charset="0"/>
              </a:rPr>
              <a:t>  </a:t>
            </a:r>
            <a:r>
              <a:rPr lang="en-US" sz="1800" b="1" i="1">
                <a:solidFill>
                  <a:schemeClr val="accent2"/>
                </a:solidFill>
                <a:latin typeface="Times New Roman" charset="0"/>
              </a:rPr>
              <a:t>r</a:t>
            </a:r>
            <a:r>
              <a:rPr lang="en-US" sz="1800">
                <a:solidFill>
                  <a:schemeClr val="accent2"/>
                </a:solidFill>
                <a:latin typeface="Times New Roman" charset="0"/>
              </a:rPr>
              <a:t> </a:t>
            </a:r>
            <a:r>
              <a:rPr lang="en-US" sz="1800">
                <a:solidFill>
                  <a:srgbClr val="000000"/>
                </a:solidFill>
                <a:latin typeface="Symbol" charset="0"/>
                <a:sym typeface="Symbol" charset="0"/>
              </a:rPr>
              <a:t>&lt; </a:t>
            </a:r>
            <a:r>
              <a:rPr lang="en-US" sz="1800" b="1" i="1">
                <a:solidFill>
                  <a:schemeClr val="accent2"/>
                </a:solidFill>
                <a:latin typeface="Times New Roman" charset="0"/>
              </a:rPr>
              <a:t>getDistance</a:t>
            </a:r>
            <a:r>
              <a:rPr lang="en-US" sz="1800">
                <a:solidFill>
                  <a:schemeClr val="accent2"/>
                </a:solidFill>
                <a:latin typeface="Times New Roman" charset="0"/>
              </a:rPr>
              <a:t>(</a:t>
            </a:r>
            <a:r>
              <a:rPr lang="en-US" sz="1800" b="1" i="1">
                <a:solidFill>
                  <a:schemeClr val="accent2"/>
                </a:solidFill>
                <a:latin typeface="Times New Roman" charset="0"/>
              </a:rPr>
              <a:t>z</a:t>
            </a:r>
            <a:r>
              <a:rPr lang="en-US" sz="1800">
                <a:solidFill>
                  <a:schemeClr val="accent2"/>
                </a:solidFill>
                <a:latin typeface="Times New Roman" charset="0"/>
              </a:rPr>
              <a:t>)</a:t>
            </a:r>
            <a:endParaRPr lang="en-US" sz="1800" b="1">
              <a:solidFill>
                <a:schemeClr val="accent2"/>
              </a:solidFill>
              <a:latin typeface="Times New Roman" charset="0"/>
              <a:sym typeface="Symbol" charset="0"/>
            </a:endParaRPr>
          </a:p>
          <a:p>
            <a:pPr lvl="1" algn="l" eaLnBrk="1" hangingPunct="1">
              <a:lnSpc>
                <a:spcPct val="95000"/>
              </a:lnSpc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>
                <a:solidFill>
                  <a:schemeClr val="accent2"/>
                </a:solidFill>
                <a:latin typeface="Times New Roman" charset="0"/>
              </a:rPr>
              <a:t>			</a:t>
            </a:r>
            <a:r>
              <a:rPr lang="en-US" sz="1800" b="1" i="1">
                <a:solidFill>
                  <a:schemeClr val="accent2"/>
                </a:solidFill>
                <a:latin typeface="Times New Roman" charset="0"/>
              </a:rPr>
              <a:t>setDistance</a:t>
            </a:r>
            <a:r>
              <a:rPr lang="en-US" sz="1800">
                <a:solidFill>
                  <a:schemeClr val="accent2"/>
                </a:solidFill>
                <a:latin typeface="Times New Roman" charset="0"/>
              </a:rPr>
              <a:t>(</a:t>
            </a:r>
            <a:r>
              <a:rPr lang="en-US" sz="1800" b="1" i="1">
                <a:solidFill>
                  <a:schemeClr val="accent2"/>
                </a:solidFill>
                <a:latin typeface="Times New Roman" charset="0"/>
              </a:rPr>
              <a:t>z,r</a:t>
            </a:r>
            <a:r>
              <a:rPr lang="en-US" sz="1800">
                <a:solidFill>
                  <a:schemeClr val="accent2"/>
                </a:solidFill>
                <a:latin typeface="Times New Roman" charset="0"/>
              </a:rPr>
              <a:t>)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Shortest Paths</a:t>
            </a:r>
          </a:p>
        </p:txBody>
      </p:sp>
      <p:sp>
        <p:nvSpPr>
          <p:cNvPr id="3174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8E86D4E7-C078-5B42-A720-DE04EB6B28C5}" type="slidenum">
              <a:rPr lang="en-US" sz="1400"/>
              <a:pPr eaLnBrk="1" hangingPunct="1"/>
              <a:t>34</a:t>
            </a:fld>
            <a:endParaRPr lang="en-US" sz="1400"/>
          </a:p>
        </p:txBody>
      </p:sp>
      <p:sp>
        <p:nvSpPr>
          <p:cNvPr id="31747" name="Oval 2"/>
          <p:cNvSpPr>
            <a:spLocks noChangeAspect="1" noChangeArrowheads="1"/>
          </p:cNvSpPr>
          <p:nvPr/>
        </p:nvSpPr>
        <p:spPr bwMode="auto">
          <a:xfrm>
            <a:off x="5272088" y="2711450"/>
            <a:ext cx="366712" cy="366713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 b="1">
                <a:solidFill>
                  <a:schemeClr val="tx2"/>
                </a:solidFill>
                <a:latin typeface="Times New Roman" charset="0"/>
                <a:sym typeface="Symbol" charset="0"/>
              </a:rPr>
              <a:t></a:t>
            </a:r>
          </a:p>
        </p:txBody>
      </p:sp>
      <p:sp>
        <p:nvSpPr>
          <p:cNvPr id="31748" name="Text Box 3"/>
          <p:cNvSpPr txBox="1">
            <a:spLocks noChangeArrowheads="1"/>
          </p:cNvSpPr>
          <p:nvPr/>
        </p:nvSpPr>
        <p:spPr bwMode="auto">
          <a:xfrm>
            <a:off x="6438900" y="2286000"/>
            <a:ext cx="374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-2</a:t>
            </a:r>
          </a:p>
        </p:txBody>
      </p:sp>
      <p:sp>
        <p:nvSpPr>
          <p:cNvPr id="31749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DAG Example</a:t>
            </a:r>
          </a:p>
        </p:txBody>
      </p:sp>
      <p:sp>
        <p:nvSpPr>
          <p:cNvPr id="31750" name="Oval 5"/>
          <p:cNvSpPr>
            <a:spLocks noChangeAspect="1" noChangeArrowheads="1"/>
          </p:cNvSpPr>
          <p:nvPr/>
        </p:nvSpPr>
        <p:spPr bwMode="auto">
          <a:xfrm>
            <a:off x="2287588" y="2711450"/>
            <a:ext cx="366712" cy="366713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 b="1">
                <a:solidFill>
                  <a:schemeClr val="tx2"/>
                </a:solidFill>
                <a:latin typeface="Times New Roman" charset="0"/>
                <a:sym typeface="Symbol" charset="0"/>
              </a:rPr>
              <a:t></a:t>
            </a:r>
          </a:p>
        </p:txBody>
      </p:sp>
      <p:sp>
        <p:nvSpPr>
          <p:cNvPr id="31751" name="Oval 6"/>
          <p:cNvSpPr>
            <a:spLocks noChangeAspect="1" noChangeArrowheads="1"/>
          </p:cNvSpPr>
          <p:nvPr/>
        </p:nvSpPr>
        <p:spPr bwMode="auto">
          <a:xfrm>
            <a:off x="914400" y="2711450"/>
            <a:ext cx="366713" cy="366713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 b="1">
                <a:solidFill>
                  <a:schemeClr val="tx2"/>
                </a:solidFill>
                <a:latin typeface="Times New Roman" charset="0"/>
                <a:sym typeface="Symbol" charset="0"/>
              </a:rPr>
              <a:t></a:t>
            </a:r>
          </a:p>
        </p:txBody>
      </p:sp>
      <p:sp>
        <p:nvSpPr>
          <p:cNvPr id="31752" name="Oval 7"/>
          <p:cNvSpPr>
            <a:spLocks noChangeAspect="1" noChangeArrowheads="1"/>
          </p:cNvSpPr>
          <p:nvPr/>
        </p:nvSpPr>
        <p:spPr bwMode="auto">
          <a:xfrm>
            <a:off x="2286000" y="1905000"/>
            <a:ext cx="366713" cy="366713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>
                <a:solidFill>
                  <a:schemeClr val="tx2"/>
                </a:solidFill>
              </a:rPr>
              <a:t>0</a:t>
            </a:r>
          </a:p>
        </p:txBody>
      </p:sp>
      <p:sp>
        <p:nvSpPr>
          <p:cNvPr id="31753" name="Oval 8"/>
          <p:cNvSpPr>
            <a:spLocks noChangeAspect="1" noChangeArrowheads="1"/>
          </p:cNvSpPr>
          <p:nvPr/>
        </p:nvSpPr>
        <p:spPr bwMode="auto">
          <a:xfrm>
            <a:off x="1524000" y="3519488"/>
            <a:ext cx="366713" cy="366712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 b="1">
                <a:solidFill>
                  <a:schemeClr val="tx2"/>
                </a:solidFill>
                <a:latin typeface="Times New Roman" charset="0"/>
                <a:sym typeface="Symbol" charset="0"/>
              </a:rPr>
              <a:t></a:t>
            </a:r>
          </a:p>
        </p:txBody>
      </p:sp>
      <p:cxnSp>
        <p:nvCxnSpPr>
          <p:cNvPr id="31754" name="AutoShape 9"/>
          <p:cNvCxnSpPr>
            <a:cxnSpLocks noChangeAspect="1" noChangeShapeType="1"/>
            <a:stCxn id="31752" idx="2"/>
            <a:endCxn id="31751" idx="0"/>
          </p:cNvCxnSpPr>
          <p:nvPr/>
        </p:nvCxnSpPr>
        <p:spPr bwMode="auto">
          <a:xfrm rot="10800000" flipV="1">
            <a:off x="1096963" y="2087563"/>
            <a:ext cx="1177925" cy="612775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755" name="AutoShape 10"/>
          <p:cNvCxnSpPr>
            <a:cxnSpLocks noChangeAspect="1" noChangeShapeType="1"/>
            <a:stCxn id="31753" idx="2"/>
            <a:endCxn id="31751" idx="4"/>
          </p:cNvCxnSpPr>
          <p:nvPr/>
        </p:nvCxnSpPr>
        <p:spPr bwMode="auto">
          <a:xfrm rot="10800000">
            <a:off x="1096963" y="3086100"/>
            <a:ext cx="415925" cy="615950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756" name="AutoShape 11"/>
          <p:cNvCxnSpPr>
            <a:cxnSpLocks noChangeAspect="1" noChangeShapeType="1"/>
            <a:stCxn id="31753" idx="6"/>
            <a:endCxn id="31750" idx="3"/>
          </p:cNvCxnSpPr>
          <p:nvPr/>
        </p:nvCxnSpPr>
        <p:spPr bwMode="auto">
          <a:xfrm flipV="1">
            <a:off x="1898650" y="3033713"/>
            <a:ext cx="441325" cy="668337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757" name="AutoShape 12"/>
          <p:cNvCxnSpPr>
            <a:cxnSpLocks noChangeAspect="1" noChangeShapeType="1"/>
            <a:stCxn id="31752" idx="4"/>
            <a:endCxn id="31750" idx="0"/>
          </p:cNvCxnSpPr>
          <p:nvPr/>
        </p:nvCxnSpPr>
        <p:spPr bwMode="auto">
          <a:xfrm>
            <a:off x="2468563" y="2279650"/>
            <a:ext cx="1587" cy="42068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758" name="AutoShape 13"/>
          <p:cNvCxnSpPr>
            <a:cxnSpLocks noChangeAspect="1" noChangeShapeType="1"/>
            <a:stCxn id="31751" idx="6"/>
            <a:endCxn id="31750" idx="2"/>
          </p:cNvCxnSpPr>
          <p:nvPr/>
        </p:nvCxnSpPr>
        <p:spPr bwMode="auto">
          <a:xfrm>
            <a:off x="1289050" y="2894013"/>
            <a:ext cx="987425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759" name="Oval 14"/>
          <p:cNvSpPr>
            <a:spLocks noChangeAspect="1" noChangeArrowheads="1"/>
          </p:cNvSpPr>
          <p:nvPr/>
        </p:nvSpPr>
        <p:spPr bwMode="auto">
          <a:xfrm>
            <a:off x="3649663" y="2711450"/>
            <a:ext cx="366712" cy="366713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 b="1">
                <a:solidFill>
                  <a:schemeClr val="tx2"/>
                </a:solidFill>
                <a:latin typeface="Times New Roman" charset="0"/>
                <a:sym typeface="Symbol" charset="0"/>
              </a:rPr>
              <a:t></a:t>
            </a:r>
          </a:p>
        </p:txBody>
      </p:sp>
      <p:cxnSp>
        <p:nvCxnSpPr>
          <p:cNvPr id="31760" name="AutoShape 15"/>
          <p:cNvCxnSpPr>
            <a:cxnSpLocks noChangeAspect="1" noChangeShapeType="1"/>
            <a:stCxn id="31763" idx="6"/>
            <a:endCxn id="31759" idx="4"/>
          </p:cNvCxnSpPr>
          <p:nvPr/>
        </p:nvCxnSpPr>
        <p:spPr bwMode="auto">
          <a:xfrm flipV="1">
            <a:off x="3413125" y="3086100"/>
            <a:ext cx="419100" cy="615950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761" name="AutoShape 16"/>
          <p:cNvCxnSpPr>
            <a:cxnSpLocks noChangeAspect="1" noChangeShapeType="1"/>
            <a:stCxn id="31759" idx="0"/>
            <a:endCxn id="31752" idx="6"/>
          </p:cNvCxnSpPr>
          <p:nvPr/>
        </p:nvCxnSpPr>
        <p:spPr bwMode="auto">
          <a:xfrm rot="5400000" flipH="1">
            <a:off x="2940050" y="1808163"/>
            <a:ext cx="612775" cy="1171575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762" name="AutoShape 17"/>
          <p:cNvCxnSpPr>
            <a:cxnSpLocks noChangeAspect="1" noChangeShapeType="1"/>
            <a:stCxn id="31750" idx="6"/>
            <a:endCxn id="31759" idx="2"/>
          </p:cNvCxnSpPr>
          <p:nvPr/>
        </p:nvCxnSpPr>
        <p:spPr bwMode="auto">
          <a:xfrm>
            <a:off x="2662238" y="2894013"/>
            <a:ext cx="976312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763" name="Oval 18"/>
          <p:cNvSpPr>
            <a:spLocks noChangeAspect="1" noChangeArrowheads="1"/>
          </p:cNvSpPr>
          <p:nvPr/>
        </p:nvSpPr>
        <p:spPr bwMode="auto">
          <a:xfrm>
            <a:off x="3038475" y="3519488"/>
            <a:ext cx="366713" cy="366712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 b="1">
                <a:solidFill>
                  <a:schemeClr val="tx2"/>
                </a:solidFill>
                <a:latin typeface="Times New Roman" charset="0"/>
                <a:sym typeface="Symbol" charset="0"/>
              </a:rPr>
              <a:t></a:t>
            </a:r>
          </a:p>
        </p:txBody>
      </p:sp>
      <p:cxnSp>
        <p:nvCxnSpPr>
          <p:cNvPr id="31764" name="AutoShape 19"/>
          <p:cNvCxnSpPr>
            <a:cxnSpLocks noChangeAspect="1" noChangeShapeType="1"/>
            <a:stCxn id="31750" idx="5"/>
            <a:endCxn id="31763" idx="2"/>
          </p:cNvCxnSpPr>
          <p:nvPr/>
        </p:nvCxnSpPr>
        <p:spPr bwMode="auto">
          <a:xfrm rot="16200000" flipH="1">
            <a:off x="2479675" y="3154363"/>
            <a:ext cx="668337" cy="427038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765" name="Text Box 20"/>
          <p:cNvSpPr txBox="1">
            <a:spLocks noChangeArrowheads="1"/>
          </p:cNvSpPr>
          <p:nvPr/>
        </p:nvSpPr>
        <p:spPr bwMode="auto">
          <a:xfrm>
            <a:off x="3359150" y="1919288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4</a:t>
            </a:r>
          </a:p>
        </p:txBody>
      </p:sp>
      <p:sp>
        <p:nvSpPr>
          <p:cNvPr id="31766" name="Text Box 21"/>
          <p:cNvSpPr txBox="1">
            <a:spLocks noChangeArrowheads="1"/>
          </p:cNvSpPr>
          <p:nvPr/>
        </p:nvSpPr>
        <p:spPr bwMode="auto">
          <a:xfrm>
            <a:off x="1219200" y="19812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8</a:t>
            </a:r>
          </a:p>
        </p:txBody>
      </p:sp>
      <p:sp>
        <p:nvSpPr>
          <p:cNvPr id="31767" name="Text Box 22"/>
          <p:cNvSpPr txBox="1">
            <a:spLocks noChangeArrowheads="1"/>
          </p:cNvSpPr>
          <p:nvPr/>
        </p:nvSpPr>
        <p:spPr bwMode="auto">
          <a:xfrm>
            <a:off x="1600200" y="25908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7</a:t>
            </a:r>
          </a:p>
        </p:txBody>
      </p:sp>
      <p:sp>
        <p:nvSpPr>
          <p:cNvPr id="31768" name="Text Box 23"/>
          <p:cNvSpPr txBox="1">
            <a:spLocks noChangeArrowheads="1"/>
          </p:cNvSpPr>
          <p:nvPr/>
        </p:nvSpPr>
        <p:spPr bwMode="auto">
          <a:xfrm>
            <a:off x="3048000" y="25908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1</a:t>
            </a:r>
          </a:p>
        </p:txBody>
      </p:sp>
      <p:sp>
        <p:nvSpPr>
          <p:cNvPr id="31769" name="Text Box 24"/>
          <p:cNvSpPr txBox="1">
            <a:spLocks noChangeArrowheads="1"/>
          </p:cNvSpPr>
          <p:nvPr/>
        </p:nvSpPr>
        <p:spPr bwMode="auto">
          <a:xfrm>
            <a:off x="876300" y="3390900"/>
            <a:ext cx="374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-5</a:t>
            </a:r>
          </a:p>
        </p:txBody>
      </p:sp>
      <p:sp>
        <p:nvSpPr>
          <p:cNvPr id="31770" name="Text Box 25"/>
          <p:cNvSpPr txBox="1">
            <a:spLocks noChangeArrowheads="1"/>
          </p:cNvSpPr>
          <p:nvPr/>
        </p:nvSpPr>
        <p:spPr bwMode="auto">
          <a:xfrm>
            <a:off x="3657600" y="33909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5</a:t>
            </a:r>
          </a:p>
        </p:txBody>
      </p:sp>
      <p:sp>
        <p:nvSpPr>
          <p:cNvPr id="31771" name="Text Box 26"/>
          <p:cNvSpPr txBox="1">
            <a:spLocks noChangeArrowheads="1"/>
          </p:cNvSpPr>
          <p:nvPr/>
        </p:nvSpPr>
        <p:spPr bwMode="auto">
          <a:xfrm>
            <a:off x="2095500" y="2286000"/>
            <a:ext cx="374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-2</a:t>
            </a:r>
          </a:p>
        </p:txBody>
      </p:sp>
      <p:sp>
        <p:nvSpPr>
          <p:cNvPr id="31772" name="Text Box 27"/>
          <p:cNvSpPr txBox="1">
            <a:spLocks noChangeArrowheads="1"/>
          </p:cNvSpPr>
          <p:nvPr/>
        </p:nvSpPr>
        <p:spPr bwMode="auto">
          <a:xfrm>
            <a:off x="1981200" y="31242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3</a:t>
            </a:r>
          </a:p>
        </p:txBody>
      </p:sp>
      <p:sp>
        <p:nvSpPr>
          <p:cNvPr id="31773" name="Text Box 28"/>
          <p:cNvSpPr txBox="1">
            <a:spLocks noChangeArrowheads="1"/>
          </p:cNvSpPr>
          <p:nvPr/>
        </p:nvSpPr>
        <p:spPr bwMode="auto">
          <a:xfrm>
            <a:off x="2628900" y="31242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9</a:t>
            </a:r>
          </a:p>
        </p:txBody>
      </p:sp>
      <p:sp>
        <p:nvSpPr>
          <p:cNvPr id="31774" name="AutoShape 29"/>
          <p:cNvSpPr>
            <a:spLocks noChangeArrowheads="1"/>
          </p:cNvSpPr>
          <p:nvPr/>
        </p:nvSpPr>
        <p:spPr bwMode="auto">
          <a:xfrm>
            <a:off x="4343400" y="2870200"/>
            <a:ext cx="609600" cy="520700"/>
          </a:xfrm>
          <a:prstGeom prst="rightArrow">
            <a:avLst>
              <a:gd name="adj1" fmla="val 50000"/>
              <a:gd name="adj2" fmla="val 29268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75" name="AutoShape 30"/>
          <p:cNvSpPr>
            <a:spLocks noChangeArrowheads="1"/>
          </p:cNvSpPr>
          <p:nvPr/>
        </p:nvSpPr>
        <p:spPr bwMode="auto">
          <a:xfrm rot="-2224421">
            <a:off x="3962400" y="4038600"/>
            <a:ext cx="1108075" cy="442913"/>
          </a:xfrm>
          <a:prstGeom prst="leftArrow">
            <a:avLst>
              <a:gd name="adj1" fmla="val 50000"/>
              <a:gd name="adj2" fmla="val 62545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76" name="AutoShape 31"/>
          <p:cNvSpPr>
            <a:spLocks noChangeArrowheads="1"/>
          </p:cNvSpPr>
          <p:nvPr/>
        </p:nvSpPr>
        <p:spPr bwMode="auto">
          <a:xfrm>
            <a:off x="4343400" y="5194300"/>
            <a:ext cx="609600" cy="520700"/>
          </a:xfrm>
          <a:prstGeom prst="rightArrow">
            <a:avLst>
              <a:gd name="adj1" fmla="val 50000"/>
              <a:gd name="adj2" fmla="val 29268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77" name="Oval 32"/>
          <p:cNvSpPr>
            <a:spLocks noChangeAspect="1" noChangeArrowheads="1"/>
          </p:cNvSpPr>
          <p:nvPr/>
        </p:nvSpPr>
        <p:spPr bwMode="auto">
          <a:xfrm>
            <a:off x="6630988" y="2711450"/>
            <a:ext cx="366712" cy="366713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 b="1">
                <a:solidFill>
                  <a:schemeClr val="tx2"/>
                </a:solidFill>
                <a:latin typeface="Times New Roman" charset="0"/>
                <a:sym typeface="Symbol" charset="0"/>
              </a:rPr>
              <a:t></a:t>
            </a:r>
          </a:p>
        </p:txBody>
      </p:sp>
      <p:sp>
        <p:nvSpPr>
          <p:cNvPr id="31778" name="Oval 33"/>
          <p:cNvSpPr>
            <a:spLocks noChangeAspect="1" noChangeArrowheads="1"/>
          </p:cNvSpPr>
          <p:nvPr/>
        </p:nvSpPr>
        <p:spPr bwMode="auto">
          <a:xfrm>
            <a:off x="6629400" y="1905000"/>
            <a:ext cx="366713" cy="366713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>
                <a:solidFill>
                  <a:schemeClr val="tx2"/>
                </a:solidFill>
              </a:rPr>
              <a:t>0</a:t>
            </a:r>
          </a:p>
        </p:txBody>
      </p:sp>
      <p:sp>
        <p:nvSpPr>
          <p:cNvPr id="31779" name="Oval 34"/>
          <p:cNvSpPr>
            <a:spLocks noChangeAspect="1" noChangeArrowheads="1"/>
          </p:cNvSpPr>
          <p:nvPr/>
        </p:nvSpPr>
        <p:spPr bwMode="auto">
          <a:xfrm>
            <a:off x="5867400" y="3519488"/>
            <a:ext cx="366713" cy="366712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 b="1">
                <a:solidFill>
                  <a:schemeClr val="tx2"/>
                </a:solidFill>
                <a:latin typeface="Times New Roman" charset="0"/>
                <a:sym typeface="Symbol" charset="0"/>
              </a:rPr>
              <a:t></a:t>
            </a:r>
          </a:p>
        </p:txBody>
      </p:sp>
      <p:cxnSp>
        <p:nvCxnSpPr>
          <p:cNvPr id="31780" name="AutoShape 35"/>
          <p:cNvCxnSpPr>
            <a:cxnSpLocks noChangeAspect="1" noChangeShapeType="1"/>
            <a:stCxn id="31778" idx="2"/>
            <a:endCxn id="31747" idx="0"/>
          </p:cNvCxnSpPr>
          <p:nvPr/>
        </p:nvCxnSpPr>
        <p:spPr bwMode="auto">
          <a:xfrm rot="10800000" flipV="1">
            <a:off x="5454650" y="2087563"/>
            <a:ext cx="1163638" cy="612775"/>
          </a:xfrm>
          <a:prstGeom prst="curvedConnector2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781" name="AutoShape 36"/>
          <p:cNvCxnSpPr>
            <a:cxnSpLocks noChangeAspect="1" noChangeShapeType="1"/>
            <a:stCxn id="31779" idx="2"/>
            <a:endCxn id="31747" idx="4"/>
          </p:cNvCxnSpPr>
          <p:nvPr/>
        </p:nvCxnSpPr>
        <p:spPr bwMode="auto">
          <a:xfrm rot="10800000">
            <a:off x="5454650" y="3086100"/>
            <a:ext cx="401638" cy="615950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782" name="AutoShape 37"/>
          <p:cNvCxnSpPr>
            <a:cxnSpLocks noChangeAspect="1" noChangeShapeType="1"/>
            <a:stCxn id="31779" idx="6"/>
            <a:endCxn id="31777" idx="3"/>
          </p:cNvCxnSpPr>
          <p:nvPr/>
        </p:nvCxnSpPr>
        <p:spPr bwMode="auto">
          <a:xfrm flipV="1">
            <a:off x="6242050" y="3033713"/>
            <a:ext cx="441325" cy="668337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783" name="AutoShape 38"/>
          <p:cNvCxnSpPr>
            <a:cxnSpLocks noChangeAspect="1" noChangeShapeType="1"/>
            <a:stCxn id="31778" idx="4"/>
            <a:endCxn id="31777" idx="0"/>
          </p:cNvCxnSpPr>
          <p:nvPr/>
        </p:nvCxnSpPr>
        <p:spPr bwMode="auto">
          <a:xfrm>
            <a:off x="6811963" y="2279650"/>
            <a:ext cx="1587" cy="420688"/>
          </a:xfrm>
          <a:prstGeom prst="straightConnector1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784" name="AutoShape 39"/>
          <p:cNvCxnSpPr>
            <a:cxnSpLocks noChangeAspect="1" noChangeShapeType="1"/>
            <a:stCxn id="31747" idx="6"/>
            <a:endCxn id="31777" idx="2"/>
          </p:cNvCxnSpPr>
          <p:nvPr/>
        </p:nvCxnSpPr>
        <p:spPr bwMode="auto">
          <a:xfrm>
            <a:off x="5646738" y="2894013"/>
            <a:ext cx="973137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785" name="Oval 40"/>
          <p:cNvSpPr>
            <a:spLocks noChangeAspect="1" noChangeArrowheads="1"/>
          </p:cNvSpPr>
          <p:nvPr/>
        </p:nvSpPr>
        <p:spPr bwMode="auto">
          <a:xfrm>
            <a:off x="7993063" y="2711450"/>
            <a:ext cx="366712" cy="366713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 b="1">
                <a:solidFill>
                  <a:schemeClr val="tx2"/>
                </a:solidFill>
                <a:latin typeface="Times New Roman" charset="0"/>
                <a:sym typeface="Symbol" charset="0"/>
              </a:rPr>
              <a:t></a:t>
            </a:r>
          </a:p>
        </p:txBody>
      </p:sp>
      <p:cxnSp>
        <p:nvCxnSpPr>
          <p:cNvPr id="31786" name="AutoShape 41"/>
          <p:cNvCxnSpPr>
            <a:cxnSpLocks noChangeAspect="1" noChangeShapeType="1"/>
            <a:stCxn id="31789" idx="6"/>
            <a:endCxn id="31785" idx="4"/>
          </p:cNvCxnSpPr>
          <p:nvPr/>
        </p:nvCxnSpPr>
        <p:spPr bwMode="auto">
          <a:xfrm flipV="1">
            <a:off x="7756525" y="3086100"/>
            <a:ext cx="419100" cy="615950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787" name="AutoShape 42"/>
          <p:cNvCxnSpPr>
            <a:cxnSpLocks noChangeAspect="1" noChangeShapeType="1"/>
            <a:stCxn id="31785" idx="0"/>
            <a:endCxn id="31778" idx="6"/>
          </p:cNvCxnSpPr>
          <p:nvPr/>
        </p:nvCxnSpPr>
        <p:spPr bwMode="auto">
          <a:xfrm rot="5400000" flipH="1">
            <a:off x="7283450" y="1808163"/>
            <a:ext cx="612775" cy="1171575"/>
          </a:xfrm>
          <a:prstGeom prst="curvedConnector2">
            <a:avLst/>
          </a:prstGeom>
          <a:noFill/>
          <a:ln w="38100">
            <a:solidFill>
              <a:schemeClr val="tx2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788" name="AutoShape 43"/>
          <p:cNvCxnSpPr>
            <a:cxnSpLocks noChangeAspect="1" noChangeShapeType="1"/>
            <a:stCxn id="31777" idx="6"/>
            <a:endCxn id="31785" idx="2"/>
          </p:cNvCxnSpPr>
          <p:nvPr/>
        </p:nvCxnSpPr>
        <p:spPr bwMode="auto">
          <a:xfrm>
            <a:off x="7005638" y="2894013"/>
            <a:ext cx="976312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789" name="Oval 44"/>
          <p:cNvSpPr>
            <a:spLocks noChangeAspect="1" noChangeArrowheads="1"/>
          </p:cNvSpPr>
          <p:nvPr/>
        </p:nvSpPr>
        <p:spPr bwMode="auto">
          <a:xfrm>
            <a:off x="7381875" y="3519488"/>
            <a:ext cx="366713" cy="366712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 b="1">
                <a:solidFill>
                  <a:schemeClr val="tx2"/>
                </a:solidFill>
                <a:latin typeface="Times New Roman" charset="0"/>
                <a:sym typeface="Symbol" charset="0"/>
              </a:rPr>
              <a:t></a:t>
            </a:r>
          </a:p>
        </p:txBody>
      </p:sp>
      <p:cxnSp>
        <p:nvCxnSpPr>
          <p:cNvPr id="31790" name="AutoShape 45"/>
          <p:cNvCxnSpPr>
            <a:cxnSpLocks noChangeAspect="1" noChangeShapeType="1"/>
            <a:stCxn id="31777" idx="5"/>
            <a:endCxn id="31789" idx="2"/>
          </p:cNvCxnSpPr>
          <p:nvPr/>
        </p:nvCxnSpPr>
        <p:spPr bwMode="auto">
          <a:xfrm rot="16200000" flipH="1">
            <a:off x="6823075" y="3154363"/>
            <a:ext cx="668337" cy="427038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791" name="Text Box 46"/>
          <p:cNvSpPr txBox="1">
            <a:spLocks noChangeArrowheads="1"/>
          </p:cNvSpPr>
          <p:nvPr/>
        </p:nvSpPr>
        <p:spPr bwMode="auto">
          <a:xfrm>
            <a:off x="7702550" y="1919288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4</a:t>
            </a:r>
          </a:p>
        </p:txBody>
      </p:sp>
      <p:sp>
        <p:nvSpPr>
          <p:cNvPr id="31792" name="Text Box 47"/>
          <p:cNvSpPr txBox="1">
            <a:spLocks noChangeArrowheads="1"/>
          </p:cNvSpPr>
          <p:nvPr/>
        </p:nvSpPr>
        <p:spPr bwMode="auto">
          <a:xfrm>
            <a:off x="5562600" y="19812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8</a:t>
            </a:r>
          </a:p>
        </p:txBody>
      </p:sp>
      <p:sp>
        <p:nvSpPr>
          <p:cNvPr id="31793" name="Text Box 48"/>
          <p:cNvSpPr txBox="1">
            <a:spLocks noChangeArrowheads="1"/>
          </p:cNvSpPr>
          <p:nvPr/>
        </p:nvSpPr>
        <p:spPr bwMode="auto">
          <a:xfrm>
            <a:off x="5943600" y="25908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7</a:t>
            </a:r>
          </a:p>
        </p:txBody>
      </p:sp>
      <p:sp>
        <p:nvSpPr>
          <p:cNvPr id="31794" name="Text Box 49"/>
          <p:cNvSpPr txBox="1">
            <a:spLocks noChangeArrowheads="1"/>
          </p:cNvSpPr>
          <p:nvPr/>
        </p:nvSpPr>
        <p:spPr bwMode="auto">
          <a:xfrm>
            <a:off x="7391400" y="25908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1</a:t>
            </a:r>
          </a:p>
        </p:txBody>
      </p:sp>
      <p:sp>
        <p:nvSpPr>
          <p:cNvPr id="31795" name="Text Box 50"/>
          <p:cNvSpPr txBox="1">
            <a:spLocks noChangeArrowheads="1"/>
          </p:cNvSpPr>
          <p:nvPr/>
        </p:nvSpPr>
        <p:spPr bwMode="auto">
          <a:xfrm>
            <a:off x="5219700" y="3390900"/>
            <a:ext cx="374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-5</a:t>
            </a:r>
          </a:p>
        </p:txBody>
      </p:sp>
      <p:sp>
        <p:nvSpPr>
          <p:cNvPr id="31796" name="Text Box 51"/>
          <p:cNvSpPr txBox="1">
            <a:spLocks noChangeArrowheads="1"/>
          </p:cNvSpPr>
          <p:nvPr/>
        </p:nvSpPr>
        <p:spPr bwMode="auto">
          <a:xfrm>
            <a:off x="8001000" y="33909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5</a:t>
            </a:r>
          </a:p>
        </p:txBody>
      </p:sp>
      <p:sp>
        <p:nvSpPr>
          <p:cNvPr id="31797" name="Text Box 52"/>
          <p:cNvSpPr txBox="1">
            <a:spLocks noChangeArrowheads="1"/>
          </p:cNvSpPr>
          <p:nvPr/>
        </p:nvSpPr>
        <p:spPr bwMode="auto">
          <a:xfrm>
            <a:off x="6324600" y="31242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3</a:t>
            </a:r>
          </a:p>
        </p:txBody>
      </p:sp>
      <p:sp>
        <p:nvSpPr>
          <p:cNvPr id="31798" name="Text Box 53"/>
          <p:cNvSpPr txBox="1">
            <a:spLocks noChangeArrowheads="1"/>
          </p:cNvSpPr>
          <p:nvPr/>
        </p:nvSpPr>
        <p:spPr bwMode="auto">
          <a:xfrm>
            <a:off x="6972300" y="31242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9</a:t>
            </a:r>
          </a:p>
        </p:txBody>
      </p:sp>
      <p:sp>
        <p:nvSpPr>
          <p:cNvPr id="31799" name="Text Box 54"/>
          <p:cNvSpPr txBox="1">
            <a:spLocks noChangeArrowheads="1"/>
          </p:cNvSpPr>
          <p:nvPr/>
        </p:nvSpPr>
        <p:spPr bwMode="auto">
          <a:xfrm>
            <a:off x="2744788" y="1371600"/>
            <a:ext cx="55610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Nodes are labeled with their d(v) values</a:t>
            </a:r>
          </a:p>
        </p:txBody>
      </p:sp>
      <p:sp>
        <p:nvSpPr>
          <p:cNvPr id="31800" name="Text Box 55"/>
          <p:cNvSpPr txBox="1">
            <a:spLocks noChangeArrowheads="1"/>
          </p:cNvSpPr>
          <p:nvPr/>
        </p:nvSpPr>
        <p:spPr bwMode="auto">
          <a:xfrm>
            <a:off x="2057400" y="4724400"/>
            <a:ext cx="374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-2</a:t>
            </a:r>
          </a:p>
        </p:txBody>
      </p:sp>
      <p:sp>
        <p:nvSpPr>
          <p:cNvPr id="31801" name="Oval 56"/>
          <p:cNvSpPr>
            <a:spLocks noChangeAspect="1" noChangeArrowheads="1"/>
          </p:cNvSpPr>
          <p:nvPr/>
        </p:nvSpPr>
        <p:spPr bwMode="auto">
          <a:xfrm>
            <a:off x="2249488" y="5149850"/>
            <a:ext cx="366712" cy="366713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 b="1">
                <a:solidFill>
                  <a:schemeClr val="tx2"/>
                </a:solidFill>
                <a:latin typeface="Times New Roman" charset="0"/>
                <a:sym typeface="Symbol" charset="0"/>
              </a:rPr>
              <a:t>-2</a:t>
            </a:r>
          </a:p>
        </p:txBody>
      </p:sp>
      <p:sp>
        <p:nvSpPr>
          <p:cNvPr id="31802" name="Oval 57"/>
          <p:cNvSpPr>
            <a:spLocks noChangeAspect="1" noChangeArrowheads="1"/>
          </p:cNvSpPr>
          <p:nvPr/>
        </p:nvSpPr>
        <p:spPr bwMode="auto">
          <a:xfrm>
            <a:off x="876300" y="5149850"/>
            <a:ext cx="366713" cy="366713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 b="1">
                <a:solidFill>
                  <a:schemeClr val="tx2"/>
                </a:solidFill>
                <a:latin typeface="Times New Roman" charset="0"/>
                <a:sym typeface="Symbol" charset="0"/>
              </a:rPr>
              <a:t>8</a:t>
            </a:r>
          </a:p>
        </p:txBody>
      </p:sp>
      <p:sp>
        <p:nvSpPr>
          <p:cNvPr id="31803" name="Oval 58"/>
          <p:cNvSpPr>
            <a:spLocks noChangeAspect="1" noChangeArrowheads="1"/>
          </p:cNvSpPr>
          <p:nvPr/>
        </p:nvSpPr>
        <p:spPr bwMode="auto">
          <a:xfrm>
            <a:off x="2247900" y="4343400"/>
            <a:ext cx="366713" cy="366713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>
                <a:solidFill>
                  <a:schemeClr val="tx2"/>
                </a:solidFill>
              </a:rPr>
              <a:t>0</a:t>
            </a:r>
          </a:p>
        </p:txBody>
      </p:sp>
      <p:cxnSp>
        <p:nvCxnSpPr>
          <p:cNvPr id="31804" name="AutoShape 59"/>
          <p:cNvCxnSpPr>
            <a:cxnSpLocks noChangeAspect="1" noChangeShapeType="1"/>
            <a:stCxn id="31803" idx="2"/>
            <a:endCxn id="31802" idx="0"/>
          </p:cNvCxnSpPr>
          <p:nvPr/>
        </p:nvCxnSpPr>
        <p:spPr bwMode="auto">
          <a:xfrm rot="10800000" flipV="1">
            <a:off x="1058863" y="4525963"/>
            <a:ext cx="1177925" cy="612775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805" name="AutoShape 60"/>
          <p:cNvCxnSpPr>
            <a:cxnSpLocks noChangeAspect="1" noChangeShapeType="1"/>
            <a:stCxn id="31823" idx="2"/>
            <a:endCxn id="31802" idx="4"/>
          </p:cNvCxnSpPr>
          <p:nvPr/>
        </p:nvCxnSpPr>
        <p:spPr bwMode="auto">
          <a:xfrm rot="10800000">
            <a:off x="1058863" y="5524500"/>
            <a:ext cx="415925" cy="615950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806" name="AutoShape 61"/>
          <p:cNvCxnSpPr>
            <a:cxnSpLocks noChangeAspect="1" noChangeShapeType="1"/>
            <a:stCxn id="31823" idx="6"/>
            <a:endCxn id="31801" idx="3"/>
          </p:cNvCxnSpPr>
          <p:nvPr/>
        </p:nvCxnSpPr>
        <p:spPr bwMode="auto">
          <a:xfrm flipV="1">
            <a:off x="1860550" y="5472113"/>
            <a:ext cx="441325" cy="668337"/>
          </a:xfrm>
          <a:prstGeom prst="curvedConnector2">
            <a:avLst/>
          </a:prstGeom>
          <a:noFill/>
          <a:ln w="38100">
            <a:solidFill>
              <a:schemeClr val="tx2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807" name="AutoShape 62"/>
          <p:cNvCxnSpPr>
            <a:cxnSpLocks noChangeAspect="1" noChangeShapeType="1"/>
            <a:stCxn id="31803" idx="4"/>
            <a:endCxn id="31801" idx="0"/>
          </p:cNvCxnSpPr>
          <p:nvPr/>
        </p:nvCxnSpPr>
        <p:spPr bwMode="auto">
          <a:xfrm>
            <a:off x="2430463" y="4718050"/>
            <a:ext cx="1587" cy="42068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808" name="AutoShape 63"/>
          <p:cNvCxnSpPr>
            <a:cxnSpLocks noChangeAspect="1" noChangeShapeType="1"/>
            <a:stCxn id="31802" idx="6"/>
            <a:endCxn id="31801" idx="2"/>
          </p:cNvCxnSpPr>
          <p:nvPr/>
        </p:nvCxnSpPr>
        <p:spPr bwMode="auto">
          <a:xfrm>
            <a:off x="1250950" y="5332413"/>
            <a:ext cx="987425" cy="0"/>
          </a:xfrm>
          <a:prstGeom prst="straightConnector1">
            <a:avLst/>
          </a:prstGeom>
          <a:noFill/>
          <a:ln w="38100">
            <a:solidFill>
              <a:schemeClr val="tx2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809" name="Oval 64"/>
          <p:cNvSpPr>
            <a:spLocks noChangeAspect="1" noChangeArrowheads="1"/>
          </p:cNvSpPr>
          <p:nvPr/>
        </p:nvSpPr>
        <p:spPr bwMode="auto">
          <a:xfrm>
            <a:off x="3611563" y="5149850"/>
            <a:ext cx="366712" cy="366713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 b="1">
                <a:solidFill>
                  <a:schemeClr val="tx2"/>
                </a:solidFill>
                <a:latin typeface="Times New Roman" charset="0"/>
                <a:sym typeface="Symbol" charset="0"/>
              </a:rPr>
              <a:t>4</a:t>
            </a:r>
          </a:p>
        </p:txBody>
      </p:sp>
      <p:cxnSp>
        <p:nvCxnSpPr>
          <p:cNvPr id="31810" name="AutoShape 65"/>
          <p:cNvCxnSpPr>
            <a:cxnSpLocks noChangeAspect="1" noChangeShapeType="1"/>
            <a:stCxn id="31813" idx="6"/>
            <a:endCxn id="31809" idx="4"/>
          </p:cNvCxnSpPr>
          <p:nvPr/>
        </p:nvCxnSpPr>
        <p:spPr bwMode="auto">
          <a:xfrm flipV="1">
            <a:off x="3375025" y="5524500"/>
            <a:ext cx="419100" cy="615950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811" name="AutoShape 66"/>
          <p:cNvCxnSpPr>
            <a:cxnSpLocks noChangeAspect="1" noChangeShapeType="1"/>
            <a:stCxn id="31809" idx="0"/>
            <a:endCxn id="31803" idx="6"/>
          </p:cNvCxnSpPr>
          <p:nvPr/>
        </p:nvCxnSpPr>
        <p:spPr bwMode="auto">
          <a:xfrm rot="5400000" flipH="1">
            <a:off x="2901950" y="4246563"/>
            <a:ext cx="612775" cy="1171575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812" name="AutoShape 67"/>
          <p:cNvCxnSpPr>
            <a:cxnSpLocks noChangeAspect="1" noChangeShapeType="1"/>
            <a:stCxn id="31801" idx="6"/>
            <a:endCxn id="31809" idx="2"/>
          </p:cNvCxnSpPr>
          <p:nvPr/>
        </p:nvCxnSpPr>
        <p:spPr bwMode="auto">
          <a:xfrm>
            <a:off x="2624138" y="5332413"/>
            <a:ext cx="976312" cy="0"/>
          </a:xfrm>
          <a:prstGeom prst="straightConnector1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813" name="Oval 68"/>
          <p:cNvSpPr>
            <a:spLocks noChangeAspect="1" noChangeArrowheads="1"/>
          </p:cNvSpPr>
          <p:nvPr/>
        </p:nvSpPr>
        <p:spPr bwMode="auto">
          <a:xfrm>
            <a:off x="3000375" y="5957888"/>
            <a:ext cx="366713" cy="366712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 b="1">
                <a:solidFill>
                  <a:schemeClr val="tx2"/>
                </a:solidFill>
                <a:latin typeface="Times New Roman" charset="0"/>
                <a:sym typeface="Symbol" charset="0"/>
              </a:rPr>
              <a:t></a:t>
            </a:r>
          </a:p>
        </p:txBody>
      </p:sp>
      <p:cxnSp>
        <p:nvCxnSpPr>
          <p:cNvPr id="31814" name="AutoShape 69"/>
          <p:cNvCxnSpPr>
            <a:cxnSpLocks noChangeAspect="1" noChangeShapeType="1"/>
            <a:stCxn id="31801" idx="5"/>
            <a:endCxn id="31813" idx="2"/>
          </p:cNvCxnSpPr>
          <p:nvPr/>
        </p:nvCxnSpPr>
        <p:spPr bwMode="auto">
          <a:xfrm rot="16200000" flipH="1">
            <a:off x="2441575" y="5592763"/>
            <a:ext cx="668337" cy="427038"/>
          </a:xfrm>
          <a:prstGeom prst="curvedConnector2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815" name="Text Box 70"/>
          <p:cNvSpPr txBox="1">
            <a:spLocks noChangeArrowheads="1"/>
          </p:cNvSpPr>
          <p:nvPr/>
        </p:nvSpPr>
        <p:spPr bwMode="auto">
          <a:xfrm>
            <a:off x="3321050" y="4357688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4</a:t>
            </a:r>
          </a:p>
        </p:txBody>
      </p:sp>
      <p:sp>
        <p:nvSpPr>
          <p:cNvPr id="31816" name="Text Box 71"/>
          <p:cNvSpPr txBox="1">
            <a:spLocks noChangeArrowheads="1"/>
          </p:cNvSpPr>
          <p:nvPr/>
        </p:nvSpPr>
        <p:spPr bwMode="auto">
          <a:xfrm>
            <a:off x="1181100" y="44196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8</a:t>
            </a:r>
          </a:p>
        </p:txBody>
      </p:sp>
      <p:sp>
        <p:nvSpPr>
          <p:cNvPr id="31817" name="Text Box 72"/>
          <p:cNvSpPr txBox="1">
            <a:spLocks noChangeArrowheads="1"/>
          </p:cNvSpPr>
          <p:nvPr/>
        </p:nvSpPr>
        <p:spPr bwMode="auto">
          <a:xfrm>
            <a:off x="1562100" y="50292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7</a:t>
            </a:r>
          </a:p>
        </p:txBody>
      </p:sp>
      <p:sp>
        <p:nvSpPr>
          <p:cNvPr id="31818" name="Text Box 73"/>
          <p:cNvSpPr txBox="1">
            <a:spLocks noChangeArrowheads="1"/>
          </p:cNvSpPr>
          <p:nvPr/>
        </p:nvSpPr>
        <p:spPr bwMode="auto">
          <a:xfrm>
            <a:off x="3009900" y="50292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1</a:t>
            </a:r>
          </a:p>
        </p:txBody>
      </p:sp>
      <p:sp>
        <p:nvSpPr>
          <p:cNvPr id="31819" name="Text Box 74"/>
          <p:cNvSpPr txBox="1">
            <a:spLocks noChangeArrowheads="1"/>
          </p:cNvSpPr>
          <p:nvPr/>
        </p:nvSpPr>
        <p:spPr bwMode="auto">
          <a:xfrm>
            <a:off x="838200" y="5829300"/>
            <a:ext cx="374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-5</a:t>
            </a:r>
          </a:p>
        </p:txBody>
      </p:sp>
      <p:sp>
        <p:nvSpPr>
          <p:cNvPr id="31820" name="Text Box 75"/>
          <p:cNvSpPr txBox="1">
            <a:spLocks noChangeArrowheads="1"/>
          </p:cNvSpPr>
          <p:nvPr/>
        </p:nvSpPr>
        <p:spPr bwMode="auto">
          <a:xfrm>
            <a:off x="3619500" y="58293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5</a:t>
            </a:r>
          </a:p>
        </p:txBody>
      </p:sp>
      <p:sp>
        <p:nvSpPr>
          <p:cNvPr id="31821" name="Text Box 76"/>
          <p:cNvSpPr txBox="1">
            <a:spLocks noChangeArrowheads="1"/>
          </p:cNvSpPr>
          <p:nvPr/>
        </p:nvSpPr>
        <p:spPr bwMode="auto">
          <a:xfrm>
            <a:off x="1943100" y="55626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3</a:t>
            </a:r>
          </a:p>
        </p:txBody>
      </p:sp>
      <p:sp>
        <p:nvSpPr>
          <p:cNvPr id="31822" name="Text Box 77"/>
          <p:cNvSpPr txBox="1">
            <a:spLocks noChangeArrowheads="1"/>
          </p:cNvSpPr>
          <p:nvPr/>
        </p:nvSpPr>
        <p:spPr bwMode="auto">
          <a:xfrm>
            <a:off x="2667000" y="54864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9</a:t>
            </a:r>
          </a:p>
        </p:txBody>
      </p:sp>
      <p:sp>
        <p:nvSpPr>
          <p:cNvPr id="31823" name="Oval 78"/>
          <p:cNvSpPr>
            <a:spLocks noChangeAspect="1" noChangeArrowheads="1"/>
          </p:cNvSpPr>
          <p:nvPr/>
        </p:nvSpPr>
        <p:spPr bwMode="auto">
          <a:xfrm>
            <a:off x="1485900" y="5957888"/>
            <a:ext cx="366713" cy="366712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 b="1">
                <a:solidFill>
                  <a:schemeClr val="tx2"/>
                </a:solidFill>
                <a:latin typeface="Times New Roman" charset="0"/>
                <a:sym typeface="Symbol" charset="0"/>
              </a:rPr>
              <a:t></a:t>
            </a:r>
          </a:p>
        </p:txBody>
      </p:sp>
      <p:sp>
        <p:nvSpPr>
          <p:cNvPr id="31824" name="Oval 80"/>
          <p:cNvSpPr>
            <a:spLocks noChangeAspect="1" noChangeArrowheads="1"/>
          </p:cNvSpPr>
          <p:nvPr/>
        </p:nvSpPr>
        <p:spPr bwMode="auto">
          <a:xfrm>
            <a:off x="6872288" y="2514600"/>
            <a:ext cx="366712" cy="366713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 b="1">
                <a:solidFill>
                  <a:schemeClr val="tx2"/>
                </a:solidFill>
                <a:latin typeface="Times New Roman" charset="0"/>
                <a:sym typeface="Symbol" charset="0"/>
              </a:rPr>
              <a:t>-2</a:t>
            </a:r>
          </a:p>
        </p:txBody>
      </p:sp>
      <p:sp>
        <p:nvSpPr>
          <p:cNvPr id="31825" name="Oval 81"/>
          <p:cNvSpPr>
            <a:spLocks noChangeAspect="1" noChangeArrowheads="1"/>
          </p:cNvSpPr>
          <p:nvPr/>
        </p:nvSpPr>
        <p:spPr bwMode="auto">
          <a:xfrm>
            <a:off x="8243888" y="2514600"/>
            <a:ext cx="366712" cy="366713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 b="1">
                <a:solidFill>
                  <a:schemeClr val="tx2"/>
                </a:solidFill>
                <a:latin typeface="Times New Roman" charset="0"/>
                <a:sym typeface="Symbol" charset="0"/>
              </a:rPr>
              <a:t>4</a:t>
            </a:r>
          </a:p>
        </p:txBody>
      </p:sp>
      <p:sp>
        <p:nvSpPr>
          <p:cNvPr id="31826" name="Oval 82"/>
          <p:cNvSpPr>
            <a:spLocks noChangeAspect="1" noChangeArrowheads="1"/>
          </p:cNvSpPr>
          <p:nvPr/>
        </p:nvSpPr>
        <p:spPr bwMode="auto">
          <a:xfrm>
            <a:off x="3862388" y="5029200"/>
            <a:ext cx="366712" cy="366713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 b="1">
                <a:solidFill>
                  <a:schemeClr val="tx2"/>
                </a:solidFill>
                <a:latin typeface="Times New Roman" charset="0"/>
                <a:sym typeface="Symbol" charset="0"/>
              </a:rPr>
              <a:t>-1</a:t>
            </a:r>
          </a:p>
        </p:txBody>
      </p:sp>
      <p:sp>
        <p:nvSpPr>
          <p:cNvPr id="31827" name="Oval 84"/>
          <p:cNvSpPr>
            <a:spLocks noChangeAspect="1" noChangeArrowheads="1"/>
          </p:cNvSpPr>
          <p:nvPr/>
        </p:nvSpPr>
        <p:spPr bwMode="auto">
          <a:xfrm>
            <a:off x="1447800" y="5729288"/>
            <a:ext cx="366713" cy="366712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 b="1">
                <a:solidFill>
                  <a:schemeClr val="tx2"/>
                </a:solidFill>
                <a:latin typeface="Times New Roman" charset="0"/>
                <a:sym typeface="Symbol" charset="0"/>
              </a:rPr>
              <a:t>1</a:t>
            </a:r>
          </a:p>
        </p:txBody>
      </p:sp>
      <p:sp>
        <p:nvSpPr>
          <p:cNvPr id="31828" name="Oval 86"/>
          <p:cNvSpPr>
            <a:spLocks noChangeAspect="1" noChangeArrowheads="1"/>
          </p:cNvSpPr>
          <p:nvPr/>
        </p:nvSpPr>
        <p:spPr bwMode="auto">
          <a:xfrm>
            <a:off x="3124200" y="5729288"/>
            <a:ext cx="366713" cy="366712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 b="1">
                <a:solidFill>
                  <a:schemeClr val="tx2"/>
                </a:solidFill>
                <a:latin typeface="Times New Roman" charset="0"/>
                <a:sym typeface="Symbol" charset="0"/>
              </a:rPr>
              <a:t>7</a:t>
            </a:r>
          </a:p>
        </p:txBody>
      </p:sp>
      <p:sp>
        <p:nvSpPr>
          <p:cNvPr id="31829" name="Oval 87"/>
          <p:cNvSpPr>
            <a:spLocks noChangeAspect="1" noChangeArrowheads="1"/>
          </p:cNvSpPr>
          <p:nvPr/>
        </p:nvSpPr>
        <p:spPr bwMode="auto">
          <a:xfrm>
            <a:off x="6653213" y="5149850"/>
            <a:ext cx="366712" cy="366713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 b="1">
                <a:solidFill>
                  <a:schemeClr val="tx2"/>
                </a:solidFill>
                <a:latin typeface="Times New Roman" charset="0"/>
                <a:sym typeface="Symbol" charset="0"/>
              </a:rPr>
              <a:t>-2</a:t>
            </a:r>
          </a:p>
        </p:txBody>
      </p:sp>
      <p:sp>
        <p:nvSpPr>
          <p:cNvPr id="31830" name="Oval 88"/>
          <p:cNvSpPr>
            <a:spLocks noChangeAspect="1" noChangeArrowheads="1"/>
          </p:cNvSpPr>
          <p:nvPr/>
        </p:nvSpPr>
        <p:spPr bwMode="auto">
          <a:xfrm>
            <a:off x="5280025" y="5149850"/>
            <a:ext cx="366713" cy="366713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 b="1">
                <a:solidFill>
                  <a:schemeClr val="tx2"/>
                </a:solidFill>
                <a:latin typeface="Times New Roman" charset="0"/>
                <a:sym typeface="Symbol" charset="0"/>
              </a:rPr>
              <a:t>5</a:t>
            </a:r>
          </a:p>
        </p:txBody>
      </p:sp>
      <p:sp>
        <p:nvSpPr>
          <p:cNvPr id="31831" name="Oval 89"/>
          <p:cNvSpPr>
            <a:spLocks noChangeAspect="1" noChangeArrowheads="1"/>
          </p:cNvSpPr>
          <p:nvPr/>
        </p:nvSpPr>
        <p:spPr bwMode="auto">
          <a:xfrm>
            <a:off x="6651625" y="4343400"/>
            <a:ext cx="366713" cy="366713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>
                <a:solidFill>
                  <a:schemeClr val="tx2"/>
                </a:solidFill>
              </a:rPr>
              <a:t>0</a:t>
            </a:r>
          </a:p>
        </p:txBody>
      </p:sp>
      <p:sp>
        <p:nvSpPr>
          <p:cNvPr id="31832" name="Oval 90"/>
          <p:cNvSpPr>
            <a:spLocks noChangeAspect="1" noChangeArrowheads="1"/>
          </p:cNvSpPr>
          <p:nvPr/>
        </p:nvSpPr>
        <p:spPr bwMode="auto">
          <a:xfrm>
            <a:off x="5889625" y="5957888"/>
            <a:ext cx="366713" cy="366712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 b="1">
                <a:solidFill>
                  <a:schemeClr val="tx2"/>
                </a:solidFill>
                <a:latin typeface="Times New Roman" charset="0"/>
                <a:sym typeface="Symbol" charset="0"/>
              </a:rPr>
              <a:t>1</a:t>
            </a:r>
          </a:p>
        </p:txBody>
      </p:sp>
      <p:cxnSp>
        <p:nvCxnSpPr>
          <p:cNvPr id="31833" name="AutoShape 91"/>
          <p:cNvCxnSpPr>
            <a:cxnSpLocks noChangeAspect="1" noChangeShapeType="1"/>
            <a:stCxn id="31831" idx="2"/>
            <a:endCxn id="31830" idx="0"/>
          </p:cNvCxnSpPr>
          <p:nvPr/>
        </p:nvCxnSpPr>
        <p:spPr bwMode="auto">
          <a:xfrm rot="10800000" flipV="1">
            <a:off x="5462588" y="4525963"/>
            <a:ext cx="1177925" cy="612775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834" name="AutoShape 92"/>
          <p:cNvCxnSpPr>
            <a:cxnSpLocks noChangeAspect="1" noChangeShapeType="1"/>
            <a:stCxn id="31832" idx="2"/>
            <a:endCxn id="31830" idx="4"/>
          </p:cNvCxnSpPr>
          <p:nvPr/>
        </p:nvCxnSpPr>
        <p:spPr bwMode="auto">
          <a:xfrm rot="10800000">
            <a:off x="5462588" y="5524500"/>
            <a:ext cx="415925" cy="615950"/>
          </a:xfrm>
          <a:prstGeom prst="curvedConnector2">
            <a:avLst/>
          </a:prstGeom>
          <a:noFill/>
          <a:ln w="38100">
            <a:solidFill>
              <a:schemeClr val="tx2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835" name="AutoShape 93"/>
          <p:cNvCxnSpPr>
            <a:cxnSpLocks noChangeAspect="1" noChangeShapeType="1"/>
            <a:stCxn id="31832" idx="6"/>
            <a:endCxn id="31829" idx="3"/>
          </p:cNvCxnSpPr>
          <p:nvPr/>
        </p:nvCxnSpPr>
        <p:spPr bwMode="auto">
          <a:xfrm flipV="1">
            <a:off x="6264275" y="5472113"/>
            <a:ext cx="441325" cy="668337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836" name="AutoShape 94"/>
          <p:cNvCxnSpPr>
            <a:cxnSpLocks noChangeAspect="1" noChangeShapeType="1"/>
            <a:stCxn id="31831" idx="4"/>
            <a:endCxn id="31829" idx="0"/>
          </p:cNvCxnSpPr>
          <p:nvPr/>
        </p:nvCxnSpPr>
        <p:spPr bwMode="auto">
          <a:xfrm>
            <a:off x="6834188" y="4718050"/>
            <a:ext cx="1587" cy="42068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837" name="AutoShape 95"/>
          <p:cNvCxnSpPr>
            <a:cxnSpLocks noChangeAspect="1" noChangeShapeType="1"/>
            <a:stCxn id="31830" idx="6"/>
            <a:endCxn id="31829" idx="2"/>
          </p:cNvCxnSpPr>
          <p:nvPr/>
        </p:nvCxnSpPr>
        <p:spPr bwMode="auto">
          <a:xfrm>
            <a:off x="5654675" y="5332413"/>
            <a:ext cx="987425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838" name="Oval 96"/>
          <p:cNvSpPr>
            <a:spLocks noChangeAspect="1" noChangeArrowheads="1"/>
          </p:cNvSpPr>
          <p:nvPr/>
        </p:nvSpPr>
        <p:spPr bwMode="auto">
          <a:xfrm>
            <a:off x="8015288" y="5149850"/>
            <a:ext cx="366712" cy="366713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 b="1">
                <a:solidFill>
                  <a:schemeClr val="tx2"/>
                </a:solidFill>
                <a:latin typeface="Times New Roman" charset="0"/>
                <a:sym typeface="Symbol" charset="0"/>
              </a:rPr>
              <a:t>-1</a:t>
            </a:r>
          </a:p>
        </p:txBody>
      </p:sp>
      <p:cxnSp>
        <p:nvCxnSpPr>
          <p:cNvPr id="31839" name="AutoShape 97"/>
          <p:cNvCxnSpPr>
            <a:cxnSpLocks noChangeAspect="1" noChangeShapeType="1"/>
            <a:stCxn id="31842" idx="6"/>
            <a:endCxn id="31838" idx="4"/>
          </p:cNvCxnSpPr>
          <p:nvPr/>
        </p:nvCxnSpPr>
        <p:spPr bwMode="auto">
          <a:xfrm flipV="1">
            <a:off x="7778750" y="5524500"/>
            <a:ext cx="419100" cy="615950"/>
          </a:xfrm>
          <a:prstGeom prst="curvedConnector2">
            <a:avLst/>
          </a:prstGeom>
          <a:noFill/>
          <a:ln w="38100">
            <a:solidFill>
              <a:schemeClr val="tx2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840" name="AutoShape 98"/>
          <p:cNvCxnSpPr>
            <a:cxnSpLocks noChangeAspect="1" noChangeShapeType="1"/>
            <a:stCxn id="31838" idx="0"/>
            <a:endCxn id="31831" idx="6"/>
          </p:cNvCxnSpPr>
          <p:nvPr/>
        </p:nvCxnSpPr>
        <p:spPr bwMode="auto">
          <a:xfrm rot="5400000" flipH="1">
            <a:off x="7305675" y="4246563"/>
            <a:ext cx="612775" cy="1171575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841" name="AutoShape 99"/>
          <p:cNvCxnSpPr>
            <a:cxnSpLocks noChangeAspect="1" noChangeShapeType="1"/>
            <a:stCxn id="31829" idx="6"/>
            <a:endCxn id="31838" idx="2"/>
          </p:cNvCxnSpPr>
          <p:nvPr/>
        </p:nvCxnSpPr>
        <p:spPr bwMode="auto">
          <a:xfrm>
            <a:off x="7027863" y="5332413"/>
            <a:ext cx="976312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842" name="Oval 100"/>
          <p:cNvSpPr>
            <a:spLocks noChangeAspect="1" noChangeArrowheads="1"/>
          </p:cNvSpPr>
          <p:nvPr/>
        </p:nvSpPr>
        <p:spPr bwMode="auto">
          <a:xfrm>
            <a:off x="7404100" y="5957888"/>
            <a:ext cx="366713" cy="366712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 b="1">
                <a:solidFill>
                  <a:schemeClr val="tx2"/>
                </a:solidFill>
                <a:latin typeface="Times New Roman" charset="0"/>
                <a:sym typeface="Symbol" charset="0"/>
              </a:rPr>
              <a:t>7</a:t>
            </a:r>
          </a:p>
        </p:txBody>
      </p:sp>
      <p:cxnSp>
        <p:nvCxnSpPr>
          <p:cNvPr id="31843" name="AutoShape 101"/>
          <p:cNvCxnSpPr>
            <a:cxnSpLocks noChangeAspect="1" noChangeShapeType="1"/>
            <a:stCxn id="31829" idx="5"/>
            <a:endCxn id="31842" idx="2"/>
          </p:cNvCxnSpPr>
          <p:nvPr/>
        </p:nvCxnSpPr>
        <p:spPr bwMode="auto">
          <a:xfrm rot="16200000" flipH="1">
            <a:off x="6845300" y="5592763"/>
            <a:ext cx="668337" cy="427038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844" name="Text Box 102"/>
          <p:cNvSpPr txBox="1">
            <a:spLocks noChangeArrowheads="1"/>
          </p:cNvSpPr>
          <p:nvPr/>
        </p:nvSpPr>
        <p:spPr bwMode="auto">
          <a:xfrm>
            <a:off x="7724775" y="4357688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4</a:t>
            </a:r>
          </a:p>
        </p:txBody>
      </p:sp>
      <p:sp>
        <p:nvSpPr>
          <p:cNvPr id="31845" name="Text Box 103"/>
          <p:cNvSpPr txBox="1">
            <a:spLocks noChangeArrowheads="1"/>
          </p:cNvSpPr>
          <p:nvPr/>
        </p:nvSpPr>
        <p:spPr bwMode="auto">
          <a:xfrm>
            <a:off x="5584825" y="44196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8</a:t>
            </a:r>
          </a:p>
        </p:txBody>
      </p:sp>
      <p:sp>
        <p:nvSpPr>
          <p:cNvPr id="31846" name="Text Box 104"/>
          <p:cNvSpPr txBox="1">
            <a:spLocks noChangeArrowheads="1"/>
          </p:cNvSpPr>
          <p:nvPr/>
        </p:nvSpPr>
        <p:spPr bwMode="auto">
          <a:xfrm>
            <a:off x="5965825" y="50292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7</a:t>
            </a:r>
          </a:p>
        </p:txBody>
      </p:sp>
      <p:sp>
        <p:nvSpPr>
          <p:cNvPr id="31847" name="Text Box 105"/>
          <p:cNvSpPr txBox="1">
            <a:spLocks noChangeArrowheads="1"/>
          </p:cNvSpPr>
          <p:nvPr/>
        </p:nvSpPr>
        <p:spPr bwMode="auto">
          <a:xfrm>
            <a:off x="7413625" y="50292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1</a:t>
            </a:r>
          </a:p>
        </p:txBody>
      </p:sp>
      <p:sp>
        <p:nvSpPr>
          <p:cNvPr id="31848" name="Text Box 106"/>
          <p:cNvSpPr txBox="1">
            <a:spLocks noChangeArrowheads="1"/>
          </p:cNvSpPr>
          <p:nvPr/>
        </p:nvSpPr>
        <p:spPr bwMode="auto">
          <a:xfrm>
            <a:off x="5241925" y="5829300"/>
            <a:ext cx="374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-5</a:t>
            </a:r>
          </a:p>
        </p:txBody>
      </p:sp>
      <p:sp>
        <p:nvSpPr>
          <p:cNvPr id="31849" name="Text Box 107"/>
          <p:cNvSpPr txBox="1">
            <a:spLocks noChangeArrowheads="1"/>
          </p:cNvSpPr>
          <p:nvPr/>
        </p:nvSpPr>
        <p:spPr bwMode="auto">
          <a:xfrm>
            <a:off x="8023225" y="58293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5</a:t>
            </a:r>
          </a:p>
        </p:txBody>
      </p:sp>
      <p:sp>
        <p:nvSpPr>
          <p:cNvPr id="31850" name="Text Box 108"/>
          <p:cNvSpPr txBox="1">
            <a:spLocks noChangeArrowheads="1"/>
          </p:cNvSpPr>
          <p:nvPr/>
        </p:nvSpPr>
        <p:spPr bwMode="auto">
          <a:xfrm>
            <a:off x="6461125" y="4724400"/>
            <a:ext cx="374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-2</a:t>
            </a:r>
          </a:p>
        </p:txBody>
      </p:sp>
      <p:sp>
        <p:nvSpPr>
          <p:cNvPr id="31851" name="Text Box 109"/>
          <p:cNvSpPr txBox="1">
            <a:spLocks noChangeArrowheads="1"/>
          </p:cNvSpPr>
          <p:nvPr/>
        </p:nvSpPr>
        <p:spPr bwMode="auto">
          <a:xfrm>
            <a:off x="6346825" y="55626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3</a:t>
            </a:r>
          </a:p>
        </p:txBody>
      </p:sp>
      <p:sp>
        <p:nvSpPr>
          <p:cNvPr id="31852" name="Text Box 110"/>
          <p:cNvSpPr txBox="1">
            <a:spLocks noChangeArrowheads="1"/>
          </p:cNvSpPr>
          <p:nvPr/>
        </p:nvSpPr>
        <p:spPr bwMode="auto">
          <a:xfrm>
            <a:off x="6994525" y="55626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9</a:t>
            </a:r>
          </a:p>
        </p:txBody>
      </p:sp>
      <p:sp>
        <p:nvSpPr>
          <p:cNvPr id="31853" name="Oval 111"/>
          <p:cNvSpPr>
            <a:spLocks noChangeAspect="1" noChangeArrowheads="1"/>
          </p:cNvSpPr>
          <p:nvPr/>
        </p:nvSpPr>
        <p:spPr bwMode="auto">
          <a:xfrm>
            <a:off x="7558088" y="5715000"/>
            <a:ext cx="366712" cy="366713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 b="1">
                <a:solidFill>
                  <a:schemeClr val="tx2"/>
                </a:solidFill>
                <a:latin typeface="Times New Roman" charset="0"/>
                <a:sym typeface="Symbol" charset="0"/>
              </a:rPr>
              <a:t>4</a:t>
            </a:r>
          </a:p>
        </p:txBody>
      </p:sp>
      <p:sp>
        <p:nvSpPr>
          <p:cNvPr id="31854" name="Text Box 112"/>
          <p:cNvSpPr txBox="1">
            <a:spLocks noChangeArrowheads="1"/>
          </p:cNvSpPr>
          <p:nvPr/>
        </p:nvSpPr>
        <p:spPr bwMode="auto">
          <a:xfrm>
            <a:off x="2149475" y="1676400"/>
            <a:ext cx="2730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 b="1">
                <a:solidFill>
                  <a:srgbClr val="000000"/>
                </a:solidFill>
                <a:latin typeface="Times New Roman" charset="0"/>
              </a:rPr>
              <a:t>1</a:t>
            </a:r>
          </a:p>
        </p:txBody>
      </p:sp>
      <p:sp>
        <p:nvSpPr>
          <p:cNvPr id="31855" name="Text Box 114"/>
          <p:cNvSpPr txBox="1">
            <a:spLocks noChangeArrowheads="1"/>
          </p:cNvSpPr>
          <p:nvPr/>
        </p:nvSpPr>
        <p:spPr bwMode="auto">
          <a:xfrm>
            <a:off x="2089150" y="2590800"/>
            <a:ext cx="2730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 b="1">
                <a:solidFill>
                  <a:srgbClr val="000000"/>
                </a:solidFill>
                <a:latin typeface="Times New Roman" charset="0"/>
              </a:rPr>
              <a:t>2</a:t>
            </a:r>
          </a:p>
        </p:txBody>
      </p:sp>
      <p:sp>
        <p:nvSpPr>
          <p:cNvPr id="31856" name="Text Box 115"/>
          <p:cNvSpPr txBox="1">
            <a:spLocks noChangeArrowheads="1"/>
          </p:cNvSpPr>
          <p:nvPr/>
        </p:nvSpPr>
        <p:spPr bwMode="auto">
          <a:xfrm>
            <a:off x="3463925" y="2547938"/>
            <a:ext cx="2730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 b="1">
                <a:solidFill>
                  <a:srgbClr val="000000"/>
                </a:solidFill>
                <a:latin typeface="Times New Roman" charset="0"/>
              </a:rPr>
              <a:t>4</a:t>
            </a:r>
          </a:p>
        </p:txBody>
      </p:sp>
      <p:sp>
        <p:nvSpPr>
          <p:cNvPr id="31857" name="Text Box 116"/>
          <p:cNvSpPr txBox="1">
            <a:spLocks noChangeArrowheads="1"/>
          </p:cNvSpPr>
          <p:nvPr/>
        </p:nvSpPr>
        <p:spPr bwMode="auto">
          <a:xfrm>
            <a:off x="717550" y="2590800"/>
            <a:ext cx="2730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 b="1">
                <a:solidFill>
                  <a:srgbClr val="000000"/>
                </a:solidFill>
                <a:latin typeface="Times New Roman" charset="0"/>
              </a:rPr>
              <a:t>3</a:t>
            </a:r>
          </a:p>
        </p:txBody>
      </p:sp>
      <p:sp>
        <p:nvSpPr>
          <p:cNvPr id="31858" name="Text Box 117"/>
          <p:cNvSpPr txBox="1">
            <a:spLocks noChangeArrowheads="1"/>
          </p:cNvSpPr>
          <p:nvPr/>
        </p:nvSpPr>
        <p:spPr bwMode="auto">
          <a:xfrm>
            <a:off x="1784350" y="3733800"/>
            <a:ext cx="2730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 b="1">
                <a:solidFill>
                  <a:srgbClr val="000000"/>
                </a:solidFill>
                <a:latin typeface="Times New Roman" charset="0"/>
              </a:rPr>
              <a:t>6</a:t>
            </a:r>
          </a:p>
        </p:txBody>
      </p:sp>
      <p:sp>
        <p:nvSpPr>
          <p:cNvPr id="31859" name="Text Box 118"/>
          <p:cNvSpPr txBox="1">
            <a:spLocks noChangeArrowheads="1"/>
          </p:cNvSpPr>
          <p:nvPr/>
        </p:nvSpPr>
        <p:spPr bwMode="auto">
          <a:xfrm>
            <a:off x="3308350" y="3733800"/>
            <a:ext cx="2730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 b="1">
                <a:solidFill>
                  <a:srgbClr val="000000"/>
                </a:solidFill>
                <a:latin typeface="Times New Roman" charset="0"/>
              </a:rPr>
              <a:t>5</a:t>
            </a:r>
          </a:p>
        </p:txBody>
      </p:sp>
      <p:sp>
        <p:nvSpPr>
          <p:cNvPr id="31860" name="Text Box 119"/>
          <p:cNvSpPr txBox="1">
            <a:spLocks noChangeArrowheads="1"/>
          </p:cNvSpPr>
          <p:nvPr/>
        </p:nvSpPr>
        <p:spPr bwMode="auto">
          <a:xfrm>
            <a:off x="6537325" y="1676400"/>
            <a:ext cx="2730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 b="1">
                <a:solidFill>
                  <a:srgbClr val="000000"/>
                </a:solidFill>
                <a:latin typeface="Times New Roman" charset="0"/>
              </a:rPr>
              <a:t>1</a:t>
            </a:r>
          </a:p>
        </p:txBody>
      </p:sp>
      <p:sp>
        <p:nvSpPr>
          <p:cNvPr id="31861" name="Text Box 120"/>
          <p:cNvSpPr txBox="1">
            <a:spLocks noChangeArrowheads="1"/>
          </p:cNvSpPr>
          <p:nvPr/>
        </p:nvSpPr>
        <p:spPr bwMode="auto">
          <a:xfrm>
            <a:off x="6477000" y="2590800"/>
            <a:ext cx="2730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 b="1">
                <a:solidFill>
                  <a:srgbClr val="000000"/>
                </a:solidFill>
                <a:latin typeface="Times New Roman" charset="0"/>
              </a:rPr>
              <a:t>2</a:t>
            </a:r>
          </a:p>
        </p:txBody>
      </p:sp>
      <p:sp>
        <p:nvSpPr>
          <p:cNvPr id="31862" name="Text Box 121"/>
          <p:cNvSpPr txBox="1">
            <a:spLocks noChangeArrowheads="1"/>
          </p:cNvSpPr>
          <p:nvPr/>
        </p:nvSpPr>
        <p:spPr bwMode="auto">
          <a:xfrm>
            <a:off x="7851775" y="2547938"/>
            <a:ext cx="2730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 b="1">
                <a:solidFill>
                  <a:srgbClr val="000000"/>
                </a:solidFill>
                <a:latin typeface="Times New Roman" charset="0"/>
              </a:rPr>
              <a:t>4</a:t>
            </a:r>
          </a:p>
        </p:txBody>
      </p:sp>
      <p:sp>
        <p:nvSpPr>
          <p:cNvPr id="31863" name="Text Box 122"/>
          <p:cNvSpPr txBox="1">
            <a:spLocks noChangeArrowheads="1"/>
          </p:cNvSpPr>
          <p:nvPr/>
        </p:nvSpPr>
        <p:spPr bwMode="auto">
          <a:xfrm>
            <a:off x="5105400" y="2590800"/>
            <a:ext cx="2730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 b="1">
                <a:solidFill>
                  <a:srgbClr val="000000"/>
                </a:solidFill>
                <a:latin typeface="Times New Roman" charset="0"/>
              </a:rPr>
              <a:t>3</a:t>
            </a:r>
          </a:p>
        </p:txBody>
      </p:sp>
      <p:sp>
        <p:nvSpPr>
          <p:cNvPr id="31864" name="Text Box 123"/>
          <p:cNvSpPr txBox="1">
            <a:spLocks noChangeArrowheads="1"/>
          </p:cNvSpPr>
          <p:nvPr/>
        </p:nvSpPr>
        <p:spPr bwMode="auto">
          <a:xfrm>
            <a:off x="6172200" y="3733800"/>
            <a:ext cx="2730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 b="1">
                <a:solidFill>
                  <a:srgbClr val="000000"/>
                </a:solidFill>
                <a:latin typeface="Times New Roman" charset="0"/>
              </a:rPr>
              <a:t>6</a:t>
            </a:r>
          </a:p>
        </p:txBody>
      </p:sp>
      <p:sp>
        <p:nvSpPr>
          <p:cNvPr id="31865" name="Text Box 124"/>
          <p:cNvSpPr txBox="1">
            <a:spLocks noChangeArrowheads="1"/>
          </p:cNvSpPr>
          <p:nvPr/>
        </p:nvSpPr>
        <p:spPr bwMode="auto">
          <a:xfrm>
            <a:off x="7696200" y="3733800"/>
            <a:ext cx="2730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 b="1">
                <a:solidFill>
                  <a:srgbClr val="000000"/>
                </a:solidFill>
                <a:latin typeface="Times New Roman" charset="0"/>
              </a:rPr>
              <a:t>5</a:t>
            </a:r>
          </a:p>
        </p:txBody>
      </p:sp>
      <p:sp>
        <p:nvSpPr>
          <p:cNvPr id="31866" name="Oval 79"/>
          <p:cNvSpPr>
            <a:spLocks noChangeAspect="1" noChangeArrowheads="1"/>
          </p:cNvSpPr>
          <p:nvPr/>
        </p:nvSpPr>
        <p:spPr bwMode="auto">
          <a:xfrm>
            <a:off x="5486400" y="2528888"/>
            <a:ext cx="366713" cy="366712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 b="1">
                <a:solidFill>
                  <a:schemeClr val="tx2"/>
                </a:solidFill>
                <a:latin typeface="Times New Roman" charset="0"/>
                <a:sym typeface="Symbol" charset="0"/>
              </a:rPr>
              <a:t>8</a:t>
            </a:r>
          </a:p>
        </p:txBody>
      </p:sp>
      <p:sp>
        <p:nvSpPr>
          <p:cNvPr id="31867" name="Text Box 125"/>
          <p:cNvSpPr txBox="1">
            <a:spLocks noChangeArrowheads="1"/>
          </p:cNvSpPr>
          <p:nvPr/>
        </p:nvSpPr>
        <p:spPr bwMode="auto">
          <a:xfrm>
            <a:off x="2117725" y="4114800"/>
            <a:ext cx="2730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 b="1">
                <a:solidFill>
                  <a:srgbClr val="000000"/>
                </a:solidFill>
                <a:latin typeface="Times New Roman" charset="0"/>
              </a:rPr>
              <a:t>1</a:t>
            </a:r>
          </a:p>
        </p:txBody>
      </p:sp>
      <p:sp>
        <p:nvSpPr>
          <p:cNvPr id="31868" name="Text Box 126"/>
          <p:cNvSpPr txBox="1">
            <a:spLocks noChangeArrowheads="1"/>
          </p:cNvSpPr>
          <p:nvPr/>
        </p:nvSpPr>
        <p:spPr bwMode="auto">
          <a:xfrm>
            <a:off x="2057400" y="5029200"/>
            <a:ext cx="2730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 b="1">
                <a:solidFill>
                  <a:srgbClr val="000000"/>
                </a:solidFill>
                <a:latin typeface="Times New Roman" charset="0"/>
              </a:rPr>
              <a:t>2</a:t>
            </a:r>
          </a:p>
        </p:txBody>
      </p:sp>
      <p:sp>
        <p:nvSpPr>
          <p:cNvPr id="31869" name="Text Box 127"/>
          <p:cNvSpPr txBox="1">
            <a:spLocks noChangeArrowheads="1"/>
          </p:cNvSpPr>
          <p:nvPr/>
        </p:nvSpPr>
        <p:spPr bwMode="auto">
          <a:xfrm>
            <a:off x="3432175" y="4986338"/>
            <a:ext cx="2730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 b="1">
                <a:solidFill>
                  <a:srgbClr val="000000"/>
                </a:solidFill>
                <a:latin typeface="Times New Roman" charset="0"/>
              </a:rPr>
              <a:t>4</a:t>
            </a:r>
          </a:p>
        </p:txBody>
      </p:sp>
      <p:sp>
        <p:nvSpPr>
          <p:cNvPr id="31870" name="Text Box 128"/>
          <p:cNvSpPr txBox="1">
            <a:spLocks noChangeArrowheads="1"/>
          </p:cNvSpPr>
          <p:nvPr/>
        </p:nvSpPr>
        <p:spPr bwMode="auto">
          <a:xfrm>
            <a:off x="685800" y="5029200"/>
            <a:ext cx="2730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 b="1">
                <a:solidFill>
                  <a:srgbClr val="000000"/>
                </a:solidFill>
                <a:latin typeface="Times New Roman" charset="0"/>
              </a:rPr>
              <a:t>3</a:t>
            </a:r>
          </a:p>
        </p:txBody>
      </p:sp>
      <p:sp>
        <p:nvSpPr>
          <p:cNvPr id="31871" name="Text Box 129"/>
          <p:cNvSpPr txBox="1">
            <a:spLocks noChangeArrowheads="1"/>
          </p:cNvSpPr>
          <p:nvPr/>
        </p:nvSpPr>
        <p:spPr bwMode="auto">
          <a:xfrm>
            <a:off x="1752600" y="6172200"/>
            <a:ext cx="2730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 b="1">
                <a:solidFill>
                  <a:srgbClr val="000000"/>
                </a:solidFill>
                <a:latin typeface="Times New Roman" charset="0"/>
              </a:rPr>
              <a:t>6</a:t>
            </a:r>
          </a:p>
        </p:txBody>
      </p:sp>
      <p:sp>
        <p:nvSpPr>
          <p:cNvPr id="31872" name="Text Box 130"/>
          <p:cNvSpPr txBox="1">
            <a:spLocks noChangeArrowheads="1"/>
          </p:cNvSpPr>
          <p:nvPr/>
        </p:nvSpPr>
        <p:spPr bwMode="auto">
          <a:xfrm>
            <a:off x="3276600" y="6172200"/>
            <a:ext cx="2730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 b="1">
                <a:solidFill>
                  <a:srgbClr val="000000"/>
                </a:solidFill>
                <a:latin typeface="Times New Roman" charset="0"/>
              </a:rPr>
              <a:t>5</a:t>
            </a:r>
          </a:p>
        </p:txBody>
      </p:sp>
      <p:sp>
        <p:nvSpPr>
          <p:cNvPr id="31873" name="Text Box 131"/>
          <p:cNvSpPr txBox="1">
            <a:spLocks noChangeArrowheads="1"/>
          </p:cNvSpPr>
          <p:nvPr/>
        </p:nvSpPr>
        <p:spPr bwMode="auto">
          <a:xfrm>
            <a:off x="6537325" y="4114800"/>
            <a:ext cx="2730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 b="1">
                <a:solidFill>
                  <a:srgbClr val="000000"/>
                </a:solidFill>
                <a:latin typeface="Times New Roman" charset="0"/>
              </a:rPr>
              <a:t>1</a:t>
            </a:r>
          </a:p>
        </p:txBody>
      </p:sp>
      <p:sp>
        <p:nvSpPr>
          <p:cNvPr id="31874" name="Text Box 132"/>
          <p:cNvSpPr txBox="1">
            <a:spLocks noChangeArrowheads="1"/>
          </p:cNvSpPr>
          <p:nvPr/>
        </p:nvSpPr>
        <p:spPr bwMode="auto">
          <a:xfrm>
            <a:off x="6477000" y="5029200"/>
            <a:ext cx="2730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 b="1">
                <a:solidFill>
                  <a:srgbClr val="000000"/>
                </a:solidFill>
                <a:latin typeface="Times New Roman" charset="0"/>
              </a:rPr>
              <a:t>2</a:t>
            </a:r>
          </a:p>
        </p:txBody>
      </p:sp>
      <p:sp>
        <p:nvSpPr>
          <p:cNvPr id="31875" name="Text Box 133"/>
          <p:cNvSpPr txBox="1">
            <a:spLocks noChangeArrowheads="1"/>
          </p:cNvSpPr>
          <p:nvPr/>
        </p:nvSpPr>
        <p:spPr bwMode="auto">
          <a:xfrm>
            <a:off x="7851775" y="4986338"/>
            <a:ext cx="2730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 b="1">
                <a:solidFill>
                  <a:srgbClr val="000000"/>
                </a:solidFill>
                <a:latin typeface="Times New Roman" charset="0"/>
              </a:rPr>
              <a:t>4</a:t>
            </a:r>
          </a:p>
        </p:txBody>
      </p:sp>
      <p:sp>
        <p:nvSpPr>
          <p:cNvPr id="31876" name="Text Box 134"/>
          <p:cNvSpPr txBox="1">
            <a:spLocks noChangeArrowheads="1"/>
          </p:cNvSpPr>
          <p:nvPr/>
        </p:nvSpPr>
        <p:spPr bwMode="auto">
          <a:xfrm>
            <a:off x="5105400" y="5029200"/>
            <a:ext cx="2730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 b="1">
                <a:solidFill>
                  <a:srgbClr val="000000"/>
                </a:solidFill>
                <a:latin typeface="Times New Roman" charset="0"/>
              </a:rPr>
              <a:t>3</a:t>
            </a:r>
          </a:p>
        </p:txBody>
      </p:sp>
      <p:sp>
        <p:nvSpPr>
          <p:cNvPr id="31877" name="Text Box 135"/>
          <p:cNvSpPr txBox="1">
            <a:spLocks noChangeArrowheads="1"/>
          </p:cNvSpPr>
          <p:nvPr/>
        </p:nvSpPr>
        <p:spPr bwMode="auto">
          <a:xfrm>
            <a:off x="6172200" y="6172200"/>
            <a:ext cx="2730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 b="1">
                <a:solidFill>
                  <a:srgbClr val="000000"/>
                </a:solidFill>
                <a:latin typeface="Times New Roman" charset="0"/>
              </a:rPr>
              <a:t>6</a:t>
            </a:r>
          </a:p>
        </p:txBody>
      </p:sp>
      <p:sp>
        <p:nvSpPr>
          <p:cNvPr id="31878" name="Text Box 136"/>
          <p:cNvSpPr txBox="1">
            <a:spLocks noChangeArrowheads="1"/>
          </p:cNvSpPr>
          <p:nvPr/>
        </p:nvSpPr>
        <p:spPr bwMode="auto">
          <a:xfrm>
            <a:off x="7696200" y="6172200"/>
            <a:ext cx="2730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 b="1">
                <a:solidFill>
                  <a:srgbClr val="000000"/>
                </a:solidFill>
                <a:latin typeface="Times New Roman" charset="0"/>
              </a:rPr>
              <a:t>5</a:t>
            </a:r>
          </a:p>
        </p:txBody>
      </p:sp>
      <p:sp>
        <p:nvSpPr>
          <p:cNvPr id="31879" name="Oval 83"/>
          <p:cNvSpPr>
            <a:spLocks noChangeAspect="1" noChangeArrowheads="1"/>
          </p:cNvSpPr>
          <p:nvPr/>
        </p:nvSpPr>
        <p:spPr bwMode="auto">
          <a:xfrm>
            <a:off x="1143000" y="4967288"/>
            <a:ext cx="366713" cy="366712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 b="1">
                <a:solidFill>
                  <a:schemeClr val="tx2"/>
                </a:solidFill>
                <a:latin typeface="Times New Roman" charset="0"/>
                <a:sym typeface="Symbol" charset="0"/>
              </a:rPr>
              <a:t>5</a:t>
            </a:r>
          </a:p>
        </p:txBody>
      </p:sp>
      <p:sp>
        <p:nvSpPr>
          <p:cNvPr id="31880" name="Oval 137"/>
          <p:cNvSpPr>
            <a:spLocks noChangeAspect="1" noChangeArrowheads="1"/>
          </p:cNvSpPr>
          <p:nvPr/>
        </p:nvSpPr>
        <p:spPr bwMode="auto">
          <a:xfrm>
            <a:off x="5791200" y="5715000"/>
            <a:ext cx="366713" cy="366713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 b="1">
                <a:solidFill>
                  <a:schemeClr val="tx2"/>
                </a:solidFill>
                <a:latin typeface="Times New Roman" charset="0"/>
                <a:sym typeface="Symbol" charset="0"/>
              </a:rPr>
              <a:t>0</a:t>
            </a:r>
          </a:p>
        </p:txBody>
      </p:sp>
      <p:sp>
        <p:nvSpPr>
          <p:cNvPr id="31881" name="Text Box 138"/>
          <p:cNvSpPr txBox="1">
            <a:spLocks noChangeArrowheads="1"/>
          </p:cNvSpPr>
          <p:nvPr/>
        </p:nvSpPr>
        <p:spPr bwMode="auto">
          <a:xfrm>
            <a:off x="6394450" y="6324600"/>
            <a:ext cx="10731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(two steps)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Shortest Paths</a:t>
            </a:r>
          </a:p>
        </p:txBody>
      </p:sp>
      <p:sp>
        <p:nvSpPr>
          <p:cNvPr id="1945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55B7F2E7-B6C5-D048-AB45-E8F43D48A97A}" type="slidenum">
              <a:rPr lang="en-US" sz="1400"/>
              <a:pPr eaLnBrk="1" hangingPunct="1"/>
              <a:t>4</a:t>
            </a:fld>
            <a:endParaRPr lang="en-US" sz="1400"/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Shortest Path Properties</a:t>
            </a:r>
          </a:p>
        </p:txBody>
      </p:sp>
      <p:sp>
        <p:nvSpPr>
          <p:cNvPr id="19460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62000" y="1676400"/>
            <a:ext cx="8001000" cy="21812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2000">
                <a:solidFill>
                  <a:schemeClr val="tx2"/>
                </a:solidFill>
                <a:latin typeface="Tahoma" charset="0"/>
              </a:rPr>
              <a:t>Property 1: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1800">
                <a:latin typeface="Tahoma" charset="0"/>
              </a:rPr>
              <a:t>	A subpath of a shortest path is itself a shortest path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2000">
                <a:solidFill>
                  <a:schemeClr val="tx2"/>
                </a:solidFill>
                <a:latin typeface="Tahoma" charset="0"/>
              </a:rPr>
              <a:t>Property 2: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1800">
                <a:latin typeface="Tahoma" charset="0"/>
              </a:rPr>
              <a:t>	There is a tree of shortest paths from a start vertex to all the other vertices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2000">
                <a:solidFill>
                  <a:schemeClr val="tx2"/>
                </a:solidFill>
                <a:latin typeface="Tahoma" charset="0"/>
              </a:rPr>
              <a:t>Example: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1800">
                <a:latin typeface="Tahoma" charset="0"/>
              </a:rPr>
              <a:t>	Tree of shortest paths from Providence</a:t>
            </a:r>
          </a:p>
        </p:txBody>
      </p:sp>
      <p:sp>
        <p:nvSpPr>
          <p:cNvPr id="19461" name="Oval 4"/>
          <p:cNvSpPr>
            <a:spLocks noChangeArrowheads="1"/>
          </p:cNvSpPr>
          <p:nvPr/>
        </p:nvSpPr>
        <p:spPr bwMode="auto">
          <a:xfrm>
            <a:off x="4800600" y="4114800"/>
            <a:ext cx="936625" cy="457200"/>
          </a:xfrm>
          <a:prstGeom prst="ellipse">
            <a:avLst/>
          </a:prstGeom>
          <a:solidFill>
            <a:schemeClr val="folHlink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ORD</a:t>
            </a:r>
          </a:p>
        </p:txBody>
      </p:sp>
      <p:sp>
        <p:nvSpPr>
          <p:cNvPr id="19462" name="Oval 5"/>
          <p:cNvSpPr>
            <a:spLocks noChangeArrowheads="1"/>
          </p:cNvSpPr>
          <p:nvPr/>
        </p:nvSpPr>
        <p:spPr bwMode="auto">
          <a:xfrm>
            <a:off x="7315200" y="3959225"/>
            <a:ext cx="936625" cy="457200"/>
          </a:xfrm>
          <a:prstGeom prst="ellipse">
            <a:avLst/>
          </a:prstGeom>
          <a:solidFill>
            <a:schemeClr val="folHlink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PVD</a:t>
            </a:r>
          </a:p>
        </p:txBody>
      </p:sp>
      <p:sp>
        <p:nvSpPr>
          <p:cNvPr id="19463" name="Oval 6"/>
          <p:cNvSpPr>
            <a:spLocks noChangeArrowheads="1"/>
          </p:cNvSpPr>
          <p:nvPr/>
        </p:nvSpPr>
        <p:spPr bwMode="auto">
          <a:xfrm>
            <a:off x="7064375" y="5867400"/>
            <a:ext cx="936625" cy="457200"/>
          </a:xfrm>
          <a:prstGeom prst="ellipse">
            <a:avLst/>
          </a:prstGeom>
          <a:solidFill>
            <a:schemeClr val="folHlink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MIA</a:t>
            </a:r>
          </a:p>
        </p:txBody>
      </p:sp>
      <p:sp>
        <p:nvSpPr>
          <p:cNvPr id="19464" name="Oval 7"/>
          <p:cNvSpPr>
            <a:spLocks noChangeArrowheads="1"/>
          </p:cNvSpPr>
          <p:nvPr/>
        </p:nvSpPr>
        <p:spPr bwMode="auto">
          <a:xfrm>
            <a:off x="4511675" y="5629275"/>
            <a:ext cx="936625" cy="457200"/>
          </a:xfrm>
          <a:prstGeom prst="ellipse">
            <a:avLst/>
          </a:prstGeom>
          <a:solidFill>
            <a:schemeClr val="folHlink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DFW</a:t>
            </a:r>
          </a:p>
        </p:txBody>
      </p:sp>
      <p:sp>
        <p:nvSpPr>
          <p:cNvPr id="19465" name="Oval 8"/>
          <p:cNvSpPr>
            <a:spLocks noChangeArrowheads="1"/>
          </p:cNvSpPr>
          <p:nvPr/>
        </p:nvSpPr>
        <p:spPr bwMode="auto">
          <a:xfrm>
            <a:off x="2590800" y="4343400"/>
            <a:ext cx="936625" cy="457200"/>
          </a:xfrm>
          <a:prstGeom prst="ellipse">
            <a:avLst/>
          </a:prstGeom>
          <a:solidFill>
            <a:schemeClr val="folHlink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SFO</a:t>
            </a:r>
          </a:p>
        </p:txBody>
      </p:sp>
      <p:sp>
        <p:nvSpPr>
          <p:cNvPr id="19466" name="Oval 9"/>
          <p:cNvSpPr>
            <a:spLocks noChangeArrowheads="1"/>
          </p:cNvSpPr>
          <p:nvPr/>
        </p:nvSpPr>
        <p:spPr bwMode="auto">
          <a:xfrm>
            <a:off x="2743200" y="5486400"/>
            <a:ext cx="936625" cy="457200"/>
          </a:xfrm>
          <a:prstGeom prst="ellipse">
            <a:avLst/>
          </a:prstGeom>
          <a:solidFill>
            <a:schemeClr val="folHlink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LAX</a:t>
            </a:r>
          </a:p>
        </p:txBody>
      </p:sp>
      <p:sp>
        <p:nvSpPr>
          <p:cNvPr id="19467" name="Oval 10"/>
          <p:cNvSpPr>
            <a:spLocks noChangeArrowheads="1"/>
          </p:cNvSpPr>
          <p:nvPr/>
        </p:nvSpPr>
        <p:spPr bwMode="auto">
          <a:xfrm>
            <a:off x="6378575" y="4724400"/>
            <a:ext cx="936625" cy="457200"/>
          </a:xfrm>
          <a:prstGeom prst="ellipse">
            <a:avLst/>
          </a:prstGeom>
          <a:solidFill>
            <a:schemeClr val="folHlink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LGA</a:t>
            </a:r>
          </a:p>
        </p:txBody>
      </p:sp>
      <p:sp>
        <p:nvSpPr>
          <p:cNvPr id="19468" name="Oval 11"/>
          <p:cNvSpPr>
            <a:spLocks noChangeArrowheads="1"/>
          </p:cNvSpPr>
          <p:nvPr/>
        </p:nvSpPr>
        <p:spPr bwMode="auto">
          <a:xfrm>
            <a:off x="762000" y="5257800"/>
            <a:ext cx="936625" cy="457200"/>
          </a:xfrm>
          <a:prstGeom prst="ellipse">
            <a:avLst/>
          </a:prstGeom>
          <a:solidFill>
            <a:schemeClr val="folHlink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HNL</a:t>
            </a:r>
          </a:p>
        </p:txBody>
      </p:sp>
      <p:cxnSp>
        <p:nvCxnSpPr>
          <p:cNvPr id="19469" name="AutoShape 12"/>
          <p:cNvCxnSpPr>
            <a:cxnSpLocks noChangeShapeType="1"/>
            <a:stCxn id="19465" idx="6"/>
            <a:endCxn id="19461" idx="2"/>
          </p:cNvCxnSpPr>
          <p:nvPr/>
        </p:nvCxnSpPr>
        <p:spPr bwMode="auto">
          <a:xfrm flipV="1">
            <a:off x="3546475" y="4343400"/>
            <a:ext cx="1235075" cy="228600"/>
          </a:xfrm>
          <a:prstGeom prst="straightConnector1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470" name="AutoShape 13"/>
          <p:cNvCxnSpPr>
            <a:cxnSpLocks noChangeShapeType="1"/>
            <a:stCxn id="19464" idx="0"/>
            <a:endCxn id="19461" idx="4"/>
          </p:cNvCxnSpPr>
          <p:nvPr/>
        </p:nvCxnSpPr>
        <p:spPr bwMode="auto">
          <a:xfrm flipV="1">
            <a:off x="4979988" y="4591050"/>
            <a:ext cx="288925" cy="10191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471" name="AutoShape 14"/>
          <p:cNvCxnSpPr>
            <a:cxnSpLocks noChangeShapeType="1"/>
            <a:stCxn id="19464" idx="7"/>
            <a:endCxn id="19467" idx="3"/>
          </p:cNvCxnSpPr>
          <p:nvPr/>
        </p:nvCxnSpPr>
        <p:spPr bwMode="auto">
          <a:xfrm flipV="1">
            <a:off x="5311775" y="5133975"/>
            <a:ext cx="1203325" cy="542925"/>
          </a:xfrm>
          <a:prstGeom prst="straightConnector1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472" name="AutoShape 15"/>
          <p:cNvCxnSpPr>
            <a:cxnSpLocks noChangeShapeType="1"/>
            <a:stCxn id="19467" idx="0"/>
            <a:endCxn id="19462" idx="3"/>
          </p:cNvCxnSpPr>
          <p:nvPr/>
        </p:nvCxnSpPr>
        <p:spPr bwMode="auto">
          <a:xfrm flipV="1">
            <a:off x="6846888" y="4368800"/>
            <a:ext cx="604837" cy="336550"/>
          </a:xfrm>
          <a:prstGeom prst="straightConnector1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473" name="AutoShape 16"/>
          <p:cNvCxnSpPr>
            <a:cxnSpLocks noChangeShapeType="1"/>
            <a:stCxn id="19461" idx="6"/>
            <a:endCxn id="19462" idx="2"/>
          </p:cNvCxnSpPr>
          <p:nvPr/>
        </p:nvCxnSpPr>
        <p:spPr bwMode="auto">
          <a:xfrm flipV="1">
            <a:off x="5756275" y="4187825"/>
            <a:ext cx="1539875" cy="155575"/>
          </a:xfrm>
          <a:prstGeom prst="straightConnector1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474" name="AutoShape 17"/>
          <p:cNvCxnSpPr>
            <a:cxnSpLocks noChangeShapeType="1"/>
            <a:stCxn id="19468" idx="6"/>
            <a:endCxn id="19466" idx="2"/>
          </p:cNvCxnSpPr>
          <p:nvPr/>
        </p:nvCxnSpPr>
        <p:spPr bwMode="auto">
          <a:xfrm>
            <a:off x="1717675" y="5486400"/>
            <a:ext cx="1006475" cy="228600"/>
          </a:xfrm>
          <a:prstGeom prst="straightConnector1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475" name="AutoShape 18"/>
          <p:cNvCxnSpPr>
            <a:cxnSpLocks noChangeShapeType="1"/>
            <a:stCxn id="19465" idx="4"/>
            <a:endCxn id="19466" idx="0"/>
          </p:cNvCxnSpPr>
          <p:nvPr/>
        </p:nvCxnSpPr>
        <p:spPr bwMode="auto">
          <a:xfrm>
            <a:off x="3059113" y="4819650"/>
            <a:ext cx="152400" cy="6477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476" name="AutoShape 19"/>
          <p:cNvCxnSpPr>
            <a:cxnSpLocks noChangeShapeType="1"/>
            <a:stCxn id="19467" idx="4"/>
            <a:endCxn id="19463" idx="0"/>
          </p:cNvCxnSpPr>
          <p:nvPr/>
        </p:nvCxnSpPr>
        <p:spPr bwMode="auto">
          <a:xfrm>
            <a:off x="6846888" y="5200650"/>
            <a:ext cx="685800" cy="6477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477" name="AutoShape 20"/>
          <p:cNvCxnSpPr>
            <a:cxnSpLocks noChangeShapeType="1"/>
            <a:endCxn id="19464" idx="6"/>
          </p:cNvCxnSpPr>
          <p:nvPr/>
        </p:nvCxnSpPr>
        <p:spPr bwMode="auto">
          <a:xfrm flipH="1" flipV="1">
            <a:off x="5467350" y="5857875"/>
            <a:ext cx="1597025" cy="23812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478" name="AutoShape 21"/>
          <p:cNvCxnSpPr>
            <a:cxnSpLocks noChangeShapeType="1"/>
            <a:stCxn id="19466" idx="6"/>
            <a:endCxn id="19464" idx="2"/>
          </p:cNvCxnSpPr>
          <p:nvPr/>
        </p:nvCxnSpPr>
        <p:spPr bwMode="auto">
          <a:xfrm>
            <a:off x="3698875" y="5715000"/>
            <a:ext cx="793750" cy="1428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479" name="AutoShape 22"/>
          <p:cNvCxnSpPr>
            <a:cxnSpLocks noChangeShapeType="1"/>
            <a:stCxn id="19466" idx="7"/>
            <a:endCxn id="19461" idx="3"/>
          </p:cNvCxnSpPr>
          <p:nvPr/>
        </p:nvCxnSpPr>
        <p:spPr bwMode="auto">
          <a:xfrm flipV="1">
            <a:off x="3543300" y="4524375"/>
            <a:ext cx="1393825" cy="1009650"/>
          </a:xfrm>
          <a:prstGeom prst="straightConnector1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9480" name="Text Box 23"/>
          <p:cNvSpPr txBox="1">
            <a:spLocks noChangeArrowheads="1"/>
          </p:cNvSpPr>
          <p:nvPr/>
        </p:nvSpPr>
        <p:spPr bwMode="auto">
          <a:xfrm rot="-347285">
            <a:off x="6081713" y="3940175"/>
            <a:ext cx="5984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solidFill>
                  <a:schemeClr val="tx2"/>
                </a:solidFill>
              </a:rPr>
              <a:t>849</a:t>
            </a:r>
          </a:p>
        </p:txBody>
      </p:sp>
      <p:sp>
        <p:nvSpPr>
          <p:cNvPr id="19481" name="Text Box 24"/>
          <p:cNvSpPr txBox="1">
            <a:spLocks noChangeArrowheads="1"/>
          </p:cNvSpPr>
          <p:nvPr/>
        </p:nvSpPr>
        <p:spPr bwMode="auto">
          <a:xfrm rot="-4662247">
            <a:off x="4760119" y="4672806"/>
            <a:ext cx="5984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802</a:t>
            </a:r>
          </a:p>
        </p:txBody>
      </p:sp>
      <p:sp>
        <p:nvSpPr>
          <p:cNvPr id="19482" name="Text Box 25"/>
          <p:cNvSpPr txBox="1">
            <a:spLocks noChangeArrowheads="1"/>
          </p:cNvSpPr>
          <p:nvPr/>
        </p:nvSpPr>
        <p:spPr bwMode="auto">
          <a:xfrm rot="-1544869">
            <a:off x="5435600" y="5089525"/>
            <a:ext cx="736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solidFill>
                  <a:schemeClr val="tx2"/>
                </a:solidFill>
              </a:rPr>
              <a:t>1387</a:t>
            </a:r>
          </a:p>
        </p:txBody>
      </p:sp>
      <p:sp>
        <p:nvSpPr>
          <p:cNvPr id="19483" name="Text Box 26"/>
          <p:cNvSpPr txBox="1">
            <a:spLocks noChangeArrowheads="1"/>
          </p:cNvSpPr>
          <p:nvPr/>
        </p:nvSpPr>
        <p:spPr bwMode="auto">
          <a:xfrm rot="-2136302">
            <a:off x="3622675" y="4851400"/>
            <a:ext cx="736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solidFill>
                  <a:schemeClr val="tx2"/>
                </a:solidFill>
              </a:rPr>
              <a:t>1743</a:t>
            </a:r>
          </a:p>
        </p:txBody>
      </p:sp>
      <p:sp>
        <p:nvSpPr>
          <p:cNvPr id="19484" name="Text Box 27"/>
          <p:cNvSpPr txBox="1">
            <a:spLocks noChangeArrowheads="1"/>
          </p:cNvSpPr>
          <p:nvPr/>
        </p:nvSpPr>
        <p:spPr bwMode="auto">
          <a:xfrm rot="-689345">
            <a:off x="3733800" y="4114800"/>
            <a:ext cx="736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solidFill>
                  <a:schemeClr val="tx2"/>
                </a:solidFill>
              </a:rPr>
              <a:t>1843</a:t>
            </a:r>
          </a:p>
        </p:txBody>
      </p:sp>
      <p:sp>
        <p:nvSpPr>
          <p:cNvPr id="19485" name="Text Box 28"/>
          <p:cNvSpPr txBox="1">
            <a:spLocks noChangeArrowheads="1"/>
          </p:cNvSpPr>
          <p:nvPr/>
        </p:nvSpPr>
        <p:spPr bwMode="auto">
          <a:xfrm rot="2626382">
            <a:off x="7031038" y="5318125"/>
            <a:ext cx="736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1099</a:t>
            </a:r>
          </a:p>
        </p:txBody>
      </p:sp>
      <p:sp>
        <p:nvSpPr>
          <p:cNvPr id="19486" name="Text Box 29"/>
          <p:cNvSpPr txBox="1">
            <a:spLocks noChangeArrowheads="1"/>
          </p:cNvSpPr>
          <p:nvPr/>
        </p:nvSpPr>
        <p:spPr bwMode="auto">
          <a:xfrm rot="565849">
            <a:off x="5975350" y="5622925"/>
            <a:ext cx="736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1120</a:t>
            </a:r>
          </a:p>
        </p:txBody>
      </p:sp>
      <p:sp>
        <p:nvSpPr>
          <p:cNvPr id="19487" name="Text Box 30"/>
          <p:cNvSpPr txBox="1">
            <a:spLocks noChangeArrowheads="1"/>
          </p:cNvSpPr>
          <p:nvPr/>
        </p:nvSpPr>
        <p:spPr bwMode="auto">
          <a:xfrm rot="695916">
            <a:off x="3775075" y="5441950"/>
            <a:ext cx="736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1233</a:t>
            </a:r>
          </a:p>
        </p:txBody>
      </p:sp>
      <p:sp>
        <p:nvSpPr>
          <p:cNvPr id="19488" name="Text Box 31"/>
          <p:cNvSpPr txBox="1">
            <a:spLocks noChangeArrowheads="1"/>
          </p:cNvSpPr>
          <p:nvPr/>
        </p:nvSpPr>
        <p:spPr bwMode="auto">
          <a:xfrm rot="4665015">
            <a:off x="2994819" y="4979194"/>
            <a:ext cx="5984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337</a:t>
            </a:r>
          </a:p>
        </p:txBody>
      </p:sp>
      <p:sp>
        <p:nvSpPr>
          <p:cNvPr id="19489" name="Text Box 32"/>
          <p:cNvSpPr txBox="1">
            <a:spLocks noChangeArrowheads="1"/>
          </p:cNvSpPr>
          <p:nvPr/>
        </p:nvSpPr>
        <p:spPr bwMode="auto">
          <a:xfrm rot="832501">
            <a:off x="1927225" y="5257800"/>
            <a:ext cx="736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solidFill>
                  <a:schemeClr val="tx2"/>
                </a:solidFill>
              </a:rPr>
              <a:t>2555</a:t>
            </a:r>
          </a:p>
        </p:txBody>
      </p:sp>
      <p:sp>
        <p:nvSpPr>
          <p:cNvPr id="19490" name="Text Box 33"/>
          <p:cNvSpPr txBox="1">
            <a:spLocks noChangeArrowheads="1"/>
          </p:cNvSpPr>
          <p:nvPr/>
        </p:nvSpPr>
        <p:spPr bwMode="auto">
          <a:xfrm rot="-1891667">
            <a:off x="6783388" y="4241800"/>
            <a:ext cx="5984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solidFill>
                  <a:schemeClr val="tx2"/>
                </a:solidFill>
              </a:rPr>
              <a:t>142</a:t>
            </a:r>
          </a:p>
        </p:txBody>
      </p:sp>
      <p:cxnSp>
        <p:nvCxnSpPr>
          <p:cNvPr id="19491" name="AutoShape 34"/>
          <p:cNvCxnSpPr>
            <a:cxnSpLocks noChangeShapeType="1"/>
            <a:stCxn id="19462" idx="4"/>
            <a:endCxn id="19463" idx="7"/>
          </p:cNvCxnSpPr>
          <p:nvPr/>
        </p:nvCxnSpPr>
        <p:spPr bwMode="auto">
          <a:xfrm>
            <a:off x="7783513" y="4435475"/>
            <a:ext cx="80962" cy="1479550"/>
          </a:xfrm>
          <a:prstGeom prst="straightConnector1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9492" name="Text Box 35"/>
          <p:cNvSpPr txBox="1">
            <a:spLocks noChangeArrowheads="1"/>
          </p:cNvSpPr>
          <p:nvPr/>
        </p:nvSpPr>
        <p:spPr bwMode="auto">
          <a:xfrm rot="5207815">
            <a:off x="7662863" y="4827587"/>
            <a:ext cx="736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solidFill>
                  <a:schemeClr val="tx2"/>
                </a:solidFill>
              </a:rPr>
              <a:t>1205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Shortest Paths</a:t>
            </a:r>
          </a:p>
        </p:txBody>
      </p:sp>
      <p:sp>
        <p:nvSpPr>
          <p:cNvPr id="20482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DDF5B4C9-B9DE-E147-9E7B-02E9C9877C3D}" type="slidenum">
              <a:rPr lang="en-US" sz="1400"/>
              <a:pPr eaLnBrk="1" hangingPunct="1"/>
              <a:t>5</a:t>
            </a:fld>
            <a:endParaRPr lang="en-US" sz="1400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Dijkstra</a:t>
            </a:r>
            <a:r>
              <a:rPr lang="ja-JP" altLang="en-US">
                <a:latin typeface="Tahoma" charset="0"/>
              </a:rPr>
              <a:t>’</a:t>
            </a:r>
            <a:r>
              <a:rPr lang="en-US" altLang="ja-JP">
                <a:latin typeface="Tahoma" charset="0"/>
              </a:rPr>
              <a:t>s Algorithm</a:t>
            </a:r>
            <a:endParaRPr lang="en-US">
              <a:latin typeface="Tahoma" charset="0"/>
              <a:cs typeface="Tahoma" charset="0"/>
            </a:endParaRPr>
          </a:p>
        </p:txBody>
      </p:sp>
      <p:sp>
        <p:nvSpPr>
          <p:cNvPr id="20484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1752600"/>
            <a:ext cx="6858000" cy="4495800"/>
          </a:xfrm>
        </p:spPr>
        <p:txBody>
          <a:bodyPr/>
          <a:lstStyle/>
          <a:p>
            <a:pPr eaLnBrk="1" hangingPunct="1"/>
            <a:r>
              <a:rPr lang="en-US" sz="2000" dirty="0">
                <a:latin typeface="Tahoma" charset="0"/>
              </a:rPr>
              <a:t>The distance of a vertex </a:t>
            </a:r>
            <a:r>
              <a:rPr lang="en-US" sz="2000" b="1" i="1" dirty="0">
                <a:latin typeface="Times New Roman" charset="0"/>
              </a:rPr>
              <a:t>v</a:t>
            </a:r>
            <a:r>
              <a:rPr lang="en-US" sz="2000" dirty="0">
                <a:latin typeface="Tahoma" charset="0"/>
              </a:rPr>
              <a:t> from a vertex </a:t>
            </a:r>
            <a:r>
              <a:rPr lang="en-US" sz="2000" b="1" i="1" dirty="0">
                <a:latin typeface="Times New Roman" charset="0"/>
              </a:rPr>
              <a:t>s</a:t>
            </a:r>
            <a:r>
              <a:rPr lang="en-US" sz="2000" dirty="0">
                <a:latin typeface="Tahoma" charset="0"/>
              </a:rPr>
              <a:t> </a:t>
            </a:r>
          </a:p>
          <a:p>
            <a:pPr lvl="1" eaLnBrk="1" hangingPunct="1"/>
            <a:r>
              <a:rPr lang="en-US" sz="1800" dirty="0">
                <a:latin typeface="Tahoma" charset="0"/>
              </a:rPr>
              <a:t>the length of a shortest path between </a:t>
            </a:r>
            <a:r>
              <a:rPr lang="en-US" sz="1800" b="1" i="1" dirty="0">
                <a:latin typeface="Times New Roman" charset="0"/>
              </a:rPr>
              <a:t>s</a:t>
            </a:r>
            <a:r>
              <a:rPr lang="en-US" sz="1800" dirty="0">
                <a:latin typeface="Tahoma" charset="0"/>
              </a:rPr>
              <a:t> and </a:t>
            </a:r>
            <a:r>
              <a:rPr lang="en-US" sz="1800" b="1" i="1" dirty="0">
                <a:latin typeface="Times New Roman" charset="0"/>
              </a:rPr>
              <a:t>v</a:t>
            </a:r>
          </a:p>
          <a:p>
            <a:pPr eaLnBrk="1" hangingPunct="1"/>
            <a:endParaRPr lang="en-US" sz="2000" dirty="0">
              <a:latin typeface="Tahoma" charset="0"/>
            </a:endParaRPr>
          </a:p>
          <a:p>
            <a:pPr eaLnBrk="1" hangingPunct="1"/>
            <a:r>
              <a:rPr lang="en-US" altLang="ja-JP" sz="2000" dirty="0">
                <a:latin typeface="Tahoma" charset="0"/>
              </a:rPr>
              <a:t>from a given start vertex </a:t>
            </a:r>
            <a:r>
              <a:rPr lang="en-US" altLang="ja-JP" sz="2000" b="1" i="1" dirty="0">
                <a:latin typeface="Times New Roman" charset="0"/>
              </a:rPr>
              <a:t>s </a:t>
            </a:r>
          </a:p>
          <a:p>
            <a:pPr lvl="1" eaLnBrk="1" hangingPunct="1"/>
            <a:r>
              <a:rPr lang="en-US" altLang="ja-JP" sz="1800" dirty="0">
                <a:latin typeface="Tahoma" charset="0"/>
              </a:rPr>
              <a:t>computes the distances of all the vertices</a:t>
            </a:r>
            <a:endParaRPr lang="en-US" altLang="ja-JP" sz="1800" b="1" i="1" dirty="0">
              <a:latin typeface="Times New Roman" charset="0"/>
            </a:endParaRPr>
          </a:p>
          <a:p>
            <a:pPr eaLnBrk="1" hangingPunct="1"/>
            <a:endParaRPr lang="en-US" altLang="ja-JP" sz="2000" dirty="0">
              <a:latin typeface="Tahoma" charset="0"/>
            </a:endParaRPr>
          </a:p>
          <a:p>
            <a:pPr eaLnBrk="1" hangingPunct="1"/>
            <a:r>
              <a:rPr lang="en-US" sz="2000" dirty="0">
                <a:latin typeface="Tahoma" charset="0"/>
              </a:rPr>
              <a:t>Assumptions:</a:t>
            </a:r>
          </a:p>
          <a:p>
            <a:pPr lvl="1" eaLnBrk="1" hangingPunct="1"/>
            <a:r>
              <a:rPr lang="en-US" sz="1800" dirty="0">
                <a:latin typeface="Tahoma" charset="0"/>
              </a:rPr>
              <a:t>the graph is connected</a:t>
            </a:r>
          </a:p>
          <a:p>
            <a:pPr lvl="1" eaLnBrk="1" hangingPunct="1"/>
            <a:r>
              <a:rPr lang="en-US" sz="1800" dirty="0">
                <a:latin typeface="Tahoma" charset="0"/>
              </a:rPr>
              <a:t>the edges are undirected</a:t>
            </a:r>
          </a:p>
          <a:p>
            <a:pPr lvl="1" eaLnBrk="1" hangingPunct="1"/>
            <a:r>
              <a:rPr lang="en-US" sz="1800" dirty="0">
                <a:latin typeface="Tahoma" charset="0"/>
              </a:rPr>
              <a:t>the edge weights are </a:t>
            </a:r>
            <a:r>
              <a:rPr lang="en-US" sz="1800" dirty="0">
                <a:solidFill>
                  <a:schemeClr val="tx2"/>
                </a:solidFill>
                <a:latin typeface="Tahoma" charset="0"/>
              </a:rPr>
              <a:t>nonnegative</a:t>
            </a:r>
            <a:endParaRPr lang="en-US" sz="2800" dirty="0">
              <a:solidFill>
                <a:schemeClr val="tx2"/>
              </a:solidFill>
              <a:latin typeface="Tahoma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Shortest Paths</a:t>
            </a:r>
          </a:p>
        </p:txBody>
      </p:sp>
      <p:sp>
        <p:nvSpPr>
          <p:cNvPr id="20482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DDF5B4C9-B9DE-E147-9E7B-02E9C9877C3D}" type="slidenum">
              <a:rPr lang="en-US" sz="1400"/>
              <a:pPr eaLnBrk="1" hangingPunct="1"/>
              <a:t>6</a:t>
            </a:fld>
            <a:endParaRPr lang="en-US" sz="1400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Dijkstra</a:t>
            </a:r>
            <a:r>
              <a:rPr lang="ja-JP" altLang="en-US">
                <a:latin typeface="Tahoma" charset="0"/>
              </a:rPr>
              <a:t>’</a:t>
            </a:r>
            <a:r>
              <a:rPr lang="en-US" altLang="ja-JP">
                <a:latin typeface="Tahoma" charset="0"/>
              </a:rPr>
              <a:t>s Algorithm</a:t>
            </a:r>
            <a:endParaRPr lang="en-US">
              <a:latin typeface="Tahoma" charset="0"/>
              <a:cs typeface="Tahoma" charset="0"/>
            </a:endParaRPr>
          </a:p>
        </p:txBody>
      </p:sp>
      <p:sp>
        <p:nvSpPr>
          <p:cNvPr id="20485" name="Rectangle 4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2"/>
          </p:nvPr>
        </p:nvSpPr>
        <p:spPr>
          <a:xfrm>
            <a:off x="838200" y="1676400"/>
            <a:ext cx="7391400" cy="4572000"/>
          </a:xfrm>
        </p:spPr>
        <p:txBody>
          <a:bodyPr/>
          <a:lstStyle/>
          <a:p>
            <a:pPr eaLnBrk="1" hangingPunct="1"/>
            <a:r>
              <a:rPr lang="en-US" sz="2000" dirty="0">
                <a:latin typeface="Tahoma" charset="0"/>
              </a:rPr>
              <a:t>grow a </a:t>
            </a:r>
            <a:r>
              <a:rPr lang="ja-JP" altLang="en-US" sz="2000" dirty="0">
                <a:latin typeface="Tahoma" charset="0"/>
              </a:rPr>
              <a:t>“</a:t>
            </a:r>
            <a:r>
              <a:rPr lang="en-US" altLang="ja-JP" sz="2000" dirty="0">
                <a:solidFill>
                  <a:schemeClr val="tx2"/>
                </a:solidFill>
                <a:latin typeface="Tahoma" charset="0"/>
              </a:rPr>
              <a:t>cloud</a:t>
            </a:r>
            <a:r>
              <a:rPr lang="ja-JP" altLang="en-US" sz="2000" dirty="0">
                <a:latin typeface="Tahoma" charset="0"/>
              </a:rPr>
              <a:t>”</a:t>
            </a:r>
            <a:r>
              <a:rPr lang="en-US" altLang="ja-JP" sz="2000" dirty="0">
                <a:latin typeface="Tahoma" charset="0"/>
              </a:rPr>
              <a:t> of vertices</a:t>
            </a:r>
          </a:p>
          <a:p>
            <a:pPr lvl="1" eaLnBrk="1" hangingPunct="1"/>
            <a:r>
              <a:rPr lang="en-US" altLang="ja-JP" sz="1800" dirty="0">
                <a:latin typeface="Tahoma" charset="0"/>
              </a:rPr>
              <a:t>beginning with </a:t>
            </a:r>
            <a:r>
              <a:rPr lang="en-US" altLang="ja-JP" sz="1800" b="1" i="1" dirty="0">
                <a:latin typeface="Times New Roman" charset="0"/>
              </a:rPr>
              <a:t>s</a:t>
            </a:r>
            <a:r>
              <a:rPr lang="en-US" altLang="ja-JP" sz="1800" dirty="0">
                <a:latin typeface="Tahoma" charset="0"/>
              </a:rPr>
              <a:t> and eventually covering all the vertices</a:t>
            </a:r>
          </a:p>
          <a:p>
            <a:pPr eaLnBrk="1" hangingPunct="1"/>
            <a:endParaRPr lang="en-US" altLang="ja-JP" sz="2000" dirty="0">
              <a:latin typeface="Tahoma" charset="0"/>
            </a:endParaRPr>
          </a:p>
          <a:p>
            <a:pPr eaLnBrk="1" hangingPunct="1"/>
            <a:r>
              <a:rPr lang="en-US" sz="2000" dirty="0">
                <a:latin typeface="Tahoma" charset="0"/>
              </a:rPr>
              <a:t>store with each vertex </a:t>
            </a:r>
            <a:r>
              <a:rPr lang="en-US" sz="2000" b="1" i="1" dirty="0">
                <a:latin typeface="Times New Roman" charset="0"/>
              </a:rPr>
              <a:t>v</a:t>
            </a:r>
            <a:r>
              <a:rPr lang="en-US" sz="2000" dirty="0">
                <a:latin typeface="Tahoma" charset="0"/>
              </a:rPr>
              <a:t> a </a:t>
            </a:r>
            <a:r>
              <a:rPr lang="en-US" sz="2000" dirty="0">
                <a:solidFill>
                  <a:schemeClr val="tx2"/>
                </a:solidFill>
                <a:latin typeface="Tahoma" charset="0"/>
              </a:rPr>
              <a:t>label</a:t>
            </a:r>
            <a:r>
              <a:rPr lang="en-US" sz="2000" dirty="0">
                <a:latin typeface="Tahoma" charset="0"/>
              </a:rPr>
              <a:t> </a:t>
            </a:r>
            <a:r>
              <a:rPr lang="en-US" sz="2000" b="1" i="1" dirty="0">
                <a:solidFill>
                  <a:schemeClr val="tx2"/>
                </a:solidFill>
                <a:latin typeface="Times New Roman" charset="0"/>
              </a:rPr>
              <a:t>d</a:t>
            </a:r>
            <a:r>
              <a:rPr lang="en-US" sz="2000" dirty="0">
                <a:solidFill>
                  <a:schemeClr val="tx2"/>
                </a:solidFill>
                <a:latin typeface="Times New Roman" charset="0"/>
              </a:rPr>
              <a:t>(</a:t>
            </a:r>
            <a:r>
              <a:rPr lang="en-US" sz="2000" b="1" i="1" dirty="0">
                <a:solidFill>
                  <a:schemeClr val="tx2"/>
                </a:solidFill>
                <a:latin typeface="Times New Roman" charset="0"/>
              </a:rPr>
              <a:t>v</a:t>
            </a:r>
            <a:r>
              <a:rPr lang="en-US" sz="2000" dirty="0">
                <a:solidFill>
                  <a:schemeClr val="tx2"/>
                </a:solidFill>
                <a:latin typeface="Times New Roman" charset="0"/>
              </a:rPr>
              <a:t>)</a:t>
            </a:r>
            <a:r>
              <a:rPr lang="en-US" sz="2000" dirty="0">
                <a:latin typeface="Tahoma" charset="0"/>
              </a:rPr>
              <a:t> </a:t>
            </a:r>
          </a:p>
          <a:p>
            <a:pPr lvl="1" eaLnBrk="1" hangingPunct="1"/>
            <a:r>
              <a:rPr lang="en-US" sz="1800" dirty="0">
                <a:latin typeface="Tahoma" charset="0"/>
              </a:rPr>
              <a:t>the distance of </a:t>
            </a:r>
            <a:r>
              <a:rPr lang="en-US" sz="1800" b="1" i="1" dirty="0">
                <a:latin typeface="Times New Roman" charset="0"/>
              </a:rPr>
              <a:t>v</a:t>
            </a:r>
            <a:r>
              <a:rPr lang="en-US" sz="1800" dirty="0">
                <a:latin typeface="Tahoma" charset="0"/>
              </a:rPr>
              <a:t> from </a:t>
            </a:r>
            <a:r>
              <a:rPr lang="en-US" sz="1800" b="1" i="1" dirty="0">
                <a:latin typeface="Times New Roman" charset="0"/>
              </a:rPr>
              <a:t>s</a:t>
            </a:r>
            <a:r>
              <a:rPr lang="en-US" sz="1800" dirty="0">
                <a:latin typeface="Tahoma" charset="0"/>
              </a:rPr>
              <a:t> in the subgraph consisting of the cloud and its adjacent vertices</a:t>
            </a:r>
          </a:p>
          <a:p>
            <a:pPr eaLnBrk="1" hangingPunct="1"/>
            <a:endParaRPr lang="en-US" sz="2000" dirty="0">
              <a:latin typeface="Tahoma" charset="0"/>
            </a:endParaRPr>
          </a:p>
          <a:p>
            <a:pPr eaLnBrk="1" hangingPunct="1"/>
            <a:r>
              <a:rPr lang="en-US" sz="2000" dirty="0">
                <a:latin typeface="Tahoma" charset="0"/>
              </a:rPr>
              <a:t>At </a:t>
            </a:r>
            <a:r>
              <a:rPr lang="en-US" sz="2000">
                <a:latin typeface="Tahoma" charset="0"/>
              </a:rPr>
              <a:t>each iteration</a:t>
            </a:r>
            <a:endParaRPr lang="en-US" sz="2000" dirty="0">
              <a:latin typeface="Tahoma" charset="0"/>
            </a:endParaRPr>
          </a:p>
          <a:p>
            <a:pPr lvl="1" eaLnBrk="1" hangingPunct="1"/>
            <a:r>
              <a:rPr lang="en-US" sz="1800" dirty="0">
                <a:latin typeface="Tahoma" charset="0"/>
              </a:rPr>
              <a:t>add to the cloud the vertex </a:t>
            </a:r>
            <a:r>
              <a:rPr lang="en-US" sz="1800" b="1" i="1" dirty="0">
                <a:latin typeface="Times New Roman" charset="0"/>
              </a:rPr>
              <a:t>u </a:t>
            </a:r>
            <a:r>
              <a:rPr lang="en-US" sz="1800" dirty="0">
                <a:latin typeface="Tahoma" charset="0"/>
              </a:rPr>
              <a:t>outside the cloud with the smallest distance label, </a:t>
            </a:r>
            <a:r>
              <a:rPr lang="en-US" sz="1800" b="1" i="1" dirty="0">
                <a:latin typeface="Times New Roman" charset="0"/>
              </a:rPr>
              <a:t>d</a:t>
            </a:r>
            <a:r>
              <a:rPr lang="en-US" sz="1800" dirty="0">
                <a:latin typeface="Times New Roman" charset="0"/>
              </a:rPr>
              <a:t>(</a:t>
            </a:r>
            <a:r>
              <a:rPr lang="en-US" sz="1800" b="1" i="1" dirty="0">
                <a:latin typeface="Times New Roman" charset="0"/>
              </a:rPr>
              <a:t>u</a:t>
            </a:r>
            <a:r>
              <a:rPr lang="en-US" sz="1800" dirty="0">
                <a:latin typeface="Times New Roman" charset="0"/>
              </a:rPr>
              <a:t>)</a:t>
            </a:r>
          </a:p>
          <a:p>
            <a:pPr lvl="1" eaLnBrk="1" hangingPunct="1"/>
            <a:r>
              <a:rPr lang="en-US" sz="1800" dirty="0">
                <a:latin typeface="Tahoma" charset="0"/>
              </a:rPr>
              <a:t>update </a:t>
            </a:r>
            <a:r>
              <a:rPr lang="en-US" sz="1800" b="1" i="1" dirty="0">
                <a:latin typeface="Times New Roman" charset="0"/>
              </a:rPr>
              <a:t>d</a:t>
            </a:r>
            <a:r>
              <a:rPr lang="en-US" sz="1800" dirty="0">
                <a:latin typeface="Times New Roman" charset="0"/>
              </a:rPr>
              <a:t>(</a:t>
            </a:r>
            <a:r>
              <a:rPr lang="en-US" sz="1800" b="1" i="1" dirty="0">
                <a:latin typeface="Times New Roman" charset="0"/>
              </a:rPr>
              <a:t>u</a:t>
            </a:r>
            <a:r>
              <a:rPr lang="en-US" sz="1800" dirty="0">
                <a:latin typeface="Times New Roman" charset="0"/>
              </a:rPr>
              <a:t>) </a:t>
            </a:r>
            <a:r>
              <a:rPr lang="en-US" sz="1800" dirty="0">
                <a:latin typeface="Tahoma" charset="0"/>
              </a:rPr>
              <a:t>of the vertices adjacent to </a:t>
            </a:r>
            <a:r>
              <a:rPr lang="en-US" sz="1800" b="1" i="1" dirty="0">
                <a:latin typeface="Times New Roman" charset="0"/>
              </a:rPr>
              <a:t>u</a:t>
            </a:r>
            <a:r>
              <a:rPr lang="en-US" sz="1800" dirty="0">
                <a:latin typeface="Tahoma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308896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Shortest Paths</a:t>
            </a:r>
          </a:p>
        </p:txBody>
      </p:sp>
      <p:sp>
        <p:nvSpPr>
          <p:cNvPr id="2150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5BD9DB75-81FF-A64C-A86F-5AC6E41D8658}" type="slidenum">
              <a:rPr lang="en-US" sz="1400"/>
              <a:pPr eaLnBrk="1" hangingPunct="1"/>
              <a:t>7</a:t>
            </a:fld>
            <a:endParaRPr lang="en-US" sz="1400"/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Edge Relaxation</a:t>
            </a:r>
          </a:p>
        </p:txBody>
      </p:sp>
      <p:sp>
        <p:nvSpPr>
          <p:cNvPr id="21508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09600" y="1752600"/>
            <a:ext cx="3810000" cy="4419600"/>
          </a:xfrm>
        </p:spPr>
        <p:txBody>
          <a:bodyPr/>
          <a:lstStyle/>
          <a:p>
            <a:pPr eaLnBrk="1" hangingPunct="1"/>
            <a:r>
              <a:rPr lang="en-US" sz="2000" dirty="0">
                <a:latin typeface="Tahoma" charset="0"/>
              </a:rPr>
              <a:t>Consider an edge </a:t>
            </a:r>
            <a:r>
              <a:rPr lang="en-US" sz="2000" b="1" i="1" dirty="0">
                <a:latin typeface="Times New Roman" charset="0"/>
              </a:rPr>
              <a:t>e </a:t>
            </a:r>
            <a:r>
              <a:rPr lang="en-US" sz="2000" b="1" i="1" dirty="0">
                <a:latin typeface="Symbol" charset="0"/>
              </a:rPr>
              <a:t>=</a:t>
            </a:r>
            <a:r>
              <a:rPr lang="en-US" sz="2000" b="1" i="1" dirty="0">
                <a:latin typeface="Times New Roman" charset="0"/>
              </a:rPr>
              <a:t> </a:t>
            </a:r>
            <a:r>
              <a:rPr lang="en-US" sz="2000" dirty="0">
                <a:latin typeface="Times New Roman" charset="0"/>
              </a:rPr>
              <a:t>(</a:t>
            </a:r>
            <a:r>
              <a:rPr lang="en-US" sz="2000" b="1" i="1" dirty="0" err="1">
                <a:latin typeface="Times New Roman" charset="0"/>
              </a:rPr>
              <a:t>u,z</a:t>
            </a:r>
            <a:r>
              <a:rPr lang="en-US" sz="2000" dirty="0">
                <a:latin typeface="Times New Roman" charset="0"/>
              </a:rPr>
              <a:t>)</a:t>
            </a:r>
            <a:r>
              <a:rPr lang="en-US" sz="2000" dirty="0">
                <a:latin typeface="Tahoma" charset="0"/>
              </a:rPr>
              <a:t> such that</a:t>
            </a:r>
          </a:p>
          <a:p>
            <a:pPr lvl="1" eaLnBrk="1" hangingPunct="1"/>
            <a:r>
              <a:rPr lang="en-US" sz="1800" b="1" i="1" dirty="0">
                <a:latin typeface="Times New Roman" charset="0"/>
              </a:rPr>
              <a:t>u</a:t>
            </a:r>
            <a:r>
              <a:rPr lang="en-US" sz="1800" dirty="0">
                <a:latin typeface="Times New Roman" charset="0"/>
              </a:rPr>
              <a:t> </a:t>
            </a:r>
            <a:r>
              <a:rPr lang="en-US" sz="1800" dirty="0">
                <a:latin typeface="Tahoma" charset="0"/>
              </a:rPr>
              <a:t>is the vertex most recently added to the cloud</a:t>
            </a:r>
          </a:p>
          <a:p>
            <a:pPr lvl="1" eaLnBrk="1" hangingPunct="1"/>
            <a:r>
              <a:rPr lang="en-US" sz="1800" b="1" i="1" dirty="0">
                <a:latin typeface="Times New Roman" charset="0"/>
              </a:rPr>
              <a:t>z</a:t>
            </a:r>
            <a:r>
              <a:rPr lang="en-US" sz="1800" dirty="0">
                <a:latin typeface="Tahoma" charset="0"/>
              </a:rPr>
              <a:t> is not in the cloud</a:t>
            </a:r>
          </a:p>
          <a:p>
            <a:pPr eaLnBrk="1" hangingPunct="1"/>
            <a:endParaRPr lang="en-US" sz="2000" dirty="0">
              <a:latin typeface="Tahoma" charset="0"/>
            </a:endParaRPr>
          </a:p>
          <a:p>
            <a:pPr eaLnBrk="1" hangingPunct="1"/>
            <a:r>
              <a:rPr lang="en-US" sz="2000" dirty="0">
                <a:latin typeface="Tahoma" charset="0"/>
              </a:rPr>
              <a:t>The relaxation of edge </a:t>
            </a:r>
            <a:r>
              <a:rPr lang="en-US" sz="2000" b="1" i="1" dirty="0">
                <a:latin typeface="Times New Roman" charset="0"/>
              </a:rPr>
              <a:t>e </a:t>
            </a:r>
            <a:r>
              <a:rPr lang="en-US" sz="2000" dirty="0">
                <a:latin typeface="Tahoma" charset="0"/>
              </a:rPr>
              <a:t>updates distance </a:t>
            </a:r>
            <a:r>
              <a:rPr lang="en-US" sz="2000" b="1" i="1" dirty="0">
                <a:latin typeface="Times New Roman" charset="0"/>
              </a:rPr>
              <a:t>d</a:t>
            </a:r>
            <a:r>
              <a:rPr lang="en-US" sz="2000" dirty="0">
                <a:latin typeface="Times New Roman" charset="0"/>
              </a:rPr>
              <a:t>(</a:t>
            </a:r>
            <a:r>
              <a:rPr lang="en-US" sz="2000" b="1" i="1" dirty="0">
                <a:latin typeface="Times New Roman" charset="0"/>
              </a:rPr>
              <a:t>z</a:t>
            </a:r>
            <a:r>
              <a:rPr lang="en-US" sz="2000" dirty="0">
                <a:latin typeface="Times New Roman" charset="0"/>
              </a:rPr>
              <a:t>) </a:t>
            </a:r>
            <a:r>
              <a:rPr lang="en-US" sz="2000" dirty="0">
                <a:latin typeface="Tahoma" charset="0"/>
              </a:rPr>
              <a:t>as follows:</a:t>
            </a:r>
          </a:p>
          <a:p>
            <a:pPr eaLnBrk="1" hangingPunct="1">
              <a:buFont typeface="Wingdings" charset="0"/>
              <a:buNone/>
            </a:pPr>
            <a:r>
              <a:rPr lang="en-US" sz="2000" b="1" i="1" dirty="0">
                <a:latin typeface="Times New Roman" charset="0"/>
              </a:rPr>
              <a:t>	</a:t>
            </a:r>
            <a:r>
              <a:rPr lang="en-US" sz="1800" b="1" i="1" dirty="0">
                <a:latin typeface="Times New Roman" charset="0"/>
              </a:rPr>
              <a:t>d</a:t>
            </a:r>
            <a:r>
              <a:rPr lang="en-US" sz="1800" dirty="0">
                <a:latin typeface="Times New Roman" charset="0"/>
              </a:rPr>
              <a:t>(</a:t>
            </a:r>
            <a:r>
              <a:rPr lang="en-US" sz="1800" b="1" i="1" dirty="0">
                <a:latin typeface="Times New Roman" charset="0"/>
              </a:rPr>
              <a:t>z</a:t>
            </a:r>
            <a:r>
              <a:rPr lang="en-US" sz="1800" dirty="0">
                <a:latin typeface="Times New Roman" charset="0"/>
              </a:rPr>
              <a:t>)</a:t>
            </a:r>
            <a:r>
              <a:rPr lang="en-US" sz="1800" dirty="0">
                <a:latin typeface="Tahoma" charset="0"/>
              </a:rPr>
              <a:t> </a:t>
            </a:r>
            <a:r>
              <a:rPr lang="en-US" sz="1800" dirty="0">
                <a:latin typeface="Times New Roman" charset="0"/>
                <a:sym typeface="Symbol" charset="0"/>
              </a:rPr>
              <a:t></a:t>
            </a:r>
            <a:r>
              <a:rPr lang="en-US" sz="1800" dirty="0">
                <a:latin typeface="Tahoma" charset="0"/>
              </a:rPr>
              <a:t> </a:t>
            </a:r>
            <a:r>
              <a:rPr lang="en-US" sz="1800" dirty="0">
                <a:latin typeface="Times New Roman" charset="0"/>
              </a:rPr>
              <a:t>min{</a:t>
            </a:r>
            <a:r>
              <a:rPr lang="en-US" sz="1800" b="1" i="1" dirty="0">
                <a:latin typeface="Times New Roman" charset="0"/>
              </a:rPr>
              <a:t>d</a:t>
            </a:r>
            <a:r>
              <a:rPr lang="en-US" sz="1800" dirty="0">
                <a:latin typeface="Times New Roman" charset="0"/>
              </a:rPr>
              <a:t>(</a:t>
            </a:r>
            <a:r>
              <a:rPr lang="en-US" sz="1800" b="1" i="1" dirty="0">
                <a:latin typeface="Times New Roman" charset="0"/>
              </a:rPr>
              <a:t>z</a:t>
            </a:r>
            <a:r>
              <a:rPr lang="en-US" sz="1800" dirty="0">
                <a:latin typeface="Times New Roman" charset="0"/>
              </a:rPr>
              <a:t>)</a:t>
            </a:r>
            <a:r>
              <a:rPr lang="en-US" sz="1800" b="1" i="1" dirty="0">
                <a:latin typeface="Times New Roman" charset="0"/>
              </a:rPr>
              <a:t>, d</a:t>
            </a:r>
            <a:r>
              <a:rPr lang="en-US" sz="1800" dirty="0">
                <a:latin typeface="Times New Roman" charset="0"/>
              </a:rPr>
              <a:t>(</a:t>
            </a:r>
            <a:r>
              <a:rPr lang="en-US" sz="1800" b="1" i="1" dirty="0">
                <a:latin typeface="Times New Roman" charset="0"/>
              </a:rPr>
              <a:t>u</a:t>
            </a:r>
            <a:r>
              <a:rPr lang="en-US" sz="1800" dirty="0">
                <a:latin typeface="Times New Roman" charset="0"/>
              </a:rPr>
              <a:t>) </a:t>
            </a:r>
            <a:r>
              <a:rPr lang="en-US" sz="1800" dirty="0">
                <a:latin typeface="Symbol" charset="0"/>
                <a:sym typeface="Symbol" charset="0"/>
              </a:rPr>
              <a:t>+ </a:t>
            </a:r>
            <a:r>
              <a:rPr lang="en-US" sz="1800" b="1" i="1" dirty="0">
                <a:latin typeface="Times New Roman" charset="0"/>
              </a:rPr>
              <a:t>weight</a:t>
            </a:r>
            <a:r>
              <a:rPr lang="en-US" sz="1800" dirty="0">
                <a:latin typeface="Times New Roman" charset="0"/>
              </a:rPr>
              <a:t>(</a:t>
            </a:r>
            <a:r>
              <a:rPr lang="en-US" sz="1800" b="1" i="1" dirty="0">
                <a:latin typeface="Times New Roman" charset="0"/>
              </a:rPr>
              <a:t>e</a:t>
            </a:r>
            <a:r>
              <a:rPr lang="en-US" sz="1800" dirty="0">
                <a:latin typeface="Times New Roman" charset="0"/>
              </a:rPr>
              <a:t>)}</a:t>
            </a:r>
          </a:p>
        </p:txBody>
      </p:sp>
      <p:sp>
        <p:nvSpPr>
          <p:cNvPr id="21509" name="AutoShape 20"/>
          <p:cNvSpPr>
            <a:spLocks noChangeArrowheads="1"/>
          </p:cNvSpPr>
          <p:nvPr/>
        </p:nvSpPr>
        <p:spPr bwMode="auto">
          <a:xfrm rot="5400000">
            <a:off x="6324601" y="3971925"/>
            <a:ext cx="457200" cy="333375"/>
          </a:xfrm>
          <a:prstGeom prst="rightArrow">
            <a:avLst>
              <a:gd name="adj1" fmla="val 50000"/>
              <a:gd name="adj2" fmla="val 34286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0" name="Rectangle 17"/>
          <p:cNvSpPr>
            <a:spLocks noChangeArrowheads="1"/>
          </p:cNvSpPr>
          <p:nvPr/>
        </p:nvSpPr>
        <p:spPr bwMode="auto">
          <a:xfrm>
            <a:off x="7708900" y="2286000"/>
            <a:ext cx="10985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000" b="1" i="1">
                <a:solidFill>
                  <a:schemeClr val="tx2"/>
                </a:solidFill>
                <a:latin typeface="Times New Roman" charset="0"/>
              </a:rPr>
              <a:t>d</a:t>
            </a:r>
            <a:r>
              <a:rPr lang="en-US" sz="2000">
                <a:solidFill>
                  <a:schemeClr val="tx2"/>
                </a:solidFill>
                <a:latin typeface="Times New Roman" charset="0"/>
              </a:rPr>
              <a:t>(</a:t>
            </a:r>
            <a:r>
              <a:rPr lang="en-US" sz="2000" b="1" i="1">
                <a:solidFill>
                  <a:schemeClr val="tx2"/>
                </a:solidFill>
                <a:latin typeface="Times New Roman" charset="0"/>
              </a:rPr>
              <a:t>z</a:t>
            </a:r>
            <a:r>
              <a:rPr lang="en-US" sz="2000">
                <a:solidFill>
                  <a:schemeClr val="tx2"/>
                </a:solidFill>
                <a:latin typeface="Times New Roman" charset="0"/>
              </a:rPr>
              <a:t>) </a:t>
            </a:r>
            <a:r>
              <a:rPr lang="en-US" sz="2000">
                <a:solidFill>
                  <a:schemeClr val="tx2"/>
                </a:solidFill>
                <a:latin typeface="Symbol" charset="0"/>
              </a:rPr>
              <a:t>= </a:t>
            </a:r>
            <a:r>
              <a:rPr lang="en-US" sz="2000">
                <a:solidFill>
                  <a:schemeClr val="tx2"/>
                </a:solidFill>
                <a:latin typeface="Times New Roman" charset="0"/>
              </a:rPr>
              <a:t>75</a:t>
            </a:r>
          </a:p>
        </p:txBody>
      </p:sp>
      <p:sp>
        <p:nvSpPr>
          <p:cNvPr id="21511" name="Freeform 13"/>
          <p:cNvSpPr>
            <a:spLocks/>
          </p:cNvSpPr>
          <p:nvPr/>
        </p:nvSpPr>
        <p:spPr bwMode="auto">
          <a:xfrm>
            <a:off x="4300538" y="2065338"/>
            <a:ext cx="2844800" cy="1712912"/>
          </a:xfrm>
          <a:custGeom>
            <a:avLst/>
            <a:gdLst>
              <a:gd name="T0" fmla="*/ 2036763 w 1792"/>
              <a:gd name="T1" fmla="*/ 49212 h 1079"/>
              <a:gd name="T2" fmla="*/ 2760663 w 1792"/>
              <a:gd name="T3" fmla="*/ 249237 h 1079"/>
              <a:gd name="T4" fmla="*/ 2541588 w 1792"/>
              <a:gd name="T5" fmla="*/ 906462 h 1079"/>
              <a:gd name="T6" fmla="*/ 2351088 w 1792"/>
              <a:gd name="T7" fmla="*/ 1620837 h 1079"/>
              <a:gd name="T8" fmla="*/ 1208088 w 1792"/>
              <a:gd name="T9" fmla="*/ 1458912 h 1079"/>
              <a:gd name="T10" fmla="*/ 274638 w 1792"/>
              <a:gd name="T11" fmla="*/ 1454150 h 1079"/>
              <a:gd name="T12" fmla="*/ 26988 w 1792"/>
              <a:gd name="T13" fmla="*/ 992187 h 1079"/>
              <a:gd name="T14" fmla="*/ 436563 w 1792"/>
              <a:gd name="T15" fmla="*/ 544512 h 1079"/>
              <a:gd name="T16" fmla="*/ 2036763 w 1792"/>
              <a:gd name="T17" fmla="*/ 49212 h 1079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792"/>
              <a:gd name="T28" fmla="*/ 0 h 1079"/>
              <a:gd name="T29" fmla="*/ 1792 w 1792"/>
              <a:gd name="T30" fmla="*/ 1079 h 1079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792" h="1079">
                <a:moveTo>
                  <a:pt x="1283" y="31"/>
                </a:moveTo>
                <a:cubicBezTo>
                  <a:pt x="1527" y="0"/>
                  <a:pt x="1686" y="67"/>
                  <a:pt x="1739" y="157"/>
                </a:cubicBezTo>
                <a:cubicBezTo>
                  <a:pt x="1792" y="247"/>
                  <a:pt x="1644" y="427"/>
                  <a:pt x="1601" y="571"/>
                </a:cubicBezTo>
                <a:cubicBezTo>
                  <a:pt x="1558" y="715"/>
                  <a:pt x="1621" y="963"/>
                  <a:pt x="1481" y="1021"/>
                </a:cubicBezTo>
                <a:cubicBezTo>
                  <a:pt x="1341" y="1079"/>
                  <a:pt x="979" y="937"/>
                  <a:pt x="761" y="919"/>
                </a:cubicBezTo>
                <a:cubicBezTo>
                  <a:pt x="543" y="901"/>
                  <a:pt x="297" y="965"/>
                  <a:pt x="173" y="916"/>
                </a:cubicBezTo>
                <a:cubicBezTo>
                  <a:pt x="49" y="867"/>
                  <a:pt x="0" y="720"/>
                  <a:pt x="17" y="625"/>
                </a:cubicBezTo>
                <a:cubicBezTo>
                  <a:pt x="34" y="530"/>
                  <a:pt x="64" y="442"/>
                  <a:pt x="275" y="343"/>
                </a:cubicBezTo>
                <a:cubicBezTo>
                  <a:pt x="486" y="244"/>
                  <a:pt x="1029" y="55"/>
                  <a:pt x="1283" y="31"/>
                </a:cubicBezTo>
                <a:close/>
              </a:path>
            </a:pathLst>
          </a:custGeom>
          <a:solidFill>
            <a:srgbClr val="DDDDDD"/>
          </a:solidFill>
          <a:ln w="12700">
            <a:solidFill>
              <a:schemeClr val="tx2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2" name="Oval 8"/>
          <p:cNvSpPr>
            <a:spLocks noChangeArrowheads="1"/>
          </p:cNvSpPr>
          <p:nvPr/>
        </p:nvSpPr>
        <p:spPr bwMode="auto">
          <a:xfrm>
            <a:off x="8013700" y="2667000"/>
            <a:ext cx="277813" cy="277813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tIns="0" anchor="ctr"/>
          <a:lstStyle/>
          <a:p>
            <a:endParaRPr lang="en-US" sz="1800" b="1" i="1">
              <a:latin typeface="Times New Roman" charset="0"/>
            </a:endParaRPr>
          </a:p>
        </p:txBody>
      </p:sp>
      <p:cxnSp>
        <p:nvCxnSpPr>
          <p:cNvPr id="21513" name="AutoShape 9"/>
          <p:cNvCxnSpPr>
            <a:cxnSpLocks noChangeShapeType="1"/>
            <a:stCxn id="21516" idx="7"/>
            <a:endCxn id="21517" idx="2"/>
          </p:cNvCxnSpPr>
          <p:nvPr/>
        </p:nvCxnSpPr>
        <p:spPr bwMode="auto">
          <a:xfrm rot="-5400000">
            <a:off x="5400675" y="1895475"/>
            <a:ext cx="500063" cy="1865313"/>
          </a:xfrm>
          <a:prstGeom prst="curvedConnector2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514" name="AutoShape 10"/>
          <p:cNvCxnSpPr>
            <a:cxnSpLocks noChangeShapeType="1"/>
            <a:stCxn id="21516" idx="6"/>
            <a:endCxn id="21518" idx="2"/>
          </p:cNvCxnSpPr>
          <p:nvPr/>
        </p:nvCxnSpPr>
        <p:spPr bwMode="auto">
          <a:xfrm>
            <a:off x="4772025" y="3189288"/>
            <a:ext cx="1587500" cy="168275"/>
          </a:xfrm>
          <a:prstGeom prst="curvedConnector3">
            <a:avLst>
              <a:gd name="adj1" fmla="val 50000"/>
            </a:avLst>
          </a:prstGeom>
          <a:noFill/>
          <a:ln w="381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515" name="AutoShape 11"/>
          <p:cNvCxnSpPr>
            <a:cxnSpLocks noChangeShapeType="1"/>
            <a:stCxn id="21517" idx="6"/>
            <a:endCxn id="21512" idx="1"/>
          </p:cNvCxnSpPr>
          <p:nvPr/>
        </p:nvCxnSpPr>
        <p:spPr bwMode="auto">
          <a:xfrm>
            <a:off x="6894513" y="2578100"/>
            <a:ext cx="1160462" cy="1206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1516" name="Oval 5"/>
          <p:cNvSpPr>
            <a:spLocks noChangeArrowheads="1"/>
          </p:cNvSpPr>
          <p:nvPr/>
        </p:nvSpPr>
        <p:spPr bwMode="auto">
          <a:xfrm>
            <a:off x="4479925" y="3051175"/>
            <a:ext cx="279400" cy="277813"/>
          </a:xfrm>
          <a:prstGeom prst="ellipse">
            <a:avLst/>
          </a:prstGeom>
          <a:solidFill>
            <a:schemeClr val="folHlink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tIns="0" anchor="ctr"/>
          <a:lstStyle/>
          <a:p>
            <a:endParaRPr lang="en-US" sz="1800" b="1" i="1">
              <a:latin typeface="Times New Roman" charset="0"/>
            </a:endParaRPr>
          </a:p>
        </p:txBody>
      </p:sp>
      <p:sp>
        <p:nvSpPr>
          <p:cNvPr id="21517" name="Oval 7"/>
          <p:cNvSpPr>
            <a:spLocks noChangeArrowheads="1"/>
          </p:cNvSpPr>
          <p:nvPr/>
        </p:nvSpPr>
        <p:spPr bwMode="auto">
          <a:xfrm>
            <a:off x="6596063" y="2438400"/>
            <a:ext cx="279400" cy="277813"/>
          </a:xfrm>
          <a:prstGeom prst="ellipse">
            <a:avLst/>
          </a:prstGeom>
          <a:solidFill>
            <a:schemeClr val="folHlink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tIns="0" anchor="ctr"/>
          <a:lstStyle/>
          <a:p>
            <a:endParaRPr lang="en-US" sz="1800" b="1" i="1">
              <a:latin typeface="Times New Roman" charset="0"/>
            </a:endParaRPr>
          </a:p>
        </p:txBody>
      </p:sp>
      <p:sp>
        <p:nvSpPr>
          <p:cNvPr id="21518" name="Oval 14"/>
          <p:cNvSpPr>
            <a:spLocks noChangeArrowheads="1"/>
          </p:cNvSpPr>
          <p:nvPr/>
        </p:nvSpPr>
        <p:spPr bwMode="auto">
          <a:xfrm>
            <a:off x="6373813" y="3217863"/>
            <a:ext cx="277812" cy="277812"/>
          </a:xfrm>
          <a:prstGeom prst="ellipse">
            <a:avLst/>
          </a:prstGeom>
          <a:solidFill>
            <a:schemeClr val="folHlink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tIns="0" anchor="ctr"/>
          <a:lstStyle/>
          <a:p>
            <a:r>
              <a:rPr lang="en-US" sz="1800" b="1" i="1">
                <a:latin typeface="Times New Roman" charset="0"/>
              </a:rPr>
              <a:t> </a:t>
            </a:r>
          </a:p>
        </p:txBody>
      </p:sp>
      <p:cxnSp>
        <p:nvCxnSpPr>
          <p:cNvPr id="21519" name="AutoShape 15"/>
          <p:cNvCxnSpPr>
            <a:cxnSpLocks noChangeShapeType="1"/>
            <a:stCxn id="21518" idx="6"/>
            <a:endCxn id="21512" idx="3"/>
          </p:cNvCxnSpPr>
          <p:nvPr/>
        </p:nvCxnSpPr>
        <p:spPr bwMode="auto">
          <a:xfrm flipV="1">
            <a:off x="6670675" y="2913063"/>
            <a:ext cx="1384300" cy="444500"/>
          </a:xfrm>
          <a:prstGeom prst="straightConnector1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1520" name="Rectangle 16"/>
          <p:cNvSpPr>
            <a:spLocks noChangeArrowheads="1"/>
          </p:cNvSpPr>
          <p:nvPr/>
        </p:nvSpPr>
        <p:spPr bwMode="auto">
          <a:xfrm>
            <a:off x="5994400" y="2128838"/>
            <a:ext cx="10461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800" b="1" i="1">
                <a:solidFill>
                  <a:schemeClr val="tx2"/>
                </a:solidFill>
                <a:latin typeface="Times New Roman" charset="0"/>
              </a:rPr>
              <a:t>d</a:t>
            </a:r>
            <a:r>
              <a:rPr lang="en-US" sz="1800">
                <a:solidFill>
                  <a:schemeClr val="tx2"/>
                </a:solidFill>
                <a:latin typeface="Times New Roman" charset="0"/>
              </a:rPr>
              <a:t>(</a:t>
            </a:r>
            <a:r>
              <a:rPr lang="en-US" sz="1800" b="1" i="1">
                <a:solidFill>
                  <a:schemeClr val="tx2"/>
                </a:solidFill>
                <a:latin typeface="Times New Roman" charset="0"/>
              </a:rPr>
              <a:t>u</a:t>
            </a:r>
            <a:r>
              <a:rPr lang="en-US" sz="1800">
                <a:solidFill>
                  <a:schemeClr val="tx2"/>
                </a:solidFill>
                <a:latin typeface="Times New Roman" charset="0"/>
              </a:rPr>
              <a:t>) </a:t>
            </a:r>
            <a:r>
              <a:rPr lang="en-US" sz="1800">
                <a:solidFill>
                  <a:schemeClr val="tx2"/>
                </a:solidFill>
                <a:latin typeface="Symbol" charset="0"/>
              </a:rPr>
              <a:t>= </a:t>
            </a:r>
            <a:r>
              <a:rPr lang="en-US" sz="1800">
                <a:solidFill>
                  <a:schemeClr val="tx2"/>
                </a:solidFill>
                <a:latin typeface="Times New Roman" charset="0"/>
              </a:rPr>
              <a:t>50</a:t>
            </a:r>
            <a:endParaRPr lang="en-US" sz="1800" baseline="-25000">
              <a:solidFill>
                <a:schemeClr val="tx2"/>
              </a:solidFill>
              <a:latin typeface="Times New Roman" charset="0"/>
            </a:endParaRPr>
          </a:p>
        </p:txBody>
      </p:sp>
      <p:sp>
        <p:nvSpPr>
          <p:cNvPr id="21521" name="Rectangle 18"/>
          <p:cNvSpPr>
            <a:spLocks noChangeArrowheads="1"/>
          </p:cNvSpPr>
          <p:nvPr/>
        </p:nvSpPr>
        <p:spPr bwMode="auto">
          <a:xfrm rot="230089">
            <a:off x="7327900" y="2305050"/>
            <a:ext cx="412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800">
                <a:latin typeface="Times New Roman" charset="0"/>
              </a:rPr>
              <a:t>10</a:t>
            </a:r>
            <a:endParaRPr lang="en-US" sz="1800" baseline="-25000">
              <a:latin typeface="Times New Roman" charset="0"/>
            </a:endParaRPr>
          </a:p>
        </p:txBody>
      </p:sp>
      <p:sp>
        <p:nvSpPr>
          <p:cNvPr id="21522" name="Rectangle 21"/>
          <p:cNvSpPr>
            <a:spLocks noChangeArrowheads="1"/>
          </p:cNvSpPr>
          <p:nvPr/>
        </p:nvSpPr>
        <p:spPr bwMode="auto">
          <a:xfrm>
            <a:off x="8231188" y="2743200"/>
            <a:ext cx="2730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800" b="1" i="1">
                <a:latin typeface="Times New Roman" charset="0"/>
              </a:rPr>
              <a:t>z</a:t>
            </a:r>
            <a:endParaRPr lang="en-US" sz="1800">
              <a:latin typeface="Times New Roman" charset="0"/>
            </a:endParaRPr>
          </a:p>
        </p:txBody>
      </p:sp>
      <p:sp>
        <p:nvSpPr>
          <p:cNvPr id="21523" name="Rectangle 22"/>
          <p:cNvSpPr>
            <a:spLocks noChangeArrowheads="1"/>
          </p:cNvSpPr>
          <p:nvPr/>
        </p:nvSpPr>
        <p:spPr bwMode="auto">
          <a:xfrm>
            <a:off x="4481513" y="2757488"/>
            <a:ext cx="2730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800" b="1" i="1">
                <a:solidFill>
                  <a:schemeClr val="tx2"/>
                </a:solidFill>
                <a:latin typeface="Times New Roman" charset="0"/>
              </a:rPr>
              <a:t>s</a:t>
            </a:r>
            <a:endParaRPr lang="en-US" sz="1800">
              <a:solidFill>
                <a:schemeClr val="tx2"/>
              </a:solidFill>
              <a:latin typeface="Times New Roman" charset="0"/>
            </a:endParaRPr>
          </a:p>
        </p:txBody>
      </p:sp>
      <p:sp>
        <p:nvSpPr>
          <p:cNvPr id="21524" name="Rectangle 23"/>
          <p:cNvSpPr>
            <a:spLocks noChangeArrowheads="1"/>
          </p:cNvSpPr>
          <p:nvPr/>
        </p:nvSpPr>
        <p:spPr bwMode="auto">
          <a:xfrm>
            <a:off x="6413500" y="259080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800" b="1" i="1">
                <a:solidFill>
                  <a:schemeClr val="tx2"/>
                </a:solidFill>
                <a:latin typeface="Times New Roman" charset="0"/>
              </a:rPr>
              <a:t>u</a:t>
            </a:r>
            <a:endParaRPr lang="en-US" sz="1800">
              <a:solidFill>
                <a:schemeClr val="tx2"/>
              </a:solidFill>
              <a:latin typeface="Times New Roman" charset="0"/>
            </a:endParaRPr>
          </a:p>
        </p:txBody>
      </p:sp>
      <p:sp>
        <p:nvSpPr>
          <p:cNvPr id="21525" name="Rectangle 27"/>
          <p:cNvSpPr>
            <a:spLocks noChangeArrowheads="1"/>
          </p:cNvSpPr>
          <p:nvPr/>
        </p:nvSpPr>
        <p:spPr bwMode="auto">
          <a:xfrm>
            <a:off x="7707313" y="4756150"/>
            <a:ext cx="10985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000" b="1" i="1">
                <a:solidFill>
                  <a:schemeClr val="tx2"/>
                </a:solidFill>
                <a:latin typeface="Times New Roman" charset="0"/>
              </a:rPr>
              <a:t>d</a:t>
            </a:r>
            <a:r>
              <a:rPr lang="en-US" sz="2000">
                <a:solidFill>
                  <a:schemeClr val="tx2"/>
                </a:solidFill>
                <a:latin typeface="Times New Roman" charset="0"/>
              </a:rPr>
              <a:t>(</a:t>
            </a:r>
            <a:r>
              <a:rPr lang="en-US" sz="2000" b="1" i="1">
                <a:solidFill>
                  <a:schemeClr val="tx2"/>
                </a:solidFill>
                <a:latin typeface="Times New Roman" charset="0"/>
              </a:rPr>
              <a:t>z</a:t>
            </a:r>
            <a:r>
              <a:rPr lang="en-US" sz="2000">
                <a:solidFill>
                  <a:schemeClr val="tx2"/>
                </a:solidFill>
                <a:latin typeface="Times New Roman" charset="0"/>
              </a:rPr>
              <a:t>) </a:t>
            </a:r>
            <a:r>
              <a:rPr lang="en-US" sz="2000">
                <a:solidFill>
                  <a:schemeClr val="tx2"/>
                </a:solidFill>
                <a:latin typeface="Symbol" charset="0"/>
              </a:rPr>
              <a:t>= </a:t>
            </a:r>
            <a:r>
              <a:rPr lang="en-US" sz="2000">
                <a:solidFill>
                  <a:schemeClr val="tx2"/>
                </a:solidFill>
                <a:latin typeface="Times New Roman" charset="0"/>
              </a:rPr>
              <a:t>60</a:t>
            </a:r>
          </a:p>
        </p:txBody>
      </p:sp>
      <p:sp>
        <p:nvSpPr>
          <p:cNvPr id="21526" name="Freeform 28"/>
          <p:cNvSpPr>
            <a:spLocks/>
          </p:cNvSpPr>
          <p:nvPr/>
        </p:nvSpPr>
        <p:spPr bwMode="auto">
          <a:xfrm>
            <a:off x="4298950" y="4535488"/>
            <a:ext cx="2844800" cy="1712912"/>
          </a:xfrm>
          <a:custGeom>
            <a:avLst/>
            <a:gdLst>
              <a:gd name="T0" fmla="*/ 2036763 w 1792"/>
              <a:gd name="T1" fmla="*/ 49212 h 1079"/>
              <a:gd name="T2" fmla="*/ 2760663 w 1792"/>
              <a:gd name="T3" fmla="*/ 249237 h 1079"/>
              <a:gd name="T4" fmla="*/ 2541588 w 1792"/>
              <a:gd name="T5" fmla="*/ 906462 h 1079"/>
              <a:gd name="T6" fmla="*/ 2351088 w 1792"/>
              <a:gd name="T7" fmla="*/ 1620837 h 1079"/>
              <a:gd name="T8" fmla="*/ 1208088 w 1792"/>
              <a:gd name="T9" fmla="*/ 1458912 h 1079"/>
              <a:gd name="T10" fmla="*/ 274638 w 1792"/>
              <a:gd name="T11" fmla="*/ 1454150 h 1079"/>
              <a:gd name="T12" fmla="*/ 26988 w 1792"/>
              <a:gd name="T13" fmla="*/ 992187 h 1079"/>
              <a:gd name="T14" fmla="*/ 436563 w 1792"/>
              <a:gd name="T15" fmla="*/ 544512 h 1079"/>
              <a:gd name="T16" fmla="*/ 2036763 w 1792"/>
              <a:gd name="T17" fmla="*/ 49212 h 1079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792"/>
              <a:gd name="T28" fmla="*/ 0 h 1079"/>
              <a:gd name="T29" fmla="*/ 1792 w 1792"/>
              <a:gd name="T30" fmla="*/ 1079 h 1079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792" h="1079">
                <a:moveTo>
                  <a:pt x="1283" y="31"/>
                </a:moveTo>
                <a:cubicBezTo>
                  <a:pt x="1527" y="0"/>
                  <a:pt x="1686" y="67"/>
                  <a:pt x="1739" y="157"/>
                </a:cubicBezTo>
                <a:cubicBezTo>
                  <a:pt x="1792" y="247"/>
                  <a:pt x="1644" y="427"/>
                  <a:pt x="1601" y="571"/>
                </a:cubicBezTo>
                <a:cubicBezTo>
                  <a:pt x="1558" y="715"/>
                  <a:pt x="1621" y="963"/>
                  <a:pt x="1481" y="1021"/>
                </a:cubicBezTo>
                <a:cubicBezTo>
                  <a:pt x="1341" y="1079"/>
                  <a:pt x="979" y="937"/>
                  <a:pt x="761" y="919"/>
                </a:cubicBezTo>
                <a:cubicBezTo>
                  <a:pt x="543" y="901"/>
                  <a:pt x="297" y="965"/>
                  <a:pt x="173" y="916"/>
                </a:cubicBezTo>
                <a:cubicBezTo>
                  <a:pt x="49" y="867"/>
                  <a:pt x="0" y="720"/>
                  <a:pt x="17" y="625"/>
                </a:cubicBezTo>
                <a:cubicBezTo>
                  <a:pt x="34" y="530"/>
                  <a:pt x="64" y="442"/>
                  <a:pt x="275" y="343"/>
                </a:cubicBezTo>
                <a:cubicBezTo>
                  <a:pt x="486" y="244"/>
                  <a:pt x="1029" y="55"/>
                  <a:pt x="1283" y="31"/>
                </a:cubicBezTo>
                <a:close/>
              </a:path>
            </a:pathLst>
          </a:custGeom>
          <a:solidFill>
            <a:srgbClr val="DDDDDD"/>
          </a:solidFill>
          <a:ln w="12700">
            <a:solidFill>
              <a:schemeClr val="tx2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27" name="Oval 29"/>
          <p:cNvSpPr>
            <a:spLocks noChangeArrowheads="1"/>
          </p:cNvSpPr>
          <p:nvPr/>
        </p:nvSpPr>
        <p:spPr bwMode="auto">
          <a:xfrm>
            <a:off x="8012113" y="5137150"/>
            <a:ext cx="277812" cy="277813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tIns="0" anchor="ctr"/>
          <a:lstStyle/>
          <a:p>
            <a:endParaRPr lang="en-US" sz="1800" b="1" i="1">
              <a:latin typeface="Times New Roman" charset="0"/>
            </a:endParaRPr>
          </a:p>
        </p:txBody>
      </p:sp>
      <p:cxnSp>
        <p:nvCxnSpPr>
          <p:cNvPr id="21528" name="AutoShape 30"/>
          <p:cNvCxnSpPr>
            <a:cxnSpLocks noChangeShapeType="1"/>
            <a:stCxn id="21531" idx="7"/>
            <a:endCxn id="21532" idx="2"/>
          </p:cNvCxnSpPr>
          <p:nvPr/>
        </p:nvCxnSpPr>
        <p:spPr bwMode="auto">
          <a:xfrm rot="-5400000">
            <a:off x="5399087" y="4365626"/>
            <a:ext cx="500063" cy="1865312"/>
          </a:xfrm>
          <a:prstGeom prst="curvedConnector2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529" name="AutoShape 31"/>
          <p:cNvCxnSpPr>
            <a:cxnSpLocks noChangeShapeType="1"/>
            <a:stCxn id="21531" idx="6"/>
            <a:endCxn id="21533" idx="2"/>
          </p:cNvCxnSpPr>
          <p:nvPr/>
        </p:nvCxnSpPr>
        <p:spPr bwMode="auto">
          <a:xfrm>
            <a:off x="4770438" y="5659438"/>
            <a:ext cx="1587500" cy="168275"/>
          </a:xfrm>
          <a:prstGeom prst="curvedConnector3">
            <a:avLst>
              <a:gd name="adj1" fmla="val 50000"/>
            </a:avLst>
          </a:prstGeom>
          <a:noFill/>
          <a:ln w="381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530" name="AutoShape 32"/>
          <p:cNvCxnSpPr>
            <a:cxnSpLocks noChangeShapeType="1"/>
            <a:stCxn id="21532" idx="6"/>
            <a:endCxn id="21527" idx="1"/>
          </p:cNvCxnSpPr>
          <p:nvPr/>
        </p:nvCxnSpPr>
        <p:spPr bwMode="auto">
          <a:xfrm>
            <a:off x="6892925" y="5048250"/>
            <a:ext cx="1160463" cy="120650"/>
          </a:xfrm>
          <a:prstGeom prst="straightConnector1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1531" name="Oval 33"/>
          <p:cNvSpPr>
            <a:spLocks noChangeArrowheads="1"/>
          </p:cNvSpPr>
          <p:nvPr/>
        </p:nvSpPr>
        <p:spPr bwMode="auto">
          <a:xfrm>
            <a:off x="4478338" y="5521325"/>
            <a:ext cx="279400" cy="277813"/>
          </a:xfrm>
          <a:prstGeom prst="ellipse">
            <a:avLst/>
          </a:prstGeom>
          <a:solidFill>
            <a:schemeClr val="folHlink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tIns="0" anchor="ctr"/>
          <a:lstStyle/>
          <a:p>
            <a:endParaRPr lang="en-US" sz="1800" b="1" i="1">
              <a:latin typeface="Times New Roman" charset="0"/>
            </a:endParaRPr>
          </a:p>
        </p:txBody>
      </p:sp>
      <p:sp>
        <p:nvSpPr>
          <p:cNvPr id="21532" name="Oval 34"/>
          <p:cNvSpPr>
            <a:spLocks noChangeArrowheads="1"/>
          </p:cNvSpPr>
          <p:nvPr/>
        </p:nvSpPr>
        <p:spPr bwMode="auto">
          <a:xfrm>
            <a:off x="6594475" y="4908550"/>
            <a:ext cx="279400" cy="277813"/>
          </a:xfrm>
          <a:prstGeom prst="ellipse">
            <a:avLst/>
          </a:prstGeom>
          <a:solidFill>
            <a:schemeClr val="folHlink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tIns="0" anchor="ctr"/>
          <a:lstStyle/>
          <a:p>
            <a:endParaRPr lang="en-US" sz="1800" b="1" i="1">
              <a:latin typeface="Times New Roman" charset="0"/>
            </a:endParaRPr>
          </a:p>
        </p:txBody>
      </p:sp>
      <p:sp>
        <p:nvSpPr>
          <p:cNvPr id="21533" name="Oval 35"/>
          <p:cNvSpPr>
            <a:spLocks noChangeArrowheads="1"/>
          </p:cNvSpPr>
          <p:nvPr/>
        </p:nvSpPr>
        <p:spPr bwMode="auto">
          <a:xfrm>
            <a:off x="6372225" y="5688013"/>
            <a:ext cx="277813" cy="277812"/>
          </a:xfrm>
          <a:prstGeom prst="ellipse">
            <a:avLst/>
          </a:prstGeom>
          <a:solidFill>
            <a:schemeClr val="folHlink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tIns="0" anchor="ctr"/>
          <a:lstStyle/>
          <a:p>
            <a:r>
              <a:rPr lang="en-US" sz="1800" b="1" i="1">
                <a:latin typeface="Times New Roman" charset="0"/>
              </a:rPr>
              <a:t> </a:t>
            </a:r>
          </a:p>
        </p:txBody>
      </p:sp>
      <p:cxnSp>
        <p:nvCxnSpPr>
          <p:cNvPr id="21534" name="AutoShape 36"/>
          <p:cNvCxnSpPr>
            <a:cxnSpLocks noChangeShapeType="1"/>
            <a:stCxn id="21533" idx="6"/>
            <a:endCxn id="21527" idx="3"/>
          </p:cNvCxnSpPr>
          <p:nvPr/>
        </p:nvCxnSpPr>
        <p:spPr bwMode="auto">
          <a:xfrm flipV="1">
            <a:off x="6669088" y="5383213"/>
            <a:ext cx="1384300" cy="444500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1535" name="Rectangle 37"/>
          <p:cNvSpPr>
            <a:spLocks noChangeArrowheads="1"/>
          </p:cNvSpPr>
          <p:nvPr/>
        </p:nvSpPr>
        <p:spPr bwMode="auto">
          <a:xfrm>
            <a:off x="5992813" y="4598988"/>
            <a:ext cx="10461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800" b="1" i="1">
                <a:solidFill>
                  <a:schemeClr val="tx2"/>
                </a:solidFill>
                <a:latin typeface="Times New Roman" charset="0"/>
              </a:rPr>
              <a:t>d</a:t>
            </a:r>
            <a:r>
              <a:rPr lang="en-US" sz="1800">
                <a:solidFill>
                  <a:schemeClr val="tx2"/>
                </a:solidFill>
                <a:latin typeface="Times New Roman" charset="0"/>
              </a:rPr>
              <a:t>(</a:t>
            </a:r>
            <a:r>
              <a:rPr lang="en-US" sz="1800" b="1" i="1">
                <a:solidFill>
                  <a:schemeClr val="tx2"/>
                </a:solidFill>
                <a:latin typeface="Times New Roman" charset="0"/>
              </a:rPr>
              <a:t>u</a:t>
            </a:r>
            <a:r>
              <a:rPr lang="en-US" sz="1800">
                <a:solidFill>
                  <a:schemeClr val="tx2"/>
                </a:solidFill>
                <a:latin typeface="Times New Roman" charset="0"/>
              </a:rPr>
              <a:t>) </a:t>
            </a:r>
            <a:r>
              <a:rPr lang="en-US" sz="1800">
                <a:solidFill>
                  <a:schemeClr val="tx2"/>
                </a:solidFill>
                <a:latin typeface="Symbol" charset="0"/>
              </a:rPr>
              <a:t>= </a:t>
            </a:r>
            <a:r>
              <a:rPr lang="en-US" sz="1800">
                <a:solidFill>
                  <a:schemeClr val="tx2"/>
                </a:solidFill>
                <a:latin typeface="Times New Roman" charset="0"/>
              </a:rPr>
              <a:t>50</a:t>
            </a:r>
            <a:endParaRPr lang="en-US" sz="1800" baseline="-25000">
              <a:solidFill>
                <a:schemeClr val="tx2"/>
              </a:solidFill>
              <a:latin typeface="Times New Roman" charset="0"/>
            </a:endParaRPr>
          </a:p>
        </p:txBody>
      </p:sp>
      <p:sp>
        <p:nvSpPr>
          <p:cNvPr id="21536" name="Rectangle 38"/>
          <p:cNvSpPr>
            <a:spLocks noChangeArrowheads="1"/>
          </p:cNvSpPr>
          <p:nvPr/>
        </p:nvSpPr>
        <p:spPr bwMode="auto">
          <a:xfrm rot="230089">
            <a:off x="7326313" y="4775200"/>
            <a:ext cx="412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800">
                <a:solidFill>
                  <a:schemeClr val="tx2"/>
                </a:solidFill>
                <a:latin typeface="Times New Roman" charset="0"/>
              </a:rPr>
              <a:t>10</a:t>
            </a:r>
            <a:endParaRPr lang="en-US" sz="1800" baseline="-25000">
              <a:solidFill>
                <a:schemeClr val="tx2"/>
              </a:solidFill>
              <a:latin typeface="Times New Roman" charset="0"/>
            </a:endParaRPr>
          </a:p>
        </p:txBody>
      </p:sp>
      <p:sp>
        <p:nvSpPr>
          <p:cNvPr id="21537" name="Rectangle 39"/>
          <p:cNvSpPr>
            <a:spLocks noChangeArrowheads="1"/>
          </p:cNvSpPr>
          <p:nvPr/>
        </p:nvSpPr>
        <p:spPr bwMode="auto">
          <a:xfrm>
            <a:off x="8229600" y="5213350"/>
            <a:ext cx="2730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800" b="1" i="1">
                <a:latin typeface="Times New Roman" charset="0"/>
              </a:rPr>
              <a:t>z</a:t>
            </a:r>
            <a:endParaRPr lang="en-US" sz="1800">
              <a:latin typeface="Times New Roman" charset="0"/>
            </a:endParaRPr>
          </a:p>
        </p:txBody>
      </p:sp>
      <p:sp>
        <p:nvSpPr>
          <p:cNvPr id="21538" name="Rectangle 40"/>
          <p:cNvSpPr>
            <a:spLocks noChangeArrowheads="1"/>
          </p:cNvSpPr>
          <p:nvPr/>
        </p:nvSpPr>
        <p:spPr bwMode="auto">
          <a:xfrm>
            <a:off x="4479925" y="5227638"/>
            <a:ext cx="2730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800" b="1" i="1">
                <a:solidFill>
                  <a:schemeClr val="tx2"/>
                </a:solidFill>
                <a:latin typeface="Times New Roman" charset="0"/>
              </a:rPr>
              <a:t>s</a:t>
            </a:r>
            <a:endParaRPr lang="en-US" sz="1800">
              <a:solidFill>
                <a:schemeClr val="tx2"/>
              </a:solidFill>
              <a:latin typeface="Times New Roman" charset="0"/>
            </a:endParaRPr>
          </a:p>
        </p:txBody>
      </p:sp>
      <p:sp>
        <p:nvSpPr>
          <p:cNvPr id="21539" name="Rectangle 41"/>
          <p:cNvSpPr>
            <a:spLocks noChangeArrowheads="1"/>
          </p:cNvSpPr>
          <p:nvPr/>
        </p:nvSpPr>
        <p:spPr bwMode="auto">
          <a:xfrm>
            <a:off x="6411913" y="506095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800" b="1" i="1">
                <a:solidFill>
                  <a:schemeClr val="tx2"/>
                </a:solidFill>
                <a:latin typeface="Times New Roman" charset="0"/>
              </a:rPr>
              <a:t>u</a:t>
            </a:r>
            <a:endParaRPr lang="en-US" sz="1800">
              <a:solidFill>
                <a:schemeClr val="tx2"/>
              </a:solidFill>
              <a:latin typeface="Times New Roman" charset="0"/>
            </a:endParaRPr>
          </a:p>
        </p:txBody>
      </p:sp>
      <p:sp>
        <p:nvSpPr>
          <p:cNvPr id="21540" name="Text Box 43"/>
          <p:cNvSpPr txBox="1">
            <a:spLocks noChangeArrowheads="1"/>
          </p:cNvSpPr>
          <p:nvPr/>
        </p:nvSpPr>
        <p:spPr bwMode="auto">
          <a:xfrm>
            <a:off x="7181850" y="2514600"/>
            <a:ext cx="285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i="1">
                <a:latin typeface="Times New Roman" charset="0"/>
              </a:rPr>
              <a:t>e</a:t>
            </a:r>
          </a:p>
        </p:txBody>
      </p:sp>
      <p:sp>
        <p:nvSpPr>
          <p:cNvPr id="21541" name="Text Box 44"/>
          <p:cNvSpPr txBox="1">
            <a:spLocks noChangeArrowheads="1"/>
          </p:cNvSpPr>
          <p:nvPr/>
        </p:nvSpPr>
        <p:spPr bwMode="auto">
          <a:xfrm>
            <a:off x="7181850" y="5029200"/>
            <a:ext cx="285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i="1">
                <a:solidFill>
                  <a:schemeClr val="tx2"/>
                </a:solidFill>
                <a:latin typeface="Times New Roman" charset="0"/>
              </a:rPr>
              <a:t>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Shortest Paths</a:t>
            </a:r>
          </a:p>
        </p:txBody>
      </p:sp>
      <p:sp>
        <p:nvSpPr>
          <p:cNvPr id="2253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C463FD8E-31FD-0D4F-94B9-6F2CB3FDBE73}" type="slidenum">
              <a:rPr lang="en-US" sz="1400"/>
              <a:pPr eaLnBrk="1" hangingPunct="1"/>
              <a:t>8</a:t>
            </a:fld>
            <a:endParaRPr lang="en-US" sz="1400"/>
          </a:p>
        </p:txBody>
      </p:sp>
      <p:sp>
        <p:nvSpPr>
          <p:cNvPr id="22531" name="Freeform 71"/>
          <p:cNvSpPr>
            <a:spLocks/>
          </p:cNvSpPr>
          <p:nvPr/>
        </p:nvSpPr>
        <p:spPr bwMode="auto">
          <a:xfrm>
            <a:off x="2011363" y="1436688"/>
            <a:ext cx="1044575" cy="736600"/>
          </a:xfrm>
          <a:custGeom>
            <a:avLst/>
            <a:gdLst>
              <a:gd name="T0" fmla="*/ 522288 w 658"/>
              <a:gd name="T1" fmla="*/ 20638 h 464"/>
              <a:gd name="T2" fmla="*/ 1036638 w 658"/>
              <a:gd name="T3" fmla="*/ 411163 h 464"/>
              <a:gd name="T4" fmla="*/ 474663 w 658"/>
              <a:gd name="T5" fmla="*/ 715963 h 464"/>
              <a:gd name="T6" fmla="*/ 7938 w 658"/>
              <a:gd name="T7" fmla="*/ 287338 h 464"/>
              <a:gd name="T8" fmla="*/ 522288 w 658"/>
              <a:gd name="T9" fmla="*/ 20638 h 4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58"/>
              <a:gd name="T16" fmla="*/ 0 h 464"/>
              <a:gd name="T17" fmla="*/ 658 w 658"/>
              <a:gd name="T18" fmla="*/ 464 h 46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58" h="464">
                <a:moveTo>
                  <a:pt x="329" y="13"/>
                </a:moveTo>
                <a:cubicBezTo>
                  <a:pt x="437" y="26"/>
                  <a:pt x="658" y="186"/>
                  <a:pt x="653" y="259"/>
                </a:cubicBezTo>
                <a:cubicBezTo>
                  <a:pt x="647" y="328"/>
                  <a:pt x="407" y="464"/>
                  <a:pt x="299" y="451"/>
                </a:cubicBezTo>
                <a:cubicBezTo>
                  <a:pt x="191" y="438"/>
                  <a:pt x="0" y="254"/>
                  <a:pt x="5" y="181"/>
                </a:cubicBezTo>
                <a:cubicBezTo>
                  <a:pt x="10" y="108"/>
                  <a:pt x="221" y="0"/>
                  <a:pt x="329" y="13"/>
                </a:cubicBezTo>
                <a:close/>
              </a:path>
            </a:pathLst>
          </a:custGeom>
          <a:solidFill>
            <a:srgbClr val="DDDDDD"/>
          </a:solidFill>
          <a:ln w="12700">
            <a:solidFill>
              <a:schemeClr val="tx2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Example</a:t>
            </a:r>
          </a:p>
        </p:txBody>
      </p:sp>
      <p:sp>
        <p:nvSpPr>
          <p:cNvPr id="22533" name="Oval 3"/>
          <p:cNvSpPr>
            <a:spLocks noChangeAspect="1" noChangeArrowheads="1"/>
          </p:cNvSpPr>
          <p:nvPr/>
        </p:nvSpPr>
        <p:spPr bwMode="auto">
          <a:xfrm>
            <a:off x="2287588" y="2482850"/>
            <a:ext cx="366712" cy="366713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C</a:t>
            </a:r>
          </a:p>
        </p:txBody>
      </p:sp>
      <p:sp>
        <p:nvSpPr>
          <p:cNvPr id="22534" name="Oval 4"/>
          <p:cNvSpPr>
            <a:spLocks noChangeAspect="1" noChangeArrowheads="1"/>
          </p:cNvSpPr>
          <p:nvPr/>
        </p:nvSpPr>
        <p:spPr bwMode="auto">
          <a:xfrm>
            <a:off x="914400" y="2482850"/>
            <a:ext cx="366713" cy="366713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B</a:t>
            </a:r>
          </a:p>
        </p:txBody>
      </p:sp>
      <p:sp>
        <p:nvSpPr>
          <p:cNvPr id="22535" name="Oval 5"/>
          <p:cNvSpPr>
            <a:spLocks noChangeAspect="1" noChangeArrowheads="1"/>
          </p:cNvSpPr>
          <p:nvPr/>
        </p:nvSpPr>
        <p:spPr bwMode="auto">
          <a:xfrm>
            <a:off x="2286000" y="1676400"/>
            <a:ext cx="366713" cy="366713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>
                <a:solidFill>
                  <a:schemeClr val="tx2"/>
                </a:solidFill>
              </a:rPr>
              <a:t>A</a:t>
            </a:r>
          </a:p>
        </p:txBody>
      </p:sp>
      <p:sp>
        <p:nvSpPr>
          <p:cNvPr id="22536" name="Oval 6"/>
          <p:cNvSpPr>
            <a:spLocks noChangeAspect="1" noChangeArrowheads="1"/>
          </p:cNvSpPr>
          <p:nvPr/>
        </p:nvSpPr>
        <p:spPr bwMode="auto">
          <a:xfrm>
            <a:off x="1524000" y="3290888"/>
            <a:ext cx="366713" cy="366712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E</a:t>
            </a:r>
          </a:p>
        </p:txBody>
      </p:sp>
      <p:cxnSp>
        <p:nvCxnSpPr>
          <p:cNvPr id="22537" name="AutoShape 7"/>
          <p:cNvCxnSpPr>
            <a:cxnSpLocks noChangeAspect="1" noChangeShapeType="1"/>
            <a:stCxn id="22535" idx="2"/>
            <a:endCxn id="22534" idx="0"/>
          </p:cNvCxnSpPr>
          <p:nvPr/>
        </p:nvCxnSpPr>
        <p:spPr bwMode="auto">
          <a:xfrm rot="10800000" flipV="1">
            <a:off x="1096963" y="1858963"/>
            <a:ext cx="1168400" cy="612775"/>
          </a:xfrm>
          <a:prstGeom prst="curvedConnector2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38" name="AutoShape 8"/>
          <p:cNvCxnSpPr>
            <a:cxnSpLocks noChangeAspect="1" noChangeShapeType="1"/>
            <a:stCxn id="22536" idx="2"/>
            <a:endCxn id="22534" idx="4"/>
          </p:cNvCxnSpPr>
          <p:nvPr/>
        </p:nvCxnSpPr>
        <p:spPr bwMode="auto">
          <a:xfrm rot="10800000">
            <a:off x="1096963" y="2857500"/>
            <a:ext cx="415925" cy="615950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39" name="AutoShape 9"/>
          <p:cNvCxnSpPr>
            <a:cxnSpLocks noChangeAspect="1" noChangeShapeType="1"/>
            <a:stCxn id="22536" idx="6"/>
            <a:endCxn id="22533" idx="3"/>
          </p:cNvCxnSpPr>
          <p:nvPr/>
        </p:nvCxnSpPr>
        <p:spPr bwMode="auto">
          <a:xfrm flipV="1">
            <a:off x="1898650" y="2805113"/>
            <a:ext cx="441325" cy="668337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40" name="AutoShape 10"/>
          <p:cNvCxnSpPr>
            <a:cxnSpLocks noChangeAspect="1" noChangeShapeType="1"/>
            <a:stCxn id="22535" idx="4"/>
            <a:endCxn id="22533" idx="0"/>
          </p:cNvCxnSpPr>
          <p:nvPr/>
        </p:nvCxnSpPr>
        <p:spPr bwMode="auto">
          <a:xfrm>
            <a:off x="2468563" y="2060575"/>
            <a:ext cx="1587" cy="411163"/>
          </a:xfrm>
          <a:prstGeom prst="straightConnector1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41" name="AutoShape 11"/>
          <p:cNvCxnSpPr>
            <a:cxnSpLocks noChangeAspect="1" noChangeShapeType="1"/>
            <a:stCxn id="22534" idx="6"/>
            <a:endCxn id="22533" idx="2"/>
          </p:cNvCxnSpPr>
          <p:nvPr/>
        </p:nvCxnSpPr>
        <p:spPr bwMode="auto">
          <a:xfrm>
            <a:off x="1289050" y="2665413"/>
            <a:ext cx="987425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542" name="Oval 12"/>
          <p:cNvSpPr>
            <a:spLocks noChangeAspect="1" noChangeArrowheads="1"/>
          </p:cNvSpPr>
          <p:nvPr/>
        </p:nvSpPr>
        <p:spPr bwMode="auto">
          <a:xfrm>
            <a:off x="3649663" y="2482850"/>
            <a:ext cx="366712" cy="366713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D</a:t>
            </a:r>
          </a:p>
        </p:txBody>
      </p:sp>
      <p:cxnSp>
        <p:nvCxnSpPr>
          <p:cNvPr id="22543" name="AutoShape 13"/>
          <p:cNvCxnSpPr>
            <a:cxnSpLocks noChangeAspect="1" noChangeShapeType="1"/>
            <a:stCxn id="22546" idx="6"/>
            <a:endCxn id="22542" idx="4"/>
          </p:cNvCxnSpPr>
          <p:nvPr/>
        </p:nvCxnSpPr>
        <p:spPr bwMode="auto">
          <a:xfrm flipV="1">
            <a:off x="3413125" y="2857500"/>
            <a:ext cx="419100" cy="615950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44" name="AutoShape 14"/>
          <p:cNvCxnSpPr>
            <a:cxnSpLocks noChangeAspect="1" noChangeShapeType="1"/>
            <a:stCxn id="22542" idx="0"/>
            <a:endCxn id="22535" idx="6"/>
          </p:cNvCxnSpPr>
          <p:nvPr/>
        </p:nvCxnSpPr>
        <p:spPr bwMode="auto">
          <a:xfrm rot="5400000" flipH="1">
            <a:off x="2944812" y="1584326"/>
            <a:ext cx="612775" cy="1162050"/>
          </a:xfrm>
          <a:prstGeom prst="curvedConnector2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45" name="AutoShape 15"/>
          <p:cNvCxnSpPr>
            <a:cxnSpLocks noChangeAspect="1" noChangeShapeType="1"/>
            <a:stCxn id="22533" idx="6"/>
            <a:endCxn id="22542" idx="2"/>
          </p:cNvCxnSpPr>
          <p:nvPr/>
        </p:nvCxnSpPr>
        <p:spPr bwMode="auto">
          <a:xfrm>
            <a:off x="2662238" y="2665413"/>
            <a:ext cx="976312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546" name="Oval 16"/>
          <p:cNvSpPr>
            <a:spLocks noChangeAspect="1" noChangeArrowheads="1"/>
          </p:cNvSpPr>
          <p:nvPr/>
        </p:nvSpPr>
        <p:spPr bwMode="auto">
          <a:xfrm>
            <a:off x="3038475" y="3290888"/>
            <a:ext cx="366713" cy="366712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F</a:t>
            </a:r>
          </a:p>
        </p:txBody>
      </p:sp>
      <p:cxnSp>
        <p:nvCxnSpPr>
          <p:cNvPr id="22547" name="AutoShape 17"/>
          <p:cNvCxnSpPr>
            <a:cxnSpLocks noChangeAspect="1" noChangeShapeType="1"/>
            <a:stCxn id="22533" idx="5"/>
            <a:endCxn id="22546" idx="2"/>
          </p:cNvCxnSpPr>
          <p:nvPr/>
        </p:nvCxnSpPr>
        <p:spPr bwMode="auto">
          <a:xfrm rot="16200000" flipH="1">
            <a:off x="2479675" y="2925763"/>
            <a:ext cx="668337" cy="427038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551" name="Text Box 21"/>
          <p:cNvSpPr txBox="1">
            <a:spLocks noChangeArrowheads="1"/>
          </p:cNvSpPr>
          <p:nvPr/>
        </p:nvSpPr>
        <p:spPr bwMode="auto">
          <a:xfrm>
            <a:off x="2520950" y="1447800"/>
            <a:ext cx="298450" cy="36671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solidFill>
                  <a:schemeClr val="tx2"/>
                </a:solidFill>
                <a:latin typeface="Times New Roman" charset="0"/>
              </a:rPr>
              <a:t>0</a:t>
            </a:r>
          </a:p>
        </p:txBody>
      </p:sp>
      <p:sp>
        <p:nvSpPr>
          <p:cNvPr id="22552" name="Text Box 22"/>
          <p:cNvSpPr txBox="1">
            <a:spLocks noChangeArrowheads="1"/>
          </p:cNvSpPr>
          <p:nvPr/>
        </p:nvSpPr>
        <p:spPr bwMode="auto">
          <a:xfrm>
            <a:off x="3911600" y="2274888"/>
            <a:ext cx="298450" cy="36671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solidFill>
                  <a:schemeClr val="tx2"/>
                </a:solidFill>
                <a:latin typeface="Times New Roman" charset="0"/>
                <a:sym typeface="Symbol" charset="0"/>
              </a:rPr>
              <a:t>4</a:t>
            </a:r>
          </a:p>
        </p:txBody>
      </p:sp>
      <p:sp>
        <p:nvSpPr>
          <p:cNvPr id="22553" name="Text Box 23"/>
          <p:cNvSpPr txBox="1">
            <a:spLocks noChangeArrowheads="1"/>
          </p:cNvSpPr>
          <p:nvPr/>
        </p:nvSpPr>
        <p:spPr bwMode="auto">
          <a:xfrm>
            <a:off x="2552700" y="2274888"/>
            <a:ext cx="298450" cy="36671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solidFill>
                  <a:schemeClr val="tx2"/>
                </a:solidFill>
                <a:latin typeface="Times New Roman" charset="0"/>
                <a:sym typeface="Symbol" charset="0"/>
              </a:rPr>
              <a:t>2</a:t>
            </a:r>
          </a:p>
        </p:txBody>
      </p:sp>
      <p:sp>
        <p:nvSpPr>
          <p:cNvPr id="22554" name="Text Box 24"/>
          <p:cNvSpPr txBox="1">
            <a:spLocks noChangeArrowheads="1"/>
          </p:cNvSpPr>
          <p:nvPr/>
        </p:nvSpPr>
        <p:spPr bwMode="auto">
          <a:xfrm>
            <a:off x="1174750" y="2257425"/>
            <a:ext cx="298450" cy="36671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solidFill>
                  <a:schemeClr val="tx2"/>
                </a:solidFill>
                <a:latin typeface="Times New Roman" charset="0"/>
                <a:sym typeface="Symbol" charset="0"/>
              </a:rPr>
              <a:t>8</a:t>
            </a:r>
          </a:p>
        </p:txBody>
      </p:sp>
      <p:sp>
        <p:nvSpPr>
          <p:cNvPr id="22555" name="Text Box 25"/>
          <p:cNvSpPr txBox="1">
            <a:spLocks noChangeArrowheads="1"/>
          </p:cNvSpPr>
          <p:nvPr/>
        </p:nvSpPr>
        <p:spPr bwMode="auto">
          <a:xfrm>
            <a:off x="1371600" y="2994025"/>
            <a:ext cx="347663" cy="36671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dirty="0">
                <a:latin typeface="Times New Roman" charset="0"/>
                <a:sym typeface="Symbol" charset="0"/>
              </a:rPr>
              <a:t></a:t>
            </a:r>
          </a:p>
        </p:txBody>
      </p:sp>
      <p:sp>
        <p:nvSpPr>
          <p:cNvPr id="22556" name="Text Box 26"/>
          <p:cNvSpPr txBox="1">
            <a:spLocks noChangeArrowheads="1"/>
          </p:cNvSpPr>
          <p:nvPr/>
        </p:nvSpPr>
        <p:spPr bwMode="auto">
          <a:xfrm>
            <a:off x="3233738" y="2994025"/>
            <a:ext cx="347662" cy="36671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dirty="0">
                <a:latin typeface="Times New Roman" charset="0"/>
                <a:sym typeface="Symbol" charset="0"/>
              </a:rPr>
              <a:t></a:t>
            </a:r>
          </a:p>
        </p:txBody>
      </p:sp>
      <p:sp>
        <p:nvSpPr>
          <p:cNvPr id="22557" name="Text Box 27"/>
          <p:cNvSpPr txBox="1">
            <a:spLocks noChangeArrowheads="1"/>
          </p:cNvSpPr>
          <p:nvPr/>
        </p:nvSpPr>
        <p:spPr bwMode="auto">
          <a:xfrm>
            <a:off x="3359150" y="1690688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chemeClr val="tx2"/>
                </a:solidFill>
                <a:latin typeface="Times New Roman" charset="0"/>
              </a:rPr>
              <a:t>4</a:t>
            </a:r>
          </a:p>
        </p:txBody>
      </p:sp>
      <p:sp>
        <p:nvSpPr>
          <p:cNvPr id="22558" name="Text Box 28"/>
          <p:cNvSpPr txBox="1">
            <a:spLocks noChangeArrowheads="1"/>
          </p:cNvSpPr>
          <p:nvPr/>
        </p:nvSpPr>
        <p:spPr bwMode="auto">
          <a:xfrm>
            <a:off x="1219200" y="17526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chemeClr val="tx2"/>
                </a:solidFill>
                <a:latin typeface="Times New Roman" charset="0"/>
              </a:rPr>
              <a:t>8</a:t>
            </a:r>
          </a:p>
        </p:txBody>
      </p:sp>
      <p:sp>
        <p:nvSpPr>
          <p:cNvPr id="22559" name="Text Box 33"/>
          <p:cNvSpPr txBox="1">
            <a:spLocks noChangeArrowheads="1"/>
          </p:cNvSpPr>
          <p:nvPr/>
        </p:nvSpPr>
        <p:spPr bwMode="auto">
          <a:xfrm>
            <a:off x="1600200" y="23622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7</a:t>
            </a:r>
          </a:p>
        </p:txBody>
      </p:sp>
      <p:sp>
        <p:nvSpPr>
          <p:cNvPr id="22560" name="Text Box 34"/>
          <p:cNvSpPr txBox="1">
            <a:spLocks noChangeArrowheads="1"/>
          </p:cNvSpPr>
          <p:nvPr/>
        </p:nvSpPr>
        <p:spPr bwMode="auto">
          <a:xfrm>
            <a:off x="3048000" y="23622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1</a:t>
            </a:r>
          </a:p>
        </p:txBody>
      </p:sp>
      <p:sp>
        <p:nvSpPr>
          <p:cNvPr id="22561" name="Text Box 35"/>
          <p:cNvSpPr txBox="1">
            <a:spLocks noChangeArrowheads="1"/>
          </p:cNvSpPr>
          <p:nvPr/>
        </p:nvSpPr>
        <p:spPr bwMode="auto">
          <a:xfrm>
            <a:off x="914400" y="31623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2</a:t>
            </a:r>
          </a:p>
        </p:txBody>
      </p:sp>
      <p:sp>
        <p:nvSpPr>
          <p:cNvPr id="22562" name="Text Box 37"/>
          <p:cNvSpPr txBox="1">
            <a:spLocks noChangeArrowheads="1"/>
          </p:cNvSpPr>
          <p:nvPr/>
        </p:nvSpPr>
        <p:spPr bwMode="auto">
          <a:xfrm>
            <a:off x="3657600" y="31623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5</a:t>
            </a:r>
          </a:p>
        </p:txBody>
      </p:sp>
      <p:sp>
        <p:nvSpPr>
          <p:cNvPr id="22563" name="Text Box 38"/>
          <p:cNvSpPr txBox="1">
            <a:spLocks noChangeArrowheads="1"/>
          </p:cNvSpPr>
          <p:nvPr/>
        </p:nvSpPr>
        <p:spPr bwMode="auto">
          <a:xfrm>
            <a:off x="2133600" y="20574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chemeClr val="tx2"/>
                </a:solidFill>
                <a:latin typeface="Times New Roman" charset="0"/>
              </a:rPr>
              <a:t>2</a:t>
            </a:r>
          </a:p>
        </p:txBody>
      </p:sp>
      <p:sp>
        <p:nvSpPr>
          <p:cNvPr id="22564" name="Text Box 39"/>
          <p:cNvSpPr txBox="1">
            <a:spLocks noChangeArrowheads="1"/>
          </p:cNvSpPr>
          <p:nvPr/>
        </p:nvSpPr>
        <p:spPr bwMode="auto">
          <a:xfrm>
            <a:off x="1981200" y="28956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3</a:t>
            </a:r>
          </a:p>
        </p:txBody>
      </p:sp>
      <p:sp>
        <p:nvSpPr>
          <p:cNvPr id="22565" name="Text Box 40"/>
          <p:cNvSpPr txBox="1">
            <a:spLocks noChangeArrowheads="1"/>
          </p:cNvSpPr>
          <p:nvPr/>
        </p:nvSpPr>
        <p:spPr bwMode="auto">
          <a:xfrm>
            <a:off x="2628900" y="28956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9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350999" y="609600"/>
            <a:ext cx="728084" cy="461665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d(z)</a:t>
            </a:r>
          </a:p>
        </p:txBody>
      </p:sp>
    </p:spTree>
    <p:extLst>
      <p:ext uri="{BB962C8B-B14F-4D97-AF65-F5344CB8AC3E}">
        <p14:creationId xmlns:p14="http://schemas.microsoft.com/office/powerpoint/2010/main" val="13781006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Shortest Paths</a:t>
            </a:r>
          </a:p>
        </p:txBody>
      </p:sp>
      <p:sp>
        <p:nvSpPr>
          <p:cNvPr id="2253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C463FD8E-31FD-0D4F-94B9-6F2CB3FDBE73}" type="slidenum">
              <a:rPr lang="en-US" sz="1400"/>
              <a:pPr eaLnBrk="1" hangingPunct="1"/>
              <a:t>9</a:t>
            </a:fld>
            <a:endParaRPr lang="en-US" sz="1400"/>
          </a:p>
        </p:txBody>
      </p:sp>
      <p:sp>
        <p:nvSpPr>
          <p:cNvPr id="22531" name="Freeform 71"/>
          <p:cNvSpPr>
            <a:spLocks/>
          </p:cNvSpPr>
          <p:nvPr/>
        </p:nvSpPr>
        <p:spPr bwMode="auto">
          <a:xfrm>
            <a:off x="2011363" y="1436688"/>
            <a:ext cx="1044575" cy="736600"/>
          </a:xfrm>
          <a:custGeom>
            <a:avLst/>
            <a:gdLst>
              <a:gd name="T0" fmla="*/ 522288 w 658"/>
              <a:gd name="T1" fmla="*/ 20638 h 464"/>
              <a:gd name="T2" fmla="*/ 1036638 w 658"/>
              <a:gd name="T3" fmla="*/ 411163 h 464"/>
              <a:gd name="T4" fmla="*/ 474663 w 658"/>
              <a:gd name="T5" fmla="*/ 715963 h 464"/>
              <a:gd name="T6" fmla="*/ 7938 w 658"/>
              <a:gd name="T7" fmla="*/ 287338 h 464"/>
              <a:gd name="T8" fmla="*/ 522288 w 658"/>
              <a:gd name="T9" fmla="*/ 20638 h 4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58"/>
              <a:gd name="T16" fmla="*/ 0 h 464"/>
              <a:gd name="T17" fmla="*/ 658 w 658"/>
              <a:gd name="T18" fmla="*/ 464 h 46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58" h="464">
                <a:moveTo>
                  <a:pt x="329" y="13"/>
                </a:moveTo>
                <a:cubicBezTo>
                  <a:pt x="437" y="26"/>
                  <a:pt x="658" y="186"/>
                  <a:pt x="653" y="259"/>
                </a:cubicBezTo>
                <a:cubicBezTo>
                  <a:pt x="647" y="328"/>
                  <a:pt x="407" y="464"/>
                  <a:pt x="299" y="451"/>
                </a:cubicBezTo>
                <a:cubicBezTo>
                  <a:pt x="191" y="438"/>
                  <a:pt x="0" y="254"/>
                  <a:pt x="5" y="181"/>
                </a:cubicBezTo>
                <a:cubicBezTo>
                  <a:pt x="10" y="108"/>
                  <a:pt x="221" y="0"/>
                  <a:pt x="329" y="13"/>
                </a:cubicBezTo>
                <a:close/>
              </a:path>
            </a:pathLst>
          </a:custGeom>
          <a:solidFill>
            <a:srgbClr val="DDDDDD"/>
          </a:solidFill>
          <a:ln w="12700">
            <a:solidFill>
              <a:schemeClr val="tx2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Example</a:t>
            </a:r>
          </a:p>
        </p:txBody>
      </p:sp>
      <p:sp>
        <p:nvSpPr>
          <p:cNvPr id="22533" name="Oval 3"/>
          <p:cNvSpPr>
            <a:spLocks noChangeAspect="1" noChangeArrowheads="1"/>
          </p:cNvSpPr>
          <p:nvPr/>
        </p:nvSpPr>
        <p:spPr bwMode="auto">
          <a:xfrm>
            <a:off x="2287588" y="2482850"/>
            <a:ext cx="366712" cy="366713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C</a:t>
            </a:r>
          </a:p>
        </p:txBody>
      </p:sp>
      <p:sp>
        <p:nvSpPr>
          <p:cNvPr id="22534" name="Oval 4"/>
          <p:cNvSpPr>
            <a:spLocks noChangeAspect="1" noChangeArrowheads="1"/>
          </p:cNvSpPr>
          <p:nvPr/>
        </p:nvSpPr>
        <p:spPr bwMode="auto">
          <a:xfrm>
            <a:off x="914400" y="2482850"/>
            <a:ext cx="366713" cy="366713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B</a:t>
            </a:r>
          </a:p>
        </p:txBody>
      </p:sp>
      <p:sp>
        <p:nvSpPr>
          <p:cNvPr id="22535" name="Oval 5"/>
          <p:cNvSpPr>
            <a:spLocks noChangeAspect="1" noChangeArrowheads="1"/>
          </p:cNvSpPr>
          <p:nvPr/>
        </p:nvSpPr>
        <p:spPr bwMode="auto">
          <a:xfrm>
            <a:off x="2286000" y="1676400"/>
            <a:ext cx="366713" cy="366713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>
                <a:solidFill>
                  <a:schemeClr val="tx2"/>
                </a:solidFill>
              </a:rPr>
              <a:t>A</a:t>
            </a:r>
          </a:p>
        </p:txBody>
      </p:sp>
      <p:sp>
        <p:nvSpPr>
          <p:cNvPr id="22536" name="Oval 6"/>
          <p:cNvSpPr>
            <a:spLocks noChangeAspect="1" noChangeArrowheads="1"/>
          </p:cNvSpPr>
          <p:nvPr/>
        </p:nvSpPr>
        <p:spPr bwMode="auto">
          <a:xfrm>
            <a:off x="1524000" y="3290888"/>
            <a:ext cx="366713" cy="366712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E</a:t>
            </a:r>
          </a:p>
        </p:txBody>
      </p:sp>
      <p:cxnSp>
        <p:nvCxnSpPr>
          <p:cNvPr id="22537" name="AutoShape 7"/>
          <p:cNvCxnSpPr>
            <a:cxnSpLocks noChangeAspect="1" noChangeShapeType="1"/>
            <a:stCxn id="22535" idx="2"/>
            <a:endCxn id="22534" idx="0"/>
          </p:cNvCxnSpPr>
          <p:nvPr/>
        </p:nvCxnSpPr>
        <p:spPr bwMode="auto">
          <a:xfrm rot="10800000" flipV="1">
            <a:off x="1096963" y="1858963"/>
            <a:ext cx="1168400" cy="612775"/>
          </a:xfrm>
          <a:prstGeom prst="curvedConnector2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38" name="AutoShape 8"/>
          <p:cNvCxnSpPr>
            <a:cxnSpLocks noChangeAspect="1" noChangeShapeType="1"/>
            <a:stCxn id="22536" idx="2"/>
            <a:endCxn id="22534" idx="4"/>
          </p:cNvCxnSpPr>
          <p:nvPr/>
        </p:nvCxnSpPr>
        <p:spPr bwMode="auto">
          <a:xfrm rot="10800000">
            <a:off x="1096963" y="2857500"/>
            <a:ext cx="415925" cy="615950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39" name="AutoShape 9"/>
          <p:cNvCxnSpPr>
            <a:cxnSpLocks noChangeAspect="1" noChangeShapeType="1"/>
            <a:stCxn id="22536" idx="6"/>
            <a:endCxn id="22533" idx="3"/>
          </p:cNvCxnSpPr>
          <p:nvPr/>
        </p:nvCxnSpPr>
        <p:spPr bwMode="auto">
          <a:xfrm flipV="1">
            <a:off x="1898650" y="2805113"/>
            <a:ext cx="441325" cy="668337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40" name="AutoShape 10"/>
          <p:cNvCxnSpPr>
            <a:cxnSpLocks noChangeAspect="1" noChangeShapeType="1"/>
            <a:stCxn id="22535" idx="4"/>
            <a:endCxn id="22533" idx="0"/>
          </p:cNvCxnSpPr>
          <p:nvPr/>
        </p:nvCxnSpPr>
        <p:spPr bwMode="auto">
          <a:xfrm>
            <a:off x="2468563" y="2060575"/>
            <a:ext cx="1587" cy="411163"/>
          </a:xfrm>
          <a:prstGeom prst="straightConnector1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41" name="AutoShape 11"/>
          <p:cNvCxnSpPr>
            <a:cxnSpLocks noChangeAspect="1" noChangeShapeType="1"/>
            <a:stCxn id="22534" idx="6"/>
            <a:endCxn id="22533" idx="2"/>
          </p:cNvCxnSpPr>
          <p:nvPr/>
        </p:nvCxnSpPr>
        <p:spPr bwMode="auto">
          <a:xfrm>
            <a:off x="1289050" y="2665413"/>
            <a:ext cx="987425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542" name="Oval 12"/>
          <p:cNvSpPr>
            <a:spLocks noChangeAspect="1" noChangeArrowheads="1"/>
          </p:cNvSpPr>
          <p:nvPr/>
        </p:nvSpPr>
        <p:spPr bwMode="auto">
          <a:xfrm>
            <a:off x="3649663" y="2482850"/>
            <a:ext cx="366712" cy="366713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D</a:t>
            </a:r>
          </a:p>
        </p:txBody>
      </p:sp>
      <p:cxnSp>
        <p:nvCxnSpPr>
          <p:cNvPr id="22543" name="AutoShape 13"/>
          <p:cNvCxnSpPr>
            <a:cxnSpLocks noChangeAspect="1" noChangeShapeType="1"/>
            <a:stCxn id="22546" idx="6"/>
            <a:endCxn id="22542" idx="4"/>
          </p:cNvCxnSpPr>
          <p:nvPr/>
        </p:nvCxnSpPr>
        <p:spPr bwMode="auto">
          <a:xfrm flipV="1">
            <a:off x="3413125" y="2857500"/>
            <a:ext cx="419100" cy="615950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44" name="AutoShape 14"/>
          <p:cNvCxnSpPr>
            <a:cxnSpLocks noChangeAspect="1" noChangeShapeType="1"/>
            <a:stCxn id="22542" idx="0"/>
            <a:endCxn id="22535" idx="6"/>
          </p:cNvCxnSpPr>
          <p:nvPr/>
        </p:nvCxnSpPr>
        <p:spPr bwMode="auto">
          <a:xfrm rot="5400000" flipH="1">
            <a:off x="2944812" y="1584326"/>
            <a:ext cx="612775" cy="1162050"/>
          </a:xfrm>
          <a:prstGeom prst="curvedConnector2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45" name="AutoShape 15"/>
          <p:cNvCxnSpPr>
            <a:cxnSpLocks noChangeAspect="1" noChangeShapeType="1"/>
            <a:stCxn id="22533" idx="6"/>
            <a:endCxn id="22542" idx="2"/>
          </p:cNvCxnSpPr>
          <p:nvPr/>
        </p:nvCxnSpPr>
        <p:spPr bwMode="auto">
          <a:xfrm>
            <a:off x="2662238" y="2665413"/>
            <a:ext cx="976312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546" name="Oval 16"/>
          <p:cNvSpPr>
            <a:spLocks noChangeAspect="1" noChangeArrowheads="1"/>
          </p:cNvSpPr>
          <p:nvPr/>
        </p:nvSpPr>
        <p:spPr bwMode="auto">
          <a:xfrm>
            <a:off x="3038475" y="3290888"/>
            <a:ext cx="366713" cy="366712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F</a:t>
            </a:r>
          </a:p>
        </p:txBody>
      </p:sp>
      <p:cxnSp>
        <p:nvCxnSpPr>
          <p:cNvPr id="22547" name="AutoShape 17"/>
          <p:cNvCxnSpPr>
            <a:cxnSpLocks noChangeAspect="1" noChangeShapeType="1"/>
            <a:stCxn id="22533" idx="5"/>
            <a:endCxn id="22546" idx="2"/>
          </p:cNvCxnSpPr>
          <p:nvPr/>
        </p:nvCxnSpPr>
        <p:spPr bwMode="auto">
          <a:xfrm rot="16200000" flipH="1">
            <a:off x="2479675" y="2925763"/>
            <a:ext cx="668337" cy="427038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550" name="AutoShape 20"/>
          <p:cNvSpPr>
            <a:spLocks noChangeArrowheads="1"/>
          </p:cNvSpPr>
          <p:nvPr/>
        </p:nvSpPr>
        <p:spPr bwMode="auto">
          <a:xfrm rot="5400000">
            <a:off x="2290763" y="3643312"/>
            <a:ext cx="457200" cy="333375"/>
          </a:xfrm>
          <a:prstGeom prst="rightArrow">
            <a:avLst>
              <a:gd name="adj1" fmla="val 50000"/>
              <a:gd name="adj2" fmla="val 34286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51" name="Text Box 21"/>
          <p:cNvSpPr txBox="1">
            <a:spLocks noChangeArrowheads="1"/>
          </p:cNvSpPr>
          <p:nvPr/>
        </p:nvSpPr>
        <p:spPr bwMode="auto">
          <a:xfrm>
            <a:off x="2520950" y="1447800"/>
            <a:ext cx="298450" cy="36671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solidFill>
                  <a:schemeClr val="tx2"/>
                </a:solidFill>
                <a:latin typeface="Times New Roman" charset="0"/>
              </a:rPr>
              <a:t>0</a:t>
            </a:r>
          </a:p>
        </p:txBody>
      </p:sp>
      <p:sp>
        <p:nvSpPr>
          <p:cNvPr id="22552" name="Text Box 22"/>
          <p:cNvSpPr txBox="1">
            <a:spLocks noChangeArrowheads="1"/>
          </p:cNvSpPr>
          <p:nvPr/>
        </p:nvSpPr>
        <p:spPr bwMode="auto">
          <a:xfrm>
            <a:off x="3911600" y="2274888"/>
            <a:ext cx="298450" cy="36671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solidFill>
                  <a:schemeClr val="tx2"/>
                </a:solidFill>
                <a:latin typeface="Times New Roman" charset="0"/>
                <a:sym typeface="Symbol" charset="0"/>
              </a:rPr>
              <a:t>4</a:t>
            </a:r>
          </a:p>
        </p:txBody>
      </p:sp>
      <p:sp>
        <p:nvSpPr>
          <p:cNvPr id="22553" name="Text Box 23"/>
          <p:cNvSpPr txBox="1">
            <a:spLocks noChangeArrowheads="1"/>
          </p:cNvSpPr>
          <p:nvPr/>
        </p:nvSpPr>
        <p:spPr bwMode="auto">
          <a:xfrm>
            <a:off x="2552700" y="2274888"/>
            <a:ext cx="298450" cy="36671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solidFill>
                  <a:schemeClr val="tx2"/>
                </a:solidFill>
                <a:latin typeface="Times New Roman" charset="0"/>
                <a:sym typeface="Symbol" charset="0"/>
              </a:rPr>
              <a:t>2</a:t>
            </a:r>
          </a:p>
        </p:txBody>
      </p:sp>
      <p:sp>
        <p:nvSpPr>
          <p:cNvPr id="22554" name="Text Box 24"/>
          <p:cNvSpPr txBox="1">
            <a:spLocks noChangeArrowheads="1"/>
          </p:cNvSpPr>
          <p:nvPr/>
        </p:nvSpPr>
        <p:spPr bwMode="auto">
          <a:xfrm>
            <a:off x="1174750" y="2257425"/>
            <a:ext cx="298450" cy="36671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solidFill>
                  <a:schemeClr val="tx2"/>
                </a:solidFill>
                <a:latin typeface="Times New Roman" charset="0"/>
                <a:sym typeface="Symbol" charset="0"/>
              </a:rPr>
              <a:t>8</a:t>
            </a:r>
          </a:p>
        </p:txBody>
      </p:sp>
      <p:sp>
        <p:nvSpPr>
          <p:cNvPr id="22555" name="Text Box 25"/>
          <p:cNvSpPr txBox="1">
            <a:spLocks noChangeArrowheads="1"/>
          </p:cNvSpPr>
          <p:nvPr/>
        </p:nvSpPr>
        <p:spPr bwMode="auto">
          <a:xfrm>
            <a:off x="1371600" y="2994025"/>
            <a:ext cx="347663" cy="36671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dirty="0">
                <a:latin typeface="Times New Roman" charset="0"/>
                <a:sym typeface="Symbol" charset="0"/>
              </a:rPr>
              <a:t></a:t>
            </a:r>
          </a:p>
        </p:txBody>
      </p:sp>
      <p:sp>
        <p:nvSpPr>
          <p:cNvPr id="22556" name="Text Box 26"/>
          <p:cNvSpPr txBox="1">
            <a:spLocks noChangeArrowheads="1"/>
          </p:cNvSpPr>
          <p:nvPr/>
        </p:nvSpPr>
        <p:spPr bwMode="auto">
          <a:xfrm>
            <a:off x="3233738" y="2994025"/>
            <a:ext cx="347662" cy="36671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dirty="0">
                <a:latin typeface="Times New Roman" charset="0"/>
                <a:sym typeface="Symbol" charset="0"/>
              </a:rPr>
              <a:t></a:t>
            </a:r>
          </a:p>
        </p:txBody>
      </p:sp>
      <p:sp>
        <p:nvSpPr>
          <p:cNvPr id="22557" name="Text Box 27"/>
          <p:cNvSpPr txBox="1">
            <a:spLocks noChangeArrowheads="1"/>
          </p:cNvSpPr>
          <p:nvPr/>
        </p:nvSpPr>
        <p:spPr bwMode="auto">
          <a:xfrm>
            <a:off x="3359150" y="1690688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chemeClr val="tx2"/>
                </a:solidFill>
                <a:latin typeface="Times New Roman" charset="0"/>
              </a:rPr>
              <a:t>4</a:t>
            </a:r>
          </a:p>
        </p:txBody>
      </p:sp>
      <p:sp>
        <p:nvSpPr>
          <p:cNvPr id="22558" name="Text Box 28"/>
          <p:cNvSpPr txBox="1">
            <a:spLocks noChangeArrowheads="1"/>
          </p:cNvSpPr>
          <p:nvPr/>
        </p:nvSpPr>
        <p:spPr bwMode="auto">
          <a:xfrm>
            <a:off x="1219200" y="17526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chemeClr val="tx2"/>
                </a:solidFill>
                <a:latin typeface="Times New Roman" charset="0"/>
              </a:rPr>
              <a:t>8</a:t>
            </a:r>
          </a:p>
        </p:txBody>
      </p:sp>
      <p:sp>
        <p:nvSpPr>
          <p:cNvPr id="22559" name="Text Box 33"/>
          <p:cNvSpPr txBox="1">
            <a:spLocks noChangeArrowheads="1"/>
          </p:cNvSpPr>
          <p:nvPr/>
        </p:nvSpPr>
        <p:spPr bwMode="auto">
          <a:xfrm>
            <a:off x="1600200" y="23622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7</a:t>
            </a:r>
          </a:p>
        </p:txBody>
      </p:sp>
      <p:sp>
        <p:nvSpPr>
          <p:cNvPr id="22560" name="Text Box 34"/>
          <p:cNvSpPr txBox="1">
            <a:spLocks noChangeArrowheads="1"/>
          </p:cNvSpPr>
          <p:nvPr/>
        </p:nvSpPr>
        <p:spPr bwMode="auto">
          <a:xfrm>
            <a:off x="3048000" y="23622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1</a:t>
            </a:r>
          </a:p>
        </p:txBody>
      </p:sp>
      <p:sp>
        <p:nvSpPr>
          <p:cNvPr id="22561" name="Text Box 35"/>
          <p:cNvSpPr txBox="1">
            <a:spLocks noChangeArrowheads="1"/>
          </p:cNvSpPr>
          <p:nvPr/>
        </p:nvSpPr>
        <p:spPr bwMode="auto">
          <a:xfrm>
            <a:off x="914400" y="31623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2</a:t>
            </a:r>
          </a:p>
        </p:txBody>
      </p:sp>
      <p:sp>
        <p:nvSpPr>
          <p:cNvPr id="22562" name="Text Box 37"/>
          <p:cNvSpPr txBox="1">
            <a:spLocks noChangeArrowheads="1"/>
          </p:cNvSpPr>
          <p:nvPr/>
        </p:nvSpPr>
        <p:spPr bwMode="auto">
          <a:xfrm>
            <a:off x="3657600" y="31623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5</a:t>
            </a:r>
          </a:p>
        </p:txBody>
      </p:sp>
      <p:sp>
        <p:nvSpPr>
          <p:cNvPr id="22563" name="Text Box 38"/>
          <p:cNvSpPr txBox="1">
            <a:spLocks noChangeArrowheads="1"/>
          </p:cNvSpPr>
          <p:nvPr/>
        </p:nvSpPr>
        <p:spPr bwMode="auto">
          <a:xfrm>
            <a:off x="2133600" y="20574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chemeClr val="tx2"/>
                </a:solidFill>
                <a:latin typeface="Times New Roman" charset="0"/>
              </a:rPr>
              <a:t>2</a:t>
            </a:r>
          </a:p>
        </p:txBody>
      </p:sp>
      <p:sp>
        <p:nvSpPr>
          <p:cNvPr id="22564" name="Text Box 39"/>
          <p:cNvSpPr txBox="1">
            <a:spLocks noChangeArrowheads="1"/>
          </p:cNvSpPr>
          <p:nvPr/>
        </p:nvSpPr>
        <p:spPr bwMode="auto">
          <a:xfrm>
            <a:off x="1981200" y="28956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3</a:t>
            </a:r>
          </a:p>
        </p:txBody>
      </p:sp>
      <p:sp>
        <p:nvSpPr>
          <p:cNvPr id="22565" name="Text Box 40"/>
          <p:cNvSpPr txBox="1">
            <a:spLocks noChangeArrowheads="1"/>
          </p:cNvSpPr>
          <p:nvPr/>
        </p:nvSpPr>
        <p:spPr bwMode="auto">
          <a:xfrm>
            <a:off x="2628900" y="28956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9</a:t>
            </a:r>
          </a:p>
        </p:txBody>
      </p:sp>
      <p:sp>
        <p:nvSpPr>
          <p:cNvPr id="22566" name="Freeform 72"/>
          <p:cNvSpPr>
            <a:spLocks/>
          </p:cNvSpPr>
          <p:nvPr/>
        </p:nvSpPr>
        <p:spPr bwMode="auto">
          <a:xfrm>
            <a:off x="1955800" y="4151313"/>
            <a:ext cx="1073150" cy="1536700"/>
          </a:xfrm>
          <a:custGeom>
            <a:avLst/>
            <a:gdLst>
              <a:gd name="T0" fmla="*/ 587375 w 676"/>
              <a:gd name="T1" fmla="*/ 11113 h 968"/>
              <a:gd name="T2" fmla="*/ 1016000 w 676"/>
              <a:gd name="T3" fmla="*/ 287338 h 968"/>
              <a:gd name="T4" fmla="*/ 930275 w 676"/>
              <a:gd name="T5" fmla="*/ 1049338 h 968"/>
              <a:gd name="T6" fmla="*/ 501650 w 676"/>
              <a:gd name="T7" fmla="*/ 1525588 h 968"/>
              <a:gd name="T8" fmla="*/ 92075 w 676"/>
              <a:gd name="T9" fmla="*/ 982663 h 968"/>
              <a:gd name="T10" fmla="*/ 82550 w 676"/>
              <a:gd name="T11" fmla="*/ 220663 h 968"/>
              <a:gd name="T12" fmla="*/ 587375 w 676"/>
              <a:gd name="T13" fmla="*/ 11113 h 96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676"/>
              <a:gd name="T22" fmla="*/ 0 h 968"/>
              <a:gd name="T23" fmla="*/ 676 w 676"/>
              <a:gd name="T24" fmla="*/ 968 h 96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676" h="968">
                <a:moveTo>
                  <a:pt x="370" y="7"/>
                </a:moveTo>
                <a:cubicBezTo>
                  <a:pt x="468" y="14"/>
                  <a:pt x="604" y="72"/>
                  <a:pt x="640" y="181"/>
                </a:cubicBezTo>
                <a:cubicBezTo>
                  <a:pt x="676" y="290"/>
                  <a:pt x="640" y="531"/>
                  <a:pt x="586" y="661"/>
                </a:cubicBezTo>
                <a:cubicBezTo>
                  <a:pt x="532" y="791"/>
                  <a:pt x="404" y="968"/>
                  <a:pt x="316" y="961"/>
                </a:cubicBezTo>
                <a:cubicBezTo>
                  <a:pt x="228" y="954"/>
                  <a:pt x="102" y="756"/>
                  <a:pt x="58" y="619"/>
                </a:cubicBezTo>
                <a:cubicBezTo>
                  <a:pt x="14" y="482"/>
                  <a:pt x="0" y="241"/>
                  <a:pt x="52" y="139"/>
                </a:cubicBezTo>
                <a:cubicBezTo>
                  <a:pt x="104" y="37"/>
                  <a:pt x="272" y="0"/>
                  <a:pt x="370" y="7"/>
                </a:cubicBezTo>
                <a:close/>
              </a:path>
            </a:pathLst>
          </a:custGeom>
          <a:solidFill>
            <a:srgbClr val="DDDDDD"/>
          </a:solidFill>
          <a:ln w="12700">
            <a:solidFill>
              <a:schemeClr val="tx2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67" name="Oval 73"/>
          <p:cNvSpPr>
            <a:spLocks noChangeAspect="1" noChangeArrowheads="1"/>
          </p:cNvSpPr>
          <p:nvPr/>
        </p:nvSpPr>
        <p:spPr bwMode="auto">
          <a:xfrm>
            <a:off x="2268538" y="5160963"/>
            <a:ext cx="366712" cy="366712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C</a:t>
            </a:r>
          </a:p>
        </p:txBody>
      </p:sp>
      <p:sp>
        <p:nvSpPr>
          <p:cNvPr id="22568" name="Oval 74"/>
          <p:cNvSpPr>
            <a:spLocks noChangeAspect="1" noChangeArrowheads="1"/>
          </p:cNvSpPr>
          <p:nvPr/>
        </p:nvSpPr>
        <p:spPr bwMode="auto">
          <a:xfrm>
            <a:off x="895350" y="5160963"/>
            <a:ext cx="366713" cy="366712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B</a:t>
            </a:r>
          </a:p>
        </p:txBody>
      </p:sp>
      <p:sp>
        <p:nvSpPr>
          <p:cNvPr id="22569" name="Oval 75"/>
          <p:cNvSpPr>
            <a:spLocks noChangeAspect="1" noChangeArrowheads="1"/>
          </p:cNvSpPr>
          <p:nvPr/>
        </p:nvSpPr>
        <p:spPr bwMode="auto">
          <a:xfrm>
            <a:off x="2266950" y="4354513"/>
            <a:ext cx="366713" cy="366712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>
                <a:solidFill>
                  <a:schemeClr val="tx2"/>
                </a:solidFill>
              </a:rPr>
              <a:t>A</a:t>
            </a:r>
          </a:p>
        </p:txBody>
      </p:sp>
      <p:sp>
        <p:nvSpPr>
          <p:cNvPr id="22570" name="Oval 76"/>
          <p:cNvSpPr>
            <a:spLocks noChangeAspect="1" noChangeArrowheads="1"/>
          </p:cNvSpPr>
          <p:nvPr/>
        </p:nvSpPr>
        <p:spPr bwMode="auto">
          <a:xfrm>
            <a:off x="1504950" y="5969000"/>
            <a:ext cx="366713" cy="366713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E</a:t>
            </a:r>
          </a:p>
        </p:txBody>
      </p:sp>
      <p:cxnSp>
        <p:nvCxnSpPr>
          <p:cNvPr id="22571" name="AutoShape 77"/>
          <p:cNvCxnSpPr>
            <a:cxnSpLocks noChangeAspect="1" noChangeShapeType="1"/>
            <a:stCxn id="22569" idx="2"/>
            <a:endCxn id="22568" idx="0"/>
          </p:cNvCxnSpPr>
          <p:nvPr/>
        </p:nvCxnSpPr>
        <p:spPr bwMode="auto">
          <a:xfrm rot="10800000" flipV="1">
            <a:off x="1077913" y="4537075"/>
            <a:ext cx="1168400" cy="612775"/>
          </a:xfrm>
          <a:prstGeom prst="curvedConnector2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72" name="AutoShape 78"/>
          <p:cNvCxnSpPr>
            <a:cxnSpLocks noChangeAspect="1" noChangeShapeType="1"/>
            <a:stCxn id="22570" idx="2"/>
            <a:endCxn id="22568" idx="4"/>
          </p:cNvCxnSpPr>
          <p:nvPr/>
        </p:nvCxnSpPr>
        <p:spPr bwMode="auto">
          <a:xfrm rot="10800000">
            <a:off x="1077913" y="5535613"/>
            <a:ext cx="415925" cy="615950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73" name="AutoShape 79"/>
          <p:cNvCxnSpPr>
            <a:cxnSpLocks noChangeAspect="1" noChangeShapeType="1"/>
            <a:stCxn id="22570" idx="6"/>
            <a:endCxn id="22567" idx="3"/>
          </p:cNvCxnSpPr>
          <p:nvPr/>
        </p:nvCxnSpPr>
        <p:spPr bwMode="auto">
          <a:xfrm flipV="1">
            <a:off x="1879600" y="5492750"/>
            <a:ext cx="441325" cy="658813"/>
          </a:xfrm>
          <a:prstGeom prst="curvedConnector2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74" name="AutoShape 80"/>
          <p:cNvCxnSpPr>
            <a:cxnSpLocks noChangeAspect="1" noChangeShapeType="1"/>
            <a:stCxn id="22569" idx="4"/>
            <a:endCxn id="22567" idx="0"/>
          </p:cNvCxnSpPr>
          <p:nvPr/>
        </p:nvCxnSpPr>
        <p:spPr bwMode="auto">
          <a:xfrm>
            <a:off x="2449513" y="4738688"/>
            <a:ext cx="1587" cy="401637"/>
          </a:xfrm>
          <a:prstGeom prst="straightConnector1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75" name="AutoShape 81"/>
          <p:cNvCxnSpPr>
            <a:cxnSpLocks noChangeAspect="1" noChangeShapeType="1"/>
            <a:stCxn id="22568" idx="6"/>
            <a:endCxn id="22567" idx="2"/>
          </p:cNvCxnSpPr>
          <p:nvPr/>
        </p:nvCxnSpPr>
        <p:spPr bwMode="auto">
          <a:xfrm>
            <a:off x="1270000" y="5343525"/>
            <a:ext cx="977900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576" name="Oval 82"/>
          <p:cNvSpPr>
            <a:spLocks noChangeAspect="1" noChangeArrowheads="1"/>
          </p:cNvSpPr>
          <p:nvPr/>
        </p:nvSpPr>
        <p:spPr bwMode="auto">
          <a:xfrm>
            <a:off x="3630613" y="5160963"/>
            <a:ext cx="366712" cy="366712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D</a:t>
            </a:r>
          </a:p>
        </p:txBody>
      </p:sp>
      <p:cxnSp>
        <p:nvCxnSpPr>
          <p:cNvPr id="22577" name="AutoShape 83"/>
          <p:cNvCxnSpPr>
            <a:cxnSpLocks noChangeAspect="1" noChangeShapeType="1"/>
            <a:stCxn id="22580" idx="6"/>
            <a:endCxn id="22576" idx="4"/>
          </p:cNvCxnSpPr>
          <p:nvPr/>
        </p:nvCxnSpPr>
        <p:spPr bwMode="auto">
          <a:xfrm flipV="1">
            <a:off x="3394075" y="5535613"/>
            <a:ext cx="419100" cy="615950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78" name="AutoShape 84"/>
          <p:cNvCxnSpPr>
            <a:cxnSpLocks noChangeAspect="1" noChangeShapeType="1"/>
            <a:stCxn id="22576" idx="0"/>
            <a:endCxn id="22569" idx="6"/>
          </p:cNvCxnSpPr>
          <p:nvPr/>
        </p:nvCxnSpPr>
        <p:spPr bwMode="auto">
          <a:xfrm rot="5400000" flipH="1">
            <a:off x="2925762" y="4262438"/>
            <a:ext cx="612775" cy="1162050"/>
          </a:xfrm>
          <a:prstGeom prst="curvedConnector2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79" name="AutoShape 85"/>
          <p:cNvCxnSpPr>
            <a:cxnSpLocks noChangeAspect="1" noChangeShapeType="1"/>
            <a:stCxn id="22567" idx="6"/>
            <a:endCxn id="22576" idx="2"/>
          </p:cNvCxnSpPr>
          <p:nvPr/>
        </p:nvCxnSpPr>
        <p:spPr bwMode="auto">
          <a:xfrm>
            <a:off x="2652713" y="5343525"/>
            <a:ext cx="966787" cy="0"/>
          </a:xfrm>
          <a:prstGeom prst="straightConnector1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580" name="Oval 86"/>
          <p:cNvSpPr>
            <a:spLocks noChangeAspect="1" noChangeArrowheads="1"/>
          </p:cNvSpPr>
          <p:nvPr/>
        </p:nvSpPr>
        <p:spPr bwMode="auto">
          <a:xfrm>
            <a:off x="3019425" y="5969000"/>
            <a:ext cx="366713" cy="366713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F</a:t>
            </a:r>
          </a:p>
        </p:txBody>
      </p:sp>
      <p:cxnSp>
        <p:nvCxnSpPr>
          <p:cNvPr id="22581" name="AutoShape 87"/>
          <p:cNvCxnSpPr>
            <a:cxnSpLocks noChangeAspect="1" noChangeShapeType="1"/>
            <a:stCxn id="22567" idx="5"/>
            <a:endCxn id="22580" idx="2"/>
          </p:cNvCxnSpPr>
          <p:nvPr/>
        </p:nvCxnSpPr>
        <p:spPr bwMode="auto">
          <a:xfrm rot="16200000" flipH="1">
            <a:off x="2465387" y="5608638"/>
            <a:ext cx="658813" cy="427038"/>
          </a:xfrm>
          <a:prstGeom prst="curvedConnector2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582" name="Text Box 88"/>
          <p:cNvSpPr txBox="1">
            <a:spLocks noChangeArrowheads="1"/>
          </p:cNvSpPr>
          <p:nvPr/>
        </p:nvSpPr>
        <p:spPr bwMode="auto">
          <a:xfrm>
            <a:off x="2501900" y="4125913"/>
            <a:ext cx="298450" cy="36671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solidFill>
                  <a:schemeClr val="tx2"/>
                </a:solidFill>
                <a:latin typeface="Times New Roman" charset="0"/>
              </a:rPr>
              <a:t>0</a:t>
            </a:r>
          </a:p>
        </p:txBody>
      </p:sp>
      <p:sp>
        <p:nvSpPr>
          <p:cNvPr id="22583" name="Text Box 89"/>
          <p:cNvSpPr txBox="1">
            <a:spLocks noChangeArrowheads="1"/>
          </p:cNvSpPr>
          <p:nvPr/>
        </p:nvSpPr>
        <p:spPr bwMode="auto">
          <a:xfrm>
            <a:off x="3892550" y="4953000"/>
            <a:ext cx="298450" cy="36671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solidFill>
                  <a:schemeClr val="tx2"/>
                </a:solidFill>
                <a:latin typeface="Times New Roman" charset="0"/>
                <a:sym typeface="Symbol" charset="0"/>
              </a:rPr>
              <a:t>3</a:t>
            </a:r>
          </a:p>
        </p:txBody>
      </p:sp>
      <p:sp>
        <p:nvSpPr>
          <p:cNvPr id="22584" name="Text Box 90"/>
          <p:cNvSpPr txBox="1">
            <a:spLocks noChangeArrowheads="1"/>
          </p:cNvSpPr>
          <p:nvPr/>
        </p:nvSpPr>
        <p:spPr bwMode="auto">
          <a:xfrm>
            <a:off x="2533650" y="4953000"/>
            <a:ext cx="298450" cy="36671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solidFill>
                  <a:schemeClr val="tx2"/>
                </a:solidFill>
                <a:latin typeface="Times New Roman" charset="0"/>
                <a:sym typeface="Symbol" charset="0"/>
              </a:rPr>
              <a:t>2</a:t>
            </a:r>
          </a:p>
        </p:txBody>
      </p:sp>
      <p:sp>
        <p:nvSpPr>
          <p:cNvPr id="22585" name="Text Box 91"/>
          <p:cNvSpPr txBox="1">
            <a:spLocks noChangeArrowheads="1"/>
          </p:cNvSpPr>
          <p:nvPr/>
        </p:nvSpPr>
        <p:spPr bwMode="auto">
          <a:xfrm>
            <a:off x="1174750" y="4937919"/>
            <a:ext cx="298450" cy="36671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solidFill>
                  <a:schemeClr val="tx2"/>
                </a:solidFill>
                <a:latin typeface="Times New Roman" charset="0"/>
                <a:sym typeface="Symbol" charset="0"/>
              </a:rPr>
              <a:t>8</a:t>
            </a:r>
          </a:p>
        </p:txBody>
      </p:sp>
      <p:sp>
        <p:nvSpPr>
          <p:cNvPr id="22586" name="Text Box 92"/>
          <p:cNvSpPr txBox="1">
            <a:spLocks noChangeArrowheads="1"/>
          </p:cNvSpPr>
          <p:nvPr/>
        </p:nvSpPr>
        <p:spPr bwMode="auto">
          <a:xfrm>
            <a:off x="1455738" y="5676900"/>
            <a:ext cx="298450" cy="36671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solidFill>
                  <a:schemeClr val="tx2"/>
                </a:solidFill>
                <a:latin typeface="Times New Roman" charset="0"/>
                <a:sym typeface="Symbol" charset="0"/>
              </a:rPr>
              <a:t>5</a:t>
            </a:r>
          </a:p>
        </p:txBody>
      </p:sp>
      <p:sp>
        <p:nvSpPr>
          <p:cNvPr id="22587" name="Text Box 93"/>
          <p:cNvSpPr txBox="1">
            <a:spLocks noChangeArrowheads="1"/>
          </p:cNvSpPr>
          <p:nvPr/>
        </p:nvSpPr>
        <p:spPr bwMode="auto">
          <a:xfrm>
            <a:off x="3181350" y="5676900"/>
            <a:ext cx="412750" cy="36671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solidFill>
                  <a:schemeClr val="tx2"/>
                </a:solidFill>
                <a:latin typeface="Times New Roman" charset="0"/>
                <a:sym typeface="Symbol" charset="0"/>
              </a:rPr>
              <a:t>11</a:t>
            </a:r>
          </a:p>
        </p:txBody>
      </p:sp>
      <p:sp>
        <p:nvSpPr>
          <p:cNvPr id="22588" name="Text Box 94"/>
          <p:cNvSpPr txBox="1">
            <a:spLocks noChangeArrowheads="1"/>
          </p:cNvSpPr>
          <p:nvPr/>
        </p:nvSpPr>
        <p:spPr bwMode="auto">
          <a:xfrm>
            <a:off x="3340100" y="43688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4</a:t>
            </a:r>
          </a:p>
        </p:txBody>
      </p:sp>
      <p:sp>
        <p:nvSpPr>
          <p:cNvPr id="22589" name="Text Box 95"/>
          <p:cNvSpPr txBox="1">
            <a:spLocks noChangeArrowheads="1"/>
          </p:cNvSpPr>
          <p:nvPr/>
        </p:nvSpPr>
        <p:spPr bwMode="auto">
          <a:xfrm>
            <a:off x="1200150" y="4430713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chemeClr val="tx2"/>
                </a:solidFill>
                <a:latin typeface="Times New Roman" charset="0"/>
              </a:rPr>
              <a:t>8</a:t>
            </a:r>
          </a:p>
        </p:txBody>
      </p:sp>
      <p:sp>
        <p:nvSpPr>
          <p:cNvPr id="22590" name="Text Box 96"/>
          <p:cNvSpPr txBox="1">
            <a:spLocks noChangeArrowheads="1"/>
          </p:cNvSpPr>
          <p:nvPr/>
        </p:nvSpPr>
        <p:spPr bwMode="auto">
          <a:xfrm>
            <a:off x="1581150" y="5040313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7</a:t>
            </a:r>
          </a:p>
        </p:txBody>
      </p:sp>
      <p:sp>
        <p:nvSpPr>
          <p:cNvPr id="22591" name="Text Box 97"/>
          <p:cNvSpPr txBox="1">
            <a:spLocks noChangeArrowheads="1"/>
          </p:cNvSpPr>
          <p:nvPr/>
        </p:nvSpPr>
        <p:spPr bwMode="auto">
          <a:xfrm>
            <a:off x="3028950" y="5040313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chemeClr val="tx2"/>
                </a:solidFill>
                <a:latin typeface="Times New Roman" charset="0"/>
              </a:rPr>
              <a:t>1</a:t>
            </a:r>
          </a:p>
        </p:txBody>
      </p:sp>
      <p:sp>
        <p:nvSpPr>
          <p:cNvPr id="22592" name="Text Box 98"/>
          <p:cNvSpPr txBox="1">
            <a:spLocks noChangeArrowheads="1"/>
          </p:cNvSpPr>
          <p:nvPr/>
        </p:nvSpPr>
        <p:spPr bwMode="auto">
          <a:xfrm>
            <a:off x="895350" y="5840413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2</a:t>
            </a:r>
          </a:p>
        </p:txBody>
      </p:sp>
      <p:sp>
        <p:nvSpPr>
          <p:cNvPr id="22593" name="Text Box 99"/>
          <p:cNvSpPr txBox="1">
            <a:spLocks noChangeArrowheads="1"/>
          </p:cNvSpPr>
          <p:nvPr/>
        </p:nvSpPr>
        <p:spPr bwMode="auto">
          <a:xfrm>
            <a:off x="3638550" y="5840413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Times New Roman" charset="0"/>
              </a:rPr>
              <a:t>5</a:t>
            </a:r>
          </a:p>
        </p:txBody>
      </p:sp>
      <p:sp>
        <p:nvSpPr>
          <p:cNvPr id="22594" name="Text Box 100"/>
          <p:cNvSpPr txBox="1">
            <a:spLocks noChangeArrowheads="1"/>
          </p:cNvSpPr>
          <p:nvPr/>
        </p:nvSpPr>
        <p:spPr bwMode="auto">
          <a:xfrm>
            <a:off x="2114550" y="4735513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chemeClr val="tx2"/>
                </a:solidFill>
                <a:latin typeface="Times New Roman" charset="0"/>
              </a:rPr>
              <a:t>2</a:t>
            </a:r>
          </a:p>
        </p:txBody>
      </p:sp>
      <p:sp>
        <p:nvSpPr>
          <p:cNvPr id="22595" name="Text Box 101"/>
          <p:cNvSpPr txBox="1">
            <a:spLocks noChangeArrowheads="1"/>
          </p:cNvSpPr>
          <p:nvPr/>
        </p:nvSpPr>
        <p:spPr bwMode="auto">
          <a:xfrm>
            <a:off x="1962150" y="5573713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chemeClr val="tx2"/>
                </a:solidFill>
                <a:latin typeface="Times New Roman" charset="0"/>
              </a:rPr>
              <a:t>3</a:t>
            </a:r>
          </a:p>
        </p:txBody>
      </p:sp>
      <p:sp>
        <p:nvSpPr>
          <p:cNvPr id="22596" name="Text Box 102"/>
          <p:cNvSpPr txBox="1">
            <a:spLocks noChangeArrowheads="1"/>
          </p:cNvSpPr>
          <p:nvPr/>
        </p:nvSpPr>
        <p:spPr bwMode="auto">
          <a:xfrm>
            <a:off x="2609850" y="5573713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chemeClr val="tx2"/>
                </a:solidFill>
                <a:latin typeface="Times New Roman" charset="0"/>
              </a:rPr>
              <a:t>9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3350999" y="609600"/>
            <a:ext cx="728084" cy="461665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d(z)</a:t>
            </a:r>
          </a:p>
        </p:txBody>
      </p:sp>
    </p:spTree>
    <p:extLst>
      <p:ext uri="{BB962C8B-B14F-4D97-AF65-F5344CB8AC3E}">
        <p14:creationId xmlns:p14="http://schemas.microsoft.com/office/powerpoint/2010/main" val="228177655"/>
      </p:ext>
    </p:extLst>
  </p:cSld>
  <p:clrMapOvr>
    <a:masterClrMapping/>
  </p:clrMapOvr>
</p:sld>
</file>

<file path=ppt/theme/theme1.xml><?xml version="1.0" encoding="utf-8"?>
<a:theme xmlns:a="http://schemas.openxmlformats.org/drawingml/2006/main" name="Blueprint">
  <a:themeElements>
    <a:clrScheme name="">
      <a:dk1>
        <a:srgbClr val="40458C"/>
      </a:dk1>
      <a:lt1>
        <a:srgbClr val="FFFFFF"/>
      </a:lt1>
      <a:dk2>
        <a:srgbClr val="BE2D00"/>
      </a:dk2>
      <a:lt2>
        <a:srgbClr val="B7C1EB"/>
      </a:lt2>
      <a:accent1>
        <a:srgbClr val="ECD882"/>
      </a:accent1>
      <a:accent2>
        <a:srgbClr val="577052"/>
      </a:accent2>
      <a:accent3>
        <a:srgbClr val="FFFFFF"/>
      </a:accent3>
      <a:accent4>
        <a:srgbClr val="353A77"/>
      </a:accent4>
      <a:accent5>
        <a:srgbClr val="F4E9C1"/>
      </a:accent5>
      <a:accent6>
        <a:srgbClr val="4E6549"/>
      </a:accent6>
      <a:hlink>
        <a:srgbClr val="6F89F7"/>
      </a:hlink>
      <a:folHlink>
        <a:srgbClr val="CFDBFD"/>
      </a:folHlink>
    </a:clrScheme>
    <a:fontScheme name="Blueprin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ueprint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Designs\Blueprint.pot</Template>
  <TotalTime>8424</TotalTime>
  <Words>2544</Words>
  <Application>Microsoft Office PowerPoint</Application>
  <PresentationFormat>On-screen Show (4:3)</PresentationFormat>
  <Paragraphs>1261</Paragraphs>
  <Slides>34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9" baseType="lpstr">
      <vt:lpstr>Symbol</vt:lpstr>
      <vt:lpstr>Tahoma</vt:lpstr>
      <vt:lpstr>Times New Roman</vt:lpstr>
      <vt:lpstr>Wingdings</vt:lpstr>
      <vt:lpstr>Blueprint</vt:lpstr>
      <vt:lpstr>Shortest Paths</vt:lpstr>
      <vt:lpstr>Weighted Graphs</vt:lpstr>
      <vt:lpstr>Shortest Paths</vt:lpstr>
      <vt:lpstr>Shortest Path Properties</vt:lpstr>
      <vt:lpstr>Dijkstra’s Algorithm</vt:lpstr>
      <vt:lpstr>Dijkstra’s Algorithm</vt:lpstr>
      <vt:lpstr>Edge Relaxation</vt:lpstr>
      <vt:lpstr>Example</vt:lpstr>
      <vt:lpstr>Example</vt:lpstr>
      <vt:lpstr>Example</vt:lpstr>
      <vt:lpstr>Example</vt:lpstr>
      <vt:lpstr>Example (cont.)</vt:lpstr>
      <vt:lpstr>Example (cont.)</vt:lpstr>
      <vt:lpstr>Dijkstra’s Algorithm</vt:lpstr>
      <vt:lpstr>Dijkstra’s Algorithm</vt:lpstr>
      <vt:lpstr>Dijkstra’s Algorithm</vt:lpstr>
      <vt:lpstr>Example     </vt:lpstr>
      <vt:lpstr>Example     </vt:lpstr>
      <vt:lpstr>Example     </vt:lpstr>
      <vt:lpstr>Example     </vt:lpstr>
      <vt:lpstr>Example (cont.)</vt:lpstr>
      <vt:lpstr>Example (cont.)</vt:lpstr>
      <vt:lpstr>Dijkstra’s Algorithm</vt:lpstr>
      <vt:lpstr>Analysis of Dijkstra’s Algorithm</vt:lpstr>
      <vt:lpstr>Analysis of Dijkstra’s Algorithm</vt:lpstr>
      <vt:lpstr>Why Dijkstra’s Algorithm Works</vt:lpstr>
      <vt:lpstr>Why Dijkstra’s Algorithm Works</vt:lpstr>
      <vt:lpstr>Why It Doesn’t Work for Negative-Weight Edges</vt:lpstr>
      <vt:lpstr>Why It Doesn’t Work for Negative-Weight Edges</vt:lpstr>
      <vt:lpstr>Skipping the rest</vt:lpstr>
      <vt:lpstr>Bellman-Ford Algorithm  (not in book)</vt:lpstr>
      <vt:lpstr>Bellman-Ford Example</vt:lpstr>
      <vt:lpstr>DAG-based Algorithm  (not in book)</vt:lpstr>
      <vt:lpstr>DAG Example</vt:lpstr>
    </vt:vector>
  </TitlesOfParts>
  <Company>Brown University, Univ. of California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Shortest Paths</dc:title>
  <dc:creator>Roberto Tamassia, Michael Goodrich</dc:creator>
  <cp:lastModifiedBy>Philip Chan</cp:lastModifiedBy>
  <cp:revision>1711</cp:revision>
  <dcterms:created xsi:type="dcterms:W3CDTF">2002-01-21T02:22:10Z</dcterms:created>
  <dcterms:modified xsi:type="dcterms:W3CDTF">2025-10-29T19:49:23Z</dcterms:modified>
</cp:coreProperties>
</file>