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_rels/slide28.xml.rels" ContentType="application/vnd.openxmlformats-package.relationships+xml"/>
  <Override PartName="/ppt/slides/_rels/slide24.xml.rels" ContentType="application/vnd.openxmlformats-package.relationships+xml"/>
  <Override PartName="/ppt/slides/_rels/slide23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2.xml.rels" ContentType="application/vnd.openxmlformats-package.relationships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27.xml.rels" ContentType="application/vnd.openxmlformats-package.relationships+xml"/>
  <Override PartName="/ppt/slides/_rels/slide9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_rels/presentation.xml.rels" ContentType="application/vnd.openxmlformats-package.relationships+xml"/>
  <Override PartName="/ppt/media/image14.jpeg" ContentType="image/jpeg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6.jpeg" ContentType="image/jpeg"/>
  <Override PartName="/ppt/media/image11.jpeg" ContentType="image/jpeg"/>
  <Override PartName="/ppt/media/image7.jpeg" ContentType="image/jpeg"/>
  <Override PartName="/ppt/media/image13.png" ContentType="image/png"/>
  <Override PartName="/ppt/media/image12.jpeg" ContentType="image/jpeg"/>
  <Override PartName="/ppt/media/image9.png" ContentType="image/png"/>
  <Override PartName="/ppt/media/image5.png" ContentType="image/png"/>
  <Override PartName="/ppt/media/image8.jpeg" ContentType="image/jpeg"/>
  <Override PartName="/ppt/media/image10.jpeg" ContentType="image/jpeg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slideLayout2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0" y="6705720"/>
            <a:ext cx="9142200" cy="15048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 hidden="1"/>
          <p:cNvSpPr/>
          <p:nvPr/>
        </p:nvSpPr>
        <p:spPr>
          <a:xfrm>
            <a:off x="0" y="0"/>
            <a:ext cx="9142200" cy="139140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0" y="0"/>
            <a:ext cx="150480" cy="685620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 hidden="1"/>
          <p:cNvSpPr/>
          <p:nvPr/>
        </p:nvSpPr>
        <p:spPr>
          <a:xfrm>
            <a:off x="8991720" y="0"/>
            <a:ext cx="150480" cy="685620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CustomShape 5" hidden="1"/>
          <p:cNvSpPr/>
          <p:nvPr/>
        </p:nvSpPr>
        <p:spPr>
          <a:xfrm>
            <a:off x="149400" y="6388560"/>
            <a:ext cx="8831160" cy="307800"/>
          </a:xfrm>
          <a:prstGeom prst="rect">
            <a:avLst/>
          </a:prstGeom>
          <a:solidFill>
            <a:schemeClr val="accent3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CustomShape 6" hidden="1"/>
          <p:cNvSpPr/>
          <p:nvPr/>
        </p:nvSpPr>
        <p:spPr>
          <a:xfrm>
            <a:off x="152280" y="155520"/>
            <a:ext cx="8831160" cy="6545160"/>
          </a:xfrm>
          <a:prstGeom prst="rect">
            <a:avLst/>
          </a:prstGeom>
          <a:noFill/>
          <a:ln w="9360">
            <a:solidFill>
              <a:schemeClr val="accent3">
                <a:shade val="75000"/>
              </a:scheme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Line 7"/>
          <p:cNvSpPr/>
          <p:nvPr/>
        </p:nvSpPr>
        <p:spPr>
          <a:xfrm>
            <a:off x="152280" y="1276560"/>
            <a:ext cx="8832960" cy="360"/>
          </a:xfrm>
          <a:prstGeom prst="line">
            <a:avLst/>
          </a:prstGeom>
          <a:ln cap="rnd" w="9360">
            <a:solidFill>
              <a:schemeClr val="accent3">
                <a:shade val="75000"/>
              </a:schemeClr>
            </a:solidFill>
            <a:custDash>
              <a:ds d="1000000" sp="1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CustomShape 8" hidden="1"/>
          <p:cNvSpPr/>
          <p:nvPr/>
        </p:nvSpPr>
        <p:spPr>
          <a:xfrm>
            <a:off x="4267080" y="956160"/>
            <a:ext cx="607680" cy="607680"/>
          </a:xfrm>
          <a:prstGeom prst="ellipse">
            <a:avLst/>
          </a:prstGeom>
          <a:solidFill>
            <a:srgbClr val="ffffff"/>
          </a:solidFill>
          <a:ln w="15840">
            <a:noFill/>
          </a:ln>
          <a:effectLst>
            <a:outerShdw blurRad="50800" dir="5400000" dist="254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8" name="CustomShape 9" hidden="1"/>
          <p:cNvSpPr/>
          <p:nvPr/>
        </p:nvSpPr>
        <p:spPr>
          <a:xfrm>
            <a:off x="4361760" y="1050480"/>
            <a:ext cx="418680" cy="418680"/>
          </a:xfrm>
          <a:prstGeom prst="ellipse">
            <a:avLst/>
          </a:prstGeom>
          <a:solidFill>
            <a:srgbClr val="ffffff"/>
          </a:solidFill>
          <a:ln w="50760">
            <a:solidFill>
              <a:schemeClr val="accent3">
                <a:shade val="75000"/>
              </a:schemeClr>
            </a:solidFill>
            <a:round/>
          </a:ln>
          <a:effectLst>
            <a:outerShdw blurRad="50800" dir="5400000" dist="254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9" name="CustomShape 10"/>
          <p:cNvSpPr/>
          <p:nvPr/>
        </p:nvSpPr>
        <p:spPr>
          <a:xfrm>
            <a:off x="0" y="6705720"/>
            <a:ext cx="9142200" cy="15048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" name="CustomShape 11"/>
          <p:cNvSpPr/>
          <p:nvPr/>
        </p:nvSpPr>
        <p:spPr>
          <a:xfrm>
            <a:off x="8991720" y="2880"/>
            <a:ext cx="150480" cy="685620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" name="CustomShape 12"/>
          <p:cNvSpPr/>
          <p:nvPr/>
        </p:nvSpPr>
        <p:spPr>
          <a:xfrm>
            <a:off x="0" y="0"/>
            <a:ext cx="150480" cy="685620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" name="CustomShape 13"/>
          <p:cNvSpPr/>
          <p:nvPr/>
        </p:nvSpPr>
        <p:spPr>
          <a:xfrm>
            <a:off x="0" y="0"/>
            <a:ext cx="9142200" cy="251280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" name="CustomShape 14"/>
          <p:cNvSpPr/>
          <p:nvPr/>
        </p:nvSpPr>
        <p:spPr>
          <a:xfrm>
            <a:off x="146160" y="6391800"/>
            <a:ext cx="8831160" cy="307800"/>
          </a:xfrm>
          <a:prstGeom prst="rect">
            <a:avLst/>
          </a:prstGeom>
          <a:solidFill>
            <a:schemeClr val="accent3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" name="Line 15"/>
          <p:cNvSpPr/>
          <p:nvPr/>
        </p:nvSpPr>
        <p:spPr>
          <a:xfrm>
            <a:off x="155160" y="2419920"/>
            <a:ext cx="8833320" cy="360"/>
          </a:xfrm>
          <a:prstGeom prst="line">
            <a:avLst/>
          </a:prstGeom>
          <a:ln cap="rnd" w="11520">
            <a:solidFill>
              <a:schemeClr val="accent3">
                <a:shade val="75000"/>
              </a:schemeClr>
            </a:solidFill>
            <a:custDash>
              <a:ds d="300000" sp="1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5" name="CustomShape 16"/>
          <p:cNvSpPr/>
          <p:nvPr/>
        </p:nvSpPr>
        <p:spPr>
          <a:xfrm>
            <a:off x="152280" y="152280"/>
            <a:ext cx="8831160" cy="6545160"/>
          </a:xfrm>
          <a:prstGeom prst="rect">
            <a:avLst/>
          </a:prstGeom>
          <a:noFill/>
          <a:ln w="9360">
            <a:solidFill>
              <a:schemeClr val="accent3">
                <a:shade val="75000"/>
              </a:scheme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16" name="CustomShape 17"/>
          <p:cNvSpPr/>
          <p:nvPr/>
        </p:nvSpPr>
        <p:spPr>
          <a:xfrm>
            <a:off x="4267080" y="2115360"/>
            <a:ext cx="607680" cy="607680"/>
          </a:xfrm>
          <a:prstGeom prst="ellipse">
            <a:avLst/>
          </a:prstGeom>
          <a:solidFill>
            <a:srgbClr val="ffffff"/>
          </a:solidFill>
          <a:ln w="15840">
            <a:noFill/>
          </a:ln>
          <a:effectLst>
            <a:outerShdw blurRad="50800" dir="5400000" dist="254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7" name="CustomShape 18"/>
          <p:cNvSpPr/>
          <p:nvPr/>
        </p:nvSpPr>
        <p:spPr>
          <a:xfrm>
            <a:off x="4361760" y="2209680"/>
            <a:ext cx="418680" cy="418680"/>
          </a:xfrm>
          <a:prstGeom prst="ellipse">
            <a:avLst/>
          </a:prstGeom>
          <a:solidFill>
            <a:srgbClr val="ffffff"/>
          </a:solidFill>
          <a:ln w="50760">
            <a:solidFill>
              <a:schemeClr val="accent3">
                <a:shade val="75000"/>
              </a:schemeClr>
            </a:solidFill>
            <a:round/>
          </a:ln>
          <a:effectLst>
            <a:outerShdw blurRad="50800" dir="5400000" dist="254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18" name="PlaceHolder 19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0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0" y="6705720"/>
            <a:ext cx="9142200" cy="15048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7" name="CustomShape 2"/>
          <p:cNvSpPr/>
          <p:nvPr/>
        </p:nvSpPr>
        <p:spPr>
          <a:xfrm>
            <a:off x="0" y="0"/>
            <a:ext cx="9142200" cy="139140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8" name="CustomShape 3"/>
          <p:cNvSpPr/>
          <p:nvPr/>
        </p:nvSpPr>
        <p:spPr>
          <a:xfrm>
            <a:off x="0" y="0"/>
            <a:ext cx="150480" cy="685620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9" name="CustomShape 4"/>
          <p:cNvSpPr/>
          <p:nvPr/>
        </p:nvSpPr>
        <p:spPr>
          <a:xfrm>
            <a:off x="8991720" y="0"/>
            <a:ext cx="150480" cy="6856200"/>
          </a:xfrm>
          <a:prstGeom prst="rect">
            <a:avLst/>
          </a:prstGeom>
          <a:solidFill>
            <a:srgbClr val="ffffff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0" name="CustomShape 5"/>
          <p:cNvSpPr/>
          <p:nvPr/>
        </p:nvSpPr>
        <p:spPr>
          <a:xfrm>
            <a:off x="149400" y="6388560"/>
            <a:ext cx="8831160" cy="307800"/>
          </a:xfrm>
          <a:prstGeom prst="rect">
            <a:avLst/>
          </a:prstGeom>
          <a:solidFill>
            <a:schemeClr val="accent3"/>
          </a:solidFill>
          <a:ln w="936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1" name="CustomShape 6"/>
          <p:cNvSpPr/>
          <p:nvPr/>
        </p:nvSpPr>
        <p:spPr>
          <a:xfrm>
            <a:off x="152280" y="155520"/>
            <a:ext cx="8831160" cy="6545160"/>
          </a:xfrm>
          <a:prstGeom prst="rect">
            <a:avLst/>
          </a:prstGeom>
          <a:noFill/>
          <a:ln w="9360">
            <a:solidFill>
              <a:schemeClr val="accent3">
                <a:shade val="75000"/>
              </a:schemeClr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2" name="Line 7"/>
          <p:cNvSpPr/>
          <p:nvPr/>
        </p:nvSpPr>
        <p:spPr>
          <a:xfrm>
            <a:off x="152280" y="1276560"/>
            <a:ext cx="8832960" cy="360"/>
          </a:xfrm>
          <a:prstGeom prst="line">
            <a:avLst/>
          </a:prstGeom>
          <a:ln cap="rnd" w="9360">
            <a:solidFill>
              <a:schemeClr val="accent3">
                <a:shade val="75000"/>
              </a:schemeClr>
            </a:solidFill>
            <a:custDash>
              <a:ds d="1000000" sp="1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63" name="CustomShape 8"/>
          <p:cNvSpPr/>
          <p:nvPr/>
        </p:nvSpPr>
        <p:spPr>
          <a:xfrm>
            <a:off x="4267080" y="956160"/>
            <a:ext cx="607680" cy="607680"/>
          </a:xfrm>
          <a:prstGeom prst="ellipse">
            <a:avLst/>
          </a:prstGeom>
          <a:solidFill>
            <a:srgbClr val="ffffff"/>
          </a:solidFill>
          <a:ln w="15840">
            <a:noFill/>
          </a:ln>
          <a:effectLst>
            <a:outerShdw blurRad="50800" dir="5400000" dist="254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4" name="CustomShape 9"/>
          <p:cNvSpPr/>
          <p:nvPr/>
        </p:nvSpPr>
        <p:spPr>
          <a:xfrm>
            <a:off x="4361760" y="1050480"/>
            <a:ext cx="418680" cy="418680"/>
          </a:xfrm>
          <a:prstGeom prst="ellipse">
            <a:avLst/>
          </a:prstGeom>
          <a:solidFill>
            <a:srgbClr val="ffffff"/>
          </a:solidFill>
          <a:ln w="50760">
            <a:solidFill>
              <a:schemeClr val="accent3">
                <a:shade val="75000"/>
              </a:schemeClr>
            </a:solidFill>
            <a:round/>
          </a:ln>
          <a:effectLst>
            <a:outerShdw blurRad="50800" dir="5400000" dist="254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5" name="PlaceHolder 10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11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jpe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image" Target="../media/image7.jpeg"/><Relationship Id="rId3" Type="http://schemas.openxmlformats.org/officeDocument/2006/relationships/image" Target="../media/image8.jpeg"/><Relationship Id="rId4" Type="http://schemas.openxmlformats.org/officeDocument/2006/relationships/image" Target="../media/image9.png"/><Relationship Id="rId5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jpeg"/><Relationship Id="rId3" Type="http://schemas.openxmlformats.org/officeDocument/2006/relationships/image" Target="../media/image12.jpeg"/><Relationship Id="rId4" Type="http://schemas.openxmlformats.org/officeDocument/2006/relationships/image" Target="../media/image13.png"/><Relationship Id="rId5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CustomShape 1"/>
          <p:cNvSpPr/>
          <p:nvPr/>
        </p:nvSpPr>
        <p:spPr>
          <a:xfrm>
            <a:off x="1371600" y="2819520"/>
            <a:ext cx="6399000" cy="175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4" name="CustomShape 2"/>
          <p:cNvSpPr/>
          <p:nvPr/>
        </p:nvSpPr>
        <p:spPr>
          <a:xfrm>
            <a:off x="685800" y="380880"/>
            <a:ext cx="7770600" cy="175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4200" spc="-1" strike="noStrike">
                <a:solidFill>
                  <a:srgbClr val="d16349"/>
                </a:solidFill>
                <a:latin typeface="Georgia"/>
                <a:ea typeface="DejaVu Sans"/>
              </a:rPr>
              <a:t>Data Structures and Algorithms</a:t>
            </a:r>
            <a:endParaRPr b="0" lang="en-US" sz="4200" spc="-1" strike="noStrike"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Class Organization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22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Lectures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Discussion of concepts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2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Labs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“</a:t>
            </a: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practicing”</a:t>
            </a:r>
            <a:endParaRPr b="0" lang="en-US" sz="22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2000" spc="-1" strike="noStrike">
                <a:solidFill>
                  <a:srgbClr val="000000"/>
                </a:solidFill>
                <a:latin typeface="Georgia"/>
                <a:ea typeface="DejaVu Sans"/>
              </a:rPr>
              <a:t>Homework assignments</a:t>
            </a:r>
            <a:endParaRPr b="0" lang="en-US" sz="20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2000" spc="-1" strike="noStrike">
                <a:solidFill>
                  <a:srgbClr val="000000"/>
                </a:solidFill>
                <a:latin typeface="Georgia"/>
                <a:ea typeface="DejaVu Sans"/>
              </a:rPr>
              <a:t>Lab exercises (preparation for tests)</a:t>
            </a:r>
            <a:endParaRPr b="0" lang="en-US" sz="2000" spc="-1" strike="noStrike">
              <a:latin typeface="Arial"/>
            </a:endParaRPr>
          </a:p>
        </p:txBody>
      </p:sp>
    </p:spTree>
  </p:cSld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1371600" y="2819520"/>
            <a:ext cx="6399000" cy="175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4" name="CustomShape 2"/>
          <p:cNvSpPr/>
          <p:nvPr/>
        </p:nvSpPr>
        <p:spPr>
          <a:xfrm>
            <a:off x="685800" y="380880"/>
            <a:ext cx="7770600" cy="1750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4200" spc="-1" strike="noStrike">
                <a:solidFill>
                  <a:srgbClr val="d16349"/>
                </a:solidFill>
                <a:latin typeface="Georgia"/>
                <a:ea typeface="DejaVu Sans"/>
              </a:rPr>
              <a:t>Some Motivation Items</a:t>
            </a:r>
            <a:endParaRPr b="0" lang="en-US" sz="4200" spc="-1" strike="noStrike">
              <a:latin typeface="Arial"/>
            </a:endParaRPr>
          </a:p>
        </p:txBody>
      </p:sp>
    </p:spTree>
  </p:cSld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I want to procrastinate</a:t>
            </a:r>
            <a:endParaRPr b="0" lang="en-US" sz="3300" spc="-1" strike="noStrike">
              <a:latin typeface="Arial"/>
            </a:endParaRPr>
          </a:p>
        </p:txBody>
      </p:sp>
      <p:pic>
        <p:nvPicPr>
          <p:cNvPr id="126" name="Picture 2" descr=""/>
          <p:cNvPicPr/>
          <p:nvPr/>
        </p:nvPicPr>
        <p:blipFill>
          <a:blip r:embed="rId1"/>
          <a:stretch/>
        </p:blipFill>
        <p:spPr>
          <a:xfrm>
            <a:off x="457200" y="1371600"/>
            <a:ext cx="3211920" cy="3053880"/>
          </a:xfrm>
          <a:prstGeom prst="rect">
            <a:avLst/>
          </a:prstGeom>
          <a:ln>
            <a:noFill/>
          </a:ln>
        </p:spPr>
      </p:pic>
      <p:sp>
        <p:nvSpPr>
          <p:cNvPr id="127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8" name="CustomShape 3"/>
          <p:cNvSpPr/>
          <p:nvPr/>
        </p:nvSpPr>
        <p:spPr>
          <a:xfrm>
            <a:off x="380880" y="6248520"/>
            <a:ext cx="8380080" cy="607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Images from bunyinpress.com, marketingland.com, betanews.com</a:t>
            </a:r>
            <a:endParaRPr b="0" lang="en-US" sz="2700" spc="-1" strike="noStrike">
              <a:latin typeface="Arial"/>
            </a:endParaRPr>
          </a:p>
        </p:txBody>
      </p:sp>
    </p:spTree>
  </p:cSld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I want to procrastinate</a:t>
            </a:r>
            <a:endParaRPr b="0" lang="en-US" sz="3300" spc="-1" strike="noStrike">
              <a:latin typeface="Arial"/>
            </a:endParaRPr>
          </a:p>
        </p:txBody>
      </p:sp>
      <p:pic>
        <p:nvPicPr>
          <p:cNvPr id="130" name="Picture 2" descr=""/>
          <p:cNvPicPr/>
          <p:nvPr/>
        </p:nvPicPr>
        <p:blipFill>
          <a:blip r:embed="rId1"/>
          <a:stretch/>
        </p:blipFill>
        <p:spPr>
          <a:xfrm>
            <a:off x="457200" y="1371600"/>
            <a:ext cx="3211920" cy="3053880"/>
          </a:xfrm>
          <a:prstGeom prst="rect">
            <a:avLst/>
          </a:prstGeom>
          <a:ln>
            <a:noFill/>
          </a:ln>
        </p:spPr>
      </p:pic>
      <p:pic>
        <p:nvPicPr>
          <p:cNvPr id="131" name="Picture 3" descr=""/>
          <p:cNvPicPr/>
          <p:nvPr/>
        </p:nvPicPr>
        <p:blipFill>
          <a:blip r:embed="rId2"/>
          <a:stretch/>
        </p:blipFill>
        <p:spPr>
          <a:xfrm>
            <a:off x="2514600" y="2376000"/>
            <a:ext cx="1459440" cy="816480"/>
          </a:xfrm>
          <a:prstGeom prst="rect">
            <a:avLst/>
          </a:prstGeom>
          <a:ln>
            <a:noFill/>
          </a:ln>
        </p:spPr>
      </p:pic>
      <p:sp>
        <p:nvSpPr>
          <p:cNvPr id="132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3" name="CustomShape 3"/>
          <p:cNvSpPr/>
          <p:nvPr/>
        </p:nvSpPr>
        <p:spPr>
          <a:xfrm>
            <a:off x="380880" y="6248520"/>
            <a:ext cx="8380080" cy="607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Images from bunyinpress.com, marketingland.com, betanews.com</a:t>
            </a:r>
            <a:endParaRPr b="0" lang="en-US" sz="2700" spc="-1" strike="noStrike">
              <a:latin typeface="Arial"/>
            </a:endParaRPr>
          </a:p>
        </p:txBody>
      </p:sp>
      <p:pic>
        <p:nvPicPr>
          <p:cNvPr id="134" name="Picture 2" descr=""/>
          <p:cNvPicPr/>
          <p:nvPr/>
        </p:nvPicPr>
        <p:blipFill>
          <a:blip r:embed="rId3"/>
          <a:stretch/>
        </p:blipFill>
        <p:spPr>
          <a:xfrm>
            <a:off x="0" y="2105280"/>
            <a:ext cx="1540080" cy="15400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I want to procrastinate, give up, …</a:t>
            </a:r>
            <a:endParaRPr b="0" lang="en-US" sz="3300" spc="-1" strike="noStrike">
              <a:latin typeface="Arial"/>
            </a:endParaRPr>
          </a:p>
        </p:txBody>
      </p:sp>
      <p:pic>
        <p:nvPicPr>
          <p:cNvPr id="136" name="Picture 2" descr=""/>
          <p:cNvPicPr/>
          <p:nvPr/>
        </p:nvPicPr>
        <p:blipFill>
          <a:blip r:embed="rId1"/>
          <a:stretch/>
        </p:blipFill>
        <p:spPr>
          <a:xfrm>
            <a:off x="457200" y="1371600"/>
            <a:ext cx="3211920" cy="3053880"/>
          </a:xfrm>
          <a:prstGeom prst="rect">
            <a:avLst/>
          </a:prstGeom>
          <a:ln>
            <a:noFill/>
          </a:ln>
        </p:spPr>
      </p:pic>
      <p:pic>
        <p:nvPicPr>
          <p:cNvPr id="137" name="Picture 3" descr=""/>
          <p:cNvPicPr/>
          <p:nvPr/>
        </p:nvPicPr>
        <p:blipFill>
          <a:blip r:embed="rId2"/>
          <a:stretch/>
        </p:blipFill>
        <p:spPr>
          <a:xfrm>
            <a:off x="2514600" y="2376000"/>
            <a:ext cx="1459440" cy="816480"/>
          </a:xfrm>
          <a:prstGeom prst="rect">
            <a:avLst/>
          </a:prstGeom>
          <a:ln>
            <a:noFill/>
          </a:ln>
        </p:spPr>
      </p:pic>
      <p:pic>
        <p:nvPicPr>
          <p:cNvPr id="138" name="Picture 2" descr=""/>
          <p:cNvPicPr/>
          <p:nvPr/>
        </p:nvPicPr>
        <p:blipFill>
          <a:blip r:embed="rId3"/>
          <a:stretch/>
        </p:blipFill>
        <p:spPr>
          <a:xfrm>
            <a:off x="4648320" y="1612800"/>
            <a:ext cx="3541680" cy="2360520"/>
          </a:xfrm>
          <a:prstGeom prst="rect">
            <a:avLst/>
          </a:prstGeom>
          <a:ln>
            <a:noFill/>
          </a:ln>
        </p:spPr>
      </p:pic>
      <p:sp>
        <p:nvSpPr>
          <p:cNvPr id="139" name="CustomShape 2"/>
          <p:cNvSpPr/>
          <p:nvPr/>
        </p:nvSpPr>
        <p:spPr>
          <a:xfrm>
            <a:off x="380880" y="6248520"/>
            <a:ext cx="8380080" cy="607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Images from bunyinpress.com, marketingland.com, betanews.com</a:t>
            </a:r>
            <a:endParaRPr b="0" lang="en-US" sz="2700" spc="-1" strike="noStrike">
              <a:latin typeface="Arial"/>
            </a:endParaRPr>
          </a:p>
        </p:txBody>
      </p:sp>
      <p:pic>
        <p:nvPicPr>
          <p:cNvPr id="140" name="Picture 2" descr=""/>
          <p:cNvPicPr/>
          <p:nvPr/>
        </p:nvPicPr>
        <p:blipFill>
          <a:blip r:embed="rId4"/>
          <a:stretch/>
        </p:blipFill>
        <p:spPr>
          <a:xfrm>
            <a:off x="0" y="2105280"/>
            <a:ext cx="1540080" cy="15400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7" dur="indefinite" restart="never" nodeType="tmRoot">
          <p:childTnLst>
            <p:seq>
              <p:cTn id="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I want to procrastinate, give up, …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42" name="CustomShape 2"/>
          <p:cNvSpPr/>
          <p:nvPr/>
        </p:nvSpPr>
        <p:spPr>
          <a:xfrm>
            <a:off x="1523880" y="4430160"/>
            <a:ext cx="6475320" cy="1816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Think about 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ff0000"/>
                </a:solidFill>
                <a:latin typeface="Georgia"/>
                <a:ea typeface="DejaVu Sans"/>
              </a:rPr>
              <a:t>what your goal is</a:t>
            </a:r>
            <a:endParaRPr b="0" lang="en-US" sz="22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ff0000"/>
                </a:solidFill>
                <a:latin typeface="Georgia"/>
                <a:ea typeface="DejaVu Sans"/>
              </a:rPr>
              <a:t>how serious are you</a:t>
            </a: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 in achieving your goal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200" spc="-1" strike="noStrike">
              <a:latin typeface="Arial"/>
            </a:endParaRPr>
          </a:p>
        </p:txBody>
      </p:sp>
      <p:pic>
        <p:nvPicPr>
          <p:cNvPr id="143" name="Picture 2" descr=""/>
          <p:cNvPicPr/>
          <p:nvPr/>
        </p:nvPicPr>
        <p:blipFill>
          <a:blip r:embed="rId1"/>
          <a:stretch/>
        </p:blipFill>
        <p:spPr>
          <a:xfrm>
            <a:off x="457200" y="1371600"/>
            <a:ext cx="3211920" cy="3053880"/>
          </a:xfrm>
          <a:prstGeom prst="rect">
            <a:avLst/>
          </a:prstGeom>
          <a:ln>
            <a:noFill/>
          </a:ln>
        </p:spPr>
      </p:pic>
      <p:pic>
        <p:nvPicPr>
          <p:cNvPr id="144" name="Picture 3" descr=""/>
          <p:cNvPicPr/>
          <p:nvPr/>
        </p:nvPicPr>
        <p:blipFill>
          <a:blip r:embed="rId2"/>
          <a:stretch/>
        </p:blipFill>
        <p:spPr>
          <a:xfrm>
            <a:off x="2514600" y="2376000"/>
            <a:ext cx="1459440" cy="816480"/>
          </a:xfrm>
          <a:prstGeom prst="rect">
            <a:avLst/>
          </a:prstGeom>
          <a:ln>
            <a:noFill/>
          </a:ln>
        </p:spPr>
      </p:pic>
      <p:pic>
        <p:nvPicPr>
          <p:cNvPr id="145" name="Picture 2" descr=""/>
          <p:cNvPicPr/>
          <p:nvPr/>
        </p:nvPicPr>
        <p:blipFill>
          <a:blip r:embed="rId3"/>
          <a:stretch/>
        </p:blipFill>
        <p:spPr>
          <a:xfrm>
            <a:off x="4648320" y="1612800"/>
            <a:ext cx="3541680" cy="2360520"/>
          </a:xfrm>
          <a:prstGeom prst="rect">
            <a:avLst/>
          </a:prstGeom>
          <a:ln>
            <a:noFill/>
          </a:ln>
        </p:spPr>
      </p:pic>
      <p:sp>
        <p:nvSpPr>
          <p:cNvPr id="146" name="CustomShape 3"/>
          <p:cNvSpPr/>
          <p:nvPr/>
        </p:nvSpPr>
        <p:spPr>
          <a:xfrm>
            <a:off x="380880" y="6248520"/>
            <a:ext cx="8380080" cy="6076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74320" indent="-272520">
              <a:lnSpc>
                <a:spcPct val="100000"/>
              </a:lnSpc>
              <a:spcBef>
                <a:spcPts val="320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1600" spc="-1" strike="noStrike">
                <a:solidFill>
                  <a:srgbClr val="000000"/>
                </a:solidFill>
                <a:latin typeface="Georgia"/>
                <a:ea typeface="DejaVu Sans"/>
              </a:rPr>
              <a:t>Images from bunyinpress.com, marketingland.com, betanews.com</a:t>
            </a:r>
            <a:endParaRPr b="0" lang="en-US" sz="1600" spc="-1" strike="noStrike">
              <a:latin typeface="Arial"/>
            </a:endParaRPr>
          </a:p>
        </p:txBody>
      </p:sp>
      <p:pic>
        <p:nvPicPr>
          <p:cNvPr id="147" name="Picture 2" descr=""/>
          <p:cNvPicPr/>
          <p:nvPr/>
        </p:nvPicPr>
        <p:blipFill>
          <a:blip r:embed="rId4"/>
          <a:stretch/>
        </p:blipFill>
        <p:spPr>
          <a:xfrm>
            <a:off x="0" y="2105280"/>
            <a:ext cx="1540080" cy="15400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9" dur="indefinite" restart="never" nodeType="tmRoot">
          <p:childTnLst>
            <p:seq>
              <p:cTn id="3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Don’t have the brains…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49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31" dur="indefinite" restart="never" nodeType="tmRoot">
          <p:childTnLst>
            <p:seq>
              <p:cTn id="3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Don’t have the brains…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51" name="CustomShape 2"/>
          <p:cNvSpPr/>
          <p:nvPr/>
        </p:nvSpPr>
        <p:spPr>
          <a:xfrm>
            <a:off x="4952880" y="1714680"/>
            <a:ext cx="3732120" cy="418932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Neuroplasticity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Like a muscle</a:t>
            </a:r>
            <a:endParaRPr b="0" lang="en-US" sz="22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2000" spc="-1" strike="noStrike">
                <a:solidFill>
                  <a:srgbClr val="000000"/>
                </a:solidFill>
                <a:latin typeface="Georgia"/>
                <a:ea typeface="DejaVu Sans"/>
              </a:rPr>
              <a:t>Can be </a:t>
            </a:r>
            <a:r>
              <a:rPr b="0" lang="en-US" sz="2000" spc="-1" strike="noStrike">
                <a:solidFill>
                  <a:srgbClr val="ff0000"/>
                </a:solidFill>
                <a:latin typeface="Georgia"/>
                <a:ea typeface="DejaVu Sans"/>
              </a:rPr>
              <a:t>changed</a:t>
            </a:r>
            <a:endParaRPr b="0" lang="en-US" sz="2000" spc="-1" strike="noStrike">
              <a:latin typeface="Arial"/>
            </a:endParaRPr>
          </a:p>
          <a:p>
            <a:pPr marL="274320">
              <a:lnSpc>
                <a:spcPct val="100000"/>
              </a:lnSpc>
              <a:spcBef>
                <a:spcPts val="439"/>
              </a:spcBef>
            </a:pPr>
            <a:endParaRPr b="0" lang="en-US" sz="2000" spc="-1" strike="noStrike">
              <a:latin typeface="Arial"/>
            </a:endParaRPr>
          </a:p>
          <a:p>
            <a:pPr marL="274320"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274320"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Together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With your classmates</a:t>
            </a:r>
            <a:endParaRPr b="0" lang="en-US" sz="22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we can </a:t>
            </a:r>
            <a:r>
              <a:rPr b="0" lang="en-US" sz="2200" spc="-1" strike="noStrike">
                <a:solidFill>
                  <a:srgbClr val="ff0000"/>
                </a:solidFill>
                <a:latin typeface="Georgia"/>
                <a:ea typeface="DejaVu Sans"/>
              </a:rPr>
              <a:t>change your brain</a:t>
            </a:r>
            <a:endParaRPr b="0" lang="en-US" sz="2200" spc="-1" strike="noStrike">
              <a:latin typeface="Arial"/>
            </a:endParaRPr>
          </a:p>
        </p:txBody>
      </p:sp>
      <p:pic>
        <p:nvPicPr>
          <p:cNvPr id="152" name="Picture 3" descr=""/>
          <p:cNvPicPr/>
          <p:nvPr/>
        </p:nvPicPr>
        <p:blipFill>
          <a:blip r:embed="rId1"/>
          <a:stretch/>
        </p:blipFill>
        <p:spPr>
          <a:xfrm>
            <a:off x="49320" y="1447920"/>
            <a:ext cx="4673520" cy="4722480"/>
          </a:xfrm>
          <a:prstGeom prst="rect">
            <a:avLst/>
          </a:prstGeom>
          <a:ln>
            <a:noFill/>
          </a:ln>
        </p:spPr>
      </p:pic>
      <p:sp>
        <p:nvSpPr>
          <p:cNvPr id="153" name="CustomShape 3"/>
          <p:cNvSpPr/>
          <p:nvPr/>
        </p:nvSpPr>
        <p:spPr>
          <a:xfrm>
            <a:off x="627480" y="6246720"/>
            <a:ext cx="3717000" cy="363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Georgia"/>
                <a:ea typeface="DejaVu Sans"/>
              </a:rPr>
              <a:t>Image from evoevafitness.com</a:t>
            </a:r>
            <a:endParaRPr b="0" lang="en-US" sz="1800" spc="-1" strike="noStrike">
              <a:latin typeface="Arial"/>
            </a:endParaRPr>
          </a:p>
        </p:txBody>
      </p:sp>
    </p:spTree>
  </p:cSld>
  <p:timing>
    <p:tnLst>
      <p:par>
        <p:cTn id="33" dur="indefinite" restart="never" nodeType="tmRoot">
          <p:childTnLst>
            <p:seq>
              <p:cTn id="3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Mindset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55" name="CustomShape 2"/>
          <p:cNvSpPr/>
          <p:nvPr/>
        </p:nvSpPr>
        <p:spPr>
          <a:xfrm>
            <a:off x="533520" y="1828800"/>
            <a:ext cx="7999200" cy="106488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  <a:spcBef>
                <a:spcPts val="961"/>
              </a:spcBef>
            </a:pPr>
            <a:r>
              <a:rPr b="0" lang="en-US" sz="4800" spc="-1" strike="noStrike">
                <a:solidFill>
                  <a:srgbClr val="000000"/>
                </a:solidFill>
                <a:latin typeface="Georgia"/>
                <a:ea typeface="DejaVu Sans"/>
              </a:rPr>
              <a:t>The power of </a:t>
            </a:r>
            <a:r>
              <a:rPr b="0" lang="en-US" sz="4800" spc="-1" strike="noStrike">
                <a:solidFill>
                  <a:srgbClr val="ff0000"/>
                </a:solidFill>
                <a:latin typeface="Georgia"/>
                <a:ea typeface="DejaVu Sans"/>
              </a:rPr>
              <a:t>YET</a:t>
            </a:r>
            <a:endParaRPr b="0" lang="en-US" sz="48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4800" spc="-1" strike="noStrike">
              <a:latin typeface="Arial"/>
            </a:endParaRPr>
          </a:p>
        </p:txBody>
      </p:sp>
    </p:spTree>
  </p:cSld>
  <p:timing>
    <p:tnLst>
      <p:par>
        <p:cTn id="35" dur="indefinite" restart="never" nodeType="tmRoot">
          <p:childTnLst>
            <p:seq>
              <p:cTn id="3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Quotes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57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“</a:t>
            </a: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Genius is 1% inspiration and 99% perspiration…”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?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200" spc="-1" strike="noStrike">
              <a:latin typeface="Arial"/>
            </a:endParaRPr>
          </a:p>
        </p:txBody>
      </p:sp>
    </p:spTree>
  </p:cSld>
  <p:timing>
    <p:tnLst>
      <p:par>
        <p:cTn id="37" dur="indefinite" restart="never" nodeType="tmRoot">
          <p:childTnLst>
            <p:seq>
              <p:cTn id="3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Data Structures and Algorithms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06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Algorithms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?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2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Data Structures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?</a:t>
            </a:r>
            <a:endParaRPr b="0" lang="en-US" sz="2200" spc="-1" strike="noStrike">
              <a:latin typeface="Arial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Quotes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59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“</a:t>
            </a: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Genius is 1% inspiration and 99% perspiration…”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Thomas Edison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2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“</a:t>
            </a: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Genius is 1% talent and 99% hard work…”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?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200" spc="-1" strike="noStrike">
              <a:latin typeface="Arial"/>
            </a:endParaRPr>
          </a:p>
        </p:txBody>
      </p:sp>
    </p:spTree>
  </p:cSld>
  <p:timing>
    <p:tnLst>
      <p:par>
        <p:cTn id="39" dur="indefinite" restart="never" nodeType="tmRoot">
          <p:childTnLst>
            <p:seq>
              <p:cTn id="4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Quotes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“</a:t>
            </a: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Genius is 1% inspiration and 99% perspiration…”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Thomas Edison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2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“</a:t>
            </a: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Genius is 1% talent and 99% hard work…”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Albert Einstein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200" spc="-1" strike="noStrike">
              <a:latin typeface="Arial"/>
            </a:endParaRPr>
          </a:p>
        </p:txBody>
      </p:sp>
    </p:spTree>
  </p:cSld>
  <p:timing>
    <p:tnLst>
      <p:par>
        <p:cTn id="41" dur="indefinite" restart="never" nodeType="tmRoot">
          <p:childTnLst>
            <p:seq>
              <p:cTn id="4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3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43" dur="indefinite" restart="never" nodeType="tmRoot">
          <p:childTnLst>
            <p:seq>
              <p:cTn id="4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Sample Real-World Problem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Keyboard input on cell phones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</p:txBody>
      </p:sp>
    </p:spTree>
  </p:cSld>
  <p:timing>
    <p:tnLst>
      <p:par>
        <p:cTn id="45" dur="indefinite" restart="never" nodeType="tmRoot">
          <p:childTnLst>
            <p:seq>
              <p:cTn id="4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Sample Real-World Problem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67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Keyboard input on cell phones</a:t>
            </a:r>
            <a:endParaRPr b="0" lang="en-US" sz="27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After each letter typed, guess 3 words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Have you wondered how?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200" spc="-1" strike="noStrike">
              <a:latin typeface="Arial"/>
            </a:endParaRPr>
          </a:p>
        </p:txBody>
      </p:sp>
    </p:spTree>
  </p:cSld>
  <p:timing>
    <p:tnLst>
      <p:par>
        <p:cTn id="47" dur="indefinite" restart="never" nodeType="tmRoot">
          <p:childTnLst>
            <p:seq>
              <p:cTn id="4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Sample Real-World Problem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Keyboard input on cell phones</a:t>
            </a:r>
            <a:endParaRPr b="0" lang="en-US" sz="27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After each letter typed, guess 3 words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Also the system is given: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A list of possible English Words</a:t>
            </a:r>
            <a:endParaRPr b="0" lang="en-US" sz="22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A collection of messages of the user  (e.g. Obama)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200" spc="-1" strike="noStrike">
              <a:latin typeface="Arial"/>
            </a:endParaRPr>
          </a:p>
        </p:txBody>
      </p:sp>
    </p:spTree>
  </p:cSld>
  <p:timing>
    <p:tnLst>
      <p:par>
        <p:cTn id="49" dur="indefinite" restart="never" nodeType="tmRoot">
          <p:childTnLst>
            <p:seq>
              <p:cTn id="5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1"/>
          <p:cNvSpPr/>
          <p:nvPr/>
        </p:nvSpPr>
        <p:spPr>
          <a:xfrm>
            <a:off x="304920" y="38088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What are the desirable characteristics for guessing 3 words?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71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51" dur="indefinite" restart="never" nodeType="tmRoot">
          <p:childTnLst>
            <p:seq>
              <p:cTn id="5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CustomShape 1"/>
          <p:cNvSpPr/>
          <p:nvPr/>
        </p:nvSpPr>
        <p:spPr>
          <a:xfrm>
            <a:off x="304920" y="38088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/>
          </a:bodyPr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What are the desirable characteristics for guessing 3 words?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73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Accuracy</a:t>
            </a:r>
            <a:endParaRPr b="0" lang="en-US" sz="27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Speed</a:t>
            </a:r>
            <a:endParaRPr b="0" lang="en-US" sz="27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Less memory space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</p:txBody>
      </p:sp>
    </p:spTree>
  </p:cSld>
  <p:timing>
    <p:tnLst>
      <p:par>
        <p:cTn id="53" dur="indefinite" restart="never" nodeType="tmRoot">
          <p:childTnLst>
            <p:seq>
              <p:cTn id="5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Guessing Words for Keyboard Input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75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After each letter typed, guess 3 words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Accurately</a:t>
            </a:r>
            <a:endParaRPr b="0" lang="en-US" sz="22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Quickly</a:t>
            </a:r>
            <a:endParaRPr b="0" lang="en-US" sz="22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Less memory space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2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Also, given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 </a:t>
            </a: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list of possible English Words</a:t>
            </a:r>
            <a:endParaRPr b="0" lang="en-US" sz="22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A collection of messages of the user  (e.g. Obama)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2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How would you design a system?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</p:txBody>
      </p:sp>
    </p:spTree>
  </p:cSld>
  <p:timing>
    <p:tnLst>
      <p:par>
        <p:cTn id="55" dur="indefinite" restart="never" nodeType="tmRoot">
          <p:childTnLst>
            <p:seq>
              <p:cTn id="5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Data structures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08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Organizing information such that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operations in an algorithm are efficient.</a:t>
            </a:r>
            <a:endParaRPr b="0" lang="en-US" sz="2200" spc="-1" strike="noStrike">
              <a:latin typeface="Arial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Books in the Library</a:t>
            </a:r>
            <a:endParaRPr b="0" lang="en-US" sz="3300" spc="-1" strike="noStrike">
              <a:latin typeface="Arial"/>
            </a:endParaRPr>
          </a:p>
        </p:txBody>
      </p:sp>
      <p:pic>
        <p:nvPicPr>
          <p:cNvPr id="110" name="Picture 2" descr=""/>
          <p:cNvPicPr/>
          <p:nvPr/>
        </p:nvPicPr>
        <p:blipFill>
          <a:blip r:embed="rId1"/>
          <a:stretch/>
        </p:blipFill>
        <p:spPr>
          <a:xfrm>
            <a:off x="1124640" y="1527120"/>
            <a:ext cx="6856200" cy="45702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Online Library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12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Each book (document, webpage…)  is a file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How would you organize the “books”?</a:t>
            </a:r>
            <a:endParaRPr b="0" lang="en-US" sz="2700" spc="-1" strike="noStrike">
              <a:latin typeface="Arial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Course: Data Structures and Algorithms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301680" y="1527120"/>
            <a:ext cx="8502120" cy="457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DS&amp;A uses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Programming in Java</a:t>
            </a:r>
            <a:endParaRPr b="0" lang="en-US" sz="22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Discrete Math</a:t>
            </a:r>
            <a:endParaRPr b="0" lang="en-US" sz="22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2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Most other CS concepts will need DS&amp;A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Goals for the Course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16" name="CustomShape 2"/>
          <p:cNvSpPr/>
          <p:nvPr/>
        </p:nvSpPr>
        <p:spPr>
          <a:xfrm>
            <a:off x="301680" y="1527120"/>
            <a:ext cx="8535600" cy="5024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514440" indent="-51264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Georgia"/>
              <a:buAutoNum type="arabicPeriod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Learn basic data structures that can make certain operations more efficient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  <a:p>
            <a:pPr marL="514440" indent="-51264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Georgia"/>
              <a:buAutoNum type="arabicPeriod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Analyze the choice of data structures can impact the efficiency of operations in algorithms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  <a:p>
            <a:pPr marL="514440" indent="-51264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Georgia"/>
              <a:buAutoNum type="arabicPeriod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Learn basic types of algorithms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  <a:p>
            <a:pPr marL="514440" indent="-51264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Georgia"/>
              <a:buAutoNum type="arabicPeriod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Practice on implementing some data structures used in certain applications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  <a:p>
            <a:pPr marL="514440" indent="-51264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Georgia"/>
              <a:buAutoNum type="arabicPeriod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Design/choose data structures for an application that involves non-trivial amounts of data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700" spc="-1" strike="noStrike">
              <a:latin typeface="Arial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Syllabus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301680" y="1527120"/>
            <a:ext cx="8535600" cy="5024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Textbook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Topics</a:t>
            </a:r>
            <a:endParaRPr b="0" lang="en-US" sz="27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2700" spc="-1" strike="noStrike">
              <a:latin typeface="Arial"/>
            </a:endParaRPr>
          </a:p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Evaluation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1, 2, or 3 tests?</a:t>
            </a:r>
            <a:endParaRPr b="0" lang="en-US" sz="2200" spc="-1" strike="noStrike">
              <a:latin typeface="Arial"/>
            </a:endParaRPr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CustomShape 1"/>
          <p:cNvSpPr/>
          <p:nvPr/>
        </p:nvSpPr>
        <p:spPr>
          <a:xfrm>
            <a:off x="301680" y="228600"/>
            <a:ext cx="8532720" cy="757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ctr">
              <a:lnSpc>
                <a:spcPct val="100000"/>
              </a:lnSpc>
            </a:pPr>
            <a:r>
              <a:rPr b="0" lang="en-US" sz="3300" spc="-1" strike="noStrike">
                <a:solidFill>
                  <a:srgbClr val="7b9899"/>
                </a:solidFill>
                <a:latin typeface="Georgia"/>
                <a:ea typeface="DejaVu Sans"/>
              </a:rPr>
              <a:t>Syllabus</a:t>
            </a:r>
            <a:endParaRPr b="0" lang="en-US" sz="3300" spc="-1" strike="noStrike">
              <a:latin typeface="Arial"/>
            </a:endParaRPr>
          </a:p>
        </p:txBody>
      </p:sp>
      <p:sp>
        <p:nvSpPr>
          <p:cNvPr id="120" name="CustomShape 2"/>
          <p:cNvSpPr/>
          <p:nvPr/>
        </p:nvSpPr>
        <p:spPr>
          <a:xfrm>
            <a:off x="301680" y="986040"/>
            <a:ext cx="8532720" cy="564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marL="274320" indent="-272520">
              <a:lnSpc>
                <a:spcPct val="100000"/>
              </a:lnSpc>
              <a:spcBef>
                <a:spcPts val="541"/>
              </a:spcBef>
              <a:buClr>
                <a:srgbClr val="d16349"/>
              </a:buClr>
              <a:buSzPct val="85000"/>
              <a:buFont typeface="Wingdings 2" charset="2"/>
              <a:buChar char=""/>
            </a:pPr>
            <a:r>
              <a:rPr b="0" lang="en-US" sz="2700" spc="-1" strike="noStrike">
                <a:solidFill>
                  <a:srgbClr val="000000"/>
                </a:solidFill>
                <a:latin typeface="Georgia"/>
                <a:ea typeface="DejaVu Sans"/>
              </a:rPr>
              <a:t>Policies</a:t>
            </a:r>
            <a:endParaRPr b="0" lang="en-US" sz="27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Plagiarism exercises on Canvas</a:t>
            </a:r>
            <a:endParaRPr b="0" lang="en-US" sz="2200" spc="-1" strike="noStrike">
              <a:latin typeface="Arial"/>
            </a:endParaRPr>
          </a:p>
          <a:p>
            <a:pPr lvl="1" marL="548640" indent="-272520">
              <a:lnSpc>
                <a:spcPct val="100000"/>
              </a:lnSpc>
              <a:spcBef>
                <a:spcPts val="439"/>
              </a:spcBef>
              <a:buClr>
                <a:srgbClr val="ccb400"/>
              </a:buClr>
              <a:buSzPct val="70000"/>
              <a:buFont typeface="Wingdings" charset="2"/>
              <a:buChar char=""/>
            </a:pPr>
            <a:r>
              <a:rPr b="0" lang="en-US" sz="2200" spc="-1" strike="noStrike">
                <a:solidFill>
                  <a:srgbClr val="646b86"/>
                </a:solidFill>
                <a:latin typeface="Georgia"/>
                <a:ea typeface="DejaVu Sans"/>
              </a:rPr>
              <a:t>Number of students penalized</a:t>
            </a:r>
            <a:endParaRPr b="0" lang="en-US" sz="22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Georgia"/>
                <a:ea typeface="DejaVu Sans"/>
              </a:rPr>
              <a:t>12 in Fall 2016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Georgia"/>
                <a:ea typeface="DejaVu Sans"/>
              </a:rPr>
              <a:t>8 in Spring 2017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Georgia"/>
                <a:ea typeface="DejaVu Sans"/>
              </a:rPr>
              <a:t>1 in Fall 2017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Georgia"/>
                <a:ea typeface="DejaVu Sans"/>
              </a:rPr>
              <a:t>2 in Spring 2018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Georgia"/>
                <a:ea typeface="DejaVu Sans"/>
              </a:rPr>
              <a:t>0 in Fall 2018 [5 warnings]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Georgia"/>
                <a:ea typeface="DejaVu Sans"/>
              </a:rPr>
              <a:t>0 in Spring 2019 [6 warnings]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Georgia"/>
                <a:ea typeface="DejaVu Sans"/>
              </a:rPr>
              <a:t>8 in Fall 2019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Georgia"/>
                <a:ea typeface="DejaVu Sans"/>
              </a:rPr>
              <a:t>0 in Spring 2020 [2 warnings]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Georgia"/>
                <a:ea typeface="DejaVu Sans"/>
              </a:rPr>
              <a:t>3 in Fall 2020 [5 warnings]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Georgia"/>
                <a:ea typeface="DejaVu Sans"/>
              </a:rPr>
              <a:t>9 in Spring 2021 [6 warnings]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Georgia"/>
                <a:ea typeface="DejaVu Sans"/>
              </a:rPr>
              <a:t>3 in Fall 2021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Georgia"/>
                <a:ea typeface="DejaVu Sans"/>
              </a:rPr>
              <a:t>1 in Spring 2022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Georgia"/>
                <a:ea typeface="DejaVu Sans"/>
              </a:rPr>
              <a:t>8 in Fall 2022 [6 in two groups for term project]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Georgia"/>
                <a:ea typeface="DejaVu Sans"/>
              </a:rPr>
              <a:t>3 in Spring 2023 [2 warnings]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7 in Fall 2023 [2 warnings]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0 in Spring 2024 [2 warnings]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4 in Fall 2025</a:t>
            </a:r>
            <a:endParaRPr b="0" lang="en-US" sz="1400" spc="-1" strike="noStrike">
              <a:latin typeface="Arial"/>
            </a:endParaRPr>
          </a:p>
          <a:p>
            <a:pPr lvl="2" marL="822960" indent="-226800">
              <a:lnSpc>
                <a:spcPct val="100000"/>
              </a:lnSpc>
              <a:spcBef>
                <a:spcPts val="400"/>
              </a:spcBef>
              <a:buClr>
                <a:srgbClr val="8cadae"/>
              </a:buClr>
              <a:buSzPct val="75000"/>
              <a:buFont typeface="Wingdings 2" charset="2"/>
              <a:buChar char="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DejaVu Sans"/>
              </a:rPr>
              <a:t>0 in Spring 2025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541"/>
              </a:spcBef>
            </a:pPr>
            <a:endParaRPr b="0" lang="en-US" sz="1400" spc="-1" strike="noStrike">
              <a:latin typeface="Arial"/>
            </a:endParaRPr>
          </a:p>
        </p:txBody>
      </p:sp>
    </p:spTree>
  </p:cSld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31645</TotalTime>
  <Application>LibreOffice/6.0.7.3$Linux_X86_64 LibreOffice_project/00m0$Build-3</Application>
  <Words>625</Words>
  <Paragraphs>142</Paragraphs>
  <Company>Microsoft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2016-12-03T21:10:49Z</dcterms:created>
  <dc:creator>Philip  Chan</dc:creator>
  <dc:description/>
  <dc:language>en-US</dc:language>
  <cp:lastModifiedBy>pkc </cp:lastModifiedBy>
  <dcterms:modified xsi:type="dcterms:W3CDTF">2025-08-18T15:35:40Z</dcterms:modified>
  <cp:revision>283</cp:revision>
  <dc:subject/>
  <dc:title>Data Structures and Algorithms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Microsoft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On-screen Show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28</vt:i4>
  </property>
</Properties>
</file>