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4" r:id="rId3"/>
    <p:sldId id="272" r:id="rId4"/>
    <p:sldId id="273" r:id="rId5"/>
    <p:sldId id="259" r:id="rId6"/>
    <p:sldId id="302" r:id="rId7"/>
    <p:sldId id="261" r:id="rId8"/>
    <p:sldId id="268" r:id="rId9"/>
    <p:sldId id="291" r:id="rId10"/>
    <p:sldId id="292" r:id="rId11"/>
    <p:sldId id="300" r:id="rId12"/>
    <p:sldId id="279" r:id="rId13"/>
    <p:sldId id="293" r:id="rId14"/>
    <p:sldId id="301" r:id="rId15"/>
    <p:sldId id="296" r:id="rId16"/>
    <p:sldId id="303" r:id="rId17"/>
    <p:sldId id="294" r:id="rId18"/>
    <p:sldId id="306" r:id="rId19"/>
    <p:sldId id="295" r:id="rId20"/>
    <p:sldId id="305" r:id="rId21"/>
    <p:sldId id="304" r:id="rId22"/>
    <p:sldId id="297" r:id="rId23"/>
    <p:sldId id="298" r:id="rId24"/>
    <p:sldId id="299" r:id="rId25"/>
    <p:sldId id="278" r:id="rId26"/>
    <p:sldId id="269" r:id="rId27"/>
    <p:sldId id="277" r:id="rId28"/>
    <p:sldId id="275" r:id="rId29"/>
    <p:sldId id="276" r:id="rId30"/>
    <p:sldId id="280" r:id="rId31"/>
    <p:sldId id="27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57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94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2B15-AE4A-4619-A163-DA57623E18C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A9519BF-4F80-40B8-93EA-7401AB0F53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2B15-AE4A-4619-A163-DA57623E18C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19BF-4F80-40B8-93EA-7401AB0F53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A9519BF-4F80-40B8-93EA-7401AB0F533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2B15-AE4A-4619-A163-DA57623E18C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2B15-AE4A-4619-A163-DA57623E18C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A9519BF-4F80-40B8-93EA-7401AB0F53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2B15-AE4A-4619-A163-DA57623E18C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A9519BF-4F80-40B8-93EA-7401AB0F533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6FA2B15-AE4A-4619-A163-DA57623E18C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19BF-4F80-40B8-93EA-7401AB0F53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2B15-AE4A-4619-A163-DA57623E18C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A9519BF-4F80-40B8-93EA-7401AB0F533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2B15-AE4A-4619-A163-DA57623E18C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A9519BF-4F80-40B8-93EA-7401AB0F5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2B15-AE4A-4619-A163-DA57623E18C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9519BF-4F80-40B8-93EA-7401AB0F5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A9519BF-4F80-40B8-93EA-7401AB0F533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2B15-AE4A-4619-A163-DA57623E18C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A9519BF-4F80-40B8-93EA-7401AB0F533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6FA2B15-AE4A-4619-A163-DA57623E18C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6FA2B15-AE4A-4619-A163-DA57623E18C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A9519BF-4F80-40B8-93EA-7401AB0F533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3200" dirty="0">
                <a:solidFill>
                  <a:schemeClr val="tx1"/>
                </a:solidFill>
                <a:latin typeface="Calibri"/>
              </a:rPr>
              <a:t>Identify opportunities</a:t>
            </a:r>
          </a:p>
          <a:p>
            <a:pPr marL="0" lvl="1" indent="0">
              <a:buClr>
                <a:schemeClr val="accent1"/>
              </a:buClr>
              <a:buSzPct val="85000"/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3200" dirty="0">
                <a:solidFill>
                  <a:schemeClr val="tx1"/>
                </a:solidFill>
                <a:latin typeface="Calibri"/>
              </a:rPr>
              <a:t>Generate ideas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3200" dirty="0">
              <a:solidFill>
                <a:schemeClr val="tx1"/>
              </a:solidFill>
              <a:latin typeface="Calibri"/>
            </a:endParaRP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3200" dirty="0">
                <a:solidFill>
                  <a:schemeClr val="tx1"/>
                </a:solidFill>
                <a:latin typeface="Calibri"/>
              </a:rPr>
              <a:t>Develop proposals</a:t>
            </a:r>
            <a:endParaRPr lang="en-US" sz="3200" dirty="0">
              <a:solidFill>
                <a:schemeClr val="tx1"/>
              </a:solidFill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16767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more </a:t>
            </a:r>
            <a:r>
              <a:rPr lang="en-US"/>
              <a:t>and real/root </a:t>
            </a:r>
            <a:r>
              <a:rPr lang="en-US" dirty="0"/>
              <a:t>pains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Video from Portland Public Schools</a:t>
            </a:r>
          </a:p>
          <a:p>
            <a:pPr lvl="1"/>
            <a:r>
              <a:rPr lang="en-US" dirty="0"/>
              <a:t>https://www.youtube.com/watch?v=c9EsTIFaXB8</a:t>
            </a:r>
          </a:p>
          <a:p>
            <a:r>
              <a:rPr lang="en-US" dirty="0"/>
              <a:t>Original pains: slow and confusing</a:t>
            </a:r>
          </a:p>
          <a:p>
            <a:endParaRPr lang="en-US" dirty="0"/>
          </a:p>
          <a:p>
            <a:r>
              <a:rPr lang="en-US" dirty="0"/>
              <a:t>What are the real/root pains:</a:t>
            </a:r>
          </a:p>
          <a:p>
            <a:pPr lvl="1"/>
            <a:r>
              <a:rPr lang="en-US" dirty="0"/>
              <a:t>Person (users/…)</a:t>
            </a:r>
          </a:p>
          <a:p>
            <a:pPr lvl="1"/>
            <a:r>
              <a:rPr lang="en-US" dirty="0"/>
              <a:t>Process (actions/behaviors/…)</a:t>
            </a:r>
          </a:p>
          <a:p>
            <a:pPr lvl="1"/>
            <a:r>
              <a:rPr lang="en-US" dirty="0"/>
              <a:t>Products (systems/devices/software/…)</a:t>
            </a:r>
          </a:p>
          <a:p>
            <a:pPr lvl="1"/>
            <a:r>
              <a:rPr lang="en-US" dirty="0"/>
              <a:t>Place (location/environment/situation/…)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081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1F535-11FB-4371-B3D5-EF6083900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Portland School Cafeteria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CDACB15-A4C8-4176-B697-CE71D95E09EF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11006188"/>
              </p:ext>
            </p:extLst>
          </p:nvPr>
        </p:nvGraphicFramePr>
        <p:xfrm>
          <a:off x="290735" y="2286000"/>
          <a:ext cx="85344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880">
                  <a:extLst>
                    <a:ext uri="{9D8B030D-6E8A-4147-A177-3AD203B41FA5}">
                      <a16:colId xmlns:a16="http://schemas.microsoft.com/office/drawing/2014/main" val="1062404060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3974005274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665185809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1167718565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406544215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r>
                        <a:rPr lang="en-US" dirty="0"/>
                        <a:t>Pains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Products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87758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20791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68944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13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813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Theme is FIT</a:t>
            </a:r>
          </a:p>
          <a:p>
            <a:pPr lvl="1"/>
            <a:r>
              <a:rPr lang="en-US" dirty="0"/>
              <a:t>Identify pain points and trends</a:t>
            </a:r>
          </a:p>
          <a:p>
            <a:pPr lvl="1"/>
            <a:r>
              <a:rPr lang="en-US" dirty="0"/>
              <a:t>…</a:t>
            </a:r>
          </a:p>
          <a:p>
            <a:pPr lvl="1"/>
            <a:r>
              <a:rPr lang="en-US" dirty="0"/>
              <a:t>Develop problem statement</a:t>
            </a:r>
          </a:p>
        </p:txBody>
      </p:sp>
    </p:spTree>
    <p:extLst>
      <p:ext uri="{BB962C8B-B14F-4D97-AF65-F5344CB8AC3E}">
        <p14:creationId xmlns:p14="http://schemas.microsoft.com/office/powerpoint/2010/main" val="767327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Generating Ideas for Approaches/Solutions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Using the 4 P’s to list the problems</a:t>
            </a:r>
          </a:p>
          <a:p>
            <a:r>
              <a:rPr lang="en-US" dirty="0"/>
              <a:t>Groups</a:t>
            </a:r>
          </a:p>
          <a:p>
            <a:pPr lvl="1"/>
            <a:r>
              <a:rPr lang="en-US" dirty="0"/>
              <a:t>One problem per group</a:t>
            </a:r>
          </a:p>
          <a:p>
            <a:pPr lvl="1"/>
            <a:r>
              <a:rPr lang="en-US" dirty="0"/>
              <a:t>Individually </a:t>
            </a:r>
          </a:p>
          <a:p>
            <a:pPr lvl="2"/>
            <a:r>
              <a:rPr lang="en-US" dirty="0"/>
              <a:t>no talking</a:t>
            </a:r>
          </a:p>
          <a:p>
            <a:pPr lvl="2"/>
            <a:r>
              <a:rPr lang="en-US" dirty="0"/>
              <a:t>design a solution (software is involved)</a:t>
            </a:r>
          </a:p>
          <a:p>
            <a:pPr lvl="2"/>
            <a:r>
              <a:rPr lang="en-US" dirty="0"/>
              <a:t>list features that create value</a:t>
            </a:r>
          </a:p>
          <a:p>
            <a:pPr lvl="1"/>
            <a:r>
              <a:rPr lang="en-US" dirty="0"/>
              <a:t>Together </a:t>
            </a:r>
          </a:p>
          <a:p>
            <a:pPr lvl="2"/>
            <a:r>
              <a:rPr lang="en-US" dirty="0"/>
              <a:t>discuss pros and cons of each solution</a:t>
            </a:r>
          </a:p>
          <a:p>
            <a:pPr lvl="2"/>
            <a:r>
              <a:rPr lang="en-US" dirty="0"/>
              <a:t>design at least 1 additional solution (software is involved)</a:t>
            </a:r>
          </a:p>
          <a:p>
            <a:pPr lvl="2"/>
            <a:r>
              <a:rPr lang="en-US" dirty="0"/>
              <a:t>list features that create value</a:t>
            </a:r>
          </a:p>
          <a:p>
            <a:pPr lvl="2"/>
            <a:r>
              <a:rPr lang="en-US" dirty="0"/>
              <a:t>which is the preferred solution?</a:t>
            </a:r>
          </a:p>
        </p:txBody>
      </p:sp>
    </p:spTree>
    <p:extLst>
      <p:ext uri="{BB962C8B-B14F-4D97-AF65-F5344CB8AC3E}">
        <p14:creationId xmlns:p14="http://schemas.microsoft.com/office/powerpoint/2010/main" val="1132172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1F535-11FB-4371-B3D5-EF6083900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Portland School Cafeteria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CDACB15-A4C8-4176-B697-CE71D95E09EF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290735" y="2286000"/>
          <a:ext cx="85344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880">
                  <a:extLst>
                    <a:ext uri="{9D8B030D-6E8A-4147-A177-3AD203B41FA5}">
                      <a16:colId xmlns:a16="http://schemas.microsoft.com/office/drawing/2014/main" val="1062404060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3974005274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665185809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1167718565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406544215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r>
                        <a:rPr lang="en-US" dirty="0"/>
                        <a:t>Pains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Products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87758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20791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68944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13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845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Opportunities or problems to solve:</a:t>
            </a:r>
          </a:p>
          <a:p>
            <a:pPr lvl="1"/>
            <a:r>
              <a:rPr lang="en-US" dirty="0"/>
              <a:t>Pains/inefficiencies/gaps (PIGs)</a:t>
            </a:r>
          </a:p>
          <a:p>
            <a:pPr lvl="1"/>
            <a:r>
              <a:rPr lang="en-US" dirty="0"/>
              <a:t>Trends</a:t>
            </a:r>
          </a:p>
          <a:p>
            <a:endParaRPr lang="en-US" dirty="0"/>
          </a:p>
          <a:p>
            <a:r>
              <a:rPr lang="en-US" dirty="0"/>
              <a:t>Ideas of solutions/approaches</a:t>
            </a:r>
          </a:p>
          <a:p>
            <a:pPr lvl="1"/>
            <a:r>
              <a:rPr lang="en-US" dirty="0"/>
              <a:t>System features</a:t>
            </a:r>
          </a:p>
          <a:p>
            <a:pPr lvl="2"/>
            <a:r>
              <a:rPr lang="en-US" dirty="0"/>
              <a:t>Create value/benefit to users</a:t>
            </a:r>
          </a:p>
          <a:p>
            <a:pPr lvl="3"/>
            <a:r>
              <a:rPr lang="en-US" dirty="0"/>
              <a:t>(</a:t>
            </a:r>
            <a:r>
              <a:rPr lang="en-US" dirty="0" err="1"/>
              <a:t>ie</a:t>
            </a:r>
            <a:r>
              <a:rPr lang="en-US" dirty="0"/>
              <a:t>, fewer PIGs)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954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822C9-2077-43F5-8F61-AC2FD4FF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B8751-5DCD-4FBD-B021-BC0A7F8B600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Types of Users</a:t>
            </a:r>
          </a:p>
          <a:p>
            <a:endParaRPr lang="en-US" dirty="0"/>
          </a:p>
          <a:p>
            <a:r>
              <a:rPr lang="en-US" dirty="0"/>
              <a:t>Users can …</a:t>
            </a:r>
          </a:p>
        </p:txBody>
      </p:sp>
    </p:spTree>
    <p:extLst>
      <p:ext uri="{BB962C8B-B14F-4D97-AF65-F5344CB8AC3E}">
        <p14:creationId xmlns:p14="http://schemas.microsoft.com/office/powerpoint/2010/main" val="20584351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System architecture diagram</a:t>
            </a:r>
          </a:p>
          <a:p>
            <a:pPr lvl="1"/>
            <a:r>
              <a:rPr lang="en-US" dirty="0"/>
              <a:t>Different types of users </a:t>
            </a:r>
          </a:p>
          <a:p>
            <a:pPr lvl="1"/>
            <a:r>
              <a:rPr lang="en-US" dirty="0"/>
              <a:t>Hardware devices (if any)</a:t>
            </a:r>
          </a:p>
          <a:p>
            <a:pPr lvl="1"/>
            <a:r>
              <a:rPr lang="en-US" dirty="0"/>
              <a:t>Software components</a:t>
            </a:r>
          </a:p>
          <a:p>
            <a:pPr lvl="1"/>
            <a:endParaRPr lang="en-US" dirty="0"/>
          </a:p>
          <a:p>
            <a:r>
              <a:rPr lang="en-US" dirty="0"/>
              <a:t>Email system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269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E5B95-F190-4A93-8AAA-784C598FC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A19C0-B382-43E2-BFAE-014BC938D87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6B12FC-CE83-4FE0-8948-15550CD7B35B}"/>
              </a:ext>
            </a:extLst>
          </p:cNvPr>
          <p:cNvSpPr/>
          <p:nvPr/>
        </p:nvSpPr>
        <p:spPr>
          <a:xfrm>
            <a:off x="146304" y="1590096"/>
            <a:ext cx="2764366" cy="47759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2FF089-02F2-41DF-9812-C8EE1ABCDBDD}"/>
              </a:ext>
            </a:extLst>
          </p:cNvPr>
          <p:cNvSpPr/>
          <p:nvPr/>
        </p:nvSpPr>
        <p:spPr>
          <a:xfrm>
            <a:off x="3198911" y="1590097"/>
            <a:ext cx="2720960" cy="47759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B0AEC-F346-4A16-8B90-F663E063C3A5}"/>
              </a:ext>
            </a:extLst>
          </p:cNvPr>
          <p:cNvSpPr/>
          <p:nvPr/>
        </p:nvSpPr>
        <p:spPr>
          <a:xfrm>
            <a:off x="6186305" y="1590096"/>
            <a:ext cx="2764365" cy="47759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9828D5-BD7C-4CFC-9CED-42147B23AD7A}"/>
              </a:ext>
            </a:extLst>
          </p:cNvPr>
          <p:cNvSpPr txBox="1"/>
          <p:nvPr/>
        </p:nvSpPr>
        <p:spPr>
          <a:xfrm>
            <a:off x="1026631" y="726576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Resident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B07196-6B14-4D5C-BCA2-CCA652DA24A4}"/>
              </a:ext>
            </a:extLst>
          </p:cNvPr>
          <p:cNvSpPr txBox="1"/>
          <p:nvPr/>
        </p:nvSpPr>
        <p:spPr>
          <a:xfrm>
            <a:off x="191146" y="1635404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laptop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16DE77-DD5F-4946-B537-5008C8FE0B52}"/>
              </a:ext>
            </a:extLst>
          </p:cNvPr>
          <p:cNvSpPr/>
          <p:nvPr/>
        </p:nvSpPr>
        <p:spPr>
          <a:xfrm>
            <a:off x="193330" y="2205554"/>
            <a:ext cx="2548213" cy="8612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60EBBD-B163-4EB8-AE51-EB3DEBD29D24}"/>
              </a:ext>
            </a:extLst>
          </p:cNvPr>
          <p:cNvSpPr txBox="1"/>
          <p:nvPr/>
        </p:nvSpPr>
        <p:spPr>
          <a:xfrm>
            <a:off x="6807308" y="856444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Staff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E1C021-E7EE-45BD-BEE1-8B7E2F36EEE5}"/>
              </a:ext>
            </a:extLst>
          </p:cNvPr>
          <p:cNvSpPr txBox="1"/>
          <p:nvPr/>
        </p:nvSpPr>
        <p:spPr>
          <a:xfrm>
            <a:off x="6186305" y="1651158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laptop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DEC1E3-0787-45FC-8B0F-C40464C8C82A}"/>
              </a:ext>
            </a:extLst>
          </p:cNvPr>
          <p:cNvSpPr txBox="1"/>
          <p:nvPr/>
        </p:nvSpPr>
        <p:spPr>
          <a:xfrm>
            <a:off x="3335441" y="1643048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server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3E672B1-9806-4EC0-B192-15AAF5C0A5C0}"/>
              </a:ext>
            </a:extLst>
          </p:cNvPr>
          <p:cNvCxnSpPr>
            <a:cxnSpLocks/>
          </p:cNvCxnSpPr>
          <p:nvPr/>
        </p:nvCxnSpPr>
        <p:spPr>
          <a:xfrm>
            <a:off x="1588479" y="1113040"/>
            <a:ext cx="0" cy="41400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C903888-0EA9-4549-BCE5-9EEE5FC9F726}"/>
              </a:ext>
            </a:extLst>
          </p:cNvPr>
          <p:cNvCxnSpPr>
            <a:cxnSpLocks/>
          </p:cNvCxnSpPr>
          <p:nvPr/>
        </p:nvCxnSpPr>
        <p:spPr>
          <a:xfrm>
            <a:off x="7162800" y="1204264"/>
            <a:ext cx="0" cy="41400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B6D08DC-1598-4D37-BB61-E909FEC75F06}"/>
              </a:ext>
            </a:extLst>
          </p:cNvPr>
          <p:cNvSpPr/>
          <p:nvPr/>
        </p:nvSpPr>
        <p:spPr>
          <a:xfrm>
            <a:off x="6295686" y="2192219"/>
            <a:ext cx="2553564" cy="8745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191EB19-7B90-4502-B64D-D426D3DBB8F2}"/>
              </a:ext>
            </a:extLst>
          </p:cNvPr>
          <p:cNvSpPr/>
          <p:nvPr/>
        </p:nvSpPr>
        <p:spPr>
          <a:xfrm>
            <a:off x="3335160" y="2219384"/>
            <a:ext cx="2473679" cy="8473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01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are the different screens/interactions?</a:t>
            </a:r>
          </a:p>
          <a:p>
            <a:endParaRPr lang="en-US" dirty="0"/>
          </a:p>
          <a:p>
            <a:r>
              <a:rPr lang="en-US" dirty="0"/>
              <a:t>Mockup (sketches) diagrams</a:t>
            </a:r>
          </a:p>
          <a:p>
            <a:pPr lvl="1"/>
            <a:r>
              <a:rPr lang="en-US" dirty="0"/>
              <a:t>of the different screens/interactions</a:t>
            </a:r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45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Identifying Opportunities:</a:t>
            </a:r>
            <a:br>
              <a:rPr lang="en-US" dirty="0"/>
            </a:br>
            <a:r>
              <a:rPr lang="en-US" dirty="0"/>
              <a:t>Case Studies</a:t>
            </a:r>
          </a:p>
        </p:txBody>
      </p:sp>
    </p:spTree>
    <p:extLst>
      <p:ext uri="{BB962C8B-B14F-4D97-AF65-F5344CB8AC3E}">
        <p14:creationId xmlns:p14="http://schemas.microsoft.com/office/powerpoint/2010/main" val="301486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2BCDE-BF1F-413D-AE3E-BC9C540BF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980" y="225552"/>
            <a:ext cx="8503920" cy="1066800"/>
          </a:xfrm>
        </p:spPr>
        <p:txBody>
          <a:bodyPr>
            <a:noAutofit/>
          </a:bodyPr>
          <a:lstStyle/>
          <a:p>
            <a:r>
              <a:rPr lang="en-US" sz="2400" dirty="0"/>
              <a:t>Vaccine distribution at a pharmacy</a:t>
            </a:r>
            <a:br>
              <a:rPr lang="en-US" sz="2400" dirty="0"/>
            </a:br>
            <a:r>
              <a:rPr lang="en-US" sz="2400" dirty="0"/>
              <a:t>(receiving vaccines from the state -&gt;</a:t>
            </a:r>
            <a:br>
              <a:rPr lang="en-US" sz="2400" dirty="0"/>
            </a:br>
            <a:r>
              <a:rPr lang="en-US" sz="2400" dirty="0"/>
              <a:t>vaccines in resident arms)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960C6-914E-4A4F-BAAD-4F03BBA3004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System Features (user types, user can…)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444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EFD91-2E29-4245-A596-71477A2F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3AA5C-30A5-4D42-AA42-B0D36171751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How to measure success of the </a:t>
            </a:r>
            <a:r>
              <a:rPr lang="en-US"/>
              <a:t>system features?</a:t>
            </a:r>
          </a:p>
        </p:txBody>
      </p:sp>
    </p:spTree>
    <p:extLst>
      <p:ext uri="{BB962C8B-B14F-4D97-AF65-F5344CB8AC3E}">
        <p14:creationId xmlns:p14="http://schemas.microsoft.com/office/powerpoint/2010/main" val="2309839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Process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345302"/>
              </p:ext>
            </p:extLst>
          </p:nvPr>
        </p:nvGraphicFramePr>
        <p:xfrm>
          <a:off x="228600" y="1447800"/>
          <a:ext cx="8610599" cy="5054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4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9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Users (people)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System</a:t>
                      </a:r>
                      <a:r>
                        <a:rPr lang="en-US" baseline="0" dirty="0"/>
                        <a:t> (software/hardware)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Identifying Opportunities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Pains/Inefficiencies/Gaps (PIGs)  &amp; Trends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Video</a:t>
                      </a:r>
                      <a:r>
                        <a:rPr lang="en-US" baseline="0" dirty="0"/>
                        <a:t> in situation -&gt; additional/deeper PIGs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Why </a:t>
                      </a:r>
                      <a:r>
                        <a:rPr lang="en-US" baseline="0" dirty="0"/>
                        <a:t>-&gt; root/real problems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Users/actions/outcome -&gt; problem statement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201">
                <a:tc>
                  <a:txBody>
                    <a:bodyPr/>
                    <a:lstStyle/>
                    <a:p>
                      <a:r>
                        <a:rPr lang="en-US" dirty="0"/>
                        <a:t>Generating Ideas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Value/benefits (fewer PIGs)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Ideas -&gt;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System features -&gt;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aseline="0"/>
                        <a:t>system architecture,</a:t>
                      </a:r>
                      <a:endParaRPr lang="en-US" baseline="0" dirty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aseline="0" dirty="0"/>
                        <a:t>user interfaces</a:t>
                      </a: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r>
                        <a:rPr lang="en-US" dirty="0"/>
                        <a:t>Evaluation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Value/benefits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Measure of quality/success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6143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How to measure the quality/success of your system in providing value/benefits? </a:t>
            </a:r>
          </a:p>
          <a:p>
            <a:pPr lvl="1"/>
            <a:r>
              <a:rPr lang="en-US" dirty="0"/>
              <a:t>Better than the existing approach</a:t>
            </a:r>
          </a:p>
          <a:p>
            <a:pPr lvl="1"/>
            <a:endParaRPr lang="en-US" dirty="0"/>
          </a:p>
          <a:p>
            <a:r>
              <a:rPr lang="en-US" dirty="0"/>
              <a:t>Lung cancer diagnostic system </a:t>
            </a:r>
          </a:p>
          <a:p>
            <a:pPr lvl="1"/>
            <a:r>
              <a:rPr lang="en-US" dirty="0"/>
              <a:t>input: chest x-ray, output: diagnosis)</a:t>
            </a:r>
          </a:p>
          <a:p>
            <a:pPr lvl="2"/>
            <a:r>
              <a:rPr lang="en-US" dirty="0"/>
              <a:t>Accurate</a:t>
            </a:r>
          </a:p>
          <a:p>
            <a:pPr lvl="2"/>
            <a:r>
              <a:rPr lang="en-US" dirty="0"/>
              <a:t>Fast</a:t>
            </a:r>
          </a:p>
          <a:p>
            <a:pPr lvl="2"/>
            <a:r>
              <a:rPr lang="en-US" dirty="0"/>
              <a:t>Easy to use (“intuitive interface”)</a:t>
            </a:r>
          </a:p>
        </p:txBody>
      </p:sp>
    </p:spTree>
    <p:extLst>
      <p:ext uri="{BB962C8B-B14F-4D97-AF65-F5344CB8AC3E}">
        <p14:creationId xmlns:p14="http://schemas.microsoft.com/office/powerpoint/2010/main" val="1427818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at “Shark Tank”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Pitching projects to investors (“sharks”)</a:t>
            </a:r>
          </a:p>
          <a:p>
            <a:pPr lvl="1"/>
            <a:r>
              <a:rPr lang="en-US" dirty="0"/>
              <a:t>Fake money to invest</a:t>
            </a:r>
          </a:p>
          <a:p>
            <a:r>
              <a:rPr lang="en-US" dirty="0"/>
              <a:t>5 minutes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Provide a link of your presentation file in your submission (Part III)</a:t>
            </a:r>
          </a:p>
          <a:p>
            <a:pPr lvl="1"/>
            <a:r>
              <a:rPr lang="en-US" dirty="0"/>
              <a:t>Publicly accessible</a:t>
            </a:r>
          </a:p>
          <a:p>
            <a:pPr lvl="1"/>
            <a:r>
              <a:rPr lang="en-US" dirty="0"/>
              <a:t>Due at noon, NOT 3pm</a:t>
            </a:r>
          </a:p>
          <a:p>
            <a:pPr lvl="2"/>
            <a:r>
              <a:rPr lang="en-US" dirty="0"/>
              <a:t>So that I can prepare for the shark tank at 3pm.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0998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Stanford U.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Design Thinking Process</a:t>
            </a:r>
          </a:p>
        </p:txBody>
      </p:sp>
    </p:spTree>
    <p:extLst>
      <p:ext uri="{BB962C8B-B14F-4D97-AF65-F5344CB8AC3E}">
        <p14:creationId xmlns:p14="http://schemas.microsoft.com/office/powerpoint/2010/main" val="8156555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Thinking Process (Stanford)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5178552"/>
          </a:xfrm>
        </p:spPr>
        <p:txBody>
          <a:bodyPr>
            <a:normAutofit/>
          </a:bodyPr>
          <a:lstStyle/>
          <a:p>
            <a:pPr fontAlgn="base"/>
            <a:r>
              <a:rPr lang="en-US" b="1" dirty="0">
                <a:solidFill>
                  <a:srgbClr val="00B050"/>
                </a:solidFill>
              </a:rPr>
              <a:t>EMPATHIZE:</a:t>
            </a:r>
            <a:r>
              <a:rPr lang="en-US" dirty="0"/>
              <a:t> </a:t>
            </a:r>
          </a:p>
          <a:p>
            <a:pPr lvl="1" fontAlgn="base"/>
            <a:r>
              <a:rPr lang="en-US" dirty="0">
                <a:solidFill>
                  <a:schemeClr val="tx1"/>
                </a:solidFill>
              </a:rPr>
              <a:t>Work to fully </a:t>
            </a:r>
            <a:r>
              <a:rPr lang="en-US" dirty="0">
                <a:solidFill>
                  <a:srgbClr val="FF0000"/>
                </a:solidFill>
              </a:rPr>
              <a:t>understand the experience of the user </a:t>
            </a:r>
            <a:r>
              <a:rPr lang="en-US" dirty="0">
                <a:solidFill>
                  <a:schemeClr val="tx1"/>
                </a:solidFill>
              </a:rPr>
              <a:t>for whom you are designing. </a:t>
            </a:r>
          </a:p>
          <a:p>
            <a:pPr lvl="1" fontAlgn="base"/>
            <a:r>
              <a:rPr lang="en-US" dirty="0">
                <a:solidFill>
                  <a:schemeClr val="tx1"/>
                </a:solidFill>
              </a:rPr>
              <a:t>Do this through observation, interaction, and immersing yourself in their experiences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5644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Thinking Process (Stanford)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5178552"/>
          </a:xfrm>
        </p:spPr>
        <p:txBody>
          <a:bodyPr>
            <a:normAutofit/>
          </a:bodyPr>
          <a:lstStyle/>
          <a:p>
            <a:pPr fontAlgn="base"/>
            <a:r>
              <a:rPr lang="en-US" b="1" dirty="0">
                <a:solidFill>
                  <a:srgbClr val="00B050"/>
                </a:solidFill>
              </a:rPr>
              <a:t>EMPATHIZE:</a:t>
            </a:r>
            <a:r>
              <a:rPr lang="en-US" dirty="0"/>
              <a:t> </a:t>
            </a:r>
          </a:p>
          <a:p>
            <a:pPr lvl="1" fontAlgn="base"/>
            <a:r>
              <a:rPr lang="en-US" dirty="0">
                <a:solidFill>
                  <a:schemeClr val="tx1"/>
                </a:solidFill>
              </a:rPr>
              <a:t>Work to fully </a:t>
            </a:r>
            <a:r>
              <a:rPr lang="en-US" dirty="0">
                <a:solidFill>
                  <a:srgbClr val="FF0000"/>
                </a:solidFill>
              </a:rPr>
              <a:t>understand the experience of the user </a:t>
            </a:r>
            <a:r>
              <a:rPr lang="en-US" dirty="0">
                <a:solidFill>
                  <a:schemeClr val="tx1"/>
                </a:solidFill>
              </a:rPr>
              <a:t>for whom you are designing. </a:t>
            </a:r>
          </a:p>
          <a:p>
            <a:pPr lvl="1" fontAlgn="base"/>
            <a:r>
              <a:rPr lang="en-US" dirty="0">
                <a:solidFill>
                  <a:schemeClr val="tx1"/>
                </a:solidFill>
              </a:rPr>
              <a:t>Do this through observation, interaction, and immersing yourself in their experiences</a:t>
            </a:r>
            <a:r>
              <a:rPr lang="en-US" dirty="0"/>
              <a:t>.</a:t>
            </a:r>
          </a:p>
          <a:p>
            <a:pPr fontAlgn="base"/>
            <a:r>
              <a:rPr lang="en-US" b="1" dirty="0">
                <a:solidFill>
                  <a:srgbClr val="00B050"/>
                </a:solidFill>
              </a:rPr>
              <a:t>DEFINE:</a:t>
            </a:r>
            <a:r>
              <a:rPr lang="en-US" dirty="0">
                <a:solidFill>
                  <a:srgbClr val="00B050"/>
                </a:solidFill>
              </a:rPr>
              <a:t> </a:t>
            </a:r>
          </a:p>
          <a:p>
            <a:pPr lvl="1" fontAlgn="base"/>
            <a:r>
              <a:rPr lang="en-US" dirty="0">
                <a:solidFill>
                  <a:schemeClr val="tx1"/>
                </a:solidFill>
              </a:rPr>
              <a:t>Process and synthesize </a:t>
            </a:r>
            <a:r>
              <a:rPr lang="en-US" dirty="0">
                <a:solidFill>
                  <a:srgbClr val="FF0000"/>
                </a:solidFill>
              </a:rPr>
              <a:t>the findings from your empathy work </a:t>
            </a:r>
            <a:r>
              <a:rPr lang="en-US" dirty="0">
                <a:solidFill>
                  <a:schemeClr val="tx1"/>
                </a:solidFill>
              </a:rPr>
              <a:t>in order to form a </a:t>
            </a:r>
            <a:r>
              <a:rPr lang="en-US" dirty="0">
                <a:solidFill>
                  <a:srgbClr val="FF0000"/>
                </a:solidFill>
              </a:rPr>
              <a:t>user point of view </a:t>
            </a:r>
            <a:r>
              <a:rPr lang="en-US" dirty="0">
                <a:solidFill>
                  <a:schemeClr val="tx1"/>
                </a:solidFill>
              </a:rPr>
              <a:t>that you will address with your design.</a:t>
            </a:r>
          </a:p>
        </p:txBody>
      </p:sp>
    </p:spTree>
    <p:extLst>
      <p:ext uri="{BB962C8B-B14F-4D97-AF65-F5344CB8AC3E}">
        <p14:creationId xmlns:p14="http://schemas.microsoft.com/office/powerpoint/2010/main" val="36582393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Thinking Process (Stanford)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5178552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b="1" dirty="0">
                <a:solidFill>
                  <a:srgbClr val="00B050"/>
                </a:solidFill>
              </a:rPr>
              <a:t>EMPATHIZE:</a:t>
            </a:r>
            <a:r>
              <a:rPr lang="en-US" dirty="0"/>
              <a:t> </a:t>
            </a:r>
          </a:p>
          <a:p>
            <a:pPr lvl="1" fontAlgn="base"/>
            <a:r>
              <a:rPr lang="en-US" dirty="0">
                <a:solidFill>
                  <a:schemeClr val="tx1"/>
                </a:solidFill>
              </a:rPr>
              <a:t>Work to fully </a:t>
            </a:r>
            <a:r>
              <a:rPr lang="en-US" dirty="0">
                <a:solidFill>
                  <a:srgbClr val="FF0000"/>
                </a:solidFill>
              </a:rPr>
              <a:t>understand the experience of the user </a:t>
            </a:r>
            <a:r>
              <a:rPr lang="en-US" dirty="0">
                <a:solidFill>
                  <a:schemeClr val="tx1"/>
                </a:solidFill>
              </a:rPr>
              <a:t>for whom you are designing. </a:t>
            </a:r>
          </a:p>
          <a:p>
            <a:pPr lvl="1" fontAlgn="base"/>
            <a:r>
              <a:rPr lang="en-US" dirty="0">
                <a:solidFill>
                  <a:schemeClr val="tx1"/>
                </a:solidFill>
              </a:rPr>
              <a:t>Do this through observation, interaction, and immersing yourself in their experiences</a:t>
            </a:r>
            <a:r>
              <a:rPr lang="en-US" dirty="0"/>
              <a:t>.</a:t>
            </a:r>
          </a:p>
          <a:p>
            <a:pPr fontAlgn="base"/>
            <a:r>
              <a:rPr lang="en-US" b="1" dirty="0">
                <a:solidFill>
                  <a:srgbClr val="00B050"/>
                </a:solidFill>
              </a:rPr>
              <a:t>DEFINE:</a:t>
            </a:r>
            <a:r>
              <a:rPr lang="en-US" dirty="0">
                <a:solidFill>
                  <a:srgbClr val="00B050"/>
                </a:solidFill>
              </a:rPr>
              <a:t> </a:t>
            </a:r>
          </a:p>
          <a:p>
            <a:pPr lvl="1" fontAlgn="base"/>
            <a:r>
              <a:rPr lang="en-US" dirty="0">
                <a:solidFill>
                  <a:schemeClr val="tx1"/>
                </a:solidFill>
              </a:rPr>
              <a:t>Process and synthesize </a:t>
            </a:r>
            <a:r>
              <a:rPr lang="en-US" dirty="0">
                <a:solidFill>
                  <a:srgbClr val="FF0000"/>
                </a:solidFill>
              </a:rPr>
              <a:t>the findings from your empathy work </a:t>
            </a:r>
            <a:r>
              <a:rPr lang="en-US" dirty="0">
                <a:solidFill>
                  <a:schemeClr val="tx1"/>
                </a:solidFill>
              </a:rPr>
              <a:t>in order to form a </a:t>
            </a:r>
            <a:r>
              <a:rPr lang="en-US" dirty="0">
                <a:solidFill>
                  <a:srgbClr val="FF0000"/>
                </a:solidFill>
              </a:rPr>
              <a:t>user point of view </a:t>
            </a:r>
            <a:r>
              <a:rPr lang="en-US" dirty="0">
                <a:solidFill>
                  <a:schemeClr val="tx1"/>
                </a:solidFill>
              </a:rPr>
              <a:t>that you will address with your design.</a:t>
            </a:r>
          </a:p>
          <a:p>
            <a:pPr fontAlgn="base"/>
            <a:r>
              <a:rPr lang="en-US" b="1" dirty="0">
                <a:solidFill>
                  <a:srgbClr val="00B050"/>
                </a:solidFill>
              </a:rPr>
              <a:t>IDEATE:</a:t>
            </a:r>
            <a:r>
              <a:rPr lang="en-US" dirty="0">
                <a:solidFill>
                  <a:srgbClr val="00B050"/>
                </a:solidFill>
              </a:rPr>
              <a:t> </a:t>
            </a:r>
          </a:p>
          <a:p>
            <a:pPr lvl="1" fontAlgn="base"/>
            <a:r>
              <a:rPr lang="en-US" dirty="0">
                <a:solidFill>
                  <a:srgbClr val="FF0000"/>
                </a:solidFill>
              </a:rPr>
              <a:t>Explore a wide variety of possible solutions </a:t>
            </a:r>
            <a:r>
              <a:rPr lang="en-US" dirty="0">
                <a:solidFill>
                  <a:schemeClr val="tx1"/>
                </a:solidFill>
              </a:rPr>
              <a:t>through generating a large quantity of diverse possible solutions, allowing you to step beyond the obvious and explore a range of ideas.</a:t>
            </a:r>
          </a:p>
          <a:p>
            <a:pPr fontAlgn="base"/>
            <a:endParaRPr lang="en-US" sz="1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2393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Thinking Process (Stanford)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5178552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b="1" dirty="0">
                <a:solidFill>
                  <a:srgbClr val="00B050"/>
                </a:solidFill>
              </a:rPr>
              <a:t>EMPATHIZE:</a:t>
            </a:r>
            <a:r>
              <a:rPr lang="en-US" dirty="0"/>
              <a:t> </a:t>
            </a:r>
          </a:p>
          <a:p>
            <a:pPr lvl="1" fontAlgn="base"/>
            <a:r>
              <a:rPr lang="en-US" dirty="0">
                <a:solidFill>
                  <a:schemeClr val="tx1"/>
                </a:solidFill>
              </a:rPr>
              <a:t>Work to fully </a:t>
            </a:r>
            <a:r>
              <a:rPr lang="en-US" dirty="0">
                <a:solidFill>
                  <a:srgbClr val="FF0000"/>
                </a:solidFill>
              </a:rPr>
              <a:t>understand the experience of the user </a:t>
            </a:r>
            <a:r>
              <a:rPr lang="en-US" dirty="0">
                <a:solidFill>
                  <a:schemeClr val="tx1"/>
                </a:solidFill>
              </a:rPr>
              <a:t>for whom you are designing. </a:t>
            </a:r>
          </a:p>
          <a:p>
            <a:pPr lvl="1" fontAlgn="base"/>
            <a:r>
              <a:rPr lang="en-US" dirty="0">
                <a:solidFill>
                  <a:schemeClr val="tx1"/>
                </a:solidFill>
              </a:rPr>
              <a:t>Do this through observation, interaction, and immersing yourself in their experiences</a:t>
            </a:r>
            <a:r>
              <a:rPr lang="en-US" dirty="0"/>
              <a:t>.</a:t>
            </a:r>
          </a:p>
          <a:p>
            <a:pPr fontAlgn="base"/>
            <a:r>
              <a:rPr lang="en-US" b="1" dirty="0">
                <a:solidFill>
                  <a:srgbClr val="00B050"/>
                </a:solidFill>
              </a:rPr>
              <a:t>DEFINE:</a:t>
            </a:r>
            <a:r>
              <a:rPr lang="en-US" dirty="0">
                <a:solidFill>
                  <a:srgbClr val="00B050"/>
                </a:solidFill>
              </a:rPr>
              <a:t> </a:t>
            </a:r>
          </a:p>
          <a:p>
            <a:pPr lvl="1" fontAlgn="base"/>
            <a:r>
              <a:rPr lang="en-US" dirty="0">
                <a:solidFill>
                  <a:schemeClr val="tx1"/>
                </a:solidFill>
              </a:rPr>
              <a:t>Process and synthesize </a:t>
            </a:r>
            <a:r>
              <a:rPr lang="en-US" dirty="0">
                <a:solidFill>
                  <a:srgbClr val="FF0000"/>
                </a:solidFill>
              </a:rPr>
              <a:t>the findings from your empathy work </a:t>
            </a:r>
            <a:r>
              <a:rPr lang="en-US" dirty="0">
                <a:solidFill>
                  <a:schemeClr val="tx1"/>
                </a:solidFill>
              </a:rPr>
              <a:t>in order to form a </a:t>
            </a:r>
            <a:r>
              <a:rPr lang="en-US" dirty="0">
                <a:solidFill>
                  <a:srgbClr val="FF0000"/>
                </a:solidFill>
              </a:rPr>
              <a:t>user point of view </a:t>
            </a:r>
            <a:r>
              <a:rPr lang="en-US" dirty="0">
                <a:solidFill>
                  <a:schemeClr val="tx1"/>
                </a:solidFill>
              </a:rPr>
              <a:t>that you will address with your design.</a:t>
            </a:r>
          </a:p>
          <a:p>
            <a:pPr fontAlgn="base"/>
            <a:r>
              <a:rPr lang="en-US" b="1" dirty="0">
                <a:solidFill>
                  <a:srgbClr val="00B050"/>
                </a:solidFill>
              </a:rPr>
              <a:t>IDEATE:</a:t>
            </a:r>
            <a:r>
              <a:rPr lang="en-US" dirty="0">
                <a:solidFill>
                  <a:srgbClr val="00B050"/>
                </a:solidFill>
              </a:rPr>
              <a:t> </a:t>
            </a:r>
          </a:p>
          <a:p>
            <a:pPr lvl="1" fontAlgn="base"/>
            <a:r>
              <a:rPr lang="en-US" dirty="0">
                <a:solidFill>
                  <a:srgbClr val="FF0000"/>
                </a:solidFill>
              </a:rPr>
              <a:t>Explore a wide variety of possible solutions </a:t>
            </a:r>
            <a:r>
              <a:rPr lang="en-US" dirty="0">
                <a:solidFill>
                  <a:schemeClr val="tx1"/>
                </a:solidFill>
              </a:rPr>
              <a:t>through generating a large quantity of diverse possible solutions, allowing you to step beyond the obvious and explore a range of ideas.</a:t>
            </a:r>
          </a:p>
          <a:p>
            <a:pPr fontAlgn="base"/>
            <a:r>
              <a:rPr lang="en-US" dirty="0"/>
              <a:t>Prototype and Test</a:t>
            </a:r>
          </a:p>
          <a:p>
            <a:pPr fontAlgn="base"/>
            <a:r>
              <a:rPr lang="en-US" sz="1900" dirty="0"/>
              <a:t>http://dschool.stanford.edu/redesigningtheater/the-design-thinking-process/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23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Google: Identifying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Google.com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Early 2000s via  https://archive.org/web/</a:t>
            </a:r>
          </a:p>
          <a:p>
            <a:endParaRPr lang="en-US" dirty="0"/>
          </a:p>
          <a:p>
            <a:r>
              <a:rPr lang="en-US" dirty="0"/>
              <a:t>Why is it interesting/useful to you?  What is the value?</a:t>
            </a:r>
          </a:p>
          <a:p>
            <a:endParaRPr lang="en-US" dirty="0"/>
          </a:p>
          <a:p>
            <a:r>
              <a:rPr lang="en-US" dirty="0"/>
              <a:t>Took advantage of what opportunities?</a:t>
            </a:r>
          </a:p>
          <a:p>
            <a:pPr lvl="1"/>
            <a:r>
              <a:rPr lang="en-US" dirty="0"/>
              <a:t>Trends (existing or new ones)</a:t>
            </a:r>
          </a:p>
          <a:p>
            <a:pPr lvl="1"/>
            <a:r>
              <a:rPr lang="en-US" dirty="0"/>
              <a:t>Pains</a:t>
            </a:r>
          </a:p>
          <a:p>
            <a:pPr lvl="1"/>
            <a:r>
              <a:rPr lang="en-US" dirty="0"/>
              <a:t>Gaps</a:t>
            </a:r>
          </a:p>
          <a:p>
            <a:pPr lvl="1"/>
            <a:r>
              <a:rPr lang="en-US" dirty="0"/>
              <a:t>Inefficiencies (inefficient use of resources: materials/energy/time/money/…)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4602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8914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Switching to Your Project</a:t>
            </a:r>
          </a:p>
        </p:txBody>
      </p:sp>
    </p:spTree>
    <p:extLst>
      <p:ext uri="{BB962C8B-B14F-4D97-AF65-F5344CB8AC3E}">
        <p14:creationId xmlns:p14="http://schemas.microsoft.com/office/powerpoint/2010/main" val="12922596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Identify Opportunities--Homework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49499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Identify opportunities:</a:t>
            </a:r>
          </a:p>
          <a:p>
            <a:pPr lvl="1"/>
            <a:r>
              <a:rPr lang="en-US" dirty="0"/>
              <a:t>Trends (existing or new ones),</a:t>
            </a:r>
          </a:p>
          <a:p>
            <a:pPr lvl="1"/>
            <a:r>
              <a:rPr lang="en-US" dirty="0"/>
              <a:t>Pains, and/or</a:t>
            </a:r>
          </a:p>
          <a:p>
            <a:pPr lvl="1"/>
            <a:r>
              <a:rPr lang="en-US" dirty="0"/>
              <a:t>Inefficiencies/gaps</a:t>
            </a:r>
          </a:p>
          <a:p>
            <a:pPr lvl="1"/>
            <a:r>
              <a:rPr lang="en-US" dirty="0"/>
              <a:t>Ask 3 users if  they feel similar pains…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0767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Generating Ideas--Homework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49499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Identify opportunities:</a:t>
            </a:r>
          </a:p>
          <a:p>
            <a:pPr lvl="1"/>
            <a:r>
              <a:rPr lang="en-US" dirty="0"/>
              <a:t>Trends (existing or new ones),</a:t>
            </a:r>
          </a:p>
          <a:p>
            <a:pPr lvl="1"/>
            <a:r>
              <a:rPr lang="en-US" dirty="0"/>
              <a:t>Pains, and/or</a:t>
            </a:r>
          </a:p>
          <a:p>
            <a:pPr lvl="1"/>
            <a:r>
              <a:rPr lang="en-US" dirty="0"/>
              <a:t>Inefficiencies/gaps</a:t>
            </a:r>
          </a:p>
          <a:p>
            <a:pPr lvl="1"/>
            <a:r>
              <a:rPr lang="en-US" dirty="0"/>
              <a:t>Ask 3 users if  they feel similar pains…</a:t>
            </a:r>
          </a:p>
          <a:p>
            <a:pPr lvl="1"/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Generate ideas to create value</a:t>
            </a:r>
          </a:p>
          <a:p>
            <a:pPr lvl="1"/>
            <a:r>
              <a:rPr lang="en-US" dirty="0"/>
              <a:t>Ask 3 users if the proposed ideas help</a:t>
            </a:r>
          </a:p>
          <a:p>
            <a:pPr marL="731520" lvl="1" indent="-45720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[Other competitions:</a:t>
            </a:r>
          </a:p>
          <a:p>
            <a:pPr lvl="1"/>
            <a:r>
              <a:rPr lang="en-US" dirty="0"/>
              <a:t>cs.fit.edu/~</a:t>
            </a:r>
            <a:r>
              <a:rPr lang="en-US" dirty="0" err="1"/>
              <a:t>pkc</a:t>
            </a:r>
            <a:r>
              <a:rPr lang="en-US" dirty="0"/>
              <a:t>/classes/</a:t>
            </a:r>
            <a:r>
              <a:rPr lang="en-US" dirty="0" err="1"/>
              <a:t>seniorProjects</a:t>
            </a:r>
            <a:r>
              <a:rPr lang="en-US" dirty="0"/>
              <a:t>/opportunities  ]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6302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3. Preparing </a:t>
            </a:r>
            <a:r>
              <a:rPr lang="en-US" dirty="0"/>
              <a:t>Slides--Homework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4949952"/>
          </a:xfrm>
        </p:spPr>
        <p:txBody>
          <a:bodyPr>
            <a:normAutofit/>
          </a:bodyPr>
          <a:lstStyle/>
          <a:p>
            <a:r>
              <a:rPr lang="en-US" dirty="0"/>
              <a:t>What are the opportunities/pains? [at least 1 slide]</a:t>
            </a:r>
          </a:p>
          <a:p>
            <a:endParaRPr lang="en-US" dirty="0"/>
          </a:p>
          <a:p>
            <a:r>
              <a:rPr lang="en-US" dirty="0"/>
              <a:t>Do 3 users feel similar pains? [1 slide per user]</a:t>
            </a:r>
          </a:p>
          <a:p>
            <a:endParaRPr lang="en-US" dirty="0"/>
          </a:p>
          <a:p>
            <a:r>
              <a:rPr lang="en-US" dirty="0"/>
              <a:t>What are your main ideas to improve &amp; create value? [at least 1 slide]</a:t>
            </a:r>
          </a:p>
          <a:p>
            <a:endParaRPr lang="en-US" dirty="0"/>
          </a:p>
          <a:p>
            <a:r>
              <a:rPr lang="en-US" dirty="0"/>
              <a:t>Do 3 users think your ideas create value?</a:t>
            </a:r>
          </a:p>
          <a:p>
            <a:pPr lvl="1"/>
            <a:r>
              <a:rPr lang="en-US" dirty="0"/>
              <a:t>If not, what are other ideas? [brainstorming with users]</a:t>
            </a:r>
          </a:p>
          <a:p>
            <a:pPr lvl="1"/>
            <a:r>
              <a:rPr lang="en-US" dirty="0"/>
              <a:t>[1 slide per idea with feedback from 3 users]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7003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Feedback and Refinement of IDEAS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Day 2 </a:t>
            </a:r>
          </a:p>
        </p:txBody>
      </p:sp>
    </p:spTree>
    <p:extLst>
      <p:ext uri="{BB962C8B-B14F-4D97-AF65-F5344CB8AC3E}">
        <p14:creationId xmlns:p14="http://schemas.microsoft.com/office/powerpoint/2010/main" val="28899972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/>
              <a:t>Feedback and Refinement—Group Discussion</a:t>
            </a:r>
            <a:br>
              <a:rPr lang="en-US" dirty="0"/>
            </a:br>
            <a:r>
              <a:rPr lang="en-US" dirty="0"/>
              <a:t> (~4 students, </a:t>
            </a:r>
            <a:r>
              <a:rPr lang="en-US" dirty="0" err="1"/>
              <a:t>ie</a:t>
            </a:r>
            <a:r>
              <a:rPr lang="en-US" dirty="0"/>
              <a:t>, ~3 additional users)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4949952"/>
          </a:xfrm>
        </p:spPr>
        <p:txBody>
          <a:bodyPr>
            <a:normAutofit/>
          </a:bodyPr>
          <a:lstStyle/>
          <a:p>
            <a:r>
              <a:rPr lang="en-US" dirty="0"/>
              <a:t>What are the opportunities/pains? [at least 1 slide]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/>
              <a:t>Do 3 users feel similar pains? [1 slide per user]</a:t>
            </a:r>
          </a:p>
          <a:p>
            <a:endParaRPr lang="en-US" dirty="0"/>
          </a:p>
          <a:p>
            <a:r>
              <a:rPr lang="en-US" dirty="0"/>
              <a:t>What are your main ideas to improve &amp; create value? [at least 1 slide]</a:t>
            </a:r>
          </a:p>
          <a:p>
            <a:endParaRPr lang="en-US" dirty="0"/>
          </a:p>
          <a:p>
            <a:r>
              <a:rPr lang="en-US" dirty="0"/>
              <a:t>Do 3 users think your ideas create value?</a:t>
            </a:r>
          </a:p>
          <a:p>
            <a:pPr lvl="1"/>
            <a:r>
              <a:rPr lang="en-US" dirty="0"/>
              <a:t>If not, what are other ideas? [brainstorming with users]</a:t>
            </a:r>
          </a:p>
          <a:p>
            <a:pPr lvl="1"/>
            <a:r>
              <a:rPr lang="en-US" dirty="0"/>
              <a:t>[1 slide per idea with feedback from 3 users]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4885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Reports from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Each group</a:t>
            </a:r>
          </a:p>
          <a:p>
            <a:pPr lvl="1"/>
            <a:r>
              <a:rPr lang="en-US" dirty="0"/>
              <a:t>selects the project that has the most potential</a:t>
            </a:r>
          </a:p>
          <a:p>
            <a:pPr lvl="1"/>
            <a:r>
              <a:rPr lang="en-US" dirty="0"/>
              <a:t>presents the project to the class</a:t>
            </a:r>
          </a:p>
          <a:p>
            <a:pPr lvl="2"/>
            <a:r>
              <a:rPr lang="en-US" dirty="0"/>
              <a:t>More feedback and refinement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2459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Types of Projects</a:t>
            </a:r>
          </a:p>
        </p:txBody>
      </p:sp>
    </p:spTree>
    <p:extLst>
      <p:ext uri="{BB962C8B-B14F-4D97-AF65-F5344CB8AC3E}">
        <p14:creationId xmlns:p14="http://schemas.microsoft.com/office/powerpoint/2010/main" val="37682609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Student-proposed projects (that need my approval)</a:t>
            </a:r>
          </a:p>
          <a:p>
            <a:r>
              <a:rPr lang="en-US" dirty="0"/>
              <a:t>Competitions (that need my approval)</a:t>
            </a:r>
          </a:p>
          <a:p>
            <a:r>
              <a:rPr lang="en-US" dirty="0"/>
              <a:t>Approved projects from:</a:t>
            </a:r>
          </a:p>
          <a:p>
            <a:pPr lvl="2"/>
            <a:r>
              <a:rPr lang="en-US" dirty="0"/>
              <a:t>other departments/majors (ECE, MAE, BME, …)</a:t>
            </a:r>
          </a:p>
          <a:p>
            <a:pPr lvl="2"/>
            <a:r>
              <a:rPr lang="en-US" dirty="0"/>
              <a:t>Florida Tech faculty</a:t>
            </a:r>
          </a:p>
          <a:p>
            <a:pPr lvl="2"/>
            <a:r>
              <a:rPr lang="en-US" dirty="0"/>
              <a:t>outside Florida Tech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587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Raise.me: Identifying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Raise.me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http://www.pbs.org/newshour/bb/need-a-college-scholarship-theres-an-app-for-that/</a:t>
            </a:r>
          </a:p>
          <a:p>
            <a:endParaRPr lang="en-US" dirty="0"/>
          </a:p>
          <a:p>
            <a:r>
              <a:rPr lang="en-US" dirty="0"/>
              <a:t>Why is it interesting/useful to you?  What is the value?</a:t>
            </a:r>
          </a:p>
          <a:p>
            <a:endParaRPr lang="en-US" dirty="0"/>
          </a:p>
          <a:p>
            <a:r>
              <a:rPr lang="en-US" dirty="0"/>
              <a:t>Took advantage of what opportunities?</a:t>
            </a:r>
          </a:p>
          <a:p>
            <a:pPr lvl="1"/>
            <a:r>
              <a:rPr lang="en-US" dirty="0"/>
              <a:t>Trends (existing or new ones)</a:t>
            </a:r>
          </a:p>
          <a:p>
            <a:pPr lvl="1"/>
            <a:r>
              <a:rPr lang="en-US" dirty="0"/>
              <a:t>Pains</a:t>
            </a:r>
          </a:p>
          <a:p>
            <a:pPr lvl="1"/>
            <a:r>
              <a:rPr lang="en-US" dirty="0"/>
              <a:t>Gaps</a:t>
            </a:r>
          </a:p>
          <a:p>
            <a:pPr lvl="1"/>
            <a:r>
              <a:rPr lang="en-US" dirty="0"/>
              <a:t>Inefficiencies (inefficient use of resources: materials/energy/time/money/…)</a:t>
            </a:r>
          </a:p>
        </p:txBody>
      </p:sp>
    </p:spTree>
    <p:extLst>
      <p:ext uri="{BB962C8B-B14F-4D97-AF65-F5344CB8AC3E}">
        <p14:creationId xmlns:p14="http://schemas.microsoft.com/office/powerpoint/2010/main" val="32718051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Approval for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Proposal Template</a:t>
            </a:r>
          </a:p>
          <a:p>
            <a:pPr lvl="1"/>
            <a:r>
              <a:rPr lang="en-US" dirty="0"/>
              <a:t>cs.fit.edu/~</a:t>
            </a:r>
            <a:r>
              <a:rPr lang="en-US" dirty="0" err="1"/>
              <a:t>pkc</a:t>
            </a:r>
            <a:r>
              <a:rPr lang="en-US" dirty="0"/>
              <a:t>/classes/</a:t>
            </a:r>
            <a:r>
              <a:rPr lang="en-US" dirty="0" err="1"/>
              <a:t>seniorProjects</a:t>
            </a:r>
            <a:r>
              <a:rPr lang="en-US" dirty="0"/>
              <a:t>/opportunities</a:t>
            </a:r>
          </a:p>
          <a:p>
            <a:pPr lvl="1"/>
            <a:r>
              <a:rPr lang="en-US"/>
              <a:t>More later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Submit as soon as possible</a:t>
            </a:r>
          </a:p>
          <a:p>
            <a:pPr lvl="1"/>
            <a:r>
              <a:rPr lang="en-US" dirty="0"/>
              <a:t>Usually multiple rounds of revision before approval</a:t>
            </a:r>
          </a:p>
          <a:p>
            <a:pPr lvl="1"/>
            <a:endParaRPr lang="en-US" dirty="0"/>
          </a:p>
          <a:p>
            <a:r>
              <a:rPr lang="en-US" dirty="0"/>
              <a:t>Approval by the first day of classes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9886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CSE-only teams</a:t>
            </a:r>
          </a:p>
          <a:p>
            <a:pPr lvl="1"/>
            <a:r>
              <a:rPr lang="en-US" dirty="0"/>
              <a:t>2-4 students</a:t>
            </a:r>
          </a:p>
          <a:p>
            <a:pPr lvl="1"/>
            <a:endParaRPr lang="en-US" dirty="0"/>
          </a:p>
          <a:p>
            <a:r>
              <a:rPr lang="en-US" dirty="0"/>
              <a:t>CSE + X…  teams</a:t>
            </a:r>
          </a:p>
          <a:p>
            <a:pPr lvl="1"/>
            <a:r>
              <a:rPr lang="en-US" dirty="0"/>
              <a:t>1-4 CSE students + students from other majors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1493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Imagine Cup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>
                <a:solidFill>
                  <a:schemeClr val="tx1"/>
                </a:solidFill>
                <a:latin typeface="Calibri"/>
              </a:rPr>
              <a:t>A competition for college students organized by Microsoft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400" dirty="0">
              <a:solidFill>
                <a:schemeClr val="tx1"/>
              </a:solidFill>
              <a:latin typeface="Calibri"/>
            </a:endParaRP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>
                <a:solidFill>
                  <a:schemeClr val="tx1"/>
                </a:solidFill>
                <a:latin typeface="Calibri"/>
              </a:rPr>
              <a:t>Would like to come up with an idea and use your senior project to design and build a prototype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400" dirty="0">
              <a:solidFill>
                <a:schemeClr val="tx1"/>
              </a:solidFill>
              <a:latin typeface="Calibri"/>
            </a:endParaRP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>
                <a:solidFill>
                  <a:schemeClr val="tx1"/>
                </a:solidFill>
                <a:latin typeface="Calibri"/>
              </a:rPr>
              <a:t>Prizes +  a trip to participate in the </a:t>
            </a:r>
            <a:r>
              <a:rPr lang="en-US" sz="2400">
                <a:solidFill>
                  <a:schemeClr val="tx1"/>
                </a:solidFill>
                <a:latin typeface="Calibri"/>
              </a:rPr>
              <a:t>final competition</a:t>
            </a:r>
            <a:endParaRPr lang="en-US" sz="2400" dirty="0">
              <a:solidFill>
                <a:schemeClr val="tx1"/>
              </a:solidFill>
              <a:latin typeface="Calibri"/>
            </a:endParaRP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400" dirty="0">
              <a:solidFill>
                <a:schemeClr val="tx1"/>
              </a:solidFill>
              <a:latin typeface="Calibri"/>
            </a:endParaRP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>
                <a:solidFill>
                  <a:schemeClr val="tx1"/>
                </a:solidFill>
                <a:latin typeface="Calibri"/>
              </a:rPr>
              <a:t>Imaginecup.com</a:t>
            </a:r>
            <a:endParaRPr lang="en-US" sz="2400" dirty="0">
              <a:solidFill>
                <a:schemeClr val="tx1"/>
              </a:solidFill>
            </a:endParaRP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400" dirty="0">
              <a:solidFill>
                <a:srgbClr val="0070C0"/>
              </a:solidFill>
              <a:latin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627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/>
              <a:t>Your Favorite System:</a:t>
            </a:r>
            <a:br>
              <a:rPr lang="en-US" dirty="0"/>
            </a:br>
            <a:r>
              <a:rPr lang="en-US" dirty="0"/>
              <a:t>Identifying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Choose an existing system/service/software/… that is</a:t>
            </a:r>
          </a:p>
          <a:p>
            <a:pPr lvl="1"/>
            <a:r>
              <a:rPr lang="en-US" dirty="0"/>
              <a:t>most interesting/useful/…  to you</a:t>
            </a:r>
          </a:p>
          <a:p>
            <a:endParaRPr lang="en-US" dirty="0"/>
          </a:p>
          <a:p>
            <a:r>
              <a:rPr lang="en-US" dirty="0"/>
              <a:t>Why is it interesting/useful to you?  What is the value?</a:t>
            </a:r>
          </a:p>
          <a:p>
            <a:endParaRPr lang="en-US" dirty="0"/>
          </a:p>
          <a:p>
            <a:r>
              <a:rPr lang="en-US" dirty="0"/>
              <a:t>Took advantage of what opportunities?</a:t>
            </a:r>
          </a:p>
          <a:p>
            <a:pPr lvl="1"/>
            <a:r>
              <a:rPr lang="en-US" dirty="0"/>
              <a:t>Trends (existing or new ones)</a:t>
            </a:r>
          </a:p>
          <a:p>
            <a:pPr lvl="1"/>
            <a:r>
              <a:rPr lang="en-US" dirty="0"/>
              <a:t>Pains</a:t>
            </a:r>
          </a:p>
          <a:p>
            <a:pPr lvl="1"/>
            <a:r>
              <a:rPr lang="en-US" dirty="0"/>
              <a:t>Gaps</a:t>
            </a:r>
          </a:p>
          <a:p>
            <a:pPr lvl="1"/>
            <a:r>
              <a:rPr lang="en-US" dirty="0"/>
              <a:t>Inefficiencies (inefficient use of resources: materials/energy/time/money/…)</a:t>
            </a:r>
          </a:p>
        </p:txBody>
      </p:sp>
    </p:spTree>
    <p:extLst>
      <p:ext uri="{BB962C8B-B14F-4D97-AF65-F5344CB8AC3E}">
        <p14:creationId xmlns:p14="http://schemas.microsoft.com/office/powerpoint/2010/main" val="3886327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EC017-AD4D-461B-ACCE-648F550FB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Favorite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A3C58-BDB6-4C91-8FA2-97CF78CD53B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42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/>
              <a:t>Your Favorite System:</a:t>
            </a:r>
            <a:br>
              <a:rPr lang="en-US" dirty="0"/>
            </a:br>
            <a:r>
              <a:rPr lang="en-US" dirty="0"/>
              <a:t>Identifying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5330952"/>
          </a:xfrm>
        </p:spPr>
        <p:txBody>
          <a:bodyPr>
            <a:normAutofit fontScale="92500"/>
          </a:bodyPr>
          <a:lstStyle/>
          <a:p>
            <a:r>
              <a:rPr lang="en-US" dirty="0"/>
              <a:t>Choose an existing system/service/software/… that is</a:t>
            </a:r>
          </a:p>
          <a:p>
            <a:pPr lvl="1"/>
            <a:r>
              <a:rPr lang="en-US" dirty="0"/>
              <a:t>most interesting/useful/…  to you</a:t>
            </a:r>
          </a:p>
          <a:p>
            <a:endParaRPr lang="en-US" dirty="0"/>
          </a:p>
          <a:p>
            <a:r>
              <a:rPr lang="en-US" dirty="0"/>
              <a:t>Why is it interesting/useful to you?  What is the value?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Took advantage of what opportunities?</a:t>
            </a:r>
          </a:p>
          <a:p>
            <a:pPr lvl="1"/>
            <a:r>
              <a:rPr lang="en-US" dirty="0"/>
              <a:t>Trends (existing or new ones)</a:t>
            </a:r>
          </a:p>
          <a:p>
            <a:pPr lvl="1"/>
            <a:r>
              <a:rPr lang="en-US" dirty="0"/>
              <a:t>Pains</a:t>
            </a:r>
          </a:p>
          <a:p>
            <a:pPr lvl="1"/>
            <a:r>
              <a:rPr lang="en-US" dirty="0"/>
              <a:t>Gaps</a:t>
            </a:r>
          </a:p>
          <a:p>
            <a:pPr lvl="1"/>
            <a:r>
              <a:rPr lang="en-US" dirty="0"/>
              <a:t>Inefficiencies (inefficient use of resources: materials/energy/time/money/…)</a:t>
            </a:r>
          </a:p>
          <a:p>
            <a:r>
              <a:rPr lang="en-US" dirty="0">
                <a:solidFill>
                  <a:srgbClr val="FF0000"/>
                </a:solidFill>
              </a:rPr>
              <a:t>Group discussion: additional opportunities? [2-3 students]</a:t>
            </a:r>
          </a:p>
        </p:txBody>
      </p:sp>
    </p:spTree>
    <p:extLst>
      <p:ext uri="{BB962C8B-B14F-4D97-AF65-F5344CB8AC3E}">
        <p14:creationId xmlns:p14="http://schemas.microsoft.com/office/powerpoint/2010/main" val="704886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Reports from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Each group</a:t>
            </a:r>
          </a:p>
          <a:p>
            <a:pPr lvl="1"/>
            <a:r>
              <a:rPr lang="en-US" dirty="0"/>
              <a:t>Decides the system that </a:t>
            </a:r>
          </a:p>
          <a:p>
            <a:pPr lvl="2"/>
            <a:r>
              <a:rPr lang="en-US" dirty="0"/>
              <a:t>took advantage of the most </a:t>
            </a:r>
            <a:r>
              <a:rPr lang="en-US" dirty="0">
                <a:solidFill>
                  <a:srgbClr val="FF0000"/>
                </a:solidFill>
              </a:rPr>
              <a:t>interesting/clever/… opportunities</a:t>
            </a:r>
          </a:p>
          <a:p>
            <a:pPr lvl="1"/>
            <a:r>
              <a:rPr lang="en-US" dirty="0"/>
              <a:t>Picks a representative to discuss: </a:t>
            </a:r>
          </a:p>
          <a:p>
            <a:pPr marL="1051560" lvl="2" indent="-457200">
              <a:buFont typeface="+mj-lt"/>
              <a:buAutoNum type="arabicPeriod"/>
            </a:pPr>
            <a:r>
              <a:rPr lang="en-US" dirty="0"/>
              <a:t>the system/software/service/…</a:t>
            </a:r>
          </a:p>
          <a:p>
            <a:pPr marL="1051560" lvl="2" indent="-457200">
              <a:buFont typeface="+mj-lt"/>
              <a:buAutoNum type="arabicPeriod"/>
            </a:pPr>
            <a:r>
              <a:rPr lang="en-US" dirty="0"/>
              <a:t>created value</a:t>
            </a:r>
          </a:p>
          <a:p>
            <a:pPr marL="1051560" lvl="2" indent="-457200">
              <a:buFont typeface="+mj-lt"/>
              <a:buAutoNum type="arabicPeriod"/>
            </a:pPr>
            <a:r>
              <a:rPr lang="en-US" dirty="0"/>
              <a:t>interesting/clever/… opportunities (trends, pains</a:t>
            </a:r>
            <a:r>
              <a:rPr lang="en-US"/>
              <a:t>, gaps, inefficiencies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24771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/>
          </a:bodyPr>
          <a:lstStyle/>
          <a:p>
            <a:r>
              <a:rPr lang="en-US" dirty="0"/>
              <a:t>Class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533095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Choose an existing system/service/software/… that is</a:t>
            </a:r>
          </a:p>
          <a:p>
            <a:pPr lvl="1"/>
            <a:r>
              <a:rPr lang="en-US" dirty="0"/>
              <a:t>most interesting/useful/…  to you</a:t>
            </a:r>
          </a:p>
          <a:p>
            <a:pPr lvl="1"/>
            <a:r>
              <a:rPr lang="en-US" dirty="0"/>
              <a:t>Vote among the class to find the most popular</a:t>
            </a:r>
          </a:p>
          <a:p>
            <a:r>
              <a:rPr lang="en-US" dirty="0"/>
              <a:t>Why is it interesting/useful to you?  What is the value?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Took advantage of what opportunities?</a:t>
            </a:r>
          </a:p>
          <a:p>
            <a:pPr lvl="1"/>
            <a:r>
              <a:rPr lang="en-US" dirty="0"/>
              <a:t>Trends (existing or new ones)</a:t>
            </a:r>
          </a:p>
          <a:p>
            <a:pPr lvl="1"/>
            <a:r>
              <a:rPr lang="en-US" dirty="0"/>
              <a:t>Pains</a:t>
            </a:r>
          </a:p>
          <a:p>
            <a:pPr lvl="1"/>
            <a:r>
              <a:rPr lang="en-US" dirty="0"/>
              <a:t>Gaps</a:t>
            </a:r>
          </a:p>
          <a:p>
            <a:pPr lvl="1"/>
            <a:r>
              <a:rPr lang="en-US" dirty="0"/>
              <a:t>Inefficiencies (inefficient use of resources: materials/energy/time/money/…)</a:t>
            </a:r>
          </a:p>
        </p:txBody>
      </p:sp>
    </p:spTree>
    <p:extLst>
      <p:ext uri="{BB962C8B-B14F-4D97-AF65-F5344CB8AC3E}">
        <p14:creationId xmlns:p14="http://schemas.microsoft.com/office/powerpoint/2010/main" val="1639845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13948</TotalTime>
  <Words>1641</Words>
  <Application>Microsoft Office PowerPoint</Application>
  <PresentationFormat>On-screen Show (4:3)</PresentationFormat>
  <Paragraphs>291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Georgia</vt:lpstr>
      <vt:lpstr>Wingdings</vt:lpstr>
      <vt:lpstr>Wingdings 2</vt:lpstr>
      <vt:lpstr>Civic</vt:lpstr>
      <vt:lpstr>Objectives</vt:lpstr>
      <vt:lpstr>Identifying Opportunities: Case Studies</vt:lpstr>
      <vt:lpstr>Google: Identifying Opportunities</vt:lpstr>
      <vt:lpstr>Raise.me: Identifying Opportunities</vt:lpstr>
      <vt:lpstr>Your Favorite System: Identifying Opportunities</vt:lpstr>
      <vt:lpstr>Favorite Systems</vt:lpstr>
      <vt:lpstr>Your Favorite System: Identifying Opportunities</vt:lpstr>
      <vt:lpstr>Reports from Groups</vt:lpstr>
      <vt:lpstr>Class discussion</vt:lpstr>
      <vt:lpstr>Identifying more and real/root pains</vt:lpstr>
      <vt:lpstr>Portland School Cafeteria</vt:lpstr>
      <vt:lpstr>HW2</vt:lpstr>
      <vt:lpstr>Generating Ideas for Approaches/Solutions</vt:lpstr>
      <vt:lpstr>Portland School Cafeteria</vt:lpstr>
      <vt:lpstr>PowerPoint Presentation</vt:lpstr>
      <vt:lpstr>System Features</vt:lpstr>
      <vt:lpstr>System Architecture</vt:lpstr>
      <vt:lpstr>PowerPoint Presentation</vt:lpstr>
      <vt:lpstr>User Interface</vt:lpstr>
      <vt:lpstr>Vaccine distribution at a pharmacy (receiving vaccines from the state -&gt; vaccines in resident arms)</vt:lpstr>
      <vt:lpstr>Evaluation</vt:lpstr>
      <vt:lpstr>Overall Process</vt:lpstr>
      <vt:lpstr>Evaluation</vt:lpstr>
      <vt:lpstr>Presentation at “Shark Tank”</vt:lpstr>
      <vt:lpstr> Design Thinking Process</vt:lpstr>
      <vt:lpstr>Design Thinking Process (Stanford)</vt:lpstr>
      <vt:lpstr>Design Thinking Process (Stanford)</vt:lpstr>
      <vt:lpstr>Design Thinking Process (Stanford)</vt:lpstr>
      <vt:lpstr>Design Thinking Process (Stanford)</vt:lpstr>
      <vt:lpstr>PowerPoint Presentation</vt:lpstr>
      <vt:lpstr>Switching to Your Project</vt:lpstr>
      <vt:lpstr>1. Identify Opportunities--Homework</vt:lpstr>
      <vt:lpstr>2. Generating Ideas--Homework</vt:lpstr>
      <vt:lpstr>3. Preparing Slides--Homework</vt:lpstr>
      <vt:lpstr>Day 2 </vt:lpstr>
      <vt:lpstr>Feedback and Refinement—Group Discussion  (~4 students, ie, ~3 additional users)</vt:lpstr>
      <vt:lpstr>Reports from Groups</vt:lpstr>
      <vt:lpstr>Types of Projects</vt:lpstr>
      <vt:lpstr>Types of Projects</vt:lpstr>
      <vt:lpstr>Approval for Projects</vt:lpstr>
      <vt:lpstr>Team size</vt:lpstr>
      <vt:lpstr>Imagine Cup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Generating Ideas for Senior Project</dc:title>
  <dc:creator>Philip  Chan</dc:creator>
  <cp:lastModifiedBy>Philip Chan</cp:lastModifiedBy>
  <cp:revision>398</cp:revision>
  <dcterms:created xsi:type="dcterms:W3CDTF">2016-04-11T15:57:44Z</dcterms:created>
  <dcterms:modified xsi:type="dcterms:W3CDTF">2021-04-12T18:30:32Z</dcterms:modified>
</cp:coreProperties>
</file>