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0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6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2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0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3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0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8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5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0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7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615F3-4855-4F6C-AA71-9676C8B9718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8633A-E411-46D5-A16E-256815F9E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6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8" y="2587297"/>
            <a:ext cx="1489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201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Training data: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64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			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76354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w0, w1, w2, w3, </a:t>
            </a:r>
            <a:r>
              <a:rPr lang="en-US" i="1" dirty="0" smtClean="0">
                <a:latin typeface="CMR12"/>
              </a:rPr>
              <a:t>w4</a:t>
            </a:r>
            <a:endParaRPr lang="en-US" i="1" dirty="0">
              <a:latin typeface="CMR12"/>
            </a:endParaRPr>
          </a:p>
          <a:p>
            <a:r>
              <a:rPr lang="en-US" i="1" dirty="0">
                <a:solidFill>
                  <a:srgbClr val="00B050"/>
                </a:solidFill>
                <a:latin typeface="CMR12"/>
              </a:rPr>
              <a:t>Let us see how to compute these from the training set </a:t>
            </a:r>
          </a:p>
          <a:p>
            <a:endParaRPr lang="en-US" dirty="0" smtClean="0"/>
          </a:p>
          <a:p>
            <a:r>
              <a:rPr lang="en-US" dirty="0" smtClean="0"/>
              <a:t>Suppose, </a:t>
            </a:r>
          </a:p>
          <a:p>
            <a:r>
              <a:rPr lang="en-US" dirty="0" smtClean="0">
                <a:latin typeface="CMR12"/>
              </a:rPr>
              <a:t>For </a:t>
            </a:r>
            <a:r>
              <a:rPr lang="en-US" u="sng" dirty="0" smtClean="0">
                <a:latin typeface="CMR12"/>
              </a:rPr>
              <a:t>x</a:t>
            </a:r>
            <a:r>
              <a:rPr lang="en-US" u="sng" baseline="-25000" dirty="0" smtClean="0">
                <a:latin typeface="CMR12"/>
              </a:rPr>
              <a:t>1</a:t>
            </a:r>
            <a:r>
              <a:rPr lang="en-US" dirty="0" smtClean="0">
                <a:latin typeface="CMR12"/>
              </a:rPr>
              <a:t>, [w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*6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*0]  comes out to be &gt;0</a:t>
            </a:r>
          </a:p>
          <a:p>
            <a:endParaRPr lang="en-US" dirty="0">
              <a:latin typeface="CMR1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43300" y="6105525"/>
            <a:ext cx="3365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X</a:t>
            </a:r>
            <a:r>
              <a:rPr lang="en-US" dirty="0" smtClean="0"/>
              <a:t> is a vector (x0 = 1, x1, x2, x3, x4)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0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			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80929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w0, w1, w2, w3, </a:t>
            </a:r>
            <a:r>
              <a:rPr lang="en-US" i="1" dirty="0" smtClean="0">
                <a:latin typeface="CMR12"/>
              </a:rPr>
              <a:t>w4</a:t>
            </a:r>
            <a:endParaRPr lang="en-US" i="1" dirty="0">
              <a:latin typeface="CMR12"/>
            </a:endParaRPr>
          </a:p>
          <a:p>
            <a:r>
              <a:rPr lang="en-US" i="1" dirty="0">
                <a:solidFill>
                  <a:srgbClr val="00B050"/>
                </a:solidFill>
                <a:latin typeface="CMR12"/>
              </a:rPr>
              <a:t>Let us see how to compute these from the training 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set, start with arbitrary w’s </a:t>
            </a:r>
            <a:endParaRPr lang="en-US" i="1" dirty="0">
              <a:solidFill>
                <a:srgbClr val="00B050"/>
              </a:solidFill>
              <a:latin typeface="CMR12"/>
            </a:endParaRPr>
          </a:p>
          <a:p>
            <a:endParaRPr lang="en-US" dirty="0" smtClean="0"/>
          </a:p>
          <a:p>
            <a:r>
              <a:rPr lang="en-US" dirty="0" smtClean="0"/>
              <a:t>Suppose, </a:t>
            </a:r>
          </a:p>
          <a:p>
            <a:r>
              <a:rPr lang="en-US" dirty="0" smtClean="0">
                <a:latin typeface="CMR12"/>
              </a:rPr>
              <a:t>[w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*6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*0]  comes out to be &lt;=0,</a:t>
            </a:r>
          </a:p>
          <a:p>
            <a:r>
              <a:rPr lang="en-US" dirty="0" smtClean="0">
                <a:latin typeface="CMR12"/>
              </a:rPr>
              <a:t>Then,</a:t>
            </a:r>
          </a:p>
          <a:p>
            <a:r>
              <a:rPr lang="en-US" b="0" i="0" u="none" strike="noStrike" baseline="0" dirty="0" smtClean="0">
                <a:latin typeface="CMR12"/>
              </a:rPr>
              <a:t>N(</a:t>
            </a:r>
            <a:r>
              <a:rPr lang="en-US" b="0" i="0" u="sng" strike="noStrike" baseline="0" dirty="0" err="1" smtClean="0">
                <a:latin typeface="CMR12"/>
              </a:rPr>
              <a:t>x</a:t>
            </a:r>
            <a:r>
              <a:rPr lang="en-US" b="0" i="0" u="sng" strike="noStrike" baseline="-25000" dirty="0" err="1" smtClean="0">
                <a:latin typeface="CMR12"/>
              </a:rPr>
              <a:t>j</a:t>
            </a:r>
            <a:r>
              <a:rPr lang="en-US" b="0" i="0" u="none" strike="noStrike" baseline="0" dirty="0" smtClean="0">
                <a:latin typeface="CMR12"/>
              </a:rPr>
              <a:t>=</a:t>
            </a:r>
            <a:r>
              <a:rPr lang="en-US" b="0" i="0" u="sng" strike="noStrike" baseline="0" dirty="0" smtClean="0">
                <a:latin typeface="CMR12"/>
              </a:rPr>
              <a:t>x</a:t>
            </a:r>
            <a:r>
              <a:rPr lang="en-US" b="0" i="0" u="sng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)</a:t>
            </a:r>
            <a:r>
              <a:rPr lang="en-US" b="0" i="0" u="none" strike="noStrike" dirty="0" smtClean="0">
                <a:latin typeface="CMR12"/>
              </a:rPr>
              <a:t> = 0</a:t>
            </a:r>
            <a:endParaRPr lang="en-US" b="0" i="0" u="none" strike="noStrike" baseline="0" dirty="0" smtClean="0">
              <a:latin typeface="CMR12"/>
            </a:endParaRPr>
          </a:p>
          <a:p>
            <a:endParaRPr lang="en-US" dirty="0">
              <a:latin typeface="CMR1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028" y="3699461"/>
            <a:ext cx="4355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MMI12"/>
              </a:rPr>
              <a:t>w</a:t>
            </a:r>
            <a:r>
              <a:rPr lang="pt-BR" sz="1050" dirty="0">
                <a:latin typeface="CMMI8"/>
              </a:rPr>
              <a:t>i </a:t>
            </a:r>
            <a:r>
              <a:rPr lang="pt-BR" dirty="0">
                <a:latin typeface="CMSY10"/>
              </a:rPr>
              <a:t>  </a:t>
            </a:r>
            <a:r>
              <a:rPr lang="pt-BR" dirty="0" smtClean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 smtClean="0">
                <a:latin typeface="CMSY10"/>
              </a:rPr>
              <a:t>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 smtClean="0">
                <a:latin typeface="CMMI8"/>
              </a:rPr>
              <a:t>i </a:t>
            </a:r>
            <a:r>
              <a:rPr lang="pt-BR" dirty="0">
                <a:latin typeface="CMR12"/>
              </a:rPr>
              <a:t>+ </a:t>
            </a:r>
            <a:r>
              <a:rPr lang="pt-BR" i="1" dirty="0" smtClean="0">
                <a:latin typeface="CMR12"/>
              </a:rPr>
              <a:t>alpha*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 smtClean="0">
                <a:latin typeface="CMMI8"/>
              </a:rPr>
              <a:t>j </a:t>
            </a:r>
            <a:r>
              <a:rPr lang="pt-BR" dirty="0" smtClean="0">
                <a:latin typeface="CMMI12"/>
              </a:rPr>
              <a:t>- 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u="sng" dirty="0" smtClean="0">
                <a:latin typeface="CMMI8"/>
              </a:rPr>
              <a:t>j</a:t>
            </a:r>
            <a:r>
              <a:rPr lang="pt-BR" dirty="0">
                <a:latin typeface="CMR12"/>
              </a:rPr>
              <a:t>))</a:t>
            </a:r>
            <a:r>
              <a:rPr lang="pt-BR" dirty="0">
                <a:latin typeface="CMMI12"/>
              </a:rPr>
              <a:t>x</a:t>
            </a:r>
            <a:r>
              <a:rPr lang="pt-BR" sz="1050" dirty="0">
                <a:latin typeface="CMMI8"/>
              </a:rPr>
              <a:t>i;j </a:t>
            </a:r>
            <a:r>
              <a:rPr lang="pt-BR" dirty="0">
                <a:latin typeface="CMR12"/>
              </a:rPr>
              <a:t>(</a:t>
            </a:r>
            <a:r>
              <a:rPr lang="pt-BR" dirty="0">
                <a:latin typeface="CMMI12"/>
              </a:rPr>
              <a:t>i </a:t>
            </a:r>
            <a:r>
              <a:rPr lang="pt-BR" dirty="0">
                <a:latin typeface="CMR12"/>
              </a:rPr>
              <a:t>= 0</a:t>
            </a:r>
            <a:r>
              <a:rPr lang="pt-BR" dirty="0">
                <a:latin typeface="CMMI12"/>
              </a:rPr>
              <a:t>; </a:t>
            </a:r>
            <a:r>
              <a:rPr lang="pt-BR" dirty="0" smtClean="0">
                <a:latin typeface="CMMI12"/>
              </a:rPr>
              <a:t>... ; </a:t>
            </a:r>
            <a:r>
              <a:rPr lang="pt-BR" dirty="0">
                <a:latin typeface="CMMI12"/>
              </a:rPr>
              <a:t>4</a:t>
            </a:r>
            <a:r>
              <a:rPr lang="pt-BR" dirty="0" smtClean="0">
                <a:latin typeface="CMR1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09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			</a:t>
            </a:r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81570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w0, w1, w2, w3, w4, w5</a:t>
            </a:r>
          </a:p>
          <a:p>
            <a:r>
              <a:rPr lang="en-US" i="1" dirty="0">
                <a:solidFill>
                  <a:srgbClr val="00B050"/>
                </a:solidFill>
                <a:latin typeface="CMR12"/>
              </a:rPr>
              <a:t>Let us see how to compute these from the training 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set, </a:t>
            </a:r>
            <a:r>
              <a:rPr lang="en-US" i="1" dirty="0">
                <a:solidFill>
                  <a:srgbClr val="00B050"/>
                </a:solidFill>
                <a:latin typeface="CMR12"/>
              </a:rPr>
              <a:t>start with arbitrary w’s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 </a:t>
            </a:r>
            <a:endParaRPr lang="en-US" i="1" dirty="0">
              <a:solidFill>
                <a:srgbClr val="00B050"/>
              </a:solidFill>
              <a:latin typeface="CMR12"/>
            </a:endParaRPr>
          </a:p>
          <a:p>
            <a:endParaRPr lang="en-US" dirty="0" smtClean="0"/>
          </a:p>
          <a:p>
            <a:r>
              <a:rPr lang="en-US" dirty="0" smtClean="0"/>
              <a:t>Suppose, </a:t>
            </a:r>
          </a:p>
          <a:p>
            <a:r>
              <a:rPr lang="en-US" dirty="0" smtClean="0">
                <a:latin typeface="CMR12"/>
              </a:rPr>
              <a:t>[w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*6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*0]  comes out to be &lt;=0,</a:t>
            </a:r>
          </a:p>
          <a:p>
            <a:r>
              <a:rPr lang="en-US" dirty="0" smtClean="0">
                <a:latin typeface="CMR12"/>
              </a:rPr>
              <a:t>Then,</a:t>
            </a:r>
          </a:p>
          <a:p>
            <a:r>
              <a:rPr lang="en-US" b="0" i="0" u="none" strike="noStrike" baseline="0" dirty="0" smtClean="0">
                <a:latin typeface="CMR12"/>
              </a:rPr>
              <a:t>Predicted label </a:t>
            </a:r>
            <a:r>
              <a:rPr lang="en-US" dirty="0" smtClean="0">
                <a:latin typeface="CMR12"/>
              </a:rPr>
              <a:t>N(</a:t>
            </a:r>
            <a:r>
              <a:rPr lang="en-US" b="0" i="0" u="sng" strike="noStrike" baseline="0" dirty="0" smtClean="0">
                <a:latin typeface="CMR12"/>
              </a:rPr>
              <a:t>x</a:t>
            </a:r>
            <a:r>
              <a:rPr lang="en-US" u="sng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)</a:t>
            </a:r>
            <a:r>
              <a:rPr lang="en-US" b="0" i="0" u="none" strike="noStrike" dirty="0" smtClean="0">
                <a:latin typeface="CMR12"/>
              </a:rPr>
              <a:t> = 0, but for data point </a:t>
            </a:r>
            <a:r>
              <a:rPr lang="en-US" b="0" i="0" u="sng" strike="noStrike" dirty="0" smtClean="0">
                <a:latin typeface="CMR12"/>
              </a:rPr>
              <a:t>x</a:t>
            </a:r>
            <a:r>
              <a:rPr lang="en-US" b="0" i="0" strike="noStrike" baseline="-25000" dirty="0" smtClean="0">
                <a:latin typeface="CMR12"/>
              </a:rPr>
              <a:t>1</a:t>
            </a:r>
            <a:r>
              <a:rPr lang="en-US" b="0" i="0" u="none" strike="noStrike" dirty="0" smtClean="0">
                <a:latin typeface="CMR12"/>
              </a:rPr>
              <a:t>, given label y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dirty="0" smtClean="0">
                <a:latin typeface="CMR12"/>
              </a:rPr>
              <a:t> = 1</a:t>
            </a:r>
            <a:endParaRPr lang="en-US" b="0" i="0" u="none" strike="noStrike" baseline="0" dirty="0" smtClean="0">
              <a:latin typeface="CMR12"/>
            </a:endParaRPr>
          </a:p>
          <a:p>
            <a:endParaRPr lang="en-US" dirty="0">
              <a:latin typeface="CMR1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028" y="3699461"/>
            <a:ext cx="4398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MMI12"/>
              </a:rPr>
              <a:t>w</a:t>
            </a:r>
            <a:r>
              <a:rPr lang="pt-BR" sz="1050" dirty="0">
                <a:latin typeface="CMMI8"/>
              </a:rPr>
              <a:t>i </a:t>
            </a:r>
            <a:r>
              <a:rPr lang="pt-BR" dirty="0">
                <a:latin typeface="CMSY10"/>
              </a:rPr>
              <a:t>  </a:t>
            </a:r>
            <a:r>
              <a:rPr lang="pt-BR" dirty="0" smtClean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 smtClean="0">
                <a:latin typeface="CMSY10"/>
              </a:rPr>
              <a:t>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 smtClean="0">
                <a:latin typeface="CMMI8"/>
              </a:rPr>
              <a:t>i </a:t>
            </a:r>
            <a:r>
              <a:rPr lang="pt-BR" dirty="0">
                <a:latin typeface="CMR12"/>
              </a:rPr>
              <a:t>+ </a:t>
            </a:r>
            <a:r>
              <a:rPr lang="pt-BR" i="1" dirty="0" smtClean="0">
                <a:latin typeface="CMR12"/>
              </a:rPr>
              <a:t>alpha*</a:t>
            </a:r>
            <a:r>
              <a:rPr lang="pt-BR" i="1" baseline="-25000" dirty="0" smtClean="0">
                <a:latin typeface="CMR12"/>
              </a:rPr>
              <a:t> 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 smtClean="0">
                <a:latin typeface="CMMI8"/>
              </a:rPr>
              <a:t>j </a:t>
            </a:r>
            <a:r>
              <a:rPr lang="pt-BR" dirty="0" smtClean="0">
                <a:latin typeface="CMMI12"/>
              </a:rPr>
              <a:t>- 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u="sng" dirty="0" smtClean="0">
                <a:latin typeface="CMMI8"/>
              </a:rPr>
              <a:t>j</a:t>
            </a:r>
            <a:r>
              <a:rPr lang="pt-BR" dirty="0" smtClean="0">
                <a:latin typeface="CMR12"/>
              </a:rPr>
              <a:t>))</a:t>
            </a:r>
            <a:r>
              <a:rPr lang="pt-BR" dirty="0">
                <a:latin typeface="CMMI12"/>
              </a:rPr>
              <a:t>x</a:t>
            </a:r>
            <a:r>
              <a:rPr lang="pt-BR" sz="1050" dirty="0">
                <a:latin typeface="CMMI8"/>
              </a:rPr>
              <a:t>i;j </a:t>
            </a:r>
            <a:r>
              <a:rPr lang="pt-BR" dirty="0">
                <a:latin typeface="CMR12"/>
              </a:rPr>
              <a:t>(</a:t>
            </a:r>
            <a:r>
              <a:rPr lang="pt-BR" dirty="0">
                <a:latin typeface="CMMI12"/>
              </a:rPr>
              <a:t>i </a:t>
            </a:r>
            <a:r>
              <a:rPr lang="pt-BR" dirty="0">
                <a:latin typeface="CMR12"/>
              </a:rPr>
              <a:t>= 0</a:t>
            </a:r>
            <a:r>
              <a:rPr lang="pt-BR" dirty="0">
                <a:latin typeface="CMMI12"/>
              </a:rPr>
              <a:t>; </a:t>
            </a:r>
            <a:r>
              <a:rPr lang="pt-BR" dirty="0" smtClean="0">
                <a:latin typeface="CMMI12"/>
              </a:rPr>
              <a:t>... ; </a:t>
            </a:r>
            <a:r>
              <a:rPr lang="pt-BR" dirty="0">
                <a:latin typeface="CMMI12"/>
              </a:rPr>
              <a:t>4</a:t>
            </a:r>
            <a:r>
              <a:rPr lang="pt-BR" dirty="0" smtClean="0">
                <a:latin typeface="CMR1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68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 6 5 0 			</a:t>
            </a:r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80929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w0, w1, w2, w3, </a:t>
            </a:r>
            <a:r>
              <a:rPr lang="en-US" i="1" dirty="0" smtClean="0">
                <a:latin typeface="CMR12"/>
              </a:rPr>
              <a:t>w4</a:t>
            </a:r>
            <a:endParaRPr lang="en-US" i="1" dirty="0">
              <a:latin typeface="CMR12"/>
            </a:endParaRPr>
          </a:p>
          <a:p>
            <a:r>
              <a:rPr lang="en-US" i="1" dirty="0">
                <a:solidFill>
                  <a:srgbClr val="00B050"/>
                </a:solidFill>
                <a:latin typeface="CMR12"/>
              </a:rPr>
              <a:t>Let us see how to compute these from the training 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set, </a:t>
            </a:r>
            <a:r>
              <a:rPr lang="en-US" i="1" dirty="0">
                <a:solidFill>
                  <a:srgbClr val="00B050"/>
                </a:solidFill>
                <a:latin typeface="CMR12"/>
              </a:rPr>
              <a:t>start with arbitrary w’s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 </a:t>
            </a:r>
            <a:endParaRPr lang="en-US" i="1" dirty="0">
              <a:solidFill>
                <a:srgbClr val="00B050"/>
              </a:solidFill>
              <a:latin typeface="CMR12"/>
            </a:endParaRPr>
          </a:p>
          <a:p>
            <a:endParaRPr lang="en-US" dirty="0" smtClean="0"/>
          </a:p>
          <a:p>
            <a:r>
              <a:rPr lang="en-US" dirty="0" smtClean="0"/>
              <a:t>Suppose, </a:t>
            </a:r>
          </a:p>
          <a:p>
            <a:r>
              <a:rPr lang="en-US" dirty="0" smtClean="0">
                <a:latin typeface="CMR12"/>
              </a:rPr>
              <a:t>[w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*6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*0]  comes out to be &lt;=0,</a:t>
            </a:r>
          </a:p>
          <a:p>
            <a:r>
              <a:rPr lang="en-US" dirty="0" smtClean="0">
                <a:latin typeface="CMR12"/>
              </a:rPr>
              <a:t>Then,</a:t>
            </a:r>
          </a:p>
          <a:p>
            <a:r>
              <a:rPr lang="en-US" b="0" i="0" u="none" strike="noStrike" baseline="0" dirty="0" smtClean="0">
                <a:latin typeface="CMR12"/>
              </a:rPr>
              <a:t>Predicted label N(</a:t>
            </a:r>
            <a:r>
              <a:rPr lang="en-US" b="0" i="0" u="sng" strike="noStrike" baseline="0" dirty="0" smtClean="0">
                <a:latin typeface="CMR12"/>
              </a:rPr>
              <a:t>x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)</a:t>
            </a:r>
            <a:r>
              <a:rPr lang="en-US" b="0" i="0" u="none" strike="noStrike" dirty="0" smtClean="0">
                <a:latin typeface="CMR12"/>
              </a:rPr>
              <a:t> = 0, but for data point </a:t>
            </a:r>
            <a:r>
              <a:rPr lang="en-US" b="0" i="0" u="sng" strike="noStrike" dirty="0" smtClean="0">
                <a:latin typeface="CMR12"/>
              </a:rPr>
              <a:t>x</a:t>
            </a:r>
            <a:r>
              <a:rPr lang="en-US" b="0" i="0" u="sng" strike="noStrike" baseline="-25000" dirty="0" smtClean="0">
                <a:latin typeface="CMR12"/>
              </a:rPr>
              <a:t>1</a:t>
            </a:r>
            <a:r>
              <a:rPr lang="en-US" b="0" i="0" u="none" strike="noStrike" dirty="0" smtClean="0">
                <a:latin typeface="CMR12"/>
              </a:rPr>
              <a:t>, given label y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dirty="0" smtClean="0">
                <a:latin typeface="CMR12"/>
              </a:rPr>
              <a:t> = 1</a:t>
            </a:r>
          </a:p>
          <a:p>
            <a:r>
              <a:rPr lang="en-US" baseline="0" dirty="0" smtClean="0">
                <a:latin typeface="CMR12"/>
              </a:rPr>
              <a:t>Then,  update w</a:t>
            </a:r>
            <a:r>
              <a:rPr lang="en-US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en-US" baseline="0" dirty="0" smtClean="0">
                <a:latin typeface="CMR12"/>
              </a:rPr>
              <a:t>,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 smtClean="0">
                <a:latin typeface="CMSY10"/>
              </a:rPr>
              <a:t>  </a:t>
            </a:r>
            <a:r>
              <a:rPr lang="pt-BR" dirty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>
                <a:latin typeface="CMSY10"/>
              </a:rPr>
              <a:t>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>
                <a:latin typeface="CMR12"/>
              </a:rPr>
              <a:t>+ </a:t>
            </a:r>
            <a:r>
              <a:rPr lang="pt-BR" i="1" dirty="0">
                <a:latin typeface="CMR12"/>
              </a:rPr>
              <a:t>alpha*</a:t>
            </a:r>
            <a:r>
              <a:rPr lang="pt-BR" dirty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 smtClean="0">
                <a:latin typeface="CMMI8"/>
              </a:rPr>
              <a:t>1 </a:t>
            </a:r>
            <a:r>
              <a:rPr lang="pt-BR" dirty="0">
                <a:latin typeface="CMMI12"/>
              </a:rPr>
              <a:t>- </a:t>
            </a:r>
            <a:r>
              <a:rPr lang="pt-BR" dirty="0" smtClean="0">
                <a:latin typeface="CMMI12"/>
              </a:rPr>
              <a:t>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u="sng" dirty="0" smtClean="0">
                <a:latin typeface="CMMI8"/>
              </a:rPr>
              <a:t>1</a:t>
            </a:r>
            <a:r>
              <a:rPr lang="pt-BR" dirty="0" smtClean="0">
                <a:latin typeface="CMR12"/>
              </a:rPr>
              <a:t>))</a:t>
            </a:r>
            <a:r>
              <a:rPr lang="pt-BR" dirty="0" smtClean="0">
                <a:latin typeface="CMMI12"/>
              </a:rPr>
              <a:t>x</a:t>
            </a:r>
            <a:r>
              <a:rPr lang="pt-BR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pt-BR" sz="1050" dirty="0" smtClean="0">
                <a:latin typeface="CMMI8"/>
              </a:rPr>
              <a:t>;1 </a:t>
            </a:r>
            <a:endParaRPr lang="en-US" b="0" i="0" u="none" strike="noStrike" baseline="0" dirty="0" smtClean="0">
              <a:latin typeface="CMR12"/>
            </a:endParaRPr>
          </a:p>
          <a:p>
            <a:r>
              <a:rPr lang="en-US" dirty="0">
                <a:latin typeface="CMR12"/>
              </a:rPr>
              <a:t> </a:t>
            </a:r>
            <a:r>
              <a:rPr lang="en-US" dirty="0" smtClean="0">
                <a:latin typeface="CMR12"/>
              </a:rPr>
              <a:t>          Note, x</a:t>
            </a:r>
            <a:r>
              <a:rPr lang="en-US" baseline="-25000" dirty="0" smtClean="0">
                <a:solidFill>
                  <a:srgbClr val="00B050"/>
                </a:solidFill>
                <a:latin typeface="CMR12"/>
              </a:rPr>
              <a:t>0</a:t>
            </a:r>
            <a:r>
              <a:rPr lang="en-US" baseline="-25000" dirty="0" smtClean="0">
                <a:latin typeface="CMR12"/>
              </a:rPr>
              <a:t>;1</a:t>
            </a:r>
            <a:r>
              <a:rPr lang="en-US" dirty="0" smtClean="0">
                <a:latin typeface="CMR12"/>
              </a:rPr>
              <a:t> = 1 for all data points j=1..4</a:t>
            </a:r>
            <a:endParaRPr lang="en-US" dirty="0">
              <a:latin typeface="CMR1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028" y="3699461"/>
            <a:ext cx="4355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MMI12"/>
              </a:rPr>
              <a:t>w</a:t>
            </a:r>
            <a:r>
              <a:rPr lang="pt-BR" sz="1050" dirty="0">
                <a:latin typeface="CMMI8"/>
              </a:rPr>
              <a:t>i </a:t>
            </a:r>
            <a:r>
              <a:rPr lang="pt-BR" dirty="0">
                <a:latin typeface="CMSY10"/>
              </a:rPr>
              <a:t>  </a:t>
            </a:r>
            <a:r>
              <a:rPr lang="pt-BR" dirty="0" smtClean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 smtClean="0">
                <a:latin typeface="CMSY10"/>
              </a:rPr>
              <a:t>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 smtClean="0">
                <a:latin typeface="CMMI8"/>
              </a:rPr>
              <a:t>i </a:t>
            </a:r>
            <a:r>
              <a:rPr lang="pt-BR" dirty="0">
                <a:latin typeface="CMR12"/>
              </a:rPr>
              <a:t>+ </a:t>
            </a:r>
            <a:r>
              <a:rPr lang="pt-BR" i="1" dirty="0" smtClean="0">
                <a:latin typeface="CMR12"/>
              </a:rPr>
              <a:t>alpha*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 smtClean="0">
                <a:latin typeface="CMMI8"/>
              </a:rPr>
              <a:t>j </a:t>
            </a:r>
            <a:r>
              <a:rPr lang="pt-BR" dirty="0" smtClean="0">
                <a:latin typeface="CMMI12"/>
              </a:rPr>
              <a:t>- 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u="sng" dirty="0" smtClean="0">
                <a:latin typeface="CMMI8"/>
              </a:rPr>
              <a:t>j</a:t>
            </a:r>
            <a:r>
              <a:rPr lang="pt-BR" dirty="0">
                <a:latin typeface="CMR12"/>
              </a:rPr>
              <a:t>))</a:t>
            </a:r>
            <a:r>
              <a:rPr lang="pt-BR" dirty="0">
                <a:latin typeface="CMMI12"/>
              </a:rPr>
              <a:t>x</a:t>
            </a:r>
            <a:r>
              <a:rPr lang="pt-BR" sz="1050" dirty="0">
                <a:latin typeface="CMMI8"/>
              </a:rPr>
              <a:t>i;j </a:t>
            </a:r>
            <a:r>
              <a:rPr lang="pt-BR" dirty="0">
                <a:latin typeface="CMR12"/>
              </a:rPr>
              <a:t>(</a:t>
            </a:r>
            <a:r>
              <a:rPr lang="pt-BR" dirty="0">
                <a:latin typeface="CMMI12"/>
              </a:rPr>
              <a:t>i </a:t>
            </a:r>
            <a:r>
              <a:rPr lang="pt-BR" dirty="0">
                <a:latin typeface="CMR12"/>
              </a:rPr>
              <a:t>= 0</a:t>
            </a:r>
            <a:r>
              <a:rPr lang="pt-BR" dirty="0">
                <a:latin typeface="CMMI12"/>
              </a:rPr>
              <a:t>; </a:t>
            </a:r>
            <a:r>
              <a:rPr lang="pt-BR" dirty="0" smtClean="0">
                <a:latin typeface="CMMI12"/>
              </a:rPr>
              <a:t>... ; </a:t>
            </a:r>
            <a:r>
              <a:rPr lang="pt-BR" dirty="0">
                <a:latin typeface="CMMI12"/>
              </a:rPr>
              <a:t>4</a:t>
            </a:r>
            <a:r>
              <a:rPr lang="pt-BR" dirty="0" smtClean="0">
                <a:latin typeface="CMR1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604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 6 5 0 			</a:t>
            </a:r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80929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w0, w1, w2, w3, w4, w5</a:t>
            </a:r>
          </a:p>
          <a:p>
            <a:r>
              <a:rPr lang="en-US" i="1" dirty="0">
                <a:solidFill>
                  <a:srgbClr val="00B050"/>
                </a:solidFill>
                <a:latin typeface="CMR12"/>
              </a:rPr>
              <a:t>Let us see how to compute these from the training 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set, </a:t>
            </a:r>
            <a:r>
              <a:rPr lang="en-US" i="1" dirty="0">
                <a:solidFill>
                  <a:srgbClr val="00B050"/>
                </a:solidFill>
                <a:latin typeface="CMR12"/>
              </a:rPr>
              <a:t>start with arbitrary w’s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 </a:t>
            </a:r>
            <a:endParaRPr lang="en-US" i="1" dirty="0">
              <a:solidFill>
                <a:srgbClr val="00B050"/>
              </a:solidFill>
              <a:latin typeface="CMR12"/>
            </a:endParaRPr>
          </a:p>
          <a:p>
            <a:endParaRPr lang="en-US" dirty="0" smtClean="0"/>
          </a:p>
          <a:p>
            <a:r>
              <a:rPr lang="en-US" dirty="0" smtClean="0"/>
              <a:t>Suppose, </a:t>
            </a:r>
          </a:p>
          <a:p>
            <a:r>
              <a:rPr lang="en-US" dirty="0" smtClean="0">
                <a:latin typeface="CMR12"/>
              </a:rPr>
              <a:t>[w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*6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5</a:t>
            </a:r>
            <a:r>
              <a:rPr lang="en-US" b="0" i="0" u="none" strike="noStrike" baseline="0" dirty="0" smtClean="0">
                <a:latin typeface="CMR12"/>
              </a:rPr>
              <a:t>*0]  comes out to be &lt;=0,</a:t>
            </a:r>
          </a:p>
          <a:p>
            <a:r>
              <a:rPr lang="en-US" dirty="0" smtClean="0">
                <a:latin typeface="CMR12"/>
              </a:rPr>
              <a:t>Then,</a:t>
            </a:r>
          </a:p>
          <a:p>
            <a:r>
              <a:rPr lang="en-US" b="0" i="0" u="none" strike="noStrike" baseline="0" dirty="0" smtClean="0">
                <a:latin typeface="CMR12"/>
              </a:rPr>
              <a:t>Predicted label </a:t>
            </a:r>
            <a:r>
              <a:rPr lang="en-US" b="0" i="0" u="none" strike="noStrike" baseline="0" dirty="0" smtClean="0">
                <a:latin typeface="CMR12"/>
              </a:rPr>
              <a:t>N(</a:t>
            </a:r>
            <a:r>
              <a:rPr lang="en-US" b="0" i="0" u="none" strike="noStrike" baseline="0" dirty="0" err="1" smtClean="0">
                <a:latin typeface="CMR12"/>
              </a:rPr>
              <a:t>x</a:t>
            </a:r>
            <a:r>
              <a:rPr lang="en-US" b="0" i="0" u="none" strike="noStrike" baseline="-25000" dirty="0" err="1" smtClean="0">
                <a:latin typeface="CMR12"/>
              </a:rPr>
              <a:t>j</a:t>
            </a:r>
            <a:r>
              <a:rPr lang="en-US" dirty="0">
                <a:latin typeface="CMR12"/>
              </a:rPr>
              <a:t> </a:t>
            </a:r>
            <a:r>
              <a:rPr lang="en-US" dirty="0" smtClean="0">
                <a:latin typeface="CMR12"/>
              </a:rPr>
              <a:t>or </a:t>
            </a:r>
            <a:r>
              <a:rPr lang="en-US" b="0" i="0" u="none" strike="noStrike" baseline="0" dirty="0" err="1" smtClean="0">
                <a:latin typeface="CMR12"/>
              </a:rPr>
              <a:t>x</a:t>
            </a:r>
            <a:r>
              <a:rPr lang="en-US" baseline="-25000" dirty="0" err="1" smtClean="0">
                <a:latin typeface="CMR12"/>
              </a:rPr>
              <a:t>j</a:t>
            </a:r>
            <a:r>
              <a:rPr lang="en-US" baseline="-25000" dirty="0" smtClean="0">
                <a:latin typeface="CMR12"/>
              </a:rPr>
              <a:t>=1</a:t>
            </a:r>
            <a:r>
              <a:rPr lang="en-US" b="0" i="0" u="none" strike="noStrike" baseline="0" dirty="0" smtClean="0">
                <a:latin typeface="CMR12"/>
              </a:rPr>
              <a:t>)</a:t>
            </a:r>
            <a:r>
              <a:rPr lang="en-US" b="0" i="0" u="none" strike="noStrike" dirty="0" smtClean="0">
                <a:latin typeface="CMR12"/>
              </a:rPr>
              <a:t> </a:t>
            </a:r>
            <a:r>
              <a:rPr lang="en-US" b="0" i="0" u="none" strike="noStrike" dirty="0" smtClean="0">
                <a:latin typeface="CMR12"/>
              </a:rPr>
              <a:t>= 0, but for </a:t>
            </a:r>
            <a:r>
              <a:rPr lang="en-US" b="0" i="0" u="none" strike="noStrike" dirty="0" smtClean="0">
                <a:latin typeface="CMR12"/>
              </a:rPr>
              <a:t>the data </a:t>
            </a:r>
            <a:r>
              <a:rPr lang="en-US" b="0" i="0" u="none" strike="noStrike" dirty="0" smtClean="0">
                <a:latin typeface="CMR12"/>
              </a:rPr>
              <a:t>point 1, given label y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dirty="0" smtClean="0">
                <a:latin typeface="CMR12"/>
              </a:rPr>
              <a:t> = 1</a:t>
            </a:r>
          </a:p>
          <a:p>
            <a:r>
              <a:rPr lang="en-US" baseline="0" dirty="0" smtClean="0">
                <a:latin typeface="CMR12"/>
              </a:rPr>
              <a:t>Then,  update w</a:t>
            </a:r>
            <a:r>
              <a:rPr lang="en-US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en-US" baseline="0" dirty="0" smtClean="0">
                <a:latin typeface="CMR12"/>
              </a:rPr>
              <a:t>,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 smtClean="0">
                <a:latin typeface="CMSY10"/>
              </a:rPr>
              <a:t>  </a:t>
            </a:r>
            <a:r>
              <a:rPr lang="pt-BR" dirty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>
                <a:latin typeface="CMSY10"/>
              </a:rPr>
              <a:t>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>
                <a:latin typeface="CMR12"/>
              </a:rPr>
              <a:t>+ </a:t>
            </a:r>
            <a:r>
              <a:rPr lang="pt-BR" i="1" dirty="0">
                <a:latin typeface="CMR12"/>
              </a:rPr>
              <a:t>alpha</a:t>
            </a:r>
            <a:r>
              <a:rPr lang="pt-BR" i="1" dirty="0" smtClean="0">
                <a:latin typeface="CMR12"/>
              </a:rPr>
              <a:t>*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 smtClean="0">
                <a:latin typeface="CMMI8"/>
              </a:rPr>
              <a:t>j </a:t>
            </a:r>
            <a:r>
              <a:rPr lang="pt-BR" dirty="0">
                <a:latin typeface="CMMI12"/>
              </a:rPr>
              <a:t>- </a:t>
            </a:r>
            <a:r>
              <a:rPr lang="pt-BR" dirty="0" smtClean="0">
                <a:latin typeface="CMMI12"/>
              </a:rPr>
              <a:t>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u="sng" dirty="0">
                <a:latin typeface="CMMI8"/>
              </a:rPr>
              <a:t>j</a:t>
            </a:r>
            <a:r>
              <a:rPr lang="pt-BR" baseline="-25000" dirty="0" smtClean="0">
                <a:latin typeface="CMR12"/>
              </a:rPr>
              <a:t>)</a:t>
            </a:r>
            <a:r>
              <a:rPr lang="pt-BR" dirty="0" smtClean="0">
                <a:latin typeface="CMR12"/>
              </a:rPr>
              <a:t>)</a:t>
            </a:r>
            <a:r>
              <a:rPr lang="pt-BR" dirty="0" smtClean="0">
                <a:latin typeface="CMMI12"/>
              </a:rPr>
              <a:t>*1</a:t>
            </a:r>
            <a:r>
              <a:rPr lang="pt-BR" sz="1050" dirty="0" smtClean="0">
                <a:latin typeface="CMMI8"/>
              </a:rPr>
              <a:t> </a:t>
            </a:r>
            <a:endParaRPr lang="en-US" b="0" i="0" u="none" strike="noStrike" baseline="0" dirty="0" smtClean="0">
              <a:latin typeface="CMR12"/>
            </a:endParaRPr>
          </a:p>
          <a:p>
            <a:r>
              <a:rPr lang="en-US" dirty="0">
                <a:latin typeface="CMR12"/>
              </a:rPr>
              <a:t> </a:t>
            </a:r>
            <a:r>
              <a:rPr lang="en-US" dirty="0" smtClean="0">
                <a:latin typeface="CMR12"/>
              </a:rPr>
              <a:t>          update w</a:t>
            </a:r>
            <a:r>
              <a:rPr lang="en-US" baseline="-25000" dirty="0">
                <a:solidFill>
                  <a:srgbClr val="00B0F0"/>
                </a:solidFill>
                <a:latin typeface="CMR12"/>
              </a:rPr>
              <a:t>1</a:t>
            </a:r>
            <a:r>
              <a:rPr lang="en-US" dirty="0" smtClean="0">
                <a:latin typeface="CMR12"/>
              </a:rPr>
              <a:t>, </a:t>
            </a:r>
            <a:r>
              <a:rPr lang="pt-BR" dirty="0">
                <a:latin typeface="CMMI12"/>
              </a:rPr>
              <a:t>w</a:t>
            </a:r>
            <a:r>
              <a:rPr lang="pt-BR" sz="1050" dirty="0">
                <a:solidFill>
                  <a:srgbClr val="00B0F0"/>
                </a:solidFill>
                <a:latin typeface="CMMI8"/>
              </a:rPr>
              <a:t>1</a:t>
            </a:r>
            <a:r>
              <a:rPr lang="pt-BR" sz="1050" dirty="0">
                <a:latin typeface="CMMI8"/>
              </a:rPr>
              <a:t> </a:t>
            </a:r>
            <a:r>
              <a:rPr lang="pt-BR" dirty="0">
                <a:latin typeface="CMSY10"/>
              </a:rPr>
              <a:t>  </a:t>
            </a:r>
            <a:r>
              <a:rPr lang="pt-BR" dirty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>
                <a:latin typeface="CMSY10"/>
              </a:rPr>
              <a:t> </a:t>
            </a:r>
            <a:r>
              <a:rPr lang="pt-BR" dirty="0">
                <a:latin typeface="CMMI12"/>
              </a:rPr>
              <a:t>w</a:t>
            </a:r>
            <a:r>
              <a:rPr lang="pt-BR" sz="1050" dirty="0">
                <a:solidFill>
                  <a:srgbClr val="00B0F0"/>
                </a:solidFill>
                <a:latin typeface="CMMI8"/>
              </a:rPr>
              <a:t>1</a:t>
            </a:r>
            <a:r>
              <a:rPr lang="pt-BR" sz="1050" dirty="0">
                <a:latin typeface="CMMI8"/>
              </a:rPr>
              <a:t> </a:t>
            </a:r>
            <a:r>
              <a:rPr lang="pt-BR" dirty="0">
                <a:latin typeface="CMR12"/>
              </a:rPr>
              <a:t>+ </a:t>
            </a:r>
            <a:r>
              <a:rPr lang="pt-BR" i="1" dirty="0">
                <a:latin typeface="CMR12"/>
              </a:rPr>
              <a:t>alpha</a:t>
            </a:r>
            <a:r>
              <a:rPr lang="pt-BR" i="1" dirty="0" smtClean="0">
                <a:latin typeface="CMR12"/>
              </a:rPr>
              <a:t>*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 smtClean="0">
                <a:solidFill>
                  <a:srgbClr val="00B0F0"/>
                </a:solidFill>
                <a:latin typeface="CMMI8"/>
              </a:rPr>
              <a:t>j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>
                <a:latin typeface="CMMI12"/>
              </a:rPr>
              <a:t>- </a:t>
            </a:r>
            <a:r>
              <a:rPr lang="pt-BR" dirty="0" smtClean="0">
                <a:latin typeface="CMMI12"/>
              </a:rPr>
              <a:t>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baseline="-25000" dirty="0">
                <a:solidFill>
                  <a:srgbClr val="00B0F0"/>
                </a:solidFill>
                <a:latin typeface="CMMI8"/>
              </a:rPr>
              <a:t>j</a:t>
            </a:r>
            <a:r>
              <a:rPr lang="pt-BR" dirty="0" smtClean="0">
                <a:latin typeface="CMR12"/>
              </a:rPr>
              <a:t>))</a:t>
            </a:r>
            <a:r>
              <a:rPr lang="pt-BR" dirty="0" smtClean="0">
                <a:latin typeface="CMMI12"/>
              </a:rPr>
              <a:t>x</a:t>
            </a:r>
            <a:r>
              <a:rPr lang="pt-BR" sz="1050" dirty="0" smtClean="0">
                <a:solidFill>
                  <a:srgbClr val="00B0F0"/>
                </a:solidFill>
                <a:latin typeface="CMMI8"/>
              </a:rPr>
              <a:t>1</a:t>
            </a:r>
            <a:r>
              <a:rPr lang="pt-BR" sz="1050" dirty="0" smtClean="0">
                <a:latin typeface="CMMI8"/>
              </a:rPr>
              <a:t>;1 </a:t>
            </a:r>
            <a:endParaRPr lang="en-US" dirty="0">
              <a:latin typeface="CMR1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028" y="3699461"/>
            <a:ext cx="4355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MMI12"/>
              </a:rPr>
              <a:t>w</a:t>
            </a:r>
            <a:r>
              <a:rPr lang="pt-BR" sz="1050" dirty="0">
                <a:latin typeface="CMMI8"/>
              </a:rPr>
              <a:t>i </a:t>
            </a:r>
            <a:r>
              <a:rPr lang="pt-BR" dirty="0">
                <a:latin typeface="CMSY10"/>
              </a:rPr>
              <a:t>  </a:t>
            </a:r>
            <a:r>
              <a:rPr lang="pt-BR" dirty="0" smtClean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 smtClean="0">
                <a:latin typeface="CMSY10"/>
              </a:rPr>
              <a:t>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 smtClean="0">
                <a:latin typeface="CMMI8"/>
              </a:rPr>
              <a:t>i </a:t>
            </a:r>
            <a:r>
              <a:rPr lang="pt-BR" dirty="0">
                <a:latin typeface="CMR12"/>
              </a:rPr>
              <a:t>+ </a:t>
            </a:r>
            <a:r>
              <a:rPr lang="pt-BR" i="1" dirty="0" smtClean="0">
                <a:latin typeface="CMR12"/>
              </a:rPr>
              <a:t>alpha</a:t>
            </a:r>
            <a:r>
              <a:rPr lang="pt-BR" i="1" dirty="0" smtClean="0">
                <a:latin typeface="CMR12"/>
              </a:rPr>
              <a:t>*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 smtClean="0">
                <a:latin typeface="CMMI8"/>
              </a:rPr>
              <a:t>j </a:t>
            </a:r>
            <a:r>
              <a:rPr lang="pt-BR" dirty="0" smtClean="0">
                <a:latin typeface="CMMI12"/>
              </a:rPr>
              <a:t>- 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u="sng" dirty="0" smtClean="0">
                <a:latin typeface="CMMI8"/>
              </a:rPr>
              <a:t>j</a:t>
            </a:r>
            <a:r>
              <a:rPr lang="pt-BR" dirty="0">
                <a:latin typeface="CMR12"/>
              </a:rPr>
              <a:t>))</a:t>
            </a:r>
            <a:r>
              <a:rPr lang="pt-BR" dirty="0">
                <a:latin typeface="CMMI12"/>
              </a:rPr>
              <a:t>x</a:t>
            </a:r>
            <a:r>
              <a:rPr lang="pt-BR" sz="1050" dirty="0">
                <a:latin typeface="CMMI8"/>
              </a:rPr>
              <a:t>i;j </a:t>
            </a:r>
            <a:r>
              <a:rPr lang="pt-BR" dirty="0">
                <a:latin typeface="CMR12"/>
              </a:rPr>
              <a:t>(</a:t>
            </a:r>
            <a:r>
              <a:rPr lang="pt-BR" dirty="0">
                <a:latin typeface="CMMI12"/>
              </a:rPr>
              <a:t>i </a:t>
            </a:r>
            <a:r>
              <a:rPr lang="pt-BR" dirty="0">
                <a:latin typeface="CMR12"/>
              </a:rPr>
              <a:t>= </a:t>
            </a:r>
            <a:r>
              <a:rPr lang="pt-BR" dirty="0" smtClean="0">
                <a:latin typeface="CMR12"/>
              </a:rPr>
              <a:t>0</a:t>
            </a:r>
            <a:r>
              <a:rPr lang="pt-BR" dirty="0">
                <a:latin typeface="CMMI12"/>
              </a:rPr>
              <a:t>,</a:t>
            </a:r>
            <a:r>
              <a:rPr lang="pt-BR" dirty="0" smtClean="0">
                <a:latin typeface="CMMI12"/>
              </a:rPr>
              <a:t> ... </a:t>
            </a:r>
            <a:r>
              <a:rPr lang="pt-BR" dirty="0">
                <a:latin typeface="CMMI12"/>
              </a:rPr>
              <a:t>,</a:t>
            </a:r>
            <a:r>
              <a:rPr lang="pt-BR" dirty="0" smtClean="0">
                <a:latin typeface="CMMI12"/>
              </a:rPr>
              <a:t> </a:t>
            </a:r>
            <a:r>
              <a:rPr lang="pt-BR" dirty="0">
                <a:latin typeface="CMMI12"/>
              </a:rPr>
              <a:t>4</a:t>
            </a:r>
            <a:r>
              <a:rPr lang="pt-BR" dirty="0" smtClean="0">
                <a:latin typeface="CMR1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178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 6 5 0 			</a:t>
            </a:r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3990643"/>
            <a:ext cx="809292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w0, w1, w2, w3, w4, w5</a:t>
            </a:r>
          </a:p>
          <a:p>
            <a:r>
              <a:rPr lang="en-US" i="1" dirty="0">
                <a:solidFill>
                  <a:srgbClr val="00B050"/>
                </a:solidFill>
                <a:latin typeface="CMR12"/>
              </a:rPr>
              <a:t>Let us see how to compute these from the training 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set, </a:t>
            </a:r>
            <a:r>
              <a:rPr lang="en-US" i="1" dirty="0">
                <a:solidFill>
                  <a:srgbClr val="00B050"/>
                </a:solidFill>
                <a:latin typeface="CMR12"/>
              </a:rPr>
              <a:t>start with arbitrary w’s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 </a:t>
            </a:r>
            <a:endParaRPr lang="en-US" i="1" dirty="0">
              <a:solidFill>
                <a:srgbClr val="00B050"/>
              </a:solidFill>
              <a:latin typeface="CMR12"/>
            </a:endParaRPr>
          </a:p>
          <a:p>
            <a:endParaRPr lang="en-US" dirty="0" smtClean="0"/>
          </a:p>
          <a:p>
            <a:r>
              <a:rPr lang="en-US" dirty="0" smtClean="0"/>
              <a:t>Suppose, </a:t>
            </a:r>
          </a:p>
          <a:p>
            <a:r>
              <a:rPr lang="en-US" dirty="0" smtClean="0">
                <a:latin typeface="CMR12"/>
              </a:rPr>
              <a:t>[w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*6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5</a:t>
            </a:r>
            <a:r>
              <a:rPr lang="en-US" b="0" i="0" u="none" strike="noStrike" baseline="0" dirty="0" smtClean="0">
                <a:latin typeface="CMR12"/>
              </a:rPr>
              <a:t>*0]  comes out to be &lt;=0,</a:t>
            </a:r>
          </a:p>
          <a:p>
            <a:r>
              <a:rPr lang="en-US" dirty="0" smtClean="0">
                <a:latin typeface="CMR12"/>
              </a:rPr>
              <a:t>Then,</a:t>
            </a:r>
          </a:p>
          <a:p>
            <a:r>
              <a:rPr lang="en-US" b="0" i="0" u="none" strike="noStrike" baseline="0" dirty="0" smtClean="0">
                <a:latin typeface="CMR12"/>
              </a:rPr>
              <a:t>Predicted label </a:t>
            </a:r>
            <a:r>
              <a:rPr lang="en-US" b="0" i="0" u="none" strike="noStrike" baseline="0" dirty="0" smtClean="0">
                <a:latin typeface="CMR12"/>
              </a:rPr>
              <a:t>N(</a:t>
            </a:r>
            <a:r>
              <a:rPr lang="en-US" b="0" i="0" u="none" strike="noStrike" baseline="0" dirty="0" err="1" smtClean="0">
                <a:latin typeface="CMR12"/>
              </a:rPr>
              <a:t>x</a:t>
            </a:r>
            <a:r>
              <a:rPr lang="en-US" b="0" i="0" u="none" strike="noStrike" baseline="-25000" dirty="0" err="1" smtClean="0">
                <a:latin typeface="CMR12"/>
              </a:rPr>
              <a:t>j</a:t>
            </a:r>
            <a:r>
              <a:rPr lang="en-US" dirty="0">
                <a:latin typeface="CMR12"/>
              </a:rPr>
              <a:t> </a:t>
            </a:r>
            <a:r>
              <a:rPr lang="en-US" dirty="0" smtClean="0">
                <a:latin typeface="CMR12"/>
              </a:rPr>
              <a:t>or </a:t>
            </a:r>
            <a:r>
              <a:rPr lang="en-US" b="0" i="0" u="none" strike="noStrike" baseline="0" dirty="0" err="1" smtClean="0">
                <a:latin typeface="CMR12"/>
              </a:rPr>
              <a:t>x</a:t>
            </a:r>
            <a:r>
              <a:rPr lang="en-US" baseline="-25000" dirty="0" err="1" smtClean="0">
                <a:latin typeface="CMR12"/>
              </a:rPr>
              <a:t>j</a:t>
            </a:r>
            <a:r>
              <a:rPr lang="en-US" baseline="-25000" dirty="0" smtClean="0">
                <a:latin typeface="CMR12"/>
              </a:rPr>
              <a:t>=1</a:t>
            </a:r>
            <a:r>
              <a:rPr lang="en-US" b="0" i="0" u="none" strike="noStrike" baseline="0" dirty="0" smtClean="0">
                <a:latin typeface="CMR12"/>
              </a:rPr>
              <a:t>)</a:t>
            </a:r>
            <a:r>
              <a:rPr lang="en-US" b="0" i="0" u="none" strike="noStrike" dirty="0" smtClean="0">
                <a:latin typeface="CMR12"/>
              </a:rPr>
              <a:t> </a:t>
            </a:r>
            <a:r>
              <a:rPr lang="en-US" b="0" i="0" u="none" strike="noStrike" dirty="0" smtClean="0">
                <a:latin typeface="CMR12"/>
              </a:rPr>
              <a:t>= 0, but for </a:t>
            </a:r>
            <a:r>
              <a:rPr lang="en-US" b="0" i="0" u="none" strike="noStrike" dirty="0" smtClean="0">
                <a:latin typeface="CMR12"/>
              </a:rPr>
              <a:t>the data </a:t>
            </a:r>
            <a:r>
              <a:rPr lang="en-US" b="0" i="0" u="none" strike="noStrike" dirty="0" smtClean="0">
                <a:latin typeface="CMR12"/>
              </a:rPr>
              <a:t>point 1, given label y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dirty="0" smtClean="0">
                <a:latin typeface="CMR12"/>
              </a:rPr>
              <a:t> = 1</a:t>
            </a:r>
          </a:p>
          <a:p>
            <a:r>
              <a:rPr lang="en-US" baseline="0" dirty="0" smtClean="0">
                <a:latin typeface="CMR12"/>
              </a:rPr>
              <a:t>Then, for each data point j,  update w</a:t>
            </a:r>
            <a:r>
              <a:rPr lang="en-US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en-US" baseline="0" dirty="0" smtClean="0">
                <a:latin typeface="CMR12"/>
              </a:rPr>
              <a:t>,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 smtClean="0">
                <a:latin typeface="CMSY10"/>
              </a:rPr>
              <a:t>  </a:t>
            </a:r>
            <a:r>
              <a:rPr lang="pt-BR" dirty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>
                <a:latin typeface="CMSY10"/>
              </a:rPr>
              <a:t>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>
                <a:latin typeface="CMR12"/>
              </a:rPr>
              <a:t>+ </a:t>
            </a:r>
            <a:r>
              <a:rPr lang="pt-BR" i="1" dirty="0">
                <a:latin typeface="CMR12"/>
              </a:rPr>
              <a:t>alpha</a:t>
            </a:r>
            <a:r>
              <a:rPr lang="pt-BR" i="1" dirty="0" smtClean="0">
                <a:latin typeface="CMR12"/>
              </a:rPr>
              <a:t>*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>
                <a:latin typeface="CMMI8"/>
              </a:rPr>
              <a:t>j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>
                <a:latin typeface="CMMI12"/>
              </a:rPr>
              <a:t>- </a:t>
            </a:r>
            <a:r>
              <a:rPr lang="pt-BR" dirty="0" smtClean="0">
                <a:latin typeface="CMMI12"/>
              </a:rPr>
              <a:t>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u="sng" dirty="0">
                <a:latin typeface="CMMI8"/>
              </a:rPr>
              <a:t>j</a:t>
            </a:r>
            <a:r>
              <a:rPr lang="pt-BR" dirty="0" smtClean="0">
                <a:latin typeface="CMR12"/>
              </a:rPr>
              <a:t>))</a:t>
            </a:r>
            <a:r>
              <a:rPr lang="pt-BR" dirty="0" smtClean="0">
                <a:latin typeface="CMMI12"/>
              </a:rPr>
              <a:t>*1</a:t>
            </a:r>
            <a:r>
              <a:rPr lang="pt-BR" sz="1050" dirty="0" smtClean="0">
                <a:latin typeface="CMMI8"/>
              </a:rPr>
              <a:t> </a:t>
            </a:r>
            <a:endParaRPr lang="en-US" b="0" i="0" u="none" strike="noStrike" baseline="0" dirty="0" smtClean="0">
              <a:latin typeface="CMR12"/>
            </a:endParaRPr>
          </a:p>
          <a:p>
            <a:r>
              <a:rPr lang="en-US" dirty="0">
                <a:latin typeface="CMR12"/>
              </a:rPr>
              <a:t> </a:t>
            </a:r>
            <a:r>
              <a:rPr lang="en-US" dirty="0" smtClean="0">
                <a:latin typeface="CMR12"/>
              </a:rPr>
              <a:t>          			update w</a:t>
            </a:r>
            <a:r>
              <a:rPr lang="en-US" baseline="-25000" dirty="0">
                <a:solidFill>
                  <a:srgbClr val="00B0F0"/>
                </a:solidFill>
                <a:latin typeface="CMR12"/>
              </a:rPr>
              <a:t>1</a:t>
            </a:r>
            <a:r>
              <a:rPr lang="en-US" dirty="0" smtClean="0">
                <a:latin typeface="CMR12"/>
              </a:rPr>
              <a:t>, </a:t>
            </a:r>
            <a:r>
              <a:rPr lang="pt-BR" dirty="0">
                <a:latin typeface="CMMI12"/>
              </a:rPr>
              <a:t>w</a:t>
            </a:r>
            <a:r>
              <a:rPr lang="pt-BR" sz="1050" dirty="0">
                <a:solidFill>
                  <a:srgbClr val="00B0F0"/>
                </a:solidFill>
                <a:latin typeface="CMMI8"/>
              </a:rPr>
              <a:t>1</a:t>
            </a:r>
            <a:r>
              <a:rPr lang="pt-BR" sz="1050" dirty="0">
                <a:latin typeface="CMMI8"/>
              </a:rPr>
              <a:t> </a:t>
            </a:r>
            <a:r>
              <a:rPr lang="pt-BR" dirty="0">
                <a:latin typeface="CMSY10"/>
              </a:rPr>
              <a:t>  </a:t>
            </a:r>
            <a:r>
              <a:rPr lang="pt-BR" dirty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>
                <a:latin typeface="CMSY10"/>
              </a:rPr>
              <a:t> </a:t>
            </a:r>
            <a:r>
              <a:rPr lang="pt-BR" dirty="0">
                <a:latin typeface="CMMI12"/>
              </a:rPr>
              <a:t>w</a:t>
            </a:r>
            <a:r>
              <a:rPr lang="pt-BR" sz="1050" dirty="0">
                <a:solidFill>
                  <a:srgbClr val="00B0F0"/>
                </a:solidFill>
                <a:latin typeface="CMMI8"/>
              </a:rPr>
              <a:t>1</a:t>
            </a:r>
            <a:r>
              <a:rPr lang="pt-BR" sz="1050" dirty="0">
                <a:latin typeface="CMMI8"/>
              </a:rPr>
              <a:t> </a:t>
            </a:r>
            <a:r>
              <a:rPr lang="pt-BR" dirty="0">
                <a:latin typeface="CMR12"/>
              </a:rPr>
              <a:t>+ </a:t>
            </a:r>
            <a:r>
              <a:rPr lang="pt-BR" i="1" dirty="0" smtClean="0">
                <a:latin typeface="CMR12"/>
              </a:rPr>
              <a:t>alpha</a:t>
            </a:r>
            <a:r>
              <a:rPr lang="pt-BR" i="1" dirty="0">
                <a:latin typeface="CMR12"/>
              </a:rPr>
              <a:t>*</a:t>
            </a:r>
            <a:r>
              <a:rPr lang="pt-BR" i="1" baseline="-25000" dirty="0" smtClean="0">
                <a:latin typeface="CMR12"/>
              </a:rPr>
              <a:t> 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>
                <a:solidFill>
                  <a:srgbClr val="00B0F0"/>
                </a:solidFill>
                <a:latin typeface="CMMI8"/>
              </a:rPr>
              <a:t>j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>
                <a:latin typeface="CMMI12"/>
              </a:rPr>
              <a:t>- </a:t>
            </a:r>
            <a:r>
              <a:rPr lang="pt-BR" dirty="0" smtClean="0">
                <a:latin typeface="CMMI12"/>
              </a:rPr>
              <a:t>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dirty="0">
                <a:solidFill>
                  <a:srgbClr val="00B0F0"/>
                </a:solidFill>
                <a:latin typeface="CMMI8"/>
              </a:rPr>
              <a:t>j</a:t>
            </a:r>
            <a:r>
              <a:rPr lang="pt-BR" dirty="0" smtClean="0">
                <a:latin typeface="CMR12"/>
              </a:rPr>
              <a:t>))</a:t>
            </a:r>
            <a:r>
              <a:rPr lang="pt-BR" dirty="0" smtClean="0">
                <a:latin typeface="CMMI12"/>
              </a:rPr>
              <a:t>x</a:t>
            </a:r>
            <a:r>
              <a:rPr lang="pt-BR" sz="1050" dirty="0">
                <a:solidFill>
                  <a:srgbClr val="00B0F0"/>
                </a:solidFill>
                <a:latin typeface="CMMI8"/>
              </a:rPr>
              <a:t>j</a:t>
            </a:r>
            <a:r>
              <a:rPr lang="pt-BR" sz="1050" dirty="0" smtClean="0">
                <a:latin typeface="CMMI8"/>
              </a:rPr>
              <a:t>;1 </a:t>
            </a:r>
          </a:p>
          <a:p>
            <a:r>
              <a:rPr lang="pt-BR" dirty="0">
                <a:latin typeface="CMR12"/>
              </a:rPr>
              <a:t>           </a:t>
            </a:r>
            <a:r>
              <a:rPr lang="pt-BR" dirty="0" smtClean="0">
                <a:latin typeface="CMR12"/>
              </a:rPr>
              <a:t>			update for all five w’s</a:t>
            </a:r>
            <a:endParaRPr lang="en-US" dirty="0">
              <a:latin typeface="CMR1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028" y="3699461"/>
            <a:ext cx="4490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MMI12"/>
              </a:rPr>
              <a:t>w</a:t>
            </a:r>
            <a:r>
              <a:rPr lang="pt-BR" sz="1050" dirty="0">
                <a:latin typeface="CMMI8"/>
              </a:rPr>
              <a:t>i </a:t>
            </a:r>
            <a:r>
              <a:rPr lang="pt-BR" dirty="0">
                <a:latin typeface="CMSY10"/>
              </a:rPr>
              <a:t>  </a:t>
            </a:r>
            <a:r>
              <a:rPr lang="pt-BR" dirty="0" smtClean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 smtClean="0">
                <a:latin typeface="CMSY10"/>
              </a:rPr>
              <a:t>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 smtClean="0">
                <a:latin typeface="CMMI8"/>
              </a:rPr>
              <a:t>i </a:t>
            </a:r>
            <a:r>
              <a:rPr lang="pt-BR" dirty="0">
                <a:latin typeface="CMR12"/>
              </a:rPr>
              <a:t>+ </a:t>
            </a:r>
            <a:r>
              <a:rPr lang="pt-BR" i="1" dirty="0" smtClean="0">
                <a:latin typeface="CMR12"/>
              </a:rPr>
              <a:t>alpha*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 smtClean="0">
                <a:latin typeface="CMMI8"/>
              </a:rPr>
              <a:t>j </a:t>
            </a:r>
            <a:r>
              <a:rPr lang="pt-BR" dirty="0" smtClean="0">
                <a:latin typeface="CMMI12"/>
              </a:rPr>
              <a:t>- 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u="sng" dirty="0" smtClean="0">
                <a:latin typeface="CMMI8"/>
              </a:rPr>
              <a:t>j</a:t>
            </a:r>
            <a:r>
              <a:rPr lang="pt-BR" dirty="0">
                <a:latin typeface="CMR12"/>
              </a:rPr>
              <a:t>))</a:t>
            </a:r>
            <a:r>
              <a:rPr lang="pt-BR" dirty="0">
                <a:latin typeface="CMMI12"/>
              </a:rPr>
              <a:t>x</a:t>
            </a:r>
            <a:r>
              <a:rPr lang="pt-BR" sz="1050" dirty="0">
                <a:latin typeface="CMMI8"/>
              </a:rPr>
              <a:t>i;j </a:t>
            </a:r>
            <a:r>
              <a:rPr lang="pt-BR" dirty="0">
                <a:latin typeface="CMR12"/>
              </a:rPr>
              <a:t>(</a:t>
            </a:r>
            <a:r>
              <a:rPr lang="pt-BR" dirty="0">
                <a:latin typeface="CMMI12"/>
              </a:rPr>
              <a:t>i </a:t>
            </a:r>
            <a:r>
              <a:rPr lang="pt-BR" dirty="0">
                <a:latin typeface="CMR12"/>
              </a:rPr>
              <a:t>= 0</a:t>
            </a:r>
            <a:r>
              <a:rPr lang="pt-BR" dirty="0">
                <a:latin typeface="CMMI12"/>
              </a:rPr>
              <a:t>; </a:t>
            </a:r>
            <a:r>
              <a:rPr lang="pt-BR" dirty="0" smtClean="0">
                <a:latin typeface="CMMI12"/>
              </a:rPr>
              <a:t>... ; </a:t>
            </a:r>
            <a:r>
              <a:rPr lang="pt-BR" dirty="0">
                <a:latin typeface="CMMI12"/>
              </a:rPr>
              <a:t>n</a:t>
            </a:r>
            <a:r>
              <a:rPr lang="pt-BR" dirty="0">
                <a:latin typeface="CMR1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76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			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763542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w0, w1, w2, w3, </a:t>
            </a:r>
            <a:r>
              <a:rPr lang="en-US" i="1" dirty="0" smtClean="0">
                <a:latin typeface="CMR12"/>
              </a:rPr>
              <a:t>w4</a:t>
            </a:r>
            <a:endParaRPr lang="en-US" i="1" dirty="0">
              <a:latin typeface="CMR12"/>
            </a:endParaRPr>
          </a:p>
          <a:p>
            <a:r>
              <a:rPr lang="en-US" i="1" dirty="0">
                <a:solidFill>
                  <a:srgbClr val="00B050"/>
                </a:solidFill>
                <a:latin typeface="CMR12"/>
              </a:rPr>
              <a:t>Let us see how to compute these from the training set </a:t>
            </a:r>
          </a:p>
          <a:p>
            <a:endParaRPr lang="en-US" dirty="0" smtClean="0"/>
          </a:p>
          <a:p>
            <a:r>
              <a:rPr lang="en-US" dirty="0" smtClean="0"/>
              <a:t>Then, for the second data point x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</a:p>
          <a:p>
            <a:r>
              <a:rPr lang="en-US" dirty="0" smtClean="0"/>
              <a:t>Suppose, </a:t>
            </a:r>
          </a:p>
          <a:p>
            <a:r>
              <a:rPr lang="en-US" dirty="0" smtClean="0">
                <a:latin typeface="CMR12"/>
              </a:rPr>
              <a:t>For x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dirty="0" smtClean="0">
                <a:latin typeface="CMR12"/>
              </a:rPr>
              <a:t>, [w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*2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*2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*9]  comes out to be …..</a:t>
            </a:r>
          </a:p>
          <a:p>
            <a:endParaRPr lang="en-US" dirty="0">
              <a:latin typeface="CMR12"/>
            </a:endParaRPr>
          </a:p>
        </p:txBody>
      </p:sp>
    </p:spTree>
    <p:extLst>
      <p:ext uri="{BB962C8B-B14F-4D97-AF65-F5344CB8AC3E}">
        <p14:creationId xmlns:p14="http://schemas.microsoft.com/office/powerpoint/2010/main" val="1752517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			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799449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w0, w1, w2, w3, w4, w5</a:t>
            </a:r>
          </a:p>
          <a:p>
            <a:r>
              <a:rPr lang="en-US" i="1" dirty="0">
                <a:solidFill>
                  <a:srgbClr val="00B050"/>
                </a:solidFill>
                <a:latin typeface="CMR12"/>
              </a:rPr>
              <a:t>Let us see how to compute these from the training set </a:t>
            </a:r>
          </a:p>
          <a:p>
            <a:endParaRPr lang="en-US" dirty="0" smtClean="0"/>
          </a:p>
          <a:p>
            <a:r>
              <a:rPr lang="en-US" dirty="0" smtClean="0"/>
              <a:t>Then, for the second data point x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</a:p>
          <a:p>
            <a:r>
              <a:rPr lang="en-US" dirty="0" smtClean="0"/>
              <a:t>Suppose, </a:t>
            </a:r>
          </a:p>
          <a:p>
            <a:r>
              <a:rPr lang="en-US" dirty="0" smtClean="0">
                <a:latin typeface="CMR12"/>
              </a:rPr>
              <a:t>For x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dirty="0" smtClean="0">
                <a:latin typeface="CMR12"/>
              </a:rPr>
              <a:t>, [w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*2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*2 + w</a:t>
            </a:r>
            <a:r>
              <a:rPr lang="en-US" b="0" i="0" u="none" strike="noStrike" baseline="-25000" dirty="0" smtClean="0">
                <a:latin typeface="CMR12"/>
              </a:rPr>
              <a:t>5</a:t>
            </a:r>
            <a:r>
              <a:rPr lang="en-US" b="0" i="0" u="none" strike="noStrike" baseline="0" dirty="0" smtClean="0">
                <a:latin typeface="CMR12"/>
              </a:rPr>
              <a:t>*9]  comes out to be …..</a:t>
            </a:r>
          </a:p>
          <a:p>
            <a:r>
              <a:rPr lang="en-US" dirty="0" smtClean="0">
                <a:latin typeface="CMR12"/>
              </a:rPr>
              <a:t>If the prediction is </a:t>
            </a:r>
            <a:r>
              <a:rPr lang="en-US" u="sng" dirty="0" smtClean="0">
                <a:latin typeface="CMR12"/>
              </a:rPr>
              <a:t>correct label</a:t>
            </a:r>
            <a:r>
              <a:rPr lang="en-US" dirty="0" smtClean="0">
                <a:latin typeface="CMR12"/>
              </a:rPr>
              <a:t>, N=1 and y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dirty="0" smtClean="0">
                <a:latin typeface="CMR12"/>
              </a:rPr>
              <a:t> = 1,  then </a:t>
            </a:r>
            <a:r>
              <a:rPr lang="en-US" u="sng" dirty="0" smtClean="0">
                <a:latin typeface="CMR12"/>
              </a:rPr>
              <a:t>no update </a:t>
            </a:r>
            <a:r>
              <a:rPr lang="en-US" dirty="0" smtClean="0">
                <a:latin typeface="CMR12"/>
              </a:rPr>
              <a:t>takes place,</a:t>
            </a:r>
          </a:p>
          <a:p>
            <a:r>
              <a:rPr lang="en-US" b="0" i="0" u="none" strike="noStrike" baseline="0" dirty="0" smtClean="0">
                <a:latin typeface="CMR12"/>
              </a:rPr>
              <a:t>	</a:t>
            </a:r>
          </a:p>
          <a:p>
            <a:endParaRPr lang="en-US" dirty="0">
              <a:latin typeface="CMR12"/>
            </a:endParaRPr>
          </a:p>
        </p:txBody>
      </p:sp>
    </p:spTree>
    <p:extLst>
      <p:ext uri="{BB962C8B-B14F-4D97-AF65-F5344CB8AC3E}">
        <p14:creationId xmlns:p14="http://schemas.microsoft.com/office/powerpoint/2010/main" val="3994134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			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w0, w1, w2, w3, </a:t>
            </a:r>
            <a:r>
              <a:rPr lang="en-US" i="1" dirty="0" smtClean="0">
                <a:latin typeface="CMR12"/>
              </a:rPr>
              <a:t>w4</a:t>
            </a:r>
            <a:endParaRPr lang="en-US" i="1" dirty="0">
              <a:latin typeface="CMR12"/>
            </a:endParaRPr>
          </a:p>
          <a:p>
            <a:r>
              <a:rPr lang="en-US" i="1" dirty="0">
                <a:solidFill>
                  <a:srgbClr val="00B050"/>
                </a:solidFill>
                <a:latin typeface="CMR12"/>
              </a:rPr>
              <a:t>Let us see how to compute these from the training set </a:t>
            </a:r>
          </a:p>
          <a:p>
            <a:endParaRPr lang="en-US" dirty="0" smtClean="0"/>
          </a:p>
          <a:p>
            <a:r>
              <a:rPr lang="en-US" dirty="0" smtClean="0"/>
              <a:t>Then, for the second data point x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</a:p>
          <a:p>
            <a:r>
              <a:rPr lang="en-US" dirty="0" smtClean="0"/>
              <a:t>Suppose, </a:t>
            </a:r>
          </a:p>
          <a:p>
            <a:r>
              <a:rPr lang="en-US" dirty="0" smtClean="0">
                <a:latin typeface="CMR12"/>
              </a:rPr>
              <a:t>For x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dirty="0" smtClean="0">
                <a:latin typeface="CMR12"/>
              </a:rPr>
              <a:t>, [w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*2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*2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*9]  comes out to be …..</a:t>
            </a:r>
          </a:p>
          <a:p>
            <a:r>
              <a:rPr lang="en-US" dirty="0" smtClean="0">
                <a:latin typeface="CMR12"/>
              </a:rPr>
              <a:t>If it is correct label, y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dirty="0" smtClean="0">
                <a:latin typeface="CMR12"/>
              </a:rPr>
              <a:t> = 1,  then no update takes place,</a:t>
            </a:r>
          </a:p>
          <a:p>
            <a:r>
              <a:rPr lang="en-US" b="0" i="0" u="none" strike="noStrike" baseline="0" dirty="0" smtClean="0">
                <a:latin typeface="CMR12"/>
              </a:rPr>
              <a:t>	</a:t>
            </a:r>
            <a:r>
              <a:rPr lang="en-US" dirty="0">
                <a:latin typeface="CMR12"/>
              </a:rPr>
              <a:t> </a:t>
            </a:r>
            <a:r>
              <a:rPr lang="pt-BR" dirty="0" smtClean="0">
                <a:latin typeface="CMMI12"/>
              </a:rPr>
              <a:t>w</a:t>
            </a:r>
            <a:r>
              <a:rPr lang="pt-BR" sz="1050" dirty="0" smtClean="0">
                <a:solidFill>
                  <a:srgbClr val="00B050"/>
                </a:solidFill>
                <a:latin typeface="CMMI8"/>
              </a:rPr>
              <a:t>0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 smtClean="0">
                <a:latin typeface="CMSY10"/>
              </a:rPr>
              <a:t>  </a:t>
            </a:r>
            <a:r>
              <a:rPr lang="pt-BR" dirty="0">
                <a:latin typeface="CMSY10"/>
                <a:sym typeface="Wingdings" panose="05000000000000000000" pitchFamily="2" charset="2"/>
              </a:rPr>
              <a:t></a:t>
            </a:r>
            <a:r>
              <a:rPr lang="pt-BR" dirty="0">
                <a:latin typeface="CMSY10"/>
              </a:rPr>
              <a:t> </a:t>
            </a:r>
            <a:r>
              <a:rPr lang="pt-BR" dirty="0">
                <a:latin typeface="CMMI12"/>
              </a:rPr>
              <a:t>w</a:t>
            </a:r>
            <a:r>
              <a:rPr lang="pt-BR" sz="1050" dirty="0">
                <a:solidFill>
                  <a:srgbClr val="00B050"/>
                </a:solidFill>
                <a:latin typeface="CMMI8"/>
              </a:rPr>
              <a:t>0</a:t>
            </a:r>
            <a:r>
              <a:rPr lang="pt-BR" sz="1050" dirty="0">
                <a:latin typeface="CMMI8"/>
              </a:rPr>
              <a:t> </a:t>
            </a:r>
            <a:r>
              <a:rPr lang="pt-BR" dirty="0">
                <a:latin typeface="CMR12"/>
              </a:rPr>
              <a:t>+ </a:t>
            </a:r>
            <a:r>
              <a:rPr lang="pt-BR" i="1" dirty="0">
                <a:latin typeface="CMR12"/>
              </a:rPr>
              <a:t>alpha</a:t>
            </a:r>
            <a:r>
              <a:rPr lang="pt-BR" i="1" dirty="0" smtClean="0">
                <a:latin typeface="CMR12"/>
              </a:rPr>
              <a:t>*</a:t>
            </a:r>
            <a:r>
              <a:rPr lang="pt-BR" dirty="0" smtClean="0">
                <a:latin typeface="CMR12"/>
              </a:rPr>
              <a:t>(</a:t>
            </a:r>
            <a:r>
              <a:rPr lang="pt-BR" dirty="0" smtClean="0">
                <a:latin typeface="CMMI12"/>
              </a:rPr>
              <a:t>y</a:t>
            </a:r>
            <a:r>
              <a:rPr lang="pt-BR" sz="1050" dirty="0">
                <a:latin typeface="CMMI8"/>
              </a:rPr>
              <a:t>2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>
                <a:latin typeface="CMMI12"/>
              </a:rPr>
              <a:t>- </a:t>
            </a:r>
            <a:r>
              <a:rPr lang="pt-BR" dirty="0" smtClean="0">
                <a:latin typeface="CMMI12"/>
              </a:rPr>
              <a:t>N</a:t>
            </a:r>
            <a:r>
              <a:rPr lang="pt-BR" dirty="0" smtClean="0">
                <a:latin typeface="CMR12"/>
              </a:rPr>
              <a:t>(</a:t>
            </a:r>
            <a:r>
              <a:rPr lang="pt-BR" u="sng" dirty="0" smtClean="0">
                <a:latin typeface="CMMI12"/>
              </a:rPr>
              <a:t>x</a:t>
            </a:r>
            <a:r>
              <a:rPr lang="pt-BR" sz="1050" u="sng" baseline="-25000" dirty="0">
                <a:solidFill>
                  <a:srgbClr val="FF0000"/>
                </a:solidFill>
                <a:latin typeface="CMMI8"/>
              </a:rPr>
              <a:t>2</a:t>
            </a:r>
            <a:r>
              <a:rPr lang="pt-BR" dirty="0" smtClean="0">
                <a:latin typeface="CMR12"/>
              </a:rPr>
              <a:t>))</a:t>
            </a:r>
            <a:r>
              <a:rPr lang="pt-BR" dirty="0" smtClean="0">
                <a:latin typeface="CMMI12"/>
              </a:rPr>
              <a:t>x</a:t>
            </a:r>
            <a:r>
              <a:rPr lang="pt-BR" sz="1050" baseline="-25000" dirty="0">
                <a:solidFill>
                  <a:srgbClr val="00B050"/>
                </a:solidFill>
                <a:latin typeface="CMMI8"/>
              </a:rPr>
              <a:t>2</a:t>
            </a:r>
            <a:r>
              <a:rPr lang="pt-BR" sz="1050" baseline="-25000" dirty="0" smtClean="0">
                <a:latin typeface="CMMI8"/>
              </a:rPr>
              <a:t>;</a:t>
            </a:r>
            <a:r>
              <a:rPr lang="pt-BR" sz="1050" baseline="-25000" dirty="0" smtClean="0">
                <a:solidFill>
                  <a:srgbClr val="FF0000"/>
                </a:solidFill>
                <a:latin typeface="CMMI8"/>
              </a:rPr>
              <a:t>1</a:t>
            </a:r>
            <a:r>
              <a:rPr lang="pt-BR" sz="1050" dirty="0" smtClean="0">
                <a:latin typeface="CMMI8"/>
              </a:rPr>
              <a:t> </a:t>
            </a:r>
            <a:r>
              <a:rPr lang="pt-BR" dirty="0">
                <a:latin typeface="CMR12"/>
              </a:rPr>
              <a:t>, </a:t>
            </a:r>
            <a:r>
              <a:rPr lang="pt-BR" dirty="0">
                <a:solidFill>
                  <a:srgbClr val="7030A0"/>
                </a:solidFill>
                <a:latin typeface="CMR12"/>
              </a:rPr>
              <a:t>but (N – y) = 0</a:t>
            </a:r>
            <a:endParaRPr lang="en-US" dirty="0">
              <a:solidFill>
                <a:srgbClr val="7030A0"/>
              </a:solidFill>
              <a:latin typeface="CMR12"/>
            </a:endParaRPr>
          </a:p>
          <a:p>
            <a:r>
              <a:rPr lang="en-US" dirty="0" smtClean="0">
                <a:latin typeface="CMR12"/>
              </a:rPr>
              <a:t>               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dirty="0" smtClean="0">
                <a:latin typeface="CMR12"/>
              </a:rPr>
              <a:t>, …..</a:t>
            </a:r>
            <a:endParaRPr lang="en-US" dirty="0">
              <a:latin typeface="CMR12"/>
            </a:endParaRPr>
          </a:p>
        </p:txBody>
      </p:sp>
    </p:spTree>
    <p:extLst>
      <p:ext uri="{BB962C8B-B14F-4D97-AF65-F5344CB8AC3E}">
        <p14:creationId xmlns:p14="http://schemas.microsoft.com/office/powerpoint/2010/main" val="1300300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81025" y="1317777"/>
            <a:ext cx="75713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</a:t>
            </a:r>
            <a:r>
              <a:rPr lang="en-US" i="1" baseline="-25000" dirty="0">
                <a:latin typeface="CMR12"/>
              </a:rPr>
              <a:t>0</a:t>
            </a:r>
            <a:r>
              <a:rPr lang="en-US" i="1" dirty="0">
                <a:latin typeface="CMR12"/>
              </a:rPr>
              <a:t>, w</a:t>
            </a:r>
            <a:r>
              <a:rPr lang="en-US" i="1" baseline="-25000" dirty="0">
                <a:latin typeface="CMR12"/>
              </a:rPr>
              <a:t>1</a:t>
            </a:r>
            <a:r>
              <a:rPr lang="en-US" i="1" dirty="0">
                <a:latin typeface="CMR12"/>
              </a:rPr>
              <a:t>, w</a:t>
            </a:r>
            <a:r>
              <a:rPr lang="en-US" i="1" baseline="-25000" dirty="0">
                <a:latin typeface="CMR12"/>
              </a:rPr>
              <a:t>2</a:t>
            </a:r>
            <a:r>
              <a:rPr lang="en-US" i="1" dirty="0">
                <a:latin typeface="CMR12"/>
              </a:rPr>
              <a:t>, w</a:t>
            </a:r>
            <a:r>
              <a:rPr lang="en-US" i="1" baseline="-25000" dirty="0">
                <a:latin typeface="CMR12"/>
              </a:rPr>
              <a:t>3</a:t>
            </a:r>
            <a:r>
              <a:rPr lang="en-US" i="1" dirty="0">
                <a:latin typeface="CMR12"/>
              </a:rPr>
              <a:t>, </a:t>
            </a:r>
            <a:r>
              <a:rPr lang="en-US" i="1" dirty="0" smtClean="0">
                <a:latin typeface="CMR12"/>
              </a:rPr>
              <a:t>w</a:t>
            </a:r>
            <a:r>
              <a:rPr lang="en-US" i="1" baseline="-25000" dirty="0" smtClean="0">
                <a:latin typeface="CMR12"/>
              </a:rPr>
              <a:t>4</a:t>
            </a:r>
            <a:endParaRPr lang="en-US" i="1" baseline="-25000" dirty="0">
              <a:latin typeface="CMR12"/>
            </a:endParaRPr>
          </a:p>
          <a:p>
            <a:endParaRPr lang="en-US" dirty="0"/>
          </a:p>
          <a:p>
            <a:r>
              <a:rPr lang="en-US" dirty="0" smtClean="0"/>
              <a:t>For a number of predetermined epochs k :</a:t>
            </a:r>
          </a:p>
          <a:p>
            <a:r>
              <a:rPr lang="en-US" dirty="0"/>
              <a:t>	</a:t>
            </a:r>
            <a:r>
              <a:rPr lang="en-US" dirty="0" smtClean="0"/>
              <a:t>For each data point </a:t>
            </a:r>
            <a:r>
              <a:rPr lang="en-US" dirty="0" err="1" smtClean="0"/>
              <a:t>x</a:t>
            </a:r>
            <a:r>
              <a:rPr lang="en-US" baseline="-25000" dirty="0" err="1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:</a:t>
            </a:r>
          </a:p>
          <a:p>
            <a:r>
              <a:rPr lang="en-US" dirty="0">
                <a:latin typeface="CMR12"/>
              </a:rPr>
              <a:t>	</a:t>
            </a:r>
            <a:r>
              <a:rPr lang="en-US" dirty="0" smtClean="0">
                <a:latin typeface="CMR12"/>
              </a:rPr>
              <a:t>	for each </a:t>
            </a:r>
            <a:r>
              <a:rPr lang="en-US" dirty="0" err="1" smtClean="0">
                <a:latin typeface="CMR12"/>
              </a:rPr>
              <a:t>w</a:t>
            </a:r>
            <a:r>
              <a:rPr lang="en-US" baseline="-25000" dirty="0" err="1">
                <a:latin typeface="CMR12"/>
              </a:rPr>
              <a:t>i</a:t>
            </a:r>
            <a:r>
              <a:rPr lang="en-US" baseline="-25000" dirty="0" smtClean="0">
                <a:latin typeface="CMR12"/>
              </a:rPr>
              <a:t> </a:t>
            </a:r>
            <a:r>
              <a:rPr lang="en-US" dirty="0" smtClean="0">
                <a:latin typeface="CMR12"/>
              </a:rPr>
              <a:t>:</a:t>
            </a:r>
          </a:p>
          <a:p>
            <a:r>
              <a:rPr lang="en-US" dirty="0">
                <a:latin typeface="CMR12"/>
              </a:rPr>
              <a:t>	</a:t>
            </a:r>
            <a:r>
              <a:rPr lang="en-US" dirty="0" smtClean="0">
                <a:latin typeface="CMR12"/>
              </a:rPr>
              <a:t>		update </a:t>
            </a:r>
            <a:r>
              <a:rPr lang="en-US" dirty="0" err="1" smtClean="0">
                <a:latin typeface="CMR12"/>
              </a:rPr>
              <a:t>w</a:t>
            </a:r>
            <a:r>
              <a:rPr lang="en-US" baseline="-25000" dirty="0" err="1">
                <a:latin typeface="CMR12"/>
              </a:rPr>
              <a:t>i</a:t>
            </a:r>
            <a:r>
              <a:rPr lang="en-US" baseline="-25000" dirty="0" smtClean="0">
                <a:latin typeface="CMR12"/>
              </a:rPr>
              <a:t> </a:t>
            </a:r>
            <a:r>
              <a:rPr lang="en-US" dirty="0">
                <a:latin typeface="CMR12"/>
              </a:rPr>
              <a:t>using the formula</a:t>
            </a:r>
          </a:p>
        </p:txBody>
      </p:sp>
    </p:spTree>
    <p:extLst>
      <p:ext uri="{BB962C8B-B14F-4D97-AF65-F5344CB8AC3E}">
        <p14:creationId xmlns:p14="http://schemas.microsoft.com/office/powerpoint/2010/main" val="387237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8" y="2587297"/>
            <a:ext cx="1489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	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201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</a:t>
            </a:r>
            <a:r>
              <a:rPr lang="en-US" dirty="0" smtClean="0">
                <a:solidFill>
                  <a:srgbClr val="00B050"/>
                </a:solidFill>
              </a:rPr>
              <a:t>Training</a:t>
            </a:r>
            <a:r>
              <a:rPr lang="en-US" dirty="0" smtClean="0"/>
              <a:t>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09735" y="3723736"/>
            <a:ext cx="455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Last column is the </a:t>
            </a:r>
            <a:r>
              <a:rPr lang="en-US" dirty="0" smtClean="0">
                <a:solidFill>
                  <a:srgbClr val="00B050"/>
                </a:solidFill>
              </a:rPr>
              <a:t>known</a:t>
            </a:r>
            <a:r>
              <a:rPr lang="en-US" dirty="0" smtClean="0"/>
              <a:t> label for each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44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1785" y="1075499"/>
            <a:ext cx="1100406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CMR12"/>
              </a:rPr>
              <a:t>Perceptron training is to find best approximations for w</a:t>
            </a:r>
            <a:r>
              <a:rPr lang="en-US" i="1" baseline="-25000" dirty="0">
                <a:latin typeface="CMR12"/>
              </a:rPr>
              <a:t>0</a:t>
            </a:r>
            <a:r>
              <a:rPr lang="en-US" i="1" dirty="0">
                <a:latin typeface="CMR12"/>
              </a:rPr>
              <a:t>, w</a:t>
            </a:r>
            <a:r>
              <a:rPr lang="en-US" i="1" baseline="-25000" dirty="0">
                <a:latin typeface="CMR12"/>
              </a:rPr>
              <a:t>1</a:t>
            </a:r>
            <a:r>
              <a:rPr lang="en-US" i="1" dirty="0">
                <a:latin typeface="CMR12"/>
              </a:rPr>
              <a:t>, w</a:t>
            </a:r>
            <a:r>
              <a:rPr lang="en-US" i="1" baseline="-25000" dirty="0">
                <a:latin typeface="CMR12"/>
              </a:rPr>
              <a:t>2</a:t>
            </a:r>
            <a:r>
              <a:rPr lang="en-US" i="1" dirty="0">
                <a:latin typeface="CMR12"/>
              </a:rPr>
              <a:t>, w</a:t>
            </a:r>
            <a:r>
              <a:rPr lang="en-US" i="1" baseline="-25000" dirty="0">
                <a:latin typeface="CMR12"/>
              </a:rPr>
              <a:t>3</a:t>
            </a:r>
            <a:r>
              <a:rPr lang="en-US" i="1" dirty="0">
                <a:latin typeface="CMR12"/>
              </a:rPr>
              <a:t>, </a:t>
            </a:r>
            <a:r>
              <a:rPr lang="en-US" i="1" dirty="0" smtClean="0">
                <a:latin typeface="CMR12"/>
              </a:rPr>
              <a:t>w</a:t>
            </a:r>
            <a:r>
              <a:rPr lang="en-US" i="1" baseline="-25000" dirty="0" smtClean="0">
                <a:latin typeface="CMR12"/>
              </a:rPr>
              <a:t>4</a:t>
            </a:r>
            <a:endParaRPr lang="en-US" i="1" baseline="-25000" dirty="0">
              <a:latin typeface="CMR12"/>
            </a:endParaRPr>
          </a:p>
          <a:p>
            <a:endParaRPr lang="en-US" dirty="0" smtClean="0"/>
          </a:p>
          <a:p>
            <a:r>
              <a:rPr lang="en-US" i="1" dirty="0">
                <a:latin typeface="CMR12"/>
              </a:rPr>
              <a:t>// TRAINING </a:t>
            </a:r>
            <a:r>
              <a:rPr lang="en-US" i="1" dirty="0" smtClean="0">
                <a:latin typeface="CMR12"/>
              </a:rPr>
              <a:t>PHASE</a:t>
            </a:r>
          </a:p>
          <a:p>
            <a:r>
              <a:rPr lang="en-US" i="1" dirty="0" smtClean="0">
                <a:latin typeface="CMR12"/>
              </a:rPr>
              <a:t>Start with arbitrary w’s, e.g., all 1’s</a:t>
            </a:r>
            <a:endParaRPr lang="en-US" i="1" dirty="0">
              <a:latin typeface="CMR12"/>
            </a:endParaRPr>
          </a:p>
          <a:p>
            <a:r>
              <a:rPr lang="en-US" i="1" dirty="0">
                <a:latin typeface="CMR12"/>
              </a:rPr>
              <a:t>For </a:t>
            </a:r>
            <a:r>
              <a:rPr lang="en-US" i="1" dirty="0" smtClean="0">
                <a:latin typeface="CMR12"/>
              </a:rPr>
              <a:t>a number </a:t>
            </a:r>
            <a:r>
              <a:rPr lang="en-US" i="1" dirty="0">
                <a:latin typeface="CMR12"/>
              </a:rPr>
              <a:t>of predetermined </a:t>
            </a:r>
            <a:r>
              <a:rPr lang="en-US" i="1" dirty="0" smtClean="0">
                <a:latin typeface="CMR12"/>
              </a:rPr>
              <a:t>“epochs” k :</a:t>
            </a:r>
            <a:endParaRPr lang="en-US" i="1" dirty="0">
              <a:latin typeface="CMR12"/>
            </a:endParaRPr>
          </a:p>
          <a:p>
            <a:r>
              <a:rPr lang="en-US" i="1" dirty="0">
                <a:latin typeface="CMR12"/>
              </a:rPr>
              <a:t>	For each data point </a:t>
            </a:r>
            <a:r>
              <a:rPr lang="en-US" i="1" u="sng" dirty="0" err="1" smtClean="0">
                <a:latin typeface="CMR12"/>
              </a:rPr>
              <a:t>x</a:t>
            </a:r>
            <a:r>
              <a:rPr lang="en-US" i="1" baseline="-25000" dirty="0" err="1">
                <a:latin typeface="CMR12"/>
              </a:rPr>
              <a:t>j</a:t>
            </a:r>
            <a:r>
              <a:rPr lang="en-US" i="1" baseline="-25000" dirty="0" smtClean="0">
                <a:latin typeface="CMR12"/>
              </a:rPr>
              <a:t> </a:t>
            </a:r>
            <a:r>
              <a:rPr lang="en-US" i="1" dirty="0" smtClean="0">
                <a:latin typeface="CMR12"/>
              </a:rPr>
              <a:t>:</a:t>
            </a:r>
            <a:endParaRPr lang="en-US" i="1" dirty="0">
              <a:latin typeface="CMR12"/>
            </a:endParaRPr>
          </a:p>
          <a:p>
            <a:r>
              <a:rPr lang="en-US" i="1" dirty="0">
                <a:latin typeface="CMR12"/>
              </a:rPr>
              <a:t>		</a:t>
            </a:r>
            <a:r>
              <a:rPr lang="en-US" i="1" dirty="0" smtClean="0">
                <a:latin typeface="CMR12"/>
              </a:rPr>
              <a:t>if </a:t>
            </a:r>
            <a:r>
              <a:rPr lang="en-US" dirty="0" smtClean="0">
                <a:latin typeface="CMR12"/>
              </a:rPr>
              <a:t>(</a:t>
            </a:r>
            <a:r>
              <a:rPr lang="en-US" dirty="0" smtClean="0">
                <a:solidFill>
                  <a:srgbClr val="00B050"/>
                </a:solidFill>
                <a:latin typeface="CMR12"/>
              </a:rPr>
              <a:t>w</a:t>
            </a:r>
            <a:r>
              <a:rPr lang="en-US" baseline="-25000" dirty="0" smtClean="0">
                <a:solidFill>
                  <a:srgbClr val="00B050"/>
                </a:solidFill>
                <a:latin typeface="CMR12"/>
              </a:rPr>
              <a:t>0</a:t>
            </a:r>
            <a:r>
              <a:rPr lang="en-US" dirty="0" smtClean="0">
                <a:solidFill>
                  <a:srgbClr val="00B050"/>
                </a:solidFill>
                <a:latin typeface="CMR12"/>
              </a:rPr>
              <a:t>*x</a:t>
            </a:r>
            <a:r>
              <a:rPr lang="en-US" baseline="-25000" dirty="0" smtClean="0">
                <a:solidFill>
                  <a:srgbClr val="00B050"/>
                </a:solidFill>
                <a:latin typeface="CMR12"/>
              </a:rPr>
              <a:t>j,0</a:t>
            </a:r>
            <a:r>
              <a:rPr lang="en-US" dirty="0" smtClean="0">
                <a:latin typeface="CMR12"/>
              </a:rPr>
              <a:t> </a:t>
            </a:r>
            <a:r>
              <a:rPr lang="en-US" dirty="0">
                <a:latin typeface="CMR12"/>
              </a:rPr>
              <a:t>+ </a:t>
            </a:r>
            <a:r>
              <a:rPr lang="en-US" dirty="0" smtClean="0">
                <a:latin typeface="CMR12"/>
              </a:rPr>
              <a:t>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dirty="0" smtClean="0">
                <a:latin typeface="CMR12"/>
              </a:rPr>
              <a:t>*x</a:t>
            </a:r>
            <a:r>
              <a:rPr lang="en-US" baseline="-25000" dirty="0">
                <a:latin typeface="CMR12"/>
              </a:rPr>
              <a:t>j</a:t>
            </a:r>
            <a:r>
              <a:rPr lang="en-US" baseline="-25000" dirty="0" smtClean="0">
                <a:latin typeface="CMR12"/>
              </a:rPr>
              <a:t>,1</a:t>
            </a:r>
            <a:r>
              <a:rPr lang="en-US" dirty="0" smtClean="0">
                <a:latin typeface="CMR12"/>
              </a:rPr>
              <a:t> </a:t>
            </a:r>
            <a:r>
              <a:rPr lang="en-US" dirty="0">
                <a:latin typeface="CMR12"/>
              </a:rPr>
              <a:t>+ </a:t>
            </a:r>
            <a:r>
              <a:rPr lang="en-US" dirty="0" smtClean="0">
                <a:latin typeface="CMR12"/>
              </a:rPr>
              <a:t>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dirty="0" smtClean="0">
                <a:latin typeface="CMR12"/>
              </a:rPr>
              <a:t>*x</a:t>
            </a:r>
            <a:r>
              <a:rPr lang="en-US" baseline="-25000" dirty="0">
                <a:latin typeface="CMR12"/>
              </a:rPr>
              <a:t>j</a:t>
            </a:r>
            <a:r>
              <a:rPr lang="en-US" baseline="-25000" dirty="0" smtClean="0">
                <a:latin typeface="CMR12"/>
              </a:rPr>
              <a:t>,2</a:t>
            </a:r>
            <a:r>
              <a:rPr lang="en-US" dirty="0" smtClean="0">
                <a:latin typeface="CMR12"/>
              </a:rPr>
              <a:t> </a:t>
            </a:r>
            <a:r>
              <a:rPr lang="en-US" dirty="0">
                <a:latin typeface="CMR12"/>
              </a:rPr>
              <a:t>+ </a:t>
            </a:r>
            <a:r>
              <a:rPr lang="en-US" dirty="0" smtClean="0">
                <a:latin typeface="CMR12"/>
              </a:rPr>
              <a:t>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dirty="0" smtClean="0">
                <a:latin typeface="CMR12"/>
              </a:rPr>
              <a:t>*x</a:t>
            </a:r>
            <a:r>
              <a:rPr lang="en-US" baseline="-25000" dirty="0">
                <a:latin typeface="CMR12"/>
              </a:rPr>
              <a:t>j</a:t>
            </a:r>
            <a:r>
              <a:rPr lang="en-US" baseline="-25000" dirty="0" smtClean="0">
                <a:latin typeface="CMR12"/>
              </a:rPr>
              <a:t>,3</a:t>
            </a:r>
            <a:r>
              <a:rPr lang="en-US" dirty="0" smtClean="0">
                <a:latin typeface="CMR12"/>
              </a:rPr>
              <a:t> </a:t>
            </a:r>
            <a:r>
              <a:rPr lang="en-US" dirty="0">
                <a:latin typeface="CMR12"/>
              </a:rPr>
              <a:t>+ </a:t>
            </a:r>
            <a:r>
              <a:rPr lang="en-US" dirty="0" smtClean="0">
                <a:latin typeface="CMR12"/>
              </a:rPr>
              <a:t>w</a:t>
            </a:r>
            <a:r>
              <a:rPr lang="en-US" baseline="-25000" dirty="0" smtClean="0">
                <a:latin typeface="CMR12"/>
              </a:rPr>
              <a:t>4</a:t>
            </a:r>
            <a:r>
              <a:rPr lang="en-US" dirty="0" smtClean="0">
                <a:latin typeface="CMR12"/>
              </a:rPr>
              <a:t>*x</a:t>
            </a:r>
            <a:r>
              <a:rPr lang="en-US" baseline="-25000" dirty="0">
                <a:latin typeface="CMR12"/>
              </a:rPr>
              <a:t>j</a:t>
            </a:r>
            <a:r>
              <a:rPr lang="en-US" baseline="-25000" dirty="0" smtClean="0">
                <a:latin typeface="CMR12"/>
              </a:rPr>
              <a:t>,4</a:t>
            </a:r>
            <a:r>
              <a:rPr lang="en-US" dirty="0">
                <a:latin typeface="CMR12"/>
              </a:rPr>
              <a:t>) &gt;0, then </a:t>
            </a:r>
            <a:r>
              <a:rPr lang="en-US" i="1" dirty="0" smtClean="0">
                <a:latin typeface="CMR12"/>
              </a:rPr>
              <a:t>N(</a:t>
            </a:r>
            <a:r>
              <a:rPr lang="en-US" i="1" u="sng" dirty="0" err="1" smtClean="0">
                <a:latin typeface="CMR12"/>
              </a:rPr>
              <a:t>x</a:t>
            </a:r>
            <a:r>
              <a:rPr lang="en-US" i="1" u="sng" baseline="-25000" dirty="0" err="1">
                <a:latin typeface="CMR12"/>
              </a:rPr>
              <a:t>j</a:t>
            </a:r>
            <a:r>
              <a:rPr lang="en-US" i="1" dirty="0" smtClean="0">
                <a:latin typeface="CMR12"/>
              </a:rPr>
              <a:t>) </a:t>
            </a:r>
            <a:r>
              <a:rPr lang="en-US" i="1" dirty="0">
                <a:latin typeface="CMR12"/>
              </a:rPr>
              <a:t>=1 else </a:t>
            </a:r>
            <a:r>
              <a:rPr lang="en-US" i="1" dirty="0" smtClean="0">
                <a:latin typeface="CMR12"/>
              </a:rPr>
              <a:t>N(</a:t>
            </a:r>
            <a:r>
              <a:rPr lang="en-US" i="1" u="sng" dirty="0" err="1" smtClean="0">
                <a:latin typeface="CMR12"/>
              </a:rPr>
              <a:t>x</a:t>
            </a:r>
            <a:r>
              <a:rPr lang="en-US" i="1" u="sng" baseline="-25000" dirty="0" err="1">
                <a:latin typeface="CMR12"/>
              </a:rPr>
              <a:t>j</a:t>
            </a:r>
            <a:r>
              <a:rPr lang="en-US" i="1" dirty="0" smtClean="0">
                <a:latin typeface="CMR12"/>
              </a:rPr>
              <a:t>) </a:t>
            </a:r>
            <a:r>
              <a:rPr lang="en-US" i="1" dirty="0">
                <a:latin typeface="CMR12"/>
              </a:rPr>
              <a:t>= 0</a:t>
            </a:r>
            <a:r>
              <a:rPr lang="en-US" i="1" dirty="0" smtClean="0">
                <a:latin typeface="CMR12"/>
              </a:rPr>
              <a:t>;</a:t>
            </a:r>
          </a:p>
          <a:p>
            <a:r>
              <a:rPr lang="en-US" i="1" dirty="0">
                <a:latin typeface="CMR12"/>
              </a:rPr>
              <a:t>	</a:t>
            </a:r>
            <a:r>
              <a:rPr lang="en-US" i="1" dirty="0" smtClean="0">
                <a:latin typeface="CMR12"/>
              </a:rPr>
              <a:t>	for </a:t>
            </a:r>
            <a:r>
              <a:rPr lang="en-US" i="1" dirty="0">
                <a:latin typeface="CMR12"/>
              </a:rPr>
              <a:t>each </a:t>
            </a:r>
            <a:r>
              <a:rPr lang="en-US" i="1" dirty="0" err="1" smtClean="0">
                <a:latin typeface="CMR12"/>
              </a:rPr>
              <a:t>w</a:t>
            </a:r>
            <a:r>
              <a:rPr lang="en-US" i="1" baseline="-25000" dirty="0" err="1">
                <a:latin typeface="CMR12"/>
              </a:rPr>
              <a:t>i</a:t>
            </a:r>
            <a:r>
              <a:rPr lang="en-US" i="1" baseline="-25000" dirty="0" smtClean="0">
                <a:latin typeface="CMR12"/>
              </a:rPr>
              <a:t> </a:t>
            </a:r>
            <a:r>
              <a:rPr lang="en-US" i="1" dirty="0" smtClean="0">
                <a:latin typeface="CMR12"/>
              </a:rPr>
              <a:t>:              </a:t>
            </a:r>
            <a:endParaRPr lang="en-US" i="1" dirty="0">
              <a:latin typeface="CMR12"/>
            </a:endParaRPr>
          </a:p>
          <a:p>
            <a:r>
              <a:rPr lang="en-US" i="1" dirty="0">
                <a:latin typeface="CMR12"/>
              </a:rPr>
              <a:t>			update </a:t>
            </a:r>
            <a:r>
              <a:rPr lang="en-US" i="1" dirty="0" err="1" smtClean="0">
                <a:latin typeface="CMR12"/>
              </a:rPr>
              <a:t>w</a:t>
            </a:r>
            <a:r>
              <a:rPr lang="en-US" i="1" baseline="-25000" dirty="0" err="1">
                <a:latin typeface="CMR12"/>
              </a:rPr>
              <a:t>i</a:t>
            </a:r>
            <a:r>
              <a:rPr lang="en-US" i="1" dirty="0" smtClean="0">
                <a:latin typeface="CMR12"/>
              </a:rPr>
              <a:t> </a:t>
            </a:r>
            <a:r>
              <a:rPr lang="en-US" i="1" dirty="0" smtClean="0">
                <a:latin typeface="CMR12"/>
              </a:rPr>
              <a:t>using, </a:t>
            </a:r>
            <a:r>
              <a:rPr lang="pt-BR" i="1" dirty="0" smtClean="0">
                <a:latin typeface="CMR12"/>
              </a:rPr>
              <a:t>w</a:t>
            </a:r>
            <a:r>
              <a:rPr lang="en-US" i="1" baseline="-25000" dirty="0">
                <a:latin typeface="CMR12"/>
              </a:rPr>
              <a:t>i</a:t>
            </a:r>
            <a:r>
              <a:rPr lang="pt-BR" i="1" dirty="0" smtClean="0">
                <a:latin typeface="CMR12"/>
              </a:rPr>
              <a:t>   </a:t>
            </a:r>
            <a:r>
              <a:rPr lang="pt-BR" i="1" dirty="0">
                <a:latin typeface="CMR12"/>
                <a:sym typeface="Wingdings" panose="05000000000000000000" pitchFamily="2" charset="2"/>
              </a:rPr>
              <a:t></a:t>
            </a:r>
            <a:r>
              <a:rPr lang="pt-BR" i="1" dirty="0">
                <a:latin typeface="CMR12"/>
              </a:rPr>
              <a:t> </a:t>
            </a:r>
            <a:r>
              <a:rPr lang="pt-BR" i="1" dirty="0" smtClean="0">
                <a:latin typeface="CMR12"/>
              </a:rPr>
              <a:t>w</a:t>
            </a:r>
            <a:r>
              <a:rPr lang="en-US" i="1" baseline="-25000" dirty="0">
                <a:latin typeface="CMR12"/>
              </a:rPr>
              <a:t>i</a:t>
            </a:r>
            <a:r>
              <a:rPr lang="pt-BR" i="1" dirty="0" smtClean="0">
                <a:latin typeface="CMR12"/>
              </a:rPr>
              <a:t> </a:t>
            </a:r>
            <a:r>
              <a:rPr lang="pt-BR" i="1" dirty="0">
                <a:latin typeface="CMR12"/>
              </a:rPr>
              <a:t>+ alpha</a:t>
            </a:r>
            <a:r>
              <a:rPr lang="pt-BR" i="1" dirty="0" smtClean="0">
                <a:latin typeface="CMR12"/>
              </a:rPr>
              <a:t>*(y</a:t>
            </a:r>
            <a:r>
              <a:rPr lang="pt-BR" i="1" baseline="-25000" dirty="0">
                <a:latin typeface="CMR12"/>
              </a:rPr>
              <a:t>j</a:t>
            </a:r>
            <a:r>
              <a:rPr lang="pt-BR" i="1" dirty="0" smtClean="0">
                <a:latin typeface="CMR12"/>
              </a:rPr>
              <a:t> </a:t>
            </a:r>
            <a:r>
              <a:rPr lang="pt-BR" i="1" dirty="0">
                <a:latin typeface="CMR12"/>
              </a:rPr>
              <a:t>- </a:t>
            </a:r>
            <a:r>
              <a:rPr lang="pt-BR" i="1" smtClean="0">
                <a:latin typeface="CMR12"/>
              </a:rPr>
              <a:t>N(</a:t>
            </a:r>
            <a:r>
              <a:rPr lang="pt-BR" i="1" u="sng" smtClean="0">
                <a:latin typeface="CMR12"/>
              </a:rPr>
              <a:t>x</a:t>
            </a:r>
            <a:r>
              <a:rPr lang="pt-BR" i="1" baseline="-25000">
                <a:latin typeface="CMR12"/>
              </a:rPr>
              <a:t>j</a:t>
            </a:r>
            <a:r>
              <a:rPr lang="pt-BR" i="1" smtClean="0">
                <a:latin typeface="CMR12"/>
              </a:rPr>
              <a:t>))*x</a:t>
            </a:r>
            <a:r>
              <a:rPr lang="pt-BR" i="1" baseline="-25000" smtClean="0">
                <a:latin typeface="CMR12"/>
              </a:rPr>
              <a:t>j;i</a:t>
            </a:r>
            <a:r>
              <a:rPr lang="pt-BR" i="1" smtClean="0">
                <a:latin typeface="CMR12"/>
              </a:rPr>
              <a:t> </a:t>
            </a:r>
            <a:r>
              <a:rPr lang="pt-BR" i="1" dirty="0">
                <a:latin typeface="CMR12"/>
              </a:rPr>
              <a:t>(i = </a:t>
            </a:r>
            <a:r>
              <a:rPr lang="pt-BR" i="1" dirty="0" smtClean="0">
                <a:latin typeface="CMR12"/>
              </a:rPr>
              <a:t>0, </a:t>
            </a:r>
            <a:r>
              <a:rPr lang="pt-BR" i="1" dirty="0">
                <a:latin typeface="CMR12"/>
              </a:rPr>
              <a:t>... </a:t>
            </a:r>
            <a:r>
              <a:rPr lang="pt-BR" i="1" dirty="0" smtClean="0">
                <a:latin typeface="CMR12"/>
              </a:rPr>
              <a:t>, 4)  // </a:t>
            </a:r>
            <a:r>
              <a:rPr lang="pt-BR" i="1" dirty="0" smtClean="0">
                <a:latin typeface="CMR12"/>
              </a:rPr>
              <a:t>set alpha=0.5</a:t>
            </a:r>
            <a:endParaRPr lang="en-US" i="1" dirty="0">
              <a:latin typeface="CMR12"/>
            </a:endParaRPr>
          </a:p>
          <a:p>
            <a:endParaRPr lang="en-US" i="1" dirty="0" smtClean="0">
              <a:latin typeface="CMR12"/>
            </a:endParaRPr>
          </a:p>
          <a:p>
            <a:r>
              <a:rPr lang="en-US" i="1" dirty="0" smtClean="0">
                <a:latin typeface="CMR12"/>
              </a:rPr>
              <a:t>// Now we have a perceptron model (w</a:t>
            </a:r>
            <a:r>
              <a:rPr lang="en-US" i="1" baseline="-25000" dirty="0" smtClean="0">
                <a:latin typeface="CMR12"/>
              </a:rPr>
              <a:t>0</a:t>
            </a:r>
            <a:r>
              <a:rPr lang="en-US" i="1" dirty="0" smtClean="0">
                <a:latin typeface="CMR12"/>
              </a:rPr>
              <a:t>, w</a:t>
            </a:r>
            <a:r>
              <a:rPr lang="en-US" i="1" baseline="-25000" dirty="0" smtClean="0">
                <a:latin typeface="CMR12"/>
              </a:rPr>
              <a:t>1</a:t>
            </a:r>
            <a:r>
              <a:rPr lang="en-US" i="1" dirty="0" smtClean="0">
                <a:latin typeface="CMR12"/>
              </a:rPr>
              <a:t>, … , w</a:t>
            </a:r>
            <a:r>
              <a:rPr lang="en-US" i="1" baseline="-25000" dirty="0" smtClean="0">
                <a:latin typeface="CMR12"/>
              </a:rPr>
              <a:t>4</a:t>
            </a:r>
            <a:r>
              <a:rPr lang="en-US" i="1" dirty="0" smtClean="0">
                <a:latin typeface="CMR12"/>
              </a:rPr>
              <a:t>) to predict</a:t>
            </a:r>
          </a:p>
          <a:p>
            <a:endParaRPr lang="en-US" i="1" dirty="0">
              <a:latin typeface="CMR12"/>
            </a:endParaRPr>
          </a:p>
          <a:p>
            <a:r>
              <a:rPr lang="en-US" i="1" dirty="0">
                <a:latin typeface="CMR12"/>
              </a:rPr>
              <a:t>// TESTING </a:t>
            </a:r>
            <a:r>
              <a:rPr lang="en-US" i="1" dirty="0" smtClean="0">
                <a:latin typeface="CMR12"/>
              </a:rPr>
              <a:t>PHASE</a:t>
            </a:r>
          </a:p>
          <a:p>
            <a:r>
              <a:rPr lang="en-US" i="1" dirty="0" smtClean="0">
                <a:latin typeface="CMR12"/>
              </a:rPr>
              <a:t>For each test data x</a:t>
            </a:r>
            <a:r>
              <a:rPr lang="en-US" i="1" baseline="-25000" dirty="0" smtClean="0">
                <a:latin typeface="CMR12"/>
              </a:rPr>
              <a:t>i</a:t>
            </a:r>
            <a:r>
              <a:rPr lang="en-US" i="1" dirty="0" smtClean="0">
                <a:latin typeface="CMR12"/>
              </a:rPr>
              <a:t>:</a:t>
            </a:r>
          </a:p>
          <a:p>
            <a:r>
              <a:rPr lang="en-US" i="1" dirty="0">
                <a:latin typeface="CMR12"/>
              </a:rPr>
              <a:t>	If </a:t>
            </a:r>
            <a:r>
              <a:rPr lang="en-US" dirty="0">
                <a:latin typeface="CMR12"/>
              </a:rPr>
              <a:t> w</a:t>
            </a:r>
            <a:r>
              <a:rPr lang="en-US" baseline="-25000" dirty="0">
                <a:latin typeface="CMR12"/>
              </a:rPr>
              <a:t>0</a:t>
            </a:r>
            <a:r>
              <a:rPr lang="en-US" dirty="0">
                <a:latin typeface="CMR12"/>
              </a:rPr>
              <a:t>*1 + w</a:t>
            </a:r>
            <a:r>
              <a:rPr lang="en-US" baseline="-25000" dirty="0">
                <a:latin typeface="CMR12"/>
              </a:rPr>
              <a:t>1</a:t>
            </a:r>
            <a:r>
              <a:rPr lang="en-US" dirty="0">
                <a:latin typeface="CMR12"/>
              </a:rPr>
              <a:t>*1 + w</a:t>
            </a:r>
            <a:r>
              <a:rPr lang="en-US" baseline="-25000" dirty="0">
                <a:latin typeface="CMR12"/>
              </a:rPr>
              <a:t>2</a:t>
            </a:r>
            <a:r>
              <a:rPr lang="en-US" dirty="0">
                <a:latin typeface="CMR12"/>
              </a:rPr>
              <a:t>*2 + w</a:t>
            </a:r>
            <a:r>
              <a:rPr lang="en-US" baseline="-25000" dirty="0">
                <a:latin typeface="CMR12"/>
              </a:rPr>
              <a:t>3</a:t>
            </a:r>
            <a:r>
              <a:rPr lang="en-US" dirty="0">
                <a:latin typeface="CMR12"/>
              </a:rPr>
              <a:t>*3 + w</a:t>
            </a:r>
            <a:r>
              <a:rPr lang="en-US" baseline="-25000" dirty="0">
                <a:latin typeface="CMR12"/>
              </a:rPr>
              <a:t>4</a:t>
            </a:r>
            <a:r>
              <a:rPr lang="en-US" dirty="0">
                <a:latin typeface="CMR12"/>
              </a:rPr>
              <a:t>*4  </a:t>
            </a:r>
            <a:r>
              <a:rPr lang="en-US" dirty="0">
                <a:solidFill>
                  <a:srgbClr val="FF0000"/>
                </a:solidFill>
                <a:latin typeface="CMR12"/>
              </a:rPr>
              <a:t>&gt;0, then the predicted </a:t>
            </a:r>
            <a:r>
              <a:rPr lang="en-US" dirty="0" smtClean="0">
                <a:solidFill>
                  <a:srgbClr val="FF0000"/>
                </a:solidFill>
                <a:latin typeface="CMR12"/>
              </a:rPr>
              <a:t>label N=1</a:t>
            </a:r>
            <a:endParaRPr lang="en-US" dirty="0">
              <a:solidFill>
                <a:srgbClr val="FF0000"/>
              </a:solidFill>
              <a:latin typeface="CMR12"/>
            </a:endParaRPr>
          </a:p>
          <a:p>
            <a:r>
              <a:rPr lang="en-US" i="1" dirty="0" smtClean="0">
                <a:latin typeface="CMR12"/>
              </a:rPr>
              <a:t>	else</a:t>
            </a:r>
            <a:r>
              <a:rPr lang="en-US" dirty="0">
                <a:latin typeface="CMR12"/>
              </a:rPr>
              <a:t>					  </a:t>
            </a:r>
            <a:r>
              <a:rPr lang="en-US" dirty="0">
                <a:solidFill>
                  <a:srgbClr val="00B0F0"/>
                </a:solidFill>
                <a:latin typeface="CMR12"/>
              </a:rPr>
              <a:t>the predicted 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label N=0</a:t>
            </a:r>
            <a:endParaRPr lang="en-US" dirty="0">
              <a:solidFill>
                <a:srgbClr val="00B0F0"/>
              </a:solidFill>
              <a:latin typeface="CMR12"/>
            </a:endParaRPr>
          </a:p>
          <a:p>
            <a:r>
              <a:rPr lang="en-US" i="1" dirty="0" smtClean="0">
                <a:latin typeface="CMR12"/>
              </a:rPr>
              <a:t> </a:t>
            </a:r>
            <a:endParaRPr lang="en-US" i="1" dirty="0">
              <a:latin typeface="CMR12"/>
            </a:endParaRPr>
          </a:p>
          <a:p>
            <a:endParaRPr lang="en-US" i="1" dirty="0">
              <a:latin typeface="CMR12"/>
            </a:endParaRPr>
          </a:p>
          <a:p>
            <a:endParaRPr lang="en-US" i="1" dirty="0">
              <a:latin typeface="CMR12"/>
            </a:endParaRPr>
          </a:p>
        </p:txBody>
      </p:sp>
    </p:spTree>
    <p:extLst>
      <p:ext uri="{BB962C8B-B14F-4D97-AF65-F5344CB8AC3E}">
        <p14:creationId xmlns:p14="http://schemas.microsoft.com/office/powerpoint/2010/main" val="237479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8" y="2587297"/>
            <a:ext cx="1489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CMR12"/>
              </a:rPr>
              <a:t>0 6 5 0 </a:t>
            </a:r>
            <a:r>
              <a:rPr lang="en-US" b="0" i="0" u="none" strike="noStrike" baseline="0" dirty="0" smtClean="0">
                <a:latin typeface="CMR12"/>
              </a:rPr>
              <a:t>	1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CMR12"/>
              </a:rPr>
              <a:t>5 2 2 9 </a:t>
            </a:r>
            <a:r>
              <a:rPr lang="en-US" b="0" i="0" u="none" strike="noStrike" baseline="0" dirty="0" smtClean="0">
                <a:latin typeface="CMR12"/>
              </a:rPr>
              <a:t>	1</a:t>
            </a:r>
          </a:p>
          <a:p>
            <a:r>
              <a:rPr lang="en-US" b="0" i="0" u="none" strike="noStrike" baseline="0" dirty="0" smtClean="0">
                <a:solidFill>
                  <a:srgbClr val="0070C0"/>
                </a:solidFill>
                <a:latin typeface="CMR12"/>
              </a:rPr>
              <a:t>3 5 0 0 </a:t>
            </a:r>
            <a:r>
              <a:rPr lang="en-US" b="0" i="0" u="none" strike="noStrike" baseline="0" dirty="0" smtClean="0">
                <a:latin typeface="CMR12"/>
              </a:rPr>
              <a:t>	0</a:t>
            </a:r>
          </a:p>
          <a:p>
            <a:r>
              <a:rPr lang="en-US" b="0" i="0" u="none" strike="noStrike" baseline="0" dirty="0" smtClean="0">
                <a:solidFill>
                  <a:srgbClr val="0070C0"/>
                </a:solidFill>
                <a:latin typeface="CMR12"/>
              </a:rPr>
              <a:t>9 4 1 5 </a:t>
            </a:r>
            <a:r>
              <a:rPr lang="en-US" b="0" i="0" u="none" strike="noStrike" baseline="0" dirty="0" smtClean="0">
                <a:latin typeface="CMR12"/>
              </a:rPr>
              <a:t>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201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</a:t>
            </a:r>
            <a:r>
              <a:rPr lang="en-US" dirty="0" smtClean="0">
                <a:solidFill>
                  <a:srgbClr val="00B050"/>
                </a:solidFill>
              </a:rPr>
              <a:t>Training</a:t>
            </a:r>
            <a:r>
              <a:rPr lang="en-US" dirty="0" smtClean="0"/>
              <a:t>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09735" y="3723736"/>
            <a:ext cx="45500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Last column is the </a:t>
            </a:r>
            <a:r>
              <a:rPr lang="en-US" dirty="0" smtClean="0">
                <a:solidFill>
                  <a:srgbClr val="00B050"/>
                </a:solidFill>
              </a:rPr>
              <a:t>known</a:t>
            </a:r>
            <a:r>
              <a:rPr lang="en-US" dirty="0" smtClean="0"/>
              <a:t> label for each datum</a:t>
            </a:r>
          </a:p>
          <a:p>
            <a:endParaRPr lang="en-US" dirty="0"/>
          </a:p>
          <a:p>
            <a:r>
              <a:rPr lang="en-US" i="1" dirty="0" smtClean="0">
                <a:solidFill>
                  <a:srgbClr val="00B050"/>
                </a:solidFill>
              </a:rPr>
              <a:t>Label is not part of data,</a:t>
            </a:r>
          </a:p>
          <a:p>
            <a:r>
              <a:rPr lang="en-US" i="1" dirty="0" smtClean="0">
                <a:solidFill>
                  <a:srgbClr val="00B050"/>
                </a:solidFill>
              </a:rPr>
              <a:t>Keep the column for label separate from data</a:t>
            </a:r>
            <a:endParaRPr lang="en-US" i="1" dirty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6773" y="1114623"/>
            <a:ext cx="2296049" cy="221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20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solidFill>
                  <a:srgbClr val="00B0F0"/>
                </a:solidFill>
                <a:latin typeface="CMR12"/>
              </a:rPr>
              <a:t>0 6 5 0 </a:t>
            </a:r>
            <a:r>
              <a:rPr lang="en-US" b="0" i="0" u="none" strike="noStrike" baseline="0" dirty="0" smtClean="0">
                <a:latin typeface="CMR12"/>
              </a:rPr>
              <a:t>			1</a:t>
            </a:r>
          </a:p>
          <a:p>
            <a:r>
              <a:rPr lang="en-US" b="0" i="0" u="none" strike="noStrike" baseline="0" dirty="0" smtClean="0">
                <a:solidFill>
                  <a:srgbClr val="00B0F0"/>
                </a:solidFill>
                <a:latin typeface="CMR12"/>
              </a:rPr>
              <a:t>5 2 2 9 </a:t>
            </a:r>
            <a:r>
              <a:rPr lang="en-US" b="0" i="0" u="none" strike="noStrike" baseline="0" dirty="0" smtClean="0">
                <a:latin typeface="CMR12"/>
              </a:rPr>
              <a:t>			1</a:t>
            </a:r>
          </a:p>
          <a:p>
            <a:r>
              <a:rPr lang="en-US" b="0" i="0" u="none" strike="noStrike" baseline="0" dirty="0" smtClean="0">
                <a:solidFill>
                  <a:srgbClr val="00B0F0"/>
                </a:solidFill>
                <a:latin typeface="CMR12"/>
              </a:rPr>
              <a:t>3 5 0 0 </a:t>
            </a:r>
            <a:r>
              <a:rPr lang="en-US" b="0" i="0" u="none" strike="noStrike" baseline="0" dirty="0" smtClean="0">
                <a:latin typeface="CMR12"/>
              </a:rPr>
              <a:t>			0</a:t>
            </a:r>
          </a:p>
          <a:p>
            <a:r>
              <a:rPr lang="en-US" b="0" i="0" u="none" strike="noStrike" baseline="0" dirty="0" smtClean="0">
                <a:solidFill>
                  <a:srgbClr val="00B0F0"/>
                </a:solidFill>
                <a:latin typeface="CMR12"/>
              </a:rPr>
              <a:t>9 4 1 5 </a:t>
            </a:r>
            <a:r>
              <a:rPr lang="en-US" b="0" i="0" u="none" strike="noStrike" baseline="0" dirty="0" smtClean="0">
                <a:latin typeface="CMR12"/>
              </a:rPr>
              <a:t>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6290" y="4068793"/>
            <a:ext cx="41104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Such that:</a:t>
            </a:r>
          </a:p>
          <a:p>
            <a:r>
              <a:rPr lang="en-US" dirty="0">
                <a:latin typeface="CMR12"/>
              </a:rPr>
              <a:t>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b="0" i="0" u="none" strike="noStrike" baseline="0" dirty="0" smtClean="0">
                <a:solidFill>
                  <a:srgbClr val="00B0F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aseline="-25000" dirty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6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5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  </a:t>
            </a:r>
            <a:r>
              <a:rPr lang="en-US" b="0" i="0" u="none" strike="noStrike" baseline="0" dirty="0" smtClean="0">
                <a:solidFill>
                  <a:srgbClr val="0070C0"/>
                </a:solidFill>
                <a:latin typeface="CMR12"/>
              </a:rPr>
              <a:t>&gt;0</a:t>
            </a:r>
          </a:p>
          <a:p>
            <a:r>
              <a:rPr lang="en-US" dirty="0">
                <a:latin typeface="CMR12"/>
              </a:rPr>
              <a:t>w</a:t>
            </a:r>
            <a:r>
              <a:rPr lang="en-US" baseline="-25000" dirty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5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2</a:t>
            </a:r>
            <a:r>
              <a:rPr lang="en-US" b="0" i="0" u="none" strike="noStrike" dirty="0" smtClean="0">
                <a:latin typeface="CMR12"/>
              </a:rPr>
              <a:t> +</a:t>
            </a:r>
            <a:r>
              <a:rPr lang="en-US" b="0" i="0" u="none" strike="noStrike" baseline="0" dirty="0" smtClean="0">
                <a:latin typeface="CMR12"/>
              </a:rPr>
              <a:t> 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9</a:t>
            </a:r>
            <a:r>
              <a:rPr lang="en-US" b="0" i="0" u="none" strike="noStrike" baseline="0" dirty="0" smtClean="0">
                <a:latin typeface="CMR12"/>
              </a:rPr>
              <a:t>  </a:t>
            </a:r>
            <a:r>
              <a:rPr lang="en-US" dirty="0">
                <a:solidFill>
                  <a:srgbClr val="0070C0"/>
                </a:solidFill>
                <a:latin typeface="CMR12"/>
              </a:rPr>
              <a:t>&gt;0</a:t>
            </a:r>
          </a:p>
          <a:p>
            <a:r>
              <a:rPr lang="en-US" dirty="0" smtClean="0">
                <a:latin typeface="CMR12"/>
              </a:rPr>
              <a:t>w</a:t>
            </a:r>
            <a:r>
              <a:rPr lang="en-US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5</a:t>
            </a:r>
            <a:r>
              <a:rPr lang="en-US" b="0" i="0" u="none" strike="noStrike" dirty="0" smtClean="0">
                <a:latin typeface="CMR12"/>
              </a:rPr>
              <a:t> +</a:t>
            </a:r>
            <a:r>
              <a:rPr lang="en-US" b="0" i="0" u="none" strike="noStrike" baseline="0" dirty="0" smtClean="0">
                <a:latin typeface="CMR12"/>
              </a:rPr>
              <a:t> 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 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CMR12"/>
              </a:rPr>
              <a:t>&lt;=0</a:t>
            </a:r>
          </a:p>
          <a:p>
            <a:r>
              <a:rPr lang="en-US" dirty="0" smtClean="0">
                <a:latin typeface="CMR12"/>
              </a:rPr>
              <a:t>w</a:t>
            </a:r>
            <a:r>
              <a:rPr lang="en-US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9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4</a:t>
            </a:r>
            <a:r>
              <a:rPr lang="en-US" b="0" i="0" u="none" strike="noStrike" dirty="0" smtClean="0">
                <a:latin typeface="CMR12"/>
              </a:rPr>
              <a:t> +</a:t>
            </a:r>
            <a:r>
              <a:rPr lang="en-US" b="0" i="0" u="none" strike="noStrike" baseline="0" dirty="0" smtClean="0">
                <a:latin typeface="CMR12"/>
              </a:rPr>
              <a:t> 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5</a:t>
            </a:r>
            <a:r>
              <a:rPr lang="en-US" b="0" i="0" u="none" strike="noStrike" baseline="0" dirty="0" smtClean="0">
                <a:latin typeface="CMR12"/>
              </a:rPr>
              <a:t> 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CMR12"/>
              </a:rPr>
              <a:t>&lt;=0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6773" y="1114623"/>
            <a:ext cx="2296049" cy="221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28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			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769954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Such that:</a:t>
            </a:r>
          </a:p>
          <a:p>
            <a:r>
              <a:rPr lang="en-US" dirty="0">
                <a:latin typeface="CMR12"/>
              </a:rPr>
              <a:t>w</a:t>
            </a:r>
            <a:r>
              <a:rPr lang="en-US" b="0" i="0" u="none" strike="noStrike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*6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*0  &gt;0</a:t>
            </a:r>
          </a:p>
          <a:p>
            <a:r>
              <a:rPr lang="en-US" dirty="0">
                <a:latin typeface="CMR12"/>
              </a:rPr>
              <a:t>w</a:t>
            </a:r>
            <a:r>
              <a:rPr lang="en-US" baseline="-25000" dirty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*2</a:t>
            </a:r>
            <a:r>
              <a:rPr lang="en-US" b="0" i="0" u="none" strike="noStrike" dirty="0" smtClean="0">
                <a:latin typeface="CMR12"/>
              </a:rPr>
              <a:t> +</a:t>
            </a:r>
            <a:r>
              <a:rPr lang="en-US" b="0" i="0" u="none" strike="noStrike" baseline="0" dirty="0" smtClean="0">
                <a:latin typeface="CMR12"/>
              </a:rPr>
              <a:t> 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*2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*9  &gt;0</a:t>
            </a:r>
          </a:p>
          <a:p>
            <a:r>
              <a:rPr lang="en-US" dirty="0" smtClean="0">
                <a:latin typeface="CMR12"/>
              </a:rPr>
              <a:t>w</a:t>
            </a:r>
            <a:r>
              <a:rPr lang="en-US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*3 + 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*5</a:t>
            </a:r>
            <a:r>
              <a:rPr lang="en-US" b="0" i="0" u="none" strike="noStrike" dirty="0" smtClean="0">
                <a:latin typeface="CMR12"/>
              </a:rPr>
              <a:t> +</a:t>
            </a:r>
            <a:r>
              <a:rPr lang="en-US" b="0" i="0" u="none" strike="noStrike" baseline="0" dirty="0" smtClean="0">
                <a:latin typeface="CMR12"/>
              </a:rPr>
              <a:t> 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*0  &lt;=0</a:t>
            </a:r>
          </a:p>
          <a:p>
            <a:r>
              <a:rPr lang="en-US" dirty="0" smtClean="0">
                <a:latin typeface="CMR12"/>
              </a:rPr>
              <a:t>w</a:t>
            </a:r>
            <a:r>
              <a:rPr lang="en-US" baseline="-25000" dirty="0" smtClean="0">
                <a:latin typeface="CMR12"/>
              </a:rPr>
              <a:t>0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*9 + 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*4</a:t>
            </a:r>
            <a:r>
              <a:rPr lang="en-US" b="0" i="0" u="none" strike="noStrike" dirty="0" smtClean="0">
                <a:latin typeface="CMR12"/>
              </a:rPr>
              <a:t> +</a:t>
            </a:r>
            <a:r>
              <a:rPr lang="en-US" b="0" i="0" u="none" strike="noStrike" baseline="0" dirty="0" smtClean="0">
                <a:latin typeface="CMR12"/>
              </a:rPr>
              <a:t> 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*5  &lt;=0</a:t>
            </a:r>
          </a:p>
          <a:p>
            <a:endParaRPr lang="en-US" dirty="0">
              <a:latin typeface="CMR12"/>
            </a:endParaRPr>
          </a:p>
          <a:p>
            <a:r>
              <a:rPr lang="en-US" b="0" i="1" u="none" strike="noStrike" baseline="0" dirty="0" smtClean="0">
                <a:solidFill>
                  <a:srgbClr val="00B050"/>
                </a:solidFill>
                <a:latin typeface="CMR12"/>
              </a:rPr>
              <a:t>Perceptron training is to find best approximations for w0,</a:t>
            </a:r>
            <a:r>
              <a:rPr lang="en-US" b="0" i="1" u="none" strike="noStrike" dirty="0" smtClean="0">
                <a:solidFill>
                  <a:srgbClr val="00B050"/>
                </a:solidFill>
                <a:latin typeface="CMR12"/>
              </a:rPr>
              <a:t> w1, w2, w3, w4</a:t>
            </a:r>
            <a:r>
              <a:rPr lang="en-US" b="0" i="1" u="none" strike="noStrike" baseline="0" dirty="0" smtClean="0">
                <a:solidFill>
                  <a:srgbClr val="00B050"/>
                </a:solidFill>
                <a:latin typeface="CMR12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6773" y="1114623"/>
            <a:ext cx="2296049" cy="221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1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65299" y="2587297"/>
            <a:ext cx="45029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 0 6 5 0 			1</a:t>
            </a:r>
          </a:p>
          <a:p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 5 2 2 9 			1</a:t>
            </a:r>
          </a:p>
          <a:p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 3 5 0 0 			0</a:t>
            </a:r>
          </a:p>
          <a:p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 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4427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Make sure your input columns are enhanced: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769954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Such that:</a:t>
            </a:r>
          </a:p>
          <a:p>
            <a:r>
              <a:rPr lang="en-US" dirty="0">
                <a:solidFill>
                  <a:srgbClr val="00B050"/>
                </a:solidFill>
                <a:latin typeface="CMR12"/>
              </a:rPr>
              <a:t>w</a:t>
            </a:r>
            <a:r>
              <a:rPr lang="en-US" b="0" i="0" u="none" strike="noStrike" baseline="-25000" dirty="0" smtClean="0">
                <a:solidFill>
                  <a:srgbClr val="00B05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*1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*6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*0  &gt;0</a:t>
            </a:r>
          </a:p>
          <a:p>
            <a:r>
              <a:rPr lang="en-US" dirty="0">
                <a:solidFill>
                  <a:srgbClr val="00B050"/>
                </a:solidFill>
                <a:latin typeface="CMR12"/>
              </a:rPr>
              <a:t>w</a:t>
            </a:r>
            <a:r>
              <a:rPr lang="en-US" baseline="-25000" dirty="0">
                <a:solidFill>
                  <a:srgbClr val="00B05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*1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*5 + 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*2</a:t>
            </a:r>
            <a:r>
              <a:rPr lang="en-US" b="0" i="0" u="none" strike="noStrike" dirty="0" smtClean="0">
                <a:latin typeface="CMR12"/>
              </a:rPr>
              <a:t> +</a:t>
            </a:r>
            <a:r>
              <a:rPr lang="en-US" b="0" i="0" u="none" strike="noStrike" baseline="0" dirty="0" smtClean="0">
                <a:latin typeface="CMR12"/>
              </a:rPr>
              <a:t> 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*2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*9  &gt;0</a:t>
            </a:r>
          </a:p>
          <a:p>
            <a:r>
              <a:rPr lang="en-US" dirty="0" smtClean="0">
                <a:solidFill>
                  <a:srgbClr val="00B050"/>
                </a:solidFill>
                <a:latin typeface="CMR12"/>
              </a:rPr>
              <a:t>w</a:t>
            </a:r>
            <a:r>
              <a:rPr lang="en-US" baseline="-25000" dirty="0" smtClean="0">
                <a:solidFill>
                  <a:srgbClr val="00B05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*1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*3 + 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*5</a:t>
            </a:r>
            <a:r>
              <a:rPr lang="en-US" b="0" i="0" u="none" strike="noStrike" dirty="0" smtClean="0">
                <a:latin typeface="CMR12"/>
              </a:rPr>
              <a:t> +</a:t>
            </a:r>
            <a:r>
              <a:rPr lang="en-US" b="0" i="0" u="none" strike="noStrike" baseline="0" dirty="0" smtClean="0">
                <a:latin typeface="CMR12"/>
              </a:rPr>
              <a:t> 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*0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*0  &lt;=0</a:t>
            </a:r>
          </a:p>
          <a:p>
            <a:r>
              <a:rPr lang="en-US" dirty="0" smtClean="0">
                <a:solidFill>
                  <a:srgbClr val="00B050"/>
                </a:solidFill>
                <a:latin typeface="CMR12"/>
              </a:rPr>
              <a:t>w</a:t>
            </a:r>
            <a:r>
              <a:rPr lang="en-US" baseline="-25000" dirty="0" smtClean="0">
                <a:solidFill>
                  <a:srgbClr val="00B05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*1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*9 + w</a:t>
            </a:r>
            <a:r>
              <a:rPr lang="en-US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*4</a:t>
            </a:r>
            <a:r>
              <a:rPr lang="en-US" b="0" i="0" u="none" strike="noStrike" dirty="0" smtClean="0">
                <a:latin typeface="CMR12"/>
              </a:rPr>
              <a:t> +</a:t>
            </a:r>
            <a:r>
              <a:rPr lang="en-US" b="0" i="0" u="none" strike="noStrike" baseline="0" dirty="0" smtClean="0">
                <a:latin typeface="CMR12"/>
              </a:rPr>
              <a:t> w</a:t>
            </a:r>
            <a:r>
              <a:rPr lang="en-US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*5  &lt;=0</a:t>
            </a:r>
          </a:p>
          <a:p>
            <a:endParaRPr lang="en-US" dirty="0">
              <a:latin typeface="CMR12"/>
            </a:endParaRPr>
          </a:p>
          <a:p>
            <a:r>
              <a:rPr lang="en-US" b="0" i="1" u="none" strike="noStrike" baseline="0" dirty="0" smtClean="0">
                <a:latin typeface="CMR12"/>
              </a:rPr>
              <a:t>Perceptron training is to find best approximations for </a:t>
            </a:r>
            <a:r>
              <a:rPr lang="en-US" b="0" i="1" u="none" strike="noStrike" baseline="0" dirty="0" smtClean="0">
                <a:solidFill>
                  <a:srgbClr val="00B050"/>
                </a:solidFill>
                <a:latin typeface="CMR12"/>
              </a:rPr>
              <a:t>w0,</a:t>
            </a:r>
            <a:r>
              <a:rPr lang="en-US" b="0" i="1" u="none" strike="noStrike" dirty="0" smtClean="0">
                <a:solidFill>
                  <a:srgbClr val="00B050"/>
                </a:solidFill>
                <a:latin typeface="CMR12"/>
              </a:rPr>
              <a:t> </a:t>
            </a:r>
            <a:r>
              <a:rPr lang="en-US" b="0" i="1" u="none" strike="noStrike" dirty="0" smtClean="0">
                <a:latin typeface="CMR12"/>
              </a:rPr>
              <a:t>w1, w2, w3, w4</a:t>
            </a:r>
            <a:r>
              <a:rPr lang="en-US" b="0" i="1" u="none" strike="noStrike" baseline="0" dirty="0" smtClean="0">
                <a:latin typeface="CMR12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287" y="505023"/>
            <a:ext cx="2296049" cy="2211754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 flipH="1" flipV="1">
            <a:off x="9433171" y="2149231"/>
            <a:ext cx="15631" cy="382955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40329" y="212563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w</a:t>
            </a:r>
            <a:r>
              <a:rPr lang="en-US" sz="2400" baseline="-25000" dirty="0" smtClean="0">
                <a:solidFill>
                  <a:srgbClr val="00B050"/>
                </a:solidFill>
              </a:rPr>
              <a:t>0</a:t>
            </a:r>
            <a:endParaRPr lang="en-US" sz="2400" baseline="-25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3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49303" y="2029625"/>
            <a:ext cx="19482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1 2 3 4</a:t>
            </a:r>
          </a:p>
          <a:p>
            <a:r>
              <a:rPr lang="en-US" sz="3200" dirty="0">
                <a:solidFill>
                  <a:srgbClr val="7030A0"/>
                </a:solidFill>
              </a:rPr>
              <a:t>2 2 3 3</a:t>
            </a:r>
          </a:p>
          <a:p>
            <a:r>
              <a:rPr lang="en-US" sz="3200" dirty="0">
                <a:solidFill>
                  <a:srgbClr val="7030A0"/>
                </a:solidFill>
              </a:rPr>
              <a:t>1 1 4 4</a:t>
            </a:r>
          </a:p>
          <a:p>
            <a:r>
              <a:rPr lang="en-US" sz="3200" dirty="0">
                <a:solidFill>
                  <a:srgbClr val="7030A0"/>
                </a:solidFill>
              </a:rPr>
              <a:t>4 4 8 9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17006" y="1559584"/>
            <a:ext cx="2118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</a:t>
            </a:r>
            <a:r>
              <a:rPr lang="en-US" sz="2400" dirty="0" smtClean="0">
                <a:solidFill>
                  <a:srgbClr val="7030A0"/>
                </a:solidFill>
              </a:rPr>
              <a:t>Test</a:t>
            </a:r>
            <a:r>
              <a:rPr lang="en-US" sz="2400" dirty="0" smtClean="0"/>
              <a:t> data: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207175" y="4640113"/>
            <a:ext cx="303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Problem: find respective labels</a:t>
            </a:r>
            <a:endParaRPr lang="en-US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657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9525" y="4192438"/>
            <a:ext cx="732283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Problem: find respective labels, </a:t>
            </a:r>
            <a:r>
              <a:rPr lang="en-US" i="1" dirty="0" smtClean="0">
                <a:solidFill>
                  <a:srgbClr val="00B050"/>
                </a:solidFill>
              </a:rPr>
              <a:t>from computed w0, w1, w2, w3, w4</a:t>
            </a:r>
          </a:p>
          <a:p>
            <a:r>
              <a:rPr lang="en-US" i="1" dirty="0">
                <a:solidFill>
                  <a:srgbClr val="00B050"/>
                </a:solidFill>
              </a:rPr>
              <a:t>	</a:t>
            </a:r>
            <a:r>
              <a:rPr lang="en-US" i="1" dirty="0" smtClean="0">
                <a:solidFill>
                  <a:srgbClr val="00B050"/>
                </a:solidFill>
              </a:rPr>
              <a:t>			over training data</a:t>
            </a:r>
          </a:p>
          <a:p>
            <a:endParaRPr lang="en-US" i="1" dirty="0" smtClean="0"/>
          </a:p>
          <a:p>
            <a:r>
              <a:rPr lang="en-US" sz="2800" i="1" dirty="0" smtClean="0">
                <a:latin typeface="CMR12"/>
              </a:rPr>
              <a:t>If</a:t>
            </a:r>
            <a:r>
              <a:rPr lang="en-US" dirty="0" smtClean="0">
                <a:latin typeface="CMR12"/>
              </a:rPr>
              <a:t>  </a:t>
            </a:r>
            <a:r>
              <a:rPr lang="en-US" dirty="0" smtClean="0">
                <a:solidFill>
                  <a:srgbClr val="00B050"/>
                </a:solidFill>
                <a:latin typeface="CMR12"/>
              </a:rPr>
              <a:t>w</a:t>
            </a:r>
            <a:r>
              <a:rPr lang="en-US" b="0" i="0" u="none" strike="noStrike" baseline="-25000" dirty="0" smtClean="0">
                <a:solidFill>
                  <a:srgbClr val="00B050"/>
                </a:solidFill>
                <a:latin typeface="CMR12"/>
              </a:rPr>
              <a:t>0</a:t>
            </a:r>
            <a:r>
              <a:rPr lang="en-US" b="0" i="0" u="none" strike="noStrike" baseline="0" dirty="0" smtClean="0">
                <a:solidFill>
                  <a:srgbClr val="00B050"/>
                </a:solidFill>
                <a:latin typeface="CMR12"/>
              </a:rPr>
              <a:t>*1</a:t>
            </a:r>
            <a:r>
              <a:rPr lang="en-US" b="0" i="0" u="none" strike="noStrike" baseline="0" dirty="0" smtClean="0">
                <a:latin typeface="CMR12"/>
              </a:rPr>
              <a:t> + w</a:t>
            </a:r>
            <a:r>
              <a:rPr lang="en-US" b="0" i="0" u="none" strike="noStrike" baseline="-25000" dirty="0" smtClean="0">
                <a:latin typeface="CMR12"/>
              </a:rPr>
              <a:t>1</a:t>
            </a:r>
            <a:r>
              <a:rPr lang="en-US" b="0" i="0" u="none" strike="noStrike" baseline="0" dirty="0" smtClean="0">
                <a:latin typeface="CMR12"/>
              </a:rPr>
              <a:t>*1 + w</a:t>
            </a:r>
            <a:r>
              <a:rPr lang="en-US" b="0" i="0" u="none" strike="noStrike" baseline="-25000" dirty="0" smtClean="0">
                <a:latin typeface="CMR12"/>
              </a:rPr>
              <a:t>2</a:t>
            </a:r>
            <a:r>
              <a:rPr lang="en-US" b="0" i="0" u="none" strike="noStrike" baseline="0" dirty="0" smtClean="0">
                <a:latin typeface="CMR12"/>
              </a:rPr>
              <a:t>*2 + w</a:t>
            </a:r>
            <a:r>
              <a:rPr lang="en-US" b="0" i="0" u="none" strike="noStrike" baseline="-25000" dirty="0" smtClean="0">
                <a:latin typeface="CMR12"/>
              </a:rPr>
              <a:t>3</a:t>
            </a:r>
            <a:r>
              <a:rPr lang="en-US" b="0" i="0" u="none" strike="noStrike" baseline="0" dirty="0" smtClean="0">
                <a:latin typeface="CMR12"/>
              </a:rPr>
              <a:t>*3 + w</a:t>
            </a:r>
            <a:r>
              <a:rPr lang="en-US" baseline="-25000" dirty="0">
                <a:latin typeface="CMR12"/>
              </a:rPr>
              <a:t>4</a:t>
            </a:r>
            <a:r>
              <a:rPr lang="en-US" b="0" i="0" u="none" strike="noStrike" baseline="0" dirty="0" smtClean="0">
                <a:latin typeface="CMR12"/>
              </a:rPr>
              <a:t>*4 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CMR12"/>
              </a:rPr>
              <a:t>&gt;0, then the predicted label N=1</a:t>
            </a:r>
          </a:p>
          <a:p>
            <a:r>
              <a:rPr lang="en-US" dirty="0" smtClean="0">
                <a:latin typeface="CMR12"/>
              </a:rPr>
              <a:t>Else					  </a:t>
            </a:r>
            <a:r>
              <a:rPr lang="en-US" dirty="0" smtClean="0">
                <a:solidFill>
                  <a:srgbClr val="00B0F0"/>
                </a:solidFill>
                <a:latin typeface="CMR12"/>
              </a:rPr>
              <a:t>the predicted label N=0</a:t>
            </a:r>
            <a:endParaRPr lang="en-US" b="0" i="0" u="none" strike="noStrike" baseline="0" dirty="0" smtClean="0">
              <a:solidFill>
                <a:srgbClr val="00B0F0"/>
              </a:solidFill>
              <a:latin typeface="CMR1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49303" y="2029625"/>
            <a:ext cx="19482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1 2 3 4</a:t>
            </a:r>
          </a:p>
          <a:p>
            <a:r>
              <a:rPr lang="en-US" sz="3200" dirty="0">
                <a:solidFill>
                  <a:srgbClr val="7030A0"/>
                </a:solidFill>
              </a:rPr>
              <a:t>2 2 3 3</a:t>
            </a:r>
          </a:p>
          <a:p>
            <a:r>
              <a:rPr lang="en-US" sz="3200" dirty="0">
                <a:solidFill>
                  <a:srgbClr val="7030A0"/>
                </a:solidFill>
              </a:rPr>
              <a:t>1 1 4 4</a:t>
            </a:r>
          </a:p>
          <a:p>
            <a:r>
              <a:rPr lang="en-US" sz="3200" dirty="0">
                <a:solidFill>
                  <a:srgbClr val="7030A0"/>
                </a:solidFill>
              </a:rPr>
              <a:t>4 4 8 9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7006" y="1559584"/>
            <a:ext cx="2118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</a:t>
            </a:r>
            <a:r>
              <a:rPr lang="en-US" sz="2400" dirty="0" smtClean="0">
                <a:solidFill>
                  <a:srgbClr val="7030A0"/>
                </a:solidFill>
              </a:rPr>
              <a:t>Test</a:t>
            </a:r>
            <a:r>
              <a:rPr lang="en-US" sz="2400" dirty="0" smtClean="0"/>
              <a:t> data: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6773" y="1114623"/>
            <a:ext cx="2296049" cy="2211754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9477375" y="1559584"/>
            <a:ext cx="76200" cy="8824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959525" y="2121959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T1 </a:t>
            </a:r>
            <a:r>
              <a:rPr lang="en-US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58138" y="1441709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T1 </a:t>
            </a:r>
            <a:r>
              <a:rPr lang="en-US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0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9327" y="2587297"/>
            <a:ext cx="4318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MR12"/>
              </a:rPr>
              <a:t>0 6 5 0 			1</a:t>
            </a:r>
          </a:p>
          <a:p>
            <a:r>
              <a:rPr lang="en-US" b="0" i="0" u="none" strike="noStrike" baseline="0" dirty="0" smtClean="0">
                <a:latin typeface="CMR12"/>
              </a:rPr>
              <a:t>5 2 2 9 			1</a:t>
            </a:r>
          </a:p>
          <a:p>
            <a:r>
              <a:rPr lang="en-US" b="0" i="0" u="none" strike="noStrike" baseline="0" dirty="0" smtClean="0">
                <a:latin typeface="CMR12"/>
              </a:rPr>
              <a:t>3 5 0 0 			0</a:t>
            </a:r>
          </a:p>
          <a:p>
            <a:r>
              <a:rPr lang="en-US" b="0" i="0" u="none" strike="noStrike" baseline="0" dirty="0" smtClean="0">
                <a:latin typeface="CMR12"/>
              </a:rPr>
              <a:t>9 4 1 5 			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856" y="2035834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Input data: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2778" y="4068793"/>
            <a:ext cx="76354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Such that:</a:t>
            </a:r>
          </a:p>
          <a:p>
            <a:r>
              <a:rPr lang="en-US" dirty="0">
                <a:latin typeface="CMR12"/>
              </a:rPr>
              <a:t>w</a:t>
            </a:r>
            <a:r>
              <a:rPr lang="en-US" baseline="-25000" dirty="0">
                <a:latin typeface="CMR12"/>
              </a:rPr>
              <a:t>0</a:t>
            </a:r>
            <a:r>
              <a:rPr lang="en-US" dirty="0">
                <a:latin typeface="CMR12"/>
              </a:rPr>
              <a:t>*1 + w</a:t>
            </a:r>
            <a:r>
              <a:rPr lang="en-US" baseline="-25000" dirty="0">
                <a:latin typeface="CMR12"/>
              </a:rPr>
              <a:t>1</a:t>
            </a:r>
            <a:r>
              <a:rPr lang="en-US" dirty="0">
                <a:latin typeface="CMR12"/>
              </a:rPr>
              <a:t>*0 + w</a:t>
            </a:r>
            <a:r>
              <a:rPr lang="en-US" baseline="-25000" dirty="0">
                <a:latin typeface="CMR12"/>
              </a:rPr>
              <a:t>2</a:t>
            </a:r>
            <a:r>
              <a:rPr lang="en-US" dirty="0">
                <a:latin typeface="CMR12"/>
              </a:rPr>
              <a:t>*6 + w</a:t>
            </a:r>
            <a:r>
              <a:rPr lang="en-US" baseline="-25000" dirty="0">
                <a:latin typeface="CMR12"/>
              </a:rPr>
              <a:t>3</a:t>
            </a:r>
            <a:r>
              <a:rPr lang="en-US" dirty="0">
                <a:latin typeface="CMR12"/>
              </a:rPr>
              <a:t>*5 + w</a:t>
            </a:r>
            <a:r>
              <a:rPr lang="en-US" baseline="-25000" dirty="0">
                <a:latin typeface="CMR12"/>
              </a:rPr>
              <a:t>4</a:t>
            </a:r>
            <a:r>
              <a:rPr lang="en-US" dirty="0">
                <a:latin typeface="CMR12"/>
              </a:rPr>
              <a:t>*0  &gt;0</a:t>
            </a:r>
          </a:p>
          <a:p>
            <a:r>
              <a:rPr lang="en-US" dirty="0">
                <a:latin typeface="CMR12"/>
              </a:rPr>
              <a:t>w</a:t>
            </a:r>
            <a:r>
              <a:rPr lang="en-US" baseline="-25000" dirty="0">
                <a:latin typeface="CMR12"/>
              </a:rPr>
              <a:t>0</a:t>
            </a:r>
            <a:r>
              <a:rPr lang="en-US" dirty="0">
                <a:latin typeface="CMR12"/>
              </a:rPr>
              <a:t>*1 + w</a:t>
            </a:r>
            <a:r>
              <a:rPr lang="en-US" baseline="-25000" dirty="0">
                <a:latin typeface="CMR12"/>
              </a:rPr>
              <a:t>1</a:t>
            </a:r>
            <a:r>
              <a:rPr lang="en-US" dirty="0">
                <a:latin typeface="CMR12"/>
              </a:rPr>
              <a:t>*5 + w</a:t>
            </a:r>
            <a:r>
              <a:rPr lang="en-US" baseline="-25000" dirty="0">
                <a:latin typeface="CMR12"/>
              </a:rPr>
              <a:t>2</a:t>
            </a:r>
            <a:r>
              <a:rPr lang="en-US" dirty="0">
                <a:latin typeface="CMR12"/>
              </a:rPr>
              <a:t>*2 + w</a:t>
            </a:r>
            <a:r>
              <a:rPr lang="en-US" baseline="-25000" dirty="0">
                <a:latin typeface="CMR12"/>
              </a:rPr>
              <a:t>3</a:t>
            </a:r>
            <a:r>
              <a:rPr lang="en-US" dirty="0">
                <a:latin typeface="CMR12"/>
              </a:rPr>
              <a:t>*2 + w</a:t>
            </a:r>
            <a:r>
              <a:rPr lang="en-US" baseline="-25000" dirty="0">
                <a:latin typeface="CMR12"/>
              </a:rPr>
              <a:t>4</a:t>
            </a:r>
            <a:r>
              <a:rPr lang="en-US" dirty="0">
                <a:latin typeface="CMR12"/>
              </a:rPr>
              <a:t>*9  &gt;0</a:t>
            </a:r>
          </a:p>
          <a:p>
            <a:r>
              <a:rPr lang="en-US" dirty="0">
                <a:latin typeface="CMR12"/>
              </a:rPr>
              <a:t>w</a:t>
            </a:r>
            <a:r>
              <a:rPr lang="en-US" baseline="-25000" dirty="0">
                <a:latin typeface="CMR12"/>
              </a:rPr>
              <a:t>0</a:t>
            </a:r>
            <a:r>
              <a:rPr lang="en-US" dirty="0">
                <a:latin typeface="CMR12"/>
              </a:rPr>
              <a:t>*1 + w</a:t>
            </a:r>
            <a:r>
              <a:rPr lang="en-US" baseline="-25000" dirty="0">
                <a:latin typeface="CMR12"/>
              </a:rPr>
              <a:t>1</a:t>
            </a:r>
            <a:r>
              <a:rPr lang="en-US" dirty="0">
                <a:latin typeface="CMR12"/>
              </a:rPr>
              <a:t>*3 + w</a:t>
            </a:r>
            <a:r>
              <a:rPr lang="en-US" baseline="-25000" dirty="0">
                <a:latin typeface="CMR12"/>
              </a:rPr>
              <a:t>2</a:t>
            </a:r>
            <a:r>
              <a:rPr lang="en-US" dirty="0">
                <a:latin typeface="CMR12"/>
              </a:rPr>
              <a:t>*5 + w</a:t>
            </a:r>
            <a:r>
              <a:rPr lang="en-US" baseline="-25000" dirty="0">
                <a:latin typeface="CMR12"/>
              </a:rPr>
              <a:t>3</a:t>
            </a:r>
            <a:r>
              <a:rPr lang="en-US" dirty="0">
                <a:latin typeface="CMR12"/>
              </a:rPr>
              <a:t>*0 + w</a:t>
            </a:r>
            <a:r>
              <a:rPr lang="en-US" baseline="-25000" dirty="0">
                <a:latin typeface="CMR12"/>
              </a:rPr>
              <a:t>4</a:t>
            </a:r>
            <a:r>
              <a:rPr lang="en-US" dirty="0">
                <a:latin typeface="CMR12"/>
              </a:rPr>
              <a:t>*0  &lt;=0</a:t>
            </a:r>
          </a:p>
          <a:p>
            <a:r>
              <a:rPr lang="en-US" dirty="0">
                <a:latin typeface="CMR12"/>
              </a:rPr>
              <a:t>w</a:t>
            </a:r>
            <a:r>
              <a:rPr lang="en-US" baseline="-25000" dirty="0">
                <a:latin typeface="CMR12"/>
              </a:rPr>
              <a:t>0</a:t>
            </a:r>
            <a:r>
              <a:rPr lang="en-US" dirty="0">
                <a:latin typeface="CMR12"/>
              </a:rPr>
              <a:t>*1 + w</a:t>
            </a:r>
            <a:r>
              <a:rPr lang="en-US" baseline="-25000" dirty="0">
                <a:latin typeface="CMR12"/>
              </a:rPr>
              <a:t>1</a:t>
            </a:r>
            <a:r>
              <a:rPr lang="en-US" dirty="0">
                <a:latin typeface="CMR12"/>
              </a:rPr>
              <a:t>*9 + w</a:t>
            </a:r>
            <a:r>
              <a:rPr lang="en-US" baseline="-25000" dirty="0">
                <a:latin typeface="CMR12"/>
              </a:rPr>
              <a:t>2</a:t>
            </a:r>
            <a:r>
              <a:rPr lang="en-US" dirty="0">
                <a:latin typeface="CMR12"/>
              </a:rPr>
              <a:t>*4 + w</a:t>
            </a:r>
            <a:r>
              <a:rPr lang="en-US" baseline="-25000" dirty="0">
                <a:latin typeface="CMR12"/>
              </a:rPr>
              <a:t>3</a:t>
            </a:r>
            <a:r>
              <a:rPr lang="en-US" dirty="0">
                <a:latin typeface="CMR12"/>
              </a:rPr>
              <a:t>*1 + w</a:t>
            </a:r>
            <a:r>
              <a:rPr lang="en-US" baseline="-25000" dirty="0">
                <a:latin typeface="CMR12"/>
              </a:rPr>
              <a:t>4</a:t>
            </a:r>
            <a:r>
              <a:rPr lang="en-US" dirty="0">
                <a:latin typeface="CMR12"/>
              </a:rPr>
              <a:t>*5  &lt;=0</a:t>
            </a:r>
          </a:p>
          <a:p>
            <a:endParaRPr lang="en-US" dirty="0">
              <a:latin typeface="CMR12"/>
            </a:endParaRPr>
          </a:p>
          <a:p>
            <a:r>
              <a:rPr lang="en-US" b="0" i="1" u="none" strike="noStrike" baseline="0" dirty="0" smtClean="0">
                <a:latin typeface="CMR12"/>
              </a:rPr>
              <a:t>Perceptron training is to find best approximations for w0,</a:t>
            </a:r>
            <a:r>
              <a:rPr lang="en-US" b="0" i="1" u="none" strike="noStrike" dirty="0" smtClean="0">
                <a:latin typeface="CMR12"/>
              </a:rPr>
              <a:t> w1, w2, w3, w4</a:t>
            </a:r>
          </a:p>
          <a:p>
            <a:r>
              <a:rPr lang="en-US" i="1" baseline="0" dirty="0" smtClean="0">
                <a:solidFill>
                  <a:srgbClr val="00B050"/>
                </a:solidFill>
                <a:latin typeface="CMR12"/>
              </a:rPr>
              <a:t>Let us see how to compute these from the training</a:t>
            </a:r>
            <a:r>
              <a:rPr lang="en-US" i="1" dirty="0" smtClean="0">
                <a:solidFill>
                  <a:srgbClr val="00B050"/>
                </a:solidFill>
                <a:latin typeface="CMR12"/>
              </a:rPr>
              <a:t> set</a:t>
            </a:r>
            <a:r>
              <a:rPr lang="en-US" b="0" i="1" u="none" strike="noStrike" baseline="0" dirty="0" smtClean="0">
                <a:solidFill>
                  <a:srgbClr val="00B050"/>
                </a:solidFill>
                <a:latin typeface="CMR1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236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1385</Words>
  <Application>Microsoft Office PowerPoint</Application>
  <PresentationFormat>Widescreen</PresentationFormat>
  <Paragraphs>230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CMMI12</vt:lpstr>
      <vt:lpstr>CMMI8</vt:lpstr>
      <vt:lpstr>CMR12</vt:lpstr>
      <vt:lpstr>CMSY10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Florida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Debasis Mitra</dc:creator>
  <cp:lastModifiedBy>Debasis Mitra</cp:lastModifiedBy>
  <cp:revision>60</cp:revision>
  <dcterms:created xsi:type="dcterms:W3CDTF">2019-04-02T02:09:18Z</dcterms:created>
  <dcterms:modified xsi:type="dcterms:W3CDTF">2019-04-16T12:58:43Z</dcterms:modified>
</cp:coreProperties>
</file>