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5" r:id="rId8"/>
    <p:sldId id="262" r:id="rId9"/>
    <p:sldId id="286" r:id="rId10"/>
    <p:sldId id="287" r:id="rId11"/>
    <p:sldId id="288" r:id="rId12"/>
    <p:sldId id="289" r:id="rId13"/>
    <p:sldId id="263" r:id="rId14"/>
    <p:sldId id="264" r:id="rId15"/>
    <p:sldId id="265" r:id="rId16"/>
    <p:sldId id="266" r:id="rId17"/>
    <p:sldId id="267" r:id="rId18"/>
    <p:sldId id="268" r:id="rId19"/>
    <p:sldId id="269" r:id="rId20"/>
    <p:sldId id="271" r:id="rId21"/>
    <p:sldId id="272" r:id="rId22"/>
    <p:sldId id="273" r:id="rId23"/>
    <p:sldId id="274" r:id="rId24"/>
    <p:sldId id="275" r:id="rId25"/>
    <p:sldId id="276" r:id="rId26"/>
    <p:sldId id="277" r:id="rId27"/>
    <p:sldId id="278" r:id="rId28"/>
    <p:sldId id="279" r:id="rId29"/>
    <p:sldId id="281" r:id="rId30"/>
    <p:sldId id="282" r:id="rId31"/>
    <p:sldId id="283" r:id="rId32"/>
    <p:sldId id="284"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95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5FD628-D018-432B-AF77-98D31B499410}" type="datetimeFigureOut">
              <a:rPr lang="zh-CN" altLang="en-US" smtClean="0"/>
              <a:t>2012/9/4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6D32D6-7E38-456D-ABF1-C7C73851C24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FD628-D018-432B-AF77-98D31B499410}" type="datetimeFigureOut">
              <a:rPr lang="zh-CN" altLang="en-US" smtClean="0"/>
              <a:t>2012/9/4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D32D6-7E38-456D-ABF1-C7C73851C24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jpeg"/><Relationship Id="rId7" Type="http://schemas.openxmlformats.org/officeDocument/2006/relationships/image" Target="../media/image7.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圆角矩形 4"/>
          <p:cNvSpPr/>
          <p:nvPr/>
        </p:nvSpPr>
        <p:spPr>
          <a:xfrm>
            <a:off x="1214414" y="1714488"/>
            <a:ext cx="6929486" cy="378621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smtClean="0">
                <a:solidFill>
                  <a:sysClr val="windowText" lastClr="000000"/>
                </a:solidFill>
                <a:latin typeface="Times New Roman" pitchFamily="18" charset="0"/>
                <a:cs typeface="Times New Roman" pitchFamily="18" charset="0"/>
              </a:rPr>
              <a:t>Chapter 8 Planar </a:t>
            </a:r>
            <a:r>
              <a:rPr lang="en-US" altLang="zh-CN" sz="4000" dirty="0" err="1" smtClean="0">
                <a:solidFill>
                  <a:sysClr val="windowText" lastClr="000000"/>
                </a:solidFill>
                <a:latin typeface="Times New Roman" pitchFamily="18" charset="0"/>
                <a:cs typeface="Times New Roman" pitchFamily="18" charset="0"/>
              </a:rPr>
              <a:t>Scintigaraphy</a:t>
            </a:r>
            <a:endParaRPr lang="en-US" altLang="zh-CN" sz="4000" dirty="0" smtClean="0">
              <a:solidFill>
                <a:sysClr val="windowText" lastClr="000000"/>
              </a:solidFill>
              <a:latin typeface="Times New Roman" pitchFamily="18" charset="0"/>
              <a:cs typeface="Times New Roman" pitchFamily="18" charset="0"/>
            </a:endParaRPr>
          </a:p>
          <a:p>
            <a:pPr algn="ctr"/>
            <a:r>
              <a:rPr lang="en-US" altLang="zh-CN" sz="2000" dirty="0" err="1" smtClean="0">
                <a:solidFill>
                  <a:sysClr val="windowText" lastClr="000000"/>
                </a:solidFill>
                <a:latin typeface="Times New Roman" pitchFamily="18" charset="0"/>
                <a:cs typeface="Times New Roman" pitchFamily="18" charset="0"/>
              </a:rPr>
              <a:t>Hui</a:t>
            </a:r>
            <a:r>
              <a:rPr lang="en-US" altLang="zh-CN" sz="2000" dirty="0" smtClean="0">
                <a:solidFill>
                  <a:sysClr val="windowText" lastClr="000000"/>
                </a:solidFill>
                <a:latin typeface="Times New Roman" pitchFamily="18" charset="0"/>
                <a:cs typeface="Times New Roman" pitchFamily="18" charset="0"/>
              </a:rPr>
              <a:t> Pan</a:t>
            </a:r>
            <a:endParaRPr lang="zh-CN" altLang="en-US"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Photomultiplier Tubes</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000" dirty="0" smtClean="0">
                <a:solidFill>
                  <a:sysClr val="windowText" lastClr="000000"/>
                </a:solidFill>
                <a:latin typeface="Times New Roman" pitchFamily="18" charset="0"/>
                <a:cs typeface="Times New Roman" pitchFamily="18" charset="0"/>
              </a:rPr>
              <a:t>Positioning Logic:</a:t>
            </a:r>
          </a:p>
          <a:p>
            <a:pPr algn="just"/>
            <a:r>
              <a:rPr lang="en-US" altLang="zh-CN" sz="2000" dirty="0" smtClean="0">
                <a:solidFill>
                  <a:sysClr val="windowText" lastClr="000000"/>
                </a:solidFill>
                <a:latin typeface="Times New Roman" pitchFamily="18" charset="0"/>
                <a:cs typeface="Times New Roman" pitchFamily="18" charset="0"/>
              </a:rPr>
              <a:t>The goal of the Anger camera’s positioning logic circuitry is to determine both </a:t>
            </a:r>
            <a:endParaRPr lang="en-US" altLang="zh-CN" sz="2000" dirty="0" smtClean="0">
              <a:solidFill>
                <a:sysClr val="windowText" lastClr="000000"/>
              </a:solidFill>
              <a:latin typeface="Times New Roman" pitchFamily="18" charset="0"/>
              <a:cs typeface="Times New Roman" pitchFamily="18" charset="0"/>
            </a:endParaRPr>
          </a:p>
          <a:p>
            <a:pPr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(1) </a:t>
            </a:r>
            <a:r>
              <a:rPr lang="en-US" altLang="zh-CN" sz="2000" dirty="0" smtClean="0">
                <a:solidFill>
                  <a:sysClr val="windowText" lastClr="000000"/>
                </a:solidFill>
                <a:latin typeface="Times New Roman" pitchFamily="18" charset="0"/>
                <a:cs typeface="Times New Roman" pitchFamily="18" charset="0"/>
              </a:rPr>
              <a:t>where </a:t>
            </a:r>
            <a:r>
              <a:rPr lang="en-US" altLang="zh-CN" sz="2000" dirty="0" smtClean="0">
                <a:solidFill>
                  <a:sysClr val="windowText" lastClr="000000"/>
                </a:solidFill>
                <a:latin typeface="Times New Roman" pitchFamily="18" charset="0"/>
                <a:cs typeface="Times New Roman" pitchFamily="18" charset="0"/>
              </a:rPr>
              <a:t>the event occurred on the face of the crystal and </a:t>
            </a:r>
            <a:endParaRPr lang="en-US" altLang="zh-CN" sz="2000" dirty="0" smtClean="0">
              <a:solidFill>
                <a:sysClr val="windowText" lastClr="000000"/>
              </a:solidFill>
              <a:latin typeface="Times New Roman" pitchFamily="18" charset="0"/>
              <a:cs typeface="Times New Roman" pitchFamily="18" charset="0"/>
            </a:endParaRPr>
          </a:p>
          <a:p>
            <a:pPr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(2) </a:t>
            </a:r>
            <a:r>
              <a:rPr lang="en-US" altLang="zh-CN" sz="2000" dirty="0" smtClean="0">
                <a:solidFill>
                  <a:sysClr val="windowText" lastClr="000000"/>
                </a:solidFill>
                <a:latin typeface="Times New Roman" pitchFamily="18" charset="0"/>
                <a:cs typeface="Times New Roman" pitchFamily="18" charset="0"/>
              </a:rPr>
              <a:t>the </a:t>
            </a:r>
            <a:r>
              <a:rPr lang="en-US" altLang="zh-CN" sz="2000" dirty="0" smtClean="0">
                <a:solidFill>
                  <a:sysClr val="windowText" lastClr="000000"/>
                </a:solidFill>
                <a:latin typeface="Times New Roman" pitchFamily="18" charset="0"/>
                <a:cs typeface="Times New Roman" pitchFamily="18" charset="0"/>
              </a:rPr>
              <a:t>combined output of all the tubes, which represents the light output of the crystal.</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pic>
        <p:nvPicPr>
          <p:cNvPr id="35842" name="Picture 2" descr="http://www.minnisjournals.com.au/images/attachments/10-5340_rad58-03-A120-f6.jpg"/>
          <p:cNvPicPr>
            <a:picLocks noChangeAspect="1" noChangeArrowheads="1"/>
          </p:cNvPicPr>
          <p:nvPr/>
        </p:nvPicPr>
        <p:blipFill>
          <a:blip r:embed="rId3"/>
          <a:srcRect/>
          <a:stretch>
            <a:fillRect/>
          </a:stretch>
        </p:blipFill>
        <p:spPr bwMode="auto">
          <a:xfrm>
            <a:off x="1500166" y="1571612"/>
            <a:ext cx="5810250" cy="3943350"/>
          </a:xfrm>
          <a:prstGeom prst="rect">
            <a:avLst/>
          </a:prstGeom>
          <a:noFill/>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Pulse Height Analyzer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Gating Circuit</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The </a:t>
            </a:r>
            <a:r>
              <a:rPr lang="en-US" altLang="zh-CN" sz="2000" dirty="0" smtClean="0">
                <a:solidFill>
                  <a:sysClr val="windowText" lastClr="000000"/>
                </a:solidFill>
                <a:latin typeface="Times New Roman" pitchFamily="18" charset="0"/>
                <a:cs typeface="Times New Roman" pitchFamily="18" charset="0"/>
              </a:rPr>
              <a:t>pulse height analyzer is used to set an acceptance window around the </a:t>
            </a:r>
            <a:r>
              <a:rPr lang="en-US" altLang="zh-CN" sz="2000" dirty="0" err="1" smtClean="0">
                <a:solidFill>
                  <a:sysClr val="windowText" lastClr="000000"/>
                </a:solidFill>
                <a:latin typeface="Times New Roman" pitchFamily="18" charset="0"/>
                <a:cs typeface="Times New Roman" pitchFamily="18" charset="0"/>
              </a:rPr>
              <a:t>photopeak</a:t>
            </a:r>
            <a:r>
              <a:rPr lang="en-US" altLang="zh-CN" sz="2000" dirty="0" smtClean="0">
                <a:solidFill>
                  <a:sysClr val="windowText" lastClr="000000"/>
                </a:solidFill>
                <a:latin typeface="Times New Roman" pitchFamily="18" charset="0"/>
                <a:cs typeface="Times New Roman" pitchFamily="18" charset="0"/>
              </a:rPr>
              <a:t>. </a:t>
            </a:r>
            <a:endParaRPr lang="en-US" altLang="zh-CN" sz="2000" dirty="0" smtClean="0">
              <a:solidFill>
                <a:sysClr val="windowText" lastClr="000000"/>
              </a:solidFill>
              <a:latin typeface="Times New Roman" pitchFamily="18" charset="0"/>
              <a:cs typeface="Times New Roman" pitchFamily="18" charset="0"/>
            </a:endParaRPr>
          </a:p>
          <a:p>
            <a:pPr lvl="1"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Its </a:t>
            </a:r>
            <a:r>
              <a:rPr lang="en-US" altLang="zh-CN" sz="2000" dirty="0" smtClean="0">
                <a:solidFill>
                  <a:sysClr val="windowText" lastClr="000000"/>
                </a:solidFill>
                <a:latin typeface="Times New Roman" pitchFamily="18" charset="0"/>
                <a:cs typeface="Times New Roman" pitchFamily="18" charset="0"/>
              </a:rPr>
              <a:t>lower threshold is set to discriminate against Compton events, which have lower energy than a non-Compton event.</a:t>
            </a:r>
          </a:p>
          <a:p>
            <a:pPr algn="just"/>
            <a:endParaRPr lang="en-US" altLang="zh-CN" sz="2000" dirty="0" smtClean="0">
              <a:solidFill>
                <a:sysClr val="windowText" lastClr="000000"/>
              </a:solidFill>
              <a:latin typeface="Times New Roman" pitchFamily="18" charset="0"/>
              <a:cs typeface="Times New Roman" pitchFamily="18" charset="0"/>
            </a:endParaRPr>
          </a:p>
          <a:p>
            <a:pPr marL="800100" lvl="1" indent="-342900"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Its </a:t>
            </a:r>
            <a:r>
              <a:rPr lang="en-US" altLang="zh-CN" sz="2000" dirty="0" smtClean="0">
                <a:solidFill>
                  <a:sysClr val="windowText" lastClr="000000"/>
                </a:solidFill>
                <a:latin typeface="Times New Roman" pitchFamily="18" charset="0"/>
                <a:cs typeface="Times New Roman" pitchFamily="18" charset="0"/>
              </a:rPr>
              <a:t>upper threshold is set to discriminate against multiple events, which have more energy than a single event.</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Formation</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The primary mechanism for creating images in planar </a:t>
            </a:r>
            <a:r>
              <a:rPr lang="en-US" altLang="zh-CN" sz="2000" dirty="0" err="1" smtClean="0">
                <a:solidFill>
                  <a:sysClr val="windowText" lastClr="000000"/>
                </a:solidFill>
                <a:latin typeface="Times New Roman" pitchFamily="18" charset="0"/>
                <a:cs typeface="Times New Roman" pitchFamily="18" charset="0"/>
              </a:rPr>
              <a:t>scintigraphy</a:t>
            </a:r>
            <a:r>
              <a:rPr lang="en-US" altLang="zh-CN" sz="2000" dirty="0" smtClean="0">
                <a:solidFill>
                  <a:sysClr val="windowText" lastClr="000000"/>
                </a:solidFill>
                <a:latin typeface="Times New Roman" pitchFamily="18" charset="0"/>
                <a:cs typeface="Times New Roman" pitchFamily="18" charset="0"/>
              </a:rPr>
              <a:t> is to detect and estimate the position of individual scintillation events on the face of an Anger </a:t>
            </a:r>
            <a:r>
              <a:rPr lang="en-US" altLang="zh-CN" sz="2000" dirty="0" smtClean="0">
                <a:solidFill>
                  <a:sysClr val="windowText" lastClr="000000"/>
                </a:solidFill>
                <a:latin typeface="Times New Roman" pitchFamily="18" charset="0"/>
                <a:cs typeface="Times New Roman" pitchFamily="18" charset="0"/>
              </a:rPr>
              <a:t>camera, i.e.  X and Y coordinates on detector head</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Formation</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First step, calculate the mass of the light distribution:</a:t>
            </a:r>
          </a:p>
          <a:p>
            <a:pPr algn="just">
              <a:buFont typeface="Arial" pitchFamily="34" charset="0"/>
              <a:buChar char="•"/>
            </a:pPr>
            <a:endParaRPr lang="en-US" altLang="zh-CN" sz="2000" dirty="0">
              <a:solidFill>
                <a:sysClr val="windowText" lastClr="000000"/>
              </a:solidFill>
              <a:latin typeface="Times New Roman" pitchFamily="18" charset="0"/>
              <a:cs typeface="Times New Roman" pitchFamily="18" charset="0"/>
            </a:endParaRPr>
          </a:p>
          <a:p>
            <a:pPr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Z =                                </a:t>
            </a:r>
          </a:p>
          <a:p>
            <a:pPr lvl="2" algn="just"/>
            <a:endParaRPr lang="en-US" altLang="zh-CN" sz="2000" dirty="0">
              <a:solidFill>
                <a:sysClr val="windowText" lastClr="000000"/>
              </a:solidFill>
              <a:latin typeface="Times New Roman" pitchFamily="18" charset="0"/>
              <a:cs typeface="Times New Roman" pitchFamily="18" charset="0"/>
            </a:endParaRPr>
          </a:p>
          <a:p>
            <a:pPr lvl="2" algn="just"/>
            <a:r>
              <a:rPr lang="en-US" altLang="zh-CN" sz="2000" dirty="0" smtClean="0">
                <a:solidFill>
                  <a:sysClr val="windowText" lastClr="000000"/>
                </a:solidFill>
                <a:latin typeface="Times New Roman" pitchFamily="18" charset="0"/>
                <a:cs typeface="Times New Roman" pitchFamily="18" charset="0"/>
              </a:rPr>
              <a:t>Where k is the number of photomultiplier tubes.  </a:t>
            </a:r>
          </a:p>
          <a:p>
            <a:pPr lvl="2" algn="just"/>
            <a:r>
              <a:rPr lang="en-US" altLang="zh-CN" sz="2000" dirty="0" err="1" smtClean="0">
                <a:solidFill>
                  <a:sysClr val="windowText" lastClr="000000"/>
                </a:solidFill>
                <a:latin typeface="Times New Roman" pitchFamily="18" charset="0"/>
                <a:cs typeface="Times New Roman" pitchFamily="18" charset="0"/>
              </a:rPr>
              <a:t>a</a:t>
            </a:r>
            <a:r>
              <a:rPr lang="en-US" altLang="zh-CN" sz="2000" baseline="-25000" dirty="0" err="1" smtClean="0">
                <a:solidFill>
                  <a:sysClr val="windowText" lastClr="000000"/>
                </a:solidFill>
                <a:latin typeface="Times New Roman" pitchFamily="18" charset="0"/>
                <a:cs typeface="Times New Roman" pitchFamily="18" charset="0"/>
              </a:rPr>
              <a:t>k</a:t>
            </a:r>
            <a:r>
              <a:rPr lang="en-US" altLang="zh-CN" sz="2000" baseline="-25000" dirty="0" smtClean="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is the amplitudes of their response to a scintillation event.</a:t>
            </a:r>
            <a:endParaRPr lang="en-US" altLang="zh-CN" sz="2000" dirty="0">
              <a:solidFill>
                <a:sysClr val="windowText" lastClr="000000"/>
              </a:solidFill>
              <a:latin typeface="Times New Roman" pitchFamily="18" charset="0"/>
              <a:cs typeface="Times New Roman" pitchFamily="18" charset="0"/>
            </a:endParaRPr>
          </a:p>
        </p:txBody>
      </p:sp>
      <p:graphicFrame>
        <p:nvGraphicFramePr>
          <p:cNvPr id="8" name="对象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9468" name="公式" r:id="rId4" imgW="114120" imgH="215640" progId="Equation.3">
                  <p:embed/>
                </p:oleObj>
              </mc:Choice>
              <mc:Fallback>
                <p:oleObj name="公式" r:id="rId4" imgW="1141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4071934" y="3357562"/>
          <a:ext cx="1766890" cy="822322"/>
        </p:xfrm>
        <a:graphic>
          <a:graphicData uri="http://schemas.openxmlformats.org/presentationml/2006/ole">
            <mc:AlternateContent xmlns:mc="http://schemas.openxmlformats.org/markup-compatibility/2006">
              <mc:Choice xmlns:v="urn:schemas-microsoft-com:vml" Requires="v">
                <p:oleObj spid="_x0000_s19469" name="公式" r:id="rId6" imgW="393480" imgH="431640" progId="Equation.3">
                  <p:embed/>
                </p:oleObj>
              </mc:Choice>
              <mc:Fallback>
                <p:oleObj name="公式" r:id="rId6" imgW="39348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1934" y="3357562"/>
                        <a:ext cx="1766890" cy="822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Formation</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Second step, calculate the center of mass (X, Y)</a:t>
            </a:r>
          </a:p>
          <a:p>
            <a:pPr algn="just">
              <a:buFont typeface="Arial" pitchFamily="34" charset="0"/>
              <a:buChar char="•"/>
            </a:pPr>
            <a:endParaRPr lang="en-US" altLang="zh-CN" sz="2000" dirty="0">
              <a:solidFill>
                <a:sysClr val="windowText" lastClr="000000"/>
              </a:solidFill>
              <a:latin typeface="Times New Roman" pitchFamily="18" charset="0"/>
              <a:cs typeface="Times New Roman" pitchFamily="18" charset="0"/>
            </a:endParaRPr>
          </a:p>
          <a:p>
            <a:pPr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X =</a:t>
            </a:r>
          </a:p>
          <a:p>
            <a:pPr lvl="2" algn="just"/>
            <a:endParaRPr lang="en-US" altLang="zh-CN" sz="2000" dirty="0">
              <a:solidFill>
                <a:sysClr val="windowText" lastClr="000000"/>
              </a:solidFill>
              <a:latin typeface="Times New Roman" pitchFamily="18" charset="0"/>
              <a:cs typeface="Times New Roman" pitchFamily="18" charset="0"/>
            </a:endParaRPr>
          </a:p>
          <a:p>
            <a:pPr lvl="2" algn="just"/>
            <a:endParaRPr lang="en-US" altLang="zh-CN" sz="2000" dirty="0" smtClean="0">
              <a:solidFill>
                <a:sysClr val="windowText" lastClr="000000"/>
              </a:solidFill>
              <a:latin typeface="Times New Roman" pitchFamily="18" charset="0"/>
              <a:cs typeface="Times New Roman" pitchFamily="18" charset="0"/>
            </a:endParaRPr>
          </a:p>
          <a:p>
            <a:pPr lvl="2" algn="just"/>
            <a:r>
              <a:rPr lang="en-US" altLang="zh-CN" sz="2000" dirty="0" smtClean="0">
                <a:solidFill>
                  <a:sysClr val="windowText" lastClr="000000"/>
                </a:solidFill>
                <a:latin typeface="Times New Roman" pitchFamily="18" charset="0"/>
                <a:cs typeface="Times New Roman" pitchFamily="18" charset="0"/>
              </a:rPr>
              <a:t>                     Y =</a:t>
            </a:r>
          </a:p>
          <a:p>
            <a:pPr lvl="2" algn="just"/>
            <a:endParaRPr lang="en-US" altLang="zh-CN" sz="2000" dirty="0" smtClean="0">
              <a:solidFill>
                <a:sysClr val="windowText" lastClr="000000"/>
              </a:solidFill>
              <a:latin typeface="Times New Roman" pitchFamily="18" charset="0"/>
              <a:cs typeface="Times New Roman" pitchFamily="18" charset="0"/>
            </a:endParaRPr>
          </a:p>
          <a:p>
            <a:pPr lvl="2" algn="just"/>
            <a:endParaRPr lang="en-US" altLang="zh-CN" sz="2000" dirty="0" smtClean="0">
              <a:solidFill>
                <a:sysClr val="windowText" lastClr="000000"/>
              </a:solidFill>
              <a:latin typeface="Times New Roman" pitchFamily="18" charset="0"/>
              <a:cs typeface="Times New Roman" pitchFamily="18" charset="0"/>
            </a:endParaRPr>
          </a:p>
        </p:txBody>
      </p:sp>
      <p:graphicFrame>
        <p:nvGraphicFramePr>
          <p:cNvPr id="8" name="对象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497" name="公式" r:id="rId4" imgW="114120" imgH="215640" progId="Equation.3">
                  <p:embed/>
                </p:oleObj>
              </mc:Choice>
              <mc:Fallback>
                <p:oleObj name="公式" r:id="rId4" imgW="1141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3571868" y="2963865"/>
          <a:ext cx="3078163" cy="822325"/>
        </p:xfrm>
        <a:graphic>
          <a:graphicData uri="http://schemas.openxmlformats.org/presentationml/2006/ole">
            <mc:AlternateContent xmlns:mc="http://schemas.openxmlformats.org/markup-compatibility/2006">
              <mc:Choice xmlns:v="urn:schemas-microsoft-com:vml" Requires="v">
                <p:oleObj spid="_x0000_s20498" name="公式" r:id="rId6" imgW="685800" imgH="431640" progId="Equation.3">
                  <p:embed/>
                </p:oleObj>
              </mc:Choice>
              <mc:Fallback>
                <p:oleObj name="公式" r:id="rId6" imgW="68580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68" y="2963865"/>
                        <a:ext cx="3078163"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4" name="Object 4"/>
          <p:cNvGraphicFramePr>
            <a:graphicFrameLocks noChangeAspect="1"/>
          </p:cNvGraphicFramePr>
          <p:nvPr/>
        </p:nvGraphicFramePr>
        <p:xfrm>
          <a:off x="3616325" y="3892550"/>
          <a:ext cx="3133725" cy="822325"/>
        </p:xfrm>
        <a:graphic>
          <a:graphicData uri="http://schemas.openxmlformats.org/presentationml/2006/ole">
            <mc:AlternateContent xmlns:mc="http://schemas.openxmlformats.org/markup-compatibility/2006">
              <mc:Choice xmlns:v="urn:schemas-microsoft-com:vml" Requires="v">
                <p:oleObj spid="_x0000_s20499" name="公式" r:id="rId8" imgW="698400" imgH="431640" progId="Equation.3">
                  <p:embed/>
                </p:oleObj>
              </mc:Choice>
              <mc:Fallback>
                <p:oleObj name="公式" r:id="rId8" imgW="698400" imgH="4316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16325" y="3892550"/>
                        <a:ext cx="3133725"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Acquisition Modes</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Acquisition Mode is defined when W/R DCB line is set LO and the FIFO of any module is addressed in the address register-field; the module-field of the address is inessential. </a:t>
            </a:r>
            <a:endParaRPr lang="en-US" altLang="zh-CN" sz="2000" dirty="0" smtClean="0">
              <a:solidFill>
                <a:sysClr val="windowText" lastClr="000000"/>
              </a:solidFill>
              <a:latin typeface="Times New Roman" pitchFamily="18" charset="0"/>
              <a:cs typeface="Times New Roman" pitchFamily="18" charset="0"/>
            </a:endParaRPr>
          </a:p>
          <a:p>
            <a:pPr marL="0" lvl="2"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marL="0" lvl="2"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The types of Acquisition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list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static frame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dynamic frame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multiple-gated acquisition,</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whole body.</a:t>
            </a:r>
            <a:endParaRPr lang="en-US" altLang="zh-CN" sz="2000" dirty="0">
              <a:solidFill>
                <a:sysClr val="windowText" lastClr="000000"/>
              </a:solidFill>
              <a:latin typeface="Times New Roman" pitchFamily="18" charset="0"/>
              <a:cs typeface="Times New Roman" pitchFamily="18" charset="0"/>
            </a:endParaRPr>
          </a:p>
        </p:txBody>
      </p:sp>
      <p:graphicFrame>
        <p:nvGraphicFramePr>
          <p:cNvPr id="8" name="对象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1511" name="公式" r:id="rId4" imgW="114120" imgH="215640" progId="Equation.3">
                  <p:embed/>
                </p:oleObj>
              </mc:Choice>
              <mc:Fallback>
                <p:oleObj name="公式" r:id="rId4" imgW="1141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圆角矩形 4"/>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Acquisition Mode is defined when W/R DCB line is set LO and the FIFO of any module is addressed in the address register-field; the module-field of the address is inessential. </a:t>
            </a:r>
            <a:endParaRPr lang="en-US" altLang="zh-CN" sz="2000" dirty="0" smtClean="0">
              <a:solidFill>
                <a:sysClr val="windowText" lastClr="000000"/>
              </a:solidFill>
              <a:latin typeface="Times New Roman" pitchFamily="18" charset="0"/>
              <a:cs typeface="Times New Roman" pitchFamily="18" charset="0"/>
            </a:endParaRPr>
          </a:p>
          <a:p>
            <a:pPr marL="0" lvl="2"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marL="0" lvl="2"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The types of Acquisition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list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static frame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dynamic frame mode,</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multiple-gated acquisition,</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whole body.</a:t>
            </a:r>
            <a:endParaRPr lang="en-US" altLang="zh-CN" sz="2000" dirty="0">
              <a:solidFill>
                <a:sysClr val="windowText" lastClr="000000"/>
              </a:solidFill>
              <a:latin typeface="Times New Roman" pitchFamily="18" charset="0"/>
              <a:cs typeface="Times New Roman" pitchFamily="18" charset="0"/>
            </a:endParaRPr>
          </a:p>
        </p:txBody>
      </p:sp>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Acquisition Modes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Anger Camera Imaging Equation</a:t>
            </a:r>
          </a:p>
        </p:txBody>
      </p:sp>
      <p:pic>
        <p:nvPicPr>
          <p:cNvPr id="22530" name="Picture 2" descr="http://www.fas.org/irp/imint/docs/rst/Intro/img003.gif"/>
          <p:cNvPicPr>
            <a:picLocks noChangeAspect="1" noChangeArrowheads="1"/>
          </p:cNvPicPr>
          <p:nvPr/>
        </p:nvPicPr>
        <p:blipFill>
          <a:blip r:embed="rId3"/>
          <a:srcRect/>
          <a:stretch>
            <a:fillRect/>
          </a:stretch>
        </p:blipFill>
        <p:spPr bwMode="auto">
          <a:xfrm>
            <a:off x="1785918" y="1142984"/>
            <a:ext cx="5643602" cy="4823591"/>
          </a:xfrm>
          <a:prstGeom prst="rect">
            <a:avLst/>
          </a:prstGeom>
          <a:noFill/>
        </p:spPr>
      </p:pic>
      <p:cxnSp>
        <p:nvCxnSpPr>
          <p:cNvPr id="9" name="直接箭头连接符 8"/>
          <p:cNvCxnSpPr/>
          <p:nvPr/>
        </p:nvCxnSpPr>
        <p:spPr>
          <a:xfrm rot="5400000">
            <a:off x="2071670" y="5357826"/>
            <a:ext cx="21431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rot="10800000" flipV="1">
            <a:off x="2500298" y="5357826"/>
            <a:ext cx="1214446"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rot="16200000" flipV="1">
            <a:off x="3071802" y="4429132"/>
            <a:ext cx="100013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5400000" flipH="1" flipV="1">
            <a:off x="3929058" y="485776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rot="10800000" flipV="1">
            <a:off x="2428860" y="5500702"/>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flipH="1" flipV="1">
            <a:off x="2607455" y="5393545"/>
            <a:ext cx="2143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Anger Camera Imaging Equation</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each photon has equal probability to propagate in any direction. (when a gamma ray hits the camera, it will usually be </a:t>
            </a:r>
            <a:r>
              <a:rPr lang="en-US" altLang="zh-CN" sz="2000" dirty="0" smtClean="0">
                <a:solidFill>
                  <a:sysClr val="windowText" lastClr="000000"/>
                </a:solidFill>
                <a:latin typeface="Times New Roman" pitchFamily="18" charset="0"/>
                <a:cs typeface="Times New Roman" pitchFamily="18" charset="0"/>
              </a:rPr>
              <a:t>absorbed </a:t>
            </a:r>
            <a:r>
              <a:rPr lang="en-US" altLang="zh-CN" sz="2000" dirty="0" smtClean="0">
                <a:solidFill>
                  <a:sysClr val="windowText" lastClr="000000"/>
                </a:solidFill>
                <a:latin typeface="Times New Roman" pitchFamily="18" charset="0"/>
                <a:cs typeface="Times New Roman" pitchFamily="18" charset="0"/>
              </a:rPr>
              <a:t>by the lead in the collimator because it will </a:t>
            </a:r>
            <a:r>
              <a:rPr lang="en-US" altLang="zh-CN" sz="2000" strike="sngStrike" dirty="0" err="1" smtClean="0">
                <a:solidFill>
                  <a:sysClr val="windowText" lastClr="000000"/>
                </a:solidFill>
                <a:latin typeface="Times New Roman" pitchFamily="18" charset="0"/>
                <a:cs typeface="Times New Roman" pitchFamily="18" charset="0"/>
              </a:rPr>
              <a:t>eith</a:t>
            </a:r>
            <a:r>
              <a:rPr lang="en-US" altLang="zh-CN" sz="2000" dirty="0" smtClean="0">
                <a:solidFill>
                  <a:sysClr val="windowText" lastClr="000000"/>
                </a:solidFill>
                <a:latin typeface="Times New Roman" pitchFamily="18" charset="0"/>
                <a:cs typeface="Times New Roman" pitchFamily="18" charset="0"/>
              </a:rPr>
              <a:t> be traveling in an improper direction or will miss a collimator hole.)</a:t>
            </a:r>
          </a:p>
          <a:p>
            <a:pPr marL="0" lvl="2" algn="just">
              <a:buFont typeface="Arial" pitchFamily="34" charset="0"/>
              <a:buChar char="•"/>
            </a:pPr>
            <a:endParaRPr lang="en-US" altLang="zh-CN" sz="2000" dirty="0">
              <a:solidFill>
                <a:sysClr val="windowText" lastClr="000000"/>
              </a:solidFill>
              <a:latin typeface="Times New Roman" pitchFamily="18" charset="0"/>
              <a:cs typeface="Times New Roman" pitchFamily="18" charset="0"/>
            </a:endParaRPr>
          </a:p>
          <a:p>
            <a:pPr marL="0" lvl="2"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Ignoring Compton scattering in our development of an imaging equation, photons are assumed to travel in straight lines.</a:t>
            </a:r>
          </a:p>
          <a:p>
            <a:pPr marL="0" lvl="2" algn="just">
              <a:buFont typeface="Arial" pitchFamily="34" charset="0"/>
              <a:buChar char="•"/>
            </a:pPr>
            <a:endParaRPr lang="en-US" altLang="zh-CN" sz="2000" dirty="0">
              <a:solidFill>
                <a:sysClr val="windowText" lastClr="000000"/>
              </a:solidFill>
              <a:latin typeface="Times New Roman" pitchFamily="18" charset="0"/>
              <a:cs typeface="Times New Roman" pitchFamily="18" charset="0"/>
            </a:endParaRPr>
          </a:p>
          <a:p>
            <a:pPr marL="0" lvl="2"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energy </a:t>
            </a:r>
            <a:r>
              <a:rPr lang="en-US" altLang="zh-CN" sz="2000" dirty="0" err="1" smtClean="0">
                <a:solidFill>
                  <a:sysClr val="windowText" lastClr="000000"/>
                </a:solidFill>
                <a:latin typeface="Times New Roman" pitchFamily="18" charset="0"/>
                <a:cs typeface="Times New Roman" pitchFamily="18" charset="0"/>
              </a:rPr>
              <a:t>fluence</a:t>
            </a:r>
            <a:r>
              <a:rPr lang="en-US" altLang="zh-CN" sz="2000" dirty="0" smtClean="0">
                <a:solidFill>
                  <a:sysClr val="windowText" lastClr="000000"/>
                </a:solidFill>
                <a:latin typeface="Times New Roman" pitchFamily="18" charset="0"/>
                <a:cs typeface="Times New Roman" pitchFamily="18" charset="0"/>
              </a:rPr>
              <a:t> rate / intensity :</a:t>
            </a:r>
          </a:p>
          <a:p>
            <a:pPr marL="0" lvl="2" algn="just"/>
            <a:r>
              <a:rPr lang="en-US" altLang="zh-CN" sz="2000" dirty="0" smtClean="0">
                <a:solidFill>
                  <a:sysClr val="windowText" lastClr="000000"/>
                </a:solidFill>
                <a:latin typeface="Times New Roman" pitchFamily="18" charset="0"/>
                <a:cs typeface="Times New Roman" pitchFamily="18" charset="0"/>
              </a:rPr>
              <a:t>		</a:t>
            </a:r>
          </a:p>
          <a:p>
            <a:pPr marL="0" lvl="2"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I</a:t>
            </a:r>
            <a:r>
              <a:rPr lang="en-US" altLang="zh-CN" sz="2000" baseline="-25000" dirty="0" smtClean="0">
                <a:solidFill>
                  <a:sysClr val="windowText" lastClr="000000"/>
                </a:solidFill>
                <a:latin typeface="Times New Roman" pitchFamily="18" charset="0"/>
                <a:cs typeface="Times New Roman" pitchFamily="18" charset="0"/>
              </a:rPr>
              <a:t>d </a:t>
            </a:r>
            <a:r>
              <a:rPr lang="en-US" altLang="zh-CN" sz="2000" dirty="0" smtClean="0">
                <a:solidFill>
                  <a:sysClr val="windowText" lastClr="000000"/>
                </a:solidFill>
                <a:latin typeface="Times New Roman" pitchFamily="18" charset="0"/>
                <a:cs typeface="Times New Roman" pitchFamily="18" charset="0"/>
              </a:rPr>
              <a:t>= </a:t>
            </a:r>
            <a:endParaRPr lang="en-US" altLang="zh-CN" sz="2000" dirty="0">
              <a:solidFill>
                <a:sysClr val="windowText" lastClr="000000"/>
              </a:solidFill>
              <a:latin typeface="Times New Roman" pitchFamily="18" charset="0"/>
              <a:cs typeface="Times New Roman" pitchFamily="18" charset="0"/>
            </a:endParaRPr>
          </a:p>
          <a:p>
            <a:pPr marL="0" lvl="2" algn="just"/>
            <a:endParaRPr lang="en-US" altLang="zh-CN" sz="2000" dirty="0">
              <a:solidFill>
                <a:sysClr val="windowText" lastClr="000000"/>
              </a:solidFill>
              <a:latin typeface="Times New Roman" pitchFamily="18" charset="0"/>
              <a:cs typeface="Times New Roman" pitchFamily="18" charset="0"/>
            </a:endParaRPr>
          </a:p>
          <a:p>
            <a:pPr marL="0" lvl="2" algn="just"/>
            <a:endParaRPr lang="en-US" altLang="zh-CN" sz="2000" dirty="0" smtClean="0">
              <a:solidFill>
                <a:sysClr val="windowText" lastClr="000000"/>
              </a:solidFill>
              <a:latin typeface="Times New Roman" pitchFamily="18" charset="0"/>
              <a:cs typeface="Times New Roman" pitchFamily="18" charset="0"/>
            </a:endParaRPr>
          </a:p>
        </p:txBody>
      </p:sp>
      <p:graphicFrame>
        <p:nvGraphicFramePr>
          <p:cNvPr id="7" name="内容占位符 6"/>
          <p:cNvGraphicFramePr>
            <a:graphicFrameLocks noGrp="1" noChangeAspect="1"/>
          </p:cNvGraphicFramePr>
          <p:nvPr>
            <p:ph idx="1"/>
          </p:nvPr>
        </p:nvGraphicFramePr>
        <p:xfrm>
          <a:off x="3214678" y="4643446"/>
          <a:ext cx="1150941" cy="787403"/>
        </p:xfrm>
        <a:graphic>
          <a:graphicData uri="http://schemas.openxmlformats.org/presentationml/2006/ole">
            <mc:AlternateContent xmlns:mc="http://schemas.openxmlformats.org/markup-compatibility/2006">
              <mc:Choice xmlns:v="urn:schemas-microsoft-com:vml" Requires="v">
                <p:oleObj spid="_x0000_s26631" name="公式" r:id="rId4" imgW="355320" imgH="393480" progId="Equation.3">
                  <p:embed/>
                </p:oleObj>
              </mc:Choice>
              <mc:Fallback>
                <p:oleObj name="公式" r:id="rId4" imgW="355320" imgH="393480" progId="Equation.3">
                  <p:embed/>
                  <p:pic>
                    <p:nvPicPr>
                      <p:cNvPr id="0" name="内容占位符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4678" y="4643446"/>
                        <a:ext cx="1150941" cy="7874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What is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r>
              <a:rPr lang="en-US" altLang="zh-CN" sz="1600" dirty="0" smtClean="0">
                <a:ln>
                  <a:solidFill>
                    <a:schemeClr val="tx1"/>
                  </a:solidFill>
                </a:ln>
                <a:solidFill>
                  <a:schemeClr val="tx1"/>
                </a:solidFill>
                <a:latin typeface="Times New Roman" pitchFamily="18" charset="0"/>
                <a:cs typeface="Times New Roman" pitchFamily="18" charset="0"/>
              </a:rPr>
              <a:t>?</a:t>
            </a:r>
            <a:endParaRPr lang="zh-CN" altLang="en-US" sz="1600" dirty="0">
              <a:ln>
                <a:solidFill>
                  <a:schemeClr val="tx1"/>
                </a:solidFill>
              </a:ln>
              <a:solidFill>
                <a:schemeClr val="tx1"/>
              </a:solidFill>
              <a:latin typeface="Times New Roman" pitchFamily="18" charset="0"/>
              <a:cs typeface="Times New Roman" pitchFamily="18" charset="0"/>
            </a:endParaRP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400" dirty="0" smtClean="0">
                <a:solidFill>
                  <a:sysClr val="windowText" lastClr="000000"/>
                </a:solidFill>
                <a:latin typeface="Times New Roman" pitchFamily="18" charset="0"/>
                <a:cs typeface="Times New Roman" pitchFamily="18" charset="0"/>
              </a:rPr>
              <a:t>Planar </a:t>
            </a:r>
            <a:r>
              <a:rPr lang="en-US" altLang="zh-CN" sz="2400" dirty="0" err="1" smtClean="0">
                <a:solidFill>
                  <a:sysClr val="windowText" lastClr="000000"/>
                </a:solidFill>
                <a:latin typeface="Times New Roman" pitchFamily="18" charset="0"/>
                <a:cs typeface="Times New Roman" pitchFamily="18" charset="0"/>
              </a:rPr>
              <a:t>Scintigraphy</a:t>
            </a:r>
            <a:r>
              <a:rPr lang="en-US" altLang="zh-CN" sz="2400" dirty="0" smtClean="0">
                <a:solidFill>
                  <a:sysClr val="windowText" lastClr="000000"/>
                </a:solidFill>
                <a:latin typeface="Times New Roman" pitchFamily="18" charset="0"/>
                <a:cs typeface="Times New Roman" pitchFamily="18" charset="0"/>
              </a:rPr>
              <a:t>: unlike x-ray imaging, use Anger scintillation camera, a type of electronic detection instrumentation, to generate </a:t>
            </a:r>
            <a:r>
              <a:rPr lang="en-US" altLang="zh-CN" sz="2400" dirty="0" err="1" smtClean="0">
                <a:solidFill>
                  <a:sysClr val="windowText" lastClr="000000"/>
                </a:solidFill>
                <a:latin typeface="Times New Roman" pitchFamily="18" charset="0"/>
                <a:cs typeface="Times New Roman" pitchFamily="18" charset="0"/>
              </a:rPr>
              <a:t>medic</a:t>
            </a:r>
            <a:r>
              <a:rPr lang="en-US" altLang="zh-CN" sz="2400" strike="sngStrike" dirty="0" err="1" smtClean="0">
                <a:solidFill>
                  <a:sysClr val="windowText" lastClr="000000"/>
                </a:solidFill>
                <a:latin typeface="Times New Roman" pitchFamily="18" charset="0"/>
                <a:cs typeface="Times New Roman" pitchFamily="18" charset="0"/>
              </a:rPr>
              <a:t>ine</a:t>
            </a:r>
            <a:r>
              <a:rPr lang="en-US" altLang="zh-CN" sz="2400" dirty="0" err="1" smtClean="0">
                <a:solidFill>
                  <a:sysClr val="windowText" lastClr="000000"/>
                </a:solidFill>
                <a:latin typeface="Times New Roman" pitchFamily="18" charset="0"/>
                <a:cs typeface="Times New Roman" pitchFamily="18" charset="0"/>
              </a:rPr>
              <a:t>al</a:t>
            </a:r>
            <a:r>
              <a:rPr lang="en-US" altLang="zh-CN" sz="2400" dirty="0" smtClean="0">
                <a:solidFill>
                  <a:sysClr val="windowText" lastClr="000000"/>
                </a:solidFill>
                <a:latin typeface="Times New Roman" pitchFamily="18" charset="0"/>
                <a:cs typeface="Times New Roman" pitchFamily="18" charset="0"/>
              </a:rPr>
              <a:t> </a:t>
            </a:r>
            <a:r>
              <a:rPr lang="en-US" altLang="zh-CN" sz="2400" dirty="0" smtClean="0">
                <a:solidFill>
                  <a:sysClr val="windowText" lastClr="000000"/>
                </a:solidFill>
                <a:latin typeface="Times New Roman" pitchFamily="18" charset="0"/>
                <a:cs typeface="Times New Roman" pitchFamily="18" charset="0"/>
              </a:rPr>
              <a:t>image.</a:t>
            </a:r>
          </a:p>
          <a:p>
            <a:pPr algn="just">
              <a:buFont typeface="Arial" pitchFamily="34" charset="0"/>
              <a:buChar char="•"/>
            </a:pPr>
            <a:endParaRPr lang="en-US" altLang="zh-CN" sz="2400" dirty="0" smtClean="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400" dirty="0" smtClean="0">
                <a:solidFill>
                  <a:sysClr val="windowText" lastClr="000000"/>
                </a:solidFill>
                <a:latin typeface="Times New Roman" pitchFamily="18" charset="0"/>
                <a:cs typeface="Times New Roman" pitchFamily="18" charset="0"/>
              </a:rPr>
              <a:t>The corresponding </a:t>
            </a:r>
            <a:r>
              <a:rPr lang="en-US" altLang="zh-CN" sz="2400" dirty="0" err="1" smtClean="0">
                <a:solidFill>
                  <a:sysClr val="windowText" lastClr="000000"/>
                </a:solidFill>
                <a:latin typeface="Times New Roman" pitchFamily="18" charset="0"/>
                <a:cs typeface="Times New Roman" pitchFamily="18" charset="0"/>
              </a:rPr>
              <a:t>tomographic</a:t>
            </a:r>
            <a:r>
              <a:rPr lang="en-US" altLang="zh-CN" sz="2400" dirty="0" smtClean="0">
                <a:solidFill>
                  <a:sysClr val="windowText" lastClr="000000"/>
                </a:solidFill>
                <a:latin typeface="Times New Roman" pitchFamily="18" charset="0"/>
                <a:cs typeface="Times New Roman" pitchFamily="18" charset="0"/>
              </a:rPr>
              <a:t> imaging method: </a:t>
            </a:r>
          </a:p>
          <a:p>
            <a:pPr algn="just"/>
            <a:r>
              <a:rPr lang="en-US" altLang="zh-CN" sz="24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SPECT (single photon emission computed tomography).</a:t>
            </a:r>
          </a:p>
          <a:p>
            <a:pPr algn="just"/>
            <a:r>
              <a:rPr lang="en-US" altLang="zh-CN" sz="2000" dirty="0" smtClean="0">
                <a:solidFill>
                  <a:sysClr val="windowText" lastClr="000000"/>
                </a:solidFill>
                <a:latin typeface="Times New Roman" pitchFamily="18" charset="0"/>
                <a:cs typeface="Times New Roman" pitchFamily="18" charset="0"/>
              </a:rPr>
              <a:t>	PET (positron emission tomography)</a:t>
            </a:r>
            <a:endParaRPr lang="zh-CN" altLang="en-US"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Anger Camera Imaging Equation</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altLang="zh-CN" sz="2000" dirty="0" smtClean="0">
                <a:solidFill>
                  <a:sysClr val="windowText" lastClr="000000"/>
                </a:solidFill>
                <a:latin typeface="Times New Roman" pitchFamily="18" charset="0"/>
                <a:cs typeface="Times New Roman" pitchFamily="18" charset="0"/>
              </a:rPr>
              <a:t>                                      I</a:t>
            </a:r>
            <a:r>
              <a:rPr lang="en-US" altLang="zh-CN" sz="2000" baseline="-25000" dirty="0" smtClean="0">
                <a:solidFill>
                  <a:sysClr val="windowText" lastClr="000000"/>
                </a:solidFill>
                <a:latin typeface="Times New Roman" pitchFamily="18" charset="0"/>
                <a:cs typeface="Times New Roman" pitchFamily="18" charset="0"/>
              </a:rPr>
              <a:t>d</a:t>
            </a:r>
            <a:r>
              <a:rPr lang="en-US" altLang="zh-CN" sz="2000" dirty="0" smtClean="0">
                <a:solidFill>
                  <a:sysClr val="windowText" lastClr="000000"/>
                </a:solidFill>
                <a:latin typeface="Times New Roman" pitchFamily="18" charset="0"/>
                <a:cs typeface="Times New Roman" pitchFamily="18" charset="0"/>
              </a:rPr>
              <a:t> =</a:t>
            </a:r>
          </a:p>
          <a:p>
            <a:pPr marL="0" lvl="2" algn="ctr"/>
            <a:endParaRPr lang="en-US" altLang="zh-CN" sz="2000" dirty="0" smtClean="0">
              <a:solidFill>
                <a:sysClr val="windowText" lastClr="000000"/>
              </a:solidFill>
              <a:latin typeface="Times New Roman" pitchFamily="18" charset="0"/>
              <a:cs typeface="Times New Roman" pitchFamily="18" charset="0"/>
            </a:endParaRPr>
          </a:p>
          <a:p>
            <a:pPr marL="0" lvl="2" algn="ctr"/>
            <a:endParaRPr lang="en-US" altLang="zh-CN" sz="2000" dirty="0">
              <a:solidFill>
                <a:sysClr val="windowText" lastClr="000000"/>
              </a:solidFill>
              <a:latin typeface="Times New Roman" pitchFamily="18" charset="0"/>
              <a:cs typeface="Times New Roman" pitchFamily="18" charset="0"/>
            </a:endParaRPr>
          </a:p>
          <a:p>
            <a:pPr marL="0" lvl="2"/>
            <a:r>
              <a:rPr lang="en-US" altLang="zh-CN" sz="2000" dirty="0" smtClean="0">
                <a:solidFill>
                  <a:sysClr val="windowText" lastClr="000000"/>
                </a:solidFill>
                <a:latin typeface="Times New Roman" pitchFamily="18" charset="0"/>
                <a:cs typeface="Times New Roman" pitchFamily="18" charset="0"/>
              </a:rPr>
              <a:t>                    A is the position of radioactivity in the body. </a:t>
            </a:r>
          </a:p>
          <a:p>
            <a:pPr marL="0" lvl="2"/>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E is the energy of each photon. </a:t>
            </a:r>
          </a:p>
          <a:p>
            <a:pPr marL="0" lvl="2"/>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r is the distance from object point (x , y, z) to a detector position (</a:t>
            </a:r>
            <a:r>
              <a:rPr lang="en-US" altLang="zh-CN" sz="2000" dirty="0" err="1" smtClean="0">
                <a:solidFill>
                  <a:sysClr val="windowText" lastClr="000000"/>
                </a:solidFill>
                <a:latin typeface="Times New Roman" pitchFamily="18" charset="0"/>
                <a:cs typeface="Times New Roman" pitchFamily="18" charset="0"/>
              </a:rPr>
              <a:t>x</a:t>
            </a:r>
            <a:r>
              <a:rPr lang="en-US" altLang="zh-CN" sz="2000" baseline="-25000" dirty="0" err="1" smtClean="0">
                <a:solidFill>
                  <a:sysClr val="windowText" lastClr="000000"/>
                </a:solidFill>
                <a:latin typeface="Times New Roman" pitchFamily="18" charset="0"/>
                <a:cs typeface="Times New Roman" pitchFamily="18" charset="0"/>
              </a:rPr>
              <a:t>d</a:t>
            </a:r>
            <a:r>
              <a:rPr lang="en-US" altLang="zh-CN" sz="2000" dirty="0" smtClean="0">
                <a:solidFill>
                  <a:sysClr val="windowText" lastClr="000000"/>
                </a:solidFill>
                <a:latin typeface="Times New Roman" pitchFamily="18" charset="0"/>
                <a:cs typeface="Times New Roman" pitchFamily="18" charset="0"/>
              </a:rPr>
              <a:t> , y</a:t>
            </a:r>
            <a:r>
              <a:rPr lang="en-US" altLang="zh-CN" sz="2000" baseline="-25000" dirty="0" smtClean="0">
                <a:solidFill>
                  <a:sysClr val="windowText" lastClr="000000"/>
                </a:solidFill>
                <a:latin typeface="Times New Roman" pitchFamily="18" charset="0"/>
                <a:cs typeface="Times New Roman" pitchFamily="18" charset="0"/>
              </a:rPr>
              <a:t>d</a:t>
            </a:r>
            <a:r>
              <a:rPr lang="en-US" altLang="zh-CN" sz="2000" dirty="0" smtClean="0">
                <a:solidFill>
                  <a:sysClr val="windowText" lastClr="000000"/>
                </a:solidFill>
                <a:latin typeface="Times New Roman" pitchFamily="18" charset="0"/>
                <a:cs typeface="Times New Roman" pitchFamily="18" charset="0"/>
              </a:rPr>
              <a:t> , 0);</a:t>
            </a:r>
          </a:p>
        </p:txBody>
      </p:sp>
      <p:graphicFrame>
        <p:nvGraphicFramePr>
          <p:cNvPr id="27651" name="内容占位符 6"/>
          <p:cNvGraphicFramePr>
            <a:graphicFrameLocks noChangeAspect="1"/>
          </p:cNvGraphicFramePr>
          <p:nvPr/>
        </p:nvGraphicFramePr>
        <p:xfrm>
          <a:off x="3857620" y="2285992"/>
          <a:ext cx="1150937" cy="787400"/>
        </p:xfrm>
        <a:graphic>
          <a:graphicData uri="http://schemas.openxmlformats.org/presentationml/2006/ole">
            <mc:AlternateContent xmlns:mc="http://schemas.openxmlformats.org/markup-compatibility/2006">
              <mc:Choice xmlns:v="urn:schemas-microsoft-com:vml" Requires="v">
                <p:oleObj spid="_x0000_s27656" name="公式" r:id="rId4" imgW="355320" imgH="393480" progId="Equation.3">
                  <p:embed/>
                </p:oleObj>
              </mc:Choice>
              <mc:Fallback>
                <p:oleObj name="公式" r:id="rId4" imgW="355320" imgH="393480" progId="Equation.3">
                  <p:embed/>
                  <p:pic>
                    <p:nvPicPr>
                      <p:cNvPr id="0" name="内容占位符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20" y="2285992"/>
                        <a:ext cx="1150937"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457200">
              <a:buAutoNum type="arabicPeriod"/>
            </a:pPr>
            <a:r>
              <a:rPr lang="en-US" altLang="zh-CN" sz="2000" dirty="0" smtClean="0">
                <a:solidFill>
                  <a:sysClr val="windowText" lastClr="000000"/>
                </a:solidFill>
                <a:latin typeface="Times New Roman" pitchFamily="18" charset="0"/>
                <a:cs typeface="Times New Roman" pitchFamily="18" charset="0"/>
              </a:rPr>
              <a:t>Many factors affect the performance of Anger cameras, such as spatial resolution, sensitivity and field uniformity.</a:t>
            </a:r>
          </a:p>
          <a:p>
            <a:pPr marL="457200" lvl="2" indent="-457200">
              <a:buAutoNum type="arabicPeriod"/>
            </a:pPr>
            <a:endParaRPr lang="en-US" altLang="zh-CN" sz="2000" dirty="0">
              <a:solidFill>
                <a:sysClr val="windowText" lastClr="000000"/>
              </a:solidFill>
              <a:latin typeface="Times New Roman" pitchFamily="18" charset="0"/>
              <a:cs typeface="Times New Roman" pitchFamily="18" charset="0"/>
            </a:endParaRPr>
          </a:p>
          <a:p>
            <a:pPr marL="457200" lvl="2" indent="-457200">
              <a:buAutoNum type="arabicPeriod"/>
            </a:pPr>
            <a:r>
              <a:rPr lang="en-US" altLang="zh-CN" sz="2000" dirty="0" smtClean="0">
                <a:solidFill>
                  <a:sysClr val="windowText" lastClr="000000"/>
                </a:solidFill>
                <a:latin typeface="Times New Roman" pitchFamily="18" charset="0"/>
                <a:cs typeface="Times New Roman" pitchFamily="18" charset="0"/>
              </a:rPr>
              <a:t>Modern Anger cameras contain correction circuitry to improve performance in these areas as much as possible.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457200"/>
            <a:r>
              <a:rPr lang="en-US" altLang="zh-CN" sz="2000" dirty="0" smtClean="0">
                <a:solidFill>
                  <a:sysClr val="windowText" lastClr="000000"/>
                </a:solidFill>
                <a:latin typeface="Times New Roman" pitchFamily="18" charset="0"/>
                <a:cs typeface="Times New Roman" pitchFamily="18" charset="0"/>
              </a:rPr>
              <a:t>Resolution:</a:t>
            </a:r>
          </a:p>
          <a:p>
            <a:pPr marL="457200" lvl="2" indent="-457200"/>
            <a:r>
              <a:rPr lang="en-US" altLang="zh-CN" sz="2000" dirty="0" smtClean="0">
                <a:solidFill>
                  <a:sysClr val="windowText" lastClr="000000"/>
                </a:solidFill>
                <a:latin typeface="Times New Roman" pitchFamily="18" charset="0"/>
                <a:cs typeface="Times New Roman" pitchFamily="18" charset="0"/>
              </a:rPr>
              <a:t>        A basic measure of image quality is resolution. For our purposes, resolution can be thought of as the ability of a medical imaging system to accurately depict two distinct events in space, time or frequency as separate.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a:solidFill>
                  <a:sysClr val="windowText" lastClr="000000"/>
                </a:solidFill>
                <a:latin typeface="Times New Roman" pitchFamily="18" charset="0"/>
                <a:cs typeface="Times New Roman" pitchFamily="18" charset="0"/>
              </a:rPr>
              <a:t>Two factors affecting resolution are most important: collimator resolution and intrinsic resolution</a:t>
            </a:r>
            <a:r>
              <a:rPr lang="en-US" altLang="zh-CN" sz="2000" dirty="0" smtClean="0">
                <a:solidFill>
                  <a:sysClr val="windowText" lastClr="000000"/>
                </a:solidFill>
                <a:latin typeface="Times New Roman" pitchFamily="18" charset="0"/>
                <a:cs typeface="Times New Roman" pitchFamily="18" charset="0"/>
              </a:rPr>
              <a:t>.</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Collimator Resolution: </a:t>
            </a:r>
          </a:p>
          <a:p>
            <a:pPr marL="0" lvl="2" indent="-457200"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a:t>
            </a:r>
          </a:p>
          <a:p>
            <a:pPr marL="0" lvl="2" indent="-457200"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a:t>
            </a:r>
            <a:r>
              <a:rPr lang="en-US" altLang="zh-CN" sz="2000" dirty="0" err="1" smtClean="0">
                <a:solidFill>
                  <a:sysClr val="windowText" lastClr="000000"/>
                </a:solidFill>
                <a:latin typeface="Times New Roman" pitchFamily="18" charset="0"/>
                <a:cs typeface="Times New Roman" pitchFamily="18" charset="0"/>
              </a:rPr>
              <a:t>R</a:t>
            </a:r>
            <a:r>
              <a:rPr lang="en-US" altLang="zh-CN" sz="2000" baseline="-25000" dirty="0" err="1" smtClean="0">
                <a:solidFill>
                  <a:sysClr val="windowText" lastClr="000000"/>
                </a:solidFill>
                <a:latin typeface="Times New Roman" pitchFamily="18" charset="0"/>
                <a:cs typeface="Times New Roman" pitchFamily="18" charset="0"/>
              </a:rPr>
              <a:t>c</a:t>
            </a:r>
            <a:r>
              <a:rPr lang="en-US" altLang="zh-CN" sz="2000" baseline="-25000" dirty="0">
                <a:solidFill>
                  <a:sysClr val="windowText" lastClr="000000"/>
                </a:solidFill>
                <a:latin typeface="Times New Roman" pitchFamily="18" charset="0"/>
                <a:cs typeface="Times New Roman" pitchFamily="18" charset="0"/>
              </a:rPr>
              <a:t> </a:t>
            </a:r>
            <a:r>
              <a:rPr lang="en-US" altLang="zh-CN" sz="2000" dirty="0">
                <a:solidFill>
                  <a:sysClr val="windowText" lastClr="000000"/>
                </a:solidFill>
                <a:latin typeface="Times New Roman" pitchFamily="18" charset="0"/>
                <a:cs typeface="Times New Roman" pitchFamily="18" charset="0"/>
              </a:rPr>
              <a:t>= </a:t>
            </a:r>
            <a:endParaRPr lang="en-US" altLang="zh-CN" sz="2000" dirty="0" smtClean="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Where d is the collimator hole diameter,</a:t>
            </a:r>
          </a:p>
          <a:p>
            <a:pPr marL="0" lvl="2" indent="-457200" algn="just"/>
            <a:r>
              <a:rPr lang="en-US" altLang="zh-CN" sz="2000" dirty="0" smtClean="0">
                <a:solidFill>
                  <a:sysClr val="windowText" lastClr="000000"/>
                </a:solidFill>
                <a:latin typeface="Times New Roman" pitchFamily="18" charset="0"/>
                <a:cs typeface="Times New Roman" pitchFamily="18" charset="0"/>
              </a:rPr>
              <a:t>l is the collimator hole length,</a:t>
            </a:r>
          </a:p>
          <a:p>
            <a:pPr marL="0" lvl="2" indent="-457200" algn="just"/>
            <a:r>
              <a:rPr lang="en-US" altLang="zh-CN" sz="2000" dirty="0" smtClean="0">
                <a:solidFill>
                  <a:sysClr val="windowText" lastClr="000000"/>
                </a:solidFill>
                <a:latin typeface="Times New Roman" pitchFamily="18" charset="0"/>
                <a:cs typeface="Times New Roman" pitchFamily="18" charset="0"/>
              </a:rPr>
              <a:t>b is the </a:t>
            </a:r>
            <a:r>
              <a:rPr lang="en-US" altLang="zh-CN" sz="2000" dirty="0" err="1" smtClean="0">
                <a:solidFill>
                  <a:sysClr val="windowText" lastClr="000000"/>
                </a:solidFill>
                <a:latin typeface="Times New Roman" pitchFamily="18" charset="0"/>
                <a:cs typeface="Times New Roman" pitchFamily="18" charset="0"/>
              </a:rPr>
              <a:t>scintillator</a:t>
            </a:r>
            <a:r>
              <a:rPr lang="en-US" altLang="zh-CN" sz="2000" dirty="0" smtClean="0">
                <a:solidFill>
                  <a:sysClr val="windowText" lastClr="000000"/>
                </a:solidFill>
                <a:latin typeface="Times New Roman" pitchFamily="18" charset="0"/>
                <a:cs typeface="Times New Roman" pitchFamily="18" charset="0"/>
              </a:rPr>
              <a:t> depth </a:t>
            </a:r>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|z| is the collimator surface-to-patient distance.</a:t>
            </a:r>
          </a:p>
        </p:txBody>
      </p:sp>
      <p:graphicFrame>
        <p:nvGraphicFramePr>
          <p:cNvPr id="7" name="对象 6"/>
          <p:cNvGraphicFramePr>
            <a:graphicFrameLocks noChangeAspect="1"/>
          </p:cNvGraphicFramePr>
          <p:nvPr/>
        </p:nvGraphicFramePr>
        <p:xfrm>
          <a:off x="3000364" y="3286124"/>
          <a:ext cx="1497894" cy="714380"/>
        </p:xfrm>
        <a:graphic>
          <a:graphicData uri="http://schemas.openxmlformats.org/presentationml/2006/ole">
            <mc:AlternateContent xmlns:mc="http://schemas.openxmlformats.org/markup-compatibility/2006">
              <mc:Choice xmlns:v="urn:schemas-microsoft-com:vml" Requires="v">
                <p:oleObj spid="_x0000_s29703" name="公式" r:id="rId4" imgW="825480" imgH="393480" progId="Equation.3">
                  <p:embed/>
                </p:oleObj>
              </mc:Choice>
              <mc:Fallback>
                <p:oleObj name="公式" r:id="rId4" imgW="82548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64" y="3286124"/>
                        <a:ext cx="1497894"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a:solidFill>
                  <a:sysClr val="windowText" lastClr="000000"/>
                </a:solidFill>
                <a:latin typeface="Times New Roman" pitchFamily="18" charset="0"/>
                <a:cs typeface="Times New Roman" pitchFamily="18" charset="0"/>
              </a:rPr>
              <a:t>Two factors affecting resolution are most important: </a:t>
            </a:r>
            <a:r>
              <a:rPr lang="en-US" altLang="zh-CN" sz="2000" dirty="0" smtClean="0">
                <a:solidFill>
                  <a:sysClr val="windowText" lastClr="000000"/>
                </a:solidFill>
                <a:latin typeface="Times New Roman" pitchFamily="18" charset="0"/>
                <a:cs typeface="Times New Roman" pitchFamily="18" charset="0"/>
              </a:rPr>
              <a:t>(1) collimator </a:t>
            </a:r>
            <a:r>
              <a:rPr lang="en-US" altLang="zh-CN" sz="2000" dirty="0">
                <a:solidFill>
                  <a:sysClr val="windowText" lastClr="000000"/>
                </a:solidFill>
                <a:latin typeface="Times New Roman" pitchFamily="18" charset="0"/>
                <a:cs typeface="Times New Roman" pitchFamily="18" charset="0"/>
              </a:rPr>
              <a:t>resolution and </a:t>
            </a:r>
            <a:r>
              <a:rPr lang="en-US" altLang="zh-CN" sz="2000" dirty="0" smtClean="0">
                <a:solidFill>
                  <a:sysClr val="windowText" lastClr="000000"/>
                </a:solidFill>
                <a:latin typeface="Times New Roman" pitchFamily="18" charset="0"/>
                <a:cs typeface="Times New Roman" pitchFamily="18" charset="0"/>
              </a:rPr>
              <a:t>(2) intrinsic </a:t>
            </a:r>
            <a:r>
              <a:rPr lang="en-US" altLang="zh-CN" sz="2000" dirty="0">
                <a:solidFill>
                  <a:sysClr val="windowText" lastClr="000000"/>
                </a:solidFill>
                <a:latin typeface="Times New Roman" pitchFamily="18" charset="0"/>
                <a:cs typeface="Times New Roman" pitchFamily="18" charset="0"/>
              </a:rPr>
              <a:t>resolution</a:t>
            </a:r>
            <a:r>
              <a:rPr lang="en-US" altLang="zh-CN" sz="2000" dirty="0" smtClean="0">
                <a:solidFill>
                  <a:sysClr val="windowText" lastClr="000000"/>
                </a:solidFill>
                <a:latin typeface="Times New Roman" pitchFamily="18" charset="0"/>
                <a:cs typeface="Times New Roman" pitchFamily="18" charset="0"/>
              </a:rPr>
              <a:t>.</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Intrinsic Resolution: </a:t>
            </a:r>
          </a:p>
          <a:p>
            <a:pPr marL="0" lvl="2" indent="-457200" algn="just"/>
            <a:r>
              <a:rPr lang="en-US" altLang="zh-CN" sz="2000" dirty="0" smtClean="0">
                <a:solidFill>
                  <a:sysClr val="windowText" lastClr="000000"/>
                </a:solidFill>
                <a:latin typeface="Times New Roman" pitchFamily="18" charset="0"/>
                <a:cs typeface="Times New Roman" pitchFamily="18" charset="0"/>
              </a:rPr>
              <a:t>Additional blurring takes place in the </a:t>
            </a:r>
            <a:r>
              <a:rPr lang="en-US" altLang="zh-CN" sz="2000" dirty="0" err="1" smtClean="0">
                <a:solidFill>
                  <a:sysClr val="windowText" lastClr="000000"/>
                </a:solidFill>
                <a:latin typeface="Times New Roman" pitchFamily="18" charset="0"/>
                <a:cs typeface="Times New Roman" pitchFamily="18" charset="0"/>
              </a:rPr>
              <a:t>scintillator</a:t>
            </a:r>
            <a:r>
              <a:rPr lang="en-US" altLang="zh-CN" sz="2000" dirty="0" smtClean="0">
                <a:solidFill>
                  <a:sysClr val="windowText" lastClr="000000"/>
                </a:solidFill>
                <a:latin typeface="Times New Roman" pitchFamily="18" charset="0"/>
                <a:cs typeface="Times New Roman" pitchFamily="18" charset="0"/>
              </a:rPr>
              <a:t> itself, however, and this process is characterized by the intrinsic resolution of the Anger camera.</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Two reasons for inaccuracy in estimation of (X, Y) in an Anger camera,</a:t>
            </a:r>
          </a:p>
          <a:p>
            <a:pPr marL="0" lvl="2" indent="-457200" algn="just">
              <a:buAutoNum type="arabicPeriod"/>
            </a:pPr>
            <a:r>
              <a:rPr lang="en-US" altLang="zh-CN" sz="2000" dirty="0" smtClean="0">
                <a:solidFill>
                  <a:sysClr val="windowText" lastClr="000000"/>
                </a:solidFill>
                <a:latin typeface="Times New Roman" pitchFamily="18" charset="0"/>
                <a:cs typeface="Times New Roman" pitchFamily="18" charset="0"/>
              </a:rPr>
              <a:t>Path of the absorbed photon.</a:t>
            </a:r>
          </a:p>
          <a:p>
            <a:pPr marL="0" lvl="2" indent="-457200" algn="just">
              <a:buAutoNum type="arabicPeriod"/>
            </a:pPr>
            <a:r>
              <a:rPr lang="en-US" altLang="zh-CN" sz="2000" dirty="0" smtClean="0">
                <a:solidFill>
                  <a:sysClr val="windowText" lastClr="000000"/>
                </a:solidFill>
                <a:latin typeface="Times New Roman" pitchFamily="18" charset="0"/>
                <a:cs typeface="Times New Roman" pitchFamily="18" charset="0"/>
              </a:rPr>
              <a:t>Noise.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Sensitivity:</a:t>
            </a:r>
          </a:p>
          <a:p>
            <a:pPr marL="0" lvl="2" indent="-457200" algn="just"/>
            <a:r>
              <a:rPr lang="en-US" altLang="zh-CN" sz="2000" dirty="0" smtClean="0">
                <a:solidFill>
                  <a:sysClr val="windowText" lastClr="000000"/>
                </a:solidFill>
                <a:latin typeface="Times New Roman" pitchFamily="18" charset="0"/>
                <a:cs typeface="Times New Roman" pitchFamily="18" charset="0"/>
              </a:rPr>
              <a:t>Detect the gamma ray that are directed at the camera in the right </a:t>
            </a:r>
            <a:r>
              <a:rPr lang="en-US" altLang="zh-CN" sz="2000" dirty="0" smtClean="0">
                <a:solidFill>
                  <a:sysClr val="windowText" lastClr="000000"/>
                </a:solidFill>
                <a:latin typeface="Times New Roman" pitchFamily="18" charset="0"/>
                <a:cs typeface="Times New Roman" pitchFamily="18" charset="0"/>
              </a:rPr>
              <a:t>direction (depends on the number of photons properly detected)</a:t>
            </a:r>
            <a:endParaRPr lang="en-US" altLang="zh-CN" sz="2000" dirty="0" smtClean="0">
              <a:solidFill>
                <a:sysClr val="windowText" lastClr="000000"/>
              </a:solidFill>
              <a:latin typeface="Times New Roman" pitchFamily="18" charset="0"/>
              <a:cs typeface="Times New Roman" pitchFamily="18" charset="0"/>
            </a:endParaRP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Two major factors that prevent detection:</a:t>
            </a:r>
            <a:endParaRPr lang="en-US" altLang="zh-CN" sz="2000" dirty="0">
              <a:solidFill>
                <a:sysClr val="windowText" lastClr="000000"/>
              </a:solidFill>
              <a:latin typeface="Times New Roman" pitchFamily="18" charset="0"/>
              <a:cs typeface="Times New Roman" pitchFamily="18" charset="0"/>
            </a:endParaRPr>
          </a:p>
          <a:p>
            <a:pPr marL="0" lvl="2" indent="-457200" algn="just">
              <a:buAutoNum type="arabicPeriod"/>
            </a:pPr>
            <a:r>
              <a:rPr lang="en-US" altLang="zh-CN" sz="2000" dirty="0" smtClean="0">
                <a:solidFill>
                  <a:sysClr val="windowText" lastClr="000000"/>
                </a:solidFill>
                <a:latin typeface="Times New Roman" pitchFamily="18" charset="0"/>
                <a:cs typeface="Times New Roman" pitchFamily="18" charset="0"/>
              </a:rPr>
              <a:t>The photon may be absorbed in the collimator;</a:t>
            </a:r>
          </a:p>
          <a:p>
            <a:pPr marL="0" lvl="2" indent="-457200" algn="just">
              <a:buAutoNum type="arabicPeriod"/>
            </a:pPr>
            <a:r>
              <a:rPr lang="en-US" altLang="zh-CN" sz="2000" dirty="0" smtClean="0">
                <a:solidFill>
                  <a:sysClr val="windowText" lastClr="000000"/>
                </a:solidFill>
                <a:latin typeface="Times New Roman" pitchFamily="18" charset="0"/>
                <a:cs typeface="Times New Roman" pitchFamily="18" charset="0"/>
              </a:rPr>
              <a:t>The photon may pass through both the collimator and the scintillation crystal.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High sensitivity                                                           detect most photons</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Low sensitivity                                                            reject most photons</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p:txBody>
      </p:sp>
      <p:cxnSp>
        <p:nvCxnSpPr>
          <p:cNvPr id="8" name="直接箭头连接符 7"/>
          <p:cNvCxnSpPr/>
          <p:nvPr/>
        </p:nvCxnSpPr>
        <p:spPr>
          <a:xfrm>
            <a:off x="2786050" y="3071810"/>
            <a:ext cx="30003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2786050" y="3857628"/>
            <a:ext cx="30003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圆角矩形 4"/>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Collimator Sensitivity:</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p:txBody>
      </p:sp>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graphicFrame>
        <p:nvGraphicFramePr>
          <p:cNvPr id="7" name="内容占位符 6"/>
          <p:cNvGraphicFramePr>
            <a:graphicFrameLocks noGrp="1" noChangeAspect="1"/>
          </p:cNvGraphicFramePr>
          <p:nvPr>
            <p:ph idx="1"/>
          </p:nvPr>
        </p:nvGraphicFramePr>
        <p:xfrm>
          <a:off x="3500430" y="3500438"/>
          <a:ext cx="2160587" cy="1439862"/>
        </p:xfrm>
        <a:graphic>
          <a:graphicData uri="http://schemas.openxmlformats.org/presentationml/2006/ole">
            <mc:AlternateContent xmlns:mc="http://schemas.openxmlformats.org/markup-compatibility/2006">
              <mc:Choice xmlns:v="urn:schemas-microsoft-com:vml" Requires="v">
                <p:oleObj spid="_x0000_s32775" name="公式" r:id="rId4" imgW="685800" imgH="457200" progId="Equation.3">
                  <p:embed/>
                </p:oleObj>
              </mc:Choice>
              <mc:Fallback>
                <p:oleObj name="公式" r:id="rId4" imgW="685800" imgH="457200" progId="Equation.3">
                  <p:embed/>
                  <p:pic>
                    <p:nvPicPr>
                      <p:cNvPr id="0" name="内容占位符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430" y="3500438"/>
                        <a:ext cx="2160587" cy="1439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Detector Efficiency</a:t>
            </a:r>
          </a:p>
          <a:p>
            <a:pPr marL="0" lvl="2" indent="-457200" algn="just"/>
            <a:r>
              <a:rPr lang="en-US" altLang="zh-CN" sz="2000" dirty="0" smtClean="0">
                <a:solidFill>
                  <a:sysClr val="windowText" lastClr="000000"/>
                </a:solidFill>
                <a:latin typeface="Times New Roman" pitchFamily="18" charset="0"/>
                <a:cs typeface="Times New Roman" pitchFamily="18" charset="0"/>
              </a:rPr>
              <a:t>Not every gamma ray that passes through the detector crystal will deposit energy in the detector material. No energy is deposited means no pulse will be generated.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Uniformity:</a:t>
            </a:r>
          </a:p>
          <a:p>
            <a:pPr marL="0" lvl="2" indent="-457200" algn="just"/>
            <a:r>
              <a:rPr lang="en-US" altLang="zh-CN" sz="2000" dirty="0" smtClean="0">
                <a:solidFill>
                  <a:sysClr val="windowText" lastClr="000000"/>
                </a:solidFill>
                <a:latin typeface="Times New Roman" pitchFamily="18" charset="0"/>
                <a:cs typeface="Times New Roman" pitchFamily="18" charset="0"/>
              </a:rPr>
              <a:t>Field uniformity is the ability of the camera to depict a uniform distribution of activity as uniform. </a:t>
            </a:r>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At one time, it was thought that </a:t>
            </a:r>
            <a:r>
              <a:rPr lang="en-US" altLang="zh-CN" sz="2000" dirty="0" err="1" smtClean="0">
                <a:solidFill>
                  <a:sysClr val="windowText" lastClr="000000"/>
                </a:solidFill>
                <a:latin typeface="Times New Roman" pitchFamily="18" charset="0"/>
                <a:cs typeface="Times New Roman" pitchFamily="18" charset="0"/>
              </a:rPr>
              <a:t>nonuniform</a:t>
            </a:r>
            <a:r>
              <a:rPr lang="en-US" altLang="zh-CN" sz="2000" dirty="0" smtClean="0">
                <a:solidFill>
                  <a:sysClr val="windowText" lastClr="000000"/>
                </a:solidFill>
                <a:latin typeface="Times New Roman" pitchFamily="18" charset="0"/>
                <a:cs typeface="Times New Roman" pitchFamily="18" charset="0"/>
              </a:rPr>
              <a:t> response arose from changes in sensitivity across the crystal.</a:t>
            </a: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To correct the </a:t>
            </a:r>
            <a:r>
              <a:rPr lang="en-US" altLang="zh-CN" sz="2000" dirty="0" err="1" smtClean="0">
                <a:solidFill>
                  <a:sysClr val="windowText" lastClr="000000"/>
                </a:solidFill>
                <a:latin typeface="Times New Roman" pitchFamily="18" charset="0"/>
                <a:cs typeface="Times New Roman" pitchFamily="18" charset="0"/>
              </a:rPr>
              <a:t>nonuniform</a:t>
            </a:r>
            <a:r>
              <a:rPr lang="en-US" altLang="zh-CN" sz="2000" dirty="0" smtClean="0">
                <a:solidFill>
                  <a:sysClr val="windowText" lastClr="000000"/>
                </a:solidFill>
                <a:latin typeface="Times New Roman" pitchFamily="18" charset="0"/>
                <a:cs typeface="Times New Roman" pitchFamily="18" charset="0"/>
              </a:rPr>
              <a:t>, a uniform floor or sheet source of radioactivity was imaged and recorded and used as a reference.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Different of Modalities</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400" dirty="0" smtClean="0">
                <a:solidFill>
                  <a:sysClr val="windowText" lastClr="000000"/>
                </a:solidFill>
                <a:latin typeface="Times New Roman" pitchFamily="18" charset="0"/>
                <a:cs typeface="Times New Roman" pitchFamily="18" charset="0"/>
              </a:rPr>
              <a:t>Three basic imaging modalities in nuclear medicine: Planar imaging, SPECT, PET.</a:t>
            </a:r>
          </a:p>
          <a:p>
            <a:pPr marL="457200" indent="-457200" algn="just">
              <a:buAutoNum type="arabicPeriod"/>
            </a:pPr>
            <a:r>
              <a:rPr lang="en-US" altLang="zh-CN" sz="2400" dirty="0" smtClean="0">
                <a:solidFill>
                  <a:sysClr val="windowText" lastClr="000000"/>
                </a:solidFill>
                <a:latin typeface="Times New Roman" pitchFamily="18" charset="0"/>
                <a:cs typeface="Times New Roman" pitchFamily="18" charset="0"/>
              </a:rPr>
              <a:t>SPECT &amp; Planar  </a:t>
            </a:r>
            <a:r>
              <a:rPr lang="en-US" altLang="zh-CN" sz="2400" dirty="0" err="1" smtClean="0">
                <a:solidFill>
                  <a:sysClr val="windowText" lastClr="000000"/>
                </a:solidFill>
                <a:latin typeface="Times New Roman" pitchFamily="18" charset="0"/>
                <a:cs typeface="Times New Roman" pitchFamily="18" charset="0"/>
              </a:rPr>
              <a:t>vs</a:t>
            </a:r>
            <a:r>
              <a:rPr lang="en-US" altLang="zh-CN" sz="2400" dirty="0" smtClean="0">
                <a:solidFill>
                  <a:sysClr val="windowText" lastClr="000000"/>
                </a:solidFill>
                <a:latin typeface="Times New Roman" pitchFamily="18" charset="0"/>
                <a:cs typeface="Times New Roman" pitchFamily="18" charset="0"/>
              </a:rPr>
              <a:t>  PET : radiotracers</a:t>
            </a:r>
          </a:p>
          <a:p>
            <a:pPr marL="457200" indent="-457200" algn="just">
              <a:buAutoNum type="arabicPeriod"/>
            </a:pPr>
            <a:endParaRPr lang="en-US" altLang="zh-CN" sz="2400" dirty="0" smtClean="0">
              <a:solidFill>
                <a:sysClr val="windowText" lastClr="000000"/>
              </a:solidFill>
              <a:latin typeface="Times New Roman" pitchFamily="18" charset="0"/>
              <a:cs typeface="Times New Roman" pitchFamily="18" charset="0"/>
            </a:endParaRPr>
          </a:p>
          <a:p>
            <a:pPr marL="457200" indent="-457200" algn="just">
              <a:buAutoNum type="arabicPeriod"/>
            </a:pPr>
            <a:r>
              <a:rPr lang="en-US" altLang="zh-CN" sz="2400" dirty="0" smtClean="0">
                <a:solidFill>
                  <a:sysClr val="windowText" lastClr="000000"/>
                </a:solidFill>
                <a:latin typeface="Times New Roman" pitchFamily="18" charset="0"/>
                <a:cs typeface="Times New Roman" pitchFamily="18" charset="0"/>
              </a:rPr>
              <a:t>SPECT &amp; PET  </a:t>
            </a:r>
            <a:r>
              <a:rPr lang="en-US" altLang="zh-CN" sz="2400" dirty="0" err="1" smtClean="0">
                <a:solidFill>
                  <a:sysClr val="windowText" lastClr="000000"/>
                </a:solidFill>
                <a:latin typeface="Times New Roman" pitchFamily="18" charset="0"/>
                <a:cs typeface="Times New Roman" pitchFamily="18" charset="0"/>
              </a:rPr>
              <a:t>vs</a:t>
            </a:r>
            <a:r>
              <a:rPr lang="en-US" altLang="zh-CN" sz="2400" dirty="0" smtClean="0">
                <a:solidFill>
                  <a:sysClr val="windowText" lastClr="000000"/>
                </a:solidFill>
                <a:latin typeface="Times New Roman" pitchFamily="18" charset="0"/>
                <a:cs typeface="Times New Roman" pitchFamily="18" charset="0"/>
              </a:rPr>
              <a:t>  Planar : reconstruct image techniques.</a:t>
            </a:r>
            <a:endParaRPr lang="en-US" altLang="zh-CN" sz="24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Energy Resolution</a:t>
            </a:r>
          </a:p>
          <a:p>
            <a:pPr marL="0" lvl="2" indent="-457200" algn="just"/>
            <a:r>
              <a:rPr lang="en-US" altLang="zh-CN" sz="2000" dirty="0" smtClean="0">
                <a:solidFill>
                  <a:sysClr val="windowText" lastClr="000000"/>
                </a:solidFill>
                <a:latin typeface="Times New Roman" pitchFamily="18" charset="0"/>
                <a:cs typeface="Times New Roman" pitchFamily="18" charset="0"/>
              </a:rPr>
              <a:t>Pulse height analysis is critical for rejection of scattered photons, whose inclusion in the image would reduce contrast. Thus, the performance of the pulse height analyzer, and especially its energy resolution, is critical.</a:t>
            </a:r>
          </a:p>
          <a:p>
            <a:pPr marL="0" lvl="2" indent="-457200" algn="just"/>
            <a:endParaRPr lang="en-US" altLang="zh-CN" sz="2000" dirty="0">
              <a:solidFill>
                <a:sysClr val="windowText" lastClr="000000"/>
              </a:solidFill>
              <a:latin typeface="Times New Roman" pitchFamily="18" charset="0"/>
              <a:cs typeface="Times New Roman" pitchFamily="18" charset="0"/>
            </a:endParaRPr>
          </a:p>
          <a:p>
            <a:pPr marL="0" lvl="2" indent="-457200" algn="just"/>
            <a:r>
              <a:rPr lang="en-US" altLang="zh-CN" sz="2000" dirty="0" smtClean="0">
                <a:solidFill>
                  <a:sysClr val="windowText" lastClr="000000"/>
                </a:solidFill>
                <a:latin typeface="Times New Roman" pitchFamily="18" charset="0"/>
                <a:cs typeface="Times New Roman" pitchFamily="18" charset="0"/>
              </a:rPr>
              <a:t>The worse the energy resolution of a pulse height analyzer, the broader the </a:t>
            </a:r>
            <a:r>
              <a:rPr lang="en-US" altLang="zh-CN" sz="2000" dirty="0" err="1" smtClean="0">
                <a:solidFill>
                  <a:sysClr val="windowText" lastClr="000000"/>
                </a:solidFill>
                <a:latin typeface="Times New Roman" pitchFamily="18" charset="0"/>
                <a:cs typeface="Times New Roman" pitchFamily="18" charset="0"/>
              </a:rPr>
              <a:t>photopeak</a:t>
            </a:r>
            <a:r>
              <a:rPr lang="en-US" altLang="zh-CN" sz="2000" dirty="0" smtClean="0">
                <a:solidFill>
                  <a:sysClr val="windowText" lastClr="000000"/>
                </a:solidFill>
                <a:latin typeface="Times New Roman" pitchFamily="18" charset="0"/>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Noise,</a:t>
            </a:r>
          </a:p>
          <a:p>
            <a:pPr marL="0" lvl="2" indent="-457200" algn="just"/>
            <a:r>
              <a:rPr lang="en-US" altLang="zh-CN" sz="2000" dirty="0" smtClean="0">
                <a:solidFill>
                  <a:sysClr val="windowText" lastClr="000000"/>
                </a:solidFill>
                <a:latin typeface="Times New Roman" pitchFamily="18" charset="0"/>
                <a:cs typeface="Times New Roman" pitchFamily="18" charset="0"/>
              </a:rPr>
              <a:t>In a </a:t>
            </a:r>
            <a:r>
              <a:rPr lang="en-US" altLang="zh-CN" sz="2000" dirty="0" err="1" smtClean="0">
                <a:solidFill>
                  <a:sysClr val="windowText" lastClr="000000"/>
                </a:solidFill>
                <a:latin typeface="Times New Roman" pitchFamily="18" charset="0"/>
                <a:cs typeface="Times New Roman" pitchFamily="18" charset="0"/>
              </a:rPr>
              <a:t>Possion</a:t>
            </a:r>
            <a:r>
              <a:rPr lang="en-US" altLang="zh-CN" sz="2000" dirty="0" smtClean="0">
                <a:solidFill>
                  <a:sysClr val="windowText" lastClr="000000"/>
                </a:solidFill>
                <a:latin typeface="Times New Roman" pitchFamily="18" charset="0"/>
                <a:cs typeface="Times New Roman" pitchFamily="18" charset="0"/>
              </a:rPr>
              <a:t> process, the variance is equal to the mean, which we have used to simplify the analysis of noise in projection radiography.</a:t>
            </a: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a:p>
            <a:pPr marL="0" lvl="2" indent="-457200" algn="just"/>
            <a:endParaRPr lang="en-US" altLang="zh-CN" sz="2000" dirty="0" smtClean="0">
              <a:solidFill>
                <a:sysClr val="windowText" lastClr="000000"/>
              </a:solidFill>
              <a:latin typeface="Times New Roman" pitchFamily="18" charset="0"/>
              <a:cs typeface="Times New Roman" pitchFamily="18" charset="0"/>
            </a:endParaRPr>
          </a:p>
        </p:txBody>
      </p:sp>
      <p:graphicFrame>
        <p:nvGraphicFramePr>
          <p:cNvPr id="7" name="内容占位符 6"/>
          <p:cNvGraphicFramePr>
            <a:graphicFrameLocks noGrp="1" noChangeAspect="1"/>
          </p:cNvGraphicFramePr>
          <p:nvPr>
            <p:ph idx="1"/>
          </p:nvPr>
        </p:nvGraphicFramePr>
        <p:xfrm>
          <a:off x="3000364" y="4214818"/>
          <a:ext cx="2646363" cy="1087438"/>
        </p:xfrm>
        <a:graphic>
          <a:graphicData uri="http://schemas.openxmlformats.org/presentationml/2006/ole">
            <mc:AlternateContent xmlns:mc="http://schemas.openxmlformats.org/markup-compatibility/2006">
              <mc:Choice xmlns:v="urn:schemas-microsoft-com:vml" Requires="v">
                <p:oleObj spid="_x0000_s33799" name="公式" r:id="rId4" imgW="1143000" imgH="469800" progId="Equation.3">
                  <p:embed/>
                </p:oleObj>
              </mc:Choice>
              <mc:Fallback>
                <p:oleObj name="公式" r:id="rId4" imgW="1143000" imgH="469800" progId="Equation.3">
                  <p:embed/>
                  <p:pic>
                    <p:nvPicPr>
                      <p:cNvPr id="0" name="内容占位符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64" y="4214818"/>
                        <a:ext cx="2646363" cy="1087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图片 3" descr="for-business-backgrounds-wallpapers.jpg"/>
          <p:cNvPicPr>
            <a:picLocks noChangeAspect="1"/>
          </p:cNvPicPr>
          <p:nvPr/>
        </p:nvPicPr>
        <p:blipFill>
          <a:blip r:embed="rId3"/>
          <a:stretch>
            <a:fillRect/>
          </a:stretch>
        </p:blipFill>
        <p:spPr>
          <a:xfrm>
            <a:off x="0" y="0"/>
            <a:ext cx="9144000" cy="6858000"/>
          </a:xfrm>
          <a:prstGeom prst="rect">
            <a:avLst/>
          </a:prstGeom>
        </p:spPr>
      </p:pic>
      <p:sp>
        <p:nvSpPr>
          <p:cNvPr id="5" name="矩形 4"/>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Image Quality</a:t>
            </a:r>
          </a:p>
        </p:txBody>
      </p:sp>
      <p:sp>
        <p:nvSpPr>
          <p:cNvPr id="6" name="圆角矩形 5"/>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457200" algn="just"/>
            <a:r>
              <a:rPr lang="en-US" altLang="zh-CN" sz="2000" dirty="0" smtClean="0">
                <a:solidFill>
                  <a:sysClr val="windowText" lastClr="000000"/>
                </a:solidFill>
                <a:latin typeface="Times New Roman" pitchFamily="18" charset="0"/>
                <a:cs typeface="Times New Roman" pitchFamily="18" charset="0"/>
              </a:rPr>
              <a:t>Factors Affecting Count Rate:</a:t>
            </a:r>
          </a:p>
          <a:p>
            <a:pPr marL="0" lvl="2" indent="-457200" algn="just"/>
            <a:r>
              <a:rPr lang="en-US" altLang="zh-CN" sz="2000" dirty="0" smtClean="0">
                <a:solidFill>
                  <a:sysClr val="windowText" lastClr="000000"/>
                </a:solidFill>
                <a:latin typeface="Times New Roman" pitchFamily="18" charset="0"/>
                <a:cs typeface="Times New Roman" pitchFamily="18" charset="0"/>
              </a:rPr>
              <a:t>Increasing the number of detected counts   - &gt; improve the performance of the Anger camera.</a:t>
            </a:r>
          </a:p>
          <a:p>
            <a:pPr marL="0" lvl="2" indent="-457200" algn="just"/>
            <a:r>
              <a:rPr lang="en-US" altLang="zh-CN" sz="2000" dirty="0">
                <a:solidFill>
                  <a:sysClr val="windowText" lastClr="000000"/>
                </a:solidFill>
                <a:latin typeface="Times New Roman" pitchFamily="18" charset="0"/>
                <a:cs typeface="Times New Roman" pitchFamily="18" charset="0"/>
              </a:rPr>
              <a:t> </a:t>
            </a:r>
            <a:endParaRPr lang="en-US" altLang="zh-CN" sz="2000" dirty="0" smtClean="0">
              <a:solidFill>
                <a:sysClr val="windowText" lastClr="000000"/>
              </a:solidFill>
              <a:latin typeface="Times New Roman" pitchFamily="18" charset="0"/>
              <a:cs typeface="Times New Roman" pitchFamily="18" charset="0"/>
            </a:endParaRPr>
          </a:p>
          <a:p>
            <a:pPr marL="0" lvl="2" indent="-457200" algn="just"/>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                     </a:t>
            </a:r>
          </a:p>
        </p:txBody>
      </p:sp>
      <p:graphicFrame>
        <p:nvGraphicFramePr>
          <p:cNvPr id="9" name="对象 8"/>
          <p:cNvGraphicFramePr>
            <a:graphicFrameLocks noChangeAspect="1"/>
          </p:cNvGraphicFramePr>
          <p:nvPr/>
        </p:nvGraphicFramePr>
        <p:xfrm>
          <a:off x="2786050" y="4071942"/>
          <a:ext cx="3498158" cy="785818"/>
        </p:xfrm>
        <a:graphic>
          <a:graphicData uri="http://schemas.openxmlformats.org/presentationml/2006/ole">
            <mc:AlternateContent xmlns:mc="http://schemas.openxmlformats.org/markup-compatibility/2006">
              <mc:Choice xmlns:v="urn:schemas-microsoft-com:vml" Requires="v">
                <p:oleObj spid="_x0000_s34824" name="公式" r:id="rId4" imgW="1752480" imgH="393480" progId="Equation.3">
                  <p:embed/>
                </p:oleObj>
              </mc:Choice>
              <mc:Fallback>
                <p:oleObj name="公式" r:id="rId4" imgW="175248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50" y="4071942"/>
                        <a:ext cx="3498158" cy="785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Components of an Anger scintillation camera.</a:t>
            </a:r>
          </a:p>
        </p:txBody>
      </p:sp>
      <p:pic>
        <p:nvPicPr>
          <p:cNvPr id="1026" name="Picture 2" descr="http://ars.els-cdn.com/content/image/1-s2.0-S0168900204004760-gr1.jpg"/>
          <p:cNvPicPr>
            <a:picLocks noChangeAspect="1" noChangeArrowheads="1"/>
          </p:cNvPicPr>
          <p:nvPr/>
        </p:nvPicPr>
        <p:blipFill>
          <a:blip r:embed="rId3"/>
          <a:srcRect/>
          <a:stretch>
            <a:fillRect/>
          </a:stretch>
        </p:blipFill>
        <p:spPr bwMode="auto">
          <a:xfrm>
            <a:off x="3000364" y="1214422"/>
            <a:ext cx="3190875" cy="48958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Collimator</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400" dirty="0" smtClean="0">
                <a:solidFill>
                  <a:sysClr val="windowText" lastClr="000000"/>
                </a:solidFill>
                <a:latin typeface="Times New Roman" pitchFamily="18" charset="0"/>
                <a:cs typeface="Times New Roman" pitchFamily="18" charset="0"/>
              </a:rPr>
              <a:t>The collimator defines the kind of projection and determines the direction of the incident photon for any scintillation in the crystal.</a:t>
            </a:r>
          </a:p>
          <a:p>
            <a:pPr algn="just">
              <a:buFont typeface="Arial" pitchFamily="34" charset="0"/>
              <a:buChar char="•"/>
            </a:pPr>
            <a:endParaRPr lang="en-US" altLang="zh-CN" sz="2400" dirty="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400" dirty="0" smtClean="0">
                <a:solidFill>
                  <a:sysClr val="windowText" lastClr="000000"/>
                </a:solidFill>
                <a:latin typeface="Times New Roman" pitchFamily="18" charset="0"/>
                <a:cs typeface="Times New Roman" pitchFamily="18" charset="0"/>
              </a:rPr>
              <a:t>The types of collimators : parallel-hole, converging, diverging, and pinhole.</a:t>
            </a:r>
            <a:endParaRPr lang="en-US" altLang="zh-CN" sz="24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Different type of collimators</a:t>
            </a:r>
          </a:p>
        </p:txBody>
      </p:sp>
      <p:sp>
        <p:nvSpPr>
          <p:cNvPr id="8" name="圆角矩形 7"/>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Parallel-hole collimator: consists of an array of parallel holes perpendicular to the crystal face.</a:t>
            </a:r>
          </a:p>
          <a:p>
            <a:pPr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Converging collimator: has an array of tapered holes that aim at a point.</a:t>
            </a:r>
          </a:p>
          <a:p>
            <a:pPr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Diverging collimator: is essentially an upside-down converging collimator.</a:t>
            </a:r>
          </a:p>
          <a:p>
            <a:pPr algn="just">
              <a:buFont typeface="Arial" pitchFamily="34" charset="0"/>
              <a:buChar char="•"/>
            </a:pPr>
            <a:endParaRPr lang="en-US" altLang="zh-CN" sz="2000" dirty="0" smtClean="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Pinhole collimator: thick conical collimators with a single 2 to 5 mm hole in the bottom center.</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Different type of collimators</a:t>
            </a:r>
          </a:p>
        </p:txBody>
      </p:sp>
      <p:pic>
        <p:nvPicPr>
          <p:cNvPr id="17410" name="Picture 2" descr="http://t0.gstatic.com/images?q=tbn:ANd9GcTth41AS8Q72COA5jIQ4dsFkNTRaMawOJyYbtYPUzf_MJIXzgOt&amp;t=1"/>
          <p:cNvPicPr>
            <a:picLocks noChangeAspect="1" noChangeArrowheads="1"/>
          </p:cNvPicPr>
          <p:nvPr/>
        </p:nvPicPr>
        <p:blipFill>
          <a:blip r:embed="rId3"/>
          <a:srcRect/>
          <a:stretch>
            <a:fillRect/>
          </a:stretch>
        </p:blipFill>
        <p:spPr bwMode="auto">
          <a:xfrm>
            <a:off x="2214546" y="2000240"/>
            <a:ext cx="4929222" cy="32386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Scintillation Crystal</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The </a:t>
            </a:r>
            <a:r>
              <a:rPr lang="en-US" altLang="zh-CN" sz="2000" dirty="0" smtClean="0">
                <a:solidFill>
                  <a:sysClr val="windowText" lastClr="000000"/>
                </a:solidFill>
                <a:latin typeface="Times New Roman" pitchFamily="18" charset="0"/>
                <a:cs typeface="Times New Roman" pitchFamily="18" charset="0"/>
              </a:rPr>
              <a:t>scintillation detector is the most commonly used detector in nuclear medicine, </a:t>
            </a:r>
            <a:endParaRPr lang="en-US" altLang="zh-CN" sz="2000" dirty="0" smtClean="0">
              <a:solidFill>
                <a:sysClr val="windowText" lastClr="000000"/>
              </a:solidFill>
              <a:latin typeface="Times New Roman" pitchFamily="18" charset="0"/>
              <a:cs typeface="Times New Roman" pitchFamily="18" charset="0"/>
            </a:endParaRPr>
          </a:p>
          <a:p>
            <a:pPr lvl="1"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because </a:t>
            </a:r>
            <a:r>
              <a:rPr lang="en-US" altLang="zh-CN" sz="2000" dirty="0" smtClean="0">
                <a:solidFill>
                  <a:sysClr val="windowText" lastClr="000000"/>
                </a:solidFill>
                <a:latin typeface="Times New Roman" pitchFamily="18" charset="0"/>
                <a:cs typeface="Times New Roman" pitchFamily="18" charset="0"/>
              </a:rPr>
              <a:t>it is more sensitive to electromagnetic radiation than is a gas-filled detector. </a:t>
            </a:r>
            <a:endParaRPr lang="en-US" altLang="zh-CN" sz="2000" dirty="0" smtClean="0">
              <a:solidFill>
                <a:sysClr val="windowText" lastClr="000000"/>
              </a:solidFill>
              <a:latin typeface="Times New Roman" pitchFamily="18" charset="0"/>
              <a:cs typeface="Times New Roman" pitchFamily="18" charset="0"/>
            </a:endParaRPr>
          </a:p>
          <a:p>
            <a:pPr lvl="1"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This </a:t>
            </a:r>
            <a:r>
              <a:rPr lang="en-US" altLang="zh-CN" sz="2000" dirty="0" smtClean="0">
                <a:solidFill>
                  <a:sysClr val="windowText" lastClr="000000"/>
                </a:solidFill>
                <a:latin typeface="Times New Roman" pitchFamily="18" charset="0"/>
                <a:cs typeface="Times New Roman" pitchFamily="18" charset="0"/>
              </a:rPr>
              <a:t>type of detector is based on the property of certain crystals to emit light photons after deposition of energy in the crystal by ionizing radiation.</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for-business-backgrounds-wallpapers.jpg"/>
          <p:cNvPicPr>
            <a:picLocks noChangeAspect="1"/>
          </p:cNvPicPr>
          <p:nvPr/>
        </p:nvPicPr>
        <p:blipFill>
          <a:blip r:embed="rId2"/>
          <a:stretch>
            <a:fillRect/>
          </a:stretch>
        </p:blipFill>
        <p:spPr>
          <a:xfrm>
            <a:off x="0" y="0"/>
            <a:ext cx="9144000" cy="6858000"/>
          </a:xfrm>
          <a:prstGeom prst="rect">
            <a:avLst/>
          </a:prstGeom>
        </p:spPr>
      </p:pic>
      <p:sp>
        <p:nvSpPr>
          <p:cNvPr id="6" name="矩形 5"/>
          <p:cNvSpPr/>
          <p:nvPr/>
        </p:nvSpPr>
        <p:spPr>
          <a:xfrm>
            <a:off x="214282" y="357166"/>
            <a:ext cx="5572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ln>
                  <a:solidFill>
                    <a:schemeClr val="tx1"/>
                  </a:solidFill>
                </a:ln>
                <a:solidFill>
                  <a:schemeClr val="tx1"/>
                </a:solidFill>
                <a:latin typeface="Times New Roman" pitchFamily="18" charset="0"/>
                <a:cs typeface="Times New Roman" pitchFamily="18" charset="0"/>
              </a:rPr>
              <a:t>Chapter 8, Planar </a:t>
            </a:r>
            <a:r>
              <a:rPr lang="en-US" altLang="zh-CN" sz="1600" dirty="0" err="1" smtClean="0">
                <a:ln>
                  <a:solidFill>
                    <a:schemeClr val="tx1"/>
                  </a:solidFill>
                </a:ln>
                <a:solidFill>
                  <a:schemeClr val="tx1"/>
                </a:solidFill>
                <a:latin typeface="Times New Roman" pitchFamily="18" charset="0"/>
                <a:cs typeface="Times New Roman" pitchFamily="18" charset="0"/>
              </a:rPr>
              <a:t>Scintigraphy</a:t>
            </a:r>
            <a:endParaRPr lang="en-US" altLang="zh-CN" sz="1600" dirty="0" smtClean="0">
              <a:ln>
                <a:solidFill>
                  <a:schemeClr val="tx1"/>
                </a:solidFill>
              </a:ln>
              <a:solidFill>
                <a:schemeClr val="tx1"/>
              </a:solidFill>
              <a:latin typeface="Times New Roman" pitchFamily="18" charset="0"/>
              <a:cs typeface="Times New Roman" pitchFamily="18" charset="0"/>
            </a:endParaRPr>
          </a:p>
          <a:p>
            <a:r>
              <a:rPr lang="en-US" altLang="zh-CN" sz="1600" dirty="0" smtClean="0">
                <a:ln>
                  <a:solidFill>
                    <a:schemeClr val="tx1"/>
                  </a:solidFill>
                </a:ln>
                <a:solidFill>
                  <a:schemeClr val="tx1"/>
                </a:solidFill>
                <a:latin typeface="Times New Roman" pitchFamily="18" charset="0"/>
                <a:cs typeface="Times New Roman" pitchFamily="18" charset="0"/>
              </a:rPr>
              <a:t>Photomultiplier Tubes</a:t>
            </a:r>
          </a:p>
        </p:txBody>
      </p:sp>
      <p:sp>
        <p:nvSpPr>
          <p:cNvPr id="7" name="圆角矩形 6"/>
          <p:cNvSpPr/>
          <p:nvPr/>
        </p:nvSpPr>
        <p:spPr>
          <a:xfrm>
            <a:off x="500034" y="1357298"/>
            <a:ext cx="8072494" cy="46434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Each </a:t>
            </a:r>
            <a:r>
              <a:rPr lang="en-US" altLang="zh-CN" sz="2000" dirty="0" smtClean="0">
                <a:solidFill>
                  <a:sysClr val="windowText" lastClr="000000"/>
                </a:solidFill>
                <a:latin typeface="Times New Roman" pitchFamily="18" charset="0"/>
                <a:cs typeface="Times New Roman" pitchFamily="18" charset="0"/>
              </a:rPr>
              <a:t>gamma photon that interacts in the scintillation crystal produces a burst of light in the crystal, comprising thousands of light or scintillation photons. </a:t>
            </a:r>
            <a:endParaRPr lang="en-US" altLang="zh-CN" sz="2000" dirty="0" smtClean="0">
              <a:solidFill>
                <a:sysClr val="windowText" lastClr="000000"/>
              </a:solidFill>
              <a:latin typeface="Times New Roman" pitchFamily="18" charset="0"/>
              <a:cs typeface="Times New Roman" pitchFamily="18" charset="0"/>
            </a:endParaRPr>
          </a:p>
          <a:p>
            <a:pPr algn="just">
              <a:buFont typeface="Arial" pitchFamily="34" charset="0"/>
              <a:buChar char="•"/>
            </a:pPr>
            <a:endParaRPr lang="en-US" altLang="zh-CN" sz="2000" dirty="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000" dirty="0" smtClean="0">
                <a:solidFill>
                  <a:sysClr val="windowText" lastClr="000000"/>
                </a:solidFill>
                <a:latin typeface="Times New Roman" pitchFamily="18" charset="0"/>
                <a:cs typeface="Times New Roman" pitchFamily="18" charset="0"/>
              </a:rPr>
              <a:t> This </a:t>
            </a:r>
            <a:r>
              <a:rPr lang="en-US" altLang="zh-CN" sz="2000" dirty="0" smtClean="0">
                <a:solidFill>
                  <a:sysClr val="windowText" lastClr="000000"/>
                </a:solidFill>
                <a:latin typeface="Times New Roman" pitchFamily="18" charset="0"/>
                <a:cs typeface="Times New Roman" pitchFamily="18" charset="0"/>
              </a:rPr>
              <a:t>light is reflected and channeled out </a:t>
            </a:r>
            <a:r>
              <a:rPr lang="en-US" altLang="zh-CN" sz="2000" dirty="0" smtClean="0">
                <a:solidFill>
                  <a:sysClr val="windowText" lastClr="000000"/>
                </a:solidFill>
                <a:latin typeface="Times New Roman" pitchFamily="18" charset="0"/>
                <a:cs typeface="Times New Roman" pitchFamily="18" charset="0"/>
              </a:rPr>
              <a:t>of the </a:t>
            </a:r>
            <a:r>
              <a:rPr lang="en-US" altLang="zh-CN" sz="2000" dirty="0" smtClean="0">
                <a:solidFill>
                  <a:sysClr val="windowText" lastClr="000000"/>
                </a:solidFill>
                <a:latin typeface="Times New Roman" pitchFamily="18" charset="0"/>
                <a:cs typeface="Times New Roman" pitchFamily="18" charset="0"/>
              </a:rPr>
              <a:t>back of the crystal, through a glass plate, </a:t>
            </a:r>
            <a:endParaRPr lang="en-US" altLang="zh-CN" sz="2000" dirty="0" smtClean="0">
              <a:solidFill>
                <a:sysClr val="windowText" lastClr="000000"/>
              </a:solidFill>
              <a:latin typeface="Times New Roman" pitchFamily="18" charset="0"/>
              <a:cs typeface="Times New Roman" pitchFamily="18" charset="0"/>
            </a:endParaRPr>
          </a:p>
          <a:p>
            <a:pPr algn="just">
              <a:buFont typeface="Arial" pitchFamily="34" charset="0"/>
              <a:buChar char="•"/>
            </a:pPr>
            <a:r>
              <a:rPr lang="en-US" altLang="zh-CN" sz="2000" dirty="0">
                <a:solidFill>
                  <a:sysClr val="windowText" lastClr="000000"/>
                </a:solidFill>
                <a:latin typeface="Times New Roman" pitchFamily="18" charset="0"/>
                <a:cs typeface="Times New Roman" pitchFamily="18" charset="0"/>
              </a:rPr>
              <a:t> </a:t>
            </a:r>
            <a:r>
              <a:rPr lang="en-US" altLang="zh-CN" sz="2000" dirty="0" smtClean="0">
                <a:solidFill>
                  <a:sysClr val="windowText" lastClr="000000"/>
                </a:solidFill>
                <a:latin typeface="Times New Roman" pitchFamily="18" charset="0"/>
                <a:cs typeface="Times New Roman" pitchFamily="18" charset="0"/>
              </a:rPr>
              <a:t>and </a:t>
            </a:r>
            <a:r>
              <a:rPr lang="en-US" altLang="zh-CN" sz="2000" dirty="0" smtClean="0">
                <a:solidFill>
                  <a:sysClr val="windowText" lastClr="000000"/>
                </a:solidFill>
                <a:latin typeface="Times New Roman" pitchFamily="18" charset="0"/>
                <a:cs typeface="Times New Roman" pitchFamily="18" charset="0"/>
              </a:rPr>
              <a:t>is incident upon an array of photomultiplier tubes.</a:t>
            </a:r>
            <a:endParaRPr lang="en-US" altLang="zh-CN" sz="2000" dirty="0">
              <a:solidFill>
                <a:sysClr val="windowText" lastClr="00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1325</Words>
  <Application>Microsoft Office PowerPoint</Application>
  <PresentationFormat>On-screen Show (4:3)</PresentationFormat>
  <Paragraphs>193</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主题</vt:lpstr>
      <vt:lpstr>公式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IE361.COM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IE361.COM</dc:creator>
  <cp:lastModifiedBy>Debasis Mitra</cp:lastModifiedBy>
  <cp:revision>21</cp:revision>
  <dcterms:created xsi:type="dcterms:W3CDTF">2012-09-03T07:35:15Z</dcterms:created>
  <dcterms:modified xsi:type="dcterms:W3CDTF">2012-09-04T17:14:58Z</dcterms:modified>
</cp:coreProperties>
</file>