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70" r:id="rId8"/>
    <p:sldId id="265" r:id="rId9"/>
    <p:sldId id="266" r:id="rId10"/>
    <p:sldId id="267" r:id="rId11"/>
    <p:sldId id="268" r:id="rId12"/>
    <p:sldId id="269" r:id="rId13"/>
    <p:sldId id="263" r:id="rId14"/>
    <p:sldId id="258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FF71-551E-4F4F-8A4A-7AD760CBD277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697B-AC5F-4BCF-AB17-930D4B1F5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Beckham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of the data set is the product of the probabilities at each point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0"/>
            <a:ext cx="656194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391400" y="38100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15.1.2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the </a:t>
            </a:r>
            <a:r>
              <a:rPr lang="el-GR" dirty="0" smtClean="0"/>
              <a:t>Δ</a:t>
            </a:r>
            <a:r>
              <a:rPr lang="en-US" dirty="0" smtClean="0"/>
              <a:t>y in each term</a:t>
            </a:r>
          </a:p>
          <a:p>
            <a:pPr lvl="1"/>
            <a:r>
              <a:rPr lang="en-US" dirty="0" smtClean="0"/>
              <a:t>So the goal is to minimize the error</a:t>
            </a:r>
          </a:p>
          <a:p>
            <a:endParaRPr lang="en-US" dirty="0" smtClean="0"/>
          </a:p>
          <a:p>
            <a:r>
              <a:rPr lang="en-US" dirty="0" smtClean="0"/>
              <a:t>Where P(model) = P(a0…aM-1) is our prior probability distribution on al models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6553200" cy="60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logarithm of  15.1.2 to get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Since N, </a:t>
            </a:r>
            <a:r>
              <a:rPr lang="el-GR" dirty="0" smtClean="0"/>
              <a:t>Δ</a:t>
            </a:r>
            <a:r>
              <a:rPr lang="en-US" dirty="0" smtClean="0"/>
              <a:t>y, </a:t>
            </a:r>
            <a:r>
              <a:rPr lang="el-GR" dirty="0" smtClean="0"/>
              <a:t>σ</a:t>
            </a:r>
            <a:r>
              <a:rPr lang="en-US" dirty="0" smtClean="0"/>
              <a:t> are constants, minimizing this is equivalent to minimizing 15.1.2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09800"/>
            <a:ext cx="545709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Fit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Fitting depends non-linearly on the set of unknown parameters a</a:t>
            </a:r>
            <a:r>
              <a:rPr lang="en-US" baseline="-25000" dirty="0" smtClean="0"/>
              <a:t>k</a:t>
            </a:r>
            <a:r>
              <a:rPr lang="en-US" dirty="0" smtClean="0"/>
              <a:t>, k = 0,1,…,M-1</a:t>
            </a:r>
          </a:p>
          <a:p>
            <a:r>
              <a:rPr lang="en-US" dirty="0" smtClean="0"/>
              <a:t>Define a merit function </a:t>
            </a:r>
            <a:r>
              <a:rPr lang="el-GR" dirty="0" smtClean="0"/>
              <a:t>χ</a:t>
            </a:r>
            <a:r>
              <a:rPr lang="en-US" baseline="30000" dirty="0" smtClean="0"/>
              <a:t>2</a:t>
            </a:r>
            <a:r>
              <a:rPr lang="en-US" dirty="0" smtClean="0"/>
              <a:t> (chi-squared) and determine best-fit parameters by minimizing the function</a:t>
            </a:r>
          </a:p>
          <a:p>
            <a:r>
              <a:rPr lang="en-US" dirty="0" smtClean="0"/>
              <a:t>Minimization must be done iteratively until it stops decreasing (only changes by some small amount)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Where d is an M-vector and D is an </a:t>
            </a:r>
            <a:r>
              <a:rPr lang="en-US" dirty="0" err="1" smtClean="0"/>
              <a:t>MxM</a:t>
            </a:r>
            <a:r>
              <a:rPr lang="en-US" dirty="0" smtClean="0"/>
              <a:t> matrix</a:t>
            </a:r>
          </a:p>
          <a:p>
            <a:pPr lvl="1"/>
            <a:r>
              <a:rPr lang="en-US" dirty="0" smtClean="0"/>
              <a:t>D is the second derivative of </a:t>
            </a:r>
            <a:r>
              <a:rPr lang="el-GR" dirty="0" smtClean="0"/>
              <a:t>χ</a:t>
            </a:r>
            <a:r>
              <a:rPr lang="en-US" baseline="30000" dirty="0" smtClean="0"/>
              <a:t>2</a:t>
            </a:r>
            <a:r>
              <a:rPr lang="en-US" dirty="0" smtClean="0"/>
              <a:t> at any a.</a:t>
            </a:r>
            <a:endParaRPr lang="en-US" dirty="0"/>
          </a:p>
          <a:p>
            <a:r>
              <a:rPr lang="en-US" dirty="0" smtClean="0"/>
              <a:t>If we are close then</a:t>
            </a:r>
          </a:p>
          <a:p>
            <a:endParaRPr lang="en-US" dirty="0"/>
          </a:p>
          <a:p>
            <a:r>
              <a:rPr lang="en-US" dirty="0" smtClean="0"/>
              <a:t>If it is a poor approximation then step down the gradient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468868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886200"/>
            <a:ext cx="39827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486400"/>
            <a:ext cx="4689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Fitting Procedure should provide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Error estimates on the parameters</a:t>
            </a:r>
          </a:p>
          <a:p>
            <a:pPr lvl="1"/>
            <a:r>
              <a:rPr lang="en-US" dirty="0" smtClean="0"/>
              <a:t>A statistical measure of goodness of fit</a:t>
            </a:r>
          </a:p>
          <a:p>
            <a:r>
              <a:rPr lang="en-US" dirty="0" smtClean="0"/>
              <a:t>Without a statistical measure of goodness of fit, the model is most likely useless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Theorem relates the conditional probability of two events</a:t>
            </a:r>
          </a:p>
          <a:p>
            <a:r>
              <a:rPr lang="en-US" dirty="0" smtClean="0"/>
              <a:t>P(A|B) = P(A) * (P(B|A)/P(B))</a:t>
            </a:r>
          </a:p>
          <a:p>
            <a:r>
              <a:rPr lang="en-US" dirty="0" smtClean="0"/>
              <a:t>P(A|B) is the probability of A given B</a:t>
            </a:r>
          </a:p>
          <a:p>
            <a:pPr lvl="1"/>
            <a:r>
              <a:rPr lang="en-US" dirty="0" smtClean="0"/>
              <a:t>P(A|B) = (P(A) ^ P(B))/P(B)</a:t>
            </a:r>
          </a:p>
          <a:p>
            <a:pPr lvl="1"/>
            <a:r>
              <a:rPr lang="en-US" dirty="0" smtClean="0"/>
              <a:t>0 &lt;= P(A|B) &lt;= 1</a:t>
            </a:r>
          </a:p>
          <a:p>
            <a:r>
              <a:rPr lang="en-US" dirty="0" smtClean="0"/>
              <a:t>P(A) and P(B) are unconditional probabilities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population of 60% boys and 40% girls</a:t>
            </a:r>
          </a:p>
          <a:p>
            <a:r>
              <a:rPr lang="en-US" dirty="0" smtClean="0"/>
              <a:t>Girls wear pants and skirts with equal probability, boys always wear pants</a:t>
            </a:r>
          </a:p>
          <a:p>
            <a:r>
              <a:rPr lang="en-US" dirty="0" smtClean="0"/>
              <a:t>If a student is wearing pants (B), what is the probability the student is a girl (A)?</a:t>
            </a:r>
            <a:endParaRPr lang="en-US" dirty="0"/>
          </a:p>
          <a:p>
            <a:pPr lvl="1"/>
            <a:r>
              <a:rPr lang="en-US" dirty="0" smtClean="0"/>
              <a:t>P(B|A) = .5</a:t>
            </a:r>
          </a:p>
          <a:p>
            <a:pPr lvl="1"/>
            <a:r>
              <a:rPr lang="en-US" dirty="0" smtClean="0"/>
              <a:t>P(A) = .4</a:t>
            </a:r>
          </a:p>
          <a:p>
            <a:pPr lvl="1"/>
            <a:r>
              <a:rPr lang="en-US" dirty="0" smtClean="0"/>
              <a:t>P(B) = .5 * .4 + 1 * .6 = .8</a:t>
            </a:r>
          </a:p>
          <a:p>
            <a:pPr lvl="1"/>
            <a:r>
              <a:rPr lang="en-US" dirty="0" smtClean="0"/>
              <a:t>P(A|B) = P(B|A)P(A)/P(B) = (.5 * .4)/.8 = .25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Defs</a:t>
            </a:r>
            <a:endParaRPr lang="en-US" dirty="0" smtClean="0"/>
          </a:p>
          <a:p>
            <a:pPr lvl="1"/>
            <a:r>
              <a:rPr lang="en-US" dirty="0" smtClean="0"/>
              <a:t>H, some hypothesis</a:t>
            </a:r>
          </a:p>
          <a:p>
            <a:pPr lvl="1"/>
            <a:r>
              <a:rPr lang="en-US" dirty="0" smtClean="0"/>
              <a:t>I, collective background data</a:t>
            </a:r>
            <a:endParaRPr lang="en-US" dirty="0"/>
          </a:p>
          <a:p>
            <a:r>
              <a:rPr lang="en-US" dirty="0" smtClean="0"/>
              <a:t>Can assign some plausibility to H even before we have explicit data</a:t>
            </a:r>
          </a:p>
          <a:p>
            <a:pPr lvl="1"/>
            <a:r>
              <a:rPr lang="en-US" dirty="0" smtClean="0"/>
              <a:t>P(H|I)</a:t>
            </a:r>
            <a:endParaRPr lang="en-US" dirty="0"/>
          </a:p>
          <a:p>
            <a:pPr lvl="1"/>
            <a:r>
              <a:rPr lang="en-US" dirty="0" smtClean="0"/>
              <a:t>Bayesian Prior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10000"/>
            <a:ext cx="383117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819400"/>
            <a:ext cx="4838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’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data is added</a:t>
            </a:r>
          </a:p>
          <a:p>
            <a:endParaRPr lang="en-US" dirty="0" smtClean="0"/>
          </a:p>
          <a:p>
            <a:r>
              <a:rPr lang="en-US" dirty="0" smtClean="0"/>
              <a:t>When more data is added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the chain rule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0999" y="1524000"/>
            <a:ext cx="424542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343400"/>
            <a:ext cx="578795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95400" y="54102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Shows you get the same answer if the data came together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3800"/>
            <a:ext cx="443081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Fitting N data points (x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/>
              <a:t>y</a:t>
            </a:r>
            <a:r>
              <a:rPr lang="en-US" baseline="-25000" dirty="0" smtClean="0"/>
              <a:t>i</a:t>
            </a:r>
            <a:r>
              <a:rPr lang="en-US" dirty="0" smtClean="0"/>
              <a:t>), t = 0, …, N-1 to a model that has M adjustable parameters</a:t>
            </a:r>
          </a:p>
          <a:p>
            <a:r>
              <a:rPr lang="en-US" dirty="0" smtClean="0"/>
              <a:t>Functional relationship between measured independent and dependant variables</a:t>
            </a:r>
          </a:p>
          <a:p>
            <a:endParaRPr lang="en-US" dirty="0"/>
          </a:p>
          <a:p>
            <a:r>
              <a:rPr lang="en-US" dirty="0" smtClean="0"/>
              <a:t>Minimize of a</a:t>
            </a:r>
            <a:r>
              <a:rPr lang="en-US" baseline="-25000" dirty="0" smtClean="0"/>
              <a:t>0</a:t>
            </a:r>
            <a:r>
              <a:rPr lang="en-US" dirty="0" smtClean="0"/>
              <a:t>…a</a:t>
            </a:r>
            <a:r>
              <a:rPr lang="en-US" baseline="-25000" dirty="0" smtClean="0"/>
              <a:t>M-1</a:t>
            </a:r>
            <a:endParaRPr lang="en-US" baseline="-25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953000"/>
            <a:ext cx="5105400" cy="145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to derive linear least squares</a:t>
            </a:r>
          </a:p>
          <a:p>
            <a:r>
              <a:rPr lang="en-US" dirty="0" smtClean="0"/>
              <a:t>Start by asking Given a particular set of parameters, what is the probability that the data set should have occurred</a:t>
            </a:r>
          </a:p>
          <a:p>
            <a:pPr lvl="1"/>
            <a:r>
              <a:rPr lang="en-US" dirty="0" smtClean="0"/>
              <a:t>Plus or minus some fixed </a:t>
            </a:r>
            <a:r>
              <a:rPr lang="el-GR" dirty="0" smtClean="0"/>
              <a:t>Δ</a:t>
            </a:r>
            <a:r>
              <a:rPr lang="en-US" dirty="0" smtClean="0"/>
              <a:t>y</a:t>
            </a:r>
            <a:endParaRPr lang="en-US" dirty="0"/>
          </a:p>
          <a:p>
            <a:r>
              <a:rPr lang="en-US" dirty="0" smtClean="0"/>
              <a:t>Each data point yi has a measurement error that is independently random and distributed as a normal distribution around true model y(x)</a:t>
            </a:r>
          </a:p>
          <a:p>
            <a:r>
              <a:rPr lang="en-US" dirty="0" smtClean="0"/>
              <a:t>Standard deviations of these are </a:t>
            </a:r>
            <a:r>
              <a:rPr lang="el-GR" dirty="0" smtClean="0"/>
              <a:t>σ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514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Modeling Data</vt:lpstr>
      <vt:lpstr>Bayes</vt:lpstr>
      <vt:lpstr>Bayes’ Theorem</vt:lpstr>
      <vt:lpstr>Example</vt:lpstr>
      <vt:lpstr>Bayes’ Theorem</vt:lpstr>
      <vt:lpstr>Bayes’ Theorem</vt:lpstr>
      <vt:lpstr>Questions</vt:lpstr>
      <vt:lpstr>Linear Least Squares</vt:lpstr>
      <vt:lpstr>Linear Least Squares</vt:lpstr>
      <vt:lpstr>Linear Least Squares</vt:lpstr>
      <vt:lpstr>Least Squares</vt:lpstr>
      <vt:lpstr>Least Squares</vt:lpstr>
      <vt:lpstr>Non-Linear Fit</vt:lpstr>
      <vt:lpstr>Non-linear Fit</vt:lpstr>
      <vt:lpstr>Non-linear Fit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167</cp:revision>
  <dcterms:created xsi:type="dcterms:W3CDTF">2011-03-15T01:53:41Z</dcterms:created>
  <dcterms:modified xsi:type="dcterms:W3CDTF">2011-03-17T00:07:18Z</dcterms:modified>
</cp:coreProperties>
</file>