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C9AEA-14B8-9846-A3E0-04E89680BF69}" type="datetimeFigureOut">
              <a:rPr lang="en-US" smtClean="0"/>
              <a:t>3/30/11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6601-12EF-9F4A-8F27-DCC13C039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6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66601-12EF-9F4A-8F27-DCC13C0392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7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0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1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1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9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850C-D24F-0142-B62B-AFC5D2A64AD4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F43A-B311-584D-89C5-ABB5372E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2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Data to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these sums: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simplify the questions to 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659" y="2357718"/>
            <a:ext cx="4888753" cy="1473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429" y="4918636"/>
            <a:ext cx="3365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8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Data to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of these two equations in two unknowns is calculated </a:t>
            </a:r>
            <a:r>
              <a:rPr lang="en-US" dirty="0" smtClean="0"/>
              <a:t>as: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400" y="3239247"/>
            <a:ext cx="29845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9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 </a:t>
            </a:r>
            <a:r>
              <a:rPr lang="en-US" dirty="0"/>
              <a:t>the probable uncertainties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 point contribute to a </a:t>
            </a:r>
            <a:r>
              <a:rPr lang="en-US" dirty="0"/>
              <a:t>bit of uncertainty to the </a:t>
            </a:r>
            <a:r>
              <a:rPr lang="en-US" dirty="0" smtClean="0"/>
              <a:t>parameters.</a:t>
            </a:r>
          </a:p>
          <a:p>
            <a:endParaRPr lang="en-US" dirty="0"/>
          </a:p>
          <a:p>
            <a:r>
              <a:rPr lang="en-US" dirty="0"/>
              <a:t>the variance </a:t>
            </a:r>
            <a:r>
              <a:rPr lang="en-US" dirty="0" smtClean="0"/>
              <a:t>       in </a:t>
            </a:r>
            <a:r>
              <a:rPr lang="en-US" dirty="0"/>
              <a:t>the value of </a:t>
            </a:r>
            <a:r>
              <a:rPr lang="en-US" dirty="0" smtClean="0"/>
              <a:t>any function is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093" y="3298734"/>
            <a:ext cx="541376" cy="589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104" y="4209423"/>
            <a:ext cx="31623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 </a:t>
            </a:r>
            <a:r>
              <a:rPr lang="en-US" dirty="0"/>
              <a:t>the probable uncertainties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186"/>
            <a:ext cx="8229600" cy="4917978"/>
          </a:xfrm>
        </p:spPr>
        <p:txBody>
          <a:bodyPr>
            <a:normAutofit/>
          </a:bodyPr>
          <a:lstStyle/>
          <a:p>
            <a:r>
              <a:rPr lang="en-US" sz="2400" dirty="0"/>
              <a:t>For the straight line, the derivatives of </a:t>
            </a:r>
            <a:r>
              <a:rPr lang="en-US" sz="2400" b="1" dirty="0"/>
              <a:t>a</a:t>
            </a:r>
            <a:r>
              <a:rPr lang="en-US" sz="2400" dirty="0"/>
              <a:t> and </a:t>
            </a:r>
            <a:r>
              <a:rPr lang="en-US" sz="2400" b="1" dirty="0"/>
              <a:t>b</a:t>
            </a:r>
            <a:r>
              <a:rPr lang="en-US" sz="2400" dirty="0"/>
              <a:t> with respect to </a:t>
            </a:r>
            <a:r>
              <a:rPr lang="en-US" sz="2400" b="1" dirty="0" err="1"/>
              <a:t>y</a:t>
            </a:r>
            <a:r>
              <a:rPr lang="en-US" sz="2400" b="1" baseline="-25000" dirty="0" err="1"/>
              <a:t>i</a:t>
            </a:r>
            <a:r>
              <a:rPr lang="en-US" sz="2400" b="1" dirty="0"/>
              <a:t> </a:t>
            </a:r>
            <a:r>
              <a:rPr lang="en-US" sz="2400" dirty="0"/>
              <a:t>can be </a:t>
            </a:r>
            <a:r>
              <a:rPr lang="en-US" sz="2400" dirty="0" smtClean="0"/>
              <a:t>directly evaluated </a:t>
            </a:r>
            <a:r>
              <a:rPr lang="en-US" sz="2400" dirty="0"/>
              <a:t>from the solution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Summing over the </a:t>
            </a:r>
            <a:r>
              <a:rPr lang="en-US" sz="2400" dirty="0" smtClean="0"/>
              <a:t>points: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254" y="2028590"/>
            <a:ext cx="2527300" cy="184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254" y="5217681"/>
            <a:ext cx="24003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7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Bayes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Bayes theorem relates the conditional probabilities of two events A, and B: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 </a:t>
            </a:r>
            <a:r>
              <a:rPr lang="en-US" dirty="0" smtClean="0"/>
              <a:t>might be </a:t>
            </a:r>
            <a:r>
              <a:rPr lang="en-US" dirty="0"/>
              <a:t>a hypothesis and B might be some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so </a:t>
            </a:r>
            <a:r>
              <a:rPr lang="en-US" dirty="0"/>
              <a:t>that </a:t>
            </a:r>
            <a:r>
              <a:rPr lang="en-US" dirty="0" smtClean="0"/>
              <a:t>P(A</a:t>
            </a:r>
            <a:r>
              <a:rPr lang="en-US" b="1" dirty="0" smtClean="0"/>
              <a:t>|</a:t>
            </a:r>
            <a:r>
              <a:rPr lang="en-US" dirty="0" smtClean="0"/>
              <a:t>B) </a:t>
            </a:r>
            <a:r>
              <a:rPr lang="en-US" dirty="0"/>
              <a:t>expresses the </a:t>
            </a:r>
            <a:r>
              <a:rPr lang="en-US" dirty="0" smtClean="0"/>
              <a:t>probability of </a:t>
            </a:r>
            <a:r>
              <a:rPr lang="en-US" dirty="0"/>
              <a:t>a hypothesis, given the </a:t>
            </a:r>
            <a:r>
              <a:rPr lang="en-US" dirty="0" smtClean="0"/>
              <a:t>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401" y="2895600"/>
            <a:ext cx="37719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6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/>
              <a:t>Least Squares as a </a:t>
            </a:r>
            <a:r>
              <a:rPr lang="en-US" sz="2800" dirty="0" smtClean="0"/>
              <a:t>Maximum Likelihood </a:t>
            </a:r>
            <a:r>
              <a:rPr lang="es-ES_tradnl" sz="2800" dirty="0" err="1" smtClean="0"/>
              <a:t>Estimator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</a:t>
            </a:r>
          </a:p>
          <a:p>
            <a:r>
              <a:rPr lang="en-US" dirty="0" smtClean="0"/>
              <a:t>N points of data </a:t>
            </a:r>
          </a:p>
          <a:p>
            <a:endParaRPr lang="en-US" dirty="0" smtClean="0"/>
          </a:p>
          <a:p>
            <a:r>
              <a:rPr lang="en-US" dirty="0" smtClean="0"/>
              <a:t>M adjustable parameters </a:t>
            </a:r>
          </a:p>
          <a:p>
            <a:endParaRPr lang="en-US" dirty="0" smtClean="0"/>
          </a:p>
          <a:p>
            <a:r>
              <a:rPr lang="en-US" dirty="0" smtClean="0"/>
              <a:t>The goal is to fit data points to the model.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868" y="2871694"/>
            <a:ext cx="3136900" cy="44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968" y="4015441"/>
            <a:ext cx="2971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6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Least Squares as a Maximum Likelihood </a:t>
            </a:r>
            <a:r>
              <a:rPr lang="es-ES_tradnl" sz="2800" dirty="0" err="1" smtClean="0"/>
              <a:t>Estimator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model predicts </a:t>
            </a:r>
            <a:r>
              <a:rPr lang="en-US" dirty="0" smtClean="0"/>
              <a:t>a functional </a:t>
            </a:r>
            <a:r>
              <a:rPr lang="en-US" dirty="0"/>
              <a:t>relationship between the measured independent and dependent </a:t>
            </a:r>
            <a:r>
              <a:rPr lang="en-US" dirty="0" smtClean="0"/>
              <a:t>variables.</a:t>
            </a:r>
          </a:p>
          <a:p>
            <a:endParaRPr lang="en-US" dirty="0"/>
          </a:p>
          <a:p>
            <a:r>
              <a:rPr lang="en-US" dirty="0" smtClean="0"/>
              <a:t>We want to find values for parameters     , such that:</a:t>
            </a:r>
          </a:p>
          <a:p>
            <a:endParaRPr lang="en-US" dirty="0"/>
          </a:p>
          <a:p>
            <a:r>
              <a:rPr lang="en-US" dirty="0" smtClean="0"/>
              <a:t>is minimized.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30" y="3223185"/>
            <a:ext cx="3746500" cy="64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611" y="3870885"/>
            <a:ext cx="342900" cy="33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342" y="4395320"/>
            <a:ext cx="40132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0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suppose that each data point </a:t>
            </a:r>
            <a:r>
              <a:rPr lang="en-US" sz="2400" b="1" dirty="0" err="1"/>
              <a:t>y</a:t>
            </a:r>
            <a:r>
              <a:rPr lang="en-US" sz="2400" baseline="-25000" dirty="0" err="1"/>
              <a:t>i</a:t>
            </a:r>
            <a:r>
              <a:rPr lang="en-US" sz="2400" dirty="0"/>
              <a:t> has a measurement </a:t>
            </a:r>
            <a:r>
              <a:rPr lang="en-US" sz="2400" dirty="0" smtClean="0"/>
              <a:t>error that </a:t>
            </a:r>
            <a:r>
              <a:rPr lang="en-US" sz="2400" dirty="0"/>
              <a:t>is independently random and distributed as a normal (Gaussian) </a:t>
            </a:r>
            <a:r>
              <a:rPr lang="en-US" sz="2400" dirty="0" smtClean="0"/>
              <a:t>distribution around </a:t>
            </a:r>
            <a:r>
              <a:rPr lang="en-US" sz="2400" dirty="0"/>
              <a:t>the “true” model </a:t>
            </a:r>
            <a:r>
              <a:rPr lang="en-US" sz="2400" b="1" dirty="0" smtClean="0"/>
              <a:t>y(x)</a:t>
            </a:r>
          </a:p>
          <a:p>
            <a:r>
              <a:rPr lang="en-US" sz="2400" dirty="0"/>
              <a:t>And suppose that the standard deviations  of </a:t>
            </a:r>
            <a:r>
              <a:rPr lang="en-US" sz="2400" dirty="0" smtClean="0"/>
              <a:t>these normal </a:t>
            </a:r>
            <a:r>
              <a:rPr lang="en-US" sz="2400" dirty="0"/>
              <a:t>distributions are the same for all </a:t>
            </a:r>
            <a:r>
              <a:rPr lang="en-US" sz="2400" dirty="0" smtClean="0"/>
              <a:t>points.</a:t>
            </a:r>
          </a:p>
          <a:p>
            <a:r>
              <a:rPr lang="en-US" sz="2400" dirty="0" smtClean="0"/>
              <a:t>Then the </a:t>
            </a:r>
            <a:r>
              <a:rPr lang="en-US" sz="2400" dirty="0"/>
              <a:t>probability of the data </a:t>
            </a:r>
            <a:r>
              <a:rPr lang="en-US" sz="2400" dirty="0" smtClean="0"/>
              <a:t>set is </a:t>
            </a:r>
            <a:r>
              <a:rPr lang="en-US" sz="2400" dirty="0"/>
              <a:t>the product of the probabilities of each </a:t>
            </a:r>
            <a:r>
              <a:rPr lang="en-US" sz="2400" dirty="0" smtClean="0"/>
              <a:t>point.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                                                  …..(1)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389" y="4714688"/>
            <a:ext cx="4917141" cy="79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9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</a:t>
            </a:r>
            <a:r>
              <a:rPr lang="en-US" dirty="0" smtClean="0"/>
              <a:t>probable model</a:t>
            </a:r>
            <a:r>
              <a:rPr lang="en-US" dirty="0"/>
              <a:t>, then, is the one that maximizes equation </a:t>
            </a:r>
            <a:r>
              <a:rPr lang="en-US" dirty="0" smtClean="0"/>
              <a:t>(1) </a:t>
            </a:r>
            <a:r>
              <a:rPr lang="en-US" dirty="0"/>
              <a:t>or, equivalently, </a:t>
            </a:r>
            <a:r>
              <a:rPr lang="en-US" dirty="0" smtClean="0"/>
              <a:t>minimizes the </a:t>
            </a:r>
            <a:r>
              <a:rPr lang="en-US" dirty="0"/>
              <a:t>negative of its logarithm,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3805518"/>
            <a:ext cx="51054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9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Since </a:t>
            </a:r>
            <a:r>
              <a:rPr lang="en-US" sz="2800" b="1" dirty="0"/>
              <a:t>N</a:t>
            </a:r>
            <a:r>
              <a:rPr lang="en-US" sz="2800" dirty="0"/>
              <a:t>, </a:t>
            </a:r>
            <a:r>
              <a:rPr lang="en-US" sz="2800" dirty="0" smtClean="0"/>
              <a:t>    , </a:t>
            </a:r>
            <a:r>
              <a:rPr lang="en-US" sz="2800" dirty="0"/>
              <a:t>and </a:t>
            </a:r>
            <a:r>
              <a:rPr lang="en-US" sz="2800" dirty="0" smtClean="0"/>
              <a:t>     are </a:t>
            </a:r>
            <a:r>
              <a:rPr lang="en-US" sz="2800" dirty="0"/>
              <a:t>all constants, minimizing this equation is equivalent </a:t>
            </a:r>
            <a:r>
              <a:rPr lang="en-US" sz="2800" dirty="0" smtClean="0"/>
              <a:t>to minimizing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793" y="1600200"/>
            <a:ext cx="425823" cy="468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424" y="1725705"/>
            <a:ext cx="406400" cy="342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900" y="2781300"/>
            <a:ext cx="5410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5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Data to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fitting a set of N data </a:t>
            </a:r>
            <a:r>
              <a:rPr lang="en-US" dirty="0" smtClean="0"/>
              <a:t>points             to </a:t>
            </a:r>
            <a:r>
              <a:rPr lang="en-US" dirty="0"/>
              <a:t>a</a:t>
            </a:r>
          </a:p>
          <a:p>
            <a:r>
              <a:rPr lang="en-US" dirty="0"/>
              <a:t>straight-line </a:t>
            </a:r>
            <a:r>
              <a:rPr lang="en-US" dirty="0" smtClean="0"/>
              <a:t>model</a:t>
            </a:r>
          </a:p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the chi-</a:t>
            </a:r>
            <a:r>
              <a:rPr lang="en-US" dirty="0" smtClean="0"/>
              <a:t>square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Assume that the uncertainty        associated with each measurement </a:t>
            </a:r>
            <a:r>
              <a:rPr lang="en-US" b="1" dirty="0" err="1" smtClean="0"/>
              <a:t>y</a:t>
            </a:r>
            <a:r>
              <a:rPr lang="en-US" dirty="0" err="1" smtClean="0"/>
              <a:t>i</a:t>
            </a:r>
            <a:r>
              <a:rPr lang="en-US" dirty="0" smtClean="0"/>
              <a:t> is known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582" y="1778747"/>
            <a:ext cx="990600" cy="41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682" y="2552700"/>
            <a:ext cx="4127500" cy="58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5512" y="3797300"/>
            <a:ext cx="4483100" cy="113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7050" y="5154706"/>
            <a:ext cx="527063" cy="50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Data to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derivatives of     </a:t>
            </a:r>
            <a:r>
              <a:rPr lang="en-US" b="1" dirty="0" smtClean="0"/>
              <a:t>         </a:t>
            </a:r>
            <a:r>
              <a:rPr lang="en-US" dirty="0" smtClean="0"/>
              <a:t>with </a:t>
            </a:r>
            <a:r>
              <a:rPr lang="en-US" dirty="0"/>
              <a:t>respect to </a:t>
            </a:r>
            <a:r>
              <a:rPr lang="en-US" b="1" dirty="0"/>
              <a:t>a; b </a:t>
            </a:r>
            <a:r>
              <a:rPr lang="en-US" dirty="0" smtClean="0"/>
              <a:t>vanish: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065" y="1725706"/>
            <a:ext cx="1041400" cy="49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086100"/>
            <a:ext cx="5334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1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386</Words>
  <Application>Microsoft Macintosh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Modeling of Data</vt:lpstr>
      <vt:lpstr>Basic Bayes theorem</vt:lpstr>
      <vt:lpstr>Least Squares as a Maximum Likelihood Estimator</vt:lpstr>
      <vt:lpstr>Least Squares as a Maximum Likelihood Estimator</vt:lpstr>
      <vt:lpstr>Chi Square fitting</vt:lpstr>
      <vt:lpstr>Chi Square fitting</vt:lpstr>
      <vt:lpstr>Chi Square fitting</vt:lpstr>
      <vt:lpstr>Fitting Data to a Straight Line</vt:lpstr>
      <vt:lpstr>Fitting Data to a Straight Line</vt:lpstr>
      <vt:lpstr>Fitting Data to a Straight Line</vt:lpstr>
      <vt:lpstr>Fitting Data to a Straight Line</vt:lpstr>
      <vt:lpstr>Estimate the probable uncertainties</vt:lpstr>
      <vt:lpstr>Estimate the probable uncertainties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of Data</dc:title>
  <dc:creator>MAHMOUD ABDALAH</dc:creator>
  <cp:lastModifiedBy>MAHMOUD ABDALAH</cp:lastModifiedBy>
  <cp:revision>21</cp:revision>
  <dcterms:created xsi:type="dcterms:W3CDTF">2011-03-16T21:01:01Z</dcterms:created>
  <dcterms:modified xsi:type="dcterms:W3CDTF">2011-03-30T22:45:18Z</dcterms:modified>
</cp:coreProperties>
</file>