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76" r:id="rId6"/>
    <p:sldId id="277" r:id="rId7"/>
    <p:sldId id="278" r:id="rId8"/>
    <p:sldId id="260" r:id="rId9"/>
    <p:sldId id="262" r:id="rId10"/>
    <p:sldId id="263" r:id="rId11"/>
    <p:sldId id="264" r:id="rId12"/>
    <p:sldId id="265" r:id="rId13"/>
    <p:sldId id="266" r:id="rId14"/>
    <p:sldId id="268" r:id="rId15"/>
    <p:sldId id="269" r:id="rId16"/>
    <p:sldId id="270" r:id="rId17"/>
    <p:sldId id="271" r:id="rId18"/>
    <p:sldId id="284" r:id="rId19"/>
    <p:sldId id="279" r:id="rId20"/>
    <p:sldId id="283" r:id="rId21"/>
    <p:sldId id="285" r:id="rId22"/>
    <p:sldId id="280"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944"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8E003E-0B34-49CB-BE97-CFA738FCFF6B}" type="datetimeFigureOut">
              <a:rPr lang="en-US" smtClean="0"/>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CD8DC7-FA49-4831-B65F-7BB4D14CEC0C}" type="slidenum">
              <a:rPr lang="en-US" smtClean="0"/>
              <a:t>‹#›</a:t>
            </a:fld>
            <a:endParaRPr lang="en-US"/>
          </a:p>
        </p:txBody>
      </p:sp>
    </p:spTree>
    <p:extLst>
      <p:ext uri="{BB962C8B-B14F-4D97-AF65-F5344CB8AC3E}">
        <p14:creationId xmlns:p14="http://schemas.microsoft.com/office/powerpoint/2010/main" val="3616038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D8DC7-FA49-4831-B65F-7BB4D14CEC0C}" type="slidenum">
              <a:rPr lang="en-US" smtClean="0"/>
              <a:t>1</a:t>
            </a:fld>
            <a:endParaRPr lang="en-US"/>
          </a:p>
        </p:txBody>
      </p:sp>
    </p:spTree>
    <p:extLst>
      <p:ext uri="{BB962C8B-B14F-4D97-AF65-F5344CB8AC3E}">
        <p14:creationId xmlns:p14="http://schemas.microsoft.com/office/powerpoint/2010/main" val="900172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022D53-905A-4C5D-B20B-B35EE9BEB262}"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2B2CF-8503-4C66-9C52-86913CE5635E}" type="slidenum">
              <a:rPr lang="en-US" smtClean="0"/>
              <a:t>‹#›</a:t>
            </a:fld>
            <a:endParaRPr lang="en-US"/>
          </a:p>
        </p:txBody>
      </p:sp>
    </p:spTree>
    <p:extLst>
      <p:ext uri="{BB962C8B-B14F-4D97-AF65-F5344CB8AC3E}">
        <p14:creationId xmlns:p14="http://schemas.microsoft.com/office/powerpoint/2010/main" val="508051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22D53-905A-4C5D-B20B-B35EE9BEB262}"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2B2CF-8503-4C66-9C52-86913CE5635E}" type="slidenum">
              <a:rPr lang="en-US" smtClean="0"/>
              <a:t>‹#›</a:t>
            </a:fld>
            <a:endParaRPr lang="en-US"/>
          </a:p>
        </p:txBody>
      </p:sp>
    </p:spTree>
    <p:extLst>
      <p:ext uri="{BB962C8B-B14F-4D97-AF65-F5344CB8AC3E}">
        <p14:creationId xmlns:p14="http://schemas.microsoft.com/office/powerpoint/2010/main" val="3285096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22D53-905A-4C5D-B20B-B35EE9BEB262}"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2B2CF-8503-4C66-9C52-86913CE5635E}" type="slidenum">
              <a:rPr lang="en-US" smtClean="0"/>
              <a:t>‹#›</a:t>
            </a:fld>
            <a:endParaRPr lang="en-US"/>
          </a:p>
        </p:txBody>
      </p:sp>
    </p:spTree>
    <p:extLst>
      <p:ext uri="{BB962C8B-B14F-4D97-AF65-F5344CB8AC3E}">
        <p14:creationId xmlns:p14="http://schemas.microsoft.com/office/powerpoint/2010/main" val="51881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22D53-905A-4C5D-B20B-B35EE9BEB262}"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2B2CF-8503-4C66-9C52-86913CE5635E}" type="slidenum">
              <a:rPr lang="en-US" smtClean="0"/>
              <a:t>‹#›</a:t>
            </a:fld>
            <a:endParaRPr lang="en-US"/>
          </a:p>
        </p:txBody>
      </p:sp>
    </p:spTree>
    <p:extLst>
      <p:ext uri="{BB962C8B-B14F-4D97-AF65-F5344CB8AC3E}">
        <p14:creationId xmlns:p14="http://schemas.microsoft.com/office/powerpoint/2010/main" val="105750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022D53-905A-4C5D-B20B-B35EE9BEB262}"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2B2CF-8503-4C66-9C52-86913CE5635E}" type="slidenum">
              <a:rPr lang="en-US" smtClean="0"/>
              <a:t>‹#›</a:t>
            </a:fld>
            <a:endParaRPr lang="en-US"/>
          </a:p>
        </p:txBody>
      </p:sp>
    </p:spTree>
    <p:extLst>
      <p:ext uri="{BB962C8B-B14F-4D97-AF65-F5344CB8AC3E}">
        <p14:creationId xmlns:p14="http://schemas.microsoft.com/office/powerpoint/2010/main" val="1999399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022D53-905A-4C5D-B20B-B35EE9BEB262}"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2B2CF-8503-4C66-9C52-86913CE5635E}" type="slidenum">
              <a:rPr lang="en-US" smtClean="0"/>
              <a:t>‹#›</a:t>
            </a:fld>
            <a:endParaRPr lang="en-US"/>
          </a:p>
        </p:txBody>
      </p:sp>
    </p:spTree>
    <p:extLst>
      <p:ext uri="{BB962C8B-B14F-4D97-AF65-F5344CB8AC3E}">
        <p14:creationId xmlns:p14="http://schemas.microsoft.com/office/powerpoint/2010/main" val="1956371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022D53-905A-4C5D-B20B-B35EE9BEB262}" type="datetimeFigureOut">
              <a:rPr lang="en-US" smtClean="0"/>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72B2CF-8503-4C66-9C52-86913CE5635E}" type="slidenum">
              <a:rPr lang="en-US" smtClean="0"/>
              <a:t>‹#›</a:t>
            </a:fld>
            <a:endParaRPr lang="en-US"/>
          </a:p>
        </p:txBody>
      </p:sp>
    </p:spTree>
    <p:extLst>
      <p:ext uri="{BB962C8B-B14F-4D97-AF65-F5344CB8AC3E}">
        <p14:creationId xmlns:p14="http://schemas.microsoft.com/office/powerpoint/2010/main" val="241376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022D53-905A-4C5D-B20B-B35EE9BEB262}" type="datetimeFigureOut">
              <a:rPr lang="en-US" smtClean="0"/>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72B2CF-8503-4C66-9C52-86913CE5635E}" type="slidenum">
              <a:rPr lang="en-US" smtClean="0"/>
              <a:t>‹#›</a:t>
            </a:fld>
            <a:endParaRPr lang="en-US"/>
          </a:p>
        </p:txBody>
      </p:sp>
    </p:spTree>
    <p:extLst>
      <p:ext uri="{BB962C8B-B14F-4D97-AF65-F5344CB8AC3E}">
        <p14:creationId xmlns:p14="http://schemas.microsoft.com/office/powerpoint/2010/main" val="3538569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22D53-905A-4C5D-B20B-B35EE9BEB262}" type="datetimeFigureOut">
              <a:rPr lang="en-US" smtClean="0"/>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72B2CF-8503-4C66-9C52-86913CE5635E}" type="slidenum">
              <a:rPr lang="en-US" smtClean="0"/>
              <a:t>‹#›</a:t>
            </a:fld>
            <a:endParaRPr lang="en-US"/>
          </a:p>
        </p:txBody>
      </p:sp>
    </p:spTree>
    <p:extLst>
      <p:ext uri="{BB962C8B-B14F-4D97-AF65-F5344CB8AC3E}">
        <p14:creationId xmlns:p14="http://schemas.microsoft.com/office/powerpoint/2010/main" val="21760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22D53-905A-4C5D-B20B-B35EE9BEB262}"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2B2CF-8503-4C66-9C52-86913CE5635E}" type="slidenum">
              <a:rPr lang="en-US" smtClean="0"/>
              <a:t>‹#›</a:t>
            </a:fld>
            <a:endParaRPr lang="en-US"/>
          </a:p>
        </p:txBody>
      </p:sp>
    </p:spTree>
    <p:extLst>
      <p:ext uri="{BB962C8B-B14F-4D97-AF65-F5344CB8AC3E}">
        <p14:creationId xmlns:p14="http://schemas.microsoft.com/office/powerpoint/2010/main" val="1452556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22D53-905A-4C5D-B20B-B35EE9BEB262}"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2B2CF-8503-4C66-9C52-86913CE5635E}" type="slidenum">
              <a:rPr lang="en-US" smtClean="0"/>
              <a:t>‹#›</a:t>
            </a:fld>
            <a:endParaRPr lang="en-US"/>
          </a:p>
        </p:txBody>
      </p:sp>
    </p:spTree>
    <p:extLst>
      <p:ext uri="{BB962C8B-B14F-4D97-AF65-F5344CB8AC3E}">
        <p14:creationId xmlns:p14="http://schemas.microsoft.com/office/powerpoint/2010/main" val="176161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22D53-905A-4C5D-B20B-B35EE9BEB262}" type="datetimeFigureOut">
              <a:rPr lang="en-US" smtClean="0"/>
              <a:t>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2B2CF-8503-4C66-9C52-86913CE5635E}" type="slidenum">
              <a:rPr lang="en-US" smtClean="0"/>
              <a:t>‹#›</a:t>
            </a:fld>
            <a:endParaRPr lang="en-US"/>
          </a:p>
        </p:txBody>
      </p:sp>
    </p:spTree>
    <p:extLst>
      <p:ext uri="{BB962C8B-B14F-4D97-AF65-F5344CB8AC3E}">
        <p14:creationId xmlns:p14="http://schemas.microsoft.com/office/powerpoint/2010/main" val="1678421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1.wmf"/><Relationship Id="rId5" Type="http://schemas.openxmlformats.org/officeDocument/2006/relationships/oleObject" Target="../embeddings/oleObject1.bin"/><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5.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pt background\Elegant-Abstract-Blue-Backgrounds-PPT-680x5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1219200"/>
            <a:ext cx="7772400" cy="1470025"/>
          </a:xfrm>
        </p:spPr>
        <p:txBody>
          <a:bodyPr/>
          <a:lstStyle/>
          <a:p>
            <a:r>
              <a:rPr lang="en-US" dirty="0" smtClean="0"/>
              <a:t>Chapter 3. Interpolation and Extrapolation</a:t>
            </a:r>
            <a:endParaRPr lang="en-US" dirty="0"/>
          </a:p>
        </p:txBody>
      </p:sp>
      <p:sp>
        <p:nvSpPr>
          <p:cNvPr id="3" name="Subtitle 2"/>
          <p:cNvSpPr>
            <a:spLocks noGrp="1"/>
          </p:cNvSpPr>
          <p:nvPr>
            <p:ph type="subTitle" idx="1"/>
          </p:nvPr>
        </p:nvSpPr>
        <p:spPr/>
        <p:txBody>
          <a:bodyPr/>
          <a:lstStyle/>
          <a:p>
            <a:pPr algn="r"/>
            <a:r>
              <a:rPr lang="en-US" dirty="0" err="1" smtClean="0">
                <a:solidFill>
                  <a:schemeClr val="tx1"/>
                </a:solidFill>
              </a:rPr>
              <a:t>Hui</a:t>
            </a:r>
            <a:r>
              <a:rPr lang="en-US" dirty="0" smtClean="0">
                <a:solidFill>
                  <a:schemeClr val="tx1"/>
                </a:solidFill>
              </a:rPr>
              <a:t> Pan, </a:t>
            </a:r>
            <a:r>
              <a:rPr lang="en-US" dirty="0" err="1" smtClean="0">
                <a:solidFill>
                  <a:schemeClr val="tx1"/>
                </a:solidFill>
              </a:rPr>
              <a:t>Yunfei</a:t>
            </a:r>
            <a:r>
              <a:rPr lang="en-US" dirty="0" smtClean="0">
                <a:solidFill>
                  <a:schemeClr val="tx1"/>
                </a:solidFill>
              </a:rPr>
              <a:t> </a:t>
            </a:r>
            <a:r>
              <a:rPr lang="en-US" dirty="0" err="1" smtClean="0">
                <a:solidFill>
                  <a:schemeClr val="tx1"/>
                </a:solidFill>
              </a:rPr>
              <a:t>Duan</a:t>
            </a:r>
            <a:endParaRPr lang="en-US" dirty="0">
              <a:solidFill>
                <a:schemeClr val="tx1"/>
              </a:solidFill>
            </a:endParaRPr>
          </a:p>
        </p:txBody>
      </p:sp>
    </p:spTree>
    <p:extLst>
      <p:ext uri="{BB962C8B-B14F-4D97-AF65-F5344CB8AC3E}">
        <p14:creationId xmlns:p14="http://schemas.microsoft.com/office/powerpoint/2010/main" val="3871545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p:cNvSpPr txBox="1">
            <a:spLocks/>
          </p:cNvSpPr>
          <p:nvPr/>
        </p:nvSpPr>
        <p:spPr>
          <a:xfrm>
            <a:off x="1208809" y="1371600"/>
            <a:ext cx="6705600" cy="3581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Disadvantages for the above two-stage method:</a:t>
            </a:r>
          </a:p>
          <a:p>
            <a:pPr>
              <a:buAutoNum type="arabicPeriod"/>
            </a:pPr>
            <a:r>
              <a:rPr lang="en-US" sz="2400" dirty="0" smtClean="0"/>
              <a:t>Less efficient.</a:t>
            </a:r>
          </a:p>
          <a:p>
            <a:pPr>
              <a:buAutoNum type="arabicPeriod"/>
            </a:pPr>
            <a:r>
              <a:rPr lang="en-US" sz="2400" dirty="0" smtClean="0"/>
              <a:t>More susceptible to round-off error.</a:t>
            </a:r>
          </a:p>
          <a:p>
            <a:pPr marL="0" indent="0">
              <a:buNone/>
            </a:pPr>
            <a:endParaRPr lang="en-US" sz="2400" dirty="0" smtClean="0"/>
          </a:p>
          <a:p>
            <a:pPr marL="0" indent="0">
              <a:buNone/>
            </a:pPr>
            <a:r>
              <a:rPr lang="en-US" sz="2400" dirty="0"/>
              <a:t>Many practical schemes start at a </a:t>
            </a:r>
            <a:r>
              <a:rPr lang="en-US" sz="2400" dirty="0" smtClean="0"/>
              <a:t>nearby point f(xi), and </a:t>
            </a:r>
            <a:r>
              <a:rPr lang="en-US" sz="2400" dirty="0"/>
              <a:t>then add a sequence of (hopefully) decreasing corrections, as </a:t>
            </a:r>
            <a:r>
              <a:rPr lang="en-US" sz="2400" dirty="0" smtClean="0"/>
              <a:t>information from </a:t>
            </a:r>
            <a:r>
              <a:rPr lang="en-US" sz="2400" dirty="0"/>
              <a:t>other nearby </a:t>
            </a:r>
            <a:r>
              <a:rPr lang="en-US" sz="2400" dirty="0" smtClean="0"/>
              <a:t>f(xi)’s </a:t>
            </a:r>
            <a:r>
              <a:rPr lang="en-US" sz="2400" dirty="0"/>
              <a:t>is incorporated.</a:t>
            </a:r>
          </a:p>
        </p:txBody>
      </p:sp>
    </p:spTree>
    <p:extLst>
      <p:ext uri="{BB962C8B-B14F-4D97-AF65-F5344CB8AC3E}">
        <p14:creationId xmlns:p14="http://schemas.microsoft.com/office/powerpoint/2010/main" val="1101343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p:cNvSpPr txBox="1">
            <a:spLocks/>
          </p:cNvSpPr>
          <p:nvPr/>
        </p:nvSpPr>
        <p:spPr>
          <a:xfrm>
            <a:off x="1208809" y="1371600"/>
            <a:ext cx="6705600" cy="4114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The order of the interpolation:</a:t>
            </a:r>
          </a:p>
          <a:p>
            <a:pPr marL="0" indent="0">
              <a:buNone/>
            </a:pPr>
            <a:r>
              <a:rPr lang="en-US" sz="2400" dirty="0" smtClean="0"/>
              <a:t>The number of points – 1 used in an interpolation scheme.</a:t>
            </a:r>
          </a:p>
          <a:p>
            <a:pPr marL="0" indent="0">
              <a:buNone/>
            </a:pPr>
            <a:endParaRPr lang="en-US" sz="2400" dirty="0"/>
          </a:p>
          <a:p>
            <a:pPr marL="0" indent="0" algn="just">
              <a:buNone/>
            </a:pPr>
            <a:r>
              <a:rPr lang="en-US" sz="2400" dirty="0"/>
              <a:t>Increasing the order does not necessarily </a:t>
            </a:r>
            <a:r>
              <a:rPr lang="en-US" sz="2400" dirty="0" smtClean="0"/>
              <a:t>increase the </a:t>
            </a:r>
            <a:r>
              <a:rPr lang="en-US" sz="2400" dirty="0"/>
              <a:t>accuracy, especially in polynomial interpolation</a:t>
            </a:r>
            <a:r>
              <a:rPr lang="en-US" sz="2400" dirty="0" smtClean="0"/>
              <a:t>.</a:t>
            </a:r>
          </a:p>
          <a:p>
            <a:pPr marL="0" indent="0" algn="just">
              <a:buNone/>
            </a:pPr>
            <a:r>
              <a:rPr lang="en-US" sz="2400" dirty="0"/>
              <a:t>adding points </a:t>
            </a:r>
            <a:r>
              <a:rPr lang="en-US" sz="2400" i="1" dirty="0"/>
              <a:t>close </a:t>
            </a:r>
            <a:r>
              <a:rPr lang="en-US" sz="2400" dirty="0"/>
              <a:t>to the desired point usually does help, but </a:t>
            </a:r>
            <a:r>
              <a:rPr lang="en-US" sz="2400" dirty="0" smtClean="0"/>
              <a:t>a finer </a:t>
            </a:r>
            <a:r>
              <a:rPr lang="en-US" sz="2400" dirty="0"/>
              <a:t>mesh implies a larger table of values, which is not always available.</a:t>
            </a:r>
            <a:endParaRPr lang="en-US" sz="2400" dirty="0" smtClean="0"/>
          </a:p>
        </p:txBody>
      </p:sp>
    </p:spTree>
    <p:extLst>
      <p:ext uri="{BB962C8B-B14F-4D97-AF65-F5344CB8AC3E}">
        <p14:creationId xmlns:p14="http://schemas.microsoft.com/office/powerpoint/2010/main" val="2296889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457200"/>
            <a:ext cx="6858000" cy="5642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6705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8" name="Subtitle 2"/>
              <p:cNvSpPr txBox="1">
                <a:spLocks/>
              </p:cNvSpPr>
              <p:nvPr/>
            </p:nvSpPr>
            <p:spPr>
              <a:xfrm>
                <a:off x="1208809" y="914400"/>
                <a:ext cx="6705600" cy="441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Searching an Ordered Table:</a:t>
                </a:r>
              </a:p>
              <a:p>
                <a:pPr algn="just"/>
                <a:r>
                  <a:rPr lang="en-US" sz="2400" dirty="0" smtClean="0"/>
                  <a:t>Given an array </a:t>
                </a:r>
                <a:r>
                  <a:rPr lang="en-US" sz="2400" dirty="0" err="1" smtClean="0"/>
                  <a:t>x</a:t>
                </a:r>
                <a:r>
                  <a:rPr lang="en-US" sz="2400" baseline="-25000" dirty="0" err="1" smtClean="0"/>
                  <a:t>j</a:t>
                </a:r>
                <a:r>
                  <a:rPr lang="en-US" sz="2400" baseline="-25000" dirty="0"/>
                  <a:t> </a:t>
                </a:r>
                <a:r>
                  <a:rPr lang="en-US" sz="2400" baseline="-25000" dirty="0" smtClean="0"/>
                  <a:t>,</a:t>
                </a:r>
                <a:r>
                  <a:rPr lang="en-US" sz="2400" dirty="0" smtClean="0"/>
                  <a:t> j = 0, …, N – 1, with the monotonically increasing or monotonically decreasing , and given an integer M &lt;= N, and a number , find an </a:t>
                </a:r>
                <a:r>
                  <a:rPr lang="en-US" sz="2400" dirty="0" err="1" smtClean="0"/>
                  <a:t>interger</a:t>
                </a:r>
                <a:r>
                  <a:rPr lang="en-US" sz="2400" dirty="0" smtClean="0"/>
                  <a:t> j</a:t>
                </a:r>
                <a:r>
                  <a:rPr lang="en-US" sz="2400" baseline="-25000" dirty="0" smtClean="0"/>
                  <a:t>10</a:t>
                </a:r>
                <a:r>
                  <a:rPr lang="en-US" sz="2400" dirty="0" smtClean="0"/>
                  <a:t>such that x is among the x</a:t>
                </a:r>
                <a:r>
                  <a:rPr lang="en-US" sz="2400" baseline="-25000" dirty="0" smtClean="0"/>
                  <a:t>j10</a:t>
                </a:r>
                <a:r>
                  <a:rPr lang="en-US" sz="2400" dirty="0" smtClean="0"/>
                  <a:t>, …, x</a:t>
                </a:r>
                <a:r>
                  <a:rPr lang="en-US" sz="2400" baseline="-25000" dirty="0" smtClean="0"/>
                  <a:t>j10+M-1</a:t>
                </a:r>
                <a:r>
                  <a:rPr lang="en-US" sz="2400" dirty="0" smtClean="0"/>
                  <a:t>. x should lies between </a:t>
                </a:r>
                <a:r>
                  <a:rPr lang="en-US" sz="2400" dirty="0" err="1" smtClean="0"/>
                  <a:t>x</a:t>
                </a:r>
                <a:r>
                  <a:rPr lang="en-US" sz="2400" baseline="-25000" dirty="0" err="1" smtClean="0"/>
                  <a:t>m</a:t>
                </a:r>
                <a:r>
                  <a:rPr lang="en-US" sz="2400" dirty="0" smtClean="0"/>
                  <a:t> and x</a:t>
                </a:r>
                <a:r>
                  <a:rPr lang="en-US" sz="2400" baseline="-25000" dirty="0" smtClean="0"/>
                  <a:t>m+1</a:t>
                </a:r>
                <a:r>
                  <a:rPr lang="en-US" sz="2400" dirty="0" smtClean="0"/>
                  <a:t>, where </a:t>
                </a:r>
              </a:p>
              <a:p>
                <a:pPr marL="0" indent="0" algn="just">
                  <a:buNone/>
                </a:pPr>
                <a:r>
                  <a:rPr lang="en-US" sz="2400" dirty="0"/>
                  <a:t> </a:t>
                </a:r>
                <a:r>
                  <a:rPr lang="en-US" sz="2400" dirty="0" smtClean="0"/>
                  <a:t>                                </a:t>
                </a:r>
                <a14:m>
                  <m:oMath xmlns:m="http://schemas.openxmlformats.org/officeDocument/2006/math">
                    <m:r>
                      <a:rPr lang="en-US" sz="2400" b="0" i="1" smtClean="0">
                        <a:latin typeface="Cambria Math"/>
                      </a:rPr>
                      <m:t>𝑀</m:t>
                    </m:r>
                    <m:r>
                      <a:rPr lang="en-US" sz="2400" b="0" i="1" smtClean="0">
                        <a:latin typeface="Cambria Math"/>
                      </a:rPr>
                      <m:t>= </m:t>
                    </m:r>
                    <m:sSub>
                      <m:sSubPr>
                        <m:ctrlPr>
                          <a:rPr lang="en-US" sz="2400" b="0" i="1" smtClean="0">
                            <a:latin typeface="Cambria Math"/>
                          </a:rPr>
                        </m:ctrlPr>
                      </m:sSubPr>
                      <m:e>
                        <m:r>
                          <a:rPr lang="en-US" sz="2400" b="0" i="1" smtClean="0">
                            <a:latin typeface="Cambria Math"/>
                          </a:rPr>
                          <m:t>𝑗</m:t>
                        </m:r>
                      </m:e>
                      <m:sub>
                        <m:r>
                          <a:rPr lang="en-US" sz="2400" b="0" i="1" smtClean="0">
                            <a:latin typeface="Cambria Math"/>
                          </a:rPr>
                          <m:t>10</m:t>
                        </m:r>
                      </m:sub>
                    </m:sSub>
                    <m:r>
                      <a:rPr lang="en-US" sz="2400" b="0" i="1" smtClean="0">
                        <a:latin typeface="Cambria Math"/>
                      </a:rPr>
                      <m:t>+</m:t>
                    </m:r>
                    <m:d>
                      <m:dPr>
                        <m:begChr m:val="["/>
                        <m:endChr m:val="]"/>
                        <m:ctrlPr>
                          <a:rPr lang="en-US" sz="2400" b="0" i="1" smtClean="0">
                            <a:latin typeface="Cambria Math"/>
                          </a:rPr>
                        </m:ctrlPr>
                      </m:dPr>
                      <m:e>
                        <m:f>
                          <m:fPr>
                            <m:ctrlPr>
                              <a:rPr lang="en-US" sz="2400" b="0" i="1" smtClean="0">
                                <a:latin typeface="Cambria Math"/>
                              </a:rPr>
                            </m:ctrlPr>
                          </m:fPr>
                          <m:num>
                            <m:r>
                              <a:rPr lang="en-US" sz="2400" b="0" i="1" smtClean="0">
                                <a:latin typeface="Cambria Math"/>
                              </a:rPr>
                              <m:t>𝑀</m:t>
                            </m:r>
                            <m:r>
                              <a:rPr lang="en-US" sz="2400" b="0" i="1" smtClean="0">
                                <a:latin typeface="Cambria Math"/>
                              </a:rPr>
                              <m:t> −2</m:t>
                            </m:r>
                          </m:num>
                          <m:den>
                            <m:r>
                              <a:rPr lang="en-US" sz="2400" b="0" i="1" smtClean="0">
                                <a:latin typeface="Cambria Math"/>
                              </a:rPr>
                              <m:t>2</m:t>
                            </m:r>
                          </m:den>
                        </m:f>
                      </m:e>
                    </m:d>
                  </m:oMath>
                </a14:m>
                <a:endParaRPr lang="en-US" sz="2400" b="0" dirty="0" smtClean="0"/>
              </a:p>
              <a:p>
                <a:pPr marL="0" indent="0" algn="just">
                  <a:buNone/>
                </a:pPr>
                <a:endParaRPr lang="en-US" sz="2400" dirty="0" smtClean="0"/>
              </a:p>
              <a:p>
                <a:pPr algn="just"/>
                <a:r>
                  <a:rPr lang="en-US" sz="2400" dirty="0"/>
                  <a:t>Bisection is the best way to solve the problem.</a:t>
                </a:r>
              </a:p>
              <a:p>
                <a:pPr marL="0" indent="0">
                  <a:buNone/>
                </a:pPr>
                <a:endParaRPr lang="en-US" sz="2400" dirty="0"/>
              </a:p>
            </p:txBody>
          </p:sp>
        </mc:Choice>
        <mc:Fallback xmlns="">
          <p:sp>
            <p:nvSpPr>
              <p:cNvPr id="8" name="Subtitle 2"/>
              <p:cNvSpPr txBox="1">
                <a:spLocks noRot="1" noChangeAspect="1" noMove="1" noResize="1" noEditPoints="1" noAdjustHandles="1" noChangeArrowheads="1" noChangeShapeType="1" noTextEdit="1"/>
              </p:cNvSpPr>
              <p:nvPr/>
            </p:nvSpPr>
            <p:spPr>
              <a:xfrm>
                <a:off x="1208809" y="914400"/>
                <a:ext cx="6705600" cy="4419600"/>
              </a:xfrm>
              <a:prstGeom prst="rect">
                <a:avLst/>
              </a:prstGeom>
              <a:blipFill rotWithShape="1">
                <a:blip r:embed="rId3"/>
                <a:stretch>
                  <a:fillRect l="-1364" t="-1103" r="-1455"/>
                </a:stretch>
              </a:blipFill>
            </p:spPr>
            <p:txBody>
              <a:bodyPr/>
              <a:lstStyle/>
              <a:p>
                <a:r>
                  <a:rPr lang="en-US">
                    <a:noFill/>
                  </a:rPr>
                  <a:t> </a:t>
                </a:r>
              </a:p>
            </p:txBody>
          </p:sp>
        </mc:Fallback>
      </mc:AlternateContent>
    </p:spTree>
    <p:extLst>
      <p:ext uri="{BB962C8B-B14F-4D97-AF65-F5344CB8AC3E}">
        <p14:creationId xmlns:p14="http://schemas.microsoft.com/office/powerpoint/2010/main" val="2552365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905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p:cNvSpPr txBox="1">
            <a:spLocks/>
          </p:cNvSpPr>
          <p:nvPr/>
        </p:nvSpPr>
        <p:spPr>
          <a:xfrm>
            <a:off x="1208809" y="914400"/>
            <a:ext cx="6705600" cy="441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Search with Correlated </a:t>
            </a:r>
            <a:r>
              <a:rPr lang="en-US" dirty="0" smtClean="0"/>
              <a:t>Values:</a:t>
            </a:r>
          </a:p>
          <a:p>
            <a:pPr marL="0" indent="0">
              <a:buNone/>
            </a:pPr>
            <a:r>
              <a:rPr lang="en-US" sz="2400" dirty="0" smtClean="0"/>
              <a:t>Not good to do a full bisection when interpolation routines are called multiply times.</a:t>
            </a:r>
          </a:p>
          <a:p>
            <a:pPr marL="0" indent="0">
              <a:buNone/>
            </a:pPr>
            <a:endParaRPr lang="en-US" sz="2400" dirty="0"/>
          </a:p>
          <a:p>
            <a:pPr marL="0" indent="0" algn="just">
              <a:buNone/>
            </a:pPr>
            <a:r>
              <a:rPr lang="en-US" sz="2400" dirty="0" smtClean="0"/>
              <a:t>Hunt method starts with a random position in the table. It first “hunts,” either up or down, in increments of 1, then 2, then 4, etc., until the desired value is bracketed. It then bisects in the bracketed interval.</a:t>
            </a:r>
          </a:p>
        </p:txBody>
      </p:sp>
    </p:spTree>
    <p:extLst>
      <p:ext uri="{BB962C8B-B14F-4D97-AF65-F5344CB8AC3E}">
        <p14:creationId xmlns:p14="http://schemas.microsoft.com/office/powerpoint/2010/main" val="1795207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9050"/>
            <a:ext cx="916478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678872"/>
            <a:ext cx="7239000" cy="493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9870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905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8200" y="609600"/>
            <a:ext cx="7696200" cy="4832092"/>
          </a:xfrm>
          <a:prstGeom prst="rect">
            <a:avLst/>
          </a:prstGeom>
          <a:noFill/>
        </p:spPr>
        <p:txBody>
          <a:bodyPr wrap="square" rtlCol="0">
            <a:spAutoFit/>
          </a:bodyPr>
          <a:lstStyle/>
          <a:p>
            <a:r>
              <a:rPr lang="en-US" sz="1400" dirty="0"/>
              <a:t>h</a:t>
            </a:r>
            <a:r>
              <a:rPr lang="en-US" sz="1400" dirty="0" smtClean="0"/>
              <a:t>unt algorithm</a:t>
            </a:r>
            <a:endParaRPr lang="en-US" sz="1400" dirty="0"/>
          </a:p>
          <a:p>
            <a:r>
              <a:rPr lang="en-US" sz="1400" dirty="0" smtClean="0"/>
              <a:t>Function hunt( double x)</a:t>
            </a:r>
          </a:p>
          <a:p>
            <a:r>
              <a:rPr lang="en-US" sz="1400" dirty="0" smtClean="0"/>
              <a:t>{</a:t>
            </a:r>
          </a:p>
          <a:p>
            <a:r>
              <a:rPr lang="en-US" sz="1400" dirty="0"/>
              <a:t>	 </a:t>
            </a:r>
            <a:r>
              <a:rPr lang="en-US" sz="1400" dirty="0" smtClean="0"/>
              <a:t>//check xx[] is monotonic increasing or decreasing</a:t>
            </a:r>
          </a:p>
          <a:p>
            <a:r>
              <a:rPr lang="en-US" sz="1400" dirty="0"/>
              <a:t>	</a:t>
            </a:r>
            <a:r>
              <a:rPr lang="en-US" sz="1400" dirty="0" smtClean="0"/>
              <a:t>//define </a:t>
            </a:r>
            <a:r>
              <a:rPr lang="en-US" sz="1400" dirty="0" err="1" smtClean="0"/>
              <a:t>jl</a:t>
            </a:r>
            <a:r>
              <a:rPr lang="en-US" sz="1400" dirty="0" smtClean="0"/>
              <a:t> as start point, </a:t>
            </a:r>
            <a:r>
              <a:rPr lang="en-US" sz="1400" dirty="0" err="1" smtClean="0"/>
              <a:t>ju</a:t>
            </a:r>
            <a:r>
              <a:rPr lang="en-US" sz="1400" dirty="0" smtClean="0"/>
              <a:t> as end point, </a:t>
            </a:r>
            <a:r>
              <a:rPr lang="en-US" sz="1400" dirty="0" err="1" smtClean="0"/>
              <a:t>inc</a:t>
            </a:r>
            <a:r>
              <a:rPr lang="en-US" sz="1400" dirty="0" smtClean="0"/>
              <a:t> as increment value</a:t>
            </a:r>
          </a:p>
          <a:p>
            <a:r>
              <a:rPr lang="en-US" sz="1400" dirty="0" smtClean="0"/>
              <a:t>	//move to right side if true.</a:t>
            </a:r>
          </a:p>
          <a:p>
            <a:r>
              <a:rPr lang="en-US" sz="1400" dirty="0"/>
              <a:t> </a:t>
            </a:r>
            <a:r>
              <a:rPr lang="en-US" sz="1400" dirty="0" smtClean="0"/>
              <a:t>                 if(x &gt;= xx[</a:t>
            </a:r>
            <a:r>
              <a:rPr lang="en-US" sz="1400" dirty="0" err="1" smtClean="0"/>
              <a:t>jl</a:t>
            </a:r>
            <a:r>
              <a:rPr lang="en-US" sz="1400" dirty="0" smtClean="0"/>
              <a:t>])</a:t>
            </a:r>
          </a:p>
          <a:p>
            <a:r>
              <a:rPr lang="en-US" sz="1400" dirty="0"/>
              <a:t>	</a:t>
            </a:r>
            <a:r>
              <a:rPr lang="en-US" sz="1400" dirty="0" smtClean="0"/>
              <a:t>{</a:t>
            </a:r>
          </a:p>
          <a:p>
            <a:r>
              <a:rPr lang="en-US" sz="1400" dirty="0"/>
              <a:t>	</a:t>
            </a:r>
            <a:r>
              <a:rPr lang="en-US" sz="1400" dirty="0" smtClean="0"/>
              <a:t>	for(;;) {</a:t>
            </a:r>
          </a:p>
          <a:p>
            <a:r>
              <a:rPr lang="en-US" sz="1400" dirty="0"/>
              <a:t>	</a:t>
            </a:r>
            <a:r>
              <a:rPr lang="en-US" sz="1400" dirty="0" smtClean="0"/>
              <a:t>		//update </a:t>
            </a:r>
            <a:r>
              <a:rPr lang="en-US" sz="1400" dirty="0" err="1" smtClean="0"/>
              <a:t>ju</a:t>
            </a:r>
            <a:r>
              <a:rPr lang="en-US" sz="1400" dirty="0" smtClean="0"/>
              <a:t> equal to </a:t>
            </a:r>
            <a:r>
              <a:rPr lang="en-US" sz="1400" dirty="0" err="1" smtClean="0"/>
              <a:t>jl</a:t>
            </a:r>
            <a:r>
              <a:rPr lang="en-US" sz="1400" dirty="0" smtClean="0"/>
              <a:t> plus increment value</a:t>
            </a:r>
          </a:p>
          <a:p>
            <a:r>
              <a:rPr lang="en-US" sz="1400" dirty="0"/>
              <a:t> </a:t>
            </a:r>
            <a:r>
              <a:rPr lang="en-US" sz="1400" dirty="0" smtClean="0"/>
              <a:t>                                                 	  //if </a:t>
            </a:r>
            <a:r>
              <a:rPr lang="en-US" sz="1400" dirty="0" err="1" smtClean="0"/>
              <a:t>ju</a:t>
            </a:r>
            <a:r>
              <a:rPr lang="en-US" sz="1400" dirty="0" smtClean="0"/>
              <a:t> &gt;= n-1 or x &lt; xx[</a:t>
            </a:r>
            <a:r>
              <a:rPr lang="en-US" sz="1400" dirty="0" err="1" smtClean="0"/>
              <a:t>ju</a:t>
            </a:r>
            <a:r>
              <a:rPr lang="en-US" sz="1400" dirty="0" smtClean="0"/>
              <a:t>], break;</a:t>
            </a:r>
          </a:p>
          <a:p>
            <a:r>
              <a:rPr lang="en-US" sz="1400" dirty="0"/>
              <a:t> </a:t>
            </a:r>
            <a:r>
              <a:rPr lang="en-US" sz="1400" dirty="0" smtClean="0"/>
              <a:t>                                                  	 //else update </a:t>
            </a:r>
            <a:r>
              <a:rPr lang="en-US" sz="1400" dirty="0" err="1" smtClean="0"/>
              <a:t>jl</a:t>
            </a:r>
            <a:r>
              <a:rPr lang="en-US" sz="1400" dirty="0"/>
              <a:t> </a:t>
            </a:r>
            <a:r>
              <a:rPr lang="en-US" sz="1400" dirty="0" smtClean="0"/>
              <a:t>equal to </a:t>
            </a:r>
            <a:r>
              <a:rPr lang="en-US" sz="1400" dirty="0" err="1" smtClean="0"/>
              <a:t>ju</a:t>
            </a:r>
            <a:r>
              <a:rPr lang="en-US" sz="1400" dirty="0" smtClean="0"/>
              <a:t>, and increment * 2</a:t>
            </a:r>
          </a:p>
          <a:p>
            <a:r>
              <a:rPr lang="en-US" sz="1400" dirty="0"/>
              <a:t>	</a:t>
            </a:r>
            <a:r>
              <a:rPr lang="en-US" sz="1400" dirty="0" smtClean="0"/>
              <a:t>	}</a:t>
            </a:r>
          </a:p>
          <a:p>
            <a:r>
              <a:rPr lang="en-US" sz="1400" dirty="0"/>
              <a:t>	</a:t>
            </a:r>
            <a:r>
              <a:rPr lang="en-US" sz="1400" dirty="0" smtClean="0"/>
              <a:t>} else {</a:t>
            </a:r>
          </a:p>
          <a:p>
            <a:r>
              <a:rPr lang="en-US" sz="1400" dirty="0"/>
              <a:t> </a:t>
            </a:r>
            <a:r>
              <a:rPr lang="en-US" sz="1400" dirty="0" smtClean="0"/>
              <a:t>                             </a:t>
            </a:r>
            <a:r>
              <a:rPr lang="en-US" sz="1400" dirty="0"/>
              <a:t>for(;;) {</a:t>
            </a:r>
          </a:p>
          <a:p>
            <a:r>
              <a:rPr lang="en-US" sz="1400" dirty="0"/>
              <a:t>			//update </a:t>
            </a:r>
            <a:r>
              <a:rPr lang="en-US" sz="1400" dirty="0" err="1" smtClean="0"/>
              <a:t>jl</a:t>
            </a:r>
            <a:r>
              <a:rPr lang="en-US" sz="1400" dirty="0" smtClean="0"/>
              <a:t> </a:t>
            </a:r>
            <a:r>
              <a:rPr lang="en-US" sz="1400" dirty="0"/>
              <a:t>equal to </a:t>
            </a:r>
            <a:r>
              <a:rPr lang="en-US" sz="1400" dirty="0" err="1"/>
              <a:t>jl</a:t>
            </a:r>
            <a:r>
              <a:rPr lang="en-US" sz="1400" dirty="0"/>
              <a:t> </a:t>
            </a:r>
            <a:r>
              <a:rPr lang="en-US" sz="1400" dirty="0" smtClean="0"/>
              <a:t>minus increment </a:t>
            </a:r>
            <a:r>
              <a:rPr lang="en-US" sz="1400" dirty="0"/>
              <a:t>value</a:t>
            </a:r>
          </a:p>
          <a:p>
            <a:r>
              <a:rPr lang="en-US" sz="1400" dirty="0"/>
              <a:t>                                                 </a:t>
            </a:r>
            <a:r>
              <a:rPr lang="en-US" sz="1400" dirty="0" smtClean="0"/>
              <a:t>	 </a:t>
            </a:r>
            <a:r>
              <a:rPr lang="en-US" sz="1400" dirty="0"/>
              <a:t>//if </a:t>
            </a:r>
            <a:r>
              <a:rPr lang="en-US" sz="1400" dirty="0" err="1" smtClean="0"/>
              <a:t>jl</a:t>
            </a:r>
            <a:r>
              <a:rPr lang="en-US" sz="1400" dirty="0" smtClean="0"/>
              <a:t> &lt;= 0 </a:t>
            </a:r>
            <a:r>
              <a:rPr lang="en-US" sz="1400" dirty="0"/>
              <a:t>or x </a:t>
            </a:r>
            <a:r>
              <a:rPr lang="en-US" sz="1400" dirty="0" smtClean="0"/>
              <a:t>&gt;= xx[</a:t>
            </a:r>
            <a:r>
              <a:rPr lang="en-US" sz="1400" dirty="0" err="1" smtClean="0"/>
              <a:t>jl</a:t>
            </a:r>
            <a:r>
              <a:rPr lang="en-US" sz="1400" dirty="0" smtClean="0"/>
              <a:t>], </a:t>
            </a:r>
            <a:r>
              <a:rPr lang="en-US" sz="1400" dirty="0"/>
              <a:t>break;</a:t>
            </a:r>
          </a:p>
          <a:p>
            <a:r>
              <a:rPr lang="en-US" sz="1400"/>
              <a:t>                                                   </a:t>
            </a:r>
            <a:r>
              <a:rPr lang="en-US" sz="1400" smtClean="0"/>
              <a:t>	 </a:t>
            </a:r>
            <a:r>
              <a:rPr lang="en-US" sz="1400" dirty="0"/>
              <a:t>//else update </a:t>
            </a:r>
            <a:r>
              <a:rPr lang="en-US" sz="1400" dirty="0" err="1" smtClean="0"/>
              <a:t>ju</a:t>
            </a:r>
            <a:r>
              <a:rPr lang="en-US" sz="1400" dirty="0" smtClean="0"/>
              <a:t> </a:t>
            </a:r>
            <a:r>
              <a:rPr lang="en-US" sz="1400" dirty="0"/>
              <a:t>equal to </a:t>
            </a:r>
            <a:r>
              <a:rPr lang="en-US" sz="1400" dirty="0" err="1" smtClean="0"/>
              <a:t>jl</a:t>
            </a:r>
            <a:r>
              <a:rPr lang="en-US" sz="1400" dirty="0" smtClean="0"/>
              <a:t>, </a:t>
            </a:r>
            <a:r>
              <a:rPr lang="en-US" sz="1400" dirty="0"/>
              <a:t>and increment * 2</a:t>
            </a:r>
          </a:p>
          <a:p>
            <a:r>
              <a:rPr lang="en-US" sz="1400" dirty="0"/>
              <a:t>		</a:t>
            </a:r>
            <a:r>
              <a:rPr lang="en-US" sz="1400" dirty="0" smtClean="0"/>
              <a:t>}</a:t>
            </a:r>
          </a:p>
          <a:p>
            <a:r>
              <a:rPr lang="en-US" sz="1400" dirty="0"/>
              <a:t>	</a:t>
            </a:r>
            <a:r>
              <a:rPr lang="en-US" sz="1400" dirty="0" smtClean="0"/>
              <a:t>}</a:t>
            </a:r>
          </a:p>
          <a:p>
            <a:r>
              <a:rPr lang="en-US" sz="1400" dirty="0"/>
              <a:t>	</a:t>
            </a:r>
            <a:r>
              <a:rPr lang="en-US" sz="1400" dirty="0" smtClean="0"/>
              <a:t>bisection algorithm;</a:t>
            </a:r>
          </a:p>
          <a:p>
            <a:r>
              <a:rPr lang="en-US" sz="1400" dirty="0" smtClean="0"/>
              <a:t>}</a:t>
            </a:r>
            <a:endParaRPr lang="en-US" sz="1400" dirty="0"/>
          </a:p>
        </p:txBody>
      </p:sp>
    </p:spTree>
    <p:extLst>
      <p:ext uri="{BB962C8B-B14F-4D97-AF65-F5344CB8AC3E}">
        <p14:creationId xmlns:p14="http://schemas.microsoft.com/office/powerpoint/2010/main" val="1412962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905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8200" y="609600"/>
            <a:ext cx="7696200" cy="461665"/>
          </a:xfrm>
          <a:prstGeom prst="rect">
            <a:avLst/>
          </a:prstGeom>
          <a:noFill/>
        </p:spPr>
        <p:txBody>
          <a:bodyPr wrap="square" rtlCol="0">
            <a:spAutoFit/>
          </a:bodyPr>
          <a:lstStyle/>
          <a:p>
            <a:r>
              <a:rPr lang="en-US" sz="2400" dirty="0" smtClean="0"/>
              <a:t>Cubic Spline Interpolation</a:t>
            </a:r>
            <a:endParaRPr lang="en-US" sz="2400" dirty="0"/>
          </a:p>
        </p:txBody>
      </p:sp>
      <p:sp>
        <p:nvSpPr>
          <p:cNvPr id="6" name="TextBox 5"/>
          <p:cNvSpPr txBox="1"/>
          <p:nvPr/>
        </p:nvSpPr>
        <p:spPr>
          <a:xfrm>
            <a:off x="838200" y="1886456"/>
            <a:ext cx="7543800" cy="3785652"/>
          </a:xfrm>
          <a:prstGeom prst="rect">
            <a:avLst/>
          </a:prstGeom>
          <a:noFill/>
        </p:spPr>
        <p:txBody>
          <a:bodyPr wrap="square" rtlCol="0">
            <a:spAutoFit/>
          </a:bodyPr>
          <a:lstStyle/>
          <a:p>
            <a:r>
              <a:rPr lang="en-US" sz="2400" dirty="0" smtClean="0"/>
              <a:t>We start from a set of points [x</a:t>
            </a:r>
            <a:r>
              <a:rPr lang="en-US" sz="2400" baseline="-25000" dirty="0" smtClean="0"/>
              <a:t>i</a:t>
            </a:r>
            <a:r>
              <a:rPr lang="en-US" sz="2400" dirty="0"/>
              <a:t> </a:t>
            </a:r>
            <a:r>
              <a:rPr lang="en-US" sz="2400" dirty="0" smtClean="0"/>
              <a:t>, </a:t>
            </a:r>
            <a:r>
              <a:rPr lang="en-US" sz="2400" dirty="0" err="1" smtClean="0"/>
              <a:t>y</a:t>
            </a:r>
            <a:r>
              <a:rPr lang="en-US" sz="2400" baseline="-25000" dirty="0" err="1" smtClean="0"/>
              <a:t>i</a:t>
            </a:r>
            <a:r>
              <a:rPr lang="en-US" sz="2400" dirty="0" smtClean="0"/>
              <a:t>] for </a:t>
            </a:r>
            <a:r>
              <a:rPr lang="en-US" sz="2400" dirty="0" err="1" smtClean="0"/>
              <a:t>i</a:t>
            </a:r>
            <a:r>
              <a:rPr lang="en-US" sz="2400" dirty="0" smtClean="0"/>
              <a:t> = 0, 1, …, n for the function y = f(x). The cubic spine interpolation is a piecewise continuous curve, passing through each of the values in the table.</a:t>
            </a:r>
          </a:p>
          <a:p>
            <a:endParaRPr lang="en-US" sz="2400" dirty="0"/>
          </a:p>
          <a:p>
            <a:pPr marL="342900" indent="-342900">
              <a:buFont typeface="Arial" pitchFamily="34" charset="0"/>
              <a:buChar char="•"/>
            </a:pPr>
            <a:r>
              <a:rPr lang="en-US" sz="2400" dirty="0" smtClean="0"/>
              <a:t>Spline of degree k = 3</a:t>
            </a:r>
          </a:p>
          <a:p>
            <a:pPr marL="800100" lvl="1" indent="-342900">
              <a:buFont typeface="Arial" pitchFamily="34" charset="0"/>
              <a:buChar char="•"/>
            </a:pPr>
            <a:r>
              <a:rPr lang="en-US" sz="2400" dirty="0" smtClean="0"/>
              <a:t>The domain of s is an interval [a, b]</a:t>
            </a:r>
          </a:p>
          <a:p>
            <a:pPr marL="800100" lvl="1" indent="-342900">
              <a:buFont typeface="Arial" pitchFamily="34" charset="0"/>
              <a:buChar char="•"/>
            </a:pPr>
            <a:r>
              <a:rPr lang="en-US" sz="2400" dirty="0" smtClean="0"/>
              <a:t>S, S’, S’’ are all continuous functions on [a, b]</a:t>
            </a:r>
          </a:p>
          <a:p>
            <a:endParaRPr lang="en-US" sz="2400" dirty="0"/>
          </a:p>
          <a:p>
            <a:endParaRPr lang="en-US" sz="2400" dirty="0"/>
          </a:p>
        </p:txBody>
      </p:sp>
    </p:spTree>
    <p:extLst>
      <p:ext uri="{BB962C8B-B14F-4D97-AF65-F5344CB8AC3E}">
        <p14:creationId xmlns:p14="http://schemas.microsoft.com/office/powerpoint/2010/main" val="4198961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9050"/>
            <a:ext cx="9164782" cy="68580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TextBox 4"/>
              <p:cNvSpPr txBox="1"/>
              <p:nvPr/>
            </p:nvSpPr>
            <p:spPr>
              <a:xfrm>
                <a:off x="838200" y="1886456"/>
                <a:ext cx="7543800" cy="4524315"/>
              </a:xfrm>
              <a:prstGeom prst="rect">
                <a:avLst/>
              </a:prstGeom>
              <a:noFill/>
            </p:spPr>
            <p:txBody>
              <a:bodyPr wrap="square" rtlCol="0">
                <a:spAutoFit/>
              </a:bodyPr>
              <a:lstStyle/>
              <a:p>
                <a:r>
                  <a:rPr lang="en-US" sz="2400" dirty="0" smtClean="0"/>
                  <a:t>                           S</a:t>
                </a:r>
                <a:r>
                  <a:rPr lang="en-US" sz="2400" baseline="-25000" dirty="0" smtClean="0"/>
                  <a:t>0</a:t>
                </a:r>
                <a:r>
                  <a:rPr lang="en-US" sz="2400" dirty="0" smtClean="0"/>
                  <a:t>(x) , x </a:t>
                </a:r>
                <a14:m>
                  <m:oMath xmlns:m="http://schemas.openxmlformats.org/officeDocument/2006/math">
                    <m:r>
                      <a:rPr lang="en-US" sz="2400" i="1" smtClean="0">
                        <a:latin typeface="Cambria Math"/>
                        <a:ea typeface="Cambria Math"/>
                      </a:rPr>
                      <m:t>∈</m:t>
                    </m:r>
                  </m:oMath>
                </a14:m>
                <a:r>
                  <a:rPr lang="en-US" sz="2400" dirty="0" smtClean="0"/>
                  <a:t>[x</a:t>
                </a:r>
                <a:r>
                  <a:rPr lang="en-US" sz="2400" baseline="-25000" dirty="0" smtClean="0"/>
                  <a:t>0</a:t>
                </a:r>
                <a:r>
                  <a:rPr lang="en-US" sz="2400" dirty="0" smtClean="0"/>
                  <a:t>, x</a:t>
                </a:r>
                <a:r>
                  <a:rPr lang="en-US" sz="2400" baseline="-25000" dirty="0" smtClean="0"/>
                  <a:t>1</a:t>
                </a:r>
                <a:r>
                  <a:rPr lang="en-US" sz="2400" dirty="0" smtClean="0"/>
                  <a:t>] </a:t>
                </a:r>
              </a:p>
              <a:p>
                <a:endParaRPr lang="en-US" sz="2400" dirty="0" smtClean="0"/>
              </a:p>
              <a:p>
                <a:r>
                  <a:rPr lang="en-US" sz="2400" dirty="0" smtClean="0"/>
                  <a:t>S(x) = </a:t>
                </a:r>
                <a:r>
                  <a:rPr lang="en-US" sz="2400" dirty="0"/>
                  <a:t>	</a:t>
                </a:r>
                <a:r>
                  <a:rPr lang="en-US" sz="2400" dirty="0" smtClean="0"/>
                  <a:t>	S</a:t>
                </a:r>
                <a:r>
                  <a:rPr lang="en-US" sz="2400" baseline="-25000" dirty="0"/>
                  <a:t>1</a:t>
                </a:r>
                <a:r>
                  <a:rPr lang="en-US" sz="2400" dirty="0" smtClean="0"/>
                  <a:t>(x</a:t>
                </a:r>
                <a:r>
                  <a:rPr lang="en-US" sz="2400" dirty="0"/>
                  <a:t>) , x </a:t>
                </a:r>
                <a14:m>
                  <m:oMath xmlns:m="http://schemas.openxmlformats.org/officeDocument/2006/math">
                    <m:r>
                      <a:rPr lang="en-US" sz="2400" i="1">
                        <a:latin typeface="Cambria Math"/>
                        <a:ea typeface="Cambria Math"/>
                      </a:rPr>
                      <m:t>∈</m:t>
                    </m:r>
                  </m:oMath>
                </a14:m>
                <a:r>
                  <a:rPr lang="en-US" sz="2400" dirty="0"/>
                  <a:t>[</a:t>
                </a:r>
                <a:r>
                  <a:rPr lang="en-US" sz="2400" dirty="0" smtClean="0"/>
                  <a:t>x</a:t>
                </a:r>
                <a:r>
                  <a:rPr lang="en-US" sz="2400" baseline="-25000" dirty="0" smtClean="0"/>
                  <a:t>1</a:t>
                </a:r>
                <a:r>
                  <a:rPr lang="en-US" sz="2400" dirty="0" smtClean="0"/>
                  <a:t>, x</a:t>
                </a:r>
                <a:r>
                  <a:rPr lang="en-US" sz="2400" baseline="-25000" dirty="0" smtClean="0"/>
                  <a:t>2</a:t>
                </a:r>
                <a:r>
                  <a:rPr lang="en-US" sz="2400" dirty="0" smtClean="0"/>
                  <a:t>]</a:t>
                </a:r>
              </a:p>
              <a:p>
                <a:r>
                  <a:rPr lang="en-US" sz="2400" dirty="0"/>
                  <a:t>	</a:t>
                </a:r>
                <a:r>
                  <a:rPr lang="en-US" sz="2400" dirty="0" smtClean="0"/>
                  <a:t>               …</a:t>
                </a:r>
              </a:p>
              <a:p>
                <a:r>
                  <a:rPr lang="en-US" sz="2400" dirty="0"/>
                  <a:t>		</a:t>
                </a:r>
                <a:r>
                  <a:rPr lang="en-US" sz="2400" dirty="0" smtClean="0"/>
                  <a:t> S</a:t>
                </a:r>
                <a:r>
                  <a:rPr lang="en-US" sz="2400" baseline="-25000" dirty="0" smtClean="0"/>
                  <a:t>n-1</a:t>
                </a:r>
                <a:r>
                  <a:rPr lang="en-US" sz="2400" dirty="0" smtClean="0"/>
                  <a:t>(x</a:t>
                </a:r>
                <a:r>
                  <a:rPr lang="en-US" sz="2400" dirty="0"/>
                  <a:t>) , x </a:t>
                </a:r>
                <a14:m>
                  <m:oMath xmlns:m="http://schemas.openxmlformats.org/officeDocument/2006/math">
                    <m:r>
                      <a:rPr lang="en-US" sz="2400" i="1">
                        <a:latin typeface="Cambria Math"/>
                        <a:ea typeface="Cambria Math"/>
                      </a:rPr>
                      <m:t>∈</m:t>
                    </m:r>
                  </m:oMath>
                </a14:m>
                <a:r>
                  <a:rPr lang="en-US" sz="2400" dirty="0"/>
                  <a:t>[</a:t>
                </a:r>
                <a:r>
                  <a:rPr lang="en-US" sz="2400" dirty="0" smtClean="0"/>
                  <a:t>x</a:t>
                </a:r>
                <a:r>
                  <a:rPr lang="en-US" sz="2400" baseline="-25000" dirty="0" smtClean="0"/>
                  <a:t>n-1</a:t>
                </a:r>
                <a:r>
                  <a:rPr lang="en-US" sz="2400" dirty="0" smtClean="0"/>
                  <a:t>, </a:t>
                </a:r>
                <a:r>
                  <a:rPr lang="en-US" sz="2400" dirty="0" err="1" smtClean="0"/>
                  <a:t>x</a:t>
                </a:r>
                <a:r>
                  <a:rPr lang="en-US" sz="2400" baseline="-25000" dirty="0" err="1" smtClean="0"/>
                  <a:t>n</a:t>
                </a:r>
                <a:r>
                  <a:rPr lang="en-US" sz="2400" dirty="0" smtClean="0"/>
                  <a:t>]</a:t>
                </a:r>
              </a:p>
              <a:p>
                <a:endParaRPr lang="en-US" sz="2400" dirty="0"/>
              </a:p>
              <a:p>
                <a:r>
                  <a:rPr lang="en-US" sz="2400" dirty="0" smtClean="0"/>
                  <a:t>S</a:t>
                </a:r>
                <a:r>
                  <a:rPr lang="en-US" sz="2400" baseline="-25000" dirty="0" smtClean="0"/>
                  <a:t>i</a:t>
                </a:r>
                <a:r>
                  <a:rPr lang="en-US" sz="2400" dirty="0" smtClean="0"/>
                  <a:t>(x) is a cubic polynomial that will be used on the subinterval [x</a:t>
                </a:r>
                <a:r>
                  <a:rPr lang="en-US" sz="2400" baseline="-25000" dirty="0" smtClean="0"/>
                  <a:t>i</a:t>
                </a:r>
                <a:r>
                  <a:rPr lang="en-US" sz="2400" dirty="0" smtClean="0"/>
                  <a:t>, x</a:t>
                </a:r>
                <a:r>
                  <a:rPr lang="en-US" sz="2400" baseline="-25000" dirty="0" smtClean="0"/>
                  <a:t>i+1</a:t>
                </a:r>
                <a:r>
                  <a:rPr lang="en-US" sz="2400" dirty="0" smtClean="0"/>
                  <a:t>].</a:t>
                </a:r>
              </a:p>
              <a:p>
                <a:endParaRPr lang="en-US" sz="2400" dirty="0"/>
              </a:p>
              <a:p>
                <a:endParaRPr lang="en-US" sz="2400" dirty="0" smtClean="0"/>
              </a:p>
              <a:p>
                <a:endParaRPr lang="en-US" sz="2400" dirty="0"/>
              </a:p>
              <a:p>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838200" y="1886456"/>
                <a:ext cx="7543800" cy="4524315"/>
              </a:xfrm>
              <a:prstGeom prst="rect">
                <a:avLst/>
              </a:prstGeom>
              <a:blipFill rotWithShape="1">
                <a:blip r:embed="rId3"/>
                <a:stretch>
                  <a:fillRect l="-1293" t="-1077"/>
                </a:stretch>
              </a:blipFill>
            </p:spPr>
            <p:txBody>
              <a:bodyPr/>
              <a:lstStyle/>
              <a:p>
                <a:r>
                  <a:rPr lang="en-US">
                    <a:noFill/>
                  </a:rPr>
                  <a:t> </a:t>
                </a:r>
              </a:p>
            </p:txBody>
          </p:sp>
        </mc:Fallback>
      </mc:AlternateContent>
      <p:sp>
        <p:nvSpPr>
          <p:cNvPr id="7" name="Left Brace 6"/>
          <p:cNvSpPr/>
          <p:nvPr/>
        </p:nvSpPr>
        <p:spPr>
          <a:xfrm>
            <a:off x="1828800" y="1886456"/>
            <a:ext cx="533400" cy="177114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35525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9050"/>
            <a:ext cx="9164782" cy="68580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TextBox 4"/>
              <p:cNvSpPr txBox="1"/>
              <p:nvPr/>
            </p:nvSpPr>
            <p:spPr>
              <a:xfrm>
                <a:off x="789709" y="1371600"/>
                <a:ext cx="7543800" cy="3416320"/>
              </a:xfrm>
              <a:prstGeom prst="rect">
                <a:avLst/>
              </a:prstGeom>
              <a:noFill/>
            </p:spPr>
            <p:txBody>
              <a:bodyPr wrap="square" rtlCol="0">
                <a:spAutoFit/>
              </a:bodyPr>
              <a:lstStyle/>
              <a:p>
                <a:r>
                  <a:rPr lang="en-US" sz="2400" dirty="0"/>
                  <a:t>There is a separate cubic polynomial for each </a:t>
                </a:r>
                <a:r>
                  <a:rPr lang="en-US" sz="2400" dirty="0" smtClean="0"/>
                  <a:t>interval [x</a:t>
                </a:r>
                <a:r>
                  <a:rPr lang="en-US" sz="2400" baseline="-25000" dirty="0" smtClean="0"/>
                  <a:t>j-1</a:t>
                </a:r>
                <a:r>
                  <a:rPr lang="en-US" sz="2400" dirty="0" smtClean="0"/>
                  <a:t>, </a:t>
                </a:r>
                <a:r>
                  <a:rPr lang="en-US" sz="2400" dirty="0" err="1" smtClean="0"/>
                  <a:t>x</a:t>
                </a:r>
                <a:r>
                  <a:rPr lang="en-US" sz="2400" baseline="-25000" dirty="0" err="1" smtClean="0"/>
                  <a:t>j</a:t>
                </a:r>
                <a:r>
                  <a:rPr lang="en-US" sz="2400" dirty="0" smtClean="0"/>
                  <a:t>], </a:t>
                </a:r>
                <a:r>
                  <a:rPr lang="en-US" sz="2400" dirty="0"/>
                  <a:t>each with its own coefficients</a:t>
                </a:r>
                <a:r>
                  <a:rPr lang="en-US" sz="2400" dirty="0" smtClean="0"/>
                  <a:t>:</a:t>
                </a:r>
              </a:p>
              <a:p>
                <a:endParaRPr lang="en-US" sz="2400" dirty="0"/>
              </a:p>
              <a:p>
                <a:r>
                  <a:rPr lang="en-US" sz="2400" dirty="0" smtClean="0"/>
                  <a:t>S(x) = </a:t>
                </a:r>
                <a:r>
                  <a:rPr lang="en-US" sz="2400" dirty="0" err="1" smtClean="0"/>
                  <a:t>s</a:t>
                </a:r>
                <a:r>
                  <a:rPr lang="en-US" sz="2400" baseline="-25000" dirty="0" err="1" smtClean="0"/>
                  <a:t>j</a:t>
                </a:r>
                <a:r>
                  <a:rPr lang="en-US" sz="2400" dirty="0" smtClean="0"/>
                  <a:t>(x) = a</a:t>
                </a:r>
                <a:r>
                  <a:rPr lang="en-US" sz="2400" baseline="-25000" dirty="0" smtClean="0"/>
                  <a:t>j</a:t>
                </a:r>
                <a:r>
                  <a:rPr lang="en-US" sz="2400" dirty="0" smtClean="0"/>
                  <a:t>x</a:t>
                </a:r>
                <a:r>
                  <a:rPr lang="en-US" sz="2400" baseline="30000" dirty="0" smtClean="0"/>
                  <a:t>3 </a:t>
                </a:r>
                <a:r>
                  <a:rPr lang="en-US" sz="2400" dirty="0" smtClean="0"/>
                  <a:t>+ b</a:t>
                </a:r>
                <a:r>
                  <a:rPr lang="en-US" sz="2400" baseline="-25000" dirty="0" smtClean="0"/>
                  <a:t>j</a:t>
                </a:r>
                <a:r>
                  <a:rPr lang="en-US" sz="2400" dirty="0" smtClean="0"/>
                  <a:t>x</a:t>
                </a:r>
                <a:r>
                  <a:rPr lang="en-US" sz="2400" baseline="30000" dirty="0" smtClean="0"/>
                  <a:t>2</a:t>
                </a:r>
                <a:r>
                  <a:rPr lang="en-US" sz="2400" dirty="0" smtClean="0"/>
                  <a:t> + </a:t>
                </a:r>
                <a:r>
                  <a:rPr lang="en-US" sz="2400" dirty="0" err="1" smtClean="0"/>
                  <a:t>c</a:t>
                </a:r>
                <a:r>
                  <a:rPr lang="en-US" sz="2400" baseline="-25000" dirty="0" err="1" smtClean="0"/>
                  <a:t>j</a:t>
                </a:r>
                <a:r>
                  <a:rPr lang="en-US" sz="2400" dirty="0" err="1" smtClean="0"/>
                  <a:t>x</a:t>
                </a:r>
                <a:r>
                  <a:rPr lang="en-US" sz="2400" dirty="0" smtClean="0"/>
                  <a:t> + </a:t>
                </a:r>
                <a:r>
                  <a:rPr lang="en-US" sz="2400" dirty="0" err="1" smtClean="0"/>
                  <a:t>d</a:t>
                </a:r>
                <a:r>
                  <a:rPr lang="en-US" sz="2400" baseline="-25000" dirty="0" err="1" smtClean="0"/>
                  <a:t>j</a:t>
                </a:r>
                <a:r>
                  <a:rPr lang="en-US" sz="2400" baseline="-25000" dirty="0" smtClean="0"/>
                  <a:t>            </a:t>
                </a:r>
                <a:r>
                  <a:rPr lang="en-US" sz="2400" dirty="0" smtClean="0"/>
                  <a:t>x </a:t>
                </a:r>
                <a14:m>
                  <m:oMath xmlns:m="http://schemas.openxmlformats.org/officeDocument/2006/math">
                    <m:r>
                      <a:rPr lang="en-US" sz="2400" i="1" smtClean="0">
                        <a:latin typeface="Cambria Math"/>
                        <a:ea typeface="Cambria Math"/>
                      </a:rPr>
                      <m:t>∈</m:t>
                    </m:r>
                  </m:oMath>
                </a14:m>
                <a:r>
                  <a:rPr lang="en-US" sz="2400" dirty="0" smtClean="0"/>
                  <a:t> (</a:t>
                </a:r>
                <a:r>
                  <a:rPr lang="en-US" sz="2400" dirty="0" err="1" smtClean="0"/>
                  <a:t>x</a:t>
                </a:r>
                <a:r>
                  <a:rPr lang="en-US" sz="2400" baseline="-25000" dirty="0" err="1" smtClean="0"/>
                  <a:t>j</a:t>
                </a:r>
                <a:r>
                  <a:rPr lang="en-US" sz="2400" baseline="-25000" dirty="0" smtClean="0"/>
                  <a:t>—1</a:t>
                </a:r>
                <a:r>
                  <a:rPr lang="en-US" sz="2400" dirty="0" smtClean="0"/>
                  <a:t>, </a:t>
                </a:r>
                <a:r>
                  <a:rPr lang="en-US" sz="2400" dirty="0" err="1" smtClean="0"/>
                  <a:t>x</a:t>
                </a:r>
                <a:r>
                  <a:rPr lang="en-US" sz="2400" baseline="-25000" dirty="0" err="1" smtClean="0"/>
                  <a:t>j</a:t>
                </a:r>
                <a:r>
                  <a:rPr lang="en-US" sz="2400" dirty="0" smtClean="0"/>
                  <a:t>), j = 1,2,…n</a:t>
                </a:r>
              </a:p>
              <a:p>
                <a:endParaRPr lang="en-US" sz="2400" dirty="0"/>
              </a:p>
              <a:p>
                <a:pPr marL="342900" indent="-342900">
                  <a:buFont typeface="Arial" pitchFamily="34" charset="0"/>
                  <a:buChar char="•"/>
                </a:pPr>
                <a:r>
                  <a:rPr lang="en-US" sz="2400" dirty="0" smtClean="0"/>
                  <a:t>4 coefficients with n subintervals = 4n equations</a:t>
                </a:r>
              </a:p>
              <a:p>
                <a:pPr marL="342900" indent="-342900">
                  <a:buFont typeface="Arial" pitchFamily="34" charset="0"/>
                  <a:buChar char="•"/>
                </a:pPr>
                <a:r>
                  <a:rPr lang="en-US" sz="2400" dirty="0" smtClean="0"/>
                  <a:t>There are 4</a:t>
                </a:r>
                <a:r>
                  <a:rPr lang="en-US" sz="2400" baseline="-25000" dirty="0" smtClean="0"/>
                  <a:t>n-2</a:t>
                </a:r>
                <a:r>
                  <a:rPr lang="en-US" sz="2400" dirty="0" smtClean="0"/>
                  <a:t> conditions</a:t>
                </a:r>
              </a:p>
              <a:p>
                <a:pPr marL="800100" lvl="1" indent="-342900">
                  <a:buFont typeface="Arial" pitchFamily="34" charset="0"/>
                  <a:buChar char="•"/>
                </a:pPr>
                <a:r>
                  <a:rPr lang="en-US" sz="2400" dirty="0" smtClean="0"/>
                  <a:t>Interpolation conditions</a:t>
                </a:r>
              </a:p>
              <a:p>
                <a:pPr marL="800100" lvl="1" indent="-342900">
                  <a:buFont typeface="Arial" pitchFamily="34" charset="0"/>
                  <a:buChar char="•"/>
                </a:pPr>
                <a:r>
                  <a:rPr lang="en-US" sz="2400" dirty="0" smtClean="0"/>
                  <a:t>Continuity conditions</a:t>
                </a:r>
              </a:p>
            </p:txBody>
          </p:sp>
        </mc:Choice>
        <mc:Fallback xmlns="">
          <p:sp>
            <p:nvSpPr>
              <p:cNvPr id="5" name="TextBox 4"/>
              <p:cNvSpPr txBox="1">
                <a:spLocks noRot="1" noChangeAspect="1" noMove="1" noResize="1" noEditPoints="1" noAdjustHandles="1" noChangeArrowheads="1" noChangeShapeType="1" noTextEdit="1"/>
              </p:cNvSpPr>
              <p:nvPr/>
            </p:nvSpPr>
            <p:spPr>
              <a:xfrm>
                <a:off x="789709" y="1371600"/>
                <a:ext cx="7543800" cy="3416320"/>
              </a:xfrm>
              <a:prstGeom prst="rect">
                <a:avLst/>
              </a:prstGeom>
              <a:blipFill rotWithShape="1">
                <a:blip r:embed="rId3"/>
                <a:stretch>
                  <a:fillRect l="-1293" t="-1429" b="-3214"/>
                </a:stretch>
              </a:blipFill>
            </p:spPr>
            <p:txBody>
              <a:bodyPr/>
              <a:lstStyle/>
              <a:p>
                <a:r>
                  <a:rPr lang="en-US">
                    <a:noFill/>
                  </a:rPr>
                  <a:t> </a:t>
                </a:r>
              </a:p>
            </p:txBody>
          </p:sp>
        </mc:Fallback>
      </mc:AlternateContent>
    </p:spTree>
    <p:extLst>
      <p:ext uri="{BB962C8B-B14F-4D97-AF65-F5344CB8AC3E}">
        <p14:creationId xmlns:p14="http://schemas.microsoft.com/office/powerpoint/2010/main" val="2754390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675409" y="484187"/>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possible problem in physical measurement </a:t>
            </a:r>
            <a:endParaRPr lang="en-US" dirty="0"/>
          </a:p>
        </p:txBody>
      </p:sp>
      <p:sp>
        <p:nvSpPr>
          <p:cNvPr id="7" name="Subtitle 2"/>
          <p:cNvSpPr txBox="1">
            <a:spLocks/>
          </p:cNvSpPr>
          <p:nvPr/>
        </p:nvSpPr>
        <p:spPr>
          <a:xfrm>
            <a:off x="1371600" y="2514600"/>
            <a:ext cx="6400800" cy="2743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800" dirty="0" smtClean="0"/>
              <a:t>Sometimes know the value of a function f(x) at a set of points, but we don’t have an analytic expression for f(x) that lets us calculate its value at an arbitrary point. </a:t>
            </a:r>
            <a:endParaRPr lang="en-US" sz="2800" dirty="0"/>
          </a:p>
        </p:txBody>
      </p:sp>
    </p:spTree>
    <p:extLst>
      <p:ext uri="{BB962C8B-B14F-4D97-AF65-F5344CB8AC3E}">
        <p14:creationId xmlns:p14="http://schemas.microsoft.com/office/powerpoint/2010/main" val="2970597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905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89709" y="1147792"/>
            <a:ext cx="7543800" cy="4154984"/>
          </a:xfrm>
          <a:prstGeom prst="rect">
            <a:avLst/>
          </a:prstGeom>
          <a:noFill/>
        </p:spPr>
        <p:txBody>
          <a:bodyPr wrap="square" rtlCol="0">
            <a:spAutoFit/>
          </a:bodyPr>
          <a:lstStyle/>
          <a:p>
            <a:pPr marL="342900" indent="-342900">
              <a:buAutoNum type="arabicPeriod"/>
            </a:pPr>
            <a:endParaRPr lang="en-US" sz="2400" dirty="0" smtClean="0"/>
          </a:p>
          <a:p>
            <a:endParaRPr lang="en-US" sz="2400" dirty="0" smtClean="0"/>
          </a:p>
          <a:p>
            <a:pPr marL="342900" indent="-342900">
              <a:buAutoNum type="arabicPeriod"/>
            </a:pPr>
            <a:r>
              <a:rPr lang="en-US" sz="2400" dirty="0" smtClean="0"/>
              <a:t>Set one or both of y</a:t>
            </a:r>
            <a:r>
              <a:rPr lang="en-US" sz="2400" baseline="-25000" dirty="0" smtClean="0"/>
              <a:t>0</a:t>
            </a:r>
            <a:r>
              <a:rPr lang="en-US" sz="2400" dirty="0" smtClean="0"/>
              <a:t>’’ and y</a:t>
            </a:r>
            <a:r>
              <a:rPr lang="en-US" sz="2400" baseline="-25000" dirty="0" smtClean="0"/>
              <a:t>N-1</a:t>
            </a:r>
            <a:r>
              <a:rPr lang="en-US" sz="2400" dirty="0" smtClean="0"/>
              <a:t>’’ equal to 0. S’’(x</a:t>
            </a:r>
            <a:r>
              <a:rPr lang="en-US" sz="2400" baseline="-25000" dirty="0" smtClean="0"/>
              <a:t>0</a:t>
            </a:r>
            <a:r>
              <a:rPr lang="en-US" sz="2400" dirty="0" smtClean="0"/>
              <a:t>) = 0, S’’(</a:t>
            </a:r>
            <a:r>
              <a:rPr lang="en-US" sz="2400" dirty="0" err="1" smtClean="0"/>
              <a:t>x</a:t>
            </a:r>
            <a:r>
              <a:rPr lang="en-US" sz="2400" baseline="-25000" dirty="0" err="1" smtClean="0"/>
              <a:t>n</a:t>
            </a:r>
            <a:r>
              <a:rPr lang="en-US" sz="2400" dirty="0" smtClean="0"/>
              <a:t>) = 0.</a:t>
            </a:r>
          </a:p>
          <a:p>
            <a:pPr marL="342900" indent="-342900">
              <a:buAutoNum type="arabicPeriod"/>
            </a:pPr>
            <a:r>
              <a:rPr lang="en-US" sz="2400" dirty="0" smtClean="0"/>
              <a:t>Set either of y</a:t>
            </a:r>
            <a:r>
              <a:rPr lang="en-US" sz="2400" baseline="-25000" dirty="0" smtClean="0"/>
              <a:t>0</a:t>
            </a:r>
            <a:r>
              <a:rPr lang="en-US" sz="2400" dirty="0" smtClean="0"/>
              <a:t>’’ andy</a:t>
            </a:r>
            <a:r>
              <a:rPr lang="en-US" sz="2400" baseline="-25000" dirty="0" smtClean="0"/>
              <a:t>N-1</a:t>
            </a:r>
            <a:r>
              <a:rPr lang="en-US" sz="2400" dirty="0" smtClean="0"/>
              <a:t>’’ to values calculate from first derivative function so as to make the first derivative of the interpolating function have a specified value on either or both boundaries.</a:t>
            </a:r>
          </a:p>
          <a:p>
            <a:pPr marL="342900" indent="-342900">
              <a:buAutoNum type="arabicPeriod"/>
            </a:pPr>
            <a:endParaRPr lang="en-US" sz="2400" dirty="0"/>
          </a:p>
          <a:p>
            <a:pPr marL="342900" indent="-342900">
              <a:buAutoNum type="arabicPeriod"/>
            </a:pPr>
            <a:endParaRPr lang="en-US" sz="2400" dirty="0" smtClean="0"/>
          </a:p>
          <a:p>
            <a:endParaRPr lang="en-US" sz="2400" dirty="0" smtClean="0"/>
          </a:p>
        </p:txBody>
      </p:sp>
    </p:spTree>
    <p:extLst>
      <p:ext uri="{BB962C8B-B14F-4D97-AF65-F5344CB8AC3E}">
        <p14:creationId xmlns:p14="http://schemas.microsoft.com/office/powerpoint/2010/main" val="3885448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905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371600" y="1828800"/>
            <a:ext cx="6324600" cy="3416320"/>
          </a:xfrm>
          <a:prstGeom prst="rect">
            <a:avLst/>
          </a:prstGeom>
        </p:spPr>
        <p:txBody>
          <a:bodyPr wrap="square">
            <a:spAutoFit/>
          </a:bodyPr>
          <a:lstStyle/>
          <a:p>
            <a:r>
              <a:rPr lang="en-US" sz="2400" dirty="0"/>
              <a:t>The gold of cubic spline interpolation:</a:t>
            </a:r>
          </a:p>
          <a:p>
            <a:pPr marL="342900" indent="-342900">
              <a:buAutoNum type="arabicPeriod"/>
            </a:pPr>
            <a:r>
              <a:rPr lang="en-US" sz="2400" dirty="0"/>
              <a:t>Smooth in the first derivative </a:t>
            </a:r>
          </a:p>
          <a:p>
            <a:pPr marL="342900" indent="-342900">
              <a:buAutoNum type="arabicPeriod"/>
            </a:pPr>
            <a:r>
              <a:rPr lang="en-US" sz="2400" dirty="0"/>
              <a:t>Continuous in the second derivative</a:t>
            </a:r>
            <a:r>
              <a:rPr lang="en-US" sz="2400" dirty="0" smtClean="0"/>
              <a:t>.</a:t>
            </a:r>
          </a:p>
          <a:p>
            <a:pPr marL="342900" indent="-342900">
              <a:buAutoNum type="arabicPeriod"/>
            </a:pPr>
            <a:endParaRPr lang="en-US" sz="2400" dirty="0"/>
          </a:p>
          <a:p>
            <a:r>
              <a:rPr lang="en-US" sz="2400" dirty="0" smtClean="0"/>
              <a:t>Thus means : </a:t>
            </a:r>
          </a:p>
          <a:p>
            <a:r>
              <a:rPr lang="en-US" sz="2400" dirty="0"/>
              <a:t>s(</a:t>
            </a:r>
            <a:r>
              <a:rPr lang="en-US" sz="2400" dirty="0" err="1"/>
              <a:t>x</a:t>
            </a:r>
            <a:r>
              <a:rPr lang="en-US" sz="2400" baseline="-25000" dirty="0" err="1"/>
              <a:t>j</a:t>
            </a:r>
            <a:r>
              <a:rPr lang="en-US" sz="2400" dirty="0"/>
              <a:t> – 0)   = s(</a:t>
            </a:r>
            <a:r>
              <a:rPr lang="en-US" sz="2400" dirty="0" err="1"/>
              <a:t>x</a:t>
            </a:r>
            <a:r>
              <a:rPr lang="en-US" sz="2400" baseline="-25000" dirty="0" err="1"/>
              <a:t>j</a:t>
            </a:r>
            <a:r>
              <a:rPr lang="en-US" sz="2400" dirty="0"/>
              <a:t> + 0)</a:t>
            </a:r>
          </a:p>
          <a:p>
            <a:r>
              <a:rPr lang="en-US" sz="2400" dirty="0"/>
              <a:t>s’(</a:t>
            </a:r>
            <a:r>
              <a:rPr lang="en-US" sz="2400" dirty="0" err="1"/>
              <a:t>x</a:t>
            </a:r>
            <a:r>
              <a:rPr lang="en-US" sz="2400" baseline="-25000" dirty="0" err="1"/>
              <a:t>j</a:t>
            </a:r>
            <a:r>
              <a:rPr lang="en-US" sz="2400" dirty="0"/>
              <a:t> – 0)  = s’(</a:t>
            </a:r>
            <a:r>
              <a:rPr lang="en-US" sz="2400" dirty="0" err="1"/>
              <a:t>x</a:t>
            </a:r>
            <a:r>
              <a:rPr lang="en-US" sz="2400" baseline="-25000" dirty="0" err="1"/>
              <a:t>j</a:t>
            </a:r>
            <a:r>
              <a:rPr lang="en-US" sz="2400" dirty="0"/>
              <a:t> + 0</a:t>
            </a:r>
            <a:r>
              <a:rPr lang="en-US" sz="2400"/>
              <a:t>)        </a:t>
            </a:r>
            <a:r>
              <a:rPr lang="en-US" sz="2400" smtClean="0"/>
              <a:t>  j </a:t>
            </a:r>
            <a:r>
              <a:rPr lang="en-US" sz="2400" dirty="0"/>
              <a:t>= 1,2, …, n - 1</a:t>
            </a:r>
          </a:p>
          <a:p>
            <a:r>
              <a:rPr lang="en-US" sz="2400" dirty="0"/>
              <a:t>s’’(</a:t>
            </a:r>
            <a:r>
              <a:rPr lang="en-US" sz="2400" dirty="0" err="1"/>
              <a:t>x</a:t>
            </a:r>
            <a:r>
              <a:rPr lang="en-US" sz="2400" baseline="-25000" dirty="0" err="1"/>
              <a:t>j</a:t>
            </a:r>
            <a:r>
              <a:rPr lang="en-US" sz="2400" dirty="0"/>
              <a:t> – 0) = s(</a:t>
            </a:r>
            <a:r>
              <a:rPr lang="en-US" sz="2400" dirty="0" err="1"/>
              <a:t>x</a:t>
            </a:r>
            <a:r>
              <a:rPr lang="en-US" sz="2400" baseline="-25000" dirty="0" err="1"/>
              <a:t>j</a:t>
            </a:r>
            <a:r>
              <a:rPr lang="en-US" sz="2400" dirty="0"/>
              <a:t> + 0)</a:t>
            </a:r>
          </a:p>
          <a:p>
            <a:endParaRPr lang="en-US" sz="2400" dirty="0"/>
          </a:p>
        </p:txBody>
      </p:sp>
      <p:sp>
        <p:nvSpPr>
          <p:cNvPr id="6" name="Right Brace 5"/>
          <p:cNvSpPr/>
          <p:nvPr/>
        </p:nvSpPr>
        <p:spPr>
          <a:xfrm>
            <a:off x="3733800" y="3536960"/>
            <a:ext cx="647700" cy="149224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12502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9050"/>
            <a:ext cx="9164782" cy="68580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TextBox 4"/>
              <p:cNvSpPr txBox="1"/>
              <p:nvPr/>
            </p:nvSpPr>
            <p:spPr>
              <a:xfrm>
                <a:off x="789709" y="1371600"/>
                <a:ext cx="7543800" cy="1952201"/>
              </a:xfrm>
              <a:prstGeom prst="rect">
                <a:avLst/>
              </a:prstGeom>
              <a:noFill/>
            </p:spPr>
            <p:txBody>
              <a:bodyPr wrap="square" rtlCol="0">
                <a:spAutoFit/>
              </a:bodyPr>
              <a:lstStyle/>
              <a:p>
                <a:r>
                  <a:rPr lang="en-US" sz="2400" dirty="0" smtClean="0"/>
                  <a:t>Assuming s’’(x</a:t>
                </a:r>
                <a:r>
                  <a:rPr lang="en-US" sz="2400" baseline="-25000" dirty="0" smtClean="0"/>
                  <a:t>i</a:t>
                </a:r>
                <a:r>
                  <a:rPr lang="en-US" sz="2400" dirty="0" smtClean="0"/>
                  <a:t>) = </a:t>
                </a:r>
                <a:r>
                  <a:rPr lang="en-US" sz="2400" dirty="0" err="1" smtClean="0"/>
                  <a:t>M</a:t>
                </a:r>
                <a:r>
                  <a:rPr lang="en-US" sz="2400" baseline="-25000" dirty="0" err="1" smtClean="0"/>
                  <a:t>i</a:t>
                </a:r>
                <a:r>
                  <a:rPr lang="en-US" sz="2400" dirty="0" smtClean="0"/>
                  <a:t> (</a:t>
                </a:r>
                <a:r>
                  <a:rPr lang="en-US" sz="2400" dirty="0" err="1" smtClean="0"/>
                  <a:t>i</a:t>
                </a:r>
                <a:r>
                  <a:rPr lang="en-US" sz="2400" dirty="0" smtClean="0"/>
                  <a:t> = 0, 1, 2, …, n). Because s(x) is third degree polynomial between x</a:t>
                </a:r>
                <a:r>
                  <a:rPr lang="en-US" sz="2400" baseline="-25000" dirty="0" smtClean="0"/>
                  <a:t>i</a:t>
                </a:r>
                <a:r>
                  <a:rPr lang="en-US" sz="2400" dirty="0" smtClean="0"/>
                  <a:t> and x</a:t>
                </a:r>
                <a:r>
                  <a:rPr lang="en-US" sz="2400" baseline="-25000" dirty="0" smtClean="0"/>
                  <a:t>i+1</a:t>
                </a:r>
                <a:r>
                  <a:rPr lang="en-US" sz="2400" dirty="0" smtClean="0"/>
                  <a:t>, so s’’(x)is first degree polynomial in [x</a:t>
                </a:r>
                <a:r>
                  <a:rPr lang="en-US" sz="2400" baseline="-25000" dirty="0" smtClean="0"/>
                  <a:t>i</a:t>
                </a:r>
                <a:r>
                  <a:rPr lang="en-US" sz="2400" dirty="0" smtClean="0"/>
                  <a:t> , x</a:t>
                </a:r>
                <a:r>
                  <a:rPr lang="en-US" sz="2400" baseline="-25000" dirty="0" smtClean="0"/>
                  <a:t>i+1</a:t>
                </a:r>
                <a:r>
                  <a:rPr lang="en-US" sz="2400" dirty="0" smtClean="0"/>
                  <a:t>], which is:</a:t>
                </a:r>
              </a:p>
              <a:p>
                <a:pPr/>
                <a14:m>
                  <m:oMathPara xmlns:m="http://schemas.openxmlformats.org/officeDocument/2006/math">
                    <m:oMathParaPr>
                      <m:jc m:val="centerGroup"/>
                    </m:oMathParaPr>
                    <m:oMath xmlns:m="http://schemas.openxmlformats.org/officeDocument/2006/math">
                      <m:sSup>
                        <m:sSupPr>
                          <m:ctrlPr>
                            <a:rPr lang="en-US" sz="2400" b="0" i="1" smtClean="0">
                              <a:latin typeface="Cambria Math"/>
                            </a:rPr>
                          </m:ctrlPr>
                        </m:sSupPr>
                        <m:e>
                          <m:r>
                            <a:rPr lang="en-US" sz="2400" b="0" i="1" smtClean="0">
                              <a:latin typeface="Cambria Math"/>
                            </a:rPr>
                            <m:t>𝑠</m:t>
                          </m:r>
                        </m:e>
                        <m:sup>
                          <m:r>
                            <a:rPr lang="en-US" sz="2400" b="0" i="1" smtClean="0">
                              <a:latin typeface="Cambria Math"/>
                            </a:rPr>
                            <m:t>′′′</m:t>
                          </m:r>
                        </m:sup>
                      </m:sSup>
                      <m:d>
                        <m:dPr>
                          <m:ctrlPr>
                            <a:rPr lang="en-US" sz="2400" b="0" i="1" smtClean="0">
                              <a:latin typeface="Cambria Math"/>
                            </a:rPr>
                          </m:ctrlPr>
                        </m:dPr>
                        <m:e>
                          <m:r>
                            <a:rPr lang="en-US" sz="2400" b="0" i="1" smtClean="0">
                              <a:latin typeface="Cambria Math"/>
                            </a:rPr>
                            <m:t>𝑥</m:t>
                          </m:r>
                        </m:e>
                      </m:d>
                      <m:r>
                        <a:rPr lang="en-US" sz="2400" b="0" i="1" smtClean="0">
                          <a:latin typeface="Cambria Math"/>
                        </a:rPr>
                        <m:t>= </m:t>
                      </m:r>
                      <m:f>
                        <m:fPr>
                          <m:ctrlPr>
                            <a:rPr lang="en-US" sz="2400" b="0" i="1" smtClean="0">
                              <a:latin typeface="Cambria Math"/>
                            </a:rPr>
                          </m:ctrlPr>
                        </m:fPr>
                        <m:num>
                          <m:sSub>
                            <m:sSubPr>
                              <m:ctrlPr>
                                <a:rPr lang="en-US" sz="2400" b="0" i="1" smtClean="0">
                                  <a:latin typeface="Cambria Math"/>
                                </a:rPr>
                              </m:ctrlPr>
                            </m:sSubPr>
                            <m:e>
                              <m:r>
                                <a:rPr lang="en-US" sz="2400" b="0" i="1" smtClean="0">
                                  <a:latin typeface="Cambria Math"/>
                                </a:rPr>
                                <m:t>𝑀</m:t>
                              </m:r>
                            </m:e>
                            <m:sub>
                              <m:r>
                                <a:rPr lang="en-US" sz="2400" b="0" i="1" smtClean="0">
                                  <a:latin typeface="Cambria Math"/>
                                </a:rPr>
                                <m:t>𝑖</m:t>
                              </m:r>
                              <m:r>
                                <a:rPr lang="en-US" sz="2400" b="0" i="1" smtClean="0">
                                  <a:latin typeface="Cambria Math"/>
                                </a:rPr>
                                <m:t>+1</m:t>
                              </m:r>
                            </m:sub>
                          </m:sSub>
                          <m:r>
                            <a:rPr lang="en-US" sz="2400" b="0" i="1" smtClean="0">
                              <a:latin typeface="Cambria Math"/>
                            </a:rPr>
                            <m:t>−</m:t>
                          </m:r>
                          <m:sSub>
                            <m:sSubPr>
                              <m:ctrlPr>
                                <a:rPr lang="en-US" sz="2400" b="0" i="1" smtClean="0">
                                  <a:latin typeface="Cambria Math"/>
                                </a:rPr>
                              </m:ctrlPr>
                            </m:sSubPr>
                            <m:e>
                              <m:r>
                                <a:rPr lang="en-US" sz="2400" b="0" i="1" smtClean="0">
                                  <a:latin typeface="Cambria Math"/>
                                </a:rPr>
                                <m:t>𝑀</m:t>
                              </m:r>
                            </m:e>
                            <m:sub>
                              <m:r>
                                <a:rPr lang="en-US" sz="2400" b="0" i="1" smtClean="0">
                                  <a:latin typeface="Cambria Math"/>
                                </a:rPr>
                                <m:t>𝑖</m:t>
                              </m:r>
                            </m:sub>
                          </m:sSub>
                        </m:num>
                        <m:den>
                          <m:sSub>
                            <m:sSubPr>
                              <m:ctrlPr>
                                <a:rPr lang="en-US" sz="2400" b="0" i="1" smtClean="0">
                                  <a:latin typeface="Cambria Math"/>
                                </a:rPr>
                              </m:ctrlPr>
                            </m:sSubPr>
                            <m:e>
                              <m:r>
                                <a:rPr lang="en-US" sz="2400" b="0" i="1" smtClean="0">
                                  <a:latin typeface="Cambria Math"/>
                                </a:rPr>
                                <m:t>𝑥</m:t>
                              </m:r>
                            </m:e>
                            <m:sub>
                              <m:r>
                                <a:rPr lang="en-US" sz="2400" b="0" i="1" smtClean="0">
                                  <a:latin typeface="Cambria Math"/>
                                </a:rPr>
                                <m:t>𝑖</m:t>
                              </m:r>
                              <m:r>
                                <a:rPr lang="en-US" sz="2400" b="0" i="1" smtClean="0">
                                  <a:latin typeface="Cambria Math"/>
                                </a:rPr>
                                <m:t>+1</m:t>
                              </m:r>
                            </m:sub>
                          </m:sSub>
                          <m:r>
                            <a:rPr lang="en-US" sz="2400" b="0" i="1" smtClean="0">
                              <a:latin typeface="Cambria Math"/>
                            </a:rPr>
                            <m:t>− </m:t>
                          </m:r>
                          <m:sSub>
                            <m:sSubPr>
                              <m:ctrlPr>
                                <a:rPr lang="en-US" sz="2400" b="0" i="1" smtClean="0">
                                  <a:latin typeface="Cambria Math"/>
                                </a:rPr>
                              </m:ctrlPr>
                            </m:sSubPr>
                            <m:e>
                              <m:r>
                                <a:rPr lang="en-US" sz="2400" b="0" i="1" smtClean="0">
                                  <a:latin typeface="Cambria Math"/>
                                </a:rPr>
                                <m:t>𝑥</m:t>
                              </m:r>
                            </m:e>
                            <m:sub>
                              <m:r>
                                <a:rPr lang="en-US" sz="2400" b="0" i="1" smtClean="0">
                                  <a:latin typeface="Cambria Math"/>
                                </a:rPr>
                                <m:t>𝑖</m:t>
                              </m:r>
                            </m:sub>
                          </m:sSub>
                        </m:den>
                      </m:f>
                      <m:r>
                        <a:rPr lang="en-US" sz="2400" b="0" i="1" smtClean="0">
                          <a:latin typeface="Cambria Math"/>
                        </a:rPr>
                        <m:t>  </m:t>
                      </m:r>
                      <m:r>
                        <a:rPr lang="en-US" sz="2400" b="0" i="1" smtClean="0">
                          <a:latin typeface="Cambria Math"/>
                          <a:ea typeface="Cambria Math"/>
                        </a:rPr>
                        <m:t>∀</m:t>
                      </m:r>
                      <m:r>
                        <a:rPr lang="en-US" sz="2400" b="0" i="1" smtClean="0">
                          <a:latin typeface="Cambria Math"/>
                          <a:ea typeface="Cambria Math"/>
                        </a:rPr>
                        <m:t>𝑥</m:t>
                      </m:r>
                      <m:r>
                        <a:rPr lang="en-US" sz="2400" b="0" i="1" smtClean="0">
                          <a:latin typeface="Cambria Math"/>
                          <a:ea typeface="Cambria Math"/>
                        </a:rPr>
                        <m:t>∈[</m:t>
                      </m:r>
                      <m:sSub>
                        <m:sSubPr>
                          <m:ctrlPr>
                            <a:rPr lang="en-US" sz="2400" b="0" i="1" smtClean="0">
                              <a:latin typeface="Cambria Math"/>
                              <a:ea typeface="Cambria Math"/>
                            </a:rPr>
                          </m:ctrlPr>
                        </m:sSubPr>
                        <m:e>
                          <m:r>
                            <a:rPr lang="en-US" sz="2400" b="0" i="1" smtClean="0">
                              <a:latin typeface="Cambria Math"/>
                              <a:ea typeface="Cambria Math"/>
                            </a:rPr>
                            <m:t>𝑥</m:t>
                          </m:r>
                        </m:e>
                        <m:sub>
                          <m:r>
                            <a:rPr lang="en-US" sz="2400" b="0" i="1" smtClean="0">
                              <a:latin typeface="Cambria Math"/>
                              <a:ea typeface="Cambria Math"/>
                            </a:rPr>
                            <m:t>𝑖</m:t>
                          </m:r>
                        </m:sub>
                      </m:sSub>
                      <m:r>
                        <a:rPr lang="en-US" sz="2400" b="0" i="1" smtClean="0">
                          <a:latin typeface="Cambria Math"/>
                          <a:ea typeface="Cambria Math"/>
                        </a:rPr>
                        <m:t>, </m:t>
                      </m:r>
                      <m:sSub>
                        <m:sSubPr>
                          <m:ctrlPr>
                            <a:rPr lang="en-US" sz="2400" b="0" i="1" smtClean="0">
                              <a:latin typeface="Cambria Math"/>
                              <a:ea typeface="Cambria Math"/>
                            </a:rPr>
                          </m:ctrlPr>
                        </m:sSubPr>
                        <m:e>
                          <m:r>
                            <a:rPr lang="en-US" sz="2400" b="0" i="1" smtClean="0">
                              <a:latin typeface="Cambria Math"/>
                              <a:ea typeface="Cambria Math"/>
                            </a:rPr>
                            <m:t>𝑥</m:t>
                          </m:r>
                        </m:e>
                        <m:sub>
                          <m:r>
                            <a:rPr lang="en-US" sz="2400" b="0" i="1" smtClean="0">
                              <a:latin typeface="Cambria Math"/>
                              <a:ea typeface="Cambria Math"/>
                            </a:rPr>
                            <m:t>𝑖</m:t>
                          </m:r>
                          <m:r>
                            <a:rPr lang="en-US" sz="2400" b="0" i="1" smtClean="0">
                              <a:latin typeface="Cambria Math"/>
                              <a:ea typeface="Cambria Math"/>
                            </a:rPr>
                            <m:t>+1</m:t>
                          </m:r>
                        </m:sub>
                      </m:sSub>
                      <m:r>
                        <a:rPr lang="en-US" sz="2400" b="0" i="1" smtClean="0">
                          <a:latin typeface="Cambria Math"/>
                          <a:ea typeface="Cambria Math"/>
                        </a:rPr>
                        <m:t>]</m:t>
                      </m:r>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789709" y="1371600"/>
                <a:ext cx="7543800" cy="1952201"/>
              </a:xfrm>
              <a:prstGeom prst="rect">
                <a:avLst/>
              </a:prstGeom>
              <a:blipFill rotWithShape="1">
                <a:blip r:embed="rId3"/>
                <a:stretch>
                  <a:fillRect l="-1293" t="-2500"/>
                </a:stretch>
              </a:blipFill>
            </p:spPr>
            <p:txBody>
              <a:bodyPr/>
              <a:lstStyle/>
              <a:p>
                <a:r>
                  <a:rPr lang="en-US">
                    <a:noFill/>
                  </a:rPr>
                  <a:t> </a:t>
                </a:r>
              </a:p>
            </p:txBody>
          </p:sp>
        </mc:Fallback>
      </mc:AlternateContent>
    </p:spTree>
    <p:extLst>
      <p:ext uri="{BB962C8B-B14F-4D97-AF65-F5344CB8AC3E}">
        <p14:creationId xmlns:p14="http://schemas.microsoft.com/office/powerpoint/2010/main" val="664266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ppt background\moon-light-vector-ppt-background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82" y="-19050"/>
            <a:ext cx="916478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a)+\frac {f'(a)}{1!} (x-a)+ \frac{f''(a)}{2!} (x-a)^2+\frac{f^{(3)}(a)}{3!}(x-a)^3+ \cdots.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1562100"/>
            <a:ext cx="6057900" cy="5507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14400" y="896213"/>
            <a:ext cx="7467600" cy="461665"/>
          </a:xfrm>
          <a:prstGeom prst="rect">
            <a:avLst/>
          </a:prstGeom>
          <a:noFill/>
        </p:spPr>
        <p:txBody>
          <a:bodyPr wrap="square" rtlCol="0">
            <a:spAutoFit/>
          </a:bodyPr>
          <a:lstStyle/>
          <a:p>
            <a:r>
              <a:rPr lang="en-US" sz="2400" dirty="0" smtClean="0"/>
              <a:t>Taylor series: </a:t>
            </a:r>
            <a:endParaRPr lang="en-US" sz="2400" dirty="0"/>
          </a:p>
        </p:txBody>
      </p:sp>
      <p:graphicFrame>
        <p:nvGraphicFramePr>
          <p:cNvPr id="7" name="Object 6"/>
          <p:cNvGraphicFramePr>
            <a:graphicFrameLocks noChangeAspect="1"/>
          </p:cNvGraphicFramePr>
          <p:nvPr>
            <p:extLst>
              <p:ext uri="{D42A27DB-BD31-4B8C-83A1-F6EECF244321}">
                <p14:modId xmlns:p14="http://schemas.microsoft.com/office/powerpoint/2010/main" val="1577292886"/>
              </p:ext>
            </p:extLst>
          </p:nvPr>
        </p:nvGraphicFramePr>
        <p:xfrm>
          <a:off x="815975" y="1837459"/>
          <a:ext cx="7664450" cy="4160837"/>
        </p:xfrm>
        <a:graphic>
          <a:graphicData uri="http://schemas.openxmlformats.org/presentationml/2006/ole">
            <mc:AlternateContent xmlns:mc="http://schemas.openxmlformats.org/markup-compatibility/2006">
              <mc:Choice xmlns:v="urn:schemas-microsoft-com:vml" Requires="v">
                <p:oleObj spid="_x0000_s1043" name="Equation" r:id="rId5" imgW="3974760" imgH="2158920" progId="Equation.3">
                  <p:embed/>
                </p:oleObj>
              </mc:Choice>
              <mc:Fallback>
                <p:oleObj name="Equation" r:id="rId5" imgW="3974760" imgH="2158920" progId="Equation.3">
                  <p:embed/>
                  <p:pic>
                    <p:nvPicPr>
                      <p:cNvPr id="0" name="Object 3"/>
                      <p:cNvPicPr>
                        <a:picLocks noChangeAspect="1" noChangeArrowheads="1"/>
                      </p:cNvPicPr>
                      <p:nvPr/>
                    </p:nvPicPr>
                    <p:blipFill>
                      <a:blip r:embed="rId6"/>
                      <a:srcRect/>
                      <a:stretch>
                        <a:fillRect/>
                      </a:stretch>
                    </p:blipFill>
                    <p:spPr bwMode="auto">
                      <a:xfrm>
                        <a:off x="815975" y="1837459"/>
                        <a:ext cx="7664450" cy="4160837"/>
                      </a:xfrm>
                      <a:prstGeom prst="rect">
                        <a:avLst/>
                      </a:prstGeom>
                      <a:noFill/>
                      <a:ln>
                        <a:noFill/>
                      </a:ln>
                      <a:effectLst/>
                    </p:spPr>
                  </p:pic>
                </p:oleObj>
              </mc:Fallback>
            </mc:AlternateContent>
          </a:graphicData>
        </a:graphic>
      </p:graphicFrame>
      <p:sp>
        <p:nvSpPr>
          <p:cNvPr id="8" name="TextBox 7"/>
          <p:cNvSpPr txBox="1"/>
          <p:nvPr/>
        </p:nvSpPr>
        <p:spPr>
          <a:xfrm>
            <a:off x="533400" y="3810000"/>
            <a:ext cx="2362200" cy="369332"/>
          </a:xfrm>
          <a:prstGeom prst="rect">
            <a:avLst/>
          </a:prstGeom>
          <a:noFill/>
        </p:spPr>
        <p:txBody>
          <a:bodyPr wrap="square" rtlCol="0">
            <a:spAutoFit/>
          </a:bodyPr>
          <a:lstStyle/>
          <a:p>
            <a:r>
              <a:rPr lang="en-US" dirty="0" smtClean="0"/>
              <a:t>Let x = x</a:t>
            </a:r>
            <a:r>
              <a:rPr lang="en-US" baseline="-25000" dirty="0" smtClean="0"/>
              <a:t>i + 1</a:t>
            </a:r>
            <a:endParaRPr lang="en-US" dirty="0"/>
          </a:p>
        </p:txBody>
      </p:sp>
      <p:sp>
        <p:nvSpPr>
          <p:cNvPr id="9" name="TextBox 8"/>
          <p:cNvSpPr txBox="1"/>
          <p:nvPr/>
        </p:nvSpPr>
        <p:spPr>
          <a:xfrm>
            <a:off x="533400" y="2112818"/>
            <a:ext cx="1752600" cy="369332"/>
          </a:xfrm>
          <a:prstGeom prst="rect">
            <a:avLst/>
          </a:prstGeom>
          <a:noFill/>
        </p:spPr>
        <p:txBody>
          <a:bodyPr wrap="square" rtlCol="0">
            <a:spAutoFit/>
          </a:bodyPr>
          <a:lstStyle/>
          <a:p>
            <a:r>
              <a:rPr lang="en-US" dirty="0" smtClean="0"/>
              <a:t>So, we can get : </a:t>
            </a:r>
            <a:endParaRPr lang="en-US" dirty="0"/>
          </a:p>
        </p:txBody>
      </p:sp>
    </p:spTree>
    <p:extLst>
      <p:ext uri="{BB962C8B-B14F-4D97-AF65-F5344CB8AC3E}">
        <p14:creationId xmlns:p14="http://schemas.microsoft.com/office/powerpoint/2010/main" val="3355287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ppt background\moon-light-vector-ppt-background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82" y="-19050"/>
            <a:ext cx="9164782"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Object 4"/>
          <p:cNvGraphicFramePr>
            <a:graphicFrameLocks noChangeAspect="1"/>
          </p:cNvGraphicFramePr>
          <p:nvPr>
            <p:extLst>
              <p:ext uri="{D42A27DB-BD31-4B8C-83A1-F6EECF244321}">
                <p14:modId xmlns:p14="http://schemas.microsoft.com/office/powerpoint/2010/main" val="1290282651"/>
              </p:ext>
            </p:extLst>
          </p:nvPr>
        </p:nvGraphicFramePr>
        <p:xfrm>
          <a:off x="457200" y="1458913"/>
          <a:ext cx="8207375" cy="3278187"/>
        </p:xfrm>
        <a:graphic>
          <a:graphicData uri="http://schemas.openxmlformats.org/presentationml/2006/ole">
            <mc:AlternateContent xmlns:mc="http://schemas.openxmlformats.org/markup-compatibility/2006">
              <mc:Choice xmlns:v="urn:schemas-microsoft-com:vml" Requires="v">
                <p:oleObj spid="_x0000_s2063" name="Equation" r:id="rId4" imgW="4483080" imgH="1790640" progId="Equation.3">
                  <p:embed/>
                </p:oleObj>
              </mc:Choice>
              <mc:Fallback>
                <p:oleObj name="Equation" r:id="rId4" imgW="4483080" imgH="1790640" progId="Equation.3">
                  <p:embed/>
                  <p:pic>
                    <p:nvPicPr>
                      <p:cNvPr id="0" name="Object 3"/>
                      <p:cNvPicPr>
                        <a:picLocks noChangeAspect="1" noChangeArrowheads="1"/>
                      </p:cNvPicPr>
                      <p:nvPr/>
                    </p:nvPicPr>
                    <p:blipFill>
                      <a:blip r:embed="rId5"/>
                      <a:srcRect/>
                      <a:stretch>
                        <a:fillRect/>
                      </a:stretch>
                    </p:blipFill>
                    <p:spPr bwMode="auto">
                      <a:xfrm>
                        <a:off x="457200" y="1458913"/>
                        <a:ext cx="8207375" cy="3278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Box 5"/>
          <p:cNvSpPr txBox="1"/>
          <p:nvPr/>
        </p:nvSpPr>
        <p:spPr>
          <a:xfrm>
            <a:off x="381000" y="1219200"/>
            <a:ext cx="7620000" cy="461665"/>
          </a:xfrm>
          <a:prstGeom prst="rect">
            <a:avLst/>
          </a:prstGeom>
          <a:noFill/>
        </p:spPr>
        <p:txBody>
          <a:bodyPr wrap="square" rtlCol="0">
            <a:spAutoFit/>
          </a:bodyPr>
          <a:lstStyle/>
          <a:p>
            <a:r>
              <a:rPr lang="en-US" sz="2400" dirty="0" smtClean="0"/>
              <a:t>We can get the same result between [x</a:t>
            </a:r>
            <a:r>
              <a:rPr lang="en-US" sz="2400" baseline="-25000" dirty="0" smtClean="0"/>
              <a:t>i – 1</a:t>
            </a:r>
            <a:r>
              <a:rPr lang="en-US" sz="2400" dirty="0" smtClean="0"/>
              <a:t>, x</a:t>
            </a:r>
            <a:r>
              <a:rPr lang="en-US" sz="2400" baseline="-25000" dirty="0" smtClean="0"/>
              <a:t>i </a:t>
            </a:r>
            <a:r>
              <a:rPr lang="en-US" sz="2400" dirty="0" smtClean="0"/>
              <a:t>]</a:t>
            </a:r>
            <a:endParaRPr lang="en-US" sz="2400" dirty="0"/>
          </a:p>
        </p:txBody>
      </p:sp>
    </p:spTree>
    <p:extLst>
      <p:ext uri="{BB962C8B-B14F-4D97-AF65-F5344CB8AC3E}">
        <p14:creationId xmlns:p14="http://schemas.microsoft.com/office/powerpoint/2010/main" val="1762957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675409" y="484187"/>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Interpolation and Extrapolation</a:t>
            </a:r>
            <a:endParaRPr lang="en-US" dirty="0"/>
          </a:p>
        </p:txBody>
      </p:sp>
      <p:sp>
        <p:nvSpPr>
          <p:cNvPr id="7" name="Subtitle 2"/>
          <p:cNvSpPr txBox="1">
            <a:spLocks/>
          </p:cNvSpPr>
          <p:nvPr/>
        </p:nvSpPr>
        <p:spPr>
          <a:xfrm>
            <a:off x="1371600" y="2514600"/>
            <a:ext cx="6400800" cy="2743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800" dirty="0" smtClean="0"/>
              <a:t>Estimate f(x) for arbitrary x by, in some sense, drawing a smooth curve through the x</a:t>
            </a:r>
            <a:r>
              <a:rPr lang="en-US" sz="2800" baseline="-25000" dirty="0" smtClean="0"/>
              <a:t>i</a:t>
            </a:r>
            <a:r>
              <a:rPr lang="en-US" sz="2800" dirty="0" smtClean="0"/>
              <a:t>. If the desired x is in between the largest and smallest of the x</a:t>
            </a:r>
            <a:r>
              <a:rPr lang="en-US" sz="2800" baseline="-25000" dirty="0" smtClean="0"/>
              <a:t>i</a:t>
            </a:r>
            <a:r>
              <a:rPr lang="en-US" sz="2800" dirty="0" smtClean="0"/>
              <a:t>’s the problem is called </a:t>
            </a:r>
            <a:r>
              <a:rPr lang="en-US" sz="2800" dirty="0" smtClean="0">
                <a:solidFill>
                  <a:srgbClr val="FF0000"/>
                </a:solidFill>
              </a:rPr>
              <a:t>interpolation</a:t>
            </a:r>
            <a:r>
              <a:rPr lang="en-US" sz="2800" dirty="0" smtClean="0"/>
              <a:t>. Otherwise it is called </a:t>
            </a:r>
            <a:r>
              <a:rPr lang="en-US" sz="2800" dirty="0" smtClean="0">
                <a:solidFill>
                  <a:srgbClr val="FF0000"/>
                </a:solidFill>
              </a:rPr>
              <a:t>extrapolation</a:t>
            </a:r>
            <a:r>
              <a:rPr lang="en-US" sz="2800" dirty="0" smtClean="0"/>
              <a:t>.</a:t>
            </a:r>
            <a:endParaRPr lang="en-US" sz="2800" dirty="0"/>
          </a:p>
        </p:txBody>
      </p:sp>
    </p:spTree>
    <p:extLst>
      <p:ext uri="{BB962C8B-B14F-4D97-AF65-F5344CB8AC3E}">
        <p14:creationId xmlns:p14="http://schemas.microsoft.com/office/powerpoint/2010/main" val="3448782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p:cNvSpPr txBox="1">
            <a:spLocks/>
          </p:cNvSpPr>
          <p:nvPr/>
        </p:nvSpPr>
        <p:spPr>
          <a:xfrm>
            <a:off x="1361209" y="3810000"/>
            <a:ext cx="6400800" cy="2743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000" dirty="0"/>
              <a:t>For example, suppose we have a table like this, which gives some values of an unknown function </a:t>
            </a:r>
            <a:r>
              <a:rPr lang="en-US" sz="2000" i="1" dirty="0"/>
              <a:t>f</a:t>
            </a:r>
            <a:r>
              <a:rPr lang="en-US" sz="2000" dirty="0" smtClean="0"/>
              <a:t>.</a:t>
            </a:r>
            <a:r>
              <a:rPr lang="en-US" sz="2000" dirty="0"/>
              <a:t> Interpolation provides a means of estimating the function at intermediate points, such as </a:t>
            </a:r>
            <a:r>
              <a:rPr lang="en-US" sz="2000" i="1" dirty="0"/>
              <a:t>x</a:t>
            </a:r>
            <a:r>
              <a:rPr lang="en-US" sz="2000" dirty="0"/>
              <a:t> = </a:t>
            </a:r>
            <a:r>
              <a:rPr lang="en-US" sz="2000" dirty="0" smtClean="0"/>
              <a:t>2.5.</a:t>
            </a:r>
            <a:r>
              <a:rPr lang="en-US" sz="2000" baseline="30000" dirty="0" smtClean="0"/>
              <a:t>1</a:t>
            </a:r>
          </a:p>
          <a:p>
            <a:pPr marL="0" indent="0" algn="just">
              <a:buNone/>
            </a:pPr>
            <a:endParaRPr lang="en-US" sz="2000" baseline="30000" dirty="0"/>
          </a:p>
          <a:p>
            <a:pPr marL="0" indent="0" algn="just">
              <a:buNone/>
            </a:pPr>
            <a:endParaRPr lang="en-US" sz="2000" baseline="30000" dirty="0" smtClean="0"/>
          </a:p>
          <a:p>
            <a:pPr marL="0" indent="0" algn="just">
              <a:buNone/>
            </a:pPr>
            <a:endParaRPr lang="en-US" sz="2000" baseline="30000" dirty="0"/>
          </a:p>
          <a:p>
            <a:pPr marL="0" indent="0" algn="just">
              <a:buNone/>
            </a:pPr>
            <a:r>
              <a:rPr lang="en-US" sz="2000" dirty="0" smtClean="0"/>
              <a:t>1: </a:t>
            </a:r>
            <a:r>
              <a:rPr lang="en-US" sz="2000" dirty="0"/>
              <a:t>from wiki: http://en.wikipedia.org/wiki/Interpolation</a:t>
            </a:r>
          </a:p>
        </p:txBody>
      </p:sp>
      <p:pic>
        <p:nvPicPr>
          <p:cNvPr id="3074" name="Picture 2" descr="File:Interpolation Data.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435696"/>
            <a:ext cx="3932130" cy="314570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2637558238"/>
              </p:ext>
            </p:extLst>
          </p:nvPr>
        </p:nvGraphicFramePr>
        <p:xfrm>
          <a:off x="685800" y="515720"/>
          <a:ext cx="3505200" cy="2985655"/>
        </p:xfrm>
        <a:graphic>
          <a:graphicData uri="http://schemas.openxmlformats.org/drawingml/2006/table">
            <a:tbl>
              <a:tblPr firstRow="1" bandRow="1">
                <a:tableStyleId>{5C22544A-7EE6-4342-B048-85BDC9FD1C3A}</a:tableStyleId>
              </a:tblPr>
              <a:tblGrid>
                <a:gridCol w="1752600"/>
                <a:gridCol w="1752600"/>
              </a:tblGrid>
              <a:tr h="389775">
                <a:tc>
                  <a:txBody>
                    <a:bodyPr/>
                    <a:lstStyle/>
                    <a:p>
                      <a:r>
                        <a:rPr lang="en-US" dirty="0" smtClean="0"/>
                        <a:t>x</a:t>
                      </a:r>
                      <a:endParaRPr lang="en-US" dirty="0"/>
                    </a:p>
                  </a:txBody>
                  <a:tcPr/>
                </a:tc>
                <a:tc>
                  <a:txBody>
                    <a:bodyPr/>
                    <a:lstStyle/>
                    <a:p>
                      <a:r>
                        <a:rPr lang="en-US" dirty="0" smtClean="0"/>
                        <a:t>F(x)</a:t>
                      </a:r>
                      <a:endParaRPr lang="en-US" dirty="0"/>
                    </a:p>
                  </a:txBody>
                  <a:tcPr/>
                </a:tc>
              </a:tr>
              <a:tr h="370840">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1</a:t>
                      </a:r>
                      <a:endParaRPr lang="en-US" dirty="0"/>
                    </a:p>
                  </a:txBody>
                  <a:tcPr/>
                </a:tc>
                <a:tc>
                  <a:txBody>
                    <a:bodyPr/>
                    <a:lstStyle/>
                    <a:p>
                      <a:r>
                        <a:rPr lang="en-US" dirty="0" smtClean="0"/>
                        <a:t>0.8415</a:t>
                      </a:r>
                      <a:endParaRPr lang="en-US" dirty="0"/>
                    </a:p>
                  </a:txBody>
                  <a:tcPr/>
                </a:tc>
              </a:tr>
              <a:tr h="370840">
                <a:tc>
                  <a:txBody>
                    <a:bodyPr/>
                    <a:lstStyle/>
                    <a:p>
                      <a:r>
                        <a:rPr lang="en-US" dirty="0" smtClean="0"/>
                        <a:t>2</a:t>
                      </a:r>
                      <a:endParaRPr lang="en-US" dirty="0"/>
                    </a:p>
                  </a:txBody>
                  <a:tcPr/>
                </a:tc>
                <a:tc>
                  <a:txBody>
                    <a:bodyPr/>
                    <a:lstStyle/>
                    <a:p>
                      <a:r>
                        <a:rPr lang="en-US" dirty="0" smtClean="0"/>
                        <a:t>0.9093</a:t>
                      </a:r>
                      <a:endParaRPr lang="en-US" dirty="0"/>
                    </a:p>
                  </a:txBody>
                  <a:tcPr/>
                </a:tc>
              </a:tr>
              <a:tr h="370840">
                <a:tc>
                  <a:txBody>
                    <a:bodyPr/>
                    <a:lstStyle/>
                    <a:p>
                      <a:r>
                        <a:rPr lang="en-US" dirty="0" smtClean="0"/>
                        <a:t>3</a:t>
                      </a:r>
                      <a:endParaRPr lang="en-US" dirty="0"/>
                    </a:p>
                  </a:txBody>
                  <a:tcPr/>
                </a:tc>
                <a:tc>
                  <a:txBody>
                    <a:bodyPr/>
                    <a:lstStyle/>
                    <a:p>
                      <a:r>
                        <a:rPr lang="en-US" dirty="0" smtClean="0"/>
                        <a:t>0.1411</a:t>
                      </a:r>
                      <a:endParaRPr lang="en-US" dirty="0"/>
                    </a:p>
                  </a:txBody>
                  <a:tcPr/>
                </a:tc>
              </a:tr>
              <a:tr h="370840">
                <a:tc>
                  <a:txBody>
                    <a:bodyPr/>
                    <a:lstStyle/>
                    <a:p>
                      <a:r>
                        <a:rPr lang="en-US" dirty="0" smtClean="0"/>
                        <a:t>4</a:t>
                      </a:r>
                      <a:endParaRPr lang="en-US" dirty="0"/>
                    </a:p>
                  </a:txBody>
                  <a:tcPr/>
                </a:tc>
                <a:tc>
                  <a:txBody>
                    <a:bodyPr/>
                    <a:lstStyle/>
                    <a:p>
                      <a:r>
                        <a:rPr lang="en-US" dirty="0" smtClean="0"/>
                        <a:t>-0.7568</a:t>
                      </a:r>
                      <a:endParaRPr lang="en-US" dirty="0"/>
                    </a:p>
                  </a:txBody>
                  <a:tcPr/>
                </a:tc>
              </a:tr>
              <a:tr h="370840">
                <a:tc>
                  <a:txBody>
                    <a:bodyPr/>
                    <a:lstStyle/>
                    <a:p>
                      <a:r>
                        <a:rPr lang="en-US" dirty="0" smtClean="0"/>
                        <a:t>5</a:t>
                      </a:r>
                      <a:endParaRPr lang="en-US" dirty="0"/>
                    </a:p>
                  </a:txBody>
                  <a:tcPr/>
                </a:tc>
                <a:tc>
                  <a:txBody>
                    <a:bodyPr/>
                    <a:lstStyle/>
                    <a:p>
                      <a:r>
                        <a:rPr lang="en-US" dirty="0" smtClean="0"/>
                        <a:t>-0.9589</a:t>
                      </a:r>
                      <a:endParaRPr lang="en-US" dirty="0"/>
                    </a:p>
                  </a:txBody>
                  <a:tcPr/>
                </a:tc>
              </a:tr>
              <a:tr h="370840">
                <a:tc>
                  <a:txBody>
                    <a:bodyPr/>
                    <a:lstStyle/>
                    <a:p>
                      <a:r>
                        <a:rPr lang="en-US" dirty="0" smtClean="0"/>
                        <a:t>6</a:t>
                      </a:r>
                      <a:endParaRPr lang="en-US" dirty="0"/>
                    </a:p>
                  </a:txBody>
                  <a:tcPr/>
                </a:tc>
                <a:tc>
                  <a:txBody>
                    <a:bodyPr/>
                    <a:lstStyle/>
                    <a:p>
                      <a:r>
                        <a:rPr lang="en-US" dirty="0" smtClean="0"/>
                        <a:t>-0.2794</a:t>
                      </a:r>
                      <a:endParaRPr lang="en-US" dirty="0"/>
                    </a:p>
                  </a:txBody>
                  <a:tcPr/>
                </a:tc>
              </a:tr>
            </a:tbl>
          </a:graphicData>
        </a:graphic>
      </p:graphicFrame>
    </p:spTree>
    <p:extLst>
      <p:ext uri="{BB962C8B-B14F-4D97-AF65-F5344CB8AC3E}">
        <p14:creationId xmlns:p14="http://schemas.microsoft.com/office/powerpoint/2010/main" val="1600957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09600" y="381000"/>
            <a:ext cx="6553200" cy="523220"/>
          </a:xfrm>
          <a:prstGeom prst="rect">
            <a:avLst/>
          </a:prstGeom>
          <a:noFill/>
        </p:spPr>
        <p:txBody>
          <a:bodyPr wrap="square" rtlCol="0">
            <a:spAutoFit/>
          </a:bodyPr>
          <a:lstStyle/>
          <a:p>
            <a:r>
              <a:rPr lang="en-US" sz="2800" dirty="0" smtClean="0"/>
              <a:t>Linear interpolation</a:t>
            </a:r>
            <a:endParaRPr lang="en-US" sz="2800" dirty="0"/>
          </a:p>
        </p:txBody>
      </p:sp>
      <p:pic>
        <p:nvPicPr>
          <p:cNvPr id="1026" name="Picture 2" descr="http://upload.wikimedia.org/wikipedia/commons/thumb/6/67/Interpolation_example_linear.svg/230px-Interpolation_example_linear.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295400"/>
            <a:ext cx="4191000" cy="3657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219700" y="1752600"/>
            <a:ext cx="3200400" cy="2677656"/>
          </a:xfrm>
          <a:prstGeom prst="rect">
            <a:avLst/>
          </a:prstGeom>
          <a:noFill/>
        </p:spPr>
        <p:txBody>
          <a:bodyPr wrap="square" rtlCol="0">
            <a:spAutoFit/>
          </a:bodyPr>
          <a:lstStyle/>
          <a:p>
            <a:r>
              <a:rPr lang="en-US" sz="2400" dirty="0"/>
              <a:t>Since 2.5 is midway between 2 and 3, it is reasonable to take f(2.5) midway between f(2) = 0.9093 and f(3) = 0.1411, which yields 0.5252.</a:t>
            </a:r>
          </a:p>
        </p:txBody>
      </p:sp>
    </p:spTree>
    <p:extLst>
      <p:ext uri="{BB962C8B-B14F-4D97-AF65-F5344CB8AC3E}">
        <p14:creationId xmlns:p14="http://schemas.microsoft.com/office/powerpoint/2010/main" val="4240851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09600" y="381000"/>
            <a:ext cx="6553200" cy="523220"/>
          </a:xfrm>
          <a:prstGeom prst="rect">
            <a:avLst/>
          </a:prstGeom>
          <a:noFill/>
        </p:spPr>
        <p:txBody>
          <a:bodyPr wrap="square" rtlCol="0">
            <a:spAutoFit/>
          </a:bodyPr>
          <a:lstStyle/>
          <a:p>
            <a:r>
              <a:rPr lang="en-US" sz="2800" dirty="0"/>
              <a:t>Polynomial interpolation</a:t>
            </a:r>
          </a:p>
        </p:txBody>
      </p:sp>
      <p:sp>
        <p:nvSpPr>
          <p:cNvPr id="10" name="TextBox 9"/>
          <p:cNvSpPr txBox="1"/>
          <p:nvPr/>
        </p:nvSpPr>
        <p:spPr>
          <a:xfrm>
            <a:off x="2743200" y="1152435"/>
            <a:ext cx="5676900" cy="707886"/>
          </a:xfrm>
          <a:prstGeom prst="rect">
            <a:avLst/>
          </a:prstGeom>
          <a:noFill/>
        </p:spPr>
        <p:txBody>
          <a:bodyPr wrap="square" rtlCol="0">
            <a:spAutoFit/>
          </a:bodyPr>
          <a:lstStyle/>
          <a:p>
            <a:r>
              <a:rPr lang="en-US" sz="2000" dirty="0" smtClean="0"/>
              <a:t>f(x) = -0.001521x</a:t>
            </a:r>
            <a:r>
              <a:rPr lang="en-US" sz="2000" baseline="30000" dirty="0" smtClean="0"/>
              <a:t>6</a:t>
            </a:r>
            <a:r>
              <a:rPr lang="en-US" sz="2000" dirty="0" smtClean="0"/>
              <a:t> – 0.003130x</a:t>
            </a:r>
            <a:r>
              <a:rPr lang="en-US" sz="2000" baseline="30000" dirty="0" smtClean="0"/>
              <a:t>5</a:t>
            </a:r>
            <a:r>
              <a:rPr lang="en-US" sz="2000" dirty="0" smtClean="0"/>
              <a:t> + 0.07321x</a:t>
            </a:r>
            <a:r>
              <a:rPr lang="en-US" sz="2000" baseline="30000" dirty="0" smtClean="0"/>
              <a:t>4</a:t>
            </a:r>
            <a:r>
              <a:rPr lang="en-US" sz="2000" dirty="0"/>
              <a:t> </a:t>
            </a:r>
            <a:r>
              <a:rPr lang="en-US" sz="2000" dirty="0" smtClean="0"/>
              <a:t>– 0.3577x</a:t>
            </a:r>
            <a:r>
              <a:rPr lang="en-US" sz="2000" baseline="30000" dirty="0" smtClean="0"/>
              <a:t>3</a:t>
            </a:r>
            <a:r>
              <a:rPr lang="en-US" sz="2000" dirty="0" smtClean="0"/>
              <a:t> + 0.2255x</a:t>
            </a:r>
            <a:r>
              <a:rPr lang="en-US" sz="2000" baseline="30000" dirty="0" smtClean="0"/>
              <a:t>2</a:t>
            </a:r>
            <a:r>
              <a:rPr lang="en-US" sz="2000" dirty="0" smtClean="0"/>
              <a:t> + 0.9038x</a:t>
            </a:r>
            <a:endParaRPr lang="en-US" sz="2000" dirty="0"/>
          </a:p>
        </p:txBody>
      </p:sp>
      <p:pic>
        <p:nvPicPr>
          <p:cNvPr id="2050" name="Picture 2" descr="http://upload.wikimedia.org/wikipedia/commons/thumb/4/41/Interpolation_example_polynomial.svg/230px-Interpolation_example_polynomial.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524000"/>
            <a:ext cx="4406034" cy="35248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4876800" y="2286000"/>
            <a:ext cx="3352800" cy="646331"/>
          </a:xfrm>
          <a:prstGeom prst="rect">
            <a:avLst/>
          </a:prstGeom>
          <a:noFill/>
        </p:spPr>
        <p:txBody>
          <a:bodyPr wrap="square" rtlCol="0">
            <a:spAutoFit/>
          </a:bodyPr>
          <a:lstStyle/>
          <a:p>
            <a:r>
              <a:rPr lang="en-US" dirty="0"/>
              <a:t>Substituting x = 2.5, we find that f(2.5) = 0.5965.</a:t>
            </a:r>
          </a:p>
        </p:txBody>
      </p:sp>
    </p:spTree>
    <p:extLst>
      <p:ext uri="{BB962C8B-B14F-4D97-AF65-F5344CB8AC3E}">
        <p14:creationId xmlns:p14="http://schemas.microsoft.com/office/powerpoint/2010/main" val="988707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09600" y="381000"/>
            <a:ext cx="6553200" cy="523220"/>
          </a:xfrm>
          <a:prstGeom prst="rect">
            <a:avLst/>
          </a:prstGeom>
          <a:noFill/>
        </p:spPr>
        <p:txBody>
          <a:bodyPr wrap="square" rtlCol="0">
            <a:spAutoFit/>
          </a:bodyPr>
          <a:lstStyle/>
          <a:p>
            <a:r>
              <a:rPr lang="en-US" sz="2800" dirty="0"/>
              <a:t>Spline interpolation</a:t>
            </a:r>
          </a:p>
        </p:txBody>
      </p:sp>
      <p:pic>
        <p:nvPicPr>
          <p:cNvPr id="3074" name="Picture 2" descr="http://upload.wikimedia.org/wikipedia/commons/thumb/5/53/Interpolation_example_spline.svg/230px-Interpolation_example_spline.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502416"/>
            <a:ext cx="3730625" cy="29845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 f(x) = \begin{cases}&#10;-0.1522 x^3 + 0.9937 x, &amp; \mbox{if } x \in [0,1], \\&#10;-0.01258 x^3 - 0.4189 x^2 + 1.4126 x - 0.1396, &amp; \text{if } x \in [1,2], \\&#10;0.1403 x^3 - 1.3359 x^2 + 3.2467 x - 1.3623, &amp; \text{if } x \in [2,3], \\&#10;0.1579 x^3 - 1.4945 x^2 + 3.7225 x - 1.8381, &amp; \text{if } x \in [3,4], \\&#10;0.05375 x^3 -0.2450 x^2 - 1.2756 x + 4.8259, &amp; \text{if } x \in [4,5], \\&#10;-0.1871 x^3 + 3.3673 x^2 - 19.3370 x + 34.9282, &amp; \text{if } x \in [5,6]. \\&#10;\end{cases}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0" y="2960132"/>
            <a:ext cx="5476875" cy="1600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86200" y="4941332"/>
            <a:ext cx="4724400" cy="369332"/>
          </a:xfrm>
          <a:prstGeom prst="rect">
            <a:avLst/>
          </a:prstGeom>
          <a:noFill/>
        </p:spPr>
        <p:txBody>
          <a:bodyPr wrap="square" rtlCol="0">
            <a:spAutoFit/>
          </a:bodyPr>
          <a:lstStyle/>
          <a:p>
            <a:r>
              <a:rPr lang="en-US" dirty="0"/>
              <a:t>In this case we get f(2.5) = 0.5972.</a:t>
            </a:r>
          </a:p>
        </p:txBody>
      </p:sp>
      <p:sp>
        <p:nvSpPr>
          <p:cNvPr id="5" name="TextBox 4"/>
          <p:cNvSpPr txBox="1"/>
          <p:nvPr/>
        </p:nvSpPr>
        <p:spPr>
          <a:xfrm>
            <a:off x="609600" y="904220"/>
            <a:ext cx="8001000" cy="923330"/>
          </a:xfrm>
          <a:prstGeom prst="rect">
            <a:avLst/>
          </a:prstGeom>
          <a:noFill/>
        </p:spPr>
        <p:txBody>
          <a:bodyPr wrap="square" rtlCol="0">
            <a:spAutoFit/>
          </a:bodyPr>
          <a:lstStyle/>
          <a:p>
            <a:r>
              <a:rPr lang="en-US" dirty="0"/>
              <a:t>Spline interpolation uses low-degree polynomials in each of the intervals, and chooses the polynomial pieces such that they fit smoothly together. The resulting function is called a spline.</a:t>
            </a:r>
          </a:p>
        </p:txBody>
      </p:sp>
      <p:sp>
        <p:nvSpPr>
          <p:cNvPr id="6" name="TextBox 5"/>
          <p:cNvSpPr txBox="1"/>
          <p:nvPr/>
        </p:nvSpPr>
        <p:spPr>
          <a:xfrm>
            <a:off x="3171825" y="2111365"/>
            <a:ext cx="5638800" cy="646331"/>
          </a:xfrm>
          <a:prstGeom prst="rect">
            <a:avLst/>
          </a:prstGeom>
          <a:noFill/>
        </p:spPr>
        <p:txBody>
          <a:bodyPr wrap="square" rtlCol="0">
            <a:spAutoFit/>
          </a:bodyPr>
          <a:lstStyle/>
          <a:p>
            <a:r>
              <a:rPr lang="en-US" dirty="0" smtClean="0"/>
              <a:t>The </a:t>
            </a:r>
            <a:r>
              <a:rPr lang="en-US" dirty="0"/>
              <a:t>natural cubic spline interpolating the points in the table above is </a:t>
            </a:r>
            <a:r>
              <a:rPr lang="en-US" dirty="0" smtClean="0"/>
              <a:t>given:</a:t>
            </a:r>
            <a:endParaRPr lang="en-US" dirty="0"/>
          </a:p>
        </p:txBody>
      </p:sp>
    </p:spTree>
    <p:extLst>
      <p:ext uri="{BB962C8B-B14F-4D97-AF65-F5344CB8AC3E}">
        <p14:creationId xmlns:p14="http://schemas.microsoft.com/office/powerpoint/2010/main" val="333286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675409" y="484187"/>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Different between interpolation and function approximation</a:t>
            </a:r>
            <a:endParaRPr lang="en-US" dirty="0"/>
          </a:p>
        </p:txBody>
      </p:sp>
      <p:sp>
        <p:nvSpPr>
          <p:cNvPr id="7" name="Subtitle 2"/>
          <p:cNvSpPr txBox="1">
            <a:spLocks/>
          </p:cNvSpPr>
          <p:nvPr/>
        </p:nvSpPr>
        <p:spPr>
          <a:xfrm>
            <a:off x="1371600" y="2514600"/>
            <a:ext cx="6400800" cy="2743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800" dirty="0" smtClean="0"/>
              <a:t>Interpolation: Given the function f at points not of your own choosing.</a:t>
            </a:r>
          </a:p>
          <a:p>
            <a:pPr marL="0" indent="0" algn="just">
              <a:buNone/>
            </a:pPr>
            <a:endParaRPr lang="en-US" sz="2800" dirty="0"/>
          </a:p>
          <a:p>
            <a:pPr marL="0" indent="0" algn="just">
              <a:buNone/>
            </a:pPr>
            <a:r>
              <a:rPr lang="en-US" sz="2800" dirty="0" smtClean="0"/>
              <a:t>Function approximation: Allowed to compute the function f at any desired points for the purpose of developing your approximation.</a:t>
            </a:r>
            <a:endParaRPr lang="en-US" sz="2800" dirty="0"/>
          </a:p>
        </p:txBody>
      </p:sp>
    </p:spTree>
    <p:extLst>
      <p:ext uri="{BB962C8B-B14F-4D97-AF65-F5344CB8AC3E}">
        <p14:creationId xmlns:p14="http://schemas.microsoft.com/office/powerpoint/2010/main" val="3059054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pt background\moon-light-vector-ppt-backgro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p:cNvSpPr txBox="1">
            <a:spLocks/>
          </p:cNvSpPr>
          <p:nvPr/>
        </p:nvSpPr>
        <p:spPr>
          <a:xfrm>
            <a:off x="1274323" y="1905000"/>
            <a:ext cx="6705600" cy="2590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Two steps for the  conceptually interpolation process:</a:t>
            </a:r>
          </a:p>
          <a:p>
            <a:pPr>
              <a:buAutoNum type="arabicPeriod"/>
            </a:pPr>
            <a:r>
              <a:rPr lang="en-US" sz="2400" dirty="0" smtClean="0"/>
              <a:t>Fit an interpolation function to the data points provided.</a:t>
            </a:r>
          </a:p>
          <a:p>
            <a:pPr>
              <a:buAutoNum type="arabicPeriod"/>
            </a:pPr>
            <a:r>
              <a:rPr lang="en-US" sz="2400" dirty="0" smtClean="0"/>
              <a:t>Evaluate that interpolating function at a target point x.</a:t>
            </a:r>
            <a:endParaRPr lang="en-US" sz="2400" dirty="0"/>
          </a:p>
        </p:txBody>
      </p:sp>
    </p:spTree>
    <p:extLst>
      <p:ext uri="{BB962C8B-B14F-4D97-AF65-F5344CB8AC3E}">
        <p14:creationId xmlns:p14="http://schemas.microsoft.com/office/powerpoint/2010/main" val="721502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1011</Words>
  <Application>Microsoft Office PowerPoint</Application>
  <PresentationFormat>On-screen Show (4:3)</PresentationFormat>
  <Paragraphs>127</Paragraphs>
  <Slides>24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Equation</vt:lpstr>
      <vt:lpstr>Chapter 3. Interpolation and Extrapolation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little panpan</dc:creator>
  <cp:lastModifiedBy>little panpan</cp:lastModifiedBy>
  <cp:revision>48</cp:revision>
  <dcterms:created xsi:type="dcterms:W3CDTF">2013-01-28T16:48:30Z</dcterms:created>
  <dcterms:modified xsi:type="dcterms:W3CDTF">2013-02-04T09:18:34Z</dcterms:modified>
</cp:coreProperties>
</file>