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75" r:id="rId4"/>
    <p:sldId id="260" r:id="rId5"/>
    <p:sldId id="261" r:id="rId6"/>
    <p:sldId id="262" r:id="rId7"/>
    <p:sldId id="276" r:id="rId8"/>
    <p:sldId id="263" r:id="rId9"/>
    <p:sldId id="277" r:id="rId10"/>
    <p:sldId id="264" r:id="rId11"/>
    <p:sldId id="265" r:id="rId12"/>
    <p:sldId id="266" r:id="rId13"/>
    <p:sldId id="278" r:id="rId14"/>
    <p:sldId id="269" r:id="rId15"/>
    <p:sldId id="279" r:id="rId16"/>
    <p:sldId id="270" r:id="rId17"/>
    <p:sldId id="271" r:id="rId18"/>
    <p:sldId id="272" r:id="rId19"/>
    <p:sldId id="280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92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B3EB-82A6-ED4B-A3B7-1DB6EB67550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390F0-5EB8-C94A-B340-24C135A597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B3EB-82A6-ED4B-A3B7-1DB6EB67550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90F0-5EB8-C94A-B340-24C135A59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B3EB-82A6-ED4B-A3B7-1DB6EB67550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90F0-5EB8-C94A-B340-24C135A59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B3EB-82A6-ED4B-A3B7-1DB6EB67550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90F0-5EB8-C94A-B340-24C135A59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B3EB-82A6-ED4B-A3B7-1DB6EB67550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90F0-5EB8-C94A-B340-24C135A597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B3EB-82A6-ED4B-A3B7-1DB6EB67550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90F0-5EB8-C94A-B340-24C135A597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B3EB-82A6-ED4B-A3B7-1DB6EB67550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90F0-5EB8-C94A-B340-24C135A597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B3EB-82A6-ED4B-A3B7-1DB6EB67550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90F0-5EB8-C94A-B340-24C135A59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B3EB-82A6-ED4B-A3B7-1DB6EB67550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90F0-5EB8-C94A-B340-24C135A59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B3EB-82A6-ED4B-A3B7-1DB6EB67550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90F0-5EB8-C94A-B340-24C135A59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B3EB-82A6-ED4B-A3B7-1DB6EB67550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90F0-5EB8-C94A-B340-24C135A597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C1B3EB-82A6-ED4B-A3B7-1DB6EB675508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5390F0-5EB8-C94A-B340-24C135A597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6.docx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package" Target="../embeddings/Microsoft_Word_Document7.docx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12.bin"/><Relationship Id="rId4" Type="http://schemas.openxmlformats.org/officeDocument/2006/relationships/package" Target="../embeddings/Microsoft_Word_Document5.docx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8.docx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9.emf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png"/><Relationship Id="rId4" Type="http://schemas.openxmlformats.org/officeDocument/2006/relationships/package" Target="../embeddings/Microsoft_Word_Document9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png"/><Relationship Id="rId4" Type="http://schemas.openxmlformats.org/officeDocument/2006/relationships/package" Target="../embeddings/Microsoft_Word_Document10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package" Target="../embeddings/Microsoft_Word_Document11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njugate_gradient_metho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package" Target="../embeddings/Microsoft_Word_Document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package" Target="../embeddings/Microsoft_Word_Document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latin typeface="Arial"/>
                <a:cs typeface="Arial"/>
              </a:rPr>
              <a:t>Singular Value Decomposition and the Conjugate Gradient Method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5400</a:t>
            </a:r>
          </a:p>
          <a:p>
            <a:r>
              <a:rPr lang="en-US" dirty="0" smtClean="0"/>
              <a:t>Joy Moore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86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W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- The ratio of the largest of the         to the smallest of the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       is called the </a:t>
            </a:r>
            <a:r>
              <a:rPr lang="en-US" i="1" dirty="0" smtClean="0">
                <a:solidFill>
                  <a:schemeClr val="tx1"/>
                </a:solidFill>
                <a:latin typeface="Arial"/>
                <a:cs typeface="Arial"/>
              </a:rPr>
              <a:t>condition number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	- matrix is singular if the condition number is infinite, 	meaning any of the        are zero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	- matrix is </a:t>
            </a:r>
            <a:r>
              <a:rPr lang="en-US" i="1" dirty="0" smtClean="0">
                <a:solidFill>
                  <a:schemeClr val="tx1"/>
                </a:solidFill>
                <a:latin typeface="Arial"/>
                <a:cs typeface="Arial"/>
              </a:rPr>
              <a:t>ill-conditioned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if the condition number is 	very large               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182295"/>
              </p:ext>
            </p:extLst>
          </p:nvPr>
        </p:nvGraphicFramePr>
        <p:xfrm>
          <a:off x="4674894" y="1684866"/>
          <a:ext cx="523288" cy="376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3" imgW="317500" imgH="228600" progId="Equation.3">
                  <p:embed/>
                </p:oleObj>
              </mc:Choice>
              <mc:Fallback>
                <p:oleObj name="Equation" r:id="rId3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4894" y="1684866"/>
                        <a:ext cx="523288" cy="376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935776"/>
              </p:ext>
            </p:extLst>
          </p:nvPr>
        </p:nvGraphicFramePr>
        <p:xfrm>
          <a:off x="678627" y="2061633"/>
          <a:ext cx="523288" cy="376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5" imgW="317500" imgH="228600" progId="Equation.3">
                  <p:embed/>
                </p:oleObj>
              </mc:Choice>
              <mc:Fallback>
                <p:oleObj name="Equation" r:id="rId5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627" y="2061633"/>
                        <a:ext cx="523288" cy="376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965160"/>
              </p:ext>
            </p:extLst>
          </p:nvPr>
        </p:nvGraphicFramePr>
        <p:xfrm>
          <a:off x="4151606" y="2925233"/>
          <a:ext cx="523288" cy="376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6" imgW="317500" imgH="228600" progId="Equation.3">
                  <p:embed/>
                </p:oleObj>
              </mc:Choice>
              <mc:Fallback>
                <p:oleObj name="Equation" r:id="rId6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1606" y="2925233"/>
                        <a:ext cx="523288" cy="376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512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Using SVD to solve systems of linear equations (when A is square)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4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If A is invertible:</a:t>
            </a:r>
          </a:p>
          <a:p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In singular value decomposition,</a:t>
            </a:r>
          </a:p>
          <a:p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  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946061"/>
              </p:ext>
            </p:extLst>
          </p:nvPr>
        </p:nvGraphicFramePr>
        <p:xfrm>
          <a:off x="-24071" y="2123016"/>
          <a:ext cx="8710871" cy="383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Document" r:id="rId4" imgW="5486400" imgH="241300" progId="Word.Document.12">
                  <p:embed/>
                </p:oleObj>
              </mc:Choice>
              <mc:Fallback>
                <p:oleObj name="Document" r:id="rId4" imgW="5486400" imgH="24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4071" y="2123016"/>
                        <a:ext cx="8710871" cy="383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68466"/>
              </p:ext>
            </p:extLst>
          </p:nvPr>
        </p:nvGraphicFramePr>
        <p:xfrm>
          <a:off x="-2690686" y="3308349"/>
          <a:ext cx="8710871" cy="383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Document" r:id="rId7" imgW="5486400" imgH="241300" progId="Word.Document.12">
                  <p:embed/>
                </p:oleObj>
              </mc:Choice>
              <mc:Fallback>
                <p:oleObj name="Document" r:id="rId7" imgW="5486400" imgH="24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690686" y="3308349"/>
                        <a:ext cx="8710871" cy="383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nverse_matrix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9" y="3874765"/>
            <a:ext cx="7074400" cy="62372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386862"/>
              </p:ext>
            </p:extLst>
          </p:nvPr>
        </p:nvGraphicFramePr>
        <p:xfrm>
          <a:off x="1219199" y="4766733"/>
          <a:ext cx="6466107" cy="83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Document" r:id="rId11" imgW="5486400" imgH="711200" progId="Word.Document.12">
                  <p:embed/>
                </p:oleObj>
              </mc:Choice>
              <mc:Fallback>
                <p:oleObj name="Document" r:id="rId11" imgW="5486400" imgH="71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19199" y="4766733"/>
                        <a:ext cx="6466107" cy="838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12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pseudo-inverse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Things could go wrong if any of the        are zero.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If we encounter any zero-valued          in the inverse of matrix W, we replace the 1/         with 0, effectively “ignoring” these diagonal elements.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This is called the Moore-Penrose inverse, or the pseudo-inverse.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If A is singular, its true inverse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oesn’t exist, so we use the pseudo-inverse.                                                                 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786782"/>
              </p:ext>
            </p:extLst>
          </p:nvPr>
        </p:nvGraphicFramePr>
        <p:xfrm>
          <a:off x="5688313" y="1684866"/>
          <a:ext cx="523288" cy="376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Equation" r:id="rId3" imgW="317500" imgH="228600" progId="Equation.3">
                  <p:embed/>
                </p:oleObj>
              </mc:Choice>
              <mc:Fallback>
                <p:oleObj name="Equation" r:id="rId3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8313" y="1684866"/>
                        <a:ext cx="523288" cy="376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269411"/>
              </p:ext>
            </p:extLst>
          </p:nvPr>
        </p:nvGraphicFramePr>
        <p:xfrm>
          <a:off x="5334106" y="2061633"/>
          <a:ext cx="708413" cy="51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Equation" r:id="rId5" imgW="317500" imgH="228600" progId="Equation.3">
                  <p:embed/>
                </p:oleObj>
              </mc:Choice>
              <mc:Fallback>
                <p:oleObj name="Equation" r:id="rId5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106" y="2061633"/>
                        <a:ext cx="708413" cy="510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667167"/>
              </p:ext>
            </p:extLst>
          </p:nvPr>
        </p:nvGraphicFramePr>
        <p:xfrm>
          <a:off x="4625693" y="2469060"/>
          <a:ext cx="708413" cy="51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Equation" r:id="rId6" imgW="317500" imgH="228600" progId="Equation.3">
                  <p:embed/>
                </p:oleObj>
              </mc:Choice>
              <mc:Fallback>
                <p:oleObj name="Equation" r:id="rId6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5693" y="2469060"/>
                        <a:ext cx="708413" cy="510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181593"/>
              </p:ext>
            </p:extLst>
          </p:nvPr>
        </p:nvGraphicFramePr>
        <p:xfrm>
          <a:off x="5012267" y="4004734"/>
          <a:ext cx="5486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Document" r:id="rId8" imgW="5486400" imgH="711200" progId="Word.Document.12">
                  <p:embed/>
                </p:oleObj>
              </mc:Choice>
              <mc:Fallback>
                <p:oleObj name="Document" r:id="rId8" imgW="5486400" imgH="71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12267" y="4004734"/>
                        <a:ext cx="54864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47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Pseudoinverse</a:t>
            </a:r>
            <a:r>
              <a:rPr lang="en-US" dirty="0" smtClean="0"/>
              <a:t> 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988492"/>
              </p:ext>
            </p:extLst>
          </p:nvPr>
        </p:nvGraphicFramePr>
        <p:xfrm>
          <a:off x="1828800" y="2159000"/>
          <a:ext cx="674827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Document" r:id="rId4" imgW="5486400" imgH="2540000" progId="Word.Document.12">
                  <p:embed/>
                </p:oleObj>
              </mc:Choice>
              <mc:Fallback>
                <p:oleObj name="Document" r:id="rId4" imgW="5486400" imgH="254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2159000"/>
                        <a:ext cx="6748272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990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when M≠N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M&lt;N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N-M dimensional family of solutions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Use “solve” on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SVD.h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to get the shortest solution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M&gt;N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No exact solution (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overdetermined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Get “least squares” solution by using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pseudoinverse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374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Used when A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has no solution</a:t>
            </a:r>
          </a:p>
          <a:p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556959"/>
              </p:ext>
            </p:extLst>
          </p:nvPr>
        </p:nvGraphicFramePr>
        <p:xfrm>
          <a:off x="931334" y="2400299"/>
          <a:ext cx="6878516" cy="37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Document" r:id="rId4" imgW="5486400" imgH="2971800" progId="Word.Document.12">
                  <p:embed/>
                </p:oleObj>
              </mc:Choice>
              <mc:Fallback>
                <p:oleObj name="Document" r:id="rId4" imgW="5486400" imgH="297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1334" y="2400299"/>
                        <a:ext cx="6878516" cy="372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45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Constructing an orthonormal basis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The columns of U whose same-numbered elements        are nonzero are an orthonormal set of vectors that span the range of A.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Less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roundoff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error than Gram-Schmidt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orthogonalization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98475"/>
              </p:ext>
            </p:extLst>
          </p:nvPr>
        </p:nvGraphicFramePr>
        <p:xfrm>
          <a:off x="6647218" y="1989776"/>
          <a:ext cx="383757" cy="460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3" imgW="190500" imgH="228600" progId="Equation.3">
                  <p:embed/>
                </p:oleObj>
              </mc:Choice>
              <mc:Fallback>
                <p:oleObj name="Equation" r:id="rId3" imgW="190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47218" y="1989776"/>
                        <a:ext cx="383757" cy="460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417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Conjugate Gradient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Used for </a:t>
            </a:r>
            <a:r>
              <a:rPr lang="en-US" i="1" dirty="0" smtClean="0">
                <a:solidFill>
                  <a:schemeClr val="tx1"/>
                </a:solidFill>
                <a:latin typeface="Arial"/>
                <a:cs typeface="Arial"/>
              </a:rPr>
              <a:t>sparse systems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(large matrices A where most of the elements are 0)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Arial"/>
                <a:cs typeface="Arial"/>
              </a:rPr>
              <a:t>ordinary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method for symmetric, positive-definite A.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Arial"/>
                <a:cs typeface="Arial"/>
              </a:rPr>
              <a:t>minimum  residual algorithm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for A that are symmetric but not positive-definite</a:t>
            </a:r>
          </a:p>
          <a:p>
            <a:r>
              <a:rPr lang="en-US" i="1" dirty="0" err="1" smtClean="0">
                <a:solidFill>
                  <a:schemeClr val="tx1"/>
                </a:solidFill>
                <a:latin typeface="Arial"/>
                <a:cs typeface="Arial"/>
              </a:rPr>
              <a:t>biconjugate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method for systems that are neither symmetric nor positive-definite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686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Ordinary conjugate gradient method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Minimizes the function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To find the minimum, set the gradient                               equal to 0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Analogous to optimization in calculus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This is done using minimizers and search directions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At each stage a quantity      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is found that minimizes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the initial search direction is in the direction of the gradient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New search directions are A-orthogonal to the previous ones</a:t>
            </a:r>
          </a:p>
          <a:p>
            <a:pPr lvl="1"/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Basically keeps “switching directions” until it finds the closest solution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Picture 3" descr="minimized_fun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61" y="1603967"/>
            <a:ext cx="3177248" cy="471350"/>
          </a:xfrm>
          <a:prstGeom prst="rect">
            <a:avLst/>
          </a:prstGeom>
        </p:spPr>
      </p:pic>
      <p:pic>
        <p:nvPicPr>
          <p:cNvPr id="5" name="Picture 4" descr="gradi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13" y="2075317"/>
            <a:ext cx="1812624" cy="39065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84654"/>
              </p:ext>
            </p:extLst>
          </p:nvPr>
        </p:nvGraphicFramePr>
        <p:xfrm>
          <a:off x="3824080" y="3213100"/>
          <a:ext cx="340320" cy="38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5" imgW="190500" imgH="215900" progId="Equation.3">
                  <p:embed/>
                </p:oleObj>
              </mc:Choice>
              <mc:Fallback>
                <p:oleObj name="Equation" r:id="rId5" imgW="19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4080" y="3213100"/>
                        <a:ext cx="340320" cy="385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minimiz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63" y="3213100"/>
            <a:ext cx="1257300" cy="3048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52873"/>
              </p:ext>
            </p:extLst>
          </p:nvPr>
        </p:nvGraphicFramePr>
        <p:xfrm>
          <a:off x="1421200" y="4461933"/>
          <a:ext cx="7772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Document" r:id="rId9" imgW="5486400" imgH="304800" progId="Word.Document.12">
                  <p:embed/>
                </p:oleObj>
              </mc:Choice>
              <mc:Fallback>
                <p:oleObj name="Document" r:id="rId9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21200" y="4461933"/>
                        <a:ext cx="7772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249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7" name="Content Placeholder 6" descr="conj_algorith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40" r="-278574"/>
          <a:stretch/>
        </p:blipFill>
        <p:spPr>
          <a:xfrm>
            <a:off x="457200" y="1600200"/>
            <a:ext cx="8229600" cy="4525963"/>
          </a:xfrm>
        </p:spPr>
      </p:pic>
      <p:sp>
        <p:nvSpPr>
          <p:cNvPr id="8" name="TextBox 7"/>
          <p:cNvSpPr txBox="1"/>
          <p:nvPr/>
        </p:nvSpPr>
        <p:spPr>
          <a:xfrm>
            <a:off x="2709333" y="1896533"/>
            <a:ext cx="467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- Initial  search direction d is parallel to the gradient</a:t>
            </a:r>
          </a:p>
          <a:p>
            <a:r>
              <a:rPr lang="en-US" dirty="0" smtClean="0">
                <a:latin typeface="Arial"/>
                <a:cs typeface="Arial"/>
              </a:rPr>
              <a:t>- the alphas and betas are scalars that tell how far in the search direction you’ll go</a:t>
            </a:r>
          </a:p>
          <a:p>
            <a:r>
              <a:rPr lang="en-US" dirty="0" smtClean="0">
                <a:latin typeface="Arial"/>
                <a:cs typeface="Arial"/>
              </a:rPr>
              <a:t>- the vector r is defined recursively in terms of the search direction</a:t>
            </a:r>
          </a:p>
          <a:p>
            <a:r>
              <a:rPr lang="en-US" dirty="0" smtClean="0">
                <a:latin typeface="Arial"/>
                <a:cs typeface="Arial"/>
              </a:rPr>
              <a:t>- each search direction is A-orthogonal to all the previous ones.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05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We have the equation A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x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=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b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A is a M×N matrix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 is a N×1 column vector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 is a M×1 column vector </a:t>
            </a:r>
            <a:endParaRPr lang="en-US" b="1" dirty="0" smtClean="0">
              <a:solidFill>
                <a:schemeClr val="tx1"/>
              </a:solidFill>
              <a:latin typeface="Arial"/>
              <a:cs typeface="Arial"/>
              <a:sym typeface="Wingding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A maps N-dimensional vector space onto M-dimensional vector space.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But the output of this mapping might not cover all M dimensions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Might be able to reach only a lesser dimensional subspace of the full M-dimensional one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That subspace is called the range</a:t>
            </a:r>
            <a:endParaRPr lang="en-US" sz="1800" dirty="0">
              <a:solidFill>
                <a:schemeClr val="tx1"/>
              </a:solidFill>
              <a:latin typeface="Arial"/>
              <a:cs typeface="Arial"/>
              <a:sym typeface="Wingding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30876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70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4" name="Content Placeholder 3" descr="Screen Shot 2019-08-29 at 4.55.3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9" b="16329"/>
          <a:stretch>
            <a:fillRect/>
          </a:stretch>
        </p:blipFill>
        <p:spPr>
          <a:xfrm>
            <a:off x="457200" y="1464216"/>
            <a:ext cx="8147578" cy="4480854"/>
          </a:xfrm>
        </p:spPr>
      </p:pic>
    </p:spTree>
    <p:extLst>
      <p:ext uri="{BB962C8B-B14F-4D97-AF65-F5344CB8AC3E}">
        <p14:creationId xmlns:p14="http://schemas.microsoft.com/office/powerpoint/2010/main" val="2395614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Press, William H., and William T.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Vetterling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i="1" dirty="0">
                <a:solidFill>
                  <a:schemeClr val="tx1"/>
                </a:solidFill>
                <a:latin typeface="Arial"/>
                <a:cs typeface="Arial"/>
              </a:rPr>
              <a:t>Numerical Recipes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 Cambridge Univ. Press, 2007. 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“Conjugate Gradient Method.” </a:t>
            </a:r>
            <a:r>
              <a:rPr lang="en-US" i="1" dirty="0">
                <a:solidFill>
                  <a:schemeClr val="tx1"/>
                </a:solidFill>
                <a:latin typeface="Arial"/>
                <a:cs typeface="Arial"/>
              </a:rPr>
              <a:t>Wikipedia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, Wikimedia Foundation, 21 May 2019,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https://en.wikipedia.org/wiki/Conjugate_gradient_method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https://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www.youtube.com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watch?v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eAYohMUpPMA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17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Range (cont.)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271171"/>
              </p:ext>
            </p:extLst>
          </p:nvPr>
        </p:nvGraphicFramePr>
        <p:xfrm>
          <a:off x="1828799" y="2622549"/>
          <a:ext cx="7379999" cy="2169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Document" r:id="rId4" imgW="5486400" imgH="1612900" progId="Word.Document.12">
                  <p:embed/>
                </p:oleObj>
              </mc:Choice>
              <mc:Fallback>
                <p:oleObj name="Document" r:id="rId4" imgW="5486400" imgH="161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799" y="2622549"/>
                        <a:ext cx="7379999" cy="2169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09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Dimension of the range is the rank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rank=number of linearly independent columns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If A≠0, rank(A) is at least 1 and at most min(M,N)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If the M×M </a:t>
            </a:r>
            <a:r>
              <a:rPr lang="en-US" dirty="0" err="1" smtClean="0">
                <a:solidFill>
                  <a:schemeClr val="tx1"/>
                </a:solidFill>
                <a:latin typeface="Arial"/>
                <a:cs typeface="Arial"/>
              </a:rPr>
              <a:t>martix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A is nonsingular, the rank is at is maximum value.</a:t>
            </a:r>
          </a:p>
          <a:p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95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There might exist some nonzero vectors 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such that A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=0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The space spanned by these 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’s is called the </a:t>
            </a:r>
            <a:r>
              <a:rPr lang="en-US" dirty="0" err="1" smtClean="0">
                <a:solidFill>
                  <a:schemeClr val="tx1"/>
                </a:solidFill>
                <a:latin typeface="Arial"/>
                <a:cs typeface="Arial"/>
              </a:rPr>
              <a:t>nullspace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the dimension of the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nullspace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is called the nullity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nullity + rank = number of columns N </a:t>
            </a:r>
          </a:p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If the M×M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martix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A is nonsingular, the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nullity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is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0.</a:t>
            </a:r>
          </a:p>
        </p:txBody>
      </p:sp>
    </p:spTree>
    <p:extLst>
      <p:ext uri="{BB962C8B-B14F-4D97-AF65-F5344CB8AC3E}">
        <p14:creationId xmlns:p14="http://schemas.microsoft.com/office/powerpoint/2010/main" val="157582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SVD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decompose M×N matrix A into an M×N column-orthogonal matrix U, an N×N diagonal matrix W with non-negative elements, and the transpose of an N×N orthogonal matrix V: </a:t>
            </a:r>
          </a:p>
          <a:p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Picture 3" descr="svd_go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9588"/>
            <a:ext cx="8121986" cy="273896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9670"/>
              </p:ext>
            </p:extLst>
          </p:nvPr>
        </p:nvGraphicFramePr>
        <p:xfrm>
          <a:off x="3833281" y="2762309"/>
          <a:ext cx="1509566" cy="44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4" imgW="685800" imgH="203200" progId="Equation.3">
                  <p:embed/>
                </p:oleObj>
              </mc:Choice>
              <mc:Fallback>
                <p:oleObj name="Equation" r:id="rId4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3281" y="2762309"/>
                        <a:ext cx="1509566" cy="447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48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 of 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Orthonormal set of basis vectors that span the range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Any element in the range can be written as a linear combination of U’s columns.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If the constant vector 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is in the range of A, then the equation A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=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has a unique solution 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If not, we can use the least squares solution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60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lements of 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elements on the diagonal of W are called </a:t>
            </a:r>
            <a:r>
              <a:rPr lang="en-US" i="1" dirty="0" smtClean="0">
                <a:solidFill>
                  <a:schemeClr val="tx1"/>
                </a:solidFill>
                <a:latin typeface="Arial"/>
                <a:cs typeface="Arial"/>
              </a:rPr>
              <a:t>singular values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singular values of A are defined to be the square roots of the eigenvalues of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It is convention to sort these singular values in descending order.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The smallest possible singular value is 0, as all singular values are non-negative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The columns of V whose same-numbered elements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are zero are an orthonormal basis for the </a:t>
            </a:r>
            <a:r>
              <a:rPr lang="en-US" dirty="0" err="1" smtClean="0">
                <a:solidFill>
                  <a:schemeClr val="tx1"/>
                </a:solidFill>
                <a:latin typeface="Arial"/>
                <a:cs typeface="Arial"/>
              </a:rPr>
              <a:t>nullspace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278825"/>
              </p:ext>
            </p:extLst>
          </p:nvPr>
        </p:nvGraphicFramePr>
        <p:xfrm>
          <a:off x="3488267" y="2868083"/>
          <a:ext cx="8325868" cy="36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Document" r:id="rId4" imgW="5486400" imgH="241300" progId="Word.Document.12">
                  <p:embed/>
                </p:oleObj>
              </mc:Choice>
              <mc:Fallback>
                <p:oleObj name="Document" r:id="rId4" imgW="5486400" imgH="24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8267" y="2868083"/>
                        <a:ext cx="8325868" cy="36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378918"/>
              </p:ext>
            </p:extLst>
          </p:nvPr>
        </p:nvGraphicFramePr>
        <p:xfrm>
          <a:off x="7932683" y="4627032"/>
          <a:ext cx="8362653" cy="395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Document" r:id="rId7" imgW="5486400" imgH="266700" progId="Word.Document.12">
                  <p:embed/>
                </p:oleObj>
              </mc:Choice>
              <mc:Fallback>
                <p:oleObj name="Document" r:id="rId7" imgW="5486400" imgH="26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32683" y="4627032"/>
                        <a:ext cx="8362653" cy="395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35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203898"/>
              </p:ext>
            </p:extLst>
          </p:nvPr>
        </p:nvGraphicFramePr>
        <p:xfrm>
          <a:off x="1828800" y="2044700"/>
          <a:ext cx="6417578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Document" r:id="rId4" imgW="5486400" imgH="2768600" progId="Word.Document.12">
                  <p:embed/>
                </p:oleObj>
              </mc:Choice>
              <mc:Fallback>
                <p:oleObj name="Document" r:id="rId4" imgW="5486400" imgH="276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2044700"/>
                        <a:ext cx="6417578" cy="32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471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552</TotalTime>
  <Words>769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Century Gothic</vt:lpstr>
      <vt:lpstr>Courier New</vt:lpstr>
      <vt:lpstr>Palatino Linotype</vt:lpstr>
      <vt:lpstr>Wingdings</vt:lpstr>
      <vt:lpstr>Executive</vt:lpstr>
      <vt:lpstr>Equation</vt:lpstr>
      <vt:lpstr>Document</vt:lpstr>
      <vt:lpstr>Singular Value Decomposition and the Conjugate Gradient Method</vt:lpstr>
      <vt:lpstr>Range</vt:lpstr>
      <vt:lpstr>Range (cont.)</vt:lpstr>
      <vt:lpstr>Rank</vt:lpstr>
      <vt:lpstr>Nullity</vt:lpstr>
      <vt:lpstr>Goal of SVD</vt:lpstr>
      <vt:lpstr>Columns of U</vt:lpstr>
      <vt:lpstr>Elements of W</vt:lpstr>
      <vt:lpstr>example</vt:lpstr>
      <vt:lpstr>Elements of W (cont)</vt:lpstr>
      <vt:lpstr>Using SVD to solve systems of linear equations (when A is square)</vt:lpstr>
      <vt:lpstr>The pseudo-inverse</vt:lpstr>
      <vt:lpstr>Pseudoinverse (example)</vt:lpstr>
      <vt:lpstr>SVD when M≠N</vt:lpstr>
      <vt:lpstr>Least squares problem</vt:lpstr>
      <vt:lpstr>Other uses</vt:lpstr>
      <vt:lpstr>Conjugate Gradient Method</vt:lpstr>
      <vt:lpstr>Ordinary conjugate gradient method</vt:lpstr>
      <vt:lpstr>algorithm</vt:lpstr>
      <vt:lpstr>visualization</vt:lpstr>
      <vt:lpstr>references</vt:lpstr>
    </vt:vector>
  </TitlesOfParts>
  <Company>Caltech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Singular Value Decomposition and the Conjugate Gradient Method</dc:title>
  <dc:creator>Joy Moore</dc:creator>
  <cp:lastModifiedBy>Debasis Mitra</cp:lastModifiedBy>
  <cp:revision>59</cp:revision>
  <dcterms:created xsi:type="dcterms:W3CDTF">2019-08-29T02:22:51Z</dcterms:created>
  <dcterms:modified xsi:type="dcterms:W3CDTF">2019-09-10T15:28:43Z</dcterms:modified>
</cp:coreProperties>
</file>