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56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098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65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1431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295336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072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310031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A2B21-3FCD-4721-B95C-427943F61125}" type="datetime1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4424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2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38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56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09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3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5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43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55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1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95000"/>
              </a:schemeClr>
              <a:schemeClr val="bg1">
                <a:shade val="92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8507-C874-4E87-A1B0-291E3A0DD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en-US" sz="4000">
                <a:solidFill>
                  <a:schemeClr val="tx1"/>
                </a:solidFill>
              </a:rPr>
              <a:t>Root Finding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046FB-081B-4E2D-8862-80C33416AF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000"/>
              <a:t>9.5.0 – 9.5.4</a:t>
            </a:r>
          </a:p>
        </p:txBody>
      </p:sp>
    </p:spTree>
    <p:extLst>
      <p:ext uri="{BB962C8B-B14F-4D97-AF65-F5344CB8AC3E}">
        <p14:creationId xmlns:p14="http://schemas.microsoft.com/office/powerpoint/2010/main" val="6151968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7C6F2-3759-4D20-9839-4F1B1A415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A6D7-11F7-45F9-9B73-AE73BB57B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31495"/>
            <a:ext cx="8915400" cy="5245767"/>
          </a:xfrm>
        </p:spPr>
        <p:txBody>
          <a:bodyPr>
            <a:normAutofit/>
          </a:bodyPr>
          <a:lstStyle/>
          <a:p>
            <a:r>
              <a:rPr lang="en-US" dirty="0"/>
              <a:t>Reduces effort of finding polynomial’s roots</a:t>
            </a:r>
          </a:p>
          <a:p>
            <a:r>
              <a:rPr lang="en-US" dirty="0"/>
              <a:t>As each root r is found, find Q(x) such that P(x) = (x – r)Q(x)</a:t>
            </a:r>
          </a:p>
          <a:p>
            <a:r>
              <a:rPr lang="en-US" dirty="0"/>
              <a:t>The roots of Q will be the remaining roots of P</a:t>
            </a:r>
          </a:p>
          <a:p>
            <a:r>
              <a:rPr lang="en-US" dirty="0"/>
              <a:t>Q will be one degree lower than P</a:t>
            </a:r>
          </a:p>
          <a:p>
            <a:r>
              <a:rPr lang="en-US" dirty="0"/>
              <a:t>This therefore reduces the effort required to find new roots</a:t>
            </a:r>
          </a:p>
          <a:p>
            <a:r>
              <a:rPr lang="en-US" dirty="0"/>
              <a:t>Forward deflation – new polynomial coefficients are computed from highest power to lowest</a:t>
            </a:r>
          </a:p>
          <a:p>
            <a:r>
              <a:rPr lang="en-US" dirty="0"/>
              <a:t>Opposite for backward deflation</a:t>
            </a:r>
          </a:p>
          <a:p>
            <a:r>
              <a:rPr lang="en-US" dirty="0"/>
              <a:t>Amounts to synthetic division</a:t>
            </a:r>
          </a:p>
          <a:p>
            <a:r>
              <a:rPr lang="en-US" dirty="0"/>
              <a:t>Complex roots can be deflated by either converting to a complex data type, or deflating by a quadratic factor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B99F71-305D-4A7D-923E-DAE5B66A4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2285" y="5608508"/>
            <a:ext cx="6487430" cy="45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523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C18E2-6E0D-4A1C-A2D7-C64C2FBE0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Inaccuracy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F15BC-FC24-4FFF-B163-F31A8184E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each iteration relies on the numerical accuracy of all previously found roots, errors can accumulate</a:t>
            </a:r>
          </a:p>
          <a:p>
            <a:r>
              <a:rPr lang="en-US" dirty="0"/>
              <a:t>Error accumulation can be:</a:t>
            </a:r>
          </a:p>
          <a:p>
            <a:pPr lvl="1"/>
            <a:r>
              <a:rPr lang="en-US" dirty="0"/>
              <a:t>stable – plus or minus only a few multiples of the machine’s precision</a:t>
            </a:r>
          </a:p>
          <a:p>
            <a:pPr lvl="1"/>
            <a:r>
              <a:rPr lang="en-US" dirty="0"/>
              <a:t>unstable – erosion of significant figures</a:t>
            </a:r>
          </a:p>
          <a:p>
            <a:r>
              <a:rPr lang="en-US" dirty="0"/>
              <a:t>For stable deflation:</a:t>
            </a:r>
          </a:p>
          <a:p>
            <a:pPr lvl="1"/>
            <a:r>
              <a:rPr lang="en-US" dirty="0"/>
              <a:t>forward deflation – divide out the root of smallest absolute value</a:t>
            </a:r>
          </a:p>
          <a:p>
            <a:pPr lvl="1"/>
            <a:r>
              <a:rPr lang="en-US" dirty="0"/>
              <a:t>backward deflation – divide out the root of largest absolute value</a:t>
            </a:r>
          </a:p>
          <a:p>
            <a:r>
              <a:rPr lang="en-US" dirty="0"/>
              <a:t>To further minimize errors, each root found should be treated as tentative, then “polished” later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95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48633-5916-4595-8164-761834220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Muller’s Method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2F80C2-1A09-4062-AEB2-AC37B072B6F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91068" y="1572126"/>
                <a:ext cx="8915400" cy="481248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Start with three arbitrary guesses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To find next approximation of the root: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sign in the denominator is chosen for greatest absolute value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B2F80C2-1A09-4062-AEB2-AC37B072B6F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1068" y="1572126"/>
                <a:ext cx="8915400" cy="4812485"/>
              </a:xfrm>
              <a:blipFill>
                <a:blip r:embed="rId2"/>
                <a:stretch>
                  <a:fillRect l="-547" t="-7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39897B60-2FDF-417A-A5F7-4ED014D989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153" y="2622885"/>
            <a:ext cx="6202779" cy="16122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18F655-0AA0-4F9D-9335-EA3415BBC0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8153" y="4235115"/>
            <a:ext cx="6209466" cy="8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6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D729-520E-49F5-839A-8279A0A14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Laguerre’s Method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FA3687-BE71-494D-A185-E6E2032BDA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9876" y="1923739"/>
            <a:ext cx="5734849" cy="88715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44CE7813-0F8F-4913-8749-F422A6B81E0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768600" y="1267326"/>
                <a:ext cx="8736012" cy="545431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Assume that the root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some 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from the current guess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where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 the order of the polynomial</a:t>
                </a:r>
              </a:p>
              <a:p>
                <a:pPr marL="0" indent="0">
                  <a:buNone/>
                </a:pPr>
                <a:r>
                  <a:rPr lang="en-US" dirty="0"/>
                  <a:t>and the sign in the denominator (of 9.5.11) is chosen such that it has the highest absolute value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Start with an arbitrary trial value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, 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, then use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as the next trial value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44CE7813-0F8F-4913-8749-F422A6B81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8600" y="1267326"/>
                <a:ext cx="8736012" cy="5454316"/>
              </a:xfrm>
              <a:prstGeom prst="rect">
                <a:avLst/>
              </a:prstGeom>
              <a:blipFill>
                <a:blip r:embed="rId3"/>
                <a:stretch>
                  <a:fillRect l="-558" t="-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48038981-9F36-4E07-9FA3-FD44235993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4227" y="3105105"/>
            <a:ext cx="1924319" cy="6477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15ACB0-CAE6-4B18-B75E-13BCF6DA2C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8818" y="3033657"/>
            <a:ext cx="2010056" cy="79068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21054D2-2F33-4C25-B5FA-35880D5A9F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61324" y="3033657"/>
            <a:ext cx="1162076" cy="79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218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2A87-02EB-411D-AB25-FE0259D02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59258"/>
          </a:xfrm>
        </p:spPr>
        <p:txBody>
          <a:bodyPr/>
          <a:lstStyle/>
          <a:p>
            <a:r>
              <a:rPr lang="en-US" dirty="0"/>
              <a:t>Eigenvalue Methods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A31E15-2951-48B2-B7AA-DEBFE564C3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89212" y="1283368"/>
                <a:ext cx="8915400" cy="5574632"/>
              </a:xfrm>
            </p:spPr>
            <p:txBody>
              <a:bodyPr/>
              <a:lstStyle/>
              <a:p>
                <a:r>
                  <a:rPr lang="en-US" dirty="0"/>
                  <a:t>The eigenvalues of a matrix are the roots of the characteristic polynomial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det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⁡[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I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i="1" dirty="0"/>
              </a:p>
              <a:p>
                <a:r>
                  <a:rPr lang="en-US" dirty="0"/>
                  <a:t>Root finding is not an efficient way of finding eigenvalues, but finding eigenvalues is an efficient way of finding roots</a:t>
                </a:r>
              </a:p>
              <a:p>
                <a:r>
                  <a:rPr lang="en-US" dirty="0"/>
                  <a:t>Create a matrix from the polynomial whose roots you wish to find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Methods for finding eigenvalues, described in chapter 11, can then be used to find the eigenvalues of the new matrix, which are the roots of the original polynomial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AA31E15-2951-48B2-B7AA-DEBFE564C3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89212" y="1283368"/>
                <a:ext cx="8915400" cy="5574632"/>
              </a:xfrm>
              <a:blipFill>
                <a:blip r:embed="rId2"/>
                <a:stretch>
                  <a:fillRect l="-479" t="-6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B67A8B6-9D0B-4E55-849B-43E660053A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5862" y="3129923"/>
            <a:ext cx="6044137" cy="159447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0D0B95C-45A8-424C-A109-562113C933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5862" y="4724401"/>
            <a:ext cx="6044137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5141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277</TotalTime>
  <Words>391</Words>
  <Application>Microsoft Office PowerPoint</Application>
  <PresentationFormat>Widescreen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Century Gothic</vt:lpstr>
      <vt:lpstr>Wingdings 3</vt:lpstr>
      <vt:lpstr>Wisp</vt:lpstr>
      <vt:lpstr>Root Finding Methods</vt:lpstr>
      <vt:lpstr>Deflation</vt:lpstr>
      <vt:lpstr>Inaccuracy</vt:lpstr>
      <vt:lpstr>Muller’s Method</vt:lpstr>
      <vt:lpstr>Laguerre’s Method</vt:lpstr>
      <vt:lpstr>Eigenvalue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Root Finding Methods</dc:title>
  <dc:creator>Daniel W</dc:creator>
  <cp:lastModifiedBy>Daniel W</cp:lastModifiedBy>
  <cp:revision>18</cp:revision>
  <dcterms:created xsi:type="dcterms:W3CDTF">2021-12-02T01:36:03Z</dcterms:created>
  <dcterms:modified xsi:type="dcterms:W3CDTF">2021-12-02T14:33:11Z</dcterms:modified>
</cp:coreProperties>
</file>